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1" r:id="rId2"/>
    <p:sldId id="257" r:id="rId3"/>
    <p:sldId id="280" r:id="rId4"/>
    <p:sldId id="289" r:id="rId5"/>
    <p:sldId id="269" r:id="rId6"/>
    <p:sldId id="262" r:id="rId7"/>
    <p:sldId id="270" r:id="rId8"/>
    <p:sldId id="279" r:id="rId9"/>
    <p:sldId id="268" r:id="rId10"/>
    <p:sldId id="263" r:id="rId11"/>
    <p:sldId id="274" r:id="rId12"/>
    <p:sldId id="272" r:id="rId13"/>
    <p:sldId id="273" r:id="rId14"/>
    <p:sldId id="271" r:id="rId15"/>
    <p:sldId id="291" r:id="rId16"/>
    <p:sldId id="281" r:id="rId17"/>
    <p:sldId id="264" r:id="rId18"/>
    <p:sldId id="287" r:id="rId19"/>
    <p:sldId id="275" r:id="rId20"/>
    <p:sldId id="293" r:id="rId21"/>
    <p:sldId id="294" r:id="rId22"/>
    <p:sldId id="296" r:id="rId23"/>
    <p:sldId id="276" r:id="rId24"/>
    <p:sldId id="288" r:id="rId25"/>
    <p:sldId id="277" r:id="rId26"/>
    <p:sldId id="290" r:id="rId27"/>
    <p:sldId id="286" r:id="rId28"/>
    <p:sldId id="278" r:id="rId29"/>
    <p:sldId id="265" r:id="rId30"/>
    <p:sldId id="26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3771" autoAdjust="0"/>
  </p:normalViewPr>
  <p:slideViewPr>
    <p:cSldViewPr snapToGrid="0" snapToObjects="1">
      <p:cViewPr varScale="1">
        <p:scale>
          <a:sx n="66" d="100"/>
          <a:sy n="66" d="100"/>
        </p:scale>
        <p:origin x="69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C877B-43ED-4AF2-AB9E-79D3908ED72F}" type="datetimeFigureOut">
              <a:rPr lang="en-US" smtClean="0"/>
              <a:t>12/1/2017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E39F8-9611-4B60-B3DF-B715B4911EC0}" type="slidenum">
              <a:rPr lang="en-US" smtClean="0"/>
              <a:t>‹#›</a:t>
            </a:fld>
            <a:endParaRPr lang="en-US" dirty="0"/>
          </a:p>
        </p:txBody>
      </p:sp>
    </p:spTree>
    <p:extLst>
      <p:ext uri="{BB962C8B-B14F-4D97-AF65-F5344CB8AC3E}">
        <p14:creationId xmlns:p14="http://schemas.microsoft.com/office/powerpoint/2010/main" val="296182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E39F8-9611-4B60-B3DF-B715B4911EC0}" type="slidenum">
              <a:rPr lang="en-US" smtClean="0"/>
              <a:t>7</a:t>
            </a:fld>
            <a:endParaRPr lang="en-US" dirty="0"/>
          </a:p>
        </p:txBody>
      </p:sp>
    </p:spTree>
    <p:extLst>
      <p:ext uri="{BB962C8B-B14F-4D97-AF65-F5344CB8AC3E}">
        <p14:creationId xmlns:p14="http://schemas.microsoft.com/office/powerpoint/2010/main" val="174521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E39F8-9611-4B60-B3DF-B715B4911EC0}" type="slidenum">
              <a:rPr lang="en-US" smtClean="0"/>
              <a:t>8</a:t>
            </a:fld>
            <a:endParaRPr lang="en-US" dirty="0"/>
          </a:p>
        </p:txBody>
      </p:sp>
    </p:spTree>
    <p:extLst>
      <p:ext uri="{BB962C8B-B14F-4D97-AF65-F5344CB8AC3E}">
        <p14:creationId xmlns:p14="http://schemas.microsoft.com/office/powerpoint/2010/main" val="3728567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eckershospitalreview.com/hospital-management-administration/10-healthcare-ceos-best-advice-career-tips-for-the-class-of-2016.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ta.cms.gov/Special-Programs-Initiatives-Speed-Adoption-of-Bes/Comprehensive-Primary-Care-Plus/eevd-hiep"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6099" y="1388532"/>
            <a:ext cx="6853412" cy="3098509"/>
          </a:xfrm>
        </p:spPr>
        <p:txBody>
          <a:bodyPr>
            <a:normAutofit/>
          </a:bodyPr>
          <a:lstStyle/>
          <a:p>
            <a:r>
              <a:rPr lang="en-US" b="0" dirty="0"/>
              <a:t>Implementation of CPC+ in Multiple Residency Practices: Lessons Learned from the Field</a:t>
            </a:r>
            <a:endParaRPr lang="en-US" dirty="0"/>
          </a:p>
        </p:txBody>
      </p:sp>
      <p:sp>
        <p:nvSpPr>
          <p:cNvPr id="3" name="Subtitle 2"/>
          <p:cNvSpPr>
            <a:spLocks noGrp="1"/>
          </p:cNvSpPr>
          <p:nvPr>
            <p:ph type="subTitle" idx="1"/>
          </p:nvPr>
        </p:nvSpPr>
        <p:spPr>
          <a:xfrm>
            <a:off x="414867" y="4487042"/>
            <a:ext cx="8339666" cy="1752600"/>
          </a:xfrm>
        </p:spPr>
        <p:txBody>
          <a:bodyPr>
            <a:normAutofit/>
          </a:bodyPr>
          <a:lstStyle/>
          <a:p>
            <a:r>
              <a:rPr lang="en-US" sz="2400" dirty="0">
                <a:latin typeface="Helvetica" panose="020B0604020202020204" pitchFamily="34" charset="0"/>
                <a:cs typeface="Helvetica" panose="020B0604020202020204" pitchFamily="34" charset="0"/>
              </a:rPr>
              <a:t>Stacey Bartell MD, Jamila Taylor, MD</a:t>
            </a:r>
          </a:p>
          <a:p>
            <a:r>
              <a:rPr lang="en-US" sz="2400" dirty="0">
                <a:latin typeface="Helvetica" panose="020B0604020202020204" pitchFamily="34" charset="0"/>
                <a:cs typeface="Helvetica" panose="020B0604020202020204" pitchFamily="34" charset="0"/>
              </a:rPr>
              <a:t>Lisa Simmons-Fields, RN, MSA,CCM, CPHQ</a:t>
            </a:r>
          </a:p>
          <a:p>
            <a:r>
              <a:rPr lang="en-US" sz="2400" dirty="0">
                <a:latin typeface="Helvetica" panose="020B0604020202020204" pitchFamily="34" charset="0"/>
                <a:cs typeface="Helvetica" panose="020B0604020202020204" pitchFamily="34" charset="0"/>
              </a:rPr>
              <a:t>Diane Riddle, Quality Coordinator</a:t>
            </a:r>
          </a:p>
          <a:p>
            <a:endParaRPr lang="en-US" dirty="0"/>
          </a:p>
        </p:txBody>
      </p:sp>
      <p:pic>
        <p:nvPicPr>
          <p:cNvPr id="6" name="Picture 5">
            <a:extLst>
              <a:ext uri="{FF2B5EF4-FFF2-40B4-BE49-F238E27FC236}">
                <a16:creationId xmlns:a16="http://schemas.microsoft.com/office/drawing/2014/main" id="{FFCC4B7F-C14F-42B6-B3AD-DF42E0E8F58A}"/>
              </a:ext>
            </a:extLst>
          </p:cNvPr>
          <p:cNvPicPr>
            <a:picLocks noChangeAspect="1"/>
          </p:cNvPicPr>
          <p:nvPr/>
        </p:nvPicPr>
        <p:blipFill>
          <a:blip r:embed="rId3"/>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272187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F8C9-139F-43EE-8D57-F14621073CF6}"/>
              </a:ext>
            </a:extLst>
          </p:cNvPr>
          <p:cNvSpPr>
            <a:spLocks noGrp="1"/>
          </p:cNvSpPr>
          <p:nvPr>
            <p:ph type="title"/>
          </p:nvPr>
        </p:nvSpPr>
        <p:spPr/>
        <p:txBody>
          <a:bodyPr>
            <a:normAutofit fontScale="90000"/>
          </a:bodyPr>
          <a:lstStyle/>
          <a:p>
            <a:r>
              <a:rPr lang="en-US" dirty="0"/>
              <a:t>5 Comprehensive Primary Care Functions</a:t>
            </a:r>
          </a:p>
        </p:txBody>
      </p:sp>
      <p:sp>
        <p:nvSpPr>
          <p:cNvPr id="3" name="Content Placeholder 2">
            <a:extLst>
              <a:ext uri="{FF2B5EF4-FFF2-40B4-BE49-F238E27FC236}">
                <a16:creationId xmlns:a16="http://schemas.microsoft.com/office/drawing/2014/main" id="{989EA4F7-5FDA-4B6A-AC7F-8D1850A2FA01}"/>
              </a:ext>
            </a:extLst>
          </p:cNvPr>
          <p:cNvSpPr>
            <a:spLocks noGrp="1"/>
          </p:cNvSpPr>
          <p:nvPr>
            <p:ph idx="1"/>
          </p:nvPr>
        </p:nvSpPr>
        <p:spPr/>
        <p:txBody>
          <a:bodyPr/>
          <a:lstStyle/>
          <a:p>
            <a:pPr marL="0" indent="0">
              <a:buNone/>
            </a:pPr>
            <a:r>
              <a:rPr lang="en-US" dirty="0"/>
              <a:t>1.  Access and Continuity</a:t>
            </a:r>
          </a:p>
          <a:p>
            <a:pPr marL="0" indent="0">
              <a:buNone/>
            </a:pPr>
            <a:r>
              <a:rPr lang="en-US" dirty="0"/>
              <a:t>2.  Care Management</a:t>
            </a:r>
          </a:p>
          <a:p>
            <a:pPr marL="0" indent="0">
              <a:buNone/>
            </a:pPr>
            <a:r>
              <a:rPr lang="en-US" dirty="0"/>
              <a:t>3.  Comprehensiveness and Coordination</a:t>
            </a:r>
          </a:p>
          <a:p>
            <a:pPr marL="0" indent="0">
              <a:buNone/>
            </a:pPr>
            <a:r>
              <a:rPr lang="en-US" dirty="0"/>
              <a:t>4.  Patient and Caregiver Engagement</a:t>
            </a:r>
          </a:p>
          <a:p>
            <a:pPr marL="0" indent="0">
              <a:buNone/>
            </a:pPr>
            <a:r>
              <a:rPr lang="en-US" dirty="0"/>
              <a:t>5.  Planned Care and Population Health</a:t>
            </a:r>
          </a:p>
        </p:txBody>
      </p:sp>
      <p:pic>
        <p:nvPicPr>
          <p:cNvPr id="4" name="Picture 3">
            <a:extLst>
              <a:ext uri="{FF2B5EF4-FFF2-40B4-BE49-F238E27FC236}">
                <a16:creationId xmlns:a16="http://schemas.microsoft.com/office/drawing/2014/main" id="{F70DA133-E7F0-487B-8561-BB011F09636C}"/>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32367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C277-896A-45F0-8D0E-D0B2F0B43CB0}"/>
              </a:ext>
            </a:extLst>
          </p:cNvPr>
          <p:cNvSpPr>
            <a:spLocks noGrp="1"/>
          </p:cNvSpPr>
          <p:nvPr>
            <p:ph type="title"/>
          </p:nvPr>
        </p:nvSpPr>
        <p:spPr/>
        <p:txBody>
          <a:bodyPr>
            <a:normAutofit fontScale="90000"/>
          </a:bodyPr>
          <a:lstStyle/>
          <a:p>
            <a:r>
              <a:rPr lang="en-US" dirty="0"/>
              <a:t>Components of Performance-Based Measures and Incentives </a:t>
            </a:r>
          </a:p>
        </p:txBody>
      </p:sp>
      <p:sp>
        <p:nvSpPr>
          <p:cNvPr id="3" name="Content Placeholder 2">
            <a:extLst>
              <a:ext uri="{FF2B5EF4-FFF2-40B4-BE49-F238E27FC236}">
                <a16:creationId xmlns:a16="http://schemas.microsoft.com/office/drawing/2014/main" id="{165A137A-23DC-487A-888D-2DE8BFFE435A}"/>
              </a:ext>
            </a:extLst>
          </p:cNvPr>
          <p:cNvSpPr>
            <a:spLocks noGrp="1"/>
          </p:cNvSpPr>
          <p:nvPr>
            <p:ph idx="1"/>
          </p:nvPr>
        </p:nvSpPr>
        <p:spPr>
          <a:xfrm>
            <a:off x="457200" y="2650067"/>
            <a:ext cx="8229600" cy="3566421"/>
          </a:xfrm>
        </p:spPr>
        <p:txBody>
          <a:bodyPr/>
          <a:lstStyle/>
          <a:p>
            <a:r>
              <a:rPr lang="en-US" dirty="0"/>
              <a:t>eCQM (75%)</a:t>
            </a:r>
          </a:p>
          <a:p>
            <a:r>
              <a:rPr lang="en-US" dirty="0"/>
              <a:t>Utilization – (EDU 33%) (IHU 67%)</a:t>
            </a:r>
          </a:p>
          <a:p>
            <a:r>
              <a:rPr lang="en-US" dirty="0"/>
              <a:t>Patient experience of care (25%)</a:t>
            </a:r>
          </a:p>
        </p:txBody>
      </p:sp>
      <p:pic>
        <p:nvPicPr>
          <p:cNvPr id="4" name="Picture 3">
            <a:extLst>
              <a:ext uri="{FF2B5EF4-FFF2-40B4-BE49-F238E27FC236}">
                <a16:creationId xmlns:a16="http://schemas.microsoft.com/office/drawing/2014/main" id="{FF63E80E-F944-403C-ABF6-832497E90870}"/>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256641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2374-B8A4-4036-B61A-2E5752632C75}"/>
              </a:ext>
            </a:extLst>
          </p:cNvPr>
          <p:cNvSpPr>
            <a:spLocks noGrp="1"/>
          </p:cNvSpPr>
          <p:nvPr>
            <p:ph type="title"/>
          </p:nvPr>
        </p:nvSpPr>
        <p:spPr/>
        <p:txBody>
          <a:bodyPr/>
          <a:lstStyle/>
          <a:p>
            <a:r>
              <a:rPr lang="en-US" dirty="0"/>
              <a:t>Starting Goals</a:t>
            </a:r>
          </a:p>
        </p:txBody>
      </p:sp>
      <p:sp>
        <p:nvSpPr>
          <p:cNvPr id="3" name="Content Placeholder 2">
            <a:extLst>
              <a:ext uri="{FF2B5EF4-FFF2-40B4-BE49-F238E27FC236}">
                <a16:creationId xmlns:a16="http://schemas.microsoft.com/office/drawing/2014/main" id="{76C9D101-D937-475A-8203-CFA1C6B2D661}"/>
              </a:ext>
            </a:extLst>
          </p:cNvPr>
          <p:cNvSpPr>
            <a:spLocks noGrp="1"/>
          </p:cNvSpPr>
          <p:nvPr>
            <p:ph idx="1"/>
          </p:nvPr>
        </p:nvSpPr>
        <p:spPr/>
        <p:txBody>
          <a:bodyPr>
            <a:normAutofit fontScale="92500" lnSpcReduction="20000"/>
          </a:bodyPr>
          <a:lstStyle/>
          <a:p>
            <a:r>
              <a:rPr lang="en-US" dirty="0"/>
              <a:t>Understanding HCC/RAF &amp; frequently missed chronic conditions</a:t>
            </a:r>
          </a:p>
          <a:p>
            <a:r>
              <a:rPr lang="en-US" dirty="0"/>
              <a:t>Established shared goals / clear roles</a:t>
            </a:r>
          </a:p>
          <a:p>
            <a:r>
              <a:rPr lang="en-US" dirty="0"/>
              <a:t>Ensure process for ADT notification</a:t>
            </a:r>
          </a:p>
          <a:p>
            <a:r>
              <a:rPr lang="en-US" dirty="0"/>
              <a:t>Pre-visit planning, daily huddles</a:t>
            </a:r>
          </a:p>
          <a:p>
            <a:r>
              <a:rPr lang="en-US" dirty="0"/>
              <a:t>Centralized process for clinical and quality data</a:t>
            </a:r>
          </a:p>
          <a:p>
            <a:r>
              <a:rPr lang="en-US" dirty="0"/>
              <a:t>Schedule patients annual wellness visits</a:t>
            </a:r>
          </a:p>
          <a:p>
            <a:r>
              <a:rPr lang="en-US" dirty="0"/>
              <a:t>Create learning communities</a:t>
            </a:r>
          </a:p>
        </p:txBody>
      </p:sp>
      <p:pic>
        <p:nvPicPr>
          <p:cNvPr id="4" name="Picture 3">
            <a:extLst>
              <a:ext uri="{FF2B5EF4-FFF2-40B4-BE49-F238E27FC236}">
                <a16:creationId xmlns:a16="http://schemas.microsoft.com/office/drawing/2014/main" id="{7042B36D-9C12-423F-B413-B8233A409240}"/>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86069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E6A1-4D2D-47CA-BCF8-700303ADDE87}"/>
              </a:ext>
            </a:extLst>
          </p:cNvPr>
          <p:cNvSpPr>
            <a:spLocks noGrp="1"/>
          </p:cNvSpPr>
          <p:nvPr>
            <p:ph type="title"/>
          </p:nvPr>
        </p:nvSpPr>
        <p:spPr/>
        <p:txBody>
          <a:bodyPr/>
          <a:lstStyle/>
          <a:p>
            <a:r>
              <a:rPr lang="en-US" dirty="0"/>
              <a:t>Goals </a:t>
            </a:r>
          </a:p>
        </p:txBody>
      </p:sp>
      <p:sp>
        <p:nvSpPr>
          <p:cNvPr id="3" name="Content Placeholder 2">
            <a:extLst>
              <a:ext uri="{FF2B5EF4-FFF2-40B4-BE49-F238E27FC236}">
                <a16:creationId xmlns:a16="http://schemas.microsoft.com/office/drawing/2014/main" id="{A3D7A807-3A20-477F-A80D-1B6D51A8C14F}"/>
              </a:ext>
            </a:extLst>
          </p:cNvPr>
          <p:cNvSpPr>
            <a:spLocks noGrp="1"/>
          </p:cNvSpPr>
          <p:nvPr>
            <p:ph idx="1"/>
          </p:nvPr>
        </p:nvSpPr>
        <p:spPr/>
        <p:txBody>
          <a:bodyPr>
            <a:normAutofit fontScale="85000" lnSpcReduction="20000"/>
          </a:bodyPr>
          <a:lstStyle/>
          <a:p>
            <a:r>
              <a:rPr lang="en-US" dirty="0"/>
              <a:t>Empanelment  </a:t>
            </a:r>
          </a:p>
          <a:p>
            <a:r>
              <a:rPr lang="en-US" dirty="0"/>
              <a:t>Risk stratify all patients</a:t>
            </a:r>
          </a:p>
          <a:p>
            <a:r>
              <a:rPr lang="en-US" dirty="0"/>
              <a:t>PFACS</a:t>
            </a:r>
          </a:p>
          <a:p>
            <a:r>
              <a:rPr lang="en-US" dirty="0"/>
              <a:t>Build a culture of quality</a:t>
            </a:r>
          </a:p>
          <a:p>
            <a:r>
              <a:rPr lang="en-US" dirty="0"/>
              <a:t>Educate on principles of team based models &amp; practice education</a:t>
            </a:r>
          </a:p>
          <a:p>
            <a:r>
              <a:rPr lang="en-US" dirty="0"/>
              <a:t>Delegate authority via PCMH protocols</a:t>
            </a:r>
          </a:p>
          <a:p>
            <a:r>
              <a:rPr lang="en-US" dirty="0"/>
              <a:t>Provide data transparency</a:t>
            </a:r>
          </a:p>
          <a:p>
            <a:r>
              <a:rPr lang="en-US" dirty="0"/>
              <a:t>Establish practice care team meetings</a:t>
            </a:r>
          </a:p>
          <a:p>
            <a:endParaRPr lang="en-US" dirty="0"/>
          </a:p>
          <a:p>
            <a:endParaRPr lang="en-US" dirty="0"/>
          </a:p>
        </p:txBody>
      </p:sp>
      <p:pic>
        <p:nvPicPr>
          <p:cNvPr id="4" name="Picture 3">
            <a:extLst>
              <a:ext uri="{FF2B5EF4-FFF2-40B4-BE49-F238E27FC236}">
                <a16:creationId xmlns:a16="http://schemas.microsoft.com/office/drawing/2014/main" id="{F2655A00-30F3-41C4-8248-8D642BC4A5B2}"/>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237638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186E-F9C3-40DF-ADC6-4808B1B1FAA7}"/>
              </a:ext>
            </a:extLst>
          </p:cNvPr>
          <p:cNvSpPr>
            <a:spLocks noGrp="1"/>
          </p:cNvSpPr>
          <p:nvPr>
            <p:ph type="title"/>
          </p:nvPr>
        </p:nvSpPr>
        <p:spPr/>
        <p:txBody>
          <a:bodyPr/>
          <a:lstStyle/>
          <a:p>
            <a:r>
              <a:rPr lang="en-US" dirty="0"/>
              <a:t>1.  Access and Continuity</a:t>
            </a:r>
          </a:p>
        </p:txBody>
      </p:sp>
      <p:sp>
        <p:nvSpPr>
          <p:cNvPr id="3" name="Content Placeholder 2">
            <a:extLst>
              <a:ext uri="{FF2B5EF4-FFF2-40B4-BE49-F238E27FC236}">
                <a16:creationId xmlns:a16="http://schemas.microsoft.com/office/drawing/2014/main" id="{C9071A60-4506-4DE7-B167-4EB8AC59D524}"/>
              </a:ext>
            </a:extLst>
          </p:cNvPr>
          <p:cNvSpPr>
            <a:spLocks noGrp="1"/>
          </p:cNvSpPr>
          <p:nvPr>
            <p:ph idx="1"/>
          </p:nvPr>
        </p:nvSpPr>
        <p:spPr>
          <a:xfrm>
            <a:off x="457200" y="2150533"/>
            <a:ext cx="8229600" cy="4065956"/>
          </a:xfrm>
        </p:spPr>
        <p:txBody>
          <a:bodyPr>
            <a:normAutofit/>
          </a:bodyPr>
          <a:lstStyle/>
          <a:p>
            <a:r>
              <a:rPr lang="en-US" sz="2800" dirty="0"/>
              <a:t>Empanel all patients to a practitioner or care team (95% goal)</a:t>
            </a:r>
          </a:p>
          <a:p>
            <a:r>
              <a:rPr lang="en-US" sz="2800" dirty="0"/>
              <a:t>Ensure patients to 24/7 access to physician with access to EMR </a:t>
            </a:r>
          </a:p>
          <a:p>
            <a:r>
              <a:rPr lang="en-US" sz="2800" dirty="0"/>
              <a:t>Optimize continuity</a:t>
            </a:r>
          </a:p>
          <a:p>
            <a:r>
              <a:rPr lang="en-US" sz="2800" dirty="0"/>
              <a:t>Offer alternative visits:  home visits, group visits, virtual visits or visits at other location (Track 2)</a:t>
            </a:r>
          </a:p>
          <a:p>
            <a:pPr marL="0" indent="0">
              <a:buNone/>
            </a:pPr>
            <a:endParaRPr lang="en-US" sz="2800" dirty="0"/>
          </a:p>
        </p:txBody>
      </p:sp>
      <p:pic>
        <p:nvPicPr>
          <p:cNvPr id="4" name="Picture 3">
            <a:extLst>
              <a:ext uri="{FF2B5EF4-FFF2-40B4-BE49-F238E27FC236}">
                <a16:creationId xmlns:a16="http://schemas.microsoft.com/office/drawing/2014/main" id="{398C0764-2F20-4920-82A6-CF02875A67F4}"/>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88610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734F-C2BF-4654-AB74-41D404FD4370}"/>
              </a:ext>
            </a:extLst>
          </p:cNvPr>
          <p:cNvSpPr>
            <a:spLocks noGrp="1"/>
          </p:cNvSpPr>
          <p:nvPr>
            <p:ph type="title"/>
          </p:nvPr>
        </p:nvSpPr>
        <p:spPr/>
        <p:txBody>
          <a:bodyPr>
            <a:normAutofit fontScale="90000"/>
          </a:bodyPr>
          <a:lstStyle/>
          <a:p>
            <a:r>
              <a:rPr lang="en-US" dirty="0"/>
              <a:t>High-Functioning Primary Care Residency Clinics</a:t>
            </a:r>
          </a:p>
        </p:txBody>
      </p:sp>
      <p:sp>
        <p:nvSpPr>
          <p:cNvPr id="3" name="Content Placeholder 2">
            <a:extLst>
              <a:ext uri="{FF2B5EF4-FFF2-40B4-BE49-F238E27FC236}">
                <a16:creationId xmlns:a16="http://schemas.microsoft.com/office/drawing/2014/main" id="{880F0E1C-E607-479A-B1E2-EDFC5B85E307}"/>
              </a:ext>
            </a:extLst>
          </p:cNvPr>
          <p:cNvSpPr>
            <a:spLocks noGrp="1"/>
          </p:cNvSpPr>
          <p:nvPr>
            <p:ph idx="1"/>
          </p:nvPr>
        </p:nvSpPr>
        <p:spPr>
          <a:xfrm>
            <a:off x="457200" y="2269609"/>
            <a:ext cx="8229600" cy="4317458"/>
          </a:xfrm>
        </p:spPr>
        <p:txBody>
          <a:bodyPr>
            <a:normAutofit/>
          </a:bodyPr>
          <a:lstStyle/>
          <a:p>
            <a:pPr marL="0" indent="0">
              <a:buNone/>
            </a:pPr>
            <a:r>
              <a:rPr lang="en-US" sz="2800" dirty="0"/>
              <a:t>Building Block 3: Features of Empanelment </a:t>
            </a:r>
          </a:p>
          <a:p>
            <a:pPr marL="0" indent="0">
              <a:buNone/>
            </a:pPr>
            <a:r>
              <a:rPr lang="en-US" sz="2800" dirty="0"/>
              <a:t>• Patients are empaneled to faculty and residents.</a:t>
            </a:r>
          </a:p>
          <a:p>
            <a:pPr marL="0" indent="0">
              <a:buNone/>
            </a:pPr>
            <a:r>
              <a:rPr lang="en-US" sz="2800" dirty="0"/>
              <a:t>• Residents regularly review their panels. </a:t>
            </a:r>
          </a:p>
          <a:p>
            <a:pPr marL="0" indent="0">
              <a:buNone/>
            </a:pPr>
            <a:r>
              <a:rPr lang="en-US" sz="2800" dirty="0"/>
              <a:t>• Resident and faculty panel sizes are tracked and adjusted for level of need. (75-200-400), (50-400-400)</a:t>
            </a:r>
          </a:p>
          <a:p>
            <a:pPr marL="0" indent="0">
              <a:buNone/>
            </a:pPr>
            <a:r>
              <a:rPr lang="en-US" sz="2800" dirty="0"/>
              <a:t>• Clear process exists for reassigning panels when residents graduate.</a:t>
            </a:r>
          </a:p>
        </p:txBody>
      </p:sp>
      <p:sp>
        <p:nvSpPr>
          <p:cNvPr id="4" name="TextBox 3">
            <a:extLst>
              <a:ext uri="{FF2B5EF4-FFF2-40B4-BE49-F238E27FC236}">
                <a16:creationId xmlns:a16="http://schemas.microsoft.com/office/drawing/2014/main" id="{D11C884E-14DD-4D28-92B9-9535C4CAC613}"/>
              </a:ext>
            </a:extLst>
          </p:cNvPr>
          <p:cNvSpPr txBox="1"/>
          <p:nvPr/>
        </p:nvSpPr>
        <p:spPr>
          <a:xfrm>
            <a:off x="3759201" y="6375400"/>
            <a:ext cx="5156200" cy="369332"/>
          </a:xfrm>
          <a:prstGeom prst="rect">
            <a:avLst/>
          </a:prstGeom>
          <a:noFill/>
        </p:spPr>
        <p:txBody>
          <a:bodyPr wrap="square" rtlCol="0">
            <a:spAutoFit/>
          </a:bodyPr>
          <a:lstStyle/>
          <a:p>
            <a:r>
              <a:rPr lang="en-US" dirty="0">
                <a:solidFill>
                  <a:schemeClr val="tx2"/>
                </a:solidFill>
              </a:rPr>
              <a:t>aamc-ucsfprimarycareresidencyinnovationreport</a:t>
            </a:r>
            <a:r>
              <a:rPr lang="en-US" dirty="0"/>
              <a:t>.</a:t>
            </a:r>
          </a:p>
        </p:txBody>
      </p:sp>
    </p:spTree>
    <p:extLst>
      <p:ext uri="{BB962C8B-B14F-4D97-AF65-F5344CB8AC3E}">
        <p14:creationId xmlns:p14="http://schemas.microsoft.com/office/powerpoint/2010/main" val="425363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17AB-59DF-493C-A72F-FC599E40C0EC}"/>
              </a:ext>
            </a:extLst>
          </p:cNvPr>
          <p:cNvSpPr>
            <a:spLocks noGrp="1"/>
          </p:cNvSpPr>
          <p:nvPr>
            <p:ph type="title"/>
          </p:nvPr>
        </p:nvSpPr>
        <p:spPr>
          <a:xfrm>
            <a:off x="457200" y="944046"/>
            <a:ext cx="8229600" cy="573857"/>
          </a:xfrm>
        </p:spPr>
        <p:txBody>
          <a:bodyPr>
            <a:normAutofit fontScale="90000"/>
          </a:bodyPr>
          <a:lstStyle/>
          <a:p>
            <a:r>
              <a:rPr lang="en-US" dirty="0"/>
              <a:t>Lessons Learned</a:t>
            </a:r>
          </a:p>
        </p:txBody>
      </p:sp>
      <p:sp>
        <p:nvSpPr>
          <p:cNvPr id="3" name="Content Placeholder 2">
            <a:extLst>
              <a:ext uri="{FF2B5EF4-FFF2-40B4-BE49-F238E27FC236}">
                <a16:creationId xmlns:a16="http://schemas.microsoft.com/office/drawing/2014/main" id="{39FF0A6E-5CA0-42ED-A6EE-E70F96BB895B}"/>
              </a:ext>
            </a:extLst>
          </p:cNvPr>
          <p:cNvSpPr>
            <a:spLocks noGrp="1"/>
          </p:cNvSpPr>
          <p:nvPr>
            <p:ph idx="1"/>
          </p:nvPr>
        </p:nvSpPr>
        <p:spPr>
          <a:xfrm>
            <a:off x="457200" y="1737360"/>
            <a:ext cx="8229600" cy="4479128"/>
          </a:xfrm>
        </p:spPr>
        <p:txBody>
          <a:bodyPr>
            <a:normAutofit/>
          </a:bodyPr>
          <a:lstStyle/>
          <a:p>
            <a:r>
              <a:rPr lang="en-US" dirty="0"/>
              <a:t>Teach concept of empaneling and how to perform in EMR</a:t>
            </a:r>
          </a:p>
          <a:p>
            <a:r>
              <a:rPr lang="en-US" dirty="0"/>
              <a:t>Provide regularly feedback regarding status of empanelment</a:t>
            </a:r>
          </a:p>
          <a:p>
            <a:r>
              <a:rPr lang="en-US" dirty="0"/>
              <a:t>Evaluate continuity and panel size for each physician/resident level</a:t>
            </a:r>
          </a:p>
          <a:p>
            <a:r>
              <a:rPr lang="en-US" dirty="0"/>
              <a:t>Engage residents in home visits, NH visits, and group visits</a:t>
            </a:r>
          </a:p>
          <a:p>
            <a:endParaRPr lang="en-US" dirty="0"/>
          </a:p>
          <a:p>
            <a:pPr marL="0" indent="0">
              <a:buNone/>
            </a:pPr>
            <a:endParaRPr lang="en-US" dirty="0"/>
          </a:p>
        </p:txBody>
      </p:sp>
      <p:pic>
        <p:nvPicPr>
          <p:cNvPr id="4" name="Picture 3">
            <a:extLst>
              <a:ext uri="{FF2B5EF4-FFF2-40B4-BE49-F238E27FC236}">
                <a16:creationId xmlns:a16="http://schemas.microsoft.com/office/drawing/2014/main" id="{1C657478-B3EC-498C-A27A-238F1723DCAB}"/>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94392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4748-FC9F-4165-AAA8-CB1215D84BEE}"/>
              </a:ext>
            </a:extLst>
          </p:cNvPr>
          <p:cNvSpPr>
            <a:spLocks noGrp="1"/>
          </p:cNvSpPr>
          <p:nvPr>
            <p:ph type="title"/>
          </p:nvPr>
        </p:nvSpPr>
        <p:spPr/>
        <p:txBody>
          <a:bodyPr/>
          <a:lstStyle/>
          <a:p>
            <a:r>
              <a:rPr lang="en-US" dirty="0"/>
              <a:t>2.  Care Management</a:t>
            </a:r>
          </a:p>
        </p:txBody>
      </p:sp>
      <p:sp>
        <p:nvSpPr>
          <p:cNvPr id="3" name="Content Placeholder 2">
            <a:extLst>
              <a:ext uri="{FF2B5EF4-FFF2-40B4-BE49-F238E27FC236}">
                <a16:creationId xmlns:a16="http://schemas.microsoft.com/office/drawing/2014/main" id="{6FCEAFBD-636A-443B-A068-04189C4EF73B}"/>
              </a:ext>
            </a:extLst>
          </p:cNvPr>
          <p:cNvSpPr>
            <a:spLocks noGrp="1"/>
          </p:cNvSpPr>
          <p:nvPr>
            <p:ph idx="1"/>
          </p:nvPr>
        </p:nvSpPr>
        <p:spPr>
          <a:xfrm>
            <a:off x="457200" y="1921933"/>
            <a:ext cx="8229600" cy="4521200"/>
          </a:xfrm>
        </p:spPr>
        <p:txBody>
          <a:bodyPr>
            <a:normAutofit fontScale="85000" lnSpcReduction="10000"/>
          </a:bodyPr>
          <a:lstStyle/>
          <a:p>
            <a:pPr marL="0" indent="0">
              <a:buNone/>
            </a:pPr>
            <a:r>
              <a:rPr lang="en-US" dirty="0"/>
              <a:t>Track 1 - Risk stratify all empaneled patients</a:t>
            </a:r>
          </a:p>
          <a:p>
            <a:pPr marL="0" indent="0">
              <a:buNone/>
            </a:pPr>
            <a:r>
              <a:rPr lang="en-US" dirty="0"/>
              <a:t>Track 2 - Requires two-step process</a:t>
            </a:r>
          </a:p>
          <a:p>
            <a:pPr lvl="1">
              <a:buFont typeface="Arial" panose="020B0604020202020204" pitchFamily="34" charset="0"/>
              <a:buChar char="•"/>
            </a:pPr>
            <a:r>
              <a:rPr lang="en-US" dirty="0"/>
              <a:t>Step 1 Diagnoses</a:t>
            </a:r>
          </a:p>
          <a:p>
            <a:pPr lvl="1">
              <a:buFont typeface="Arial" panose="020B0604020202020204" pitchFamily="34" charset="0"/>
              <a:buChar char="•"/>
            </a:pPr>
            <a:r>
              <a:rPr lang="en-US" dirty="0"/>
              <a:t>Step 2 adjust with care team practice</a:t>
            </a:r>
          </a:p>
          <a:p>
            <a:pPr>
              <a:buFont typeface="Arial" panose="020B0604020202020204" pitchFamily="34" charset="0"/>
              <a:buChar char="•"/>
            </a:pPr>
            <a:r>
              <a:rPr lang="en-US" dirty="0"/>
              <a:t>Refer to care management based on risk</a:t>
            </a:r>
          </a:p>
          <a:p>
            <a:pPr>
              <a:buFont typeface="Arial" panose="020B0604020202020204" pitchFamily="34" charset="0"/>
              <a:buChar char="•"/>
            </a:pPr>
            <a:r>
              <a:rPr lang="en-US" dirty="0"/>
              <a:t>Provide episodic and longitudinal care to patients</a:t>
            </a:r>
          </a:p>
          <a:p>
            <a:pPr>
              <a:buFont typeface="Arial" panose="020B0604020202020204" pitchFamily="34" charset="0"/>
              <a:buChar char="•"/>
            </a:pPr>
            <a:r>
              <a:rPr lang="en-US" dirty="0"/>
              <a:t>Provide care plans for all patients in longitudinal care management</a:t>
            </a:r>
          </a:p>
          <a:p>
            <a:r>
              <a:rPr lang="en-US" dirty="0"/>
              <a:t>Contact all ER discharges within 1 week</a:t>
            </a:r>
          </a:p>
          <a:p>
            <a:r>
              <a:rPr lang="en-US" dirty="0"/>
              <a:t>Contact 75% of hospital discharges within 48 hrs. </a:t>
            </a:r>
          </a:p>
          <a:p>
            <a:pPr marL="457200" lvl="1" indent="0">
              <a:buNone/>
            </a:pPr>
            <a:endParaRPr lang="en-US" dirty="0"/>
          </a:p>
        </p:txBody>
      </p:sp>
      <p:pic>
        <p:nvPicPr>
          <p:cNvPr id="4" name="Picture 3">
            <a:extLst>
              <a:ext uri="{FF2B5EF4-FFF2-40B4-BE49-F238E27FC236}">
                <a16:creationId xmlns:a16="http://schemas.microsoft.com/office/drawing/2014/main" id="{B0175375-9869-4C7B-8ADE-AF6ECBC9F5C3}"/>
              </a:ext>
            </a:extLst>
          </p:cNvPr>
          <p:cNvPicPr>
            <a:picLocks noChangeAspect="1"/>
          </p:cNvPicPr>
          <p:nvPr/>
        </p:nvPicPr>
        <p:blipFill>
          <a:blip r:embed="rId2"/>
          <a:stretch>
            <a:fillRect/>
          </a:stretch>
        </p:blipFill>
        <p:spPr>
          <a:xfrm>
            <a:off x="6314173" y="6314173"/>
            <a:ext cx="2600805" cy="518094"/>
          </a:xfrm>
          <a:prstGeom prst="rect">
            <a:avLst/>
          </a:prstGeom>
        </p:spPr>
      </p:pic>
    </p:spTree>
    <p:extLst>
      <p:ext uri="{BB962C8B-B14F-4D97-AF65-F5344CB8AC3E}">
        <p14:creationId xmlns:p14="http://schemas.microsoft.com/office/powerpoint/2010/main" val="47365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4E34-211C-484C-B9CC-1964C48E2188}"/>
              </a:ext>
            </a:extLst>
          </p:cNvPr>
          <p:cNvSpPr>
            <a:spLocks noGrp="1"/>
          </p:cNvSpPr>
          <p:nvPr>
            <p:ph type="title"/>
          </p:nvPr>
        </p:nvSpPr>
        <p:spPr/>
        <p:txBody>
          <a:bodyPr/>
          <a:lstStyle/>
          <a:p>
            <a:r>
              <a:rPr lang="en-US" dirty="0"/>
              <a:t>Implementation Strategies</a:t>
            </a:r>
          </a:p>
        </p:txBody>
      </p:sp>
      <p:sp>
        <p:nvSpPr>
          <p:cNvPr id="3" name="Content Placeholder 2">
            <a:extLst>
              <a:ext uri="{FF2B5EF4-FFF2-40B4-BE49-F238E27FC236}">
                <a16:creationId xmlns:a16="http://schemas.microsoft.com/office/drawing/2014/main" id="{8C3B3A3F-75F3-4959-81C3-CA34E9143D38}"/>
              </a:ext>
            </a:extLst>
          </p:cNvPr>
          <p:cNvSpPr>
            <a:spLocks noGrp="1"/>
          </p:cNvSpPr>
          <p:nvPr>
            <p:ph idx="1"/>
          </p:nvPr>
        </p:nvSpPr>
        <p:spPr/>
        <p:txBody>
          <a:bodyPr>
            <a:normAutofit fontScale="92500" lnSpcReduction="10000"/>
          </a:bodyPr>
          <a:lstStyle/>
          <a:p>
            <a:r>
              <a:rPr lang="en-US" dirty="0"/>
              <a:t>AAFP tool  for risk stratification – “clinical intuition”</a:t>
            </a:r>
          </a:p>
          <a:p>
            <a:pPr marL="0" indent="0">
              <a:buNone/>
            </a:pPr>
            <a:endParaRPr lang="en-US" dirty="0"/>
          </a:p>
          <a:p>
            <a:r>
              <a:rPr lang="en-US" dirty="0"/>
              <a:t>Care plan guide</a:t>
            </a:r>
          </a:p>
          <a:p>
            <a:endParaRPr lang="en-US" dirty="0"/>
          </a:p>
          <a:p>
            <a:r>
              <a:rPr lang="en-US" dirty="0"/>
              <a:t>Transitional Care Management (TCM) visits</a:t>
            </a:r>
          </a:p>
          <a:p>
            <a:endParaRPr lang="en-US" dirty="0"/>
          </a:p>
          <a:p>
            <a:r>
              <a:rPr lang="en-US" dirty="0"/>
              <a:t>ER outreach and analysis</a:t>
            </a:r>
          </a:p>
        </p:txBody>
      </p:sp>
      <p:pic>
        <p:nvPicPr>
          <p:cNvPr id="4" name="Picture 3">
            <a:extLst>
              <a:ext uri="{FF2B5EF4-FFF2-40B4-BE49-F238E27FC236}">
                <a16:creationId xmlns:a16="http://schemas.microsoft.com/office/drawing/2014/main" id="{4DDC9D10-F7E1-4448-8624-AC32CAD3AD15}"/>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224113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CEF0-CEE0-4CE5-9D26-CB79A4DE767A}"/>
              </a:ext>
            </a:extLst>
          </p:cNvPr>
          <p:cNvSpPr>
            <a:spLocks noGrp="1"/>
          </p:cNvSpPr>
          <p:nvPr>
            <p:ph type="title"/>
          </p:nvPr>
        </p:nvSpPr>
        <p:spPr/>
        <p:txBody>
          <a:bodyPr>
            <a:normAutofit fontScale="90000"/>
          </a:bodyPr>
          <a:lstStyle/>
          <a:p>
            <a:r>
              <a:rPr lang="en-US" dirty="0"/>
              <a:t>3. Comprehensiveness and Coordination  </a:t>
            </a:r>
          </a:p>
        </p:txBody>
      </p:sp>
      <p:sp>
        <p:nvSpPr>
          <p:cNvPr id="3" name="Content Placeholder 2">
            <a:extLst>
              <a:ext uri="{FF2B5EF4-FFF2-40B4-BE49-F238E27FC236}">
                <a16:creationId xmlns:a16="http://schemas.microsoft.com/office/drawing/2014/main" id="{A09F1FD7-51E3-42B9-82F5-E0E51DE103F6}"/>
              </a:ext>
            </a:extLst>
          </p:cNvPr>
          <p:cNvSpPr>
            <a:spLocks noGrp="1"/>
          </p:cNvSpPr>
          <p:nvPr>
            <p:ph idx="1"/>
          </p:nvPr>
        </p:nvSpPr>
        <p:spPr/>
        <p:txBody>
          <a:bodyPr/>
          <a:lstStyle/>
          <a:p>
            <a:r>
              <a:rPr lang="en-US" dirty="0"/>
              <a:t>Interact with Specialists</a:t>
            </a:r>
          </a:p>
          <a:p>
            <a:r>
              <a:rPr lang="en-US" dirty="0"/>
              <a:t>Track Hospital discharges, ADT feeds</a:t>
            </a:r>
          </a:p>
          <a:p>
            <a:r>
              <a:rPr lang="en-US" dirty="0"/>
              <a:t>Assess psychosocial needs and link to community services</a:t>
            </a:r>
          </a:p>
          <a:p>
            <a:r>
              <a:rPr lang="en-US" dirty="0"/>
              <a:t>Integrate Behavioral Health Services</a:t>
            </a:r>
          </a:p>
          <a:p>
            <a:endParaRPr lang="en-US" dirty="0"/>
          </a:p>
        </p:txBody>
      </p:sp>
      <p:pic>
        <p:nvPicPr>
          <p:cNvPr id="4" name="Picture 3">
            <a:extLst>
              <a:ext uri="{FF2B5EF4-FFF2-40B4-BE49-F238E27FC236}">
                <a16:creationId xmlns:a16="http://schemas.microsoft.com/office/drawing/2014/main" id="{3121170E-654A-4694-9F62-78DC8C5665E0}"/>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81870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a:t>
            </a:r>
          </a:p>
        </p:txBody>
      </p:sp>
      <p:pic>
        <p:nvPicPr>
          <p:cNvPr id="4" name="Picture 3">
            <a:extLst>
              <a:ext uri="{FF2B5EF4-FFF2-40B4-BE49-F238E27FC236}">
                <a16:creationId xmlns:a16="http://schemas.microsoft.com/office/drawing/2014/main" id="{D3EE61B0-0639-41A2-ABA4-2A7D1F104F50}"/>
              </a:ext>
            </a:extLst>
          </p:cNvPr>
          <p:cNvPicPr>
            <a:picLocks noChangeAspect="1"/>
          </p:cNvPicPr>
          <p:nvPr/>
        </p:nvPicPr>
        <p:blipFill>
          <a:blip r:embed="rId3"/>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32CC-0F7A-4C5E-BAFF-6FEADF9868AA}"/>
              </a:ext>
            </a:extLst>
          </p:cNvPr>
          <p:cNvSpPr>
            <a:spLocks noGrp="1"/>
          </p:cNvSpPr>
          <p:nvPr>
            <p:ph type="title"/>
          </p:nvPr>
        </p:nvSpPr>
        <p:spPr/>
        <p:txBody>
          <a:bodyPr>
            <a:normAutofit/>
          </a:bodyPr>
          <a:lstStyle/>
          <a:p>
            <a:r>
              <a:rPr lang="en-US" sz="3600" dirty="0"/>
              <a:t>Coordinate care with specialists</a:t>
            </a:r>
          </a:p>
        </p:txBody>
      </p:sp>
      <p:sp>
        <p:nvSpPr>
          <p:cNvPr id="3" name="Content Placeholder 2">
            <a:extLst>
              <a:ext uri="{FF2B5EF4-FFF2-40B4-BE49-F238E27FC236}">
                <a16:creationId xmlns:a16="http://schemas.microsoft.com/office/drawing/2014/main" id="{946A5254-ACAB-4485-B7A9-623E22DF0778}"/>
              </a:ext>
            </a:extLst>
          </p:cNvPr>
          <p:cNvSpPr>
            <a:spLocks noGrp="1"/>
          </p:cNvSpPr>
          <p:nvPr>
            <p:ph idx="1"/>
          </p:nvPr>
        </p:nvSpPr>
        <p:spPr/>
        <p:txBody>
          <a:bodyPr>
            <a:normAutofit/>
          </a:bodyPr>
          <a:lstStyle/>
          <a:p>
            <a:r>
              <a:rPr lang="en-US" dirty="0"/>
              <a:t>Identify high volume, high cost specialists</a:t>
            </a:r>
          </a:p>
          <a:p>
            <a:r>
              <a:rPr lang="en-US" dirty="0"/>
              <a:t>Develop Collaborative care agreements</a:t>
            </a:r>
          </a:p>
          <a:p>
            <a:r>
              <a:rPr lang="en-US" dirty="0"/>
              <a:t>Coordinate referrals</a:t>
            </a:r>
          </a:p>
          <a:p>
            <a:r>
              <a:rPr lang="en-US" dirty="0"/>
              <a:t>Track and close loop on all referrals</a:t>
            </a:r>
          </a:p>
          <a:p>
            <a:r>
              <a:rPr lang="en-US" dirty="0"/>
              <a:t>Share patient records across care settings</a:t>
            </a:r>
          </a:p>
          <a:p>
            <a:r>
              <a:rPr lang="en-US" dirty="0"/>
              <a:t>Improve ADT feeds</a:t>
            </a:r>
          </a:p>
          <a:p>
            <a:endParaRPr lang="en-US" dirty="0"/>
          </a:p>
          <a:p>
            <a:endParaRPr lang="en-US" dirty="0"/>
          </a:p>
          <a:p>
            <a:endParaRPr lang="en-US" dirty="0"/>
          </a:p>
        </p:txBody>
      </p:sp>
      <p:sp>
        <p:nvSpPr>
          <p:cNvPr id="5" name="TextBox 4">
            <a:extLst>
              <a:ext uri="{FF2B5EF4-FFF2-40B4-BE49-F238E27FC236}">
                <a16:creationId xmlns:a16="http://schemas.microsoft.com/office/drawing/2014/main" id="{89C21355-FC15-45F5-A562-3E2668A5E31C}"/>
              </a:ext>
            </a:extLst>
          </p:cNvPr>
          <p:cNvSpPr txBox="1"/>
          <p:nvPr/>
        </p:nvSpPr>
        <p:spPr>
          <a:xfrm>
            <a:off x="3420533" y="6138333"/>
            <a:ext cx="5088467" cy="584775"/>
          </a:xfrm>
          <a:prstGeom prst="rect">
            <a:avLst/>
          </a:prstGeom>
          <a:noFill/>
        </p:spPr>
        <p:txBody>
          <a:bodyPr wrap="square" rtlCol="0">
            <a:spAutoFit/>
          </a:bodyPr>
          <a:lstStyle/>
          <a:p>
            <a:r>
              <a:rPr lang="en-US" sz="1600" dirty="0">
                <a:solidFill>
                  <a:schemeClr val="tx2"/>
                </a:solidFill>
              </a:rPr>
              <a:t>http://www.ehcca.com/presentations/medhomesummit4/gallegos_ms1_h1.pdf</a:t>
            </a:r>
          </a:p>
        </p:txBody>
      </p:sp>
    </p:spTree>
    <p:extLst>
      <p:ext uri="{BB962C8B-B14F-4D97-AF65-F5344CB8AC3E}">
        <p14:creationId xmlns:p14="http://schemas.microsoft.com/office/powerpoint/2010/main" val="367614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3C67-E050-4703-BF38-53877CADA251}"/>
              </a:ext>
            </a:extLst>
          </p:cNvPr>
          <p:cNvSpPr>
            <a:spLocks noGrp="1"/>
          </p:cNvSpPr>
          <p:nvPr>
            <p:ph type="title"/>
          </p:nvPr>
        </p:nvSpPr>
        <p:spPr/>
        <p:txBody>
          <a:bodyPr>
            <a:normAutofit/>
          </a:bodyPr>
          <a:lstStyle/>
          <a:p>
            <a:r>
              <a:rPr lang="en-US" sz="3600" dirty="0"/>
              <a:t>Community Linkages</a:t>
            </a:r>
          </a:p>
        </p:txBody>
      </p:sp>
      <p:sp>
        <p:nvSpPr>
          <p:cNvPr id="3" name="Content Placeholder 2">
            <a:extLst>
              <a:ext uri="{FF2B5EF4-FFF2-40B4-BE49-F238E27FC236}">
                <a16:creationId xmlns:a16="http://schemas.microsoft.com/office/drawing/2014/main" id="{C4F19D16-A89A-4678-A32D-E8E4A4B253A0}"/>
              </a:ext>
            </a:extLst>
          </p:cNvPr>
          <p:cNvSpPr>
            <a:spLocks noGrp="1"/>
          </p:cNvSpPr>
          <p:nvPr>
            <p:ph idx="1"/>
          </p:nvPr>
        </p:nvSpPr>
        <p:spPr/>
        <p:txBody>
          <a:bodyPr/>
          <a:lstStyle/>
          <a:p>
            <a:r>
              <a:rPr lang="en-US" dirty="0"/>
              <a:t>Screen patients with unmet social needs</a:t>
            </a:r>
          </a:p>
          <a:p>
            <a:r>
              <a:rPr lang="en-US" dirty="0"/>
              <a:t>Create and maintain an inventory of community organizations</a:t>
            </a:r>
          </a:p>
          <a:p>
            <a:r>
              <a:rPr lang="en-US" dirty="0"/>
              <a:t>Build relationships with community agencies</a:t>
            </a:r>
          </a:p>
          <a:p>
            <a:r>
              <a:rPr lang="en-US" dirty="0"/>
              <a:t>Track and measure success rate of linkages over time</a:t>
            </a:r>
          </a:p>
        </p:txBody>
      </p:sp>
      <p:sp>
        <p:nvSpPr>
          <p:cNvPr id="4" name="TextBox 3">
            <a:extLst>
              <a:ext uri="{FF2B5EF4-FFF2-40B4-BE49-F238E27FC236}">
                <a16:creationId xmlns:a16="http://schemas.microsoft.com/office/drawing/2014/main" id="{90F4E7E1-122A-4B44-ACED-80348653A4DE}"/>
              </a:ext>
            </a:extLst>
          </p:cNvPr>
          <p:cNvSpPr txBox="1"/>
          <p:nvPr/>
        </p:nvSpPr>
        <p:spPr>
          <a:xfrm>
            <a:off x="3801533" y="6036435"/>
            <a:ext cx="4690534" cy="307777"/>
          </a:xfrm>
          <a:prstGeom prst="rect">
            <a:avLst/>
          </a:prstGeom>
          <a:noFill/>
        </p:spPr>
        <p:txBody>
          <a:bodyPr wrap="square" rtlCol="0">
            <a:spAutoFit/>
          </a:bodyPr>
          <a:lstStyle/>
          <a:p>
            <a:r>
              <a:rPr lang="en-US" sz="1400" dirty="0">
                <a:solidFill>
                  <a:schemeClr val="tx2"/>
                </a:solidFill>
              </a:rPr>
              <a:t>Health-Leads-Screening-Toolkit-July-2016.pdf</a:t>
            </a:r>
          </a:p>
        </p:txBody>
      </p:sp>
      <p:sp>
        <p:nvSpPr>
          <p:cNvPr id="6" name="TextBox 5">
            <a:extLst>
              <a:ext uri="{FF2B5EF4-FFF2-40B4-BE49-F238E27FC236}">
                <a16:creationId xmlns:a16="http://schemas.microsoft.com/office/drawing/2014/main" id="{CE256140-D8D1-444C-B204-F98DF77D6350}"/>
              </a:ext>
            </a:extLst>
          </p:cNvPr>
          <p:cNvSpPr txBox="1"/>
          <p:nvPr/>
        </p:nvSpPr>
        <p:spPr>
          <a:xfrm>
            <a:off x="3488265" y="6399050"/>
            <a:ext cx="5105401" cy="307777"/>
          </a:xfrm>
          <a:prstGeom prst="rect">
            <a:avLst/>
          </a:prstGeom>
          <a:noFill/>
        </p:spPr>
        <p:txBody>
          <a:bodyPr wrap="square" rtlCol="0">
            <a:spAutoFit/>
          </a:bodyPr>
          <a:lstStyle/>
          <a:p>
            <a:r>
              <a:rPr lang="en-US" sz="1400" dirty="0">
                <a:solidFill>
                  <a:schemeClr val="tx2"/>
                </a:solidFill>
              </a:rPr>
              <a:t>AHRQ Health Literacy Universal Precautions Toolkit, 2nd Edition</a:t>
            </a:r>
          </a:p>
        </p:txBody>
      </p:sp>
    </p:spTree>
    <p:extLst>
      <p:ext uri="{BB962C8B-B14F-4D97-AF65-F5344CB8AC3E}">
        <p14:creationId xmlns:p14="http://schemas.microsoft.com/office/powerpoint/2010/main" val="52241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3EA3-5481-4925-90BC-CDCC821137E9}"/>
              </a:ext>
            </a:extLst>
          </p:cNvPr>
          <p:cNvSpPr>
            <a:spLocks noGrp="1"/>
          </p:cNvSpPr>
          <p:nvPr>
            <p:ph type="title"/>
          </p:nvPr>
        </p:nvSpPr>
        <p:spPr>
          <a:xfrm>
            <a:off x="457200" y="944046"/>
            <a:ext cx="8229600" cy="701873"/>
          </a:xfrm>
        </p:spPr>
        <p:txBody>
          <a:bodyPr>
            <a:normAutofit/>
          </a:bodyPr>
          <a:lstStyle/>
          <a:p>
            <a:r>
              <a:rPr lang="en-US" sz="3600" dirty="0"/>
              <a:t>Behavioral Health Integration</a:t>
            </a:r>
          </a:p>
        </p:txBody>
      </p:sp>
      <p:pic>
        <p:nvPicPr>
          <p:cNvPr id="5" name="Content Placeholder 4">
            <a:extLst>
              <a:ext uri="{FF2B5EF4-FFF2-40B4-BE49-F238E27FC236}">
                <a16:creationId xmlns:a16="http://schemas.microsoft.com/office/drawing/2014/main" id="{42317018-25F7-4ED0-8295-E79ECA4C2F71}"/>
              </a:ext>
            </a:extLst>
          </p:cNvPr>
          <p:cNvPicPr>
            <a:picLocks noGrp="1" noChangeAspect="1"/>
          </p:cNvPicPr>
          <p:nvPr>
            <p:ph idx="1"/>
          </p:nvPr>
        </p:nvPicPr>
        <p:blipFill>
          <a:blip r:embed="rId2"/>
          <a:stretch>
            <a:fillRect/>
          </a:stretch>
        </p:blipFill>
        <p:spPr>
          <a:xfrm>
            <a:off x="457200" y="1578543"/>
            <a:ext cx="8686800" cy="4774131"/>
          </a:xfrm>
        </p:spPr>
      </p:pic>
    </p:spTree>
    <p:extLst>
      <p:ext uri="{BB962C8B-B14F-4D97-AF65-F5344CB8AC3E}">
        <p14:creationId xmlns:p14="http://schemas.microsoft.com/office/powerpoint/2010/main" val="333481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8F4A-D957-44C8-A935-C62A4A415531}"/>
              </a:ext>
            </a:extLst>
          </p:cNvPr>
          <p:cNvSpPr>
            <a:spLocks noGrp="1"/>
          </p:cNvSpPr>
          <p:nvPr>
            <p:ph type="title"/>
          </p:nvPr>
        </p:nvSpPr>
        <p:spPr/>
        <p:txBody>
          <a:bodyPr>
            <a:normAutofit fontScale="90000"/>
          </a:bodyPr>
          <a:lstStyle/>
          <a:p>
            <a:r>
              <a:rPr lang="en-US" dirty="0"/>
              <a:t>4.  Patient and Caregiver Engagement</a:t>
            </a:r>
          </a:p>
        </p:txBody>
      </p:sp>
      <p:sp>
        <p:nvSpPr>
          <p:cNvPr id="3" name="Content Placeholder 2">
            <a:extLst>
              <a:ext uri="{FF2B5EF4-FFF2-40B4-BE49-F238E27FC236}">
                <a16:creationId xmlns:a16="http://schemas.microsoft.com/office/drawing/2014/main" id="{0DBFE8DD-D5B2-435E-9C46-4F892F35CF6B}"/>
              </a:ext>
            </a:extLst>
          </p:cNvPr>
          <p:cNvSpPr>
            <a:spLocks noGrp="1"/>
          </p:cNvSpPr>
          <p:nvPr>
            <p:ph idx="1"/>
          </p:nvPr>
        </p:nvSpPr>
        <p:spPr/>
        <p:txBody>
          <a:bodyPr/>
          <a:lstStyle/>
          <a:p>
            <a:r>
              <a:rPr lang="en-US" dirty="0"/>
              <a:t>Convene PFAC and integrate recommendations into care as able</a:t>
            </a:r>
          </a:p>
          <a:p>
            <a:r>
              <a:rPr lang="en-US" dirty="0"/>
              <a:t>Provide regular patient surveys</a:t>
            </a:r>
          </a:p>
          <a:p>
            <a:r>
              <a:rPr lang="en-US" dirty="0"/>
              <a:t>Facilitate self-management support </a:t>
            </a:r>
          </a:p>
          <a:p>
            <a:r>
              <a:rPr lang="en-US" dirty="0"/>
              <a:t>Engage patients in shared decision making</a:t>
            </a:r>
          </a:p>
        </p:txBody>
      </p:sp>
      <p:pic>
        <p:nvPicPr>
          <p:cNvPr id="4" name="Picture 3">
            <a:extLst>
              <a:ext uri="{FF2B5EF4-FFF2-40B4-BE49-F238E27FC236}">
                <a16:creationId xmlns:a16="http://schemas.microsoft.com/office/drawing/2014/main" id="{B48E0F94-50CB-470B-A7F6-871D676E1531}"/>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314522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CB91-D071-429C-9FCC-31CAD2B71F8A}"/>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07A3F283-3D2D-41DE-A0E2-024718E1571A}"/>
              </a:ext>
            </a:extLst>
          </p:cNvPr>
          <p:cNvSpPr>
            <a:spLocks noGrp="1"/>
          </p:cNvSpPr>
          <p:nvPr>
            <p:ph idx="1"/>
          </p:nvPr>
        </p:nvSpPr>
        <p:spPr/>
        <p:txBody>
          <a:bodyPr/>
          <a:lstStyle/>
          <a:p>
            <a:r>
              <a:rPr lang="en-US" dirty="0"/>
              <a:t>Created PFAC toolkit</a:t>
            </a:r>
          </a:p>
          <a:p>
            <a:r>
              <a:rPr lang="en-US" dirty="0"/>
              <a:t>Developed Shared-Decision making tools </a:t>
            </a:r>
          </a:p>
          <a:p>
            <a:r>
              <a:rPr lang="en-US" dirty="0"/>
              <a:t>Engaged patients in feedback surveys - Phreesia</a:t>
            </a:r>
          </a:p>
          <a:p>
            <a:r>
              <a:rPr lang="en-US" dirty="0"/>
              <a:t>Integrated Self-Management tools - AAFP</a:t>
            </a:r>
          </a:p>
        </p:txBody>
      </p:sp>
      <p:sp>
        <p:nvSpPr>
          <p:cNvPr id="4" name="TextBox 3">
            <a:extLst>
              <a:ext uri="{FF2B5EF4-FFF2-40B4-BE49-F238E27FC236}">
                <a16:creationId xmlns:a16="http://schemas.microsoft.com/office/drawing/2014/main" id="{8B6E3D21-4FC7-4B2C-857B-5373E49B874C}"/>
              </a:ext>
            </a:extLst>
          </p:cNvPr>
          <p:cNvSpPr txBox="1"/>
          <p:nvPr/>
        </p:nvSpPr>
        <p:spPr>
          <a:xfrm>
            <a:off x="4072467" y="6358467"/>
            <a:ext cx="4030133" cy="307777"/>
          </a:xfrm>
          <a:prstGeom prst="rect">
            <a:avLst/>
          </a:prstGeom>
          <a:noFill/>
        </p:spPr>
        <p:txBody>
          <a:bodyPr wrap="square" rtlCol="0">
            <a:spAutoFit/>
          </a:bodyPr>
          <a:lstStyle/>
          <a:p>
            <a:r>
              <a:rPr lang="en-US" sz="1400" dirty="0">
                <a:solidFill>
                  <a:schemeClr val="tx2"/>
                </a:solidFill>
              </a:rPr>
              <a:t>www.hcfama.org/pfac-resources</a:t>
            </a:r>
          </a:p>
        </p:txBody>
      </p:sp>
      <p:pic>
        <p:nvPicPr>
          <p:cNvPr id="5" name="Picture 4">
            <a:extLst>
              <a:ext uri="{FF2B5EF4-FFF2-40B4-BE49-F238E27FC236}">
                <a16:creationId xmlns:a16="http://schemas.microsoft.com/office/drawing/2014/main" id="{C4192147-1538-47AC-8378-81D5B960F1AF}"/>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41297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BC22-A6E4-409E-BA18-D20412DAD510}"/>
              </a:ext>
            </a:extLst>
          </p:cNvPr>
          <p:cNvSpPr>
            <a:spLocks noGrp="1"/>
          </p:cNvSpPr>
          <p:nvPr>
            <p:ph type="title"/>
          </p:nvPr>
        </p:nvSpPr>
        <p:spPr/>
        <p:txBody>
          <a:bodyPr>
            <a:normAutofit fontScale="90000"/>
          </a:bodyPr>
          <a:lstStyle/>
          <a:p>
            <a:r>
              <a:rPr lang="en-US" dirty="0"/>
              <a:t>5.  Planned Care and Population Health</a:t>
            </a:r>
          </a:p>
        </p:txBody>
      </p:sp>
      <p:sp>
        <p:nvSpPr>
          <p:cNvPr id="3" name="Content Placeholder 2">
            <a:extLst>
              <a:ext uri="{FF2B5EF4-FFF2-40B4-BE49-F238E27FC236}">
                <a16:creationId xmlns:a16="http://schemas.microsoft.com/office/drawing/2014/main" id="{C00206C7-FF50-4DC1-8777-5B9F9ACAB261}"/>
              </a:ext>
            </a:extLst>
          </p:cNvPr>
          <p:cNvSpPr>
            <a:spLocks noGrp="1"/>
          </p:cNvSpPr>
          <p:nvPr>
            <p:ph idx="1"/>
          </p:nvPr>
        </p:nvSpPr>
        <p:spPr/>
        <p:txBody>
          <a:bodyPr/>
          <a:lstStyle/>
          <a:p>
            <a:r>
              <a:rPr lang="en-US" dirty="0"/>
              <a:t>Use payer or CMS feedback reports at least quarterly on 2 utilization measures and 3 eCQMs to develop strategies to improve population health</a:t>
            </a:r>
          </a:p>
          <a:p>
            <a:r>
              <a:rPr lang="en-US" dirty="0"/>
              <a:t>Track 2 - Conduct weekly care team meetings to review and improve data</a:t>
            </a:r>
          </a:p>
        </p:txBody>
      </p:sp>
    </p:spTree>
    <p:extLst>
      <p:ext uri="{BB962C8B-B14F-4D97-AF65-F5344CB8AC3E}">
        <p14:creationId xmlns:p14="http://schemas.microsoft.com/office/powerpoint/2010/main" val="239308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E2F5D69-42D4-4700-940E-A336675B0960}"/>
              </a:ext>
            </a:extLst>
          </p:cNvPr>
          <p:cNvGraphicFramePr>
            <a:graphicFrameLocks noGrp="1"/>
          </p:cNvGraphicFramePr>
          <p:nvPr>
            <p:ph idx="1"/>
            <p:extLst>
              <p:ext uri="{D42A27DB-BD31-4B8C-83A1-F6EECF244321}">
                <p14:modId xmlns:p14="http://schemas.microsoft.com/office/powerpoint/2010/main" val="4144622732"/>
              </p:ext>
            </p:extLst>
          </p:nvPr>
        </p:nvGraphicFramePr>
        <p:xfrm>
          <a:off x="154004" y="144385"/>
          <a:ext cx="8730117" cy="6656752"/>
        </p:xfrm>
        <a:graphic>
          <a:graphicData uri="http://schemas.openxmlformats.org/drawingml/2006/table">
            <a:tbl>
              <a:tblPr/>
              <a:tblGrid>
                <a:gridCol w="536181">
                  <a:extLst>
                    <a:ext uri="{9D8B030D-6E8A-4147-A177-3AD203B41FA5}">
                      <a16:colId xmlns:a16="http://schemas.microsoft.com/office/drawing/2014/main" val="3019565851"/>
                    </a:ext>
                  </a:extLst>
                </a:gridCol>
                <a:gridCol w="413944">
                  <a:extLst>
                    <a:ext uri="{9D8B030D-6E8A-4147-A177-3AD203B41FA5}">
                      <a16:colId xmlns:a16="http://schemas.microsoft.com/office/drawing/2014/main" val="2993823473"/>
                    </a:ext>
                  </a:extLst>
                </a:gridCol>
                <a:gridCol w="2759618">
                  <a:extLst>
                    <a:ext uri="{9D8B030D-6E8A-4147-A177-3AD203B41FA5}">
                      <a16:colId xmlns:a16="http://schemas.microsoft.com/office/drawing/2014/main" val="4221426297"/>
                    </a:ext>
                  </a:extLst>
                </a:gridCol>
                <a:gridCol w="1178142">
                  <a:extLst>
                    <a:ext uri="{9D8B030D-6E8A-4147-A177-3AD203B41FA5}">
                      <a16:colId xmlns:a16="http://schemas.microsoft.com/office/drawing/2014/main" val="3606950315"/>
                    </a:ext>
                  </a:extLst>
                </a:gridCol>
                <a:gridCol w="1199371">
                  <a:extLst>
                    <a:ext uri="{9D8B030D-6E8A-4147-A177-3AD203B41FA5}">
                      <a16:colId xmlns:a16="http://schemas.microsoft.com/office/drawing/2014/main" val="3823582229"/>
                    </a:ext>
                  </a:extLst>
                </a:gridCol>
                <a:gridCol w="583763">
                  <a:extLst>
                    <a:ext uri="{9D8B030D-6E8A-4147-A177-3AD203B41FA5}">
                      <a16:colId xmlns:a16="http://schemas.microsoft.com/office/drawing/2014/main" val="2350039561"/>
                    </a:ext>
                  </a:extLst>
                </a:gridCol>
                <a:gridCol w="583763">
                  <a:extLst>
                    <a:ext uri="{9D8B030D-6E8A-4147-A177-3AD203B41FA5}">
                      <a16:colId xmlns:a16="http://schemas.microsoft.com/office/drawing/2014/main" val="1044198252"/>
                    </a:ext>
                  </a:extLst>
                </a:gridCol>
                <a:gridCol w="583763">
                  <a:extLst>
                    <a:ext uri="{9D8B030D-6E8A-4147-A177-3AD203B41FA5}">
                      <a16:colId xmlns:a16="http://schemas.microsoft.com/office/drawing/2014/main" val="1828980231"/>
                    </a:ext>
                  </a:extLst>
                </a:gridCol>
                <a:gridCol w="891572">
                  <a:extLst>
                    <a:ext uri="{9D8B030D-6E8A-4147-A177-3AD203B41FA5}">
                      <a16:colId xmlns:a16="http://schemas.microsoft.com/office/drawing/2014/main" val="2270327061"/>
                    </a:ext>
                  </a:extLst>
                </a:gridCol>
              </a:tblGrid>
              <a:tr h="240797">
                <a:tc gridSpan="5">
                  <a:txBody>
                    <a:bodyPr/>
                    <a:lstStyle/>
                    <a:p>
                      <a:pPr algn="ctr" fontAlgn="ctr"/>
                      <a:r>
                        <a:rPr lang="en-US" sz="1100" b="1" i="0" u="none" strike="noStrike" dirty="0">
                          <a:solidFill>
                            <a:srgbClr val="000000"/>
                          </a:solidFill>
                          <a:effectLst/>
                          <a:latin typeface="Calibri" panose="020F0502020204030204" pitchFamily="34" charset="0"/>
                        </a:rPr>
                        <a:t>CPC+ Performance Based Incentive Payment Quality and Utilization Benchmarks</a:t>
                      </a:r>
                    </a:p>
                  </a:txBody>
                  <a:tcPr marL="2946" marR="2946" marT="294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100" b="1" i="0" u="none" strike="noStrike" dirty="0">
                          <a:solidFill>
                            <a:srgbClr val="000000"/>
                          </a:solidFill>
                          <a:effectLst/>
                          <a:latin typeface="Calibri" panose="020F0502020204030204" pitchFamily="34" charset="0"/>
                        </a:rPr>
                        <a:t>Actual Quarterly Progress</a:t>
                      </a:r>
                    </a:p>
                  </a:txBody>
                  <a:tcPr marL="2946" marR="2946" marT="294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3849113"/>
                  </a:ext>
                </a:extLst>
              </a:tr>
              <a:tr h="479496">
                <a:tc>
                  <a:txBody>
                    <a:bodyPr/>
                    <a:lstStyle/>
                    <a:p>
                      <a:pPr algn="ctr" fontAlgn="ctr"/>
                      <a:r>
                        <a:rPr lang="en-US" sz="500" b="0" i="0" u="none" strike="noStrike" dirty="0">
                          <a:solidFill>
                            <a:srgbClr val="000000"/>
                          </a:solidFill>
                          <a:effectLst/>
                          <a:latin typeface="Calibri" panose="020F0502020204030204" pitchFamily="34" charset="0"/>
                        </a:rPr>
                        <a:t>CMS ID#</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500" b="0" i="0" u="none" strike="noStrike" dirty="0">
                          <a:solidFill>
                            <a:srgbClr val="000000"/>
                          </a:solidFill>
                          <a:effectLst/>
                          <a:latin typeface="Calibri" panose="020F0502020204030204" pitchFamily="34" charset="0"/>
                        </a:rPr>
                        <a:t>NQF#</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effectLst/>
                          <a:latin typeface="Calibri" panose="020F0502020204030204" pitchFamily="34" charset="0"/>
                        </a:rPr>
                        <a:t>Measure Title</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gridSpan="2">
                  <a:txBody>
                    <a:bodyPr/>
                    <a:lstStyle/>
                    <a:p>
                      <a:pPr algn="ctr" fontAlgn="ctr"/>
                      <a:r>
                        <a:rPr lang="en-US" sz="1100" b="0" i="0" u="none" strike="noStrike" dirty="0">
                          <a:solidFill>
                            <a:srgbClr val="000000"/>
                          </a:solidFill>
                          <a:effectLst/>
                          <a:latin typeface="Calibri" panose="020F0502020204030204" pitchFamily="34" charset="0"/>
                        </a:rPr>
                        <a:t>Performance percentile</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Q1</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1" i="0" u="none" strike="noStrike" dirty="0">
                          <a:solidFill>
                            <a:srgbClr val="000000"/>
                          </a:solidFill>
                          <a:effectLst/>
                          <a:latin typeface="Calibri" panose="020F0502020204030204" pitchFamily="34" charset="0"/>
                        </a:rPr>
                        <a:t>Q2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1" i="0" u="none" strike="noStrike" dirty="0">
                          <a:solidFill>
                            <a:srgbClr val="000000"/>
                          </a:solidFill>
                          <a:effectLst/>
                          <a:latin typeface="Calibri" panose="020F0502020204030204" pitchFamily="34" charset="0"/>
                        </a:rPr>
                        <a:t>Q3</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1" i="0" u="none" strike="noStrike" dirty="0">
                          <a:solidFill>
                            <a:srgbClr val="000000"/>
                          </a:solidFill>
                          <a:effectLst/>
                          <a:latin typeface="Calibri" panose="020F0502020204030204" pitchFamily="34" charset="0"/>
                        </a:rPr>
                        <a:t>Q4 as of 11/28/17</a:t>
                      </a:r>
                    </a:p>
                  </a:txBody>
                  <a:tcPr marL="2946" marR="2946" marT="29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700024684"/>
                  </a:ext>
                </a:extLst>
              </a:tr>
              <a:tr h="124985">
                <a:tc gridSpan="3">
                  <a:txBody>
                    <a:bodyPr/>
                    <a:lstStyle/>
                    <a:p>
                      <a:pPr algn="ctr" fontAlgn="ctr"/>
                      <a:r>
                        <a:rPr lang="en-US" sz="1100" b="1" i="0" u="none" strike="noStrike" dirty="0">
                          <a:solidFill>
                            <a:srgbClr val="000000"/>
                          </a:solidFill>
                          <a:effectLst/>
                          <a:latin typeface="Calibri" panose="020F0502020204030204" pitchFamily="34" charset="0"/>
                        </a:rPr>
                        <a:t>eCQMs</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P30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Calibri" panose="020F0502020204030204" pitchFamily="34" charset="0"/>
                        </a:rPr>
                        <a:t>P70</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Calibri" panose="020F0502020204030204" pitchFamily="34" charset="0"/>
                        </a:rPr>
                        <a:t> </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584598994"/>
                  </a:ext>
                </a:extLst>
              </a:tr>
              <a:tr h="175697">
                <a:tc>
                  <a:txBody>
                    <a:bodyPr/>
                    <a:lstStyle/>
                    <a:p>
                      <a:pPr algn="l" fontAlgn="ctr"/>
                      <a:r>
                        <a:rPr lang="en-US" sz="800" b="0" i="0" u="none" strike="noStrike" dirty="0">
                          <a:solidFill>
                            <a:srgbClr val="000000"/>
                          </a:solidFill>
                          <a:effectLst/>
                          <a:latin typeface="Calibri" panose="020F0502020204030204" pitchFamily="34" charset="0"/>
                        </a:rPr>
                        <a:t>CMS165v5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0018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Controlling High BP</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55.40%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71.01%</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62%</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76%</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391116811"/>
                  </a:ext>
                </a:extLst>
              </a:tr>
              <a:tr h="360146">
                <a:tc>
                  <a:txBody>
                    <a:bodyPr/>
                    <a:lstStyle/>
                    <a:p>
                      <a:pPr algn="l" fontAlgn="ctr"/>
                      <a:r>
                        <a:rPr lang="en-US" sz="800" b="0" i="0" u="none" strike="noStrike" dirty="0">
                          <a:solidFill>
                            <a:srgbClr val="000000"/>
                          </a:solidFill>
                          <a:effectLst/>
                          <a:latin typeface="Calibri" panose="020F0502020204030204" pitchFamily="34" charset="0"/>
                        </a:rPr>
                        <a:t>CMS122v5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0059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Diabetes: Hemoglobin A1c (HbA1c) Poor Control (&gt; 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35.90%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9.09%</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25%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23%</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22%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103382216"/>
                  </a:ext>
                </a:extLst>
              </a:tr>
              <a:tr h="360146">
                <a:tc>
                  <a:txBody>
                    <a:bodyPr/>
                    <a:lstStyle/>
                    <a:p>
                      <a:pPr algn="l" fontAlgn="ctr"/>
                      <a:r>
                        <a:rPr lang="en-US" sz="800" b="0" i="0" u="none" strike="noStrike" dirty="0">
                          <a:solidFill>
                            <a:srgbClr val="000000"/>
                          </a:solidFill>
                          <a:effectLst/>
                          <a:latin typeface="Calibri" panose="020F0502020204030204" pitchFamily="34" charset="0"/>
                        </a:rPr>
                        <a:t>CMS156v5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0022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Use of High-Risk Medications in the Elderly</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21.22%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0.90%</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941575920"/>
                  </a:ext>
                </a:extLst>
              </a:tr>
              <a:tr h="240797">
                <a:tc>
                  <a:txBody>
                    <a:bodyPr/>
                    <a:lstStyle/>
                    <a:p>
                      <a:pPr algn="l" fontAlgn="ctr"/>
                      <a:r>
                        <a:rPr lang="en-US" sz="800" b="0" i="0" u="none" strike="noStrike" dirty="0">
                          <a:solidFill>
                            <a:srgbClr val="000000"/>
                          </a:solidFill>
                          <a:effectLst/>
                          <a:latin typeface="Calibri" panose="020F0502020204030204" pitchFamily="34" charset="0"/>
                        </a:rPr>
                        <a:t>CMS149v5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Dementia: Cognitive Assessment</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17.57%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88.14%</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16%</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39%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56%</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62%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59563327"/>
                  </a:ext>
                </a:extLst>
              </a:tr>
              <a:tr h="240797">
                <a:tc>
                  <a:txBody>
                    <a:bodyPr/>
                    <a:lstStyle/>
                    <a:p>
                      <a:pPr algn="l" fontAlgn="ctr"/>
                      <a:r>
                        <a:rPr lang="en-US" sz="800" b="0" i="0" u="none" strike="noStrike" dirty="0">
                          <a:solidFill>
                            <a:srgbClr val="000000"/>
                          </a:solidFill>
                          <a:effectLst/>
                          <a:latin typeface="Calibri" panose="020F0502020204030204" pitchFamily="34" charset="0"/>
                        </a:rPr>
                        <a:t>CMS139v5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0101</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Falls: Screening for Future Fall Risk</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17.93%</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81.05%</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39%</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64%</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144584804"/>
                  </a:ext>
                </a:extLst>
              </a:tr>
              <a:tr h="479496">
                <a:tc>
                  <a:txBody>
                    <a:bodyPr/>
                    <a:lstStyle/>
                    <a:p>
                      <a:pPr algn="l" fontAlgn="ctr"/>
                      <a:r>
                        <a:rPr lang="en-US" sz="800" b="0" i="0" u="none" strike="noStrike" dirty="0">
                          <a:solidFill>
                            <a:srgbClr val="000000"/>
                          </a:solidFill>
                          <a:effectLst/>
                          <a:latin typeface="Calibri" panose="020F0502020204030204" pitchFamily="34" charset="0"/>
                        </a:rPr>
                        <a:t>CMS137v5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0004</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Initiation and Engagement of Alcohol and Other Drug Dependence Treatment</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5.13%</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94661030"/>
                  </a:ext>
                </a:extLst>
              </a:tr>
              <a:tr h="360146">
                <a:tc>
                  <a:txBody>
                    <a:bodyPr/>
                    <a:lstStyle/>
                    <a:p>
                      <a:pPr algn="l" fontAlgn="ctr"/>
                      <a:r>
                        <a:rPr lang="en-US" sz="800" b="0" i="0" u="none" strike="noStrike" dirty="0">
                          <a:solidFill>
                            <a:srgbClr val="000000"/>
                          </a:solidFill>
                          <a:effectLst/>
                          <a:latin typeface="Calibri" panose="020F0502020204030204" pitchFamily="34" charset="0"/>
                        </a:rPr>
                        <a:t>CMS50v5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Closing the Referral Loop: Receipt of Specialist Report</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6.25%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36.96%</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18%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21%</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21%</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522859389"/>
                  </a:ext>
                </a:extLst>
              </a:tr>
              <a:tr h="240797">
                <a:tc>
                  <a:txBody>
                    <a:bodyPr/>
                    <a:lstStyle/>
                    <a:p>
                      <a:pPr algn="l" fontAlgn="ctr"/>
                      <a:r>
                        <a:rPr lang="en-US" sz="800" b="0" i="0" u="none" strike="noStrike" dirty="0">
                          <a:solidFill>
                            <a:srgbClr val="000000"/>
                          </a:solidFill>
                          <a:effectLst/>
                          <a:latin typeface="Calibri" panose="020F0502020204030204" pitchFamily="34" charset="0"/>
                        </a:rPr>
                        <a:t>CMS124v5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0032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Cervical Cancer Screening</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15.09%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45.00%</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55%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57%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60%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86013085"/>
                  </a:ext>
                </a:extLst>
              </a:tr>
              <a:tr h="240797">
                <a:tc>
                  <a:txBody>
                    <a:bodyPr/>
                    <a:lstStyle/>
                    <a:p>
                      <a:pPr algn="l" fontAlgn="ctr"/>
                      <a:r>
                        <a:rPr lang="en-US" sz="800" b="0" i="0" u="none" strike="noStrike" dirty="0">
                          <a:solidFill>
                            <a:srgbClr val="000000"/>
                          </a:solidFill>
                          <a:effectLst/>
                          <a:latin typeface="Calibri" panose="020F0502020204030204" pitchFamily="34" charset="0"/>
                        </a:rPr>
                        <a:t>CMS130v5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0034</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Colorectal Cancer Screening</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15.98%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56.20%</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45%</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63%</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65%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67%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45254520"/>
                  </a:ext>
                </a:extLst>
              </a:tr>
              <a:tr h="175697">
                <a:tc>
                  <a:txBody>
                    <a:bodyPr/>
                    <a:lstStyle/>
                    <a:p>
                      <a:pPr algn="l" fontAlgn="ctr"/>
                      <a:r>
                        <a:rPr lang="en-US" sz="800" b="0" i="0" u="none" strike="noStrike" dirty="0">
                          <a:solidFill>
                            <a:srgbClr val="000000"/>
                          </a:solidFill>
                          <a:effectLst/>
                          <a:latin typeface="Calibri" panose="020F0502020204030204" pitchFamily="34" charset="0"/>
                        </a:rPr>
                        <a:t>CMS131v5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0055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Diabetes: Eye Exam</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80.69%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98.58%</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14%</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29%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39%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51%</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995331273"/>
                  </a:ext>
                </a:extLst>
              </a:tr>
              <a:tr h="479496">
                <a:tc>
                  <a:txBody>
                    <a:bodyPr/>
                    <a:lstStyle/>
                    <a:p>
                      <a:pPr algn="l" fontAlgn="ctr"/>
                      <a:r>
                        <a:rPr lang="en-US" sz="800" b="0" i="0" u="none" strike="noStrike" dirty="0">
                          <a:solidFill>
                            <a:srgbClr val="000000"/>
                          </a:solidFill>
                          <a:effectLst/>
                          <a:latin typeface="Calibri" panose="020F0502020204030204" pitchFamily="34" charset="0"/>
                        </a:rPr>
                        <a:t>CMS138v5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0028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Preventive Care and Screening:  Tobacco Use:  Screening and Cessation Intervention</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81.60%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94.68%</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84%</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95%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95%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95%</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57284587"/>
                  </a:ext>
                </a:extLst>
              </a:tr>
              <a:tr h="240797">
                <a:tc>
                  <a:txBody>
                    <a:bodyPr/>
                    <a:lstStyle/>
                    <a:p>
                      <a:pPr algn="l" fontAlgn="ctr"/>
                      <a:r>
                        <a:rPr lang="en-US" sz="800" b="0" i="0" u="none" strike="noStrike" dirty="0">
                          <a:solidFill>
                            <a:srgbClr val="000000"/>
                          </a:solidFill>
                          <a:effectLst/>
                          <a:latin typeface="Calibri" panose="020F0502020204030204" pitchFamily="34" charset="0"/>
                        </a:rPr>
                        <a:t>CMS166v6</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0052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Use of Imaging Studies for Low Back Pain</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90.48%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100.00%</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74%</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836106722"/>
                  </a:ext>
                </a:extLst>
              </a:tr>
              <a:tr h="240797">
                <a:tc>
                  <a:txBody>
                    <a:bodyPr/>
                    <a:lstStyle/>
                    <a:p>
                      <a:pPr algn="l" fontAlgn="ctr"/>
                      <a:r>
                        <a:rPr lang="en-US" sz="800" b="0" i="0" u="none" strike="noStrike" dirty="0">
                          <a:solidFill>
                            <a:srgbClr val="000000"/>
                          </a:solidFill>
                          <a:effectLst/>
                          <a:latin typeface="Calibri" panose="020F0502020204030204" pitchFamily="34" charset="0"/>
                        </a:rPr>
                        <a:t>CMS125v5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2372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000000"/>
                          </a:solidFill>
                          <a:effectLst/>
                          <a:latin typeface="Calibri" panose="020F0502020204030204" pitchFamily="34" charset="0"/>
                        </a:rPr>
                        <a:t>Breast Cancer Screening</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22.22%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55.26%</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48%</a:t>
                      </a:r>
                    </a:p>
                  </a:txBody>
                  <a:tcPr marL="2946" marR="2946" marT="29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73%</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76%</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100" b="0" i="0" u="none" strike="noStrike" dirty="0">
                          <a:solidFill>
                            <a:srgbClr val="000000"/>
                          </a:solidFill>
                          <a:effectLst/>
                          <a:latin typeface="Calibri" panose="020F0502020204030204" pitchFamily="34" charset="0"/>
                        </a:rPr>
                        <a:t>78%</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41558078"/>
                  </a:ext>
                </a:extLst>
              </a:tr>
              <a:tr h="240797">
                <a:tc>
                  <a:txBody>
                    <a:bodyPr/>
                    <a:lstStyle/>
                    <a:p>
                      <a:pPr algn="l" fontAlgn="ctr"/>
                      <a:r>
                        <a:rPr lang="en-US" sz="800" b="0" i="0" u="none" strike="noStrike" dirty="0">
                          <a:solidFill>
                            <a:srgbClr val="000000"/>
                          </a:solidFill>
                          <a:effectLst/>
                          <a:latin typeface="Calibri" panose="020F0502020204030204" pitchFamily="34" charset="0"/>
                        </a:rPr>
                        <a:t>CMS159v5</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0710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Depression Remission at Twelve Months</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0" i="0" u="none" strike="noStrike" dirty="0">
                          <a:solidFill>
                            <a:srgbClr val="000000"/>
                          </a:solidFill>
                          <a:effectLst/>
                          <a:latin typeface="Calibri" panose="020F0502020204030204" pitchFamily="34" charset="0"/>
                        </a:rPr>
                        <a:t>Not Available</a:t>
                      </a:r>
                    </a:p>
                  </a:txBody>
                  <a:tcPr marL="2946" marR="2946" marT="294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2466474"/>
                  </a:ext>
                </a:extLst>
              </a:tr>
              <a:tr h="180815">
                <a:tc gridSpan="3">
                  <a:txBody>
                    <a:bodyPr/>
                    <a:lstStyle/>
                    <a:p>
                      <a:pPr algn="l" fontAlgn="ctr"/>
                      <a:r>
                        <a:rPr lang="en-US" sz="1600" b="1" i="0" u="none" strike="noStrike" dirty="0">
                          <a:solidFill>
                            <a:srgbClr val="000000"/>
                          </a:solidFill>
                          <a:effectLst/>
                          <a:latin typeface="Calibri" panose="020F0502020204030204" pitchFamily="34" charset="0"/>
                        </a:rPr>
                        <a:t>Utilization</a:t>
                      </a:r>
                    </a:p>
                  </a:txBody>
                  <a:tcPr marL="2946" marR="2946" marT="29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P50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Calibri" panose="020F0502020204030204" pitchFamily="34" charset="0"/>
                        </a:rPr>
                        <a:t>P80</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2677178"/>
                  </a:ext>
                </a:extLst>
              </a:tr>
              <a:tr h="240797">
                <a:tc>
                  <a:txBody>
                    <a:bodyPr/>
                    <a:lstStyle/>
                    <a:p>
                      <a:pPr algn="ctr" fontAlgn="ctr"/>
                      <a:r>
                        <a:rPr lang="en-US" sz="8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Inpatient hospital utilization*</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1.17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0.89</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840857"/>
                  </a:ext>
                </a:extLst>
              </a:tr>
              <a:tr h="240797">
                <a:tc>
                  <a:txBody>
                    <a:bodyPr/>
                    <a:lstStyle/>
                    <a:p>
                      <a:pPr algn="ctr" fontAlgn="ctr"/>
                      <a:r>
                        <a:rPr lang="en-US" sz="8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N/A</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Emergency department utilization*</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1.42</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1.07</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2946" marR="2946" marT="2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260603"/>
                  </a:ext>
                </a:extLst>
              </a:tr>
              <a:tr h="479496">
                <a:tc gridSpan="9">
                  <a:txBody>
                    <a:bodyPr/>
                    <a:lstStyle/>
                    <a:p>
                      <a:pPr algn="l" fontAlgn="ctr"/>
                      <a:r>
                        <a:rPr lang="en-US" sz="1100" b="1" i="0" u="none" strike="noStrike" dirty="0">
                          <a:solidFill>
                            <a:srgbClr val="000000"/>
                          </a:solidFill>
                          <a:effectLst/>
                          <a:latin typeface="Calibri" panose="020F0502020204030204" pitchFamily="34" charset="0"/>
                        </a:rPr>
                        <a:t>Your performance on Clinical Quality Measures (eCQMs) will determine the largest share of your CPC+ Performance-Based Incentive Payment (PBIP).  To qualify for the PBIP, your practice must report 9 of 14 eCQMs in the CPC+ eCQM Measurement Set.</a:t>
                      </a:r>
                    </a:p>
                  </a:txBody>
                  <a:tcPr marL="2946" marR="2946" marT="294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0712157"/>
                  </a:ext>
                </a:extLst>
              </a:tr>
              <a:tr h="240797">
                <a:tc gridSpan="3">
                  <a:txBody>
                    <a:bodyPr/>
                    <a:lstStyle/>
                    <a:p>
                      <a:pPr algn="l" fontAlgn="b"/>
                      <a:r>
                        <a:rPr lang="en-US" sz="1100" b="1" i="0" u="none" strike="noStrike" dirty="0">
                          <a:solidFill>
                            <a:srgbClr val="000000"/>
                          </a:solidFill>
                          <a:effectLst/>
                          <a:latin typeface="Calibri" panose="020F0502020204030204" pitchFamily="34" charset="0"/>
                        </a:rPr>
                        <a:t>Risk Stratification - Every Encounter</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4.99%</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1100" b="0" i="0" u="none" strike="noStrike" dirty="0">
                          <a:solidFill>
                            <a:srgbClr val="000000"/>
                          </a:solidFill>
                          <a:effectLst/>
                          <a:latin typeface="Calibri" panose="020F0502020204030204" pitchFamily="34" charset="0"/>
                        </a:rPr>
                        <a:t>26.95%</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1100" b="0" i="0" u="none" strike="noStrike" dirty="0">
                          <a:solidFill>
                            <a:srgbClr val="000000"/>
                          </a:solidFill>
                          <a:effectLst/>
                          <a:latin typeface="Calibri" panose="020F0502020204030204" pitchFamily="34" charset="0"/>
                        </a:rPr>
                        <a:t>47.27%</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608771128"/>
                  </a:ext>
                </a:extLst>
              </a:tr>
              <a:tr h="240797">
                <a:tc gridSpan="3">
                  <a:txBody>
                    <a:bodyPr/>
                    <a:lstStyle/>
                    <a:p>
                      <a:pPr algn="l" fontAlgn="b"/>
                      <a:r>
                        <a:rPr lang="en-US" sz="1100" b="1" i="0" u="none" strike="noStrike" dirty="0">
                          <a:solidFill>
                            <a:srgbClr val="000000"/>
                          </a:solidFill>
                          <a:effectLst/>
                          <a:latin typeface="Calibri" panose="020F0502020204030204" pitchFamily="34" charset="0"/>
                        </a:rPr>
                        <a:t>Complex Needs</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0.04%</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1100" b="0" i="0" u="none" strike="noStrike" dirty="0">
                          <a:solidFill>
                            <a:srgbClr val="000000"/>
                          </a:solidFill>
                          <a:effectLst/>
                          <a:latin typeface="Calibri" panose="020F0502020204030204" pitchFamily="34" charset="0"/>
                        </a:rPr>
                        <a:t>0.43%</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1100" b="0" i="0" u="none" strike="noStrike" dirty="0">
                          <a:solidFill>
                            <a:srgbClr val="000000"/>
                          </a:solidFill>
                          <a:effectLst/>
                          <a:latin typeface="Calibri" panose="020F0502020204030204" pitchFamily="34" charset="0"/>
                        </a:rPr>
                        <a:t>2.78%</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2946" marR="2946" marT="2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84567237"/>
                  </a:ext>
                </a:extLst>
              </a:tr>
            </a:tbl>
          </a:graphicData>
        </a:graphic>
      </p:graphicFrame>
    </p:spTree>
    <p:extLst>
      <p:ext uri="{BB962C8B-B14F-4D97-AF65-F5344CB8AC3E}">
        <p14:creationId xmlns:p14="http://schemas.microsoft.com/office/powerpoint/2010/main" val="136079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D516-561E-49BC-9354-793D03295D34}"/>
              </a:ext>
            </a:extLst>
          </p:cNvPr>
          <p:cNvSpPr>
            <a:spLocks noGrp="1"/>
          </p:cNvSpPr>
          <p:nvPr>
            <p:ph type="title"/>
          </p:nvPr>
        </p:nvSpPr>
        <p:spPr/>
        <p:txBody>
          <a:bodyPr>
            <a:normAutofit/>
          </a:bodyPr>
          <a:lstStyle/>
          <a:p>
            <a:r>
              <a:rPr lang="en-US" dirty="0"/>
              <a:t>Develop Culture of Change</a:t>
            </a:r>
          </a:p>
        </p:txBody>
      </p:sp>
      <p:sp>
        <p:nvSpPr>
          <p:cNvPr id="3" name="Content Placeholder 2">
            <a:extLst>
              <a:ext uri="{FF2B5EF4-FFF2-40B4-BE49-F238E27FC236}">
                <a16:creationId xmlns:a16="http://schemas.microsoft.com/office/drawing/2014/main" id="{32CB8BFE-7F5F-46C2-95DC-2020BF6DDDFA}"/>
              </a:ext>
            </a:extLst>
          </p:cNvPr>
          <p:cNvSpPr>
            <a:spLocks noGrp="1"/>
          </p:cNvSpPr>
          <p:nvPr>
            <p:ph idx="1"/>
          </p:nvPr>
        </p:nvSpPr>
        <p:spPr>
          <a:xfrm>
            <a:off x="457200" y="1871133"/>
            <a:ext cx="8229600" cy="4345355"/>
          </a:xfrm>
        </p:spPr>
        <p:txBody>
          <a:bodyPr>
            <a:normAutofit fontScale="92500" lnSpcReduction="20000"/>
          </a:bodyPr>
          <a:lstStyle/>
          <a:p>
            <a:r>
              <a:rPr lang="en-US" dirty="0"/>
              <a:t>Start with defining your care team and expanding their roles</a:t>
            </a:r>
          </a:p>
          <a:p>
            <a:r>
              <a:rPr lang="en-US" dirty="0"/>
              <a:t>Review data (eCQMs &amp; Quality Reports)</a:t>
            </a:r>
          </a:p>
          <a:p>
            <a:r>
              <a:rPr lang="en-US" dirty="0"/>
              <a:t>Develop PDSA cycles/workflows </a:t>
            </a:r>
          </a:p>
          <a:p>
            <a:r>
              <a:rPr lang="en-US" dirty="0"/>
              <a:t>Continuous improvement of processes (QI projects – residents led)</a:t>
            </a:r>
          </a:p>
          <a:p>
            <a:r>
              <a:rPr lang="en-US" dirty="0"/>
              <a:t>Regular meeting and education – (weekly, monthly, quarterly)</a:t>
            </a:r>
          </a:p>
          <a:p>
            <a:r>
              <a:rPr lang="en-US" dirty="0"/>
              <a:t>Celebrate successes with care team!!</a:t>
            </a:r>
          </a:p>
          <a:p>
            <a:r>
              <a:rPr lang="en-US" dirty="0"/>
              <a:t>Don’t forget the patients</a:t>
            </a:r>
          </a:p>
        </p:txBody>
      </p:sp>
      <p:pic>
        <p:nvPicPr>
          <p:cNvPr id="4" name="Picture 3">
            <a:extLst>
              <a:ext uri="{FF2B5EF4-FFF2-40B4-BE49-F238E27FC236}">
                <a16:creationId xmlns:a16="http://schemas.microsoft.com/office/drawing/2014/main" id="{187B6119-3698-4DAC-B843-0E68DBD85489}"/>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403672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B5DA-90E3-469D-9FBD-B964DA96FBA7}"/>
              </a:ext>
            </a:extLst>
          </p:cNvPr>
          <p:cNvSpPr>
            <a:spLocks noGrp="1"/>
          </p:cNvSpPr>
          <p:nvPr>
            <p:ph type="title"/>
          </p:nvPr>
        </p:nvSpPr>
        <p:spPr/>
        <p:txBody>
          <a:bodyPr/>
          <a:lstStyle/>
          <a:p>
            <a:r>
              <a:rPr lang="en-US" dirty="0"/>
              <a:t>Key Messages</a:t>
            </a:r>
          </a:p>
        </p:txBody>
      </p:sp>
      <p:sp>
        <p:nvSpPr>
          <p:cNvPr id="3" name="Content Placeholder 2">
            <a:extLst>
              <a:ext uri="{FF2B5EF4-FFF2-40B4-BE49-F238E27FC236}">
                <a16:creationId xmlns:a16="http://schemas.microsoft.com/office/drawing/2014/main" id="{CA321F7E-C473-4D3D-9904-5598A466707F}"/>
              </a:ext>
            </a:extLst>
          </p:cNvPr>
          <p:cNvSpPr>
            <a:spLocks noGrp="1"/>
          </p:cNvSpPr>
          <p:nvPr>
            <p:ph idx="1"/>
          </p:nvPr>
        </p:nvSpPr>
        <p:spPr/>
        <p:txBody>
          <a:bodyPr>
            <a:normAutofit/>
          </a:bodyPr>
          <a:lstStyle/>
          <a:p>
            <a:r>
              <a:rPr lang="en-US" dirty="0"/>
              <a:t>Identify resources for data analytics and reporting.</a:t>
            </a:r>
          </a:p>
          <a:p>
            <a:r>
              <a:rPr lang="en-US" dirty="0"/>
              <a:t>Create Quality Super-Users and identify the practice site Physician Champion.</a:t>
            </a:r>
          </a:p>
          <a:p>
            <a:r>
              <a:rPr lang="en-US" dirty="0"/>
              <a:t>Provide a multi-tiered approach to education</a:t>
            </a:r>
          </a:p>
          <a:p>
            <a:r>
              <a:rPr lang="en-US" dirty="0"/>
              <a:t>Resident Education</a:t>
            </a:r>
          </a:p>
          <a:p>
            <a:endParaRPr lang="en-US" dirty="0"/>
          </a:p>
          <a:p>
            <a:endParaRPr lang="en-US" dirty="0"/>
          </a:p>
        </p:txBody>
      </p:sp>
      <p:pic>
        <p:nvPicPr>
          <p:cNvPr id="4" name="Picture 3">
            <a:extLst>
              <a:ext uri="{FF2B5EF4-FFF2-40B4-BE49-F238E27FC236}">
                <a16:creationId xmlns:a16="http://schemas.microsoft.com/office/drawing/2014/main" id="{76FFC215-5332-4201-8493-B67B4B04256F}"/>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3137336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EA37-ED1D-436B-A63C-C565784C5D99}"/>
              </a:ext>
            </a:extLst>
          </p:cNvPr>
          <p:cNvSpPr>
            <a:spLocks noGrp="1"/>
          </p:cNvSpPr>
          <p:nvPr>
            <p:ph type="title"/>
          </p:nvPr>
        </p:nvSpPr>
        <p:spPr>
          <a:xfrm>
            <a:off x="457200" y="944047"/>
            <a:ext cx="8229600" cy="833953"/>
          </a:xfrm>
        </p:spPr>
        <p:txBody>
          <a:bodyPr/>
          <a:lstStyle/>
          <a:p>
            <a:r>
              <a:rPr lang="en-US" dirty="0"/>
              <a:t>Resources</a:t>
            </a:r>
          </a:p>
        </p:txBody>
      </p:sp>
      <p:sp>
        <p:nvSpPr>
          <p:cNvPr id="3" name="Content Placeholder 2">
            <a:extLst>
              <a:ext uri="{FF2B5EF4-FFF2-40B4-BE49-F238E27FC236}">
                <a16:creationId xmlns:a16="http://schemas.microsoft.com/office/drawing/2014/main" id="{49CDEBC5-C14A-4A15-9407-88202A955C08}"/>
              </a:ext>
            </a:extLst>
          </p:cNvPr>
          <p:cNvSpPr>
            <a:spLocks noGrp="1"/>
          </p:cNvSpPr>
          <p:nvPr>
            <p:ph idx="1"/>
          </p:nvPr>
        </p:nvSpPr>
        <p:spPr>
          <a:xfrm>
            <a:off x="457200" y="1778001"/>
            <a:ext cx="8229600" cy="4438488"/>
          </a:xfrm>
        </p:spPr>
        <p:txBody>
          <a:bodyPr>
            <a:normAutofit/>
          </a:bodyPr>
          <a:lstStyle/>
          <a:p>
            <a:pPr marL="0" indent="0">
              <a:buNone/>
            </a:pPr>
            <a:endParaRPr lang="en-US" dirty="0"/>
          </a:p>
          <a:p>
            <a:r>
              <a:rPr lang="en-US" dirty="0"/>
              <a:t>CPC+ connect portal</a:t>
            </a:r>
          </a:p>
          <a:p>
            <a:r>
              <a:rPr lang="en-US" dirty="0"/>
              <a:t>CPC+ groups</a:t>
            </a:r>
          </a:p>
          <a:p>
            <a:r>
              <a:rPr lang="en-US" dirty="0"/>
              <a:t>CPC+ residency group</a:t>
            </a:r>
          </a:p>
          <a:p>
            <a:r>
              <a:rPr lang="en-US" dirty="0"/>
              <a:t>Regional learning Webinars and in person meetings</a:t>
            </a:r>
          </a:p>
          <a:p>
            <a:r>
              <a:rPr lang="en-US" dirty="0"/>
              <a:t>AAFP resources</a:t>
            </a:r>
          </a:p>
        </p:txBody>
      </p:sp>
      <p:pic>
        <p:nvPicPr>
          <p:cNvPr id="4" name="Picture 3">
            <a:extLst>
              <a:ext uri="{FF2B5EF4-FFF2-40B4-BE49-F238E27FC236}">
                <a16:creationId xmlns:a16="http://schemas.microsoft.com/office/drawing/2014/main" id="{DAC8F42F-94D5-405F-BD49-6614196A4795}"/>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60605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083D-3978-4E95-B35B-C75782D792AC}"/>
              </a:ext>
            </a:extLst>
          </p:cNvPr>
          <p:cNvSpPr>
            <a:spLocks noGrp="1"/>
          </p:cNvSpPr>
          <p:nvPr>
            <p:ph type="title"/>
          </p:nvPr>
        </p:nvSpPr>
        <p:spPr/>
        <p:txBody>
          <a:bodyPr>
            <a:normAutofit/>
          </a:bodyPr>
          <a:lstStyle/>
          <a:p>
            <a:r>
              <a:rPr lang="en-US" sz="3600" dirty="0"/>
              <a:t>Goals and Objectives </a:t>
            </a:r>
          </a:p>
        </p:txBody>
      </p:sp>
      <p:sp>
        <p:nvSpPr>
          <p:cNvPr id="3" name="Content Placeholder 2">
            <a:extLst>
              <a:ext uri="{FF2B5EF4-FFF2-40B4-BE49-F238E27FC236}">
                <a16:creationId xmlns:a16="http://schemas.microsoft.com/office/drawing/2014/main" id="{84595896-2710-492E-9C4E-A1C46309A359}"/>
              </a:ext>
            </a:extLst>
          </p:cNvPr>
          <p:cNvSpPr>
            <a:spLocks noGrp="1"/>
          </p:cNvSpPr>
          <p:nvPr>
            <p:ph idx="1"/>
          </p:nvPr>
        </p:nvSpPr>
        <p:spPr/>
        <p:txBody>
          <a:bodyPr>
            <a:normAutofit lnSpcReduction="10000"/>
          </a:bodyPr>
          <a:lstStyle/>
          <a:p>
            <a:r>
              <a:rPr lang="en-US" dirty="0"/>
              <a:t>Define components of the CPC+ model of care delivery.</a:t>
            </a:r>
          </a:p>
          <a:p>
            <a:r>
              <a:rPr lang="en-US" dirty="0"/>
              <a:t>Ideas to take back to your practices for starting implementation of CPC+.</a:t>
            </a:r>
          </a:p>
          <a:p>
            <a:r>
              <a:rPr lang="en-US" dirty="0"/>
              <a:t>Strategies for involving residents and faculty in the use of data to evaluate practice transformation and drive the PDSA cycle. </a:t>
            </a:r>
          </a:p>
          <a:p>
            <a:endParaRPr lang="en-US" dirty="0"/>
          </a:p>
          <a:p>
            <a:endParaRPr lang="en-US" dirty="0"/>
          </a:p>
        </p:txBody>
      </p:sp>
      <p:pic>
        <p:nvPicPr>
          <p:cNvPr id="4" name="Picture 3">
            <a:extLst>
              <a:ext uri="{FF2B5EF4-FFF2-40B4-BE49-F238E27FC236}">
                <a16:creationId xmlns:a16="http://schemas.microsoft.com/office/drawing/2014/main" id="{D9D09488-AD60-4443-895D-ACE97728BDD5}"/>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635682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C686C-F2FD-466B-9098-F23CE6E11E1C}"/>
              </a:ext>
            </a:extLst>
          </p:cNvPr>
          <p:cNvSpPr>
            <a:spLocks noGrp="1"/>
          </p:cNvSpPr>
          <p:nvPr>
            <p:ph idx="1"/>
          </p:nvPr>
        </p:nvSpPr>
        <p:spPr>
          <a:xfrm>
            <a:off x="457200" y="1280161"/>
            <a:ext cx="8229600" cy="4936328"/>
          </a:xfrm>
        </p:spPr>
        <p:txBody>
          <a:bodyPr>
            <a:normAutofit fontScale="92500"/>
          </a:bodyPr>
          <a:lstStyle/>
          <a:p>
            <a:pPr marL="0" indent="0">
              <a:buNone/>
            </a:pPr>
            <a:r>
              <a:rPr lang="en-US" b="1" dirty="0"/>
              <a:t>"Bring your whole self to work; not only your knowledge and expertise, but also your values. Stay true to who you are and have the courage of your convictions. If you do, you will become an authentic and courageous leader — something intensely needed at this time in healthcare. And you will have the power to change your workplace and the community around you.</a:t>
            </a:r>
            <a:r>
              <a:rPr lang="en-US" dirty="0"/>
              <a:t>" </a:t>
            </a:r>
          </a:p>
          <a:p>
            <a:pPr marL="0" indent="0">
              <a:buNone/>
            </a:pPr>
            <a:r>
              <a:rPr lang="en-US" dirty="0">
                <a:hlinkClick r:id="rId2"/>
              </a:rPr>
              <a:t>Mary Brainerd</a:t>
            </a:r>
            <a:r>
              <a:rPr lang="en-US" dirty="0"/>
              <a:t>,  HealthPartners</a:t>
            </a:r>
          </a:p>
        </p:txBody>
      </p:sp>
    </p:spTree>
    <p:extLst>
      <p:ext uri="{BB962C8B-B14F-4D97-AF65-F5344CB8AC3E}">
        <p14:creationId xmlns:p14="http://schemas.microsoft.com/office/powerpoint/2010/main" val="165243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4D9C-7467-4095-AD3D-DECA233EA584}"/>
              </a:ext>
            </a:extLst>
          </p:cNvPr>
          <p:cNvSpPr>
            <a:spLocks noGrp="1"/>
          </p:cNvSpPr>
          <p:nvPr>
            <p:ph type="title"/>
          </p:nvPr>
        </p:nvSpPr>
        <p:spPr>
          <a:xfrm>
            <a:off x="457200" y="944046"/>
            <a:ext cx="8229600" cy="1240353"/>
          </a:xfrm>
        </p:spPr>
        <p:txBody>
          <a:bodyPr>
            <a:normAutofit fontScale="90000"/>
          </a:bodyPr>
          <a:lstStyle/>
          <a:p>
            <a:r>
              <a:rPr lang="en-US" sz="4400" dirty="0"/>
              <a:t>What is CPC+ ?</a:t>
            </a:r>
            <a:br>
              <a:rPr lang="en-US" dirty="0"/>
            </a:br>
            <a:endParaRPr lang="en-US" dirty="0"/>
          </a:p>
        </p:txBody>
      </p:sp>
      <p:sp>
        <p:nvSpPr>
          <p:cNvPr id="3" name="Content Placeholder 2">
            <a:extLst>
              <a:ext uri="{FF2B5EF4-FFF2-40B4-BE49-F238E27FC236}">
                <a16:creationId xmlns:a16="http://schemas.microsoft.com/office/drawing/2014/main" id="{3F1A23EC-C0CA-45DE-AF68-1FA4FF1B7848}"/>
              </a:ext>
            </a:extLst>
          </p:cNvPr>
          <p:cNvSpPr>
            <a:spLocks noGrp="1"/>
          </p:cNvSpPr>
          <p:nvPr>
            <p:ph idx="1"/>
          </p:nvPr>
        </p:nvSpPr>
        <p:spPr/>
        <p:txBody>
          <a:bodyPr/>
          <a:lstStyle/>
          <a:p>
            <a:r>
              <a:rPr lang="en-US" dirty="0"/>
              <a:t>Comprehensive Primary Care Plus</a:t>
            </a:r>
          </a:p>
          <a:p>
            <a:r>
              <a:rPr lang="en-US" dirty="0"/>
              <a:t>National Advanced Primary Care Medical Home Model  (APM)</a:t>
            </a:r>
          </a:p>
          <a:p>
            <a:r>
              <a:rPr lang="en-US" dirty="0"/>
              <a:t>Multi-payer payment reform</a:t>
            </a:r>
          </a:p>
          <a:p>
            <a:r>
              <a:rPr lang="en-US" dirty="0"/>
              <a:t>Transform Care Delivery</a:t>
            </a:r>
          </a:p>
        </p:txBody>
      </p:sp>
      <p:pic>
        <p:nvPicPr>
          <p:cNvPr id="4" name="Picture 3">
            <a:extLst>
              <a:ext uri="{FF2B5EF4-FFF2-40B4-BE49-F238E27FC236}">
                <a16:creationId xmlns:a16="http://schemas.microsoft.com/office/drawing/2014/main" id="{39614754-5CE5-4A4F-8E8D-FB09A1676612}"/>
              </a:ext>
            </a:extLst>
          </p:cNvPr>
          <p:cNvPicPr>
            <a:picLocks noChangeAspect="1"/>
          </p:cNvPicPr>
          <p:nvPr/>
        </p:nvPicPr>
        <p:blipFill>
          <a:blip r:embed="rId2"/>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37061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36CA-970D-4532-8AF2-63DB5CC643D8}"/>
              </a:ext>
            </a:extLst>
          </p:cNvPr>
          <p:cNvSpPr>
            <a:spLocks noGrp="1"/>
          </p:cNvSpPr>
          <p:nvPr>
            <p:ph type="title"/>
          </p:nvPr>
        </p:nvSpPr>
        <p:spPr/>
        <p:txBody>
          <a:bodyPr>
            <a:noAutofit/>
          </a:bodyPr>
          <a:lstStyle/>
          <a:p>
            <a:r>
              <a:rPr lang="en-US" sz="2400" b="0" dirty="0"/>
              <a:t>There are </a:t>
            </a:r>
            <a:r>
              <a:rPr lang="en-US" sz="2400" b="0" dirty="0">
                <a:hlinkClick r:id="rId2"/>
              </a:rPr>
              <a:t>2,850 primary care practices</a:t>
            </a:r>
            <a:r>
              <a:rPr lang="en-US" sz="2400" b="0" dirty="0"/>
              <a:t> participating in Comprehensive Primary Care Plus (CPC+) Round 1, which began on January 1, 2017</a:t>
            </a:r>
            <a:endParaRPr lang="en-US" sz="2400" dirty="0"/>
          </a:p>
        </p:txBody>
      </p:sp>
      <p:pic>
        <p:nvPicPr>
          <p:cNvPr id="5" name="Content Placeholder 4">
            <a:extLst>
              <a:ext uri="{FF2B5EF4-FFF2-40B4-BE49-F238E27FC236}">
                <a16:creationId xmlns:a16="http://schemas.microsoft.com/office/drawing/2014/main" id="{E4BB3BE5-1410-477E-AF36-194867D3FFBB}"/>
              </a:ext>
            </a:extLst>
          </p:cNvPr>
          <p:cNvPicPr>
            <a:picLocks noGrp="1" noChangeAspect="1"/>
          </p:cNvPicPr>
          <p:nvPr>
            <p:ph idx="1"/>
          </p:nvPr>
        </p:nvPicPr>
        <p:blipFill>
          <a:blip r:embed="rId3"/>
          <a:stretch>
            <a:fillRect/>
          </a:stretch>
        </p:blipFill>
        <p:spPr>
          <a:xfrm>
            <a:off x="2062476" y="2538625"/>
            <a:ext cx="5019048" cy="3409524"/>
          </a:xfrm>
        </p:spPr>
      </p:pic>
      <p:pic>
        <p:nvPicPr>
          <p:cNvPr id="6" name="Picture 5">
            <a:extLst>
              <a:ext uri="{FF2B5EF4-FFF2-40B4-BE49-F238E27FC236}">
                <a16:creationId xmlns:a16="http://schemas.microsoft.com/office/drawing/2014/main" id="{CFE11675-4180-46A3-B822-BB5BEF693324}"/>
              </a:ext>
            </a:extLst>
          </p:cNvPr>
          <p:cNvPicPr>
            <a:picLocks noChangeAspect="1"/>
          </p:cNvPicPr>
          <p:nvPr/>
        </p:nvPicPr>
        <p:blipFill>
          <a:blip r:embed="rId4"/>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337786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8208-4877-4645-96DC-D643CD23FF50}"/>
              </a:ext>
            </a:extLst>
          </p:cNvPr>
          <p:cNvSpPr>
            <a:spLocks noGrp="1"/>
          </p:cNvSpPr>
          <p:nvPr>
            <p:ph type="title"/>
          </p:nvPr>
        </p:nvSpPr>
        <p:spPr/>
        <p:txBody>
          <a:bodyPr/>
          <a:lstStyle/>
          <a:p>
            <a:r>
              <a:rPr lang="en-US" dirty="0"/>
              <a:t>Who are we?</a:t>
            </a:r>
          </a:p>
        </p:txBody>
      </p:sp>
      <p:sp>
        <p:nvSpPr>
          <p:cNvPr id="3" name="Content Placeholder 2">
            <a:extLst>
              <a:ext uri="{FF2B5EF4-FFF2-40B4-BE49-F238E27FC236}">
                <a16:creationId xmlns:a16="http://schemas.microsoft.com/office/drawing/2014/main" id="{63159EAF-DC5B-47E9-B66F-A06405B5511E}"/>
              </a:ext>
            </a:extLst>
          </p:cNvPr>
          <p:cNvSpPr>
            <a:spLocks noGrp="1"/>
          </p:cNvSpPr>
          <p:nvPr>
            <p:ph idx="1"/>
          </p:nvPr>
        </p:nvSpPr>
        <p:spPr/>
        <p:txBody>
          <a:bodyPr>
            <a:noAutofit/>
          </a:bodyPr>
          <a:lstStyle/>
          <a:p>
            <a:r>
              <a:rPr lang="en-US" sz="2000" dirty="0"/>
              <a:t>Ascension Health, St. John Providence Physician Network</a:t>
            </a:r>
          </a:p>
          <a:p>
            <a:r>
              <a:rPr lang="en-US" sz="2000" dirty="0"/>
              <a:t>Large multi-specialty network covering 5 counties in Michigan with ~500 physicians</a:t>
            </a:r>
          </a:p>
          <a:p>
            <a:r>
              <a:rPr lang="en-US" sz="2000" dirty="0"/>
              <a:t>Overall # of PCPs in the network - 255   </a:t>
            </a:r>
          </a:p>
          <a:p>
            <a:r>
              <a:rPr lang="en-US" sz="2000" dirty="0"/>
              <a:t>33 CPC+ sites</a:t>
            </a:r>
          </a:p>
          <a:p>
            <a:pPr lvl="1"/>
            <a:r>
              <a:rPr lang="en-US" sz="2000" dirty="0"/>
              <a:t>122 PCPs</a:t>
            </a:r>
          </a:p>
          <a:p>
            <a:pPr lvl="1"/>
            <a:r>
              <a:rPr lang="en-US" sz="2000" dirty="0"/>
              <a:t>53 PCPs (FP/IM) are leading our residency practice programs </a:t>
            </a:r>
          </a:p>
          <a:p>
            <a:r>
              <a:rPr lang="en-US" sz="2000" dirty="0"/>
              <a:t>Track 1 – 24 practices (3 residency practices)</a:t>
            </a:r>
          </a:p>
          <a:p>
            <a:r>
              <a:rPr lang="en-US" sz="2000" dirty="0"/>
              <a:t>Track 2 – 9 practices (4 residency practices)</a:t>
            </a:r>
          </a:p>
          <a:p>
            <a:r>
              <a:rPr lang="en-US" sz="2000" dirty="0"/>
              <a:t>15,968 attributed Medicare FFS lives enrolled in CY17 4</a:t>
            </a:r>
            <a:r>
              <a:rPr lang="en-US" sz="2000" baseline="30000" dirty="0"/>
              <a:t>th</a:t>
            </a:r>
            <a:r>
              <a:rPr lang="en-US" sz="2000" dirty="0"/>
              <a:t> </a:t>
            </a:r>
            <a:endParaRPr lang="en-US" dirty="0"/>
          </a:p>
        </p:txBody>
      </p:sp>
      <p:pic>
        <p:nvPicPr>
          <p:cNvPr id="4" name="Picture 3">
            <a:extLst>
              <a:ext uri="{FF2B5EF4-FFF2-40B4-BE49-F238E27FC236}">
                <a16:creationId xmlns:a16="http://schemas.microsoft.com/office/drawing/2014/main" id="{2B78B075-53BA-488D-B41C-712FB542FADE}"/>
              </a:ext>
            </a:extLst>
          </p:cNvPr>
          <p:cNvPicPr>
            <a:picLocks noChangeAspect="1"/>
          </p:cNvPicPr>
          <p:nvPr/>
        </p:nvPicPr>
        <p:blipFill>
          <a:blip r:embed="rId3"/>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99787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1B2F-D916-4D60-A2AA-5F72673A1823}"/>
              </a:ext>
            </a:extLst>
          </p:cNvPr>
          <p:cNvSpPr>
            <a:spLocks noGrp="1"/>
          </p:cNvSpPr>
          <p:nvPr>
            <p:ph type="title"/>
          </p:nvPr>
        </p:nvSpPr>
        <p:spPr/>
        <p:txBody>
          <a:bodyPr/>
          <a:lstStyle/>
          <a:p>
            <a:r>
              <a:rPr lang="en-US" dirty="0"/>
              <a:t>Starting Points</a:t>
            </a:r>
          </a:p>
        </p:txBody>
      </p:sp>
      <p:sp>
        <p:nvSpPr>
          <p:cNvPr id="3" name="Content Placeholder 2">
            <a:extLst>
              <a:ext uri="{FF2B5EF4-FFF2-40B4-BE49-F238E27FC236}">
                <a16:creationId xmlns:a16="http://schemas.microsoft.com/office/drawing/2014/main" id="{AFCDF849-1601-462A-9B9F-9E0D1B60C8B0}"/>
              </a:ext>
            </a:extLst>
          </p:cNvPr>
          <p:cNvSpPr>
            <a:spLocks noGrp="1"/>
          </p:cNvSpPr>
          <p:nvPr>
            <p:ph idx="1"/>
          </p:nvPr>
        </p:nvSpPr>
        <p:spPr/>
        <p:txBody>
          <a:bodyPr>
            <a:normAutofit/>
          </a:bodyPr>
          <a:lstStyle/>
          <a:p>
            <a:r>
              <a:rPr lang="en-US" dirty="0"/>
              <a:t>Various stages of practice transformation</a:t>
            </a:r>
          </a:p>
          <a:p>
            <a:r>
              <a:rPr lang="en-US" dirty="0"/>
              <a:t>All practices BCBSM PCMH designation</a:t>
            </a:r>
          </a:p>
          <a:p>
            <a:r>
              <a:rPr lang="en-US" dirty="0"/>
              <a:t>4 practices had experience with MiPCT</a:t>
            </a:r>
          </a:p>
          <a:p>
            <a:r>
              <a:rPr lang="en-US" dirty="0"/>
              <a:t>5 Family Practice, 2 Internal Medicine</a:t>
            </a:r>
          </a:p>
          <a:p>
            <a:r>
              <a:rPr lang="en-US" dirty="0"/>
              <a:t>5 residency practices converted EMRs in February </a:t>
            </a:r>
          </a:p>
        </p:txBody>
      </p:sp>
      <p:pic>
        <p:nvPicPr>
          <p:cNvPr id="4" name="Picture 3">
            <a:extLst>
              <a:ext uri="{FF2B5EF4-FFF2-40B4-BE49-F238E27FC236}">
                <a16:creationId xmlns:a16="http://schemas.microsoft.com/office/drawing/2014/main" id="{A6A1240B-9474-4848-9485-7DAD35B712D1}"/>
              </a:ext>
            </a:extLst>
          </p:cNvPr>
          <p:cNvPicPr>
            <a:picLocks noChangeAspect="1"/>
          </p:cNvPicPr>
          <p:nvPr/>
        </p:nvPicPr>
        <p:blipFill>
          <a:blip r:embed="rId3"/>
          <a:stretch>
            <a:fillRect/>
          </a:stretch>
        </p:blipFill>
        <p:spPr>
          <a:xfrm>
            <a:off x="6314173" y="6143312"/>
            <a:ext cx="2600805" cy="688955"/>
          </a:xfrm>
          <a:prstGeom prst="rect">
            <a:avLst/>
          </a:prstGeom>
        </p:spPr>
      </p:pic>
    </p:spTree>
    <p:extLst>
      <p:ext uri="{BB962C8B-B14F-4D97-AF65-F5344CB8AC3E}">
        <p14:creationId xmlns:p14="http://schemas.microsoft.com/office/powerpoint/2010/main" val="181865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0EB7-9F4F-4027-995D-B482D43D827D}"/>
              </a:ext>
            </a:extLst>
          </p:cNvPr>
          <p:cNvSpPr>
            <a:spLocks noGrp="1"/>
          </p:cNvSpPr>
          <p:nvPr>
            <p:ph type="title"/>
          </p:nvPr>
        </p:nvSpPr>
        <p:spPr>
          <a:xfrm>
            <a:off x="457200" y="944047"/>
            <a:ext cx="8229600" cy="494228"/>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D661AE5-835C-437C-A8EF-B5E87DB4EC6E}"/>
              </a:ext>
            </a:extLst>
          </p:cNvPr>
          <p:cNvPicPr>
            <a:picLocks noGrp="1" noChangeAspect="1"/>
          </p:cNvPicPr>
          <p:nvPr>
            <p:ph idx="1"/>
          </p:nvPr>
        </p:nvPicPr>
        <p:blipFill>
          <a:blip r:embed="rId2"/>
          <a:stretch>
            <a:fillRect/>
          </a:stretch>
        </p:blipFill>
        <p:spPr>
          <a:xfrm>
            <a:off x="457200" y="855133"/>
            <a:ext cx="8229600" cy="5867400"/>
          </a:xfrm>
        </p:spPr>
      </p:pic>
    </p:spTree>
    <p:extLst>
      <p:ext uri="{BB962C8B-B14F-4D97-AF65-F5344CB8AC3E}">
        <p14:creationId xmlns:p14="http://schemas.microsoft.com/office/powerpoint/2010/main" val="93729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26837</TotalTime>
  <Words>1430</Words>
  <Application>Microsoft Office PowerPoint</Application>
  <PresentationFormat>On-screen Show (4:3)</PresentationFormat>
  <Paragraphs>332</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Helvetica</vt:lpstr>
      <vt:lpstr>Office Theme</vt:lpstr>
      <vt:lpstr>Implementation of CPC+ in Multiple Residency Practices: Lessons Learned from the Field</vt:lpstr>
      <vt:lpstr>Disclosures</vt:lpstr>
      <vt:lpstr>Goals and Objectives </vt:lpstr>
      <vt:lpstr>PowerPoint Presentation</vt:lpstr>
      <vt:lpstr>What is CPC+ ? </vt:lpstr>
      <vt:lpstr>There are 2,850 primary care practices participating in Comprehensive Primary Care Plus (CPC+) Round 1, which began on January 1, 2017</vt:lpstr>
      <vt:lpstr>Who are we?</vt:lpstr>
      <vt:lpstr>Starting Points</vt:lpstr>
      <vt:lpstr>PowerPoint Presentation</vt:lpstr>
      <vt:lpstr>5 Comprehensive Primary Care Functions</vt:lpstr>
      <vt:lpstr>Components of Performance-Based Measures and Incentives </vt:lpstr>
      <vt:lpstr>Starting Goals</vt:lpstr>
      <vt:lpstr>Goals </vt:lpstr>
      <vt:lpstr>1.  Access and Continuity</vt:lpstr>
      <vt:lpstr>High-Functioning Primary Care Residency Clinics</vt:lpstr>
      <vt:lpstr>Lessons Learned</vt:lpstr>
      <vt:lpstr>2.  Care Management</vt:lpstr>
      <vt:lpstr>Implementation Strategies</vt:lpstr>
      <vt:lpstr>3. Comprehensiveness and Coordination  </vt:lpstr>
      <vt:lpstr>Coordinate care with specialists</vt:lpstr>
      <vt:lpstr>Community Linkages</vt:lpstr>
      <vt:lpstr>Behavioral Health Integration</vt:lpstr>
      <vt:lpstr>4.  Patient and Caregiver Engagement</vt:lpstr>
      <vt:lpstr>Best Practices</vt:lpstr>
      <vt:lpstr>5.  Planned Care and Population Health</vt:lpstr>
      <vt:lpstr>PowerPoint Presentation</vt:lpstr>
      <vt:lpstr>Develop Culture of Change</vt:lpstr>
      <vt:lpstr>Key Messages</vt:lpstr>
      <vt:lpstr>Resources</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Bartell, Stacey</cp:lastModifiedBy>
  <cp:revision>134</cp:revision>
  <dcterms:created xsi:type="dcterms:W3CDTF">2013-07-17T19:19:39Z</dcterms:created>
  <dcterms:modified xsi:type="dcterms:W3CDTF">2017-12-01T16:11:44Z</dcterms:modified>
</cp:coreProperties>
</file>