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78" r:id="rId5"/>
    <p:sldId id="279" r:id="rId6"/>
    <p:sldId id="280" r:id="rId7"/>
    <p:sldId id="281" r:id="rId8"/>
    <p:sldId id="282" r:id="rId9"/>
    <p:sldId id="271" r:id="rId10"/>
    <p:sldId id="272" r:id="rId11"/>
    <p:sldId id="273" r:id="rId12"/>
    <p:sldId id="260" r:id="rId13"/>
    <p:sldId id="261" r:id="rId14"/>
    <p:sldId id="262" r:id="rId15"/>
    <p:sldId id="264" r:id="rId16"/>
    <p:sldId id="269" r:id="rId17"/>
    <p:sldId id="283" r:id="rId18"/>
    <p:sldId id="267" r:id="rId19"/>
    <p:sldId id="284" r:id="rId20"/>
    <p:sldId id="268" r:id="rId21"/>
    <p:sldId id="285" r:id="rId22"/>
    <p:sldId id="275" r:id="rId23"/>
    <p:sldId id="270" r:id="rId24"/>
    <p:sldId id="265" r:id="rId25"/>
    <p:sldId id="266" r:id="rId26"/>
    <p:sldId id="276" r:id="rId27"/>
    <p:sldId id="263" r:id="rId28"/>
    <p:sldId id="274" r:id="rId29"/>
    <p:sldId id="27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64" autoAdjust="0"/>
    <p:restoredTop sz="90881"/>
  </p:normalViewPr>
  <p:slideViewPr>
    <p:cSldViewPr>
      <p:cViewPr>
        <p:scale>
          <a:sx n="109" d="100"/>
          <a:sy n="109" d="100"/>
        </p:scale>
        <p:origin x="-870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3392-C1EC-1641-847A-9340A2F7B62A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FFAE6-8BFC-E04A-8FD4-DF1B1559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2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926B7-9708-4A13-A287-9341FC57B5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a variety of modalities</a:t>
            </a:r>
            <a:r>
              <a:rPr lang="en-US" baseline="0" dirty="0" smtClean="0"/>
              <a:t> for delivering faculty development content.  We currently have a three month program, half day courses, 90 minute sessions at the U, online modules.  We are developing shorter, guided modules that are 20-30 minutes in length as well as several “just in time” videos teaching a single concept that are 3-5 minutes long.  This session discusses our in person training during a clinic </a:t>
            </a:r>
            <a:r>
              <a:rPr lang="en-US" baseline="0" smtClean="0"/>
              <a:t>site visit.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FFAE6-8BFC-E04A-8FD4-DF1B15597F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53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case of NM and not completing his notes when on his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yr</a:t>
            </a:r>
            <a:r>
              <a:rPr lang="en-US" dirty="0" smtClean="0"/>
              <a:t> </a:t>
            </a:r>
            <a:r>
              <a:rPr lang="en-US" dirty="0" err="1" smtClean="0"/>
              <a:t>fam</a:t>
            </a:r>
            <a:r>
              <a:rPr lang="en-US" dirty="0" smtClean="0"/>
              <a:t> med clerkship.</a:t>
            </a:r>
          </a:p>
          <a:p>
            <a:endParaRPr lang="en-US" dirty="0" smtClean="0"/>
          </a:p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I have this student who spends too much time in the room and focuses on minutiae.  I end up having to go back in the room and I have to repeat the entire history and exam.  After that I felt like I couldn’t trust the student again unless I could verify or repeat</a:t>
            </a:r>
            <a:r>
              <a:rPr lang="en-US" baseline="0" dirty="0" smtClean="0"/>
              <a:t> everything I was told about the patient.  VS The student goes ahead and delves into the “plan” and patient instructions without consultation from me.  I end up having to tell the patient that we are doing something else with out making the student look too bad.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FFAE6-8BFC-E04A-8FD4-DF1B15597F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18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give feedback to the student just discussed based on the peer to peer consultation process.  Use “Ask, Tell, Ask.”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***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 to assess own performance first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Phrase question to encourage meaningful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reflection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went well and what could have gone better?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were your goals?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they ever seen a patient like this before?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to allow adequate time for the answer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***</a:t>
            </a:r>
            <a:r>
              <a:rPr lang="en-US" baseline="0" dirty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you observed: diagnosis and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explanation using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observed behaviors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React to the learner’s observation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Feedback on self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both reinforcing and corrective elements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 observed....”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reasons in the context of well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defined shared goals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***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(again)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recipients understanding and strategies for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could you do differently?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Again, give ample time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own suggestions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Perhaps even replay parts of the encounter: “show </a:t>
            </a: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me”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FFAE6-8BFC-E04A-8FD4-DF1B15597F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0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Reinforcing versus corrective 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FFAE6-8BFC-E04A-8FD4-DF1B15597F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0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7179" name="Picture 11" descr="UofM-4_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0175"/>
            <a:ext cx="914558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7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8CF9E9-3F0A-459B-8AA3-BBDA9D65AF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4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6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850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0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9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5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53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8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UofM-4_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76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med.org/advocacy/Key-Issues/MMA-Preceptor-Initiative" TargetMode="External"/><Relationship Id="rId2" Type="http://schemas.openxmlformats.org/officeDocument/2006/relationships/hyperlink" Target="https://ekstasispeerconsultations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37G0m5SUs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CeyzpU7PMw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XgMobMU8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Development for Community Preceptors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524000"/>
          </a:xfrm>
        </p:spPr>
        <p:txBody>
          <a:bodyPr/>
          <a:lstStyle/>
          <a:p>
            <a:r>
              <a:rPr lang="en-US" sz="2800" dirty="0" smtClean="0"/>
              <a:t>Indicate the </a:t>
            </a:r>
            <a:r>
              <a:rPr lang="en-US" sz="2800" b="1" dirty="0" smtClean="0"/>
              <a:t>VALUE</a:t>
            </a:r>
            <a:r>
              <a:rPr lang="en-US" sz="2800" dirty="0" smtClean="0"/>
              <a:t> you would place on the following incentives you </a:t>
            </a:r>
            <a:r>
              <a:rPr lang="en-US" sz="2800" b="1" dirty="0" smtClean="0"/>
              <a:t>DO NOT CURRENTLY RECEIVE</a:t>
            </a:r>
            <a:endParaRPr lang="en-US" sz="28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72156"/>
              </p:ext>
            </p:extLst>
          </p:nvPr>
        </p:nvGraphicFramePr>
        <p:xfrm>
          <a:off x="685800" y="2362200"/>
          <a:ext cx="7543799" cy="2566301"/>
        </p:xfrm>
        <a:graphic>
          <a:graphicData uri="http://schemas.openxmlformats.org/drawingml/2006/table">
            <a:tbl>
              <a:tblPr/>
              <a:tblGrid>
                <a:gridCol w="3689900"/>
                <a:gridCol w="1108149"/>
                <a:gridCol w="829933"/>
                <a:gridCol w="622450"/>
                <a:gridCol w="622450"/>
                <a:gridCol w="594717"/>
                <a:gridCol w="76200"/>
              </a:tblGrid>
              <a:tr h="43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Very Great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Great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Some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Very little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No Value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Teaching recognition certificate or plaque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Preceptor Dinner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Site Visit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 financial reimbursement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1783">
                <a:tc gridSpan="6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0" y="5334000"/>
            <a:ext cx="330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Fall </a:t>
            </a:r>
            <a:r>
              <a:rPr lang="en-US" i="1" dirty="0"/>
              <a:t>2012 survey, n=</a:t>
            </a:r>
            <a:r>
              <a:rPr lang="en-US" i="1" dirty="0" smtClean="0"/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endParaRPr lang="en-US" dirty="0"/>
          </a:p>
          <a:p>
            <a:pPr marL="0" indent="0" fontAlgn="b">
              <a:buNone/>
            </a:pPr>
            <a:r>
              <a:rPr lang="en-US" dirty="0" smtClean="0"/>
              <a:t>“I </a:t>
            </a:r>
            <a:r>
              <a:rPr lang="en-US" dirty="0"/>
              <a:t>would like to know what I can do to be a more effective preceptor. I sometimes feel as if they [students] do not seem real interested in family medicine - how can I capture their attention? I also would like to know what topics are discussed during clerkship </a:t>
            </a:r>
            <a:r>
              <a:rPr lang="en-US" dirty="0" smtClean="0"/>
              <a:t>sessions.”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sz="3200" dirty="0" smtClean="0"/>
              <a:t>Welcome to the Family Medicine Clerkship!</a:t>
            </a:r>
            <a:endParaRPr 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6002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 smtClean="0"/>
              <a:t>Typical Schedule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12:00-12:15: Lunch and introductions, wait for late comers to arrive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12:15-12:30: Watch One Minute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Precepting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videos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 what could have gone better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/>
              <a:t>Typical Schedule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12:30-12:45: Peer-to-peer consultation in groups not larger than 8 </a:t>
            </a:r>
            <a:r>
              <a:rPr lang="en-US" b="1" i="1" dirty="0" smtClean="0"/>
              <a:t>OR </a:t>
            </a:r>
            <a:r>
              <a:rPr lang="en-US" dirty="0" smtClean="0"/>
              <a:t>watch 3-minute feedback video and then discuss/ role play scenarios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12:45-1:00: Questions and wrap up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Ekstasis</a:t>
            </a:r>
            <a:r>
              <a:rPr lang="en-US" sz="3600" dirty="0" smtClean="0"/>
              <a:t>”: Peer-to-Peer Consultation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Has anyone had an experience with a student that you’d like to share with the group?</a:t>
            </a:r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dirty="0" smtClean="0"/>
              <a:t>I remember the last time I had a student, they were so slow and inefficient that I was completely behind every day.  Never again. .’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Ekstasis</a:t>
            </a:r>
            <a:r>
              <a:rPr lang="en-US" sz="3600" dirty="0" smtClean="0"/>
              <a:t>”: Peer-to-Peer Consultation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Appoint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facilitator: to manage time and to keep participants “on script” and on time.</a:t>
            </a:r>
            <a:r>
              <a:rPr lang="en-US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26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4000" dirty="0"/>
              <a:t>“</a:t>
            </a:r>
            <a:r>
              <a:rPr lang="en-US" sz="4000" dirty="0" err="1"/>
              <a:t>Ekstasis</a:t>
            </a:r>
            <a:r>
              <a:rPr lang="en-US" sz="4000" dirty="0"/>
              <a:t>”: Peer-to-Peer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Present the case: 5 minutes </a:t>
            </a:r>
          </a:p>
          <a:p>
            <a:pPr lvl="1"/>
            <a:r>
              <a:rPr lang="en-US" dirty="0"/>
              <a:t>Who are the major players?</a:t>
            </a:r>
          </a:p>
          <a:p>
            <a:pPr lvl="1"/>
            <a:r>
              <a:rPr lang="en-US" dirty="0"/>
              <a:t>Prior interactions? </a:t>
            </a:r>
          </a:p>
          <a:p>
            <a:pPr lvl="1"/>
            <a:r>
              <a:rPr lang="en-US" dirty="0"/>
              <a:t> What has the presenter done so far/decided not to do?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20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Ekstasis</a:t>
            </a:r>
            <a:r>
              <a:rPr lang="en-US" sz="3600" dirty="0" smtClean="0"/>
              <a:t>”: Peer-to –Peer Consultation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Team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asks fact questions: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</a:t>
            </a:r>
            <a:endParaRPr lang="en-US" dirty="0" smtClean="0">
              <a:effectLst/>
            </a:endParaRPr>
          </a:p>
          <a:p>
            <a:pPr lvl="1"/>
            <a:r>
              <a:rPr lang="en-US" dirty="0"/>
              <a:t>Restrict to only fact </a:t>
            </a:r>
            <a:r>
              <a:rPr lang="en-US" dirty="0" smtClean="0"/>
              <a:t>questions</a:t>
            </a:r>
            <a:r>
              <a:rPr lang="en-US" dirty="0"/>
              <a:t> </a:t>
            </a:r>
            <a:r>
              <a:rPr lang="en-US" dirty="0" smtClean="0"/>
              <a:t>-- no </a:t>
            </a:r>
            <a:r>
              <a:rPr lang="en-US" dirty="0"/>
              <a:t>problem solving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sz="2400" dirty="0" smtClean="0">
              <a:cs typeface="+mn-cs"/>
            </a:endParaRPr>
          </a:p>
          <a:p>
            <a:pPr marL="457200" lvl="1" indent="0">
              <a:buNone/>
            </a:pPr>
            <a:endParaRPr lang="en-US" sz="2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2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76200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sz="4000" dirty="0" err="1"/>
              <a:t>Ekstasis</a:t>
            </a:r>
            <a:r>
              <a:rPr lang="en-US" sz="4000" dirty="0"/>
              <a:t>”: Peer-to –Peer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/>
              <a:t>Group does </a:t>
            </a:r>
            <a:r>
              <a:rPr lang="en-US" i="1" dirty="0"/>
              <a:t>diagnostic </a:t>
            </a:r>
            <a:r>
              <a:rPr lang="en-US" dirty="0"/>
              <a:t>brainstorming, presenter watches and listens: 10 minutes </a:t>
            </a:r>
          </a:p>
          <a:p>
            <a:pPr lvl="1"/>
            <a:r>
              <a:rPr lang="en-US" dirty="0"/>
              <a:t>What are the underlying or hidden issues?</a:t>
            </a:r>
          </a:p>
          <a:p>
            <a:pPr lvl="1"/>
            <a:r>
              <a:rPr lang="en-US" dirty="0"/>
              <a:t>Why is the presenter concerned about the situation?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5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Neither Dr. Power nor Dr. Brink have any disclosures.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Ekstasis</a:t>
            </a:r>
            <a:r>
              <a:rPr lang="en-US" sz="3600" dirty="0" smtClean="0"/>
              <a:t>”: Peer-to-Peer Consultation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Group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steps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brainstorming, presenter watches and listens: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minutes </a:t>
            </a:r>
            <a:endParaRPr lang="en-US" dirty="0"/>
          </a:p>
          <a:p>
            <a:endParaRPr lang="en-US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sz="2400" dirty="0" smtClean="0">
              <a:cs typeface="+mn-cs"/>
            </a:endParaRPr>
          </a:p>
          <a:p>
            <a:pPr marL="457200" lvl="1" indent="0">
              <a:buNone/>
            </a:pPr>
            <a:endParaRPr lang="en-US" sz="2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7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762000"/>
          </a:xfrm>
        </p:spPr>
        <p:txBody>
          <a:bodyPr/>
          <a:lstStyle/>
          <a:p>
            <a:r>
              <a:rPr lang="en-US" sz="4000" dirty="0"/>
              <a:t>“</a:t>
            </a:r>
            <a:r>
              <a:rPr lang="en-US" sz="4000" dirty="0" err="1"/>
              <a:t>Ekstasis</a:t>
            </a:r>
            <a:r>
              <a:rPr lang="en-US" sz="4000" dirty="0"/>
              <a:t>”: Peer-to –Peer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/>
              <a:t>Presenter reflects on what she/he heard: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- 5 </a:t>
            </a:r>
            <a:r>
              <a:rPr lang="en-US" dirty="0"/>
              <a:t>minutes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02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Ekstasis</a:t>
            </a:r>
            <a:r>
              <a:rPr lang="en-US" sz="3600" dirty="0" smtClean="0"/>
              <a:t>”: Peer-to-Peer Consultation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case: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</a:t>
            </a:r>
          </a:p>
          <a:p>
            <a:r>
              <a:rPr lang="en-US" dirty="0"/>
              <a:t>Team asks fact questions: </a:t>
            </a:r>
            <a:r>
              <a:rPr lang="en-US" dirty="0" smtClean="0"/>
              <a:t>5 </a:t>
            </a:r>
            <a:r>
              <a:rPr lang="en-US" dirty="0"/>
              <a:t>minutes</a:t>
            </a:r>
          </a:p>
          <a:p>
            <a:r>
              <a:rPr lang="en-US" dirty="0" smtClean="0"/>
              <a:t>Group </a:t>
            </a:r>
            <a:r>
              <a:rPr lang="en-US" dirty="0"/>
              <a:t>does </a:t>
            </a:r>
            <a:r>
              <a:rPr lang="en-US" i="1" dirty="0"/>
              <a:t>diagnostic </a:t>
            </a:r>
            <a:r>
              <a:rPr lang="en-US" dirty="0"/>
              <a:t>brainstorming, presenter watches and listens: </a:t>
            </a:r>
            <a:r>
              <a:rPr lang="en-US" dirty="0" smtClean="0"/>
              <a:t>10 </a:t>
            </a:r>
            <a:r>
              <a:rPr lang="en-US" dirty="0"/>
              <a:t>minutes </a:t>
            </a:r>
          </a:p>
          <a:p>
            <a:r>
              <a:rPr lang="en-US" dirty="0" smtClean="0">
                <a:effectLst/>
              </a:rPr>
              <a:t> </a:t>
            </a:r>
            <a:r>
              <a:rPr lang="en-US" dirty="0"/>
              <a:t>Group does </a:t>
            </a:r>
            <a:r>
              <a:rPr lang="en-US" i="1" dirty="0"/>
              <a:t>action steps</a:t>
            </a:r>
            <a:r>
              <a:rPr lang="en-US" dirty="0"/>
              <a:t> brainstorming, presenter watches and listens: </a:t>
            </a:r>
            <a:r>
              <a:rPr lang="en-US" dirty="0" smtClean="0"/>
              <a:t>10 </a:t>
            </a:r>
            <a:r>
              <a:rPr lang="en-US" dirty="0"/>
              <a:t>minutes </a:t>
            </a:r>
          </a:p>
          <a:p>
            <a:r>
              <a:rPr lang="en-US" dirty="0"/>
              <a:t>Presenter reflects on what she/he heard: </a:t>
            </a:r>
            <a:r>
              <a:rPr lang="en-US" dirty="0" smtClean="0"/>
              <a:t>5 </a:t>
            </a:r>
            <a:r>
              <a:rPr lang="en-US" dirty="0"/>
              <a:t>minutes 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94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/>
              <a:t>Typical Schedule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12:00-12:15: Lunch and </a:t>
            </a:r>
            <a:r>
              <a:rPr lang="en-US" dirty="0" smtClean="0"/>
              <a:t>introductions</a:t>
            </a:r>
          </a:p>
          <a:p>
            <a:r>
              <a:rPr lang="en-US" dirty="0"/>
              <a:t>12:15-12:30: </a:t>
            </a:r>
            <a:r>
              <a:rPr lang="en-US" dirty="0" err="1" smtClean="0"/>
              <a:t>Precepting</a:t>
            </a:r>
            <a:r>
              <a:rPr lang="en-US" dirty="0" smtClean="0"/>
              <a:t> </a:t>
            </a:r>
            <a:r>
              <a:rPr lang="en-US" dirty="0"/>
              <a:t>videos and </a:t>
            </a:r>
            <a:r>
              <a:rPr lang="en-US" dirty="0" smtClean="0"/>
              <a:t>discussion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12:30-12:45: Peer-to-peer consultation </a:t>
            </a:r>
            <a:r>
              <a:rPr lang="en-US" b="1" i="1" dirty="0" smtClean="0"/>
              <a:t>OR </a:t>
            </a:r>
            <a:r>
              <a:rPr lang="en-US" dirty="0" smtClean="0"/>
              <a:t>feedback video and then discuss scenarios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12:45-1:00: Questions and wrap up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6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Ask </a:t>
            </a:r>
            <a:r>
              <a:rPr lang="en-US" dirty="0" smtClean="0"/>
              <a:t>the learner to self assess</a:t>
            </a:r>
          </a:p>
          <a:p>
            <a:pPr lvl="1"/>
            <a:r>
              <a:rPr lang="en-US" dirty="0" smtClean="0"/>
              <a:t>“How did that delivery go?”</a:t>
            </a:r>
          </a:p>
          <a:p>
            <a:r>
              <a:rPr lang="en-US" b="1" i="1" dirty="0" smtClean="0"/>
              <a:t>Tell </a:t>
            </a:r>
            <a:r>
              <a:rPr lang="en-US" dirty="0" smtClean="0"/>
              <a:t>what you observed, both positive and corrective, both explanation </a:t>
            </a:r>
            <a:r>
              <a:rPr lang="en-US" i="1" dirty="0" smtClean="0"/>
              <a:t>and</a:t>
            </a:r>
            <a:r>
              <a:rPr lang="en-US" dirty="0" smtClean="0"/>
              <a:t> diagnosis</a:t>
            </a:r>
          </a:p>
          <a:p>
            <a:pPr lvl="1"/>
            <a:r>
              <a:rPr lang="en-US" dirty="0" smtClean="0"/>
              <a:t>“It looked like your back was really bent with the bed down so low.”</a:t>
            </a:r>
          </a:p>
          <a:p>
            <a:r>
              <a:rPr lang="en-US" b="1" i="1" dirty="0" smtClean="0"/>
              <a:t>Ask again</a:t>
            </a:r>
            <a:r>
              <a:rPr lang="en-US" b="1" dirty="0" smtClean="0"/>
              <a:t> </a:t>
            </a:r>
            <a:r>
              <a:rPr lang="en-US" dirty="0" smtClean="0"/>
              <a:t>about understanding</a:t>
            </a:r>
          </a:p>
          <a:p>
            <a:pPr lvl="1"/>
            <a:r>
              <a:rPr lang="en-US" dirty="0" smtClean="0"/>
              <a:t>“What might you do differently next time?”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Leadership theory and practice: a “case” in point, </a:t>
            </a:r>
            <a:r>
              <a:rPr lang="en-US" dirty="0" err="1" smtClean="0"/>
              <a:t>Armandi</a:t>
            </a:r>
            <a:r>
              <a:rPr lang="en-US" dirty="0" smtClean="0"/>
              <a:t>, B., </a:t>
            </a:r>
            <a:r>
              <a:rPr lang="en-US" dirty="0" err="1" smtClean="0"/>
              <a:t>Oppedisano</a:t>
            </a:r>
            <a:r>
              <a:rPr lang="en-US" dirty="0" smtClean="0"/>
              <a:t>, J., Sherman, H. Management Decision, 41 (10), 2003, 1076-1088.</a:t>
            </a:r>
            <a:endParaRPr lang="en-US" dirty="0"/>
          </a:p>
          <a:p>
            <a:r>
              <a:rPr lang="en-US" dirty="0" smtClean="0"/>
              <a:t>Heifetz </a:t>
            </a:r>
            <a:r>
              <a:rPr lang="en-US" dirty="0"/>
              <a:t>and </a:t>
            </a:r>
            <a:r>
              <a:rPr lang="en-US" dirty="0" err="1"/>
              <a:t>Linsky</a:t>
            </a:r>
            <a:r>
              <a:rPr lang="en-US" dirty="0"/>
              <a:t>, Leadership on the Line, Harvard Business Review Press, First Edition (April 18, 2002)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1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Peer-to-peer consultation:</a:t>
            </a:r>
          </a:p>
          <a:p>
            <a:pPr lvl="1"/>
            <a:r>
              <a:rPr lang="en-US" dirty="0" smtClean="0">
                <a:hlinkClick r:id="rId2"/>
              </a:rPr>
              <a:t>https://ekstasispeerconsultations.com/</a:t>
            </a:r>
            <a:endParaRPr lang="en-US" dirty="0"/>
          </a:p>
          <a:p>
            <a:r>
              <a:rPr lang="en-US" dirty="0" smtClean="0"/>
              <a:t>Minnesota Medical Association Preceptor Initiative: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www.mnmed.org/advocacy/Key-Issues/MMA-Preceptor-Initiative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71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Minute Preceptor (bad example):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http://www.youtube.com/watch?v=937G0m5SUsI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One Minute Preceptor (good example):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http://www.youtube.com/watch?v=lCeyzpU7PMw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0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Giving Feedback: </a:t>
            </a:r>
            <a:r>
              <a:rPr lang="en-US">
                <a:hlinkClick r:id="rId2"/>
              </a:rPr>
              <a:t>https://www.youtube.com/watch?v=SYXgMobMU8U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– 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419600"/>
          </a:xfrm>
        </p:spPr>
        <p:txBody>
          <a:bodyPr/>
          <a:lstStyle/>
          <a:p>
            <a:pPr lvl="0"/>
            <a:r>
              <a:rPr lang="en-US" sz="2800" dirty="0" smtClean="0"/>
              <a:t>Review background, our situation</a:t>
            </a:r>
          </a:p>
          <a:p>
            <a:pPr lvl="0"/>
            <a:r>
              <a:rPr lang="en-US" sz="2800" dirty="0" smtClean="0"/>
              <a:t>Identify </a:t>
            </a:r>
            <a:r>
              <a:rPr lang="en-US" sz="2800" dirty="0"/>
              <a:t>readily available resources </a:t>
            </a:r>
            <a:r>
              <a:rPr lang="en-US" sz="2800" dirty="0" smtClean="0"/>
              <a:t>useful for preceptor development.</a:t>
            </a:r>
          </a:p>
          <a:p>
            <a:pPr lvl="0"/>
            <a:r>
              <a:rPr lang="en-US" sz="2800" dirty="0" smtClean="0"/>
              <a:t>Use </a:t>
            </a:r>
            <a:r>
              <a:rPr lang="en-US" sz="2800" dirty="0"/>
              <a:t>"</a:t>
            </a:r>
            <a:r>
              <a:rPr lang="en-US" sz="2800" dirty="0" err="1"/>
              <a:t>ekstasis</a:t>
            </a:r>
            <a:r>
              <a:rPr lang="en-US" sz="2800" dirty="0"/>
              <a:t>," </a:t>
            </a:r>
            <a:r>
              <a:rPr lang="en-US" sz="2800" dirty="0" smtClean="0"/>
              <a:t>a peer </a:t>
            </a:r>
            <a:r>
              <a:rPr lang="en-US" sz="2800" dirty="0"/>
              <a:t>to peer consultation model, to explore the causes of and solutions to </a:t>
            </a:r>
            <a:r>
              <a:rPr lang="en-US" sz="2800" dirty="0" smtClean="0"/>
              <a:t>challenging </a:t>
            </a:r>
            <a:r>
              <a:rPr lang="en-US" sz="2800" dirty="0" err="1"/>
              <a:t>precepting</a:t>
            </a:r>
            <a:r>
              <a:rPr lang="en-US" sz="2800" dirty="0"/>
              <a:t> </a:t>
            </a:r>
            <a:r>
              <a:rPr lang="en-US" sz="2800" dirty="0" smtClean="0"/>
              <a:t>encounters.</a:t>
            </a:r>
          </a:p>
          <a:p>
            <a:pPr lvl="0"/>
            <a:r>
              <a:rPr lang="en-US" sz="2800" dirty="0" smtClean="0"/>
              <a:t> Discuss a </a:t>
            </a:r>
            <a:r>
              <a:rPr lang="en-US" sz="2800" dirty="0"/>
              <a:t>community preceptor faculty development effort that increases preceptor retention and increases preceptor satisfaction with mentoring clerkship students.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0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Approx</a:t>
            </a:r>
            <a:r>
              <a:rPr lang="en-US" dirty="0" smtClean="0"/>
              <a:t> 210 (past) years 3 and 4 clerkship students per year in twelve 4-week periods</a:t>
            </a:r>
          </a:p>
          <a:p>
            <a:r>
              <a:rPr lang="en-US" dirty="0" smtClean="0"/>
              <a:t>Usual (past) clerkship capacity=18 (x 12)</a:t>
            </a:r>
          </a:p>
          <a:p>
            <a:r>
              <a:rPr lang="en-US" dirty="0" smtClean="0"/>
              <a:t>Per period:  </a:t>
            </a:r>
            <a:r>
              <a:rPr lang="en-US" dirty="0" err="1" smtClean="0"/>
              <a:t>approx</a:t>
            </a:r>
            <a:r>
              <a:rPr lang="en-US" dirty="0" smtClean="0"/>
              <a:t> 11 at residency sites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approx</a:t>
            </a:r>
            <a:r>
              <a:rPr lang="en-US" dirty="0" smtClean="0"/>
              <a:t> 7 at community sites</a:t>
            </a:r>
          </a:p>
          <a:p>
            <a:r>
              <a:rPr lang="en-US" dirty="0" smtClean="0"/>
              <a:t>Typically 80-120 / year with community preceptors (includes electives too)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community preceptors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Not directly reimbursed </a:t>
            </a:r>
          </a:p>
          <a:p>
            <a:r>
              <a:rPr lang="en-US" dirty="0" smtClean="0"/>
              <a:t>Indirect MERC funds and one system rewards teaching and volunteering</a:t>
            </a:r>
          </a:p>
          <a:p>
            <a:r>
              <a:rPr lang="en-US" dirty="0" smtClean="0"/>
              <a:t>Past grads, “giving back”, enjoy it..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0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community preceptors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Stated minimum of 4 students per year</a:t>
            </a:r>
          </a:p>
          <a:p>
            <a:r>
              <a:rPr lang="en-US" dirty="0" smtClean="0"/>
              <a:t>45 “on the books”, active 29</a:t>
            </a:r>
          </a:p>
          <a:p>
            <a:r>
              <a:rPr lang="en-US" dirty="0" smtClean="0"/>
              <a:t>All ‘adjunct’ appointments</a:t>
            </a:r>
          </a:p>
          <a:p>
            <a:r>
              <a:rPr lang="en-US" dirty="0" smtClean="0"/>
              <a:t>Flexible coordinator and outreach MD</a:t>
            </a:r>
          </a:p>
          <a:p>
            <a:r>
              <a:rPr lang="en-US" dirty="0" smtClean="0"/>
              <a:t>Range 0 – 12 students per year</a:t>
            </a:r>
          </a:p>
          <a:p>
            <a:r>
              <a:rPr lang="en-US" dirty="0" smtClean="0"/>
              <a:t>Usually 2 awards each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4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3600" dirty="0" smtClean="0"/>
              <a:t>Community Preceptor Faculty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0.1 FTE</a:t>
            </a:r>
          </a:p>
          <a:p>
            <a:r>
              <a:rPr lang="en-US" dirty="0" smtClean="0"/>
              <a:t>Also commitment to rural preceptors (RPAP)</a:t>
            </a:r>
          </a:p>
          <a:p>
            <a:r>
              <a:rPr lang="en-US" dirty="0" smtClean="0"/>
              <a:t>Site visit “required” of new preceptors</a:t>
            </a:r>
          </a:p>
          <a:p>
            <a:r>
              <a:rPr lang="en-US" dirty="0" smtClean="0"/>
              <a:t>“Offered” to established preceptors</a:t>
            </a:r>
          </a:p>
          <a:p>
            <a:r>
              <a:rPr lang="en-US" dirty="0" smtClean="0"/>
              <a:t>“First time anyone from the university has crossed this threshold in 29 years”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9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Preceptor 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2015/6: 12 visits (often with program coordinator)</a:t>
            </a:r>
          </a:p>
          <a:p>
            <a:r>
              <a:rPr lang="en-US" dirty="0" smtClean="0"/>
              <a:t>2016/7 so far: 7 visits</a:t>
            </a:r>
          </a:p>
          <a:p>
            <a:r>
              <a:rPr lang="en-US" dirty="0" smtClean="0"/>
              <a:t>One case example:</a:t>
            </a:r>
          </a:p>
          <a:p>
            <a:pPr lvl="1"/>
            <a:r>
              <a:rPr lang="en-US" dirty="0" smtClean="0"/>
              <a:t>Suburban clinic – 1-2 students/</a:t>
            </a:r>
            <a:r>
              <a:rPr lang="en-US" dirty="0" err="1" smtClean="0"/>
              <a:t>yr</a:t>
            </a:r>
            <a:r>
              <a:rPr lang="en-US" dirty="0" smtClean="0"/>
              <a:t> 2010-4</a:t>
            </a:r>
          </a:p>
          <a:p>
            <a:pPr lvl="1"/>
            <a:r>
              <a:rPr lang="en-US" dirty="0" smtClean="0"/>
              <a:t>Site visit 2014; return visit 2015</a:t>
            </a:r>
          </a:p>
          <a:p>
            <a:pPr lvl="1"/>
            <a:r>
              <a:rPr lang="en-US" dirty="0" smtClean="0"/>
              <a:t>Now 12 students / year</a:t>
            </a:r>
          </a:p>
          <a:p>
            <a:pPr lvl="1"/>
            <a:r>
              <a:rPr lang="en-US" dirty="0" smtClean="0"/>
              <a:t>Highly rated: 2 awards to principal preceptors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4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preceptors: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they </a:t>
            </a:r>
            <a:r>
              <a:rPr lang="en-US" b="1" dirty="0" smtClean="0"/>
              <a:t>want</a:t>
            </a:r>
            <a:r>
              <a:rPr lang="en-US" dirty="0" smtClean="0"/>
              <a:t> faculty development?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fM-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UofM-4.pot</Template>
  <TotalTime>1190</TotalTime>
  <Words>1333</Words>
  <Application>Microsoft Office PowerPoint</Application>
  <PresentationFormat>On-screen Show (4:3)</PresentationFormat>
  <Paragraphs>216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UofM-4</vt:lpstr>
      <vt:lpstr>Faculty Development for Community Preceptors</vt:lpstr>
      <vt:lpstr>Disclosures</vt:lpstr>
      <vt:lpstr>Objectives</vt:lpstr>
      <vt:lpstr>Background</vt:lpstr>
      <vt:lpstr>Our community preceptors</vt:lpstr>
      <vt:lpstr>Our community preceptors</vt:lpstr>
      <vt:lpstr>Community Preceptor Faculty development</vt:lpstr>
      <vt:lpstr>Community Preceptor Site visits</vt:lpstr>
      <vt:lpstr>Community preceptors:</vt:lpstr>
      <vt:lpstr>Indicate the VALUE you would place on the following incentives you DO NOT CURRENTLY RECEIVE</vt:lpstr>
      <vt:lpstr>Comments</vt:lpstr>
      <vt:lpstr>Welcome to the Family Medicine Clerkship!</vt:lpstr>
      <vt:lpstr>Typical Schedule</vt:lpstr>
      <vt:lpstr>Typical Schedule</vt:lpstr>
      <vt:lpstr>“Ekstasis”: Peer-to-Peer Consultation</vt:lpstr>
      <vt:lpstr>“Ekstasis”: Peer-to-Peer Consultation</vt:lpstr>
      <vt:lpstr>“Ekstasis”: Peer-to-Peer Consultation</vt:lpstr>
      <vt:lpstr>“Ekstasis”: Peer-to –Peer Consultation</vt:lpstr>
      <vt:lpstr>“Ekstasis”: Peer-to –Peer Consultation</vt:lpstr>
      <vt:lpstr>“Ekstasis”: Peer-to-Peer Consultation</vt:lpstr>
      <vt:lpstr>“Ekstasis”: Peer-to –Peer Consultation</vt:lpstr>
      <vt:lpstr>“Ekstasis”: Peer-to-Peer Consultation</vt:lpstr>
      <vt:lpstr>Typical Schedule</vt:lpstr>
      <vt:lpstr>Feedback</vt:lpstr>
      <vt:lpstr>Resources</vt:lpstr>
      <vt:lpstr>Resources</vt:lpstr>
      <vt:lpstr>Resources</vt:lpstr>
      <vt:lpstr>Resources</vt:lpstr>
      <vt:lpstr>Resources – What Else?</vt:lpstr>
    </vt:vector>
  </TitlesOfParts>
  <Company>University Relations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Relations</dc:creator>
  <cp:lastModifiedBy>David Power</cp:lastModifiedBy>
  <cp:revision>41</cp:revision>
  <dcterms:created xsi:type="dcterms:W3CDTF">2007-07-20T20:28:05Z</dcterms:created>
  <dcterms:modified xsi:type="dcterms:W3CDTF">2017-02-06T00:49:16Z</dcterms:modified>
</cp:coreProperties>
</file>