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7" r:id="rId19"/>
    <p:sldId id="278" r:id="rId20"/>
    <p:sldId id="276" r:id="rId21"/>
    <p:sldId id="279" r:id="rId22"/>
    <p:sldId id="280" r:id="rId23"/>
    <p:sldId id="281" r:id="rId24"/>
    <p:sldId id="282" r:id="rId25"/>
    <p:sldId id="283" r:id="rId26"/>
    <p:sldId id="284" r:id="rId27"/>
    <p:sldId id="310"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B47A"/>
    <a:srgbClr val="C4B981"/>
    <a:srgbClr val="6E8D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8" autoAdjust="0"/>
    <p:restoredTop sz="94687" autoAdjust="0"/>
  </p:normalViewPr>
  <p:slideViewPr>
    <p:cSldViewPr>
      <p:cViewPr varScale="1">
        <p:scale>
          <a:sx n="75" d="100"/>
          <a:sy n="75" d="100"/>
        </p:scale>
        <p:origin x="102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CEEE77-9400-AC4B-8A81-04F16105D9CD}" type="datetimeFigureOut">
              <a:rPr lang="en-US" smtClean="0"/>
              <a:t>9/14/2017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4A2520-C2BD-E543-A703-B2CB0A91BF23}" type="slidenum">
              <a:rPr lang="en-US" smtClean="0"/>
              <a:t>‹#›</a:t>
            </a:fld>
            <a:endParaRPr lang="en-US"/>
          </a:p>
        </p:txBody>
      </p:sp>
    </p:spTree>
    <p:extLst>
      <p:ext uri="{BB962C8B-B14F-4D97-AF65-F5344CB8AC3E}">
        <p14:creationId xmlns:p14="http://schemas.microsoft.com/office/powerpoint/2010/main" val="12754901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ADHD</a:t>
            </a:r>
            <a:r>
              <a:rPr lang="en-US" baseline="0" dirty="0" smtClean="0"/>
              <a:t> has strong genetic component, suggesting that genetic factors would account for </a:t>
            </a:r>
            <a:r>
              <a:rPr lang="en-US" baseline="0" dirty="0" smtClean="0">
                <a:latin typeface="ＭＳ ゴシック"/>
                <a:ea typeface="ＭＳ ゴシック"/>
                <a:cs typeface="ＭＳ ゴシック"/>
              </a:rPr>
              <a:t>≅ </a:t>
            </a:r>
            <a:r>
              <a:rPr lang="en-US" dirty="0"/>
              <a:t>65% of phenotypic variance</a:t>
            </a:r>
          </a:p>
          <a:p>
            <a:r>
              <a:rPr lang="en-US" dirty="0"/>
              <a:t>Only a few genes assoc. with ADHD have been identified; these genes account for only about 3% of phenotypic variance</a:t>
            </a:r>
          </a:p>
          <a:p>
            <a:r>
              <a:rPr lang="en-US" dirty="0"/>
              <a:t>Environmental factors – risk of ADHD is doubled/tripled with maternal smoking</a:t>
            </a:r>
          </a:p>
        </p:txBody>
      </p:sp>
      <p:sp>
        <p:nvSpPr>
          <p:cNvPr id="4" name="Slide Number Placeholder 3"/>
          <p:cNvSpPr>
            <a:spLocks noGrp="1"/>
          </p:cNvSpPr>
          <p:nvPr>
            <p:ph type="sldNum" sz="quarter" idx="10"/>
          </p:nvPr>
        </p:nvSpPr>
        <p:spPr/>
        <p:txBody>
          <a:bodyPr/>
          <a:lstStyle/>
          <a:p>
            <a:fld id="{CA70535E-1A6C-2A4C-95D0-950DB3871993}" type="slidenum">
              <a:rPr lang="en-US" smtClean="0"/>
              <a:t>9</a:t>
            </a:fld>
            <a:endParaRPr lang="en-US"/>
          </a:p>
        </p:txBody>
      </p:sp>
    </p:spTree>
    <p:extLst>
      <p:ext uri="{BB962C8B-B14F-4D97-AF65-F5344CB8AC3E}">
        <p14:creationId xmlns:p14="http://schemas.microsoft.com/office/powerpoint/2010/main" val="298905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Brain imaging studies:</a:t>
            </a:r>
          </a:p>
          <a:p>
            <a:r>
              <a:rPr lang="en-US" dirty="0" smtClean="0"/>
              <a:t>Brain imaging - dysfunction of dopamine and norepinephrine </a:t>
            </a:r>
          </a:p>
          <a:p>
            <a:r>
              <a:rPr lang="en-US" dirty="0" smtClean="0"/>
              <a:t>Dopamine pathways involved in attention, executive</a:t>
            </a:r>
            <a:r>
              <a:rPr lang="en-US" baseline="0" dirty="0" smtClean="0"/>
              <a:t> </a:t>
            </a:r>
            <a:r>
              <a:rPr lang="en-US" dirty="0" smtClean="0"/>
              <a:t>function (EF), motivation/reward</a:t>
            </a:r>
          </a:p>
          <a:p>
            <a:r>
              <a:rPr lang="en-US" dirty="0" smtClean="0"/>
              <a:t>Noradrenergic pathways innervate prefrontal cortex involved in executive functioning (EF)</a:t>
            </a:r>
          </a:p>
          <a:p>
            <a:r>
              <a:rPr lang="en-US" b="1" dirty="0" smtClean="0"/>
              <a:t>Stimulant medications enhance dopaminergic and noradrenergic signaling</a:t>
            </a:r>
          </a:p>
          <a:p>
            <a:endParaRPr lang="en-US" dirty="0"/>
          </a:p>
        </p:txBody>
      </p:sp>
      <p:sp>
        <p:nvSpPr>
          <p:cNvPr id="4" name="Slide Number Placeholder 3"/>
          <p:cNvSpPr>
            <a:spLocks noGrp="1"/>
          </p:cNvSpPr>
          <p:nvPr>
            <p:ph type="sldNum" sz="quarter" idx="10"/>
          </p:nvPr>
        </p:nvSpPr>
        <p:spPr/>
        <p:txBody>
          <a:bodyPr/>
          <a:lstStyle/>
          <a:p>
            <a:fld id="{CA70535E-1A6C-2A4C-95D0-950DB3871993}" type="slidenum">
              <a:rPr lang="en-US" smtClean="0"/>
              <a:t>10</a:t>
            </a:fld>
            <a:endParaRPr lang="en-US"/>
          </a:p>
        </p:txBody>
      </p:sp>
    </p:spTree>
    <p:extLst>
      <p:ext uri="{BB962C8B-B14F-4D97-AF65-F5344CB8AC3E}">
        <p14:creationId xmlns:p14="http://schemas.microsoft.com/office/powerpoint/2010/main" val="633369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400" dirty="0"/>
              <a:t>Functional Impairment:</a:t>
            </a:r>
          </a:p>
          <a:p>
            <a:pPr lvl="1"/>
            <a:r>
              <a:rPr lang="en-US" sz="2400" dirty="0"/>
              <a:t>Inconsistent with the person’s developmental level</a:t>
            </a:r>
          </a:p>
          <a:p>
            <a:pPr lvl="1"/>
            <a:r>
              <a:rPr lang="en-US" sz="2400" dirty="0"/>
              <a:t>Directly affects social, academic or occupational activities</a:t>
            </a:r>
          </a:p>
          <a:p>
            <a:endParaRPr lang="en-US" dirty="0"/>
          </a:p>
        </p:txBody>
      </p:sp>
      <p:sp>
        <p:nvSpPr>
          <p:cNvPr id="4" name="Slide Number Placeholder 3"/>
          <p:cNvSpPr>
            <a:spLocks noGrp="1"/>
          </p:cNvSpPr>
          <p:nvPr>
            <p:ph type="sldNum" sz="quarter" idx="10"/>
          </p:nvPr>
        </p:nvSpPr>
        <p:spPr/>
        <p:txBody>
          <a:bodyPr/>
          <a:lstStyle/>
          <a:p>
            <a:fld id="{CA70535E-1A6C-2A4C-95D0-950DB3871993}" type="slidenum">
              <a:rPr lang="en-US" smtClean="0"/>
              <a:t>13</a:t>
            </a:fld>
            <a:endParaRPr lang="en-US"/>
          </a:p>
        </p:txBody>
      </p:sp>
    </p:spTree>
    <p:extLst>
      <p:ext uri="{BB962C8B-B14F-4D97-AF65-F5344CB8AC3E}">
        <p14:creationId xmlns:p14="http://schemas.microsoft.com/office/powerpoint/2010/main" val="3448845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Self-report of current symptoms in adults can be problematic, since it is less predictive than reports from others regarding problems with employment (e.g., job dismissal and failure to be promoted), domestic life (e.g., strained relationships with one’s spouse and children or divorce) and social activities (e.g. friendship breakups)</a:t>
            </a:r>
          </a:p>
          <a:p>
            <a:r>
              <a:rPr lang="en-US" dirty="0" smtClean="0"/>
              <a:t>DSM-5 recommends obtaining information from friend or family member with long-term knowledge of person</a:t>
            </a:r>
          </a:p>
          <a:p>
            <a:pPr marL="0" lvl="1" defTabSz="457146">
              <a:defRPr/>
            </a:pPr>
            <a:endParaRPr lang="en-US" dirty="0" smtClean="0"/>
          </a:p>
          <a:p>
            <a:pPr marL="0" lvl="1" defTabSz="457146">
              <a:defRPr/>
            </a:pPr>
            <a:r>
              <a:rPr lang="en-US" dirty="0" smtClean="0"/>
              <a:t>Review</a:t>
            </a:r>
            <a:r>
              <a:rPr lang="en-US" baseline="0" dirty="0" smtClean="0"/>
              <a:t> prior </a:t>
            </a:r>
            <a:r>
              <a:rPr lang="en-US" dirty="0" smtClean="0"/>
              <a:t>records, including critical appraisal of adequacy of records in establishing ADHD diagnosis</a:t>
            </a:r>
          </a:p>
          <a:p>
            <a:endParaRPr lang="en-US" dirty="0"/>
          </a:p>
        </p:txBody>
      </p:sp>
      <p:sp>
        <p:nvSpPr>
          <p:cNvPr id="4" name="Slide Number Placeholder 3"/>
          <p:cNvSpPr>
            <a:spLocks noGrp="1"/>
          </p:cNvSpPr>
          <p:nvPr>
            <p:ph type="sldNum" sz="quarter" idx="10"/>
          </p:nvPr>
        </p:nvSpPr>
        <p:spPr/>
        <p:txBody>
          <a:bodyPr/>
          <a:lstStyle/>
          <a:p>
            <a:fld id="{CA70535E-1A6C-2A4C-95D0-950DB3871993}" type="slidenum">
              <a:rPr lang="en-US" smtClean="0"/>
              <a:t>18</a:t>
            </a:fld>
            <a:endParaRPr lang="en-US"/>
          </a:p>
        </p:txBody>
      </p:sp>
    </p:spTree>
    <p:extLst>
      <p:ext uri="{BB962C8B-B14F-4D97-AF65-F5344CB8AC3E}">
        <p14:creationId xmlns:p14="http://schemas.microsoft.com/office/powerpoint/2010/main" val="328141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Self-report of current symptoms in adults can be problematic, since it is less predictive than reports from others regarding problems with employment (e.g., job dismissal and failure to be promoted), domestic life (e.g., strained relationships with one’s spouse and children or divorce) and social activities (e.g. friendship breakups)</a:t>
            </a:r>
          </a:p>
          <a:p>
            <a:r>
              <a:rPr lang="en-US" dirty="0" smtClean="0"/>
              <a:t>DSM-5 recommends obtaining information from friend or family member with long-term knowledge of person</a:t>
            </a:r>
          </a:p>
          <a:p>
            <a:pPr marL="0" lvl="1" defTabSz="457146">
              <a:defRPr/>
            </a:pPr>
            <a:endParaRPr lang="en-US" dirty="0" smtClean="0"/>
          </a:p>
          <a:p>
            <a:pPr marL="0" lvl="1" defTabSz="457146">
              <a:defRPr/>
            </a:pPr>
            <a:r>
              <a:rPr lang="en-US" dirty="0" smtClean="0"/>
              <a:t>Review</a:t>
            </a:r>
            <a:r>
              <a:rPr lang="en-US" baseline="0" dirty="0" smtClean="0"/>
              <a:t> prior </a:t>
            </a:r>
            <a:r>
              <a:rPr lang="en-US" dirty="0" smtClean="0"/>
              <a:t>records, including critical appraisal of adequacy of records in establishing ADHD diagnosis</a:t>
            </a:r>
          </a:p>
          <a:p>
            <a:endParaRPr lang="en-US" dirty="0"/>
          </a:p>
        </p:txBody>
      </p:sp>
      <p:sp>
        <p:nvSpPr>
          <p:cNvPr id="4" name="Slide Number Placeholder 3"/>
          <p:cNvSpPr>
            <a:spLocks noGrp="1"/>
          </p:cNvSpPr>
          <p:nvPr>
            <p:ph type="sldNum" sz="quarter" idx="10"/>
          </p:nvPr>
        </p:nvSpPr>
        <p:spPr/>
        <p:txBody>
          <a:bodyPr/>
          <a:lstStyle/>
          <a:p>
            <a:fld id="{CA70535E-1A6C-2A4C-95D0-950DB3871993}" type="slidenum">
              <a:rPr lang="en-US" smtClean="0"/>
              <a:t>19</a:t>
            </a:fld>
            <a:endParaRPr lang="en-US"/>
          </a:p>
        </p:txBody>
      </p:sp>
    </p:spTree>
    <p:extLst>
      <p:ext uri="{BB962C8B-B14F-4D97-AF65-F5344CB8AC3E}">
        <p14:creationId xmlns:p14="http://schemas.microsoft.com/office/powerpoint/2010/main" val="328141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Self-report of current symptoms in adults can be problematic, since it is less predictive than reports from others regarding problems with employment (e.g., job dismissal and failure to be promoted), domestic life (e.g., strained relationships with one’s spouse and children or divorce) and social activities (e.g. friendship breakups)</a:t>
            </a:r>
          </a:p>
          <a:p>
            <a:r>
              <a:rPr lang="en-US" dirty="0" smtClean="0"/>
              <a:t>DSM-5 recommends obtaining information from friend or family member with long-term knowledge of person</a:t>
            </a:r>
          </a:p>
          <a:p>
            <a:pPr marL="0" lvl="1" defTabSz="457146">
              <a:defRPr/>
            </a:pPr>
            <a:endParaRPr lang="en-US" dirty="0" smtClean="0"/>
          </a:p>
          <a:p>
            <a:pPr marL="0" lvl="1" defTabSz="457146">
              <a:defRPr/>
            </a:pPr>
            <a:r>
              <a:rPr lang="en-US" dirty="0" smtClean="0"/>
              <a:t>Review</a:t>
            </a:r>
            <a:r>
              <a:rPr lang="en-US" baseline="0" dirty="0" smtClean="0"/>
              <a:t> prior </a:t>
            </a:r>
            <a:r>
              <a:rPr lang="en-US" dirty="0" smtClean="0"/>
              <a:t>records, including critical appraisal of adequacy of records in establishing ADHD diagnosis</a:t>
            </a:r>
          </a:p>
          <a:p>
            <a:endParaRPr lang="en-US" dirty="0"/>
          </a:p>
        </p:txBody>
      </p:sp>
      <p:sp>
        <p:nvSpPr>
          <p:cNvPr id="4" name="Slide Number Placeholder 3"/>
          <p:cNvSpPr>
            <a:spLocks noGrp="1"/>
          </p:cNvSpPr>
          <p:nvPr>
            <p:ph type="sldNum" sz="quarter" idx="10"/>
          </p:nvPr>
        </p:nvSpPr>
        <p:spPr/>
        <p:txBody>
          <a:bodyPr/>
          <a:lstStyle/>
          <a:p>
            <a:fld id="{CA70535E-1A6C-2A4C-95D0-950DB3871993}" type="slidenum">
              <a:rPr lang="en-US" smtClean="0"/>
              <a:t>20</a:t>
            </a:fld>
            <a:endParaRPr lang="en-US"/>
          </a:p>
        </p:txBody>
      </p:sp>
    </p:spTree>
    <p:extLst>
      <p:ext uri="{BB962C8B-B14F-4D97-AF65-F5344CB8AC3E}">
        <p14:creationId xmlns:p14="http://schemas.microsoft.com/office/powerpoint/2010/main" val="3281410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Self-report of current symptoms in adults can be problematic, since it is less predictive than reports from others regarding problems with employment (e.g., job dismissal and failure to be promoted), domestic life (e.g., strained relationships with one’s spouse and children or divorce) and social activities (e.g. friendship breakups)</a:t>
            </a:r>
          </a:p>
          <a:p>
            <a:r>
              <a:rPr lang="en-US" dirty="0" smtClean="0"/>
              <a:t>DSM-5 recommends obtaining information from friend or family member with long-term knowledge of person</a:t>
            </a:r>
          </a:p>
          <a:p>
            <a:pPr marL="0" lvl="1" defTabSz="457146">
              <a:defRPr/>
            </a:pPr>
            <a:endParaRPr lang="en-US" dirty="0" smtClean="0"/>
          </a:p>
          <a:p>
            <a:pPr marL="0" lvl="1" defTabSz="457146">
              <a:defRPr/>
            </a:pPr>
            <a:r>
              <a:rPr lang="en-US" dirty="0" smtClean="0"/>
              <a:t>Review</a:t>
            </a:r>
            <a:r>
              <a:rPr lang="en-US" baseline="0" dirty="0" smtClean="0"/>
              <a:t> prior </a:t>
            </a:r>
            <a:r>
              <a:rPr lang="en-US" dirty="0" smtClean="0"/>
              <a:t>records, including critical appraisal of adequacy of records in establishing ADHD diagnosis</a:t>
            </a:r>
          </a:p>
          <a:p>
            <a:endParaRPr lang="en-US" dirty="0"/>
          </a:p>
        </p:txBody>
      </p:sp>
      <p:sp>
        <p:nvSpPr>
          <p:cNvPr id="4" name="Slide Number Placeholder 3"/>
          <p:cNvSpPr>
            <a:spLocks noGrp="1"/>
          </p:cNvSpPr>
          <p:nvPr>
            <p:ph type="sldNum" sz="quarter" idx="10"/>
          </p:nvPr>
        </p:nvSpPr>
        <p:spPr/>
        <p:txBody>
          <a:bodyPr/>
          <a:lstStyle/>
          <a:p>
            <a:fld id="{CA70535E-1A6C-2A4C-95D0-950DB3871993}" type="slidenum">
              <a:rPr lang="en-US" smtClean="0"/>
              <a:t>21</a:t>
            </a:fld>
            <a:endParaRPr lang="en-US"/>
          </a:p>
        </p:txBody>
      </p:sp>
    </p:spTree>
    <p:extLst>
      <p:ext uri="{BB962C8B-B14F-4D97-AF65-F5344CB8AC3E}">
        <p14:creationId xmlns:p14="http://schemas.microsoft.com/office/powerpoint/2010/main" val="3281410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668686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0570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0"/>
            <a:ext cx="8229600" cy="6858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19200" y="2895600"/>
            <a:ext cx="7086600" cy="2392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1"/>
          <p:cNvSpPr txBox="1">
            <a:spLocks/>
          </p:cNvSpPr>
          <p:nvPr/>
        </p:nvSpPr>
        <p:spPr>
          <a:xfrm>
            <a:off x="0" y="0"/>
            <a:ext cx="9144000" cy="609600"/>
          </a:xfrm>
          <a:prstGeom prst="rect">
            <a:avLst/>
          </a:prstGeom>
          <a:gradFill>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nchor="ctr">
            <a:noAutofit/>
          </a:bodyPr>
          <a:lstStyle>
            <a:lvl1pPr marL="0" indent="0" algn="ctr" defTabSz="914400" rtl="0" eaLnBrk="1" latinLnBrk="0" hangingPunct="1">
              <a:spcBef>
                <a:spcPct val="20000"/>
              </a:spcBef>
              <a:buFont typeface="Arial" panose="020B0604020202020204" pitchFamily="34" charset="0"/>
              <a:buNone/>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The 38</a:t>
            </a:r>
            <a:r>
              <a:rPr lang="en-US" sz="2400" baseline="30000" dirty="0"/>
              <a:t>th</a:t>
            </a:r>
            <a:r>
              <a:rPr lang="en-US" sz="2400" dirty="0"/>
              <a:t> Forum for Behavioral Science in Family Medicine  </a:t>
            </a:r>
          </a:p>
        </p:txBody>
      </p:sp>
      <p:sp>
        <p:nvSpPr>
          <p:cNvPr id="8" name="Text Placeholder 11"/>
          <p:cNvSpPr txBox="1">
            <a:spLocks/>
          </p:cNvSpPr>
          <p:nvPr/>
        </p:nvSpPr>
        <p:spPr>
          <a:xfrm>
            <a:off x="0" y="6248400"/>
            <a:ext cx="9169958" cy="609600"/>
          </a:xfrm>
          <a:prstGeom prst="rect">
            <a:avLst/>
          </a:prstGeom>
          <a:gradFill>
            <a:gsLst>
              <a:gs pos="0">
                <a:schemeClr val="tx2">
                  <a:lumMod val="60000"/>
                  <a:lumOff val="40000"/>
                </a:schemeClr>
              </a:gs>
              <a:gs pos="50000">
                <a:schemeClr val="accent1">
                  <a:tint val="44500"/>
                  <a:satMod val="160000"/>
                </a:schemeClr>
              </a:gs>
              <a:gs pos="100000">
                <a:schemeClr val="accent1">
                  <a:tint val="23500"/>
                  <a:satMod val="160000"/>
                </a:schemeClr>
              </a:gs>
            </a:gsLst>
            <a:lin ang="5400000" scaled="0"/>
          </a:gradFill>
        </p:spPr>
        <p:txBody>
          <a:bodyPr anchor="ctr">
            <a:noAutofit/>
          </a:bodyPr>
          <a:lstStyle>
            <a:lvl1pPr marL="0" indent="0" algn="ctr" defTabSz="914400" rtl="0" eaLnBrk="1" latinLnBrk="0" hangingPunct="1">
              <a:spcBef>
                <a:spcPct val="20000"/>
              </a:spcBef>
              <a:buFont typeface="Arial" panose="020B0604020202020204" pitchFamily="34" charset="0"/>
              <a:buNone/>
              <a:defRPr sz="1800" i="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Sponsored by The Medical College of Wisconsin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999" y="43179"/>
            <a:ext cx="381001" cy="566421"/>
          </a:xfrm>
          <a:prstGeom prst="rect">
            <a:avLst/>
          </a:prstGeom>
        </p:spPr>
      </p:pic>
    </p:spTree>
    <p:extLst>
      <p:ext uri="{BB962C8B-B14F-4D97-AF65-F5344CB8AC3E}">
        <p14:creationId xmlns:p14="http://schemas.microsoft.com/office/powerpoint/2010/main" val="1057620678"/>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help4adhd.org/documents/adultadhdselfreportscale-asrs-v1-1.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help4adhd.org/documents/adultadhdselfreportscale-asrs-v1-1.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help4adhd.org/documents/adultadhdselfreportscale-asrs-v1-1.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help4adhd.org/documents/adultadhdselfreportscale-asrs-v1-1.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upmc.medhub.com/index.mh" TargetMode="External"/><Relationship Id="rId2" Type="http://schemas.openxmlformats.org/officeDocument/2006/relationships/hyperlink" Target="https://sites.google.com/site/smfmresbehavhealth/"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sites.google.com/site/smfmresbehavhealth/"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nimh.nih.gov/statistics/1ADHD_ADULT.shtml" TargetMode="External"/><Relationship Id="rId2" Type="http://schemas.openxmlformats.org/officeDocument/2006/relationships/hyperlink" Target="http://www.dsm5.org"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normAutofit fontScale="90000"/>
          </a:bodyPr>
          <a:lstStyle/>
          <a:p>
            <a:r>
              <a:rPr lang="en-US" sz="5400" b="1" i="1" dirty="0" smtClean="0">
                <a:solidFill>
                  <a:srgbClr val="C0B47A"/>
                </a:solidFill>
              </a:rPr>
              <a:t>Pay Attention:</a:t>
            </a:r>
            <a:r>
              <a:rPr lang="en-US" sz="5400" b="1" dirty="0" smtClean="0">
                <a:solidFill>
                  <a:srgbClr val="C0B47A"/>
                </a:solidFill>
              </a:rPr>
              <a:t> </a:t>
            </a:r>
            <a:r>
              <a:rPr lang="en-US" sz="5400" b="1" dirty="0">
                <a:solidFill>
                  <a:srgbClr val="C4B981"/>
                </a:solidFill>
              </a:rPr>
              <a:t/>
            </a:r>
            <a:br>
              <a:rPr lang="en-US" sz="5400" b="1" dirty="0">
                <a:solidFill>
                  <a:srgbClr val="C4B981"/>
                </a:solidFill>
              </a:rPr>
            </a:br>
            <a:r>
              <a:rPr lang="en-US" b="1" dirty="0" smtClean="0">
                <a:solidFill>
                  <a:srgbClr val="993366"/>
                </a:solidFill>
              </a:rPr>
              <a:t>Developing </a:t>
            </a:r>
            <a:r>
              <a:rPr lang="en-US" b="1" dirty="0">
                <a:solidFill>
                  <a:srgbClr val="993366"/>
                </a:solidFill>
              </a:rPr>
              <a:t>Protocols </a:t>
            </a:r>
            <a:r>
              <a:rPr lang="en-US" b="1" dirty="0" smtClean="0">
                <a:solidFill>
                  <a:srgbClr val="993366"/>
                </a:solidFill>
              </a:rPr>
              <a:t>for ADHD Across the Lifespan </a:t>
            </a:r>
            <a:r>
              <a:rPr lang="en-US" b="1" dirty="0">
                <a:solidFill>
                  <a:srgbClr val="993366"/>
                </a:solidFill>
              </a:rPr>
              <a:t/>
            </a:r>
            <a:br>
              <a:rPr lang="en-US" b="1" dirty="0">
                <a:solidFill>
                  <a:srgbClr val="993366"/>
                </a:solidFill>
              </a:rPr>
            </a:br>
            <a:endParaRPr lang="en-US" dirty="0"/>
          </a:p>
        </p:txBody>
      </p:sp>
      <p:sp>
        <p:nvSpPr>
          <p:cNvPr id="3" name="Subtitle 2"/>
          <p:cNvSpPr>
            <a:spLocks noGrp="1"/>
          </p:cNvSpPr>
          <p:nvPr>
            <p:ph type="subTitle" idx="1"/>
          </p:nvPr>
        </p:nvSpPr>
        <p:spPr>
          <a:xfrm>
            <a:off x="2286000" y="4267200"/>
            <a:ext cx="6705600" cy="1752600"/>
          </a:xfrm>
        </p:spPr>
        <p:txBody>
          <a:bodyPr>
            <a:normAutofit fontScale="92500" lnSpcReduction="10000"/>
          </a:bodyPr>
          <a:lstStyle/>
          <a:p>
            <a:pPr algn="r"/>
            <a:r>
              <a:rPr lang="en-US" sz="2600" b="1" dirty="0">
                <a:solidFill>
                  <a:schemeClr val="bg2">
                    <a:lumMod val="50000"/>
                  </a:schemeClr>
                </a:solidFill>
              </a:rPr>
              <a:t>UPMC St. Margaret </a:t>
            </a:r>
            <a:endParaRPr lang="en-US" sz="2600" b="1" dirty="0" smtClean="0">
              <a:solidFill>
                <a:schemeClr val="bg2">
                  <a:lumMod val="50000"/>
                </a:schemeClr>
              </a:solidFill>
            </a:endParaRPr>
          </a:p>
          <a:p>
            <a:pPr algn="r"/>
            <a:r>
              <a:rPr lang="en-US" sz="2600" b="1" dirty="0" smtClean="0">
                <a:solidFill>
                  <a:schemeClr val="bg2">
                    <a:lumMod val="50000"/>
                  </a:schemeClr>
                </a:solidFill>
              </a:rPr>
              <a:t>Family </a:t>
            </a:r>
            <a:r>
              <a:rPr lang="en-US" sz="2600" b="1" dirty="0">
                <a:solidFill>
                  <a:schemeClr val="bg2">
                    <a:lumMod val="50000"/>
                  </a:schemeClr>
                </a:solidFill>
              </a:rPr>
              <a:t>Medicine Residency </a:t>
            </a:r>
          </a:p>
          <a:p>
            <a:pPr algn="r"/>
            <a:r>
              <a:rPr lang="en-US" sz="2600" dirty="0">
                <a:solidFill>
                  <a:schemeClr val="bg2">
                    <a:lumMod val="50000"/>
                  </a:schemeClr>
                </a:solidFill>
              </a:rPr>
              <a:t>Patricia McGuire, MD</a:t>
            </a:r>
          </a:p>
          <a:p>
            <a:pPr algn="r"/>
            <a:r>
              <a:rPr lang="en-US" sz="2600" dirty="0">
                <a:solidFill>
                  <a:schemeClr val="bg2">
                    <a:lumMod val="50000"/>
                  </a:schemeClr>
                </a:solidFill>
              </a:rPr>
              <a:t>September 14, 2017</a:t>
            </a:r>
          </a:p>
          <a:p>
            <a:endParaRPr lang="en-US" dirty="0"/>
          </a:p>
        </p:txBody>
      </p:sp>
      <p:pic>
        <p:nvPicPr>
          <p:cNvPr id="4" name="Picture 3"/>
          <p:cNvPicPr>
            <a:picLocks noChangeAspect="1"/>
          </p:cNvPicPr>
          <p:nvPr/>
        </p:nvPicPr>
        <p:blipFill>
          <a:blip r:embed="rId2"/>
          <a:stretch>
            <a:fillRect/>
          </a:stretch>
        </p:blipFill>
        <p:spPr>
          <a:xfrm>
            <a:off x="2044" y="5101590"/>
            <a:ext cx="3886200" cy="1146810"/>
          </a:xfrm>
          <a:prstGeom prst="rect">
            <a:avLst/>
          </a:prstGeom>
        </p:spPr>
      </p:pic>
    </p:spTree>
    <p:extLst>
      <p:ext uri="{BB962C8B-B14F-4D97-AF65-F5344CB8AC3E}">
        <p14:creationId xmlns:p14="http://schemas.microsoft.com/office/powerpoint/2010/main" val="1011858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Title 1"/>
          <p:cNvSpPr>
            <a:spLocks noGrp="1"/>
          </p:cNvSpPr>
          <p:nvPr>
            <p:ph type="title"/>
          </p:nvPr>
        </p:nvSpPr>
        <p:spPr>
          <a:xfrm>
            <a:off x="381000" y="0"/>
            <a:ext cx="8153400" cy="990600"/>
          </a:xfrm>
        </p:spPr>
        <p:txBody>
          <a:bodyPr>
            <a:normAutofit/>
          </a:bodyPr>
          <a:lstStyle/>
          <a:p>
            <a:pPr>
              <a:defRPr/>
            </a:pPr>
            <a:r>
              <a:rPr lang="en-US" sz="3200" dirty="0" smtClean="0"/>
              <a:t>Neuro-biology </a:t>
            </a:r>
            <a:r>
              <a:rPr lang="en-US" sz="3200" dirty="0"/>
              <a:t>of ADHD</a:t>
            </a:r>
          </a:p>
        </p:txBody>
      </p:sp>
      <p:sp>
        <p:nvSpPr>
          <p:cNvPr id="3" name="Content Placeholder 2"/>
          <p:cNvSpPr>
            <a:spLocks noGrp="1"/>
          </p:cNvSpPr>
          <p:nvPr>
            <p:ph sz="quarter" idx="1"/>
          </p:nvPr>
        </p:nvSpPr>
        <p:spPr>
          <a:xfrm>
            <a:off x="207073" y="1447800"/>
            <a:ext cx="8936928" cy="5410200"/>
          </a:xfrm>
        </p:spPr>
        <p:txBody>
          <a:bodyPr>
            <a:normAutofit/>
          </a:bodyPr>
          <a:lstStyle/>
          <a:p>
            <a:pPr>
              <a:defRPr/>
            </a:pPr>
            <a:endParaRPr lang="en-US" sz="2800" b="1" dirty="0"/>
          </a:p>
          <a:p>
            <a:pPr>
              <a:defRPr/>
            </a:pPr>
            <a:endParaRPr lang="en-US" sz="2800" b="1" dirty="0" smtClean="0"/>
          </a:p>
          <a:p>
            <a:pPr>
              <a:defRPr/>
            </a:pPr>
            <a:endParaRPr lang="en-US" sz="2800" b="1" dirty="0"/>
          </a:p>
          <a:p>
            <a:pPr>
              <a:defRPr/>
            </a:pPr>
            <a:endParaRPr lang="en-US" sz="2800" b="1" dirty="0" smtClean="0"/>
          </a:p>
          <a:p>
            <a:pPr>
              <a:defRPr/>
            </a:pPr>
            <a:endParaRPr lang="en-US" sz="2800" b="1" dirty="0"/>
          </a:p>
          <a:p>
            <a:pPr lvl="1" eaLnBrk="1" hangingPunct="1">
              <a:spcBef>
                <a:spcPts val="500"/>
              </a:spcBef>
              <a:spcAft>
                <a:spcPts val="500"/>
              </a:spcAft>
              <a:defRPr/>
            </a:pPr>
            <a:endParaRPr lang="en-US" sz="2400" dirty="0" smtClean="0">
              <a:latin typeface="Tw Cen MT" charset="0"/>
            </a:endParaRPr>
          </a:p>
          <a:p>
            <a:pPr marL="366713" lvl="1" indent="0" eaLnBrk="1" hangingPunct="1">
              <a:spcBef>
                <a:spcPts val="500"/>
              </a:spcBef>
              <a:spcAft>
                <a:spcPts val="500"/>
              </a:spcAft>
              <a:buFont typeface="Wingdings 2" charset="0"/>
              <a:buNone/>
              <a:defRPr/>
            </a:pPr>
            <a:endParaRPr lang="en-US" sz="2400" dirty="0" smtClean="0">
              <a:latin typeface="Tw Cen MT" charset="0"/>
            </a:endParaRPr>
          </a:p>
          <a:p>
            <a:pPr marL="366713" lvl="1" indent="0" eaLnBrk="1" hangingPunct="1">
              <a:spcBef>
                <a:spcPts val="500"/>
              </a:spcBef>
              <a:spcAft>
                <a:spcPts val="500"/>
              </a:spcAft>
              <a:buFont typeface="Wingdings 2" charset="0"/>
              <a:buNone/>
              <a:defRPr/>
            </a:pPr>
            <a:r>
              <a:rPr lang="en-US" sz="2400" dirty="0" smtClean="0">
                <a:latin typeface="+mj-lt"/>
              </a:rPr>
              <a:t>Dysfunction of DA pathways – attention, motivation/reward</a:t>
            </a:r>
          </a:p>
          <a:p>
            <a:pPr marL="366713" lvl="1" indent="0" eaLnBrk="1" hangingPunct="1">
              <a:spcBef>
                <a:spcPts val="500"/>
              </a:spcBef>
              <a:spcAft>
                <a:spcPts val="500"/>
              </a:spcAft>
              <a:buFont typeface="Wingdings 2" charset="0"/>
              <a:buNone/>
              <a:defRPr/>
            </a:pPr>
            <a:r>
              <a:rPr lang="en-US" sz="2400" dirty="0" smtClean="0">
                <a:latin typeface="+mj-lt"/>
              </a:rPr>
              <a:t>Dysfunction in NE pathways – executive function</a:t>
            </a:r>
          </a:p>
          <a:p>
            <a:pPr>
              <a:defRPr/>
            </a:pPr>
            <a:endParaRPr lang="en-US" sz="2800" b="1" dirty="0" smtClean="0"/>
          </a:p>
          <a:p>
            <a:pPr>
              <a:defRPr/>
            </a:pPr>
            <a:endParaRPr lang="en-US" dirty="0" smtClean="0">
              <a:uFill>
                <a:solidFill>
                  <a:schemeClr val="accent2"/>
                </a:solidFill>
              </a:uFill>
            </a:endParaRPr>
          </a:p>
        </p:txBody>
      </p:sp>
      <p:pic>
        <p:nvPicPr>
          <p:cNvPr id="184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14400"/>
            <a:ext cx="6858000" cy="394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1524000" y="6019800"/>
            <a:ext cx="5631290" cy="276999"/>
          </a:xfrm>
          <a:prstGeom prst="rect">
            <a:avLst/>
          </a:prstGeom>
          <a:noFill/>
        </p:spPr>
        <p:txBody>
          <a:bodyPr wrap="square" rtlCol="0">
            <a:spAutoFit/>
          </a:bodyPr>
          <a:lstStyle/>
          <a:p>
            <a:r>
              <a:rPr lang="en-US" sz="1200" dirty="0" err="1" smtClean="0"/>
              <a:t>Arnstein</a:t>
            </a:r>
            <a:r>
              <a:rPr lang="en-US" sz="1200" dirty="0" smtClean="0"/>
              <a:t> AF; J Am </a:t>
            </a:r>
            <a:r>
              <a:rPr lang="en-US" sz="1200" dirty="0" err="1" smtClean="0"/>
              <a:t>Acad</a:t>
            </a:r>
            <a:r>
              <a:rPr lang="en-US" sz="1200" dirty="0" smtClean="0"/>
              <a:t> Child </a:t>
            </a:r>
            <a:r>
              <a:rPr lang="en-US" sz="1200" dirty="0" err="1" smtClean="0"/>
              <a:t>Adolesc</a:t>
            </a:r>
            <a:r>
              <a:rPr lang="en-US" sz="1200" dirty="0" smtClean="0"/>
              <a:t> Psychiatry 2012;80:139-150</a:t>
            </a:r>
            <a:endParaRPr lang="en-US" sz="1200" dirty="0"/>
          </a:p>
        </p:txBody>
      </p:sp>
    </p:spTree>
    <p:extLst>
      <p:ext uri="{BB962C8B-B14F-4D97-AF65-F5344CB8AC3E}">
        <p14:creationId xmlns:p14="http://schemas.microsoft.com/office/powerpoint/2010/main" val="2485154605"/>
      </p:ext>
    </p:extLst>
  </p:cSld>
  <p:clrMapOvr>
    <a:masterClrMapping/>
  </p:clrMapOvr>
  <mc:AlternateContent xmlns:mc="http://schemas.openxmlformats.org/markup-compatibility/2006" xmlns:p14="http://schemas.microsoft.com/office/powerpoint/2010/main">
    <mc:Choice Requires="p14">
      <p:transition spd="slow" p14:dur="2000" advTm="50375"/>
    </mc:Choice>
    <mc:Fallback xmlns="">
      <p:transition xmlns:p14="http://schemas.microsoft.com/office/powerpoint/2010/main" spd="slow" advTm="50375"/>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normAutofit/>
          </a:bodyPr>
          <a:lstStyle/>
          <a:p>
            <a:r>
              <a:rPr lang="en-US" sz="3200" b="1" i="1" dirty="0" smtClean="0"/>
              <a:t>How Common is ADHD?</a:t>
            </a:r>
            <a:endParaRPr lang="en-US" sz="3200" b="1" i="1" dirty="0"/>
          </a:p>
        </p:txBody>
      </p:sp>
      <p:sp>
        <p:nvSpPr>
          <p:cNvPr id="3" name="Content Placeholder 2"/>
          <p:cNvSpPr>
            <a:spLocks noGrp="1"/>
          </p:cNvSpPr>
          <p:nvPr>
            <p:ph idx="1"/>
          </p:nvPr>
        </p:nvSpPr>
        <p:spPr>
          <a:xfrm>
            <a:off x="457200" y="1524000"/>
            <a:ext cx="8229600" cy="5715000"/>
          </a:xfrm>
        </p:spPr>
        <p:txBody>
          <a:bodyPr/>
          <a:lstStyle/>
          <a:p>
            <a:r>
              <a:rPr lang="en-US" sz="2800" dirty="0" smtClean="0"/>
              <a:t>Prevalence in school aged children: </a:t>
            </a:r>
            <a:r>
              <a:rPr lang="en-US" sz="2800" b="1" dirty="0" smtClean="0"/>
              <a:t>5-11%</a:t>
            </a:r>
            <a:r>
              <a:rPr lang="en-US" sz="2800" dirty="0" smtClean="0"/>
              <a:t> </a:t>
            </a:r>
          </a:p>
          <a:p>
            <a:r>
              <a:rPr lang="en-US" sz="2800" b="1" dirty="0" smtClean="0"/>
              <a:t>Persistence</a:t>
            </a:r>
            <a:r>
              <a:rPr lang="en-US" sz="2800" dirty="0" smtClean="0"/>
              <a:t> into adulthood: </a:t>
            </a:r>
            <a:r>
              <a:rPr lang="en-US" sz="2800" b="1" dirty="0" smtClean="0"/>
              <a:t>40-60%</a:t>
            </a:r>
          </a:p>
          <a:p>
            <a:r>
              <a:rPr lang="en-US" sz="2800" dirty="0" smtClean="0"/>
              <a:t>Gender ratio</a:t>
            </a:r>
          </a:p>
          <a:p>
            <a:pPr lvl="1"/>
            <a:r>
              <a:rPr lang="en-US" sz="2400" dirty="0" smtClean="0"/>
              <a:t>Childhood - male / female </a:t>
            </a:r>
            <a:r>
              <a:rPr lang="en-US" sz="2400" dirty="0" smtClean="0">
                <a:latin typeface="ＭＳ ゴシック"/>
                <a:ea typeface="ＭＳ ゴシック"/>
                <a:cs typeface="ＭＳ ゴシック"/>
              </a:rPr>
              <a:t>≅</a:t>
            </a:r>
            <a:r>
              <a:rPr lang="en-US" sz="2400" dirty="0" smtClean="0"/>
              <a:t> 4:1</a:t>
            </a:r>
          </a:p>
          <a:p>
            <a:pPr lvl="1"/>
            <a:r>
              <a:rPr lang="en-US" sz="2400" dirty="0" smtClean="0"/>
              <a:t>Adult -  male / female </a:t>
            </a:r>
            <a:r>
              <a:rPr lang="en-US" sz="2400" dirty="0" smtClean="0">
                <a:latin typeface="ＭＳ ゴシック"/>
                <a:ea typeface="ＭＳ ゴシック"/>
                <a:cs typeface="ＭＳ ゴシック"/>
              </a:rPr>
              <a:t>≅</a:t>
            </a:r>
            <a:r>
              <a:rPr lang="en-US" sz="2400" dirty="0" smtClean="0"/>
              <a:t> 1:1</a:t>
            </a:r>
          </a:p>
          <a:p>
            <a:r>
              <a:rPr lang="en-US" sz="2800" dirty="0" smtClean="0"/>
              <a:t>Prevalence in adulthood</a:t>
            </a:r>
          </a:p>
          <a:p>
            <a:pPr lvl="1"/>
            <a:r>
              <a:rPr lang="en-US" sz="2400" dirty="0" smtClean="0"/>
              <a:t>Males: 5.4%</a:t>
            </a:r>
          </a:p>
          <a:p>
            <a:pPr lvl="1"/>
            <a:r>
              <a:rPr lang="en-US" sz="2400" dirty="0" smtClean="0"/>
              <a:t>Females: 3.2%</a:t>
            </a:r>
          </a:p>
          <a:p>
            <a:endParaRPr lang="en-US" dirty="0"/>
          </a:p>
        </p:txBody>
      </p:sp>
      <p:sp>
        <p:nvSpPr>
          <p:cNvPr id="4" name="TextBox 3"/>
          <p:cNvSpPr txBox="1"/>
          <p:nvPr/>
        </p:nvSpPr>
        <p:spPr>
          <a:xfrm>
            <a:off x="1752600" y="5715000"/>
            <a:ext cx="5944592" cy="461665"/>
          </a:xfrm>
          <a:prstGeom prst="rect">
            <a:avLst/>
          </a:prstGeom>
          <a:noFill/>
        </p:spPr>
        <p:txBody>
          <a:bodyPr wrap="square" rtlCol="0">
            <a:spAutoFit/>
          </a:bodyPr>
          <a:lstStyle/>
          <a:p>
            <a:r>
              <a:rPr lang="en-US" sz="1200" dirty="0" smtClean="0"/>
              <a:t>Klein RG; Arch Gen Psychiatry 2012;69:1295-1303</a:t>
            </a:r>
          </a:p>
          <a:p>
            <a:r>
              <a:rPr lang="en-US" sz="1200" dirty="0" smtClean="0"/>
              <a:t>Kessler RC; Am J Psychiatry 2006; 163:716-723 </a:t>
            </a:r>
            <a:endParaRPr lang="en-US" sz="1200" dirty="0"/>
          </a:p>
        </p:txBody>
      </p:sp>
    </p:spTree>
    <p:extLst>
      <p:ext uri="{BB962C8B-B14F-4D97-AF65-F5344CB8AC3E}">
        <p14:creationId xmlns:p14="http://schemas.microsoft.com/office/powerpoint/2010/main" val="3448415188"/>
      </p:ext>
    </p:extLst>
  </p:cSld>
  <p:clrMapOvr>
    <a:masterClrMapping/>
  </p:clrMapOvr>
  <mc:AlternateContent xmlns:mc="http://schemas.openxmlformats.org/markup-compatibility/2006" xmlns:p14="http://schemas.microsoft.com/office/powerpoint/2010/main">
    <mc:Choice Requires="p14">
      <p:transition spd="slow" p14:dur="2000" advTm="57730"/>
    </mc:Choice>
    <mc:Fallback xmlns="">
      <p:transition xmlns:p14="http://schemas.microsoft.com/office/powerpoint/2010/main" spd="slow" advTm="5773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026"/>
          <p:cNvSpPr>
            <a:spLocks noGrp="1" noChangeArrowheads="1"/>
          </p:cNvSpPr>
          <p:nvPr>
            <p:ph type="title"/>
          </p:nvPr>
        </p:nvSpPr>
        <p:spPr>
          <a:xfrm>
            <a:off x="609600" y="76200"/>
            <a:ext cx="8153400" cy="990600"/>
          </a:xfrm>
        </p:spPr>
        <p:txBody>
          <a:bodyPr>
            <a:normAutofit fontScale="90000"/>
          </a:bodyPr>
          <a:lstStyle/>
          <a:p>
            <a:r>
              <a:rPr lang="en-US" dirty="0"/>
              <a:t> </a:t>
            </a:r>
            <a:r>
              <a:rPr lang="en-US" dirty="0" smtClean="0"/>
              <a:t>                     </a:t>
            </a:r>
            <a:br>
              <a:rPr lang="en-US" dirty="0" smtClean="0"/>
            </a:br>
            <a:r>
              <a:rPr lang="en-US" sz="3600" b="1" i="1" dirty="0" smtClean="0">
                <a:latin typeface="Tw Cen MT" charset="0"/>
              </a:rPr>
              <a:t>Potential </a:t>
            </a:r>
            <a:r>
              <a:rPr lang="en-US" sz="3600" b="1" i="1" dirty="0">
                <a:latin typeface="Tw Cen MT" charset="0"/>
              </a:rPr>
              <a:t>Areas of Impairment</a:t>
            </a:r>
          </a:p>
        </p:txBody>
      </p:sp>
      <p:sp>
        <p:nvSpPr>
          <p:cNvPr id="40962" name="Oval 1030"/>
          <p:cNvSpPr>
            <a:spLocks noChangeArrowheads="1"/>
          </p:cNvSpPr>
          <p:nvPr/>
        </p:nvSpPr>
        <p:spPr bwMode="auto">
          <a:xfrm>
            <a:off x="373610" y="1718733"/>
            <a:ext cx="8392565" cy="4419600"/>
          </a:xfrm>
          <a:prstGeom prst="ellipse">
            <a:avLst/>
          </a:prstGeom>
          <a:solidFill>
            <a:srgbClr val="93C6B0"/>
          </a:solidFill>
          <a:ln w="12700" cap="sq">
            <a:solidFill>
              <a:schemeClr val="tx1"/>
            </a:solidFill>
            <a:round/>
            <a:headEnd type="none" w="sm" len="sm"/>
            <a:tailEnd type="none" w="sm" len="sm"/>
          </a:ln>
        </p:spPr>
        <p:txBody>
          <a:bodyPr wrap="none" anchor="ctr"/>
          <a:lstStyle/>
          <a:p>
            <a:endParaRPr lang="en-US"/>
          </a:p>
        </p:txBody>
      </p:sp>
      <p:sp>
        <p:nvSpPr>
          <p:cNvPr id="40963" name="Text Box 1031"/>
          <p:cNvSpPr txBox="1">
            <a:spLocks noChangeArrowheads="1"/>
          </p:cNvSpPr>
          <p:nvPr/>
        </p:nvSpPr>
        <p:spPr bwMode="auto">
          <a:xfrm>
            <a:off x="3657600" y="3661474"/>
            <a:ext cx="2042815" cy="646331"/>
          </a:xfrm>
          <a:prstGeom prst="rect">
            <a:avLst/>
          </a:prstGeom>
          <a:noFill/>
          <a:ln w="76200" cap="sq" cmpd="sng">
            <a:solidFill>
              <a:schemeClr val="tx2"/>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a:spcBef>
                <a:spcPct val="50000"/>
              </a:spcBef>
            </a:pPr>
            <a:r>
              <a:rPr kumimoji="0" lang="en-US" sz="3600" b="1" dirty="0">
                <a:latin typeface="Adobe Pi Std"/>
                <a:cs typeface="Adobe Pi Std"/>
              </a:rPr>
              <a:t>ADHD</a:t>
            </a:r>
          </a:p>
        </p:txBody>
      </p:sp>
      <p:sp>
        <p:nvSpPr>
          <p:cNvPr id="40964" name="Text Box 1032"/>
          <p:cNvSpPr txBox="1">
            <a:spLocks noChangeArrowheads="1"/>
          </p:cNvSpPr>
          <p:nvPr/>
        </p:nvSpPr>
        <p:spPr bwMode="auto">
          <a:xfrm>
            <a:off x="3860800" y="2026107"/>
            <a:ext cx="1981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pPr>
            <a:r>
              <a:rPr lang="en-US" b="1" dirty="0">
                <a:latin typeface="+mj-lt"/>
              </a:rPr>
              <a:t>Academic limitations</a:t>
            </a:r>
          </a:p>
        </p:txBody>
      </p:sp>
      <p:sp>
        <p:nvSpPr>
          <p:cNvPr id="40965" name="Text Box 1037"/>
          <p:cNvSpPr txBox="1">
            <a:spLocks noChangeArrowheads="1"/>
          </p:cNvSpPr>
          <p:nvPr/>
        </p:nvSpPr>
        <p:spPr bwMode="auto">
          <a:xfrm>
            <a:off x="6045200" y="2601823"/>
            <a:ext cx="225959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pPr>
            <a:r>
              <a:rPr kumimoji="0" lang="en-US" b="1" dirty="0">
                <a:latin typeface="+mj-lt"/>
              </a:rPr>
              <a:t>Relationship problems</a:t>
            </a:r>
            <a:endParaRPr kumimoji="0" lang="en-US" dirty="0">
              <a:latin typeface="+mj-lt"/>
            </a:endParaRPr>
          </a:p>
        </p:txBody>
      </p:sp>
      <p:sp>
        <p:nvSpPr>
          <p:cNvPr id="40966" name="Text Box 1038"/>
          <p:cNvSpPr txBox="1">
            <a:spLocks noChangeArrowheads="1"/>
          </p:cNvSpPr>
          <p:nvPr/>
        </p:nvSpPr>
        <p:spPr bwMode="auto">
          <a:xfrm>
            <a:off x="6064153" y="3678233"/>
            <a:ext cx="270202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r>
              <a:rPr kumimoji="0" lang="en-US" b="1" dirty="0">
                <a:latin typeface="+mj-lt"/>
              </a:rPr>
              <a:t>Low </a:t>
            </a:r>
            <a:r>
              <a:rPr kumimoji="0" lang="en-US" b="1" dirty="0" smtClean="0">
                <a:latin typeface="+mj-lt"/>
              </a:rPr>
              <a:t>self </a:t>
            </a:r>
            <a:r>
              <a:rPr kumimoji="0" lang="en-US" b="1" dirty="0">
                <a:latin typeface="+mj-lt"/>
              </a:rPr>
              <a:t>esteem</a:t>
            </a:r>
            <a:endParaRPr kumimoji="0" lang="en-US" dirty="0">
              <a:latin typeface="+mj-lt"/>
            </a:endParaRPr>
          </a:p>
        </p:txBody>
      </p:sp>
      <p:sp>
        <p:nvSpPr>
          <p:cNvPr id="40967" name="Text Box 1039"/>
          <p:cNvSpPr txBox="1">
            <a:spLocks noChangeArrowheads="1"/>
          </p:cNvSpPr>
          <p:nvPr/>
        </p:nvSpPr>
        <p:spPr bwMode="auto">
          <a:xfrm>
            <a:off x="6477000" y="4583668"/>
            <a:ext cx="1371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pPr>
            <a:r>
              <a:rPr kumimoji="0" lang="en-US" b="1" dirty="0">
                <a:latin typeface="+mj-lt"/>
              </a:rPr>
              <a:t>Injuries</a:t>
            </a:r>
            <a:endParaRPr kumimoji="0" lang="en-US" dirty="0">
              <a:latin typeface="+mj-lt"/>
            </a:endParaRPr>
          </a:p>
        </p:txBody>
      </p:sp>
      <p:sp>
        <p:nvSpPr>
          <p:cNvPr id="40968" name="Text Box 1040"/>
          <p:cNvSpPr txBox="1">
            <a:spLocks noChangeArrowheads="1"/>
          </p:cNvSpPr>
          <p:nvPr/>
        </p:nvSpPr>
        <p:spPr bwMode="auto">
          <a:xfrm>
            <a:off x="3504484" y="5045333"/>
            <a:ext cx="2922022"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r>
              <a:rPr kumimoji="0" lang="en-US" b="1" dirty="0" smtClean="0">
                <a:latin typeface="+mj-lt"/>
              </a:rPr>
              <a:t>    Smoking</a:t>
            </a:r>
          </a:p>
          <a:p>
            <a:r>
              <a:rPr kumimoji="0" lang="en-US" b="1" dirty="0" smtClean="0">
                <a:latin typeface="+mj-lt"/>
              </a:rPr>
              <a:t> </a:t>
            </a:r>
            <a:r>
              <a:rPr kumimoji="0" lang="en-US" b="1" dirty="0">
                <a:latin typeface="+mj-lt"/>
              </a:rPr>
              <a:t>Substance abuse</a:t>
            </a:r>
            <a:endParaRPr kumimoji="0" lang="en-US" dirty="0">
              <a:latin typeface="+mj-lt"/>
            </a:endParaRPr>
          </a:p>
        </p:txBody>
      </p:sp>
      <p:sp>
        <p:nvSpPr>
          <p:cNvPr id="40969" name="Text Box 1041"/>
          <p:cNvSpPr txBox="1">
            <a:spLocks noChangeArrowheads="1"/>
          </p:cNvSpPr>
          <p:nvPr/>
        </p:nvSpPr>
        <p:spPr bwMode="auto">
          <a:xfrm>
            <a:off x="1234782" y="4583668"/>
            <a:ext cx="226970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pPr>
            <a:r>
              <a:rPr kumimoji="0" lang="en-US" b="1" dirty="0">
                <a:latin typeface="+mj-lt"/>
              </a:rPr>
              <a:t>Motor vehicle accidents</a:t>
            </a:r>
            <a:endParaRPr kumimoji="0" lang="en-US" dirty="0">
              <a:latin typeface="+mj-lt"/>
            </a:endParaRPr>
          </a:p>
        </p:txBody>
      </p:sp>
      <p:sp>
        <p:nvSpPr>
          <p:cNvPr id="40970" name="Text Box 1042"/>
          <p:cNvSpPr txBox="1">
            <a:spLocks noChangeArrowheads="1"/>
          </p:cNvSpPr>
          <p:nvPr/>
        </p:nvSpPr>
        <p:spPr bwMode="auto">
          <a:xfrm>
            <a:off x="573635" y="3711057"/>
            <a:ext cx="32871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pPr>
            <a:r>
              <a:rPr kumimoji="0" lang="en-US" b="1" dirty="0">
                <a:latin typeface="+mj-lt"/>
              </a:rPr>
              <a:t>Legal difficulties</a:t>
            </a:r>
          </a:p>
        </p:txBody>
      </p:sp>
      <p:sp>
        <p:nvSpPr>
          <p:cNvPr id="40971" name="Text Box 1043"/>
          <p:cNvSpPr txBox="1">
            <a:spLocks noChangeArrowheads="1"/>
          </p:cNvSpPr>
          <p:nvPr/>
        </p:nvSpPr>
        <p:spPr bwMode="auto">
          <a:xfrm>
            <a:off x="1078207" y="2620228"/>
            <a:ext cx="337658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pPr>
            <a:r>
              <a:rPr kumimoji="0" lang="en-US" b="1" dirty="0" smtClean="0">
                <a:latin typeface="+mj-lt"/>
              </a:rPr>
              <a:t>Occupational problems</a:t>
            </a:r>
            <a:endParaRPr kumimoji="0" lang="en-US" b="1" dirty="0">
              <a:latin typeface="+mj-lt"/>
            </a:endParaRPr>
          </a:p>
        </p:txBody>
      </p:sp>
      <p:sp>
        <p:nvSpPr>
          <p:cNvPr id="40972" name="Text Box 1044"/>
          <p:cNvSpPr txBox="1">
            <a:spLocks noChangeArrowheads="1"/>
          </p:cNvSpPr>
          <p:nvPr/>
        </p:nvSpPr>
        <p:spPr bwMode="auto">
          <a:xfrm>
            <a:off x="6934200" y="1718733"/>
            <a:ext cx="2209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pPr>
            <a:r>
              <a:rPr kumimoji="0" lang="en-US" b="1" i="1" dirty="0">
                <a:latin typeface="Verdana" charset="0"/>
              </a:rPr>
              <a:t>CHILDREN</a:t>
            </a:r>
            <a:endParaRPr kumimoji="0" lang="en-US" dirty="0"/>
          </a:p>
        </p:txBody>
      </p:sp>
      <p:sp>
        <p:nvSpPr>
          <p:cNvPr id="40973" name="Text Box 1045"/>
          <p:cNvSpPr txBox="1">
            <a:spLocks noChangeArrowheads="1"/>
          </p:cNvSpPr>
          <p:nvPr/>
        </p:nvSpPr>
        <p:spPr bwMode="auto">
          <a:xfrm>
            <a:off x="3378200" y="6186929"/>
            <a:ext cx="2667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pPr>
            <a:r>
              <a:rPr kumimoji="0" lang="en-US" b="1" i="1" dirty="0">
                <a:latin typeface="Verdana" charset="0"/>
              </a:rPr>
              <a:t>ADOLESCENTS</a:t>
            </a:r>
            <a:endParaRPr kumimoji="0" lang="en-US" dirty="0"/>
          </a:p>
        </p:txBody>
      </p:sp>
      <p:sp>
        <p:nvSpPr>
          <p:cNvPr id="40974" name="Text Box 1046"/>
          <p:cNvSpPr txBox="1">
            <a:spLocks noChangeArrowheads="1"/>
          </p:cNvSpPr>
          <p:nvPr/>
        </p:nvSpPr>
        <p:spPr bwMode="auto">
          <a:xfrm>
            <a:off x="370435" y="1718733"/>
            <a:ext cx="213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pPr>
            <a:r>
              <a:rPr kumimoji="0" lang="en-US" b="1" i="1" dirty="0">
                <a:latin typeface="Verdana" charset="0"/>
              </a:rPr>
              <a:t>ADULTS</a:t>
            </a:r>
            <a:endParaRPr kumimoji="0" lang="en-US" dirty="0"/>
          </a:p>
        </p:txBody>
      </p:sp>
    </p:spTree>
    <p:extLst>
      <p:ext uri="{BB962C8B-B14F-4D97-AF65-F5344CB8AC3E}">
        <p14:creationId xmlns:p14="http://schemas.microsoft.com/office/powerpoint/2010/main" val="4074361201"/>
      </p:ext>
    </p:extLst>
  </p:cSld>
  <p:clrMapOvr>
    <a:masterClrMapping/>
  </p:clrMapOvr>
  <mc:AlternateContent xmlns:mc="http://schemas.openxmlformats.org/markup-compatibility/2006" xmlns:p14="http://schemas.microsoft.com/office/powerpoint/2010/main">
    <mc:Choice Requires="p14">
      <p:transition spd="slow" p14:dur="2000" advTm="61244"/>
    </mc:Choice>
    <mc:Fallback xmlns="">
      <p:transition xmlns:p14="http://schemas.microsoft.com/office/powerpoint/2010/main" spd="slow" advTm="6124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685800"/>
          </a:xfrm>
        </p:spPr>
        <p:txBody>
          <a:bodyPr>
            <a:normAutofit/>
          </a:bodyPr>
          <a:lstStyle/>
          <a:p>
            <a:r>
              <a:rPr lang="en-US" sz="3200" b="1" i="1" dirty="0" smtClean="0"/>
              <a:t>DSM 5 criteria</a:t>
            </a:r>
            <a:endParaRPr lang="en-US" sz="3200" b="1" i="1" dirty="0"/>
          </a:p>
        </p:txBody>
      </p:sp>
      <p:sp>
        <p:nvSpPr>
          <p:cNvPr id="3" name="Content Placeholder 2"/>
          <p:cNvSpPr>
            <a:spLocks noGrp="1"/>
          </p:cNvSpPr>
          <p:nvPr>
            <p:ph idx="1"/>
          </p:nvPr>
        </p:nvSpPr>
        <p:spPr>
          <a:xfrm>
            <a:off x="914400" y="1600200"/>
            <a:ext cx="7391400" cy="4114800"/>
          </a:xfrm>
        </p:spPr>
        <p:txBody>
          <a:bodyPr>
            <a:normAutofit fontScale="77500" lnSpcReduction="20000"/>
          </a:bodyPr>
          <a:lstStyle/>
          <a:p>
            <a:r>
              <a:rPr lang="en-US" dirty="0" smtClean="0"/>
              <a:t>Symptoms </a:t>
            </a:r>
            <a:r>
              <a:rPr lang="en-US" dirty="0"/>
              <a:t>of inattention or </a:t>
            </a:r>
            <a:r>
              <a:rPr lang="en-US" dirty="0" smtClean="0"/>
              <a:t>hyperactivity/impulsivity present </a:t>
            </a:r>
            <a:r>
              <a:rPr lang="en-US" b="1" dirty="0" smtClean="0"/>
              <a:t>by </a:t>
            </a:r>
            <a:r>
              <a:rPr lang="en-US" b="1" dirty="0"/>
              <a:t>12 years of </a:t>
            </a:r>
            <a:r>
              <a:rPr lang="en-US" b="1" dirty="0" smtClean="0"/>
              <a:t>age</a:t>
            </a:r>
          </a:p>
          <a:p>
            <a:endParaRPr lang="en-US" b="1" dirty="0"/>
          </a:p>
          <a:p>
            <a:r>
              <a:rPr lang="en-US" dirty="0"/>
              <a:t>Criteria for </a:t>
            </a:r>
            <a:r>
              <a:rPr lang="en-US" dirty="0" smtClean="0"/>
              <a:t>ADHD met </a:t>
            </a:r>
            <a:r>
              <a:rPr lang="en-US" dirty="0"/>
              <a:t>in </a:t>
            </a:r>
            <a:r>
              <a:rPr lang="en-US" b="1" dirty="0"/>
              <a:t>2</a:t>
            </a:r>
            <a:r>
              <a:rPr lang="en-US" b="1" dirty="0" smtClean="0"/>
              <a:t> </a:t>
            </a:r>
            <a:r>
              <a:rPr lang="en-US" b="1" dirty="0"/>
              <a:t>or more settings </a:t>
            </a:r>
            <a:r>
              <a:rPr lang="en-US" dirty="0" smtClean="0"/>
              <a:t>(home</a:t>
            </a:r>
            <a:r>
              <a:rPr lang="en-US" dirty="0"/>
              <a:t>, school, </a:t>
            </a:r>
            <a:r>
              <a:rPr lang="en-US" dirty="0" smtClean="0"/>
              <a:t>work </a:t>
            </a:r>
            <a:r>
              <a:rPr lang="en-US" dirty="0"/>
              <a:t>or with </a:t>
            </a:r>
            <a:r>
              <a:rPr lang="en-US" dirty="0" smtClean="0"/>
              <a:t>friends/relatives)</a:t>
            </a:r>
          </a:p>
          <a:p>
            <a:endParaRPr lang="en-US" dirty="0"/>
          </a:p>
          <a:p>
            <a:r>
              <a:rPr lang="en-US" dirty="0" smtClean="0"/>
              <a:t>Clear evidence </a:t>
            </a:r>
            <a:r>
              <a:rPr lang="en-US" dirty="0"/>
              <a:t>that </a:t>
            </a:r>
            <a:r>
              <a:rPr lang="en-US" dirty="0" smtClean="0"/>
              <a:t>symptoms </a:t>
            </a:r>
            <a:r>
              <a:rPr lang="en-US" b="1" dirty="0"/>
              <a:t>interfere </a:t>
            </a:r>
            <a:r>
              <a:rPr lang="en-US" b="1" dirty="0" smtClean="0"/>
              <a:t>with </a:t>
            </a:r>
            <a:r>
              <a:rPr lang="en-US" dirty="0" smtClean="0"/>
              <a:t>social</a:t>
            </a:r>
            <a:r>
              <a:rPr lang="en-US" dirty="0"/>
              <a:t>, academic, or occupational </a:t>
            </a:r>
            <a:r>
              <a:rPr lang="en-US" b="1" dirty="0" smtClean="0"/>
              <a:t>functioning</a:t>
            </a:r>
          </a:p>
          <a:p>
            <a:endParaRPr lang="en-US" dirty="0"/>
          </a:p>
          <a:p>
            <a:r>
              <a:rPr lang="en-US" dirty="0"/>
              <a:t>S</a:t>
            </a:r>
            <a:r>
              <a:rPr lang="en-US" dirty="0" smtClean="0"/>
              <a:t>ymptoms </a:t>
            </a:r>
            <a:r>
              <a:rPr lang="en-US" b="1" dirty="0" smtClean="0"/>
              <a:t>not </a:t>
            </a:r>
            <a:r>
              <a:rPr lang="en-US" b="1" dirty="0"/>
              <a:t>better accounted </a:t>
            </a:r>
            <a:r>
              <a:rPr lang="en-US" b="1" dirty="0" smtClean="0"/>
              <a:t>for </a:t>
            </a:r>
            <a:r>
              <a:rPr lang="en-US" dirty="0" smtClean="0"/>
              <a:t>by </a:t>
            </a:r>
            <a:r>
              <a:rPr lang="en-US" dirty="0"/>
              <a:t>another mental </a:t>
            </a:r>
            <a:r>
              <a:rPr lang="en-US" dirty="0" smtClean="0"/>
              <a:t>disorder</a:t>
            </a:r>
            <a:endParaRPr lang="en-US" dirty="0"/>
          </a:p>
        </p:txBody>
      </p:sp>
      <p:sp>
        <p:nvSpPr>
          <p:cNvPr id="4" name="TextBox 3"/>
          <p:cNvSpPr txBox="1"/>
          <p:nvPr/>
        </p:nvSpPr>
        <p:spPr>
          <a:xfrm>
            <a:off x="2057400" y="5943600"/>
            <a:ext cx="5186083" cy="553998"/>
          </a:xfrm>
          <a:prstGeom prst="rect">
            <a:avLst/>
          </a:prstGeom>
          <a:noFill/>
        </p:spPr>
        <p:txBody>
          <a:bodyPr wrap="square" rtlCol="0">
            <a:spAutoFit/>
          </a:bodyPr>
          <a:lstStyle/>
          <a:p>
            <a:r>
              <a:rPr lang="en-US" sz="1200" dirty="0"/>
              <a:t>DSM 5; American Psychiatric Assn., 2012; http://www.dsm5.org</a:t>
            </a:r>
          </a:p>
          <a:p>
            <a:endParaRPr lang="en-US" dirty="0"/>
          </a:p>
        </p:txBody>
      </p:sp>
    </p:spTree>
    <p:extLst>
      <p:ext uri="{BB962C8B-B14F-4D97-AF65-F5344CB8AC3E}">
        <p14:creationId xmlns:p14="http://schemas.microsoft.com/office/powerpoint/2010/main" val="68553847"/>
      </p:ext>
    </p:extLst>
  </p:cSld>
  <p:clrMapOvr>
    <a:masterClrMapping/>
  </p:clrMapOvr>
  <mc:AlternateContent xmlns:mc="http://schemas.openxmlformats.org/markup-compatibility/2006" xmlns:p14="http://schemas.microsoft.com/office/powerpoint/2010/main">
    <mc:Choice Requires="p14">
      <p:transition spd="slow" p14:dur="2000" advTm="77517"/>
    </mc:Choice>
    <mc:Fallback xmlns="">
      <p:transition xmlns:p14="http://schemas.microsoft.com/office/powerpoint/2010/main" spd="slow" advTm="77517"/>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381000" y="381000"/>
            <a:ext cx="8382000" cy="609600"/>
          </a:xfrm>
        </p:spPr>
        <p:txBody>
          <a:bodyPr>
            <a:normAutofit fontScale="90000"/>
          </a:bodyPr>
          <a:lstStyle/>
          <a:p>
            <a:pPr eaLnBrk="1" hangingPunct="1"/>
            <a:r>
              <a:rPr lang="en-US" sz="3600" b="1" i="1" dirty="0">
                <a:latin typeface="Tw Cen MT" charset="0"/>
              </a:rPr>
              <a:t>Hyperactivity/</a:t>
            </a:r>
            <a:r>
              <a:rPr lang="en-US" sz="3600" b="1" i="1" dirty="0" smtClean="0">
                <a:latin typeface="Tw Cen MT" charset="0"/>
              </a:rPr>
              <a:t>Impulsivity</a:t>
            </a:r>
            <a:r>
              <a:rPr lang="en-US" sz="2400" dirty="0" smtClean="0">
                <a:latin typeface="Tw Cen MT" charset="0"/>
              </a:rPr>
              <a:t>                </a:t>
            </a:r>
            <a:r>
              <a:rPr lang="en-US" sz="2700" dirty="0" smtClean="0">
                <a:latin typeface="Tw Cen MT" charset="0"/>
              </a:rPr>
              <a:t> </a:t>
            </a:r>
            <a:br>
              <a:rPr lang="en-US" sz="2700" dirty="0" smtClean="0">
                <a:latin typeface="Tw Cen MT" charset="0"/>
              </a:rPr>
            </a:br>
            <a:r>
              <a:rPr lang="en-US" sz="2700" dirty="0" smtClean="0">
                <a:latin typeface="Tw Cen MT" charset="0"/>
              </a:rPr>
              <a:t>≥ </a:t>
            </a:r>
            <a:r>
              <a:rPr lang="en-US" sz="2700" dirty="0">
                <a:latin typeface="Tw Cen MT" charset="0"/>
              </a:rPr>
              <a:t>6 for kids/teens; </a:t>
            </a:r>
            <a:r>
              <a:rPr lang="en-US" sz="2700" dirty="0" smtClean="0">
                <a:latin typeface="Tw Cen MT" charset="0"/>
              </a:rPr>
              <a:t> ≥ 5 </a:t>
            </a:r>
            <a:r>
              <a:rPr lang="en-US" sz="2700" dirty="0">
                <a:latin typeface="Tw Cen MT" charset="0"/>
              </a:rPr>
              <a:t>for ages 17 and </a:t>
            </a:r>
            <a:r>
              <a:rPr lang="en-US" sz="2700" dirty="0" smtClean="0">
                <a:latin typeface="Tw Cen MT" charset="0"/>
              </a:rPr>
              <a:t>older</a:t>
            </a:r>
            <a:endParaRPr lang="en-US" sz="2700" dirty="0">
              <a:latin typeface="Tw Cen MT" charset="0"/>
            </a:endParaRPr>
          </a:p>
        </p:txBody>
      </p:sp>
      <p:sp>
        <p:nvSpPr>
          <p:cNvPr id="25602" name="Rectangle 3"/>
          <p:cNvSpPr>
            <a:spLocks noGrp="1" noChangeArrowheads="1"/>
          </p:cNvSpPr>
          <p:nvPr>
            <p:ph sz="quarter" idx="1"/>
          </p:nvPr>
        </p:nvSpPr>
        <p:spPr>
          <a:xfrm>
            <a:off x="533400" y="1371600"/>
            <a:ext cx="8153400" cy="4800600"/>
          </a:xfrm>
        </p:spPr>
        <p:txBody>
          <a:bodyPr/>
          <a:lstStyle/>
          <a:p>
            <a:pPr eaLnBrk="1" hangingPunct="1"/>
            <a:r>
              <a:rPr lang="en-US" sz="2800" dirty="0" smtClean="0">
                <a:latin typeface="Tw Cen MT" charset="0"/>
              </a:rPr>
              <a:t>Fidgety</a:t>
            </a:r>
            <a:r>
              <a:rPr lang="en-US" sz="2800" dirty="0">
                <a:latin typeface="Tw Cen MT" charset="0"/>
              </a:rPr>
              <a:t>, squirms in seat</a:t>
            </a:r>
          </a:p>
          <a:p>
            <a:pPr eaLnBrk="1" hangingPunct="1"/>
            <a:r>
              <a:rPr lang="en-US" sz="2800" dirty="0" smtClean="0">
                <a:latin typeface="Tw Cen MT" charset="0"/>
              </a:rPr>
              <a:t>Gets </a:t>
            </a:r>
            <a:r>
              <a:rPr lang="en-US" sz="2800" dirty="0">
                <a:latin typeface="Tw Cen MT" charset="0"/>
              </a:rPr>
              <a:t>up out of seat repeatedly</a:t>
            </a:r>
          </a:p>
          <a:p>
            <a:pPr eaLnBrk="1" hangingPunct="1"/>
            <a:r>
              <a:rPr lang="en-US" sz="2800" dirty="0" smtClean="0">
                <a:latin typeface="Tw Cen MT" charset="0"/>
              </a:rPr>
              <a:t>Runs </a:t>
            </a:r>
            <a:r>
              <a:rPr lang="en-US" sz="2800" dirty="0">
                <a:latin typeface="Tw Cen MT" charset="0"/>
              </a:rPr>
              <a:t>about or climbs excessively; </a:t>
            </a:r>
            <a:r>
              <a:rPr lang="en-US" sz="2800" b="1" dirty="0">
                <a:latin typeface="Tw Cen MT" charset="0"/>
              </a:rPr>
              <a:t>restlessness</a:t>
            </a:r>
          </a:p>
          <a:p>
            <a:pPr eaLnBrk="1" hangingPunct="1"/>
            <a:r>
              <a:rPr lang="en-US" sz="2800" dirty="0" smtClean="0">
                <a:latin typeface="Tw Cen MT" charset="0"/>
              </a:rPr>
              <a:t>Difficulty </a:t>
            </a:r>
            <a:r>
              <a:rPr lang="en-US" sz="2800" dirty="0">
                <a:latin typeface="Tw Cen MT" charset="0"/>
              </a:rPr>
              <a:t>playing or working quietly</a:t>
            </a:r>
          </a:p>
          <a:p>
            <a:pPr eaLnBrk="1" hangingPunct="1"/>
            <a:r>
              <a:rPr lang="en-US" sz="2800" dirty="0" smtClean="0">
                <a:latin typeface="Tw Cen MT" charset="0"/>
              </a:rPr>
              <a:t>Often </a:t>
            </a:r>
            <a:r>
              <a:rPr lang="ja-JP" altLang="en-US" sz="2800" dirty="0">
                <a:latin typeface="Tw Cen MT" charset="0"/>
              </a:rPr>
              <a:t>“</a:t>
            </a:r>
            <a:r>
              <a:rPr lang="en-US" altLang="ja-JP" sz="2800" dirty="0">
                <a:latin typeface="Tw Cen MT" charset="0"/>
              </a:rPr>
              <a:t>on the go</a:t>
            </a:r>
            <a:r>
              <a:rPr lang="ja-JP" altLang="en-US" sz="2800" dirty="0">
                <a:latin typeface="Tw Cen MT" charset="0"/>
              </a:rPr>
              <a:t>”</a:t>
            </a:r>
            <a:r>
              <a:rPr lang="en-US" altLang="ja-JP" sz="2800" dirty="0">
                <a:latin typeface="Tw Cen MT" charset="0"/>
              </a:rPr>
              <a:t> or </a:t>
            </a:r>
            <a:r>
              <a:rPr lang="ja-JP" altLang="en-US" sz="2800" dirty="0">
                <a:latin typeface="Tw Cen MT" charset="0"/>
              </a:rPr>
              <a:t>“</a:t>
            </a:r>
            <a:r>
              <a:rPr lang="en-US" altLang="ja-JP" sz="2800" dirty="0">
                <a:latin typeface="Tw Cen MT" charset="0"/>
              </a:rPr>
              <a:t>driven by a motor</a:t>
            </a:r>
            <a:r>
              <a:rPr lang="ja-JP" altLang="en-US" sz="2800" dirty="0">
                <a:latin typeface="Tw Cen MT" charset="0"/>
              </a:rPr>
              <a:t>”</a:t>
            </a:r>
            <a:endParaRPr lang="en-US" altLang="ja-JP" sz="2800" dirty="0">
              <a:latin typeface="Tw Cen MT" charset="0"/>
            </a:endParaRPr>
          </a:p>
          <a:p>
            <a:pPr eaLnBrk="1" hangingPunct="1"/>
            <a:r>
              <a:rPr lang="en-US" sz="2800" dirty="0" smtClean="0">
                <a:latin typeface="Tw Cen MT" charset="0"/>
              </a:rPr>
              <a:t>Often </a:t>
            </a:r>
            <a:r>
              <a:rPr lang="en-US" sz="2800" dirty="0">
                <a:latin typeface="Tw Cen MT" charset="0"/>
              </a:rPr>
              <a:t>talks excessively</a:t>
            </a:r>
          </a:p>
          <a:p>
            <a:pPr eaLnBrk="1" hangingPunct="1"/>
            <a:r>
              <a:rPr lang="en-US" sz="2800" dirty="0" smtClean="0">
                <a:latin typeface="Tw Cen MT" charset="0"/>
              </a:rPr>
              <a:t>Blurts </a:t>
            </a:r>
            <a:r>
              <a:rPr lang="en-US" sz="2800" dirty="0">
                <a:latin typeface="Tw Cen MT" charset="0"/>
              </a:rPr>
              <a:t>out answers, talks out of turn</a:t>
            </a:r>
          </a:p>
          <a:p>
            <a:pPr eaLnBrk="1" hangingPunct="1"/>
            <a:r>
              <a:rPr lang="en-US" sz="2800" dirty="0" smtClean="0">
                <a:latin typeface="Tw Cen MT" charset="0"/>
              </a:rPr>
              <a:t>Has </a:t>
            </a:r>
            <a:r>
              <a:rPr lang="en-US" sz="2800" dirty="0">
                <a:latin typeface="Tw Cen MT" charset="0"/>
              </a:rPr>
              <a:t>difficulty waiting turn</a:t>
            </a:r>
          </a:p>
          <a:p>
            <a:pPr eaLnBrk="1" hangingPunct="1"/>
            <a:r>
              <a:rPr lang="en-US" sz="2800" dirty="0" smtClean="0">
                <a:latin typeface="Tw Cen MT" charset="0"/>
              </a:rPr>
              <a:t>Often </a:t>
            </a:r>
            <a:r>
              <a:rPr lang="en-US" sz="2800" dirty="0">
                <a:latin typeface="Tw Cen MT" charset="0"/>
              </a:rPr>
              <a:t>interrupts or intrudes on others</a:t>
            </a:r>
          </a:p>
          <a:p>
            <a:pPr eaLnBrk="1" hangingPunct="1"/>
            <a:endParaRPr lang="en-US" sz="2800" dirty="0">
              <a:latin typeface="Tw Cen MT" charset="0"/>
            </a:endParaRPr>
          </a:p>
        </p:txBody>
      </p:sp>
      <p:sp>
        <p:nvSpPr>
          <p:cNvPr id="25603" name="Text Box 4"/>
          <p:cNvSpPr txBox="1">
            <a:spLocks noChangeArrowheads="1"/>
          </p:cNvSpPr>
          <p:nvPr/>
        </p:nvSpPr>
        <p:spPr bwMode="auto">
          <a:xfrm>
            <a:off x="838200" y="6324600"/>
            <a:ext cx="80772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spcBef>
                <a:spcPct val="50000"/>
              </a:spcBef>
            </a:pPr>
            <a:r>
              <a:rPr kumimoji="0" lang="en-US" sz="1200" dirty="0" smtClean="0">
                <a:latin typeface="+mj-lt"/>
              </a:rPr>
              <a:t>DSM 5; American Psychiatric Assn., 2012; http://www.dsm5.org</a:t>
            </a:r>
            <a:endParaRPr kumimoji="0" lang="en-US" sz="1200" dirty="0">
              <a:latin typeface="+mj-lt"/>
            </a:endParaRPr>
          </a:p>
        </p:txBody>
      </p:sp>
    </p:spTree>
    <p:extLst>
      <p:ext uri="{BB962C8B-B14F-4D97-AF65-F5344CB8AC3E}">
        <p14:creationId xmlns:p14="http://schemas.microsoft.com/office/powerpoint/2010/main" val="1876039377"/>
      </p:ext>
    </p:extLst>
  </p:cSld>
  <p:clrMapOvr>
    <a:masterClrMapping/>
  </p:clrMapOvr>
  <mc:AlternateContent xmlns:mc="http://schemas.openxmlformats.org/markup-compatibility/2006" xmlns:p14="http://schemas.microsoft.com/office/powerpoint/2010/main">
    <mc:Choice Requires="p14">
      <p:transition spd="slow" p14:dur="2000" advTm="39896"/>
    </mc:Choice>
    <mc:Fallback xmlns="">
      <p:transition xmlns:p14="http://schemas.microsoft.com/office/powerpoint/2010/main" spd="slow" advTm="39896"/>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381000"/>
            <a:ext cx="7467600" cy="762000"/>
          </a:xfrm>
        </p:spPr>
        <p:txBody>
          <a:bodyPr>
            <a:normAutofit fontScale="90000"/>
          </a:bodyPr>
          <a:lstStyle/>
          <a:p>
            <a:pPr eaLnBrk="1" fontAlgn="auto" hangingPunct="1">
              <a:spcAft>
                <a:spcPts val="0"/>
              </a:spcAft>
              <a:defRPr/>
            </a:pPr>
            <a:r>
              <a:rPr lang="en-US" sz="3600" b="1" i="1" dirty="0" smtClean="0">
                <a:ea typeface="+mj-ea"/>
                <a:cs typeface="+mj-cs"/>
              </a:rPr>
              <a:t>Inattention</a:t>
            </a:r>
            <a:r>
              <a:rPr lang="en-US" dirty="0" smtClean="0">
                <a:ea typeface="+mj-ea"/>
                <a:cs typeface="+mj-cs"/>
              </a:rPr>
              <a:t> </a:t>
            </a:r>
            <a:r>
              <a:rPr lang="en-US" sz="2700" dirty="0" smtClean="0">
                <a:ea typeface="+mj-ea"/>
                <a:cs typeface="+mj-cs"/>
              </a:rPr>
              <a:t> </a:t>
            </a:r>
            <a:br>
              <a:rPr lang="en-US" sz="2700" dirty="0" smtClean="0">
                <a:ea typeface="+mj-ea"/>
                <a:cs typeface="+mj-cs"/>
              </a:rPr>
            </a:br>
            <a:r>
              <a:rPr lang="en-US" sz="2700" dirty="0" smtClean="0"/>
              <a:t> ≥ 6 for kids/teens;  ≥ 5 for ages 17 and older</a:t>
            </a:r>
          </a:p>
        </p:txBody>
      </p:sp>
      <p:sp>
        <p:nvSpPr>
          <p:cNvPr id="24578" name="Rectangle 3"/>
          <p:cNvSpPr>
            <a:spLocks noGrp="1" noChangeArrowheads="1"/>
          </p:cNvSpPr>
          <p:nvPr>
            <p:ph sz="quarter" idx="1"/>
          </p:nvPr>
        </p:nvSpPr>
        <p:spPr>
          <a:xfrm>
            <a:off x="381000" y="1371600"/>
            <a:ext cx="8229600" cy="4648200"/>
          </a:xfrm>
        </p:spPr>
        <p:txBody>
          <a:bodyPr>
            <a:normAutofit lnSpcReduction="10000"/>
          </a:bodyPr>
          <a:lstStyle/>
          <a:p>
            <a:pPr eaLnBrk="1" hangingPunct="1"/>
            <a:r>
              <a:rPr lang="en-US" sz="2800" dirty="0" smtClean="0">
                <a:latin typeface="Tw Cen MT" charset="0"/>
              </a:rPr>
              <a:t>Inattentive </a:t>
            </a:r>
            <a:r>
              <a:rPr lang="en-US" sz="2800" dirty="0">
                <a:latin typeface="Tw Cen MT" charset="0"/>
              </a:rPr>
              <a:t>to details, makes careless mistakes</a:t>
            </a:r>
          </a:p>
          <a:p>
            <a:pPr eaLnBrk="1" hangingPunct="1"/>
            <a:r>
              <a:rPr lang="en-US" sz="2800" dirty="0" smtClean="0">
                <a:latin typeface="Tw Cen MT" charset="0"/>
              </a:rPr>
              <a:t>Difficulty </a:t>
            </a:r>
            <a:r>
              <a:rPr lang="en-US" sz="2800" dirty="0">
                <a:latin typeface="Tw Cen MT" charset="0"/>
              </a:rPr>
              <a:t>sustaining attention in tasks or play</a:t>
            </a:r>
          </a:p>
          <a:p>
            <a:pPr eaLnBrk="1" hangingPunct="1"/>
            <a:r>
              <a:rPr lang="en-US" sz="2800" dirty="0" smtClean="0">
                <a:latin typeface="Tw Cen MT" charset="0"/>
              </a:rPr>
              <a:t>Does </a:t>
            </a:r>
            <a:r>
              <a:rPr lang="en-US" sz="2800" dirty="0">
                <a:latin typeface="Tw Cen MT" charset="0"/>
              </a:rPr>
              <a:t>not seem to listen when spoken to directly</a:t>
            </a:r>
          </a:p>
          <a:p>
            <a:pPr eaLnBrk="1" hangingPunct="1"/>
            <a:r>
              <a:rPr lang="en-US" sz="2800" dirty="0" smtClean="0">
                <a:latin typeface="Tw Cen MT" charset="0"/>
              </a:rPr>
              <a:t>Fails </a:t>
            </a:r>
            <a:r>
              <a:rPr lang="en-US" sz="2800" dirty="0">
                <a:latin typeface="Tw Cen MT" charset="0"/>
              </a:rPr>
              <a:t>to finish schoolwork, chores</a:t>
            </a:r>
          </a:p>
          <a:p>
            <a:pPr eaLnBrk="1" hangingPunct="1"/>
            <a:r>
              <a:rPr lang="en-US" sz="2800" dirty="0" smtClean="0">
                <a:latin typeface="Tw Cen MT" charset="0"/>
              </a:rPr>
              <a:t>Difficulty </a:t>
            </a:r>
            <a:r>
              <a:rPr lang="en-US" sz="2800" dirty="0">
                <a:latin typeface="Tw Cen MT" charset="0"/>
              </a:rPr>
              <a:t>organizing tasks, activities</a:t>
            </a:r>
          </a:p>
          <a:p>
            <a:pPr eaLnBrk="1" hangingPunct="1"/>
            <a:r>
              <a:rPr lang="en-US" sz="2800" dirty="0" smtClean="0">
                <a:latin typeface="Tw Cen MT" charset="0"/>
              </a:rPr>
              <a:t>Avoids</a:t>
            </a:r>
            <a:r>
              <a:rPr lang="en-US" sz="2800" dirty="0">
                <a:latin typeface="Tw Cen MT" charset="0"/>
              </a:rPr>
              <a:t>/dislikes tasks requiring sustained mental effort</a:t>
            </a:r>
          </a:p>
          <a:p>
            <a:pPr eaLnBrk="1" hangingPunct="1"/>
            <a:r>
              <a:rPr lang="en-US" sz="2800" dirty="0" smtClean="0">
                <a:latin typeface="Tw Cen MT" charset="0"/>
              </a:rPr>
              <a:t>Often </a:t>
            </a:r>
            <a:r>
              <a:rPr lang="en-US" sz="2800" dirty="0">
                <a:latin typeface="Tw Cen MT" charset="0"/>
              </a:rPr>
              <a:t>loses things needed for tasks or activities </a:t>
            </a:r>
          </a:p>
          <a:p>
            <a:pPr eaLnBrk="1" hangingPunct="1"/>
            <a:r>
              <a:rPr lang="en-US" sz="2800" dirty="0" smtClean="0">
                <a:latin typeface="Tw Cen MT" charset="0"/>
              </a:rPr>
              <a:t>Easily </a:t>
            </a:r>
            <a:r>
              <a:rPr lang="en-US" sz="2800" dirty="0">
                <a:latin typeface="Tw Cen MT" charset="0"/>
              </a:rPr>
              <a:t>distracted by extraneous stimuli</a:t>
            </a:r>
          </a:p>
          <a:p>
            <a:pPr eaLnBrk="1" hangingPunct="1"/>
            <a:r>
              <a:rPr lang="en-US" sz="2800" dirty="0" smtClean="0">
                <a:latin typeface="Tw Cen MT" charset="0"/>
              </a:rPr>
              <a:t>Often </a:t>
            </a:r>
            <a:r>
              <a:rPr lang="en-US" sz="2800" dirty="0">
                <a:latin typeface="Tw Cen MT" charset="0"/>
              </a:rPr>
              <a:t>forgetful in daily activities</a:t>
            </a:r>
          </a:p>
          <a:p>
            <a:pPr eaLnBrk="1" hangingPunct="1"/>
            <a:endParaRPr lang="en-US" dirty="0">
              <a:latin typeface="Tw Cen MT" charset="0"/>
            </a:endParaRPr>
          </a:p>
          <a:p>
            <a:pPr eaLnBrk="1" hangingPunct="1"/>
            <a:endParaRPr lang="en-US" dirty="0">
              <a:latin typeface="Tw Cen MT" charset="0"/>
            </a:endParaRPr>
          </a:p>
          <a:p>
            <a:pPr eaLnBrk="1" hangingPunct="1"/>
            <a:endParaRPr lang="en-US" sz="2600" dirty="0">
              <a:latin typeface="Tw Cen MT" charset="0"/>
            </a:endParaRPr>
          </a:p>
          <a:p>
            <a:pPr lvl="1" eaLnBrk="1" hangingPunct="1"/>
            <a:endParaRPr lang="en-US" dirty="0">
              <a:latin typeface="Tw Cen MT" charset="0"/>
            </a:endParaRPr>
          </a:p>
        </p:txBody>
      </p:sp>
      <p:sp>
        <p:nvSpPr>
          <p:cNvPr id="24579" name="Text Box 4"/>
          <p:cNvSpPr txBox="1">
            <a:spLocks noChangeArrowheads="1"/>
          </p:cNvSpPr>
          <p:nvPr/>
        </p:nvSpPr>
        <p:spPr bwMode="auto">
          <a:xfrm>
            <a:off x="609600" y="6172200"/>
            <a:ext cx="80772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r>
              <a:rPr lang="en-US" sz="1200" dirty="0">
                <a:latin typeface="+mj-lt"/>
              </a:rPr>
              <a:t>DSM 5; American Psychiatric Assn., 2012; http://www.dsm5.org</a:t>
            </a:r>
          </a:p>
        </p:txBody>
      </p:sp>
    </p:spTree>
    <p:extLst>
      <p:ext uri="{BB962C8B-B14F-4D97-AF65-F5344CB8AC3E}">
        <p14:creationId xmlns:p14="http://schemas.microsoft.com/office/powerpoint/2010/main" val="267884590"/>
      </p:ext>
    </p:extLst>
  </p:cSld>
  <p:clrMapOvr>
    <a:masterClrMapping/>
  </p:clrMapOvr>
  <mc:AlternateContent xmlns:mc="http://schemas.openxmlformats.org/markup-compatibility/2006" xmlns:p14="http://schemas.microsoft.com/office/powerpoint/2010/main">
    <mc:Choice Requires="p14">
      <p:transition spd="slow" p14:dur="2000" advTm="72194"/>
    </mc:Choice>
    <mc:Fallback xmlns="">
      <p:transition xmlns:p14="http://schemas.microsoft.com/office/powerpoint/2010/main" spd="slow" advTm="72194"/>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685800"/>
          </a:xfrm>
        </p:spPr>
        <p:txBody>
          <a:bodyPr>
            <a:normAutofit/>
          </a:bodyPr>
          <a:lstStyle/>
          <a:p>
            <a:r>
              <a:rPr lang="en-US" sz="3200" b="1" i="1" dirty="0" smtClean="0"/>
              <a:t>ADHD symptom-like behaviors</a:t>
            </a:r>
            <a:endParaRPr lang="en-US" sz="3200" b="1" i="1" dirty="0"/>
          </a:p>
        </p:txBody>
      </p:sp>
      <p:sp>
        <p:nvSpPr>
          <p:cNvPr id="3" name="Content Placeholder 2"/>
          <p:cNvSpPr>
            <a:spLocks noGrp="1"/>
          </p:cNvSpPr>
          <p:nvPr>
            <p:ph idx="1"/>
          </p:nvPr>
        </p:nvSpPr>
        <p:spPr>
          <a:xfrm>
            <a:off x="457200" y="2133600"/>
            <a:ext cx="8474551" cy="4876800"/>
          </a:xfrm>
        </p:spPr>
        <p:txBody>
          <a:bodyPr/>
          <a:lstStyle/>
          <a:p>
            <a:pPr marL="182880" lvl="2">
              <a:buSzPct val="85000"/>
            </a:pPr>
            <a:r>
              <a:rPr lang="en-US" sz="2800" dirty="0" smtClean="0"/>
              <a:t>Can be present in adults without pathological condition</a:t>
            </a:r>
          </a:p>
          <a:p>
            <a:pPr marL="0" lvl="2" indent="0">
              <a:buSzPct val="85000"/>
              <a:buNone/>
            </a:pPr>
            <a:endParaRPr lang="en-US" sz="2800" dirty="0" smtClean="0"/>
          </a:p>
          <a:p>
            <a:pPr marL="182880" lvl="2">
              <a:buSzPct val="85000"/>
            </a:pPr>
            <a:r>
              <a:rPr lang="en-US" sz="2800" dirty="0" smtClean="0"/>
              <a:t>Can be feigned to obtain stimulant medications for diversion or non-medical use</a:t>
            </a:r>
          </a:p>
          <a:p>
            <a:pPr marL="182880" lvl="2">
              <a:buSzPct val="85000"/>
            </a:pPr>
            <a:endParaRPr lang="en-US" sz="2200" dirty="0" smtClean="0"/>
          </a:p>
          <a:p>
            <a:endParaRPr lang="en-US" dirty="0"/>
          </a:p>
        </p:txBody>
      </p:sp>
      <p:sp>
        <p:nvSpPr>
          <p:cNvPr id="5" name="TextBox 4"/>
          <p:cNvSpPr txBox="1"/>
          <p:nvPr/>
        </p:nvSpPr>
        <p:spPr>
          <a:xfrm>
            <a:off x="2514600" y="5943600"/>
            <a:ext cx="4251899" cy="553998"/>
          </a:xfrm>
          <a:prstGeom prst="rect">
            <a:avLst/>
          </a:prstGeom>
          <a:noFill/>
        </p:spPr>
        <p:txBody>
          <a:bodyPr wrap="square" rtlCol="0">
            <a:spAutoFit/>
          </a:bodyPr>
          <a:lstStyle/>
          <a:p>
            <a:r>
              <a:rPr lang="en-US" sz="1200" dirty="0" err="1"/>
              <a:t>Teter</a:t>
            </a:r>
            <a:r>
              <a:rPr lang="en-US" sz="1200" dirty="0"/>
              <a:t> CJ. </a:t>
            </a:r>
            <a:r>
              <a:rPr lang="en-US" sz="1200" dirty="0" smtClean="0"/>
              <a:t>Pharmacotherapy </a:t>
            </a:r>
            <a:r>
              <a:rPr lang="en-US" sz="1200" dirty="0"/>
              <a:t>2006;26:1501-1510</a:t>
            </a:r>
          </a:p>
          <a:p>
            <a:pPr algn="r"/>
            <a:endParaRPr lang="en-US" dirty="0"/>
          </a:p>
        </p:txBody>
      </p:sp>
    </p:spTree>
    <p:extLst>
      <p:ext uri="{BB962C8B-B14F-4D97-AF65-F5344CB8AC3E}">
        <p14:creationId xmlns:p14="http://schemas.microsoft.com/office/powerpoint/2010/main" val="2576864555"/>
      </p:ext>
    </p:extLst>
  </p:cSld>
  <p:clrMapOvr>
    <a:masterClrMapping/>
  </p:clrMapOvr>
  <mc:AlternateContent xmlns:mc="http://schemas.openxmlformats.org/markup-compatibility/2006" xmlns:p14="http://schemas.microsoft.com/office/powerpoint/2010/main">
    <mc:Choice Requires="p14">
      <p:transition spd="slow" p14:dur="2000" advTm="48000"/>
    </mc:Choice>
    <mc:Fallback xmlns="">
      <p:transition xmlns:p14="http://schemas.microsoft.com/office/powerpoint/2010/main" spd="slow" advTm="48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685800"/>
          </a:xfrm>
        </p:spPr>
        <p:txBody>
          <a:bodyPr>
            <a:normAutofit/>
          </a:bodyPr>
          <a:lstStyle/>
          <a:p>
            <a:r>
              <a:rPr lang="en-US" sz="3200" b="1" i="1" dirty="0" smtClean="0"/>
              <a:t>Overlap with Med/Psych </a:t>
            </a:r>
            <a:r>
              <a:rPr lang="en-US" sz="3200" b="1" i="1" dirty="0"/>
              <a:t>C</a:t>
            </a:r>
            <a:r>
              <a:rPr lang="en-US" sz="3200" b="1" i="1" dirty="0" smtClean="0"/>
              <a:t>onditions</a:t>
            </a:r>
            <a:endParaRPr lang="en-US" sz="3200" b="1" i="1" dirty="0"/>
          </a:p>
        </p:txBody>
      </p:sp>
      <p:sp>
        <p:nvSpPr>
          <p:cNvPr id="3" name="Content Placeholder 2"/>
          <p:cNvSpPr>
            <a:spLocks noGrp="1"/>
          </p:cNvSpPr>
          <p:nvPr>
            <p:ph idx="1"/>
          </p:nvPr>
        </p:nvSpPr>
        <p:spPr>
          <a:xfrm>
            <a:off x="381000" y="1447800"/>
            <a:ext cx="8229600" cy="4876800"/>
          </a:xfrm>
        </p:spPr>
        <p:txBody>
          <a:bodyPr>
            <a:normAutofit/>
          </a:bodyPr>
          <a:lstStyle/>
          <a:p>
            <a:r>
              <a:rPr lang="en-US" sz="2800" dirty="0"/>
              <a:t>Medical conditions</a:t>
            </a:r>
          </a:p>
          <a:p>
            <a:pPr lvl="1"/>
            <a:r>
              <a:rPr lang="en-US" dirty="0"/>
              <a:t>Thyroid disease </a:t>
            </a:r>
          </a:p>
          <a:p>
            <a:pPr lvl="1"/>
            <a:r>
              <a:rPr lang="en-US" dirty="0"/>
              <a:t>Sleep </a:t>
            </a:r>
            <a:r>
              <a:rPr lang="en-US" dirty="0" smtClean="0"/>
              <a:t>disorders</a:t>
            </a:r>
            <a:endParaRPr lang="en-US" sz="2800" dirty="0" smtClean="0"/>
          </a:p>
          <a:p>
            <a:r>
              <a:rPr lang="en-US" sz="2800" dirty="0" smtClean="0"/>
              <a:t>Disruptive Behavior disorders – ODD, CD</a:t>
            </a:r>
          </a:p>
          <a:p>
            <a:r>
              <a:rPr lang="en-US" sz="2800" dirty="0" smtClean="0"/>
              <a:t>Learning disabilities</a:t>
            </a:r>
          </a:p>
          <a:p>
            <a:r>
              <a:rPr lang="en-US" sz="2800" dirty="0" smtClean="0"/>
              <a:t>Substance</a:t>
            </a:r>
            <a:r>
              <a:rPr lang="en-US" sz="2800" dirty="0"/>
              <a:t>-use </a:t>
            </a:r>
            <a:r>
              <a:rPr lang="en-US" sz="2800" dirty="0" smtClean="0"/>
              <a:t>disorders</a:t>
            </a:r>
            <a:endParaRPr lang="en-US" sz="2800" dirty="0"/>
          </a:p>
          <a:p>
            <a:r>
              <a:rPr lang="en-US" sz="2800" dirty="0" smtClean="0"/>
              <a:t>Anxiety disorders</a:t>
            </a:r>
          </a:p>
          <a:p>
            <a:r>
              <a:rPr lang="en-US" sz="2800" dirty="0" smtClean="0"/>
              <a:t>Depression and other mood</a:t>
            </a:r>
            <a:r>
              <a:rPr lang="en-US" sz="2800" dirty="0"/>
              <a:t> </a:t>
            </a:r>
            <a:r>
              <a:rPr lang="en-US" sz="2800" dirty="0" smtClean="0"/>
              <a:t>disorders</a:t>
            </a:r>
            <a:endParaRPr lang="en-US" sz="2800" dirty="0"/>
          </a:p>
        </p:txBody>
      </p:sp>
      <p:sp>
        <p:nvSpPr>
          <p:cNvPr id="4" name="TextBox 3"/>
          <p:cNvSpPr txBox="1"/>
          <p:nvPr/>
        </p:nvSpPr>
        <p:spPr>
          <a:xfrm>
            <a:off x="2667000" y="6172200"/>
            <a:ext cx="4947175" cy="276999"/>
          </a:xfrm>
          <a:prstGeom prst="rect">
            <a:avLst/>
          </a:prstGeom>
          <a:noFill/>
        </p:spPr>
        <p:txBody>
          <a:bodyPr wrap="square" rtlCol="0">
            <a:spAutoFit/>
          </a:bodyPr>
          <a:lstStyle/>
          <a:p>
            <a:r>
              <a:rPr lang="en-US" sz="1200" dirty="0" err="1" smtClean="0"/>
              <a:t>Kolar</a:t>
            </a:r>
            <a:r>
              <a:rPr lang="en-US" sz="1200" dirty="0" smtClean="0"/>
              <a:t> D. Neuropsychiatric Dis Treat 2008;4:107-121</a:t>
            </a:r>
            <a:endParaRPr lang="en-US" sz="1200" dirty="0"/>
          </a:p>
        </p:txBody>
      </p:sp>
    </p:spTree>
    <p:extLst>
      <p:ext uri="{BB962C8B-B14F-4D97-AF65-F5344CB8AC3E}">
        <p14:creationId xmlns:p14="http://schemas.microsoft.com/office/powerpoint/2010/main" val="1175374029"/>
      </p:ext>
    </p:extLst>
  </p:cSld>
  <p:clrMapOvr>
    <a:masterClrMapping/>
  </p:clrMapOvr>
  <mc:AlternateContent xmlns:mc="http://schemas.openxmlformats.org/markup-compatibility/2006" xmlns:p14="http://schemas.microsoft.com/office/powerpoint/2010/main">
    <mc:Choice Requires="p14">
      <p:transition spd="slow" p14:dur="2000" advTm="53535"/>
    </mc:Choice>
    <mc:Fallback xmlns="">
      <p:transition xmlns:p14="http://schemas.microsoft.com/office/powerpoint/2010/main" spd="slow" advTm="53535"/>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28600" y="1371600"/>
            <a:ext cx="8728840" cy="1371600"/>
          </a:xfrm>
          <a:prstGeom prst="rect">
            <a:avLst/>
          </a:prstGeom>
          <a:solidFill>
            <a:schemeClr val="bg1"/>
          </a:solidFill>
          <a:ln w="57150" cmpd="thinThick">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533400"/>
            <a:ext cx="8229600" cy="685800"/>
          </a:xfrm>
        </p:spPr>
        <p:txBody>
          <a:bodyPr>
            <a:normAutofit/>
          </a:bodyPr>
          <a:lstStyle/>
          <a:p>
            <a:r>
              <a:rPr lang="en-US" sz="3200" b="1" i="1" dirty="0"/>
              <a:t>Educate: </a:t>
            </a:r>
            <a:r>
              <a:rPr lang="en-US" sz="3200" b="1" i="1" dirty="0" smtClean="0"/>
              <a:t>  </a:t>
            </a:r>
            <a:r>
              <a:rPr lang="en-US" sz="3200" b="1" dirty="0" smtClean="0"/>
              <a:t>ADHD</a:t>
            </a:r>
            <a:r>
              <a:rPr lang="en-US" sz="3200" b="1" i="1" dirty="0" smtClean="0"/>
              <a:t> </a:t>
            </a:r>
            <a:r>
              <a:rPr lang="en-US" sz="3200" b="1" dirty="0" smtClean="0"/>
              <a:t>Assessment</a:t>
            </a:r>
            <a:endParaRPr lang="en-US" sz="3200" b="1" dirty="0"/>
          </a:p>
        </p:txBody>
      </p:sp>
      <p:sp>
        <p:nvSpPr>
          <p:cNvPr id="3" name="Content Placeholder 2"/>
          <p:cNvSpPr>
            <a:spLocks noGrp="1"/>
          </p:cNvSpPr>
          <p:nvPr>
            <p:ph idx="1"/>
          </p:nvPr>
        </p:nvSpPr>
        <p:spPr>
          <a:xfrm>
            <a:off x="350883" y="1524000"/>
            <a:ext cx="8564518" cy="4800599"/>
          </a:xfrm>
        </p:spPr>
        <p:txBody>
          <a:bodyPr>
            <a:normAutofit fontScale="85000" lnSpcReduction="20000"/>
          </a:bodyPr>
          <a:lstStyle/>
          <a:p>
            <a:r>
              <a:rPr lang="en-US" dirty="0" smtClean="0"/>
              <a:t>Obtain history of symptoms </a:t>
            </a:r>
            <a:r>
              <a:rPr lang="en-US" u="sng" dirty="0" smtClean="0"/>
              <a:t>and</a:t>
            </a:r>
            <a:r>
              <a:rPr lang="en-US" dirty="0" smtClean="0"/>
              <a:t> functional impairment</a:t>
            </a:r>
          </a:p>
          <a:p>
            <a:pPr lvl="1"/>
            <a:r>
              <a:rPr lang="en-US" dirty="0" smtClean="0"/>
              <a:t>Confirm ADHD symptoms existed in</a:t>
            </a:r>
            <a:r>
              <a:rPr lang="en-US" b="1" dirty="0" smtClean="0"/>
              <a:t> childhood</a:t>
            </a:r>
            <a:endParaRPr lang="en-US" dirty="0"/>
          </a:p>
          <a:p>
            <a:pPr lvl="1"/>
            <a:r>
              <a:rPr lang="en-US" dirty="0"/>
              <a:t>Obtain collateral </a:t>
            </a:r>
            <a:r>
              <a:rPr lang="en-US" dirty="0" smtClean="0"/>
              <a:t>information</a:t>
            </a:r>
            <a:endParaRPr lang="en-US" b="1" dirty="0" smtClean="0"/>
          </a:p>
          <a:p>
            <a:pPr marL="274320" lvl="1" indent="0">
              <a:buNone/>
            </a:pPr>
            <a:endParaRPr lang="en-US" dirty="0" smtClean="0"/>
          </a:p>
          <a:p>
            <a:r>
              <a:rPr lang="en-US" dirty="0" smtClean="0"/>
              <a:t>Assess for other conditions </a:t>
            </a:r>
            <a:r>
              <a:rPr lang="en-US" sz="2000" dirty="0" smtClean="0"/>
              <a:t>(medical, psychiatric, substance abuse)</a:t>
            </a:r>
          </a:p>
          <a:p>
            <a:endParaRPr lang="en-US" sz="2000" dirty="0" smtClean="0"/>
          </a:p>
          <a:p>
            <a:r>
              <a:rPr lang="en-US" dirty="0" smtClean="0"/>
              <a:t>Obtain records of prior ADHD evaluation and treatment</a:t>
            </a:r>
          </a:p>
          <a:p>
            <a:endParaRPr lang="en-US" dirty="0" smtClean="0"/>
          </a:p>
          <a:p>
            <a:r>
              <a:rPr lang="en-US" dirty="0" smtClean="0"/>
              <a:t>Utilize validated screening tools</a:t>
            </a:r>
          </a:p>
          <a:p>
            <a:pPr lvl="1"/>
            <a:r>
              <a:rPr lang="en-US" dirty="0"/>
              <a:t>Vanderbilt Parent and Teacher Rating Scales</a:t>
            </a:r>
          </a:p>
          <a:p>
            <a:pPr lvl="1"/>
            <a:r>
              <a:rPr lang="en-US" dirty="0"/>
              <a:t>Adult ADHD Self-Report Scale (ASRS) </a:t>
            </a:r>
          </a:p>
          <a:p>
            <a:pPr marL="274320" lvl="1" indent="0">
              <a:buNone/>
            </a:pPr>
            <a:r>
              <a:rPr lang="en-US" sz="1600" dirty="0" smtClean="0"/>
              <a:t>	</a:t>
            </a:r>
            <a:r>
              <a:rPr lang="en-US" sz="1600" dirty="0" smtClean="0">
                <a:hlinkClick r:id="rId3"/>
              </a:rPr>
              <a:t>http</a:t>
            </a:r>
            <a:r>
              <a:rPr lang="en-US" sz="1600" dirty="0">
                <a:hlinkClick r:id="rId3"/>
              </a:rPr>
              <a:t>://www.help4adhd.org/documents/adultadhdselfreportscale-asrs-v1-1.</a:t>
            </a:r>
            <a:r>
              <a:rPr lang="en-US" sz="1600" dirty="0" smtClean="0">
                <a:hlinkClick r:id="rId3"/>
              </a:rPr>
              <a:t>pdf</a:t>
            </a:r>
            <a:endParaRPr lang="en-US" sz="1600" dirty="0" smtClean="0"/>
          </a:p>
          <a:p>
            <a:pPr marL="274320" lvl="1" indent="0">
              <a:buNone/>
            </a:pPr>
            <a:endParaRPr lang="en-US" sz="1600" dirty="0"/>
          </a:p>
          <a:p>
            <a:endParaRPr lang="en-US" dirty="0" smtClean="0"/>
          </a:p>
          <a:p>
            <a:endParaRPr lang="en-US" dirty="0"/>
          </a:p>
        </p:txBody>
      </p:sp>
      <p:sp>
        <p:nvSpPr>
          <p:cNvPr id="4" name="TextBox 3"/>
          <p:cNvSpPr txBox="1"/>
          <p:nvPr/>
        </p:nvSpPr>
        <p:spPr>
          <a:xfrm>
            <a:off x="2667000" y="6277155"/>
            <a:ext cx="6248400" cy="553998"/>
          </a:xfrm>
          <a:prstGeom prst="rect">
            <a:avLst/>
          </a:prstGeom>
          <a:noFill/>
        </p:spPr>
        <p:txBody>
          <a:bodyPr wrap="square" rtlCol="0">
            <a:spAutoFit/>
          </a:bodyPr>
          <a:lstStyle/>
          <a:p>
            <a:pPr algn="r"/>
            <a:r>
              <a:rPr lang="en-US" sz="1200" dirty="0"/>
              <a:t>Barkley RA; J </a:t>
            </a:r>
            <a:r>
              <a:rPr lang="en-US" sz="1200" dirty="0" err="1"/>
              <a:t>Abnorm</a:t>
            </a:r>
            <a:r>
              <a:rPr lang="en-US" sz="1200" dirty="0"/>
              <a:t> </a:t>
            </a:r>
            <a:r>
              <a:rPr lang="en-US" sz="1200" dirty="0" err="1"/>
              <a:t>Psychol</a:t>
            </a:r>
            <a:r>
              <a:rPr lang="en-US" sz="1200" dirty="0"/>
              <a:t> 2002;111:279-289</a:t>
            </a:r>
          </a:p>
          <a:p>
            <a:pPr algn="r"/>
            <a:endParaRPr lang="en-US" dirty="0"/>
          </a:p>
        </p:txBody>
      </p:sp>
    </p:spTree>
    <p:extLst>
      <p:ext uri="{BB962C8B-B14F-4D97-AF65-F5344CB8AC3E}">
        <p14:creationId xmlns:p14="http://schemas.microsoft.com/office/powerpoint/2010/main" val="713192766"/>
      </p:ext>
    </p:extLst>
  </p:cSld>
  <p:clrMapOvr>
    <a:masterClrMapping/>
  </p:clrMapOvr>
  <mc:AlternateContent xmlns:mc="http://schemas.openxmlformats.org/markup-compatibility/2006" xmlns:p14="http://schemas.microsoft.com/office/powerpoint/2010/main">
    <mc:Choice Requires="p14">
      <p:transition spd="slow" p14:dur="2000" advTm="165444"/>
    </mc:Choice>
    <mc:Fallback xmlns="">
      <p:transition xmlns:p14="http://schemas.microsoft.com/office/powerpoint/2010/main" spd="slow" advTm="165444"/>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04800" y="3048000"/>
            <a:ext cx="8111157" cy="767621"/>
          </a:xfrm>
          <a:prstGeom prst="rect">
            <a:avLst/>
          </a:prstGeom>
          <a:solidFill>
            <a:schemeClr val="bg1"/>
          </a:solidFill>
          <a:ln w="5715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304800"/>
            <a:ext cx="8229600" cy="685800"/>
          </a:xfrm>
        </p:spPr>
        <p:txBody>
          <a:bodyPr>
            <a:normAutofit/>
          </a:bodyPr>
          <a:lstStyle/>
          <a:p>
            <a:r>
              <a:rPr lang="en-US" sz="3200" b="1" i="1" dirty="0"/>
              <a:t>Educate: </a:t>
            </a:r>
            <a:r>
              <a:rPr lang="en-US" sz="3200" b="1" i="1" dirty="0" smtClean="0"/>
              <a:t> </a:t>
            </a:r>
            <a:r>
              <a:rPr lang="en-US" sz="3200" b="1" dirty="0" smtClean="0"/>
              <a:t>ADHD Assessment</a:t>
            </a:r>
            <a:endParaRPr lang="en-US" sz="3200" b="1" dirty="0"/>
          </a:p>
        </p:txBody>
      </p:sp>
      <p:sp>
        <p:nvSpPr>
          <p:cNvPr id="3" name="Content Placeholder 2"/>
          <p:cNvSpPr>
            <a:spLocks noGrp="1"/>
          </p:cNvSpPr>
          <p:nvPr>
            <p:ph idx="1"/>
          </p:nvPr>
        </p:nvSpPr>
        <p:spPr>
          <a:xfrm>
            <a:off x="381000" y="1447800"/>
            <a:ext cx="8763000" cy="4876800"/>
          </a:xfrm>
        </p:spPr>
        <p:txBody>
          <a:bodyPr>
            <a:normAutofit fontScale="85000" lnSpcReduction="10000"/>
          </a:bodyPr>
          <a:lstStyle/>
          <a:p>
            <a:r>
              <a:rPr lang="en-US" dirty="0" smtClean="0"/>
              <a:t>Obtain history of symptoms </a:t>
            </a:r>
            <a:r>
              <a:rPr lang="en-US" u="sng" dirty="0" smtClean="0"/>
              <a:t>and</a:t>
            </a:r>
            <a:r>
              <a:rPr lang="en-US" dirty="0" smtClean="0"/>
              <a:t> functional impairment</a:t>
            </a:r>
          </a:p>
          <a:p>
            <a:pPr lvl="1"/>
            <a:r>
              <a:rPr lang="en-US" dirty="0" smtClean="0"/>
              <a:t>Confirm ADHD symptoms existed in</a:t>
            </a:r>
            <a:r>
              <a:rPr lang="en-US" b="1" dirty="0" smtClean="0"/>
              <a:t> childhood</a:t>
            </a:r>
            <a:endParaRPr lang="en-US" dirty="0"/>
          </a:p>
          <a:p>
            <a:pPr lvl="1"/>
            <a:r>
              <a:rPr lang="en-US" dirty="0"/>
              <a:t>Obtain collateral </a:t>
            </a:r>
            <a:r>
              <a:rPr lang="en-US" dirty="0" smtClean="0"/>
              <a:t>information</a:t>
            </a:r>
            <a:endParaRPr lang="en-US" b="1" dirty="0" smtClean="0"/>
          </a:p>
          <a:p>
            <a:pPr marL="274320" lvl="1" indent="0">
              <a:buNone/>
            </a:pPr>
            <a:endParaRPr lang="en-US" dirty="0" smtClean="0"/>
          </a:p>
          <a:p>
            <a:r>
              <a:rPr lang="en-US" dirty="0" smtClean="0"/>
              <a:t>Assess for other conditions </a:t>
            </a:r>
            <a:r>
              <a:rPr lang="en-US" sz="2000" dirty="0" smtClean="0"/>
              <a:t>(medical, psychiatric, substance abuse)</a:t>
            </a:r>
          </a:p>
          <a:p>
            <a:endParaRPr lang="en-US" sz="2000" dirty="0" smtClean="0"/>
          </a:p>
          <a:p>
            <a:r>
              <a:rPr lang="en-US" dirty="0" smtClean="0"/>
              <a:t>Obtain records of prior ADHD evaluation and treatment</a:t>
            </a:r>
          </a:p>
          <a:p>
            <a:endParaRPr lang="en-US" dirty="0" smtClean="0"/>
          </a:p>
          <a:p>
            <a:r>
              <a:rPr lang="en-US" dirty="0" smtClean="0"/>
              <a:t>Utilize validated screening tools</a:t>
            </a:r>
          </a:p>
          <a:p>
            <a:pPr lvl="1"/>
            <a:r>
              <a:rPr lang="en-US" dirty="0"/>
              <a:t>Vanderbilt Parent and Teacher Rating Scales</a:t>
            </a:r>
          </a:p>
          <a:p>
            <a:pPr lvl="1"/>
            <a:r>
              <a:rPr lang="en-US" dirty="0"/>
              <a:t>Adult ADHD Self-Report Scale (ASRS) </a:t>
            </a:r>
          </a:p>
          <a:p>
            <a:pPr marL="274320" lvl="1" indent="0">
              <a:buNone/>
            </a:pPr>
            <a:r>
              <a:rPr lang="en-US" sz="1600" dirty="0" smtClean="0"/>
              <a:t>	</a:t>
            </a:r>
            <a:r>
              <a:rPr lang="en-US" sz="1600" dirty="0" smtClean="0">
                <a:hlinkClick r:id="rId3"/>
              </a:rPr>
              <a:t>http</a:t>
            </a:r>
            <a:r>
              <a:rPr lang="en-US" sz="1600" dirty="0">
                <a:hlinkClick r:id="rId3"/>
              </a:rPr>
              <a:t>://www.help4adhd.org/documents/adultadhdselfreportscale-asrs-v1-1.</a:t>
            </a:r>
            <a:r>
              <a:rPr lang="en-US" sz="1600" dirty="0" smtClean="0">
                <a:hlinkClick r:id="rId3"/>
              </a:rPr>
              <a:t>pdf</a:t>
            </a:r>
            <a:endParaRPr lang="en-US" sz="1600" dirty="0" smtClean="0"/>
          </a:p>
          <a:p>
            <a:pPr marL="274320" lvl="1" indent="0">
              <a:buNone/>
            </a:pPr>
            <a:endParaRPr lang="en-US" sz="1600" dirty="0"/>
          </a:p>
          <a:p>
            <a:endParaRPr lang="en-US" dirty="0" smtClean="0"/>
          </a:p>
          <a:p>
            <a:endParaRPr lang="en-US" dirty="0"/>
          </a:p>
        </p:txBody>
      </p:sp>
      <p:sp>
        <p:nvSpPr>
          <p:cNvPr id="4" name="TextBox 3"/>
          <p:cNvSpPr txBox="1"/>
          <p:nvPr/>
        </p:nvSpPr>
        <p:spPr>
          <a:xfrm>
            <a:off x="4495800" y="6294484"/>
            <a:ext cx="4401531" cy="553998"/>
          </a:xfrm>
          <a:prstGeom prst="rect">
            <a:avLst/>
          </a:prstGeom>
          <a:noFill/>
        </p:spPr>
        <p:txBody>
          <a:bodyPr wrap="square" rtlCol="0">
            <a:spAutoFit/>
          </a:bodyPr>
          <a:lstStyle/>
          <a:p>
            <a:pPr algn="r"/>
            <a:r>
              <a:rPr lang="en-US" sz="1200" dirty="0"/>
              <a:t>Barkley RA; J </a:t>
            </a:r>
            <a:r>
              <a:rPr lang="en-US" sz="1200" dirty="0" err="1"/>
              <a:t>Abnorm</a:t>
            </a:r>
            <a:r>
              <a:rPr lang="en-US" sz="1200" dirty="0"/>
              <a:t> </a:t>
            </a:r>
            <a:r>
              <a:rPr lang="en-US" sz="1200" dirty="0" err="1"/>
              <a:t>Psychol</a:t>
            </a:r>
            <a:r>
              <a:rPr lang="en-US" sz="1200" dirty="0"/>
              <a:t> 2002;111:279-289</a:t>
            </a:r>
          </a:p>
          <a:p>
            <a:pPr algn="r"/>
            <a:endParaRPr lang="en-US" dirty="0"/>
          </a:p>
        </p:txBody>
      </p:sp>
    </p:spTree>
    <p:extLst>
      <p:ext uri="{BB962C8B-B14F-4D97-AF65-F5344CB8AC3E}">
        <p14:creationId xmlns:p14="http://schemas.microsoft.com/office/powerpoint/2010/main" val="3409090418"/>
      </p:ext>
    </p:extLst>
  </p:cSld>
  <p:clrMapOvr>
    <a:masterClrMapping/>
  </p:clrMapOvr>
  <mc:AlternateContent xmlns:mc="http://schemas.openxmlformats.org/markup-compatibility/2006" xmlns:p14="http://schemas.microsoft.com/office/powerpoint/2010/main">
    <mc:Choice Requires="p14">
      <p:transition spd="slow" p14:dur="2000" advTm="165444"/>
    </mc:Choice>
    <mc:Fallback xmlns="">
      <p:transition xmlns:p14="http://schemas.microsoft.com/office/powerpoint/2010/main" spd="slow" advTm="165444"/>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Disclosures</a:t>
            </a:r>
            <a:endParaRPr lang="en-US" dirty="0"/>
          </a:p>
        </p:txBody>
      </p:sp>
      <p:sp>
        <p:nvSpPr>
          <p:cNvPr id="3" name="Content Placeholder 2"/>
          <p:cNvSpPr>
            <a:spLocks noGrp="1"/>
          </p:cNvSpPr>
          <p:nvPr>
            <p:ph idx="1"/>
          </p:nvPr>
        </p:nvSpPr>
        <p:spPr/>
        <p:txBody>
          <a:bodyPr/>
          <a:lstStyle/>
          <a:p>
            <a:r>
              <a:rPr lang="en-US" dirty="0" smtClean="0"/>
              <a:t>No financial disclosures</a:t>
            </a:r>
            <a:endParaRPr lang="en-US" dirty="0"/>
          </a:p>
        </p:txBody>
      </p:sp>
      <p:pic>
        <p:nvPicPr>
          <p:cNvPr id="4" name="Picture 3"/>
          <p:cNvPicPr>
            <a:picLocks noChangeAspect="1"/>
          </p:cNvPicPr>
          <p:nvPr/>
        </p:nvPicPr>
        <p:blipFill>
          <a:blip r:embed="rId2"/>
          <a:stretch>
            <a:fillRect/>
          </a:stretch>
        </p:blipFill>
        <p:spPr>
          <a:xfrm>
            <a:off x="3429000" y="4449762"/>
            <a:ext cx="5029200" cy="1239838"/>
          </a:xfrm>
          <a:prstGeom prst="rect">
            <a:avLst/>
          </a:prstGeom>
        </p:spPr>
      </p:pic>
    </p:spTree>
    <p:extLst>
      <p:ext uri="{BB962C8B-B14F-4D97-AF65-F5344CB8AC3E}">
        <p14:creationId xmlns:p14="http://schemas.microsoft.com/office/powerpoint/2010/main" val="1749312149"/>
      </p:ext>
    </p:extLst>
  </p:cSld>
  <p:clrMapOvr>
    <a:masterClrMapping/>
  </p:clrMapOvr>
  <mc:AlternateContent xmlns:mc="http://schemas.openxmlformats.org/markup-compatibility/2006" xmlns:p14="http://schemas.microsoft.com/office/powerpoint/2010/main">
    <mc:Choice Requires="p14">
      <p:transition spd="slow" p14:dur="2000" advTm="42487"/>
    </mc:Choice>
    <mc:Fallback xmlns="">
      <p:transition xmlns:p14="http://schemas.microsoft.com/office/powerpoint/2010/main" spd="slow" advTm="42487"/>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04800" y="3276600"/>
            <a:ext cx="8305800" cy="838200"/>
          </a:xfrm>
          <a:prstGeom prst="rect">
            <a:avLst/>
          </a:prstGeom>
          <a:solidFill>
            <a:schemeClr val="bg1"/>
          </a:solidFill>
          <a:ln w="57150" cmpd="thinThick">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304800"/>
            <a:ext cx="8229600" cy="685800"/>
          </a:xfrm>
        </p:spPr>
        <p:txBody>
          <a:bodyPr>
            <a:normAutofit/>
          </a:bodyPr>
          <a:lstStyle/>
          <a:p>
            <a:r>
              <a:rPr lang="en-US" sz="3200" b="1" i="1" dirty="0" smtClean="0"/>
              <a:t>Educate: </a:t>
            </a:r>
            <a:r>
              <a:rPr lang="en-US" sz="3200" b="1" dirty="0" smtClean="0"/>
              <a:t>ADHD Assessment</a:t>
            </a:r>
            <a:endParaRPr lang="en-US" sz="3200" b="1" dirty="0"/>
          </a:p>
        </p:txBody>
      </p:sp>
      <p:sp>
        <p:nvSpPr>
          <p:cNvPr id="3" name="Content Placeholder 2"/>
          <p:cNvSpPr>
            <a:spLocks noGrp="1"/>
          </p:cNvSpPr>
          <p:nvPr>
            <p:ph idx="1"/>
          </p:nvPr>
        </p:nvSpPr>
        <p:spPr>
          <a:xfrm>
            <a:off x="313650" y="1295400"/>
            <a:ext cx="8525549" cy="4724400"/>
          </a:xfrm>
        </p:spPr>
        <p:txBody>
          <a:bodyPr>
            <a:normAutofit fontScale="85000" lnSpcReduction="20000"/>
          </a:bodyPr>
          <a:lstStyle/>
          <a:p>
            <a:r>
              <a:rPr lang="en-US" dirty="0" smtClean="0"/>
              <a:t>Obtain history of symptoms </a:t>
            </a:r>
            <a:r>
              <a:rPr lang="en-US" u="sng" dirty="0" smtClean="0"/>
              <a:t>and</a:t>
            </a:r>
            <a:r>
              <a:rPr lang="en-US" dirty="0" smtClean="0"/>
              <a:t> functional impairment</a:t>
            </a:r>
          </a:p>
          <a:p>
            <a:pPr lvl="1"/>
            <a:r>
              <a:rPr lang="en-US" dirty="0" smtClean="0"/>
              <a:t>Confirm ADHD symptoms existed in</a:t>
            </a:r>
            <a:r>
              <a:rPr lang="en-US" b="1" dirty="0" smtClean="0"/>
              <a:t> childhood</a:t>
            </a:r>
            <a:endParaRPr lang="en-US" dirty="0"/>
          </a:p>
          <a:p>
            <a:pPr lvl="1"/>
            <a:r>
              <a:rPr lang="en-US" dirty="0"/>
              <a:t>Obtain collateral </a:t>
            </a:r>
            <a:r>
              <a:rPr lang="en-US" dirty="0" smtClean="0"/>
              <a:t>information</a:t>
            </a:r>
            <a:endParaRPr lang="en-US" b="1" dirty="0" smtClean="0"/>
          </a:p>
          <a:p>
            <a:pPr marL="274320" lvl="1" indent="0">
              <a:buNone/>
            </a:pPr>
            <a:endParaRPr lang="en-US" dirty="0" smtClean="0"/>
          </a:p>
          <a:p>
            <a:r>
              <a:rPr lang="en-US" dirty="0" smtClean="0"/>
              <a:t>Assess for other conditions </a:t>
            </a:r>
            <a:r>
              <a:rPr lang="en-US" sz="2000" dirty="0" smtClean="0"/>
              <a:t>(medical, psychiatric, substance abuse)</a:t>
            </a:r>
          </a:p>
          <a:p>
            <a:endParaRPr lang="en-US" sz="2000" dirty="0" smtClean="0"/>
          </a:p>
          <a:p>
            <a:r>
              <a:rPr lang="en-US" dirty="0" smtClean="0"/>
              <a:t>Obtain records of prior ADHD evaluation and treatment</a:t>
            </a:r>
          </a:p>
          <a:p>
            <a:endParaRPr lang="en-US" dirty="0" smtClean="0"/>
          </a:p>
          <a:p>
            <a:r>
              <a:rPr lang="en-US" dirty="0" smtClean="0"/>
              <a:t>Utilize validated screening tools</a:t>
            </a:r>
          </a:p>
          <a:p>
            <a:pPr lvl="1"/>
            <a:r>
              <a:rPr lang="en-US" dirty="0" smtClean="0"/>
              <a:t>Vanderbilt Parent and Teacher Rating Scales</a:t>
            </a:r>
          </a:p>
          <a:p>
            <a:pPr lvl="1"/>
            <a:r>
              <a:rPr lang="en-US" dirty="0" smtClean="0"/>
              <a:t>Adult </a:t>
            </a:r>
            <a:r>
              <a:rPr lang="en-US" dirty="0"/>
              <a:t>ADHD Self-Report Scale (</a:t>
            </a:r>
            <a:r>
              <a:rPr lang="en-US" dirty="0" smtClean="0"/>
              <a:t>ASRS</a:t>
            </a:r>
            <a:r>
              <a:rPr lang="en-US" dirty="0"/>
              <a:t>) </a:t>
            </a:r>
            <a:endParaRPr lang="en-US" dirty="0" smtClean="0"/>
          </a:p>
          <a:p>
            <a:pPr marL="274320" lvl="1" indent="0">
              <a:buNone/>
            </a:pPr>
            <a:r>
              <a:rPr lang="en-US" sz="1600" dirty="0" smtClean="0"/>
              <a:t>	</a:t>
            </a:r>
            <a:r>
              <a:rPr lang="en-US" sz="1600" dirty="0" smtClean="0">
                <a:hlinkClick r:id="rId3"/>
              </a:rPr>
              <a:t>http</a:t>
            </a:r>
            <a:r>
              <a:rPr lang="en-US" sz="1600" dirty="0">
                <a:hlinkClick r:id="rId3"/>
              </a:rPr>
              <a:t>://www.help4adhd.org/documents/adultadhdselfreportscale-asrs-v1-1.</a:t>
            </a:r>
            <a:r>
              <a:rPr lang="en-US" sz="1600" dirty="0" smtClean="0">
                <a:hlinkClick r:id="rId3"/>
              </a:rPr>
              <a:t>pdf</a:t>
            </a:r>
            <a:endParaRPr lang="en-US" sz="1600" dirty="0" smtClean="0"/>
          </a:p>
          <a:p>
            <a:pPr marL="274320" lvl="1" indent="0">
              <a:buNone/>
            </a:pPr>
            <a:endParaRPr lang="en-US" sz="1600" dirty="0"/>
          </a:p>
          <a:p>
            <a:endParaRPr lang="en-US" dirty="0" smtClean="0"/>
          </a:p>
          <a:p>
            <a:endParaRPr lang="en-US" dirty="0"/>
          </a:p>
        </p:txBody>
      </p:sp>
      <p:sp>
        <p:nvSpPr>
          <p:cNvPr id="4" name="TextBox 3"/>
          <p:cNvSpPr txBox="1"/>
          <p:nvPr/>
        </p:nvSpPr>
        <p:spPr>
          <a:xfrm>
            <a:off x="4572000" y="6379277"/>
            <a:ext cx="4401531" cy="461665"/>
          </a:xfrm>
          <a:prstGeom prst="rect">
            <a:avLst/>
          </a:prstGeom>
          <a:noFill/>
        </p:spPr>
        <p:txBody>
          <a:bodyPr wrap="square" rtlCol="0">
            <a:spAutoFit/>
          </a:bodyPr>
          <a:lstStyle/>
          <a:p>
            <a:pPr algn="r"/>
            <a:r>
              <a:rPr lang="en-US" sz="1200" dirty="0"/>
              <a:t>Barkley RA; J </a:t>
            </a:r>
            <a:r>
              <a:rPr lang="en-US" sz="1200" dirty="0" err="1"/>
              <a:t>Abnorm</a:t>
            </a:r>
            <a:r>
              <a:rPr lang="en-US" sz="1200" dirty="0"/>
              <a:t> </a:t>
            </a:r>
            <a:r>
              <a:rPr lang="en-US" sz="1200" dirty="0" err="1"/>
              <a:t>Psychol</a:t>
            </a:r>
            <a:r>
              <a:rPr lang="en-US" sz="1200" dirty="0"/>
              <a:t> 2002;111:279-289</a:t>
            </a:r>
          </a:p>
          <a:p>
            <a:pPr algn="r"/>
            <a:endParaRPr lang="en-US" sz="1200" dirty="0"/>
          </a:p>
        </p:txBody>
      </p:sp>
    </p:spTree>
    <p:extLst>
      <p:ext uri="{BB962C8B-B14F-4D97-AF65-F5344CB8AC3E}">
        <p14:creationId xmlns:p14="http://schemas.microsoft.com/office/powerpoint/2010/main" val="1201111289"/>
      </p:ext>
    </p:extLst>
  </p:cSld>
  <p:clrMapOvr>
    <a:masterClrMapping/>
  </p:clrMapOvr>
  <mc:AlternateContent xmlns:mc="http://schemas.openxmlformats.org/markup-compatibility/2006" xmlns:p14="http://schemas.microsoft.com/office/powerpoint/2010/main">
    <mc:Choice Requires="p14">
      <p:transition spd="slow" p14:dur="2000" advTm="165444"/>
    </mc:Choice>
    <mc:Fallback xmlns="">
      <p:transition xmlns:p14="http://schemas.microsoft.com/office/powerpoint/2010/main" spd="slow" advTm="165444"/>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04800" y="4343400"/>
            <a:ext cx="8229600" cy="1800422"/>
          </a:xfrm>
          <a:prstGeom prst="rect">
            <a:avLst/>
          </a:prstGeom>
          <a:solidFill>
            <a:schemeClr val="bg1"/>
          </a:solidFill>
          <a:ln w="57150" cmpd="thinThick">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57200"/>
            <a:ext cx="8229600" cy="685800"/>
          </a:xfrm>
        </p:spPr>
        <p:txBody>
          <a:bodyPr>
            <a:normAutofit/>
          </a:bodyPr>
          <a:lstStyle/>
          <a:p>
            <a:r>
              <a:rPr lang="en-US" sz="3200" b="1" i="1" dirty="0"/>
              <a:t>Educate: </a:t>
            </a:r>
            <a:r>
              <a:rPr lang="en-US" sz="3200" b="1" i="1" dirty="0" smtClean="0"/>
              <a:t> </a:t>
            </a:r>
            <a:r>
              <a:rPr lang="en-US" sz="3200" b="1" dirty="0" smtClean="0"/>
              <a:t>ADHD Assessment</a:t>
            </a:r>
            <a:endParaRPr lang="en-US" sz="3200" b="1" dirty="0"/>
          </a:p>
        </p:txBody>
      </p:sp>
      <p:sp>
        <p:nvSpPr>
          <p:cNvPr id="3" name="Content Placeholder 2"/>
          <p:cNvSpPr>
            <a:spLocks noGrp="1"/>
          </p:cNvSpPr>
          <p:nvPr>
            <p:ph idx="1"/>
          </p:nvPr>
        </p:nvSpPr>
        <p:spPr>
          <a:xfrm>
            <a:off x="457200" y="1295400"/>
            <a:ext cx="8229601" cy="4953000"/>
          </a:xfrm>
        </p:spPr>
        <p:txBody>
          <a:bodyPr>
            <a:normAutofit fontScale="85000" lnSpcReduction="10000"/>
          </a:bodyPr>
          <a:lstStyle/>
          <a:p>
            <a:r>
              <a:rPr lang="en-US" dirty="0" smtClean="0"/>
              <a:t>Obtain history of symptoms </a:t>
            </a:r>
            <a:r>
              <a:rPr lang="en-US" u="sng" dirty="0" smtClean="0"/>
              <a:t>and</a:t>
            </a:r>
            <a:r>
              <a:rPr lang="en-US" dirty="0" smtClean="0"/>
              <a:t> functional impairment</a:t>
            </a:r>
          </a:p>
          <a:p>
            <a:pPr lvl="1"/>
            <a:r>
              <a:rPr lang="en-US" dirty="0" smtClean="0"/>
              <a:t>Confirm ADHD symptoms existed in</a:t>
            </a:r>
            <a:r>
              <a:rPr lang="en-US" b="1" dirty="0" smtClean="0"/>
              <a:t> childhood</a:t>
            </a:r>
            <a:endParaRPr lang="en-US" dirty="0"/>
          </a:p>
          <a:p>
            <a:pPr lvl="1"/>
            <a:r>
              <a:rPr lang="en-US" dirty="0"/>
              <a:t>Obtain collateral </a:t>
            </a:r>
            <a:r>
              <a:rPr lang="en-US" dirty="0" smtClean="0"/>
              <a:t>information</a:t>
            </a:r>
            <a:endParaRPr lang="en-US" b="1" dirty="0" smtClean="0"/>
          </a:p>
          <a:p>
            <a:pPr marL="274320" lvl="1" indent="0">
              <a:buNone/>
            </a:pPr>
            <a:endParaRPr lang="en-US" dirty="0" smtClean="0"/>
          </a:p>
          <a:p>
            <a:r>
              <a:rPr lang="en-US" dirty="0" smtClean="0"/>
              <a:t>Assess for other conditions </a:t>
            </a:r>
            <a:r>
              <a:rPr lang="en-US" sz="2000" dirty="0" smtClean="0"/>
              <a:t>(medical, psychiatric, substance abuse)</a:t>
            </a:r>
          </a:p>
          <a:p>
            <a:endParaRPr lang="en-US" sz="2000" dirty="0" smtClean="0"/>
          </a:p>
          <a:p>
            <a:r>
              <a:rPr lang="en-US" dirty="0" smtClean="0"/>
              <a:t>Obtain records of prior ADHD evaluation and treatment</a:t>
            </a:r>
          </a:p>
          <a:p>
            <a:endParaRPr lang="en-US" dirty="0" smtClean="0"/>
          </a:p>
          <a:p>
            <a:r>
              <a:rPr lang="en-US" dirty="0" smtClean="0"/>
              <a:t>Utilize validated screening tools</a:t>
            </a:r>
          </a:p>
          <a:p>
            <a:pPr lvl="1"/>
            <a:r>
              <a:rPr lang="en-US" dirty="0"/>
              <a:t>Vanderbilt Parent and Teacher Rating Scales</a:t>
            </a:r>
          </a:p>
          <a:p>
            <a:pPr lvl="1"/>
            <a:r>
              <a:rPr lang="en-US" dirty="0"/>
              <a:t>Adult ADHD Self-Report Scale (ASRS) </a:t>
            </a:r>
          </a:p>
          <a:p>
            <a:pPr marL="274320" lvl="1" indent="0">
              <a:buNone/>
            </a:pPr>
            <a:r>
              <a:rPr lang="en-US" sz="1600" dirty="0" smtClean="0"/>
              <a:t>	</a:t>
            </a:r>
            <a:r>
              <a:rPr lang="en-US" sz="1600" dirty="0" smtClean="0">
                <a:hlinkClick r:id="rId3"/>
              </a:rPr>
              <a:t>http</a:t>
            </a:r>
            <a:r>
              <a:rPr lang="en-US" sz="1600" dirty="0">
                <a:hlinkClick r:id="rId3"/>
              </a:rPr>
              <a:t>://www.help4adhd.org/documents/adultadhdselfreportscale-asrs-v1-1.</a:t>
            </a:r>
            <a:r>
              <a:rPr lang="en-US" sz="1600" dirty="0" smtClean="0">
                <a:hlinkClick r:id="rId3"/>
              </a:rPr>
              <a:t>pdf</a:t>
            </a:r>
            <a:endParaRPr lang="en-US" sz="1600" dirty="0" smtClean="0"/>
          </a:p>
          <a:p>
            <a:pPr marL="274320" lvl="1" indent="0">
              <a:buNone/>
            </a:pPr>
            <a:endParaRPr lang="en-US" sz="1600" dirty="0"/>
          </a:p>
          <a:p>
            <a:endParaRPr lang="en-US" dirty="0" smtClean="0"/>
          </a:p>
          <a:p>
            <a:endParaRPr lang="en-US" dirty="0"/>
          </a:p>
        </p:txBody>
      </p:sp>
      <p:sp>
        <p:nvSpPr>
          <p:cNvPr id="4" name="TextBox 3"/>
          <p:cNvSpPr txBox="1"/>
          <p:nvPr/>
        </p:nvSpPr>
        <p:spPr>
          <a:xfrm>
            <a:off x="4419600" y="6304002"/>
            <a:ext cx="4401531" cy="553998"/>
          </a:xfrm>
          <a:prstGeom prst="rect">
            <a:avLst/>
          </a:prstGeom>
          <a:noFill/>
        </p:spPr>
        <p:txBody>
          <a:bodyPr wrap="square" rtlCol="0">
            <a:spAutoFit/>
          </a:bodyPr>
          <a:lstStyle/>
          <a:p>
            <a:pPr algn="r"/>
            <a:r>
              <a:rPr lang="en-US" sz="1200" dirty="0"/>
              <a:t>Barkley RA; J </a:t>
            </a:r>
            <a:r>
              <a:rPr lang="en-US" sz="1200" dirty="0" err="1"/>
              <a:t>Abnorm</a:t>
            </a:r>
            <a:r>
              <a:rPr lang="en-US" sz="1200" dirty="0"/>
              <a:t> </a:t>
            </a:r>
            <a:r>
              <a:rPr lang="en-US" sz="1200" dirty="0" err="1"/>
              <a:t>Psychol</a:t>
            </a:r>
            <a:r>
              <a:rPr lang="en-US" sz="1200" dirty="0"/>
              <a:t> 2002;111:279-289</a:t>
            </a:r>
          </a:p>
          <a:p>
            <a:pPr algn="r"/>
            <a:endParaRPr lang="en-US" dirty="0"/>
          </a:p>
        </p:txBody>
      </p:sp>
    </p:spTree>
    <p:extLst>
      <p:ext uri="{BB962C8B-B14F-4D97-AF65-F5344CB8AC3E}">
        <p14:creationId xmlns:p14="http://schemas.microsoft.com/office/powerpoint/2010/main" val="1854190721"/>
      </p:ext>
    </p:extLst>
  </p:cSld>
  <p:clrMapOvr>
    <a:masterClrMapping/>
  </p:clrMapOvr>
  <mc:AlternateContent xmlns:mc="http://schemas.openxmlformats.org/markup-compatibility/2006" xmlns:p14="http://schemas.microsoft.com/office/powerpoint/2010/main">
    <mc:Choice Requires="p14">
      <p:transition spd="slow" p14:dur="2000" advTm="165444"/>
    </mc:Choice>
    <mc:Fallback xmlns="">
      <p:transition xmlns:p14="http://schemas.microsoft.com/office/powerpoint/2010/main" spd="slow" advTm="165444"/>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rcRect t="15142" b="15142"/>
          <a:stretch>
            <a:fillRect/>
          </a:stretch>
        </p:blipFill>
        <p:spPr>
          <a:xfrm>
            <a:off x="457200" y="944233"/>
            <a:ext cx="8229600" cy="4876800"/>
          </a:xfrm>
        </p:spPr>
      </p:pic>
    </p:spTree>
    <p:extLst>
      <p:ext uri="{BB962C8B-B14F-4D97-AF65-F5344CB8AC3E}">
        <p14:creationId xmlns:p14="http://schemas.microsoft.com/office/powerpoint/2010/main" val="416336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00200"/>
            <a:ext cx="8689518" cy="4417052"/>
          </a:xfrm>
        </p:spPr>
        <p:txBody>
          <a:bodyPr>
            <a:normAutofit fontScale="92500" lnSpcReduction="20000"/>
          </a:bodyPr>
          <a:lstStyle/>
          <a:p>
            <a:r>
              <a:rPr lang="en-US" dirty="0" smtClean="0"/>
              <a:t>Assessment protocols </a:t>
            </a:r>
          </a:p>
          <a:p>
            <a:pPr lvl="1"/>
            <a:r>
              <a:rPr lang="en-US" dirty="0"/>
              <a:t>Patient handout on protocol – </a:t>
            </a:r>
            <a:r>
              <a:rPr lang="en-US" b="1" i="1" dirty="0"/>
              <a:t>What to expect</a:t>
            </a:r>
            <a:endParaRPr lang="en-US" b="1" dirty="0"/>
          </a:p>
          <a:p>
            <a:pPr lvl="1"/>
            <a:r>
              <a:rPr lang="en-US" dirty="0" smtClean="0"/>
              <a:t>Adaptation </a:t>
            </a:r>
            <a:r>
              <a:rPr lang="en-US" dirty="0"/>
              <a:t>for </a:t>
            </a:r>
            <a:r>
              <a:rPr lang="en-US" b="1" dirty="0"/>
              <a:t>Child</a:t>
            </a:r>
            <a:r>
              <a:rPr lang="en-US" dirty="0"/>
              <a:t>, </a:t>
            </a:r>
            <a:r>
              <a:rPr lang="en-US" b="1" dirty="0"/>
              <a:t>Teen</a:t>
            </a:r>
            <a:r>
              <a:rPr lang="en-US" dirty="0"/>
              <a:t>, </a:t>
            </a:r>
            <a:r>
              <a:rPr lang="en-US" b="1" dirty="0" smtClean="0"/>
              <a:t>Adult</a:t>
            </a:r>
          </a:p>
          <a:p>
            <a:pPr lvl="2"/>
            <a:r>
              <a:rPr lang="en-US" dirty="0"/>
              <a:t>R</a:t>
            </a:r>
            <a:r>
              <a:rPr lang="en-US" dirty="0" smtClean="0"/>
              <a:t>ating scales </a:t>
            </a:r>
          </a:p>
          <a:p>
            <a:pPr lvl="2"/>
            <a:r>
              <a:rPr lang="en-US" dirty="0" smtClean="0"/>
              <a:t>Recommendations for assessment</a:t>
            </a:r>
            <a:endParaRPr lang="en-US" dirty="0"/>
          </a:p>
          <a:p>
            <a:pPr lvl="1"/>
            <a:r>
              <a:rPr lang="en-US" b="1" dirty="0" smtClean="0"/>
              <a:t>Tips</a:t>
            </a:r>
            <a:r>
              <a:rPr lang="en-US" dirty="0" smtClean="0"/>
              <a:t> </a:t>
            </a:r>
            <a:r>
              <a:rPr lang="en-US" dirty="0"/>
              <a:t>for ADHD symptom </a:t>
            </a:r>
            <a:r>
              <a:rPr lang="en-US" dirty="0" smtClean="0"/>
              <a:t>management</a:t>
            </a:r>
          </a:p>
          <a:p>
            <a:pPr marL="457200" lvl="1" indent="0">
              <a:buNone/>
            </a:pPr>
            <a:endParaRPr lang="en-US" dirty="0" smtClean="0"/>
          </a:p>
          <a:p>
            <a:r>
              <a:rPr lang="en-US" dirty="0" smtClean="0"/>
              <a:t>Recommendations for providers</a:t>
            </a:r>
            <a:endParaRPr lang="en-US" dirty="0"/>
          </a:p>
          <a:p>
            <a:pPr lvl="1"/>
            <a:r>
              <a:rPr lang="en-US" dirty="0" smtClean="0"/>
              <a:t>Initial visit</a:t>
            </a:r>
          </a:p>
          <a:p>
            <a:pPr lvl="1"/>
            <a:r>
              <a:rPr lang="en-US" dirty="0" smtClean="0"/>
              <a:t>Behavioral health team involvement between PCP visits</a:t>
            </a:r>
          </a:p>
          <a:p>
            <a:pPr lvl="1"/>
            <a:r>
              <a:rPr lang="en-US" dirty="0" smtClean="0"/>
              <a:t>Return visits</a:t>
            </a:r>
            <a:endParaRPr lang="en-US" dirty="0"/>
          </a:p>
          <a:p>
            <a:pPr marL="1371600" lvl="3" indent="0">
              <a:buNone/>
            </a:pPr>
            <a:endParaRPr lang="en-US" dirty="0"/>
          </a:p>
          <a:p>
            <a:pPr marL="0" indent="0">
              <a:buNone/>
            </a:pPr>
            <a:endParaRPr lang="en-US" dirty="0"/>
          </a:p>
        </p:txBody>
      </p:sp>
      <p:sp>
        <p:nvSpPr>
          <p:cNvPr id="3" name="Title 2"/>
          <p:cNvSpPr>
            <a:spLocks noGrp="1"/>
          </p:cNvSpPr>
          <p:nvPr>
            <p:ph type="title"/>
          </p:nvPr>
        </p:nvSpPr>
        <p:spPr>
          <a:xfrm>
            <a:off x="381000" y="685800"/>
            <a:ext cx="8229600" cy="838200"/>
          </a:xfrm>
        </p:spPr>
        <p:txBody>
          <a:bodyPr>
            <a:normAutofit/>
          </a:bodyPr>
          <a:lstStyle/>
          <a:p>
            <a:r>
              <a:rPr lang="en-US" sz="3200" b="1" i="1" dirty="0" smtClean="0"/>
              <a:t>Develop: </a:t>
            </a:r>
            <a:r>
              <a:rPr lang="en-US" sz="3200" b="1" dirty="0" smtClean="0"/>
              <a:t>Standardized ADHD PROTOCOLS</a:t>
            </a:r>
            <a:endParaRPr lang="en-US" sz="3200" b="1" dirty="0"/>
          </a:p>
        </p:txBody>
      </p:sp>
    </p:spTree>
    <p:extLst>
      <p:ext uri="{BB962C8B-B14F-4D97-AF65-F5344CB8AC3E}">
        <p14:creationId xmlns:p14="http://schemas.microsoft.com/office/powerpoint/2010/main" val="215817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Protocol:   Patient Handout</a:t>
            </a:r>
            <a:endParaRPr lang="en-US" dirty="0"/>
          </a:p>
        </p:txBody>
      </p:sp>
      <p:pic>
        <p:nvPicPr>
          <p:cNvPr id="4" name="Content Placeholder 3" descr="Screen Shot 2016-04-15 at 12.43.15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3225" b="8755"/>
          <a:stretch/>
        </p:blipFill>
        <p:spPr>
          <a:xfrm>
            <a:off x="685800" y="838200"/>
            <a:ext cx="7924800" cy="5014866"/>
          </a:xfrm>
          <a:ln>
            <a:solidFill>
              <a:schemeClr val="tx1"/>
            </a:solidFill>
          </a:ln>
        </p:spPr>
      </p:pic>
    </p:spTree>
    <p:extLst>
      <p:ext uri="{BB962C8B-B14F-4D97-AF65-F5344CB8AC3E}">
        <p14:creationId xmlns:p14="http://schemas.microsoft.com/office/powerpoint/2010/main" val="263964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85800"/>
          </a:xfrm>
        </p:spPr>
        <p:txBody>
          <a:bodyPr>
            <a:normAutofit/>
          </a:bodyPr>
          <a:lstStyle/>
          <a:p>
            <a:r>
              <a:rPr lang="en-US" sz="3200" b="1" i="1" dirty="0" smtClean="0"/>
              <a:t>Protocol</a:t>
            </a:r>
            <a:r>
              <a:rPr lang="en-US" sz="3200" b="1" i="1" dirty="0"/>
              <a:t>:  </a:t>
            </a:r>
            <a:r>
              <a:rPr lang="en-US" sz="3200" b="1" dirty="0" smtClean="0"/>
              <a:t>Expectations for ADHD patients</a:t>
            </a:r>
            <a:endParaRPr lang="en-US" sz="3200" b="1" dirty="0"/>
          </a:p>
        </p:txBody>
      </p:sp>
      <p:sp>
        <p:nvSpPr>
          <p:cNvPr id="3" name="Content Placeholder 2"/>
          <p:cNvSpPr>
            <a:spLocks noGrp="1"/>
          </p:cNvSpPr>
          <p:nvPr>
            <p:ph idx="1"/>
          </p:nvPr>
        </p:nvSpPr>
        <p:spPr>
          <a:xfrm>
            <a:off x="304800" y="1676400"/>
            <a:ext cx="8543925" cy="4733925"/>
          </a:xfrm>
        </p:spPr>
        <p:txBody>
          <a:bodyPr>
            <a:normAutofit fontScale="92500" lnSpcReduction="10000"/>
          </a:bodyPr>
          <a:lstStyle/>
          <a:p>
            <a:r>
              <a:rPr lang="en-US" b="1" dirty="0" smtClean="0"/>
              <a:t>NO MEDS on first visit </a:t>
            </a:r>
          </a:p>
          <a:p>
            <a:r>
              <a:rPr lang="en-US" dirty="0" smtClean="0"/>
              <a:t>Must review old records, if reports previous ADHD diagnosis</a:t>
            </a:r>
          </a:p>
          <a:p>
            <a:r>
              <a:rPr lang="en-US" b="1" dirty="0" smtClean="0"/>
              <a:t>Urine toxicology screen at first visit </a:t>
            </a:r>
          </a:p>
          <a:p>
            <a:r>
              <a:rPr lang="en-US" b="1" dirty="0" smtClean="0"/>
              <a:t>Referral to social work </a:t>
            </a:r>
            <a:r>
              <a:rPr lang="en-US" dirty="0" smtClean="0"/>
              <a:t>for screening for comorbid psychiatric conditions </a:t>
            </a:r>
          </a:p>
          <a:p>
            <a:r>
              <a:rPr lang="en-US" b="1" dirty="0" smtClean="0"/>
              <a:t>Monthly visits</a:t>
            </a:r>
            <a:r>
              <a:rPr lang="en-US" dirty="0"/>
              <a:t> </a:t>
            </a:r>
            <a:r>
              <a:rPr lang="en-US" dirty="0" smtClean="0"/>
              <a:t>- sometimes multiple</a:t>
            </a:r>
            <a:endParaRPr lang="en-US" dirty="0"/>
          </a:p>
          <a:p>
            <a:pPr lvl="1"/>
            <a:r>
              <a:rPr lang="en-US" dirty="0"/>
              <a:t>T</a:t>
            </a:r>
            <a:r>
              <a:rPr lang="en-US" dirty="0" smtClean="0"/>
              <a:t>o establish a new diagnosis</a:t>
            </a:r>
          </a:p>
          <a:p>
            <a:pPr lvl="1"/>
            <a:r>
              <a:rPr lang="en-US" dirty="0" smtClean="0"/>
              <a:t>To determine prior or current behavioral attempts at home/school/work</a:t>
            </a:r>
            <a:endParaRPr lang="en-US" dirty="0"/>
          </a:p>
        </p:txBody>
      </p:sp>
    </p:spTree>
    <p:extLst>
      <p:ext uri="{BB962C8B-B14F-4D97-AF65-F5344CB8AC3E}">
        <p14:creationId xmlns:p14="http://schemas.microsoft.com/office/powerpoint/2010/main" val="406066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981200"/>
            <a:ext cx="7696200" cy="4038600"/>
          </a:xfrm>
        </p:spPr>
        <p:txBody>
          <a:bodyPr/>
          <a:lstStyle/>
          <a:p>
            <a:r>
              <a:rPr lang="en-US" dirty="0" smtClean="0"/>
              <a:t>Handout </a:t>
            </a:r>
            <a:r>
              <a:rPr lang="en-US" dirty="0"/>
              <a:t>with age appropriate behavioral modifications </a:t>
            </a:r>
            <a:endParaRPr lang="en-US" dirty="0" smtClean="0"/>
          </a:p>
          <a:p>
            <a:r>
              <a:rPr lang="en-US" i="1" dirty="0" smtClean="0"/>
              <a:t>Tips</a:t>
            </a:r>
            <a:r>
              <a:rPr lang="en-US" dirty="0" smtClean="0"/>
              <a:t> </a:t>
            </a:r>
            <a:r>
              <a:rPr lang="en-US" dirty="0"/>
              <a:t>for </a:t>
            </a:r>
            <a:r>
              <a:rPr lang="en-US" dirty="0" smtClean="0"/>
              <a:t>parents (child/teen)</a:t>
            </a:r>
            <a:r>
              <a:rPr lang="en-US" dirty="0"/>
              <a:t> </a:t>
            </a:r>
            <a:r>
              <a:rPr lang="en-US" dirty="0" smtClean="0"/>
              <a:t>and adults </a:t>
            </a:r>
            <a:r>
              <a:rPr lang="en-US" dirty="0"/>
              <a:t>with </a:t>
            </a:r>
            <a:r>
              <a:rPr lang="en-US" dirty="0" smtClean="0"/>
              <a:t>ADHD</a:t>
            </a:r>
          </a:p>
          <a:p>
            <a:pPr marL="0" indent="0">
              <a:buNone/>
            </a:pPr>
            <a:endParaRPr lang="en-US" dirty="0" smtClean="0"/>
          </a:p>
          <a:p>
            <a:endParaRPr lang="en-US" dirty="0" smtClean="0"/>
          </a:p>
          <a:p>
            <a:endParaRPr lang="en-US" dirty="0"/>
          </a:p>
        </p:txBody>
      </p:sp>
      <p:sp>
        <p:nvSpPr>
          <p:cNvPr id="3" name="Title 2"/>
          <p:cNvSpPr>
            <a:spLocks noGrp="1"/>
          </p:cNvSpPr>
          <p:nvPr>
            <p:ph type="title"/>
          </p:nvPr>
        </p:nvSpPr>
        <p:spPr>
          <a:xfrm>
            <a:off x="304800" y="685800"/>
            <a:ext cx="9982200" cy="1143000"/>
          </a:xfrm>
        </p:spPr>
        <p:txBody>
          <a:bodyPr>
            <a:normAutofit fontScale="90000"/>
          </a:bodyPr>
          <a:lstStyle/>
          <a:p>
            <a:pPr lvl="1"/>
            <a:r>
              <a:rPr lang="en-US" dirty="0" smtClean="0"/>
              <a:t/>
            </a:r>
            <a:br>
              <a:rPr lang="en-US" dirty="0" smtClean="0"/>
            </a:br>
            <a:r>
              <a:rPr lang="en-US" sz="3600" b="1" i="1" dirty="0" smtClean="0"/>
              <a:t>Protocol:  </a:t>
            </a:r>
            <a:r>
              <a:rPr lang="en-US" sz="3100" b="1" dirty="0" smtClean="0"/>
              <a:t>Tips </a:t>
            </a:r>
            <a:r>
              <a:rPr lang="en-US" sz="3100" b="1" dirty="0"/>
              <a:t>for ADHD symptom management</a:t>
            </a:r>
            <a:br>
              <a:rPr lang="en-US" sz="3100" b="1" dirty="0"/>
            </a:br>
            <a:endParaRPr lang="en-US" sz="3100" b="1" dirty="0"/>
          </a:p>
        </p:txBody>
      </p:sp>
    </p:spTree>
    <p:extLst>
      <p:ext uri="{BB962C8B-B14F-4D97-AF65-F5344CB8AC3E}">
        <p14:creationId xmlns:p14="http://schemas.microsoft.com/office/powerpoint/2010/main" val="48070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04800"/>
            <a:ext cx="9982200" cy="1143000"/>
          </a:xfrm>
        </p:spPr>
        <p:txBody>
          <a:bodyPr>
            <a:normAutofit fontScale="90000"/>
          </a:bodyPr>
          <a:lstStyle/>
          <a:p>
            <a:pPr lvl="1"/>
            <a:r>
              <a:rPr lang="en-US" dirty="0" smtClean="0"/>
              <a:t/>
            </a:r>
            <a:br>
              <a:rPr lang="en-US" dirty="0" smtClean="0"/>
            </a:br>
            <a:r>
              <a:rPr lang="en-US" sz="3100" b="1" dirty="0"/>
              <a:t/>
            </a:r>
            <a:br>
              <a:rPr lang="en-US" sz="3100" b="1" dirty="0"/>
            </a:br>
            <a:endParaRPr lang="en-US" sz="3100" b="1"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685800" y="304800"/>
            <a:ext cx="7543800" cy="5867400"/>
          </a:xfrm>
          <a:prstGeom prst="rect">
            <a:avLst/>
          </a:prstGeom>
        </p:spPr>
      </p:pic>
    </p:spTree>
    <p:extLst>
      <p:ext uri="{BB962C8B-B14F-4D97-AF65-F5344CB8AC3E}">
        <p14:creationId xmlns:p14="http://schemas.microsoft.com/office/powerpoint/2010/main" val="332042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676400"/>
            <a:ext cx="7467600" cy="4419600"/>
          </a:xfrm>
        </p:spPr>
        <p:txBody>
          <a:bodyPr>
            <a:normAutofit fontScale="85000" lnSpcReduction="10000"/>
          </a:bodyPr>
          <a:lstStyle/>
          <a:p>
            <a:r>
              <a:rPr lang="en-US" b="1" dirty="0" smtClean="0"/>
              <a:t>Initial visit</a:t>
            </a:r>
          </a:p>
          <a:p>
            <a:pPr lvl="1"/>
            <a:r>
              <a:rPr lang="en-US" dirty="0" smtClean="0"/>
              <a:t>Medical </a:t>
            </a:r>
            <a:r>
              <a:rPr lang="en-US" dirty="0"/>
              <a:t>history and physical </a:t>
            </a:r>
            <a:r>
              <a:rPr lang="en-US" dirty="0" smtClean="0"/>
              <a:t>exam</a:t>
            </a:r>
          </a:p>
          <a:p>
            <a:pPr lvl="1"/>
            <a:r>
              <a:rPr lang="en-US" dirty="0" smtClean="0"/>
              <a:t>History </a:t>
            </a:r>
            <a:r>
              <a:rPr lang="en-US" dirty="0"/>
              <a:t>of ADHD symptoms, functional </a:t>
            </a:r>
            <a:r>
              <a:rPr lang="en-US" dirty="0" smtClean="0"/>
              <a:t>impairments</a:t>
            </a:r>
          </a:p>
          <a:p>
            <a:pPr lvl="1"/>
            <a:r>
              <a:rPr lang="en-US" dirty="0" smtClean="0"/>
              <a:t>Screening </a:t>
            </a:r>
            <a:r>
              <a:rPr lang="en-US" dirty="0"/>
              <a:t>for depression, anxiety, substance </a:t>
            </a:r>
            <a:r>
              <a:rPr lang="en-US" dirty="0" smtClean="0"/>
              <a:t>abuse</a:t>
            </a:r>
          </a:p>
          <a:p>
            <a:pPr lvl="1"/>
            <a:r>
              <a:rPr lang="en-US" dirty="0" smtClean="0"/>
              <a:t>ADHD </a:t>
            </a:r>
            <a:r>
              <a:rPr lang="en-US" dirty="0"/>
              <a:t>rating scales –self, parent, teacher, </a:t>
            </a:r>
            <a:r>
              <a:rPr lang="en-US" dirty="0" smtClean="0"/>
              <a:t>collateral</a:t>
            </a:r>
          </a:p>
          <a:p>
            <a:pPr lvl="1"/>
            <a:r>
              <a:rPr lang="en-US" dirty="0" smtClean="0"/>
              <a:t>Obtain </a:t>
            </a:r>
            <a:r>
              <a:rPr lang="en-US" dirty="0"/>
              <a:t>prior </a:t>
            </a:r>
            <a:r>
              <a:rPr lang="en-US" dirty="0" smtClean="0"/>
              <a:t>records</a:t>
            </a:r>
          </a:p>
          <a:p>
            <a:pPr lvl="1"/>
            <a:r>
              <a:rPr lang="en-US" b="1" dirty="0" smtClean="0"/>
              <a:t>No </a:t>
            </a:r>
            <a:r>
              <a:rPr lang="en-US" b="1" dirty="0"/>
              <a:t>meds on 1</a:t>
            </a:r>
            <a:r>
              <a:rPr lang="en-US" b="1" baseline="30000" dirty="0"/>
              <a:t>st</a:t>
            </a:r>
            <a:r>
              <a:rPr lang="en-US" b="1" dirty="0"/>
              <a:t> </a:t>
            </a:r>
            <a:r>
              <a:rPr lang="en-US" b="1" dirty="0" smtClean="0"/>
              <a:t>visit</a:t>
            </a:r>
          </a:p>
          <a:p>
            <a:pPr lvl="1"/>
            <a:r>
              <a:rPr lang="en-US" dirty="0" smtClean="0"/>
              <a:t>Urine </a:t>
            </a:r>
            <a:r>
              <a:rPr lang="en-US" dirty="0"/>
              <a:t>toxicology </a:t>
            </a:r>
            <a:r>
              <a:rPr lang="en-US" dirty="0" smtClean="0"/>
              <a:t>screen</a:t>
            </a:r>
          </a:p>
          <a:p>
            <a:pPr lvl="1"/>
            <a:r>
              <a:rPr lang="en-US" b="1" dirty="0" smtClean="0"/>
              <a:t>Warm </a:t>
            </a:r>
            <a:r>
              <a:rPr lang="en-US" b="1" dirty="0"/>
              <a:t>hand-off to Behavioral Health team </a:t>
            </a:r>
            <a:endParaRPr lang="en-US" b="1" dirty="0" smtClean="0"/>
          </a:p>
          <a:p>
            <a:pPr lvl="1"/>
            <a:r>
              <a:rPr lang="en-US" b="1" dirty="0" smtClean="0"/>
              <a:t>Return visit </a:t>
            </a:r>
            <a:r>
              <a:rPr lang="en-US" dirty="0" smtClean="0"/>
              <a:t>– 1 month</a:t>
            </a:r>
            <a:endParaRPr lang="en-US" dirty="0"/>
          </a:p>
        </p:txBody>
      </p:sp>
      <p:sp>
        <p:nvSpPr>
          <p:cNvPr id="3" name="Title 2"/>
          <p:cNvSpPr>
            <a:spLocks noGrp="1"/>
          </p:cNvSpPr>
          <p:nvPr>
            <p:ph type="title"/>
          </p:nvPr>
        </p:nvSpPr>
        <p:spPr>
          <a:xfrm>
            <a:off x="457200" y="685800"/>
            <a:ext cx="8229600" cy="685800"/>
          </a:xfrm>
        </p:spPr>
        <p:txBody>
          <a:bodyPr>
            <a:normAutofit/>
          </a:bodyPr>
          <a:lstStyle/>
          <a:p>
            <a:r>
              <a:rPr lang="en-US" sz="3200" b="1" i="1" dirty="0" smtClean="0"/>
              <a:t>Protocol</a:t>
            </a:r>
            <a:r>
              <a:rPr lang="en-US" sz="3200" b="1" i="1" dirty="0"/>
              <a:t>: </a:t>
            </a:r>
            <a:r>
              <a:rPr lang="en-US" sz="3200" b="1" i="1" dirty="0" smtClean="0"/>
              <a:t> </a:t>
            </a:r>
            <a:r>
              <a:rPr lang="en-US" sz="3200" b="1" dirty="0" smtClean="0"/>
              <a:t>Recommendations </a:t>
            </a:r>
            <a:r>
              <a:rPr lang="en-US" sz="3200" b="1" dirty="0"/>
              <a:t>for </a:t>
            </a:r>
            <a:r>
              <a:rPr lang="en-US" sz="3200" b="1" dirty="0" smtClean="0"/>
              <a:t>Providers</a:t>
            </a:r>
            <a:endParaRPr lang="en-US" sz="3200" b="1" dirty="0"/>
          </a:p>
        </p:txBody>
      </p:sp>
      <p:pic>
        <p:nvPicPr>
          <p:cNvPr id="5" name="Picture 4"/>
          <p:cNvPicPr>
            <a:picLocks noChangeAspect="1"/>
          </p:cNvPicPr>
          <p:nvPr/>
        </p:nvPicPr>
        <p:blipFill>
          <a:blip r:embed="rId2"/>
          <a:stretch>
            <a:fillRect/>
          </a:stretch>
        </p:blipFill>
        <p:spPr>
          <a:xfrm>
            <a:off x="6934200" y="4495800"/>
            <a:ext cx="2058895" cy="1521791"/>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473" y="3305157"/>
            <a:ext cx="19053" cy="247685"/>
          </a:xfrm>
          <a:prstGeom prst="rect">
            <a:avLst/>
          </a:prstGeom>
        </p:spPr>
      </p:pic>
    </p:spTree>
    <p:extLst>
      <p:ext uri="{BB962C8B-B14F-4D97-AF65-F5344CB8AC3E}">
        <p14:creationId xmlns:p14="http://schemas.microsoft.com/office/powerpoint/2010/main" val="308191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7517" y="3467090"/>
            <a:ext cx="285790" cy="152421"/>
          </a:xfrm>
        </p:spPr>
      </p:pic>
      <p:sp>
        <p:nvSpPr>
          <p:cNvPr id="3" name="Title 2"/>
          <p:cNvSpPr>
            <a:spLocks noGrp="1"/>
          </p:cNvSpPr>
          <p:nvPr>
            <p:ph type="title"/>
          </p:nvPr>
        </p:nvSpPr>
        <p:spPr/>
        <p:txBody>
          <a:bodyPr>
            <a:normAutofit fontScale="90000"/>
          </a:bodyPr>
          <a:lstStyle/>
          <a:p>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317" y="228600"/>
            <a:ext cx="6487430" cy="6019800"/>
          </a:xfrm>
          <a:prstGeom prst="rect">
            <a:avLst/>
          </a:prstGeom>
          <a:ln>
            <a:solidFill>
              <a:srgbClr val="00B0F0"/>
            </a:solidFill>
          </a:ln>
        </p:spPr>
      </p:pic>
    </p:spTree>
    <p:extLst>
      <p:ext uri="{BB962C8B-B14F-4D97-AF65-F5344CB8AC3E}">
        <p14:creationId xmlns:p14="http://schemas.microsoft.com/office/powerpoint/2010/main" val="78442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7" name="Straight Connector 6"/>
          <p:cNvCxnSpPr/>
          <p:nvPr/>
        </p:nvCxnSpPr>
        <p:spPr>
          <a:xfrm flipV="1">
            <a:off x="1290918" y="3052482"/>
            <a:ext cx="6185647" cy="1976718"/>
          </a:xfrm>
          <a:prstGeom prst="line">
            <a:avLst/>
          </a:prstGeom>
          <a:ln w="304800"/>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a:stretch>
            <a:fillRect/>
          </a:stretch>
        </p:blipFill>
        <p:spPr>
          <a:xfrm>
            <a:off x="533400" y="990600"/>
            <a:ext cx="3711388" cy="2917808"/>
          </a:xfrm>
          <a:prstGeom prst="rect">
            <a:avLst/>
          </a:prstGeom>
        </p:spPr>
      </p:pic>
    </p:spTree>
    <p:extLst>
      <p:ext uri="{BB962C8B-B14F-4D97-AF65-F5344CB8AC3E}">
        <p14:creationId xmlns:p14="http://schemas.microsoft.com/office/powerpoint/2010/main" val="3709010849"/>
      </p:ext>
    </p:extLst>
  </p:cSld>
  <p:clrMapOvr>
    <a:masterClrMapping/>
  </p:clrMapOvr>
  <mc:AlternateContent xmlns:mc="http://schemas.openxmlformats.org/markup-compatibility/2006" xmlns:p14="http://schemas.microsoft.com/office/powerpoint/2010/main">
    <mc:Choice Requires="p14">
      <p:transition spd="slow" p14:dur="2000" advTm="30928"/>
    </mc:Choice>
    <mc:Fallback xmlns="">
      <p:transition xmlns:p14="http://schemas.microsoft.com/office/powerpoint/2010/main" spd="slow" advTm="30928"/>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endParaRPr lang="en-US"/>
          </a:p>
        </p:txBody>
      </p:sp>
      <p:pic>
        <p:nvPicPr>
          <p:cNvPr id="8" name="Content Placeholder 7"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457200"/>
            <a:ext cx="5867400" cy="6019800"/>
          </a:xfrm>
          <a:ln>
            <a:solidFill>
              <a:srgbClr val="00B050"/>
            </a:solidFill>
          </a:ln>
        </p:spPr>
      </p:pic>
    </p:spTree>
    <p:extLst>
      <p:ext uri="{BB962C8B-B14F-4D97-AF65-F5344CB8AC3E}">
        <p14:creationId xmlns:p14="http://schemas.microsoft.com/office/powerpoint/2010/main" val="402248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457200"/>
            <a:ext cx="5791200" cy="6096000"/>
          </a:xfrm>
          <a:ln>
            <a:solidFill>
              <a:srgbClr val="FF9900"/>
            </a:solidFill>
          </a:ln>
        </p:spPr>
      </p:pic>
    </p:spTree>
    <p:extLst>
      <p:ext uri="{BB962C8B-B14F-4D97-AF65-F5344CB8AC3E}">
        <p14:creationId xmlns:p14="http://schemas.microsoft.com/office/powerpoint/2010/main" val="64788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95400"/>
            <a:ext cx="7924800" cy="4267200"/>
          </a:xfrm>
        </p:spPr>
        <p:txBody>
          <a:bodyPr>
            <a:normAutofit fontScale="92500" lnSpcReduction="20000"/>
          </a:bodyPr>
          <a:lstStyle/>
          <a:p>
            <a:r>
              <a:rPr lang="en-US" b="1" dirty="0" smtClean="0"/>
              <a:t>Return visits</a:t>
            </a:r>
          </a:p>
          <a:p>
            <a:pPr lvl="1"/>
            <a:r>
              <a:rPr lang="en-US" dirty="0"/>
              <a:t>Review prior records, screening, rating scales, BH team assessment</a:t>
            </a:r>
          </a:p>
          <a:p>
            <a:pPr lvl="1"/>
            <a:r>
              <a:rPr lang="en-US" dirty="0"/>
              <a:t>Controlled substance agreement, if stimulant </a:t>
            </a:r>
            <a:r>
              <a:rPr lang="en-US" dirty="0" smtClean="0"/>
              <a:t>meds prescribed</a:t>
            </a:r>
          </a:p>
          <a:p>
            <a:pPr lvl="1"/>
            <a:r>
              <a:rPr lang="en-US" smtClean="0"/>
              <a:t>Check PDMP</a:t>
            </a:r>
            <a:r>
              <a:rPr lang="en-US"/>
              <a:t>, if stimulant meds </a:t>
            </a:r>
            <a:r>
              <a:rPr lang="en-US" smtClean="0"/>
              <a:t>prescribed</a:t>
            </a:r>
            <a:endParaRPr lang="en-US" dirty="0" smtClean="0"/>
          </a:p>
          <a:p>
            <a:pPr lvl="1"/>
            <a:r>
              <a:rPr lang="en-US" dirty="0" smtClean="0"/>
              <a:t>Follow-up every 1-3 months</a:t>
            </a:r>
          </a:p>
          <a:p>
            <a:pPr lvl="2"/>
            <a:r>
              <a:rPr lang="en-US" dirty="0" smtClean="0"/>
              <a:t>Review current symptoms and functional impairments</a:t>
            </a:r>
          </a:p>
          <a:p>
            <a:pPr lvl="2"/>
            <a:r>
              <a:rPr lang="en-US" dirty="0" smtClean="0"/>
              <a:t>Repeat rating scales</a:t>
            </a:r>
          </a:p>
          <a:p>
            <a:pPr lvl="2"/>
            <a:r>
              <a:rPr lang="en-US" dirty="0" smtClean="0"/>
              <a:t>Review med adherence and side effects</a:t>
            </a:r>
          </a:p>
          <a:p>
            <a:pPr lvl="2"/>
            <a:r>
              <a:rPr lang="en-US" dirty="0" smtClean="0"/>
              <a:t>Review recent behavioral </a:t>
            </a:r>
            <a:r>
              <a:rPr lang="en-US" dirty="0"/>
              <a:t>attempts at home/school/work</a:t>
            </a:r>
          </a:p>
          <a:p>
            <a:pPr lvl="1"/>
            <a:endParaRPr lang="en-US" dirty="0"/>
          </a:p>
          <a:p>
            <a:endParaRPr lang="en-US" dirty="0"/>
          </a:p>
        </p:txBody>
      </p:sp>
      <p:sp>
        <p:nvSpPr>
          <p:cNvPr id="3" name="Title 2"/>
          <p:cNvSpPr>
            <a:spLocks noGrp="1"/>
          </p:cNvSpPr>
          <p:nvPr>
            <p:ph type="title"/>
          </p:nvPr>
        </p:nvSpPr>
        <p:spPr>
          <a:xfrm>
            <a:off x="457200" y="381000"/>
            <a:ext cx="8229600" cy="685800"/>
          </a:xfrm>
        </p:spPr>
        <p:txBody>
          <a:bodyPr>
            <a:normAutofit/>
          </a:bodyPr>
          <a:lstStyle/>
          <a:p>
            <a:r>
              <a:rPr lang="en-US" sz="3200" b="1" i="1" dirty="0" smtClean="0"/>
              <a:t>Protocol</a:t>
            </a:r>
            <a:r>
              <a:rPr lang="en-US" sz="3200" b="1" i="1" dirty="0"/>
              <a:t>: </a:t>
            </a:r>
            <a:r>
              <a:rPr lang="en-US" sz="3200" b="1" i="1" dirty="0" smtClean="0"/>
              <a:t> </a:t>
            </a:r>
            <a:r>
              <a:rPr lang="en-US" sz="3200" b="1" dirty="0" smtClean="0"/>
              <a:t>Recommendations for Providers</a:t>
            </a:r>
            <a:endParaRPr lang="en-US" sz="3200" b="1" dirty="0"/>
          </a:p>
        </p:txBody>
      </p:sp>
      <p:pic>
        <p:nvPicPr>
          <p:cNvPr id="4" name="Picture 3"/>
          <p:cNvPicPr>
            <a:picLocks noChangeAspect="1"/>
          </p:cNvPicPr>
          <p:nvPr/>
        </p:nvPicPr>
        <p:blipFill>
          <a:blip r:embed="rId2"/>
          <a:stretch>
            <a:fillRect/>
          </a:stretch>
        </p:blipFill>
        <p:spPr>
          <a:xfrm>
            <a:off x="7391400" y="5502965"/>
            <a:ext cx="1597212" cy="1180548"/>
          </a:xfrm>
          <a:prstGeom prst="rect">
            <a:avLst/>
          </a:prstGeom>
        </p:spPr>
      </p:pic>
    </p:spTree>
    <p:extLst>
      <p:ext uri="{BB962C8B-B14F-4D97-AF65-F5344CB8AC3E}">
        <p14:creationId xmlns:p14="http://schemas.microsoft.com/office/powerpoint/2010/main" val="381104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286000"/>
            <a:ext cx="7924800" cy="3048000"/>
          </a:xfrm>
        </p:spPr>
        <p:txBody>
          <a:bodyPr>
            <a:normAutofit fontScale="92500" lnSpcReduction="10000"/>
          </a:bodyPr>
          <a:lstStyle/>
          <a:p>
            <a:r>
              <a:rPr lang="en-US" dirty="0" smtClean="0"/>
              <a:t>Multidisciplinary team</a:t>
            </a:r>
          </a:p>
          <a:p>
            <a:pPr lvl="1"/>
            <a:r>
              <a:rPr lang="en-US" dirty="0" smtClean="0"/>
              <a:t>Family Med residents and faculty</a:t>
            </a:r>
          </a:p>
          <a:p>
            <a:pPr lvl="1"/>
            <a:r>
              <a:rPr lang="en-US" dirty="0" smtClean="0"/>
              <a:t>Front desk</a:t>
            </a:r>
          </a:p>
          <a:p>
            <a:pPr lvl="1"/>
            <a:r>
              <a:rPr lang="en-US" dirty="0" smtClean="0"/>
              <a:t>Nursing</a:t>
            </a:r>
          </a:p>
          <a:p>
            <a:pPr lvl="1"/>
            <a:r>
              <a:rPr lang="en-US" dirty="0" smtClean="0"/>
              <a:t>Pharmacists</a:t>
            </a:r>
          </a:p>
          <a:p>
            <a:pPr lvl="1"/>
            <a:r>
              <a:rPr lang="en-US" dirty="0" smtClean="0"/>
              <a:t>Behavioral Health clinicians – Social Work, Psychiatry</a:t>
            </a:r>
          </a:p>
        </p:txBody>
      </p:sp>
      <p:sp>
        <p:nvSpPr>
          <p:cNvPr id="3" name="Title 2"/>
          <p:cNvSpPr>
            <a:spLocks noGrp="1"/>
          </p:cNvSpPr>
          <p:nvPr>
            <p:ph type="title"/>
          </p:nvPr>
        </p:nvSpPr>
        <p:spPr>
          <a:xfrm>
            <a:off x="304800" y="685800"/>
            <a:ext cx="8691562" cy="481395"/>
          </a:xfrm>
        </p:spPr>
        <p:txBody>
          <a:bodyPr>
            <a:normAutofit fontScale="90000"/>
          </a:bodyPr>
          <a:lstStyle/>
          <a:p>
            <a:r>
              <a:rPr lang="en-US" b="1" dirty="0"/>
              <a:t/>
            </a:r>
            <a:br>
              <a:rPr lang="en-US" b="1" dirty="0"/>
            </a:br>
            <a:r>
              <a:rPr lang="en-US" sz="3600" b="1" i="1" dirty="0" smtClean="0"/>
              <a:t>Implement:  </a:t>
            </a:r>
            <a:br>
              <a:rPr lang="en-US" sz="3600" b="1" i="1" dirty="0" smtClean="0"/>
            </a:br>
            <a:r>
              <a:rPr lang="en-US" sz="3600" b="1" dirty="0" smtClean="0"/>
              <a:t>ADHD </a:t>
            </a:r>
            <a:r>
              <a:rPr lang="en-US" sz="3600" b="1" dirty="0"/>
              <a:t>Protocol </a:t>
            </a:r>
            <a:r>
              <a:rPr lang="en-US" sz="3600" b="1" dirty="0" smtClean="0"/>
              <a:t>w/ </a:t>
            </a:r>
            <a:r>
              <a:rPr lang="en-US" sz="3600" b="1" dirty="0"/>
              <a:t>Multidisciplinary Team</a:t>
            </a:r>
          </a:p>
        </p:txBody>
      </p:sp>
    </p:spTree>
    <p:extLst>
      <p:ext uri="{BB962C8B-B14F-4D97-AF65-F5344CB8AC3E}">
        <p14:creationId xmlns:p14="http://schemas.microsoft.com/office/powerpoint/2010/main" val="277803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685800"/>
          </a:xfrm>
        </p:spPr>
        <p:txBody>
          <a:bodyPr>
            <a:normAutofit/>
          </a:bodyPr>
          <a:lstStyle/>
          <a:p>
            <a:r>
              <a:rPr lang="en-US" sz="3200" b="1" i="1" dirty="0" smtClean="0"/>
              <a:t>Implement: </a:t>
            </a:r>
            <a:r>
              <a:rPr lang="en-US" sz="3200" b="1" dirty="0" smtClean="0"/>
              <a:t>Protocol Access</a:t>
            </a:r>
            <a:endParaRPr lang="en-US" sz="3200" b="1" dirty="0"/>
          </a:p>
        </p:txBody>
      </p:sp>
      <p:sp>
        <p:nvSpPr>
          <p:cNvPr id="3" name="Content Placeholder 2"/>
          <p:cNvSpPr>
            <a:spLocks noGrp="1"/>
          </p:cNvSpPr>
          <p:nvPr>
            <p:ph idx="1"/>
          </p:nvPr>
        </p:nvSpPr>
        <p:spPr>
          <a:xfrm>
            <a:off x="381000" y="1752600"/>
            <a:ext cx="8432800" cy="4906963"/>
          </a:xfrm>
        </p:spPr>
        <p:txBody>
          <a:bodyPr>
            <a:normAutofit/>
          </a:bodyPr>
          <a:lstStyle/>
          <a:p>
            <a:r>
              <a:rPr lang="en-US" dirty="0" smtClean="0"/>
              <a:t>Multiple ways to access website with ADHD protocol and forms: </a:t>
            </a:r>
          </a:p>
          <a:p>
            <a:pPr lvl="1"/>
            <a:r>
              <a:rPr lang="en-US" sz="2400" dirty="0"/>
              <a:t>Paper </a:t>
            </a:r>
          </a:p>
          <a:p>
            <a:pPr lvl="1"/>
            <a:r>
              <a:rPr lang="en-US" sz="2400" dirty="0" smtClean="0"/>
              <a:t>EHR links</a:t>
            </a:r>
          </a:p>
          <a:p>
            <a:pPr lvl="1"/>
            <a:r>
              <a:rPr lang="en-US" sz="2400" dirty="0" smtClean="0"/>
              <a:t>Website</a:t>
            </a:r>
            <a:br>
              <a:rPr lang="en-US" sz="2400" dirty="0" smtClean="0"/>
            </a:br>
            <a:endParaRPr lang="en-US" sz="2400" dirty="0" smtClean="0"/>
          </a:p>
        </p:txBody>
      </p:sp>
    </p:spTree>
    <p:extLst>
      <p:ext uri="{BB962C8B-B14F-4D97-AF65-F5344CB8AC3E}">
        <p14:creationId xmlns:p14="http://schemas.microsoft.com/office/powerpoint/2010/main" val="38710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229600" cy="685800"/>
          </a:xfrm>
        </p:spPr>
        <p:txBody>
          <a:bodyPr>
            <a:normAutofit/>
          </a:bodyPr>
          <a:lstStyle/>
          <a:p>
            <a:r>
              <a:rPr lang="en-US" sz="3200" dirty="0" smtClean="0"/>
              <a:t>Protocol on Paper</a:t>
            </a:r>
            <a:endParaRPr lang="en-US" sz="3200" dirty="0"/>
          </a:p>
        </p:txBody>
      </p:sp>
      <p:pic>
        <p:nvPicPr>
          <p:cNvPr id="4" name="Picture 3"/>
          <p:cNvPicPr>
            <a:picLocks noChangeAspect="1"/>
          </p:cNvPicPr>
          <p:nvPr/>
        </p:nvPicPr>
        <p:blipFill>
          <a:blip r:embed="rId2"/>
          <a:stretch>
            <a:fillRect/>
          </a:stretch>
        </p:blipFill>
        <p:spPr>
          <a:xfrm>
            <a:off x="609600" y="1066800"/>
            <a:ext cx="7848600" cy="5372100"/>
          </a:xfrm>
          <a:prstGeom prst="rect">
            <a:avLst/>
          </a:prstGeom>
        </p:spPr>
      </p:pic>
    </p:spTree>
    <p:extLst>
      <p:ext uri="{BB962C8B-B14F-4D97-AF65-F5344CB8AC3E}">
        <p14:creationId xmlns:p14="http://schemas.microsoft.com/office/powerpoint/2010/main" val="364861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905000"/>
            <a:ext cx="7620000" cy="4038600"/>
          </a:xfrm>
        </p:spPr>
        <p:txBody>
          <a:bodyPr>
            <a:normAutofit/>
          </a:bodyPr>
          <a:lstStyle/>
          <a:p>
            <a:r>
              <a:rPr lang="en-US" dirty="0" smtClean="0"/>
              <a:t>EHR - </a:t>
            </a:r>
            <a:r>
              <a:rPr lang="en-US" i="1" dirty="0" smtClean="0"/>
              <a:t>EPIC </a:t>
            </a:r>
            <a:r>
              <a:rPr lang="en-US" i="1" dirty="0" err="1" smtClean="0"/>
              <a:t>Smartphrases</a:t>
            </a:r>
            <a:endParaRPr lang="en-US" i="1" dirty="0" smtClean="0"/>
          </a:p>
          <a:p>
            <a:pPr lvl="1"/>
            <a:r>
              <a:rPr lang="en-US" sz="2400" dirty="0"/>
              <a:t>P</a:t>
            </a:r>
            <a:r>
              <a:rPr lang="en-US" sz="2400" dirty="0" smtClean="0"/>
              <a:t>rompts to follow protocol</a:t>
            </a:r>
          </a:p>
          <a:p>
            <a:pPr lvl="1"/>
            <a:r>
              <a:rPr lang="en-US" sz="2400" dirty="0" smtClean="0"/>
              <a:t>Assists in documentation</a:t>
            </a:r>
          </a:p>
          <a:p>
            <a:pPr lvl="1"/>
            <a:r>
              <a:rPr lang="en-US" sz="2400" dirty="0" smtClean="0"/>
              <a:t>Adapts protocol to age group</a:t>
            </a:r>
          </a:p>
          <a:p>
            <a:pPr marL="914400" lvl="2" indent="0">
              <a:buNone/>
            </a:pPr>
            <a:r>
              <a:rPr lang="en-US" sz="2800" b="1" dirty="0" smtClean="0"/>
              <a:t>.</a:t>
            </a:r>
            <a:r>
              <a:rPr lang="en-US" dirty="0" smtClean="0"/>
              <a:t>ADHDCHILD</a:t>
            </a:r>
          </a:p>
          <a:p>
            <a:pPr marL="914400" lvl="2" indent="0">
              <a:buNone/>
            </a:pPr>
            <a:r>
              <a:rPr lang="en-US" sz="2800" b="1" dirty="0" smtClean="0"/>
              <a:t>.</a:t>
            </a:r>
            <a:r>
              <a:rPr lang="en-US" dirty="0" smtClean="0"/>
              <a:t>ADHDTEEN</a:t>
            </a:r>
          </a:p>
          <a:p>
            <a:pPr marL="914400" lvl="2" indent="0">
              <a:buNone/>
            </a:pPr>
            <a:r>
              <a:rPr lang="en-US" sz="2800" b="1" dirty="0"/>
              <a:t>.</a:t>
            </a:r>
            <a:r>
              <a:rPr lang="en-US" dirty="0" smtClean="0"/>
              <a:t>ADHDADULT</a:t>
            </a:r>
          </a:p>
        </p:txBody>
      </p:sp>
      <p:sp>
        <p:nvSpPr>
          <p:cNvPr id="3" name="Title 2"/>
          <p:cNvSpPr>
            <a:spLocks noGrp="1"/>
          </p:cNvSpPr>
          <p:nvPr>
            <p:ph type="title"/>
          </p:nvPr>
        </p:nvSpPr>
        <p:spPr>
          <a:xfrm>
            <a:off x="457200" y="838200"/>
            <a:ext cx="8229600" cy="685800"/>
          </a:xfrm>
        </p:spPr>
        <p:txBody>
          <a:bodyPr>
            <a:normAutofit/>
          </a:bodyPr>
          <a:lstStyle/>
          <a:p>
            <a:r>
              <a:rPr lang="en-US" sz="3200" b="1" i="1" dirty="0"/>
              <a:t>Implement: </a:t>
            </a:r>
            <a:r>
              <a:rPr lang="en-US" sz="3200" b="1" i="1" dirty="0" smtClean="0"/>
              <a:t> </a:t>
            </a:r>
            <a:r>
              <a:rPr lang="en-US" sz="3200" b="1" dirty="0" smtClean="0"/>
              <a:t>Electronic Health Record templates</a:t>
            </a:r>
            <a:endParaRPr lang="en-US" sz="3200" b="1" dirty="0"/>
          </a:p>
        </p:txBody>
      </p:sp>
    </p:spTree>
    <p:extLst>
      <p:ext uri="{BB962C8B-B14F-4D97-AF65-F5344CB8AC3E}">
        <p14:creationId xmlns:p14="http://schemas.microsoft.com/office/powerpoint/2010/main" val="47750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2251" y="52005"/>
            <a:ext cx="8691562" cy="862395"/>
          </a:xfrm>
        </p:spPr>
        <p:txBody>
          <a:bodyPr>
            <a:normAutofit/>
          </a:bodyPr>
          <a:lstStyle/>
          <a:p>
            <a:r>
              <a:rPr lang="en-US" sz="3200" dirty="0" smtClean="0"/>
              <a:t>Sample </a:t>
            </a:r>
            <a:r>
              <a:rPr lang="en-US" sz="3200" dirty="0" err="1" smtClean="0"/>
              <a:t>Smartphrase</a:t>
            </a:r>
            <a:endParaRPr lang="en-US" sz="3200" dirty="0"/>
          </a:p>
        </p:txBody>
      </p:sp>
      <p:sp>
        <p:nvSpPr>
          <p:cNvPr id="3" name="Content Placeholder 2"/>
          <p:cNvSpPr>
            <a:spLocks noGrp="1"/>
          </p:cNvSpPr>
          <p:nvPr>
            <p:ph idx="1"/>
          </p:nvPr>
        </p:nvSpPr>
        <p:spPr/>
        <p:txBody>
          <a:bodyPr/>
          <a:lstStyle/>
          <a:p>
            <a:r>
              <a:rPr lang="en-US" i="1" dirty="0" smtClean="0"/>
              <a:t>Set up like a well child template with protocol built in:</a:t>
            </a:r>
          </a:p>
          <a:p>
            <a:endParaRPr lang="en-US" dirty="0"/>
          </a:p>
        </p:txBody>
      </p:sp>
      <p:pic>
        <p:nvPicPr>
          <p:cNvPr id="4" name="Picture 3" descr="Screen Shot 2016-04-15 at 12.50.18 AM.png"/>
          <p:cNvPicPr>
            <a:picLocks noChangeAspect="1"/>
          </p:cNvPicPr>
          <p:nvPr/>
        </p:nvPicPr>
        <p:blipFill rotWithShape="1">
          <a:blip r:embed="rId2">
            <a:extLst>
              <a:ext uri="{28A0092B-C50C-407E-A947-70E740481C1C}">
                <a14:useLocalDpi xmlns:a14="http://schemas.microsoft.com/office/drawing/2010/main" val="0"/>
              </a:ext>
            </a:extLst>
          </a:blip>
          <a:srcRect t="7394" r="29418" b="3483"/>
          <a:stretch/>
        </p:blipFill>
        <p:spPr>
          <a:xfrm>
            <a:off x="457200" y="1219200"/>
            <a:ext cx="8497367" cy="5029200"/>
          </a:xfrm>
          <a:prstGeom prst="rect">
            <a:avLst/>
          </a:prstGeom>
        </p:spPr>
      </p:pic>
    </p:spTree>
    <p:extLst>
      <p:ext uri="{BB962C8B-B14F-4D97-AF65-F5344CB8AC3E}">
        <p14:creationId xmlns:p14="http://schemas.microsoft.com/office/powerpoint/2010/main" val="377646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Smartphrase</a:t>
            </a:r>
            <a:r>
              <a:rPr lang="en-US" dirty="0" smtClean="0"/>
              <a:t> Assessment / Plan</a:t>
            </a:r>
            <a:endParaRPr lang="en-US" dirty="0"/>
          </a:p>
        </p:txBody>
      </p:sp>
      <p:pic>
        <p:nvPicPr>
          <p:cNvPr id="4" name="Content Placeholder 3" descr="Screen Shot 2016-04-15 at 12.50.45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404" r="32023"/>
          <a:stretch/>
        </p:blipFill>
        <p:spPr>
          <a:xfrm>
            <a:off x="381000" y="685800"/>
            <a:ext cx="8207375" cy="5410200"/>
          </a:xfrm>
        </p:spPr>
      </p:pic>
    </p:spTree>
    <p:extLst>
      <p:ext uri="{BB962C8B-B14F-4D97-AF65-F5344CB8AC3E}">
        <p14:creationId xmlns:p14="http://schemas.microsoft.com/office/powerpoint/2010/main" val="45859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336501" cy="1064600"/>
          </a:xfrm>
        </p:spPr>
        <p:txBody>
          <a:bodyPr>
            <a:noAutofit/>
          </a:bodyPr>
          <a:lstStyle/>
          <a:p>
            <a:r>
              <a:rPr lang="en-US" sz="3200" dirty="0" smtClean="0"/>
              <a:t>UPMC St. Margaret Family Med Residency BEHAVIORAL HEALTH website</a:t>
            </a:r>
            <a:endParaRPr lang="en-US" sz="3200" dirty="0"/>
          </a:p>
        </p:txBody>
      </p:sp>
      <p:sp>
        <p:nvSpPr>
          <p:cNvPr id="3" name="Content Placeholder 2"/>
          <p:cNvSpPr>
            <a:spLocks noGrp="1"/>
          </p:cNvSpPr>
          <p:nvPr>
            <p:ph idx="1"/>
          </p:nvPr>
        </p:nvSpPr>
        <p:spPr>
          <a:xfrm>
            <a:off x="685800" y="2057400"/>
            <a:ext cx="7716922" cy="5311221"/>
          </a:xfrm>
        </p:spPr>
        <p:txBody>
          <a:bodyPr/>
          <a:lstStyle/>
          <a:p>
            <a:r>
              <a:rPr lang="en-US" dirty="0" smtClean="0"/>
              <a:t>SMFMRESBEHAVHEALTH Google Site</a:t>
            </a:r>
          </a:p>
          <a:p>
            <a:endParaRPr lang="en-US" dirty="0" smtClean="0"/>
          </a:p>
          <a:p>
            <a:r>
              <a:rPr lang="en-US" dirty="0" smtClean="0">
                <a:hlinkClick r:id="rId2"/>
              </a:rPr>
              <a:t>https://sites.google.com/site/smfmresbehavhealth/</a:t>
            </a:r>
            <a:endParaRPr lang="en-US" dirty="0" smtClean="0"/>
          </a:p>
          <a:p>
            <a:pPr marL="0" indent="0">
              <a:buNone/>
            </a:pPr>
            <a:endParaRPr lang="en-US" dirty="0"/>
          </a:p>
          <a:p>
            <a:r>
              <a:rPr lang="en-US" dirty="0" err="1" smtClean="0"/>
              <a:t>MedHub</a:t>
            </a:r>
            <a:r>
              <a:rPr lang="en-US" dirty="0" smtClean="0"/>
              <a:t> – Behavioral Health</a:t>
            </a:r>
          </a:p>
          <a:p>
            <a:pPr lvl="1"/>
            <a:r>
              <a:rPr lang="en-US" dirty="0" smtClean="0">
                <a:hlinkClick r:id="rId3"/>
              </a:rPr>
              <a:t>https://upmc.medhub.com/index.mh</a:t>
            </a:r>
            <a:endParaRPr lang="en-US" dirty="0"/>
          </a:p>
        </p:txBody>
      </p:sp>
    </p:spTree>
    <p:extLst>
      <p:ext uri="{BB962C8B-B14F-4D97-AF65-F5344CB8AC3E}">
        <p14:creationId xmlns:p14="http://schemas.microsoft.com/office/powerpoint/2010/main" val="121231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7" name="Straight Connector 6"/>
          <p:cNvCxnSpPr/>
          <p:nvPr/>
        </p:nvCxnSpPr>
        <p:spPr>
          <a:xfrm flipV="1">
            <a:off x="1371600" y="2743200"/>
            <a:ext cx="6185647" cy="1976718"/>
          </a:xfrm>
          <a:prstGeom prst="line">
            <a:avLst/>
          </a:prstGeom>
          <a:ln w="304800"/>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a:stretch>
            <a:fillRect/>
          </a:stretch>
        </p:blipFill>
        <p:spPr>
          <a:xfrm>
            <a:off x="457200" y="990600"/>
            <a:ext cx="3455894" cy="2716945"/>
          </a:xfrm>
          <a:prstGeom prst="rect">
            <a:avLst/>
          </a:prstGeom>
        </p:spPr>
      </p:pic>
      <p:pic>
        <p:nvPicPr>
          <p:cNvPr id="12" name="Picture 11"/>
          <p:cNvPicPr>
            <a:picLocks noChangeAspect="1"/>
          </p:cNvPicPr>
          <p:nvPr/>
        </p:nvPicPr>
        <p:blipFill>
          <a:blip r:embed="rId3"/>
          <a:stretch>
            <a:fillRect/>
          </a:stretch>
        </p:blipFill>
        <p:spPr>
          <a:xfrm>
            <a:off x="5181600" y="3733800"/>
            <a:ext cx="3733800" cy="2987040"/>
          </a:xfrm>
          <a:prstGeom prst="rect">
            <a:avLst/>
          </a:prstGeom>
        </p:spPr>
      </p:pic>
    </p:spTree>
    <p:extLst>
      <p:ext uri="{BB962C8B-B14F-4D97-AF65-F5344CB8AC3E}">
        <p14:creationId xmlns:p14="http://schemas.microsoft.com/office/powerpoint/2010/main" val="1564355990"/>
      </p:ext>
    </p:extLst>
  </p:cSld>
  <p:clrMapOvr>
    <a:masterClrMapping/>
  </p:clrMapOvr>
  <mc:AlternateContent xmlns:mc="http://schemas.openxmlformats.org/markup-compatibility/2006" xmlns:p14="http://schemas.microsoft.com/office/powerpoint/2010/main">
    <mc:Choice Requires="p14">
      <p:transition spd="slow" p14:dur="2000" advTm="155262"/>
    </mc:Choice>
    <mc:Fallback xmlns="">
      <p:transition xmlns:p14="http://schemas.microsoft.com/office/powerpoint/2010/main" spd="slow" advTm="155262"/>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normAutofit/>
          </a:bodyPr>
          <a:lstStyle/>
          <a:p>
            <a:r>
              <a:rPr lang="en-US" sz="3200" b="1" dirty="0" smtClean="0"/>
              <a:t>WEBSITE - ADHD Links</a:t>
            </a:r>
            <a:endParaRPr lang="en-US" sz="3200" b="1" dirty="0"/>
          </a:p>
        </p:txBody>
      </p:sp>
      <p:sp>
        <p:nvSpPr>
          <p:cNvPr id="3" name="Content Placeholder 2"/>
          <p:cNvSpPr>
            <a:spLocks noGrp="1"/>
          </p:cNvSpPr>
          <p:nvPr>
            <p:ph idx="1"/>
          </p:nvPr>
        </p:nvSpPr>
        <p:spPr>
          <a:xfrm>
            <a:off x="381000" y="1676400"/>
            <a:ext cx="8432800" cy="4525963"/>
          </a:xfrm>
        </p:spPr>
        <p:txBody>
          <a:bodyPr/>
          <a:lstStyle/>
          <a:p>
            <a:r>
              <a:rPr lang="en-US" dirty="0" smtClean="0"/>
              <a:t>NEW behavioral health website link built </a:t>
            </a:r>
            <a:r>
              <a:rPr lang="en-US" dirty="0"/>
              <a:t>into </a:t>
            </a:r>
            <a:r>
              <a:rPr lang="en-US" dirty="0" err="1"/>
              <a:t>smartphrase</a:t>
            </a:r>
            <a:r>
              <a:rPr lang="en-US" dirty="0"/>
              <a:t> note </a:t>
            </a:r>
            <a:endParaRPr lang="en-US" dirty="0" smtClean="0"/>
          </a:p>
          <a:p>
            <a:pPr marL="0" indent="0">
              <a:buNone/>
            </a:pPr>
            <a:endParaRPr lang="en-US" dirty="0" smtClean="0"/>
          </a:p>
          <a:p>
            <a:r>
              <a:rPr lang="en-US" sz="2800" dirty="0" smtClean="0">
                <a:hlinkClick r:id="rId2"/>
              </a:rPr>
              <a:t>https://sites.google.com/site/smfmresbehavhealth/</a:t>
            </a:r>
            <a:br>
              <a:rPr lang="en-US" sz="2800" dirty="0" smtClean="0">
                <a:hlinkClick r:id="rId2"/>
              </a:rPr>
            </a:br>
            <a:endParaRPr lang="en-US" sz="2800" dirty="0" smtClean="0"/>
          </a:p>
          <a:p>
            <a:r>
              <a:rPr lang="en-US" sz="2800" dirty="0" smtClean="0"/>
              <a:t>Click BH Protocols -&gt; ADHD Protocols -&gt; Choose age group  -&gt; forms on website</a:t>
            </a:r>
          </a:p>
        </p:txBody>
      </p:sp>
    </p:spTree>
    <p:extLst>
      <p:ext uri="{BB962C8B-B14F-4D97-AF65-F5344CB8AC3E}">
        <p14:creationId xmlns:p14="http://schemas.microsoft.com/office/powerpoint/2010/main" val="82301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normAutofit/>
          </a:bodyPr>
          <a:lstStyle/>
          <a:p>
            <a:r>
              <a:rPr lang="en-US" sz="3200" dirty="0" smtClean="0"/>
              <a:t>Website includes:</a:t>
            </a:r>
            <a:endParaRPr lang="en-US" sz="3200" dirty="0"/>
          </a:p>
        </p:txBody>
      </p:sp>
      <p:sp>
        <p:nvSpPr>
          <p:cNvPr id="3" name="Content Placeholder 2"/>
          <p:cNvSpPr>
            <a:spLocks noGrp="1"/>
          </p:cNvSpPr>
          <p:nvPr>
            <p:ph idx="1"/>
          </p:nvPr>
        </p:nvSpPr>
        <p:spPr>
          <a:xfrm>
            <a:off x="838200" y="1676400"/>
            <a:ext cx="7086600" cy="4495800"/>
          </a:xfrm>
        </p:spPr>
        <p:txBody>
          <a:bodyPr>
            <a:normAutofit fontScale="92500" lnSpcReduction="20000"/>
          </a:bodyPr>
          <a:lstStyle/>
          <a:p>
            <a:r>
              <a:rPr lang="en-US" sz="2800" dirty="0" smtClean="0"/>
              <a:t>New Policy for ADHD visits (for patients)</a:t>
            </a:r>
          </a:p>
          <a:p>
            <a:r>
              <a:rPr lang="en-US" sz="2800" dirty="0" smtClean="0">
                <a:solidFill>
                  <a:schemeClr val="bg1">
                    <a:lumMod val="85000"/>
                  </a:schemeClr>
                </a:solidFill>
              </a:rPr>
              <a:t>Handout with age appropriate behavioral modifications (Tips for parents/ adults with ADHD)</a:t>
            </a:r>
          </a:p>
          <a:p>
            <a:r>
              <a:rPr lang="en-US" sz="2800" dirty="0" smtClean="0">
                <a:solidFill>
                  <a:schemeClr val="bg1">
                    <a:lumMod val="85000"/>
                  </a:schemeClr>
                </a:solidFill>
              </a:rPr>
              <a:t>All ADHD assessment tools including Vanderbilt Child / Teen, Adult ADHD scale, PHQ9 for teens and adults, substance screening questions </a:t>
            </a:r>
          </a:p>
          <a:p>
            <a:r>
              <a:rPr lang="en-US" sz="2800" dirty="0" smtClean="0">
                <a:solidFill>
                  <a:schemeClr val="bg1">
                    <a:lumMod val="85000"/>
                  </a:schemeClr>
                </a:solidFill>
              </a:rPr>
              <a:t>Controlled substance contract </a:t>
            </a:r>
          </a:p>
          <a:p>
            <a:r>
              <a:rPr lang="en-US" sz="2800" dirty="0" smtClean="0">
                <a:solidFill>
                  <a:schemeClr val="bg1">
                    <a:lumMod val="85000"/>
                  </a:schemeClr>
                </a:solidFill>
              </a:rPr>
              <a:t>Handout with ADHD Across the Lifespan clinic info</a:t>
            </a:r>
          </a:p>
          <a:p>
            <a:r>
              <a:rPr lang="en-US" sz="2800" dirty="0" smtClean="0">
                <a:solidFill>
                  <a:schemeClr val="bg1">
                    <a:lumMod val="85000"/>
                  </a:schemeClr>
                </a:solidFill>
              </a:rPr>
              <a:t>Updated chart with ADHD medication information</a:t>
            </a:r>
          </a:p>
        </p:txBody>
      </p:sp>
      <p:sp>
        <p:nvSpPr>
          <p:cNvPr id="4" name="TextBox 3"/>
          <p:cNvSpPr txBox="1"/>
          <p:nvPr/>
        </p:nvSpPr>
        <p:spPr>
          <a:xfrm>
            <a:off x="685800" y="1600200"/>
            <a:ext cx="7701477" cy="567301"/>
          </a:xfrm>
          <a:prstGeom prst="rect">
            <a:avLst/>
          </a:prstGeom>
          <a:noFill/>
          <a:ln w="57150" cmpd="sng">
            <a:solidFill>
              <a:schemeClr val="tx2"/>
            </a:solidFill>
          </a:ln>
        </p:spPr>
        <p:txBody>
          <a:bodyPr wrap="square" rtlCol="0">
            <a:spAutoFit/>
          </a:bodyPr>
          <a:lstStyle/>
          <a:p>
            <a:endParaRPr lang="en-US" dirty="0"/>
          </a:p>
        </p:txBody>
      </p:sp>
    </p:spTree>
    <p:extLst>
      <p:ext uri="{BB962C8B-B14F-4D97-AF65-F5344CB8AC3E}">
        <p14:creationId xmlns:p14="http://schemas.microsoft.com/office/powerpoint/2010/main" val="128956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0"/>
            <a:ext cx="8229600" cy="988400"/>
          </a:xfrm>
        </p:spPr>
        <p:txBody>
          <a:bodyPr/>
          <a:lstStyle/>
          <a:p>
            <a:pPr algn="ctr"/>
            <a:r>
              <a:rPr lang="en-US" sz="2800" dirty="0" smtClean="0"/>
              <a:t>Patient Handout about ADHD Protocol</a:t>
            </a:r>
            <a:endParaRPr lang="en-US" sz="2800" dirty="0"/>
          </a:p>
        </p:txBody>
      </p:sp>
      <p:pic>
        <p:nvPicPr>
          <p:cNvPr id="4" name="Content Placeholder 3" descr="Screen Shot 2016-04-15 at 12.43.15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3225" b="8755"/>
          <a:stretch/>
        </p:blipFill>
        <p:spPr>
          <a:xfrm>
            <a:off x="838200" y="1143000"/>
            <a:ext cx="7570661" cy="5091549"/>
          </a:xfrm>
          <a:ln>
            <a:solidFill>
              <a:schemeClr val="tx1"/>
            </a:solidFill>
          </a:ln>
        </p:spPr>
      </p:pic>
    </p:spTree>
    <p:extLst>
      <p:ext uri="{BB962C8B-B14F-4D97-AF65-F5344CB8AC3E}">
        <p14:creationId xmlns:p14="http://schemas.microsoft.com/office/powerpoint/2010/main" val="67065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685800"/>
          </a:xfrm>
        </p:spPr>
        <p:txBody>
          <a:bodyPr>
            <a:normAutofit/>
          </a:bodyPr>
          <a:lstStyle/>
          <a:p>
            <a:r>
              <a:rPr lang="en-US" sz="3200" b="1" dirty="0" smtClean="0"/>
              <a:t>Website includes:</a:t>
            </a:r>
            <a:endParaRPr lang="en-US" sz="3200" b="1" dirty="0"/>
          </a:p>
        </p:txBody>
      </p:sp>
      <p:sp>
        <p:nvSpPr>
          <p:cNvPr id="3" name="Content Placeholder 2"/>
          <p:cNvSpPr>
            <a:spLocks noGrp="1"/>
          </p:cNvSpPr>
          <p:nvPr>
            <p:ph idx="1"/>
          </p:nvPr>
        </p:nvSpPr>
        <p:spPr>
          <a:xfrm>
            <a:off x="685800" y="1524000"/>
            <a:ext cx="7620000" cy="5029200"/>
          </a:xfrm>
        </p:spPr>
        <p:txBody>
          <a:bodyPr>
            <a:normAutofit fontScale="92500"/>
          </a:bodyPr>
          <a:lstStyle/>
          <a:p>
            <a:r>
              <a:rPr lang="en-US" sz="2800" dirty="0" smtClean="0">
                <a:solidFill>
                  <a:schemeClr val="tx1">
                    <a:lumMod val="10000"/>
                    <a:lumOff val="90000"/>
                  </a:schemeClr>
                </a:solidFill>
              </a:rPr>
              <a:t>New SMH Policy for ADHD visits (for patients)</a:t>
            </a:r>
          </a:p>
          <a:p>
            <a:r>
              <a:rPr lang="en-US" sz="2800" b="1" dirty="0" smtClean="0"/>
              <a:t>Handout with age appropriate behavioral modifications (Tips for parents/ adults with ADHD)</a:t>
            </a:r>
          </a:p>
          <a:p>
            <a:r>
              <a:rPr lang="en-US" sz="2800" dirty="0" smtClean="0">
                <a:solidFill>
                  <a:schemeClr val="tx1">
                    <a:lumMod val="10000"/>
                    <a:lumOff val="90000"/>
                  </a:schemeClr>
                </a:solidFill>
              </a:rPr>
              <a:t>All ADHD assessment tools including Vanderbilt Child / Teen, Adult ADHD scale, PHQ9 for teens and adults, substance screening questions </a:t>
            </a:r>
          </a:p>
          <a:p>
            <a:r>
              <a:rPr lang="en-US" sz="2800" dirty="0" smtClean="0">
                <a:solidFill>
                  <a:schemeClr val="tx1">
                    <a:lumMod val="10000"/>
                    <a:lumOff val="90000"/>
                  </a:schemeClr>
                </a:solidFill>
              </a:rPr>
              <a:t>Controlled substance contract </a:t>
            </a:r>
          </a:p>
          <a:p>
            <a:r>
              <a:rPr lang="en-US" sz="2800" dirty="0" smtClean="0">
                <a:solidFill>
                  <a:schemeClr val="tx1">
                    <a:lumMod val="10000"/>
                    <a:lumOff val="90000"/>
                  </a:schemeClr>
                </a:solidFill>
              </a:rPr>
              <a:t>Handout with ADHD Across the Lifespan clinic info</a:t>
            </a:r>
          </a:p>
          <a:p>
            <a:r>
              <a:rPr lang="en-US" sz="2800" dirty="0" smtClean="0">
                <a:solidFill>
                  <a:schemeClr val="tx1">
                    <a:lumMod val="10000"/>
                    <a:lumOff val="90000"/>
                  </a:schemeClr>
                </a:solidFill>
              </a:rPr>
              <a:t>Updated chart with ADHD medication information</a:t>
            </a:r>
          </a:p>
        </p:txBody>
      </p:sp>
      <p:sp>
        <p:nvSpPr>
          <p:cNvPr id="4" name="TextBox 3"/>
          <p:cNvSpPr txBox="1"/>
          <p:nvPr/>
        </p:nvSpPr>
        <p:spPr>
          <a:xfrm>
            <a:off x="623531" y="1981200"/>
            <a:ext cx="8215669" cy="990600"/>
          </a:xfrm>
          <a:prstGeom prst="rect">
            <a:avLst/>
          </a:prstGeom>
          <a:noFill/>
          <a:ln w="57150" cmpd="sng">
            <a:solidFill>
              <a:schemeClr val="tx2"/>
            </a:solidFill>
          </a:ln>
        </p:spPr>
        <p:txBody>
          <a:bodyPr wrap="square" rtlCol="0">
            <a:spAutoFit/>
          </a:bodyPr>
          <a:lstStyle/>
          <a:p>
            <a:endParaRPr lang="en-US" dirty="0"/>
          </a:p>
        </p:txBody>
      </p:sp>
    </p:spTree>
    <p:extLst>
      <p:ext uri="{BB962C8B-B14F-4D97-AF65-F5344CB8AC3E}">
        <p14:creationId xmlns:p14="http://schemas.microsoft.com/office/powerpoint/2010/main" val="32440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685800"/>
          </a:xfrm>
        </p:spPr>
        <p:txBody>
          <a:bodyPr>
            <a:normAutofit/>
          </a:bodyPr>
          <a:lstStyle/>
          <a:p>
            <a:r>
              <a:rPr lang="en-US" sz="3200" dirty="0" smtClean="0"/>
              <a:t>Website includes:</a:t>
            </a:r>
            <a:endParaRPr lang="en-US" sz="3200" dirty="0"/>
          </a:p>
        </p:txBody>
      </p:sp>
      <p:sp>
        <p:nvSpPr>
          <p:cNvPr id="3" name="Content Placeholder 2"/>
          <p:cNvSpPr>
            <a:spLocks noGrp="1"/>
          </p:cNvSpPr>
          <p:nvPr>
            <p:ph idx="1"/>
          </p:nvPr>
        </p:nvSpPr>
        <p:spPr>
          <a:xfrm>
            <a:off x="762000" y="1600200"/>
            <a:ext cx="7543800" cy="4953000"/>
          </a:xfrm>
        </p:spPr>
        <p:txBody>
          <a:bodyPr>
            <a:normAutofit fontScale="92500"/>
          </a:bodyPr>
          <a:lstStyle/>
          <a:p>
            <a:r>
              <a:rPr lang="en-US" sz="2800" dirty="0" smtClean="0">
                <a:solidFill>
                  <a:schemeClr val="tx1">
                    <a:lumMod val="10000"/>
                    <a:lumOff val="90000"/>
                  </a:schemeClr>
                </a:solidFill>
              </a:rPr>
              <a:t>New SMH Policy for ADHD visits (for patients)</a:t>
            </a:r>
          </a:p>
          <a:p>
            <a:r>
              <a:rPr lang="en-US" sz="2800" dirty="0" smtClean="0">
                <a:solidFill>
                  <a:schemeClr val="tx1">
                    <a:lumMod val="10000"/>
                    <a:lumOff val="90000"/>
                  </a:schemeClr>
                </a:solidFill>
              </a:rPr>
              <a:t>Handout with age appropriate behavioral modifications (Tips for parents/ adults with ADHD)</a:t>
            </a:r>
          </a:p>
          <a:p>
            <a:r>
              <a:rPr lang="en-US" sz="2800" dirty="0" smtClean="0"/>
              <a:t>All ADHD assessment tools including Vanderbilt Child / Teen, Adult ADHD scale, PHQ9 for teens and adults, substance screening questions </a:t>
            </a:r>
          </a:p>
          <a:p>
            <a:r>
              <a:rPr lang="en-US" sz="2800" dirty="0" smtClean="0">
                <a:solidFill>
                  <a:schemeClr val="tx1">
                    <a:lumMod val="10000"/>
                    <a:lumOff val="90000"/>
                  </a:schemeClr>
                </a:solidFill>
              </a:rPr>
              <a:t>Controlled substance contract </a:t>
            </a:r>
          </a:p>
          <a:p>
            <a:r>
              <a:rPr lang="en-US" sz="2800" dirty="0" smtClean="0">
                <a:solidFill>
                  <a:schemeClr val="tx1">
                    <a:lumMod val="10000"/>
                    <a:lumOff val="90000"/>
                  </a:schemeClr>
                </a:solidFill>
              </a:rPr>
              <a:t>Handout with ADHD Across the Lifespan clinic info</a:t>
            </a:r>
          </a:p>
          <a:p>
            <a:r>
              <a:rPr lang="en-US" sz="2800" dirty="0" smtClean="0">
                <a:solidFill>
                  <a:schemeClr val="tx1">
                    <a:lumMod val="10000"/>
                    <a:lumOff val="90000"/>
                  </a:schemeClr>
                </a:solidFill>
              </a:rPr>
              <a:t>Updated chart with ADHD medication information</a:t>
            </a:r>
          </a:p>
        </p:txBody>
      </p:sp>
      <p:sp>
        <p:nvSpPr>
          <p:cNvPr id="4" name="TextBox 3"/>
          <p:cNvSpPr txBox="1"/>
          <p:nvPr/>
        </p:nvSpPr>
        <p:spPr>
          <a:xfrm>
            <a:off x="609600" y="2895600"/>
            <a:ext cx="8305800" cy="1447800"/>
          </a:xfrm>
          <a:prstGeom prst="rect">
            <a:avLst/>
          </a:prstGeom>
          <a:noFill/>
          <a:ln w="57150" cmpd="sng">
            <a:solidFill>
              <a:schemeClr val="tx2"/>
            </a:solidFill>
          </a:ln>
        </p:spPr>
        <p:txBody>
          <a:bodyPr wrap="square" rtlCol="0">
            <a:spAutoFit/>
          </a:bodyPr>
          <a:lstStyle/>
          <a:p>
            <a:endParaRPr lang="en-US" dirty="0"/>
          </a:p>
        </p:txBody>
      </p:sp>
    </p:spTree>
    <p:extLst>
      <p:ext uri="{BB962C8B-B14F-4D97-AF65-F5344CB8AC3E}">
        <p14:creationId xmlns:p14="http://schemas.microsoft.com/office/powerpoint/2010/main" val="40722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r>
              <a:rPr lang="en-US" dirty="0" smtClean="0"/>
              <a:t>Website includes:</a:t>
            </a:r>
            <a:endParaRPr lang="en-US" dirty="0"/>
          </a:p>
        </p:txBody>
      </p:sp>
      <p:sp>
        <p:nvSpPr>
          <p:cNvPr id="3" name="Content Placeholder 2"/>
          <p:cNvSpPr>
            <a:spLocks noGrp="1"/>
          </p:cNvSpPr>
          <p:nvPr>
            <p:ph idx="1"/>
          </p:nvPr>
        </p:nvSpPr>
        <p:spPr>
          <a:xfrm>
            <a:off x="914400" y="1600200"/>
            <a:ext cx="7391400" cy="4572000"/>
          </a:xfrm>
        </p:spPr>
        <p:txBody>
          <a:bodyPr>
            <a:normAutofit fontScale="92500"/>
          </a:bodyPr>
          <a:lstStyle/>
          <a:p>
            <a:r>
              <a:rPr lang="en-US" sz="2800" dirty="0" smtClean="0">
                <a:solidFill>
                  <a:schemeClr val="tx1">
                    <a:lumMod val="10000"/>
                    <a:lumOff val="90000"/>
                  </a:schemeClr>
                </a:solidFill>
              </a:rPr>
              <a:t>New SMH Policy for ADHD visits (for patients)</a:t>
            </a:r>
          </a:p>
          <a:p>
            <a:r>
              <a:rPr lang="en-US" sz="2800" dirty="0" smtClean="0">
                <a:solidFill>
                  <a:schemeClr val="tx1">
                    <a:lumMod val="10000"/>
                    <a:lumOff val="90000"/>
                  </a:schemeClr>
                </a:solidFill>
              </a:rPr>
              <a:t>Handout with age appropriate behavioral modifications (Tips for parents/ adults with ADHD)</a:t>
            </a:r>
          </a:p>
          <a:p>
            <a:r>
              <a:rPr lang="en-US" sz="2800" dirty="0" smtClean="0">
                <a:solidFill>
                  <a:schemeClr val="tx1">
                    <a:lumMod val="10000"/>
                    <a:lumOff val="90000"/>
                  </a:schemeClr>
                </a:solidFill>
              </a:rPr>
              <a:t>All ADHD assessment tools including Vanderbilt Child / Teen, Adult ADHD scale, PHQ9 for teens and adults, substance screening questions </a:t>
            </a:r>
          </a:p>
          <a:p>
            <a:r>
              <a:rPr lang="en-US" sz="2800" dirty="0" smtClean="0"/>
              <a:t>Controlled substance agreement</a:t>
            </a:r>
          </a:p>
          <a:p>
            <a:r>
              <a:rPr lang="en-US" sz="2800" dirty="0" smtClean="0">
                <a:solidFill>
                  <a:schemeClr val="tx1">
                    <a:lumMod val="10000"/>
                    <a:lumOff val="90000"/>
                  </a:schemeClr>
                </a:solidFill>
              </a:rPr>
              <a:t>Handout with ADHD Across the Lifespan clinic info</a:t>
            </a:r>
          </a:p>
          <a:p>
            <a:r>
              <a:rPr lang="en-US" sz="2800" dirty="0" smtClean="0">
                <a:solidFill>
                  <a:schemeClr val="tx1">
                    <a:lumMod val="10000"/>
                    <a:lumOff val="90000"/>
                  </a:schemeClr>
                </a:solidFill>
              </a:rPr>
              <a:t>Updated chart with ADHD medication information</a:t>
            </a:r>
          </a:p>
        </p:txBody>
      </p:sp>
      <p:sp>
        <p:nvSpPr>
          <p:cNvPr id="6" name="TextBox 5"/>
          <p:cNvSpPr txBox="1"/>
          <p:nvPr/>
        </p:nvSpPr>
        <p:spPr>
          <a:xfrm>
            <a:off x="685800" y="3962400"/>
            <a:ext cx="6687639" cy="1143000"/>
          </a:xfrm>
          <a:prstGeom prst="rect">
            <a:avLst/>
          </a:prstGeom>
          <a:noFill/>
          <a:ln w="57150" cmpd="sng">
            <a:solidFill>
              <a:schemeClr val="tx2"/>
            </a:solidFill>
          </a:ln>
        </p:spPr>
        <p:txBody>
          <a:bodyPr wrap="square" rtlCol="0">
            <a:spAutoFit/>
          </a:bodyPr>
          <a:lstStyle/>
          <a:p>
            <a:endParaRPr lang="en-US" dirty="0"/>
          </a:p>
        </p:txBody>
      </p:sp>
    </p:spTree>
    <p:extLst>
      <p:ext uri="{BB962C8B-B14F-4D97-AF65-F5344CB8AC3E}">
        <p14:creationId xmlns:p14="http://schemas.microsoft.com/office/powerpoint/2010/main" val="55567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685800"/>
          </a:xfrm>
        </p:spPr>
        <p:txBody>
          <a:bodyPr>
            <a:normAutofit/>
          </a:bodyPr>
          <a:lstStyle/>
          <a:p>
            <a:r>
              <a:rPr lang="en-US" sz="3200" dirty="0" smtClean="0"/>
              <a:t>Website includes:</a:t>
            </a:r>
            <a:endParaRPr lang="en-US" sz="3200" dirty="0"/>
          </a:p>
        </p:txBody>
      </p:sp>
      <p:sp>
        <p:nvSpPr>
          <p:cNvPr id="3" name="Content Placeholder 2"/>
          <p:cNvSpPr>
            <a:spLocks noGrp="1"/>
          </p:cNvSpPr>
          <p:nvPr>
            <p:ph idx="1"/>
          </p:nvPr>
        </p:nvSpPr>
        <p:spPr>
          <a:xfrm>
            <a:off x="533400" y="1219200"/>
            <a:ext cx="8364111" cy="4876800"/>
          </a:xfrm>
        </p:spPr>
        <p:txBody>
          <a:bodyPr/>
          <a:lstStyle/>
          <a:p>
            <a:r>
              <a:rPr lang="en-US" sz="2800" dirty="0" smtClean="0">
                <a:solidFill>
                  <a:schemeClr val="tx1">
                    <a:lumMod val="10000"/>
                    <a:lumOff val="90000"/>
                  </a:schemeClr>
                </a:solidFill>
              </a:rPr>
              <a:t>New SMH Policy for ADHD visits (for patients)</a:t>
            </a:r>
          </a:p>
          <a:p>
            <a:r>
              <a:rPr lang="en-US" sz="2800" dirty="0" smtClean="0">
                <a:solidFill>
                  <a:schemeClr val="tx1">
                    <a:lumMod val="10000"/>
                    <a:lumOff val="90000"/>
                  </a:schemeClr>
                </a:solidFill>
              </a:rPr>
              <a:t>Handout with age appropriate behavioral modifications (Tips for parents/ adults with ADHD)</a:t>
            </a:r>
          </a:p>
          <a:p>
            <a:r>
              <a:rPr lang="en-US" sz="2800" dirty="0" smtClean="0">
                <a:solidFill>
                  <a:schemeClr val="tx1">
                    <a:lumMod val="10000"/>
                    <a:lumOff val="90000"/>
                  </a:schemeClr>
                </a:solidFill>
              </a:rPr>
              <a:t>All ADHD assessment tools including Vanderbilt Child / Teen, Adult ADHD scale, PHQ9 for teens and adults, substance screening questions </a:t>
            </a:r>
          </a:p>
          <a:p>
            <a:r>
              <a:rPr lang="en-US" sz="2800" dirty="0" smtClean="0">
                <a:solidFill>
                  <a:schemeClr val="tx1">
                    <a:lumMod val="10000"/>
                    <a:lumOff val="90000"/>
                  </a:schemeClr>
                </a:solidFill>
              </a:rPr>
              <a:t>Controlled substance contract </a:t>
            </a:r>
          </a:p>
          <a:p>
            <a:r>
              <a:rPr lang="en-US" sz="2800" dirty="0" smtClean="0"/>
              <a:t>Handout w/ ADHD Across the Lifespan clinic info</a:t>
            </a:r>
          </a:p>
          <a:p>
            <a:r>
              <a:rPr lang="en-US" sz="2800" dirty="0" smtClean="0">
                <a:solidFill>
                  <a:schemeClr val="tx1">
                    <a:lumMod val="10000"/>
                    <a:lumOff val="90000"/>
                  </a:schemeClr>
                </a:solidFill>
              </a:rPr>
              <a:t>Updated chart with ADHD medication information</a:t>
            </a:r>
          </a:p>
        </p:txBody>
      </p:sp>
      <p:sp>
        <p:nvSpPr>
          <p:cNvPr id="4" name="TextBox 3"/>
          <p:cNvSpPr txBox="1"/>
          <p:nvPr/>
        </p:nvSpPr>
        <p:spPr>
          <a:xfrm>
            <a:off x="381000" y="4572000"/>
            <a:ext cx="8534400" cy="690286"/>
          </a:xfrm>
          <a:prstGeom prst="rect">
            <a:avLst/>
          </a:prstGeom>
          <a:noFill/>
          <a:ln w="57150" cmpd="sng">
            <a:solidFill>
              <a:schemeClr val="tx2"/>
            </a:solidFill>
          </a:ln>
        </p:spPr>
        <p:txBody>
          <a:bodyPr wrap="square" rtlCol="0">
            <a:spAutoFit/>
          </a:bodyPr>
          <a:lstStyle/>
          <a:p>
            <a:endParaRPr lang="en-US" dirty="0"/>
          </a:p>
        </p:txBody>
      </p:sp>
    </p:spTree>
    <p:extLst>
      <p:ext uri="{BB962C8B-B14F-4D97-AF65-F5344CB8AC3E}">
        <p14:creationId xmlns:p14="http://schemas.microsoft.com/office/powerpoint/2010/main" val="126707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685800"/>
          </a:xfrm>
        </p:spPr>
        <p:txBody>
          <a:bodyPr>
            <a:normAutofit/>
          </a:bodyPr>
          <a:lstStyle/>
          <a:p>
            <a:r>
              <a:rPr lang="en-US" sz="3200" dirty="0" smtClean="0"/>
              <a:t>Website includes:</a:t>
            </a:r>
            <a:endParaRPr lang="en-US" sz="3200" dirty="0"/>
          </a:p>
        </p:txBody>
      </p:sp>
      <p:sp>
        <p:nvSpPr>
          <p:cNvPr id="3" name="Content Placeholder 2"/>
          <p:cNvSpPr>
            <a:spLocks noGrp="1"/>
          </p:cNvSpPr>
          <p:nvPr>
            <p:ph idx="1"/>
          </p:nvPr>
        </p:nvSpPr>
        <p:spPr>
          <a:xfrm>
            <a:off x="457200" y="1219200"/>
            <a:ext cx="8336501" cy="4876800"/>
          </a:xfrm>
        </p:spPr>
        <p:txBody>
          <a:bodyPr/>
          <a:lstStyle/>
          <a:p>
            <a:r>
              <a:rPr lang="en-US" sz="2800" dirty="0" smtClean="0">
                <a:solidFill>
                  <a:schemeClr val="tx1">
                    <a:lumMod val="10000"/>
                    <a:lumOff val="90000"/>
                  </a:schemeClr>
                </a:solidFill>
              </a:rPr>
              <a:t>New SMH Policy for ADHD visits (for patients)</a:t>
            </a:r>
          </a:p>
          <a:p>
            <a:r>
              <a:rPr lang="en-US" sz="2800" dirty="0" smtClean="0">
                <a:solidFill>
                  <a:schemeClr val="tx1">
                    <a:lumMod val="10000"/>
                    <a:lumOff val="90000"/>
                  </a:schemeClr>
                </a:solidFill>
              </a:rPr>
              <a:t>Handout with age appropriate behavioral modifications (Tips for parents/ adults with ADHD)</a:t>
            </a:r>
          </a:p>
          <a:p>
            <a:r>
              <a:rPr lang="en-US" sz="2800" dirty="0" smtClean="0">
                <a:solidFill>
                  <a:schemeClr val="tx1">
                    <a:lumMod val="10000"/>
                    <a:lumOff val="90000"/>
                  </a:schemeClr>
                </a:solidFill>
              </a:rPr>
              <a:t>All ADHD assessment tools including Vanderbilt Child / Teen, Adult ADHD scale, PHQ9 for teens and adults, substance screening questions </a:t>
            </a:r>
          </a:p>
          <a:p>
            <a:r>
              <a:rPr lang="en-US" sz="2800" dirty="0" smtClean="0">
                <a:solidFill>
                  <a:schemeClr val="tx1">
                    <a:lumMod val="10000"/>
                    <a:lumOff val="90000"/>
                  </a:schemeClr>
                </a:solidFill>
              </a:rPr>
              <a:t>Controlled substance contract </a:t>
            </a:r>
          </a:p>
          <a:p>
            <a:r>
              <a:rPr lang="en-US" sz="2800" dirty="0" smtClean="0">
                <a:solidFill>
                  <a:schemeClr val="tx1">
                    <a:lumMod val="10000"/>
                    <a:lumOff val="90000"/>
                  </a:schemeClr>
                </a:solidFill>
              </a:rPr>
              <a:t>Handout with ADHD Across the Lifespan clinic info</a:t>
            </a:r>
          </a:p>
          <a:p>
            <a:r>
              <a:rPr lang="en-US" sz="2800" dirty="0" smtClean="0"/>
              <a:t>Updated chart with ADHD medication information</a:t>
            </a:r>
          </a:p>
        </p:txBody>
      </p:sp>
      <p:sp>
        <p:nvSpPr>
          <p:cNvPr id="4" name="TextBox 3"/>
          <p:cNvSpPr txBox="1"/>
          <p:nvPr/>
        </p:nvSpPr>
        <p:spPr>
          <a:xfrm>
            <a:off x="457200" y="5105400"/>
            <a:ext cx="8336502" cy="653171"/>
          </a:xfrm>
          <a:prstGeom prst="rect">
            <a:avLst/>
          </a:prstGeom>
          <a:noFill/>
          <a:ln w="57150" cmpd="sng">
            <a:solidFill>
              <a:schemeClr val="tx2"/>
            </a:solidFill>
          </a:ln>
        </p:spPr>
        <p:txBody>
          <a:bodyPr wrap="square" rtlCol="0">
            <a:spAutoFit/>
          </a:bodyPr>
          <a:lstStyle/>
          <a:p>
            <a:endParaRPr lang="en-US" dirty="0"/>
          </a:p>
        </p:txBody>
      </p:sp>
    </p:spTree>
    <p:extLst>
      <p:ext uri="{BB962C8B-B14F-4D97-AF65-F5344CB8AC3E}">
        <p14:creationId xmlns:p14="http://schemas.microsoft.com/office/powerpoint/2010/main" val="187651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3999" cy="914400"/>
          </a:xfrm>
        </p:spPr>
        <p:txBody>
          <a:bodyPr>
            <a:normAutofit/>
          </a:bodyPr>
          <a:lstStyle/>
          <a:p>
            <a:pPr algn="ctr">
              <a:lnSpc>
                <a:spcPct val="100000"/>
              </a:lnSpc>
              <a:defRPr/>
            </a:pPr>
            <a:r>
              <a:rPr lang="en-US" sz="3200" b="1" i="1" dirty="0" smtClean="0"/>
              <a:t>Assess:  </a:t>
            </a:r>
            <a:r>
              <a:rPr lang="en-US" sz="3200" dirty="0" smtClean="0"/>
              <a:t>Resident Protocol Use and Satisfaction</a:t>
            </a:r>
            <a:endParaRPr lang="en-US" sz="3200" dirty="0"/>
          </a:p>
        </p:txBody>
      </p:sp>
      <p:sp>
        <p:nvSpPr>
          <p:cNvPr id="3" name="Content Placeholder 2"/>
          <p:cNvSpPr>
            <a:spLocks noGrp="1"/>
          </p:cNvSpPr>
          <p:nvPr>
            <p:ph idx="1"/>
          </p:nvPr>
        </p:nvSpPr>
        <p:spPr>
          <a:xfrm>
            <a:off x="533400" y="1600200"/>
            <a:ext cx="8384718" cy="4645652"/>
          </a:xfrm>
        </p:spPr>
        <p:txBody>
          <a:bodyPr>
            <a:normAutofit fontScale="92500" lnSpcReduction="10000"/>
          </a:bodyPr>
          <a:lstStyle/>
          <a:p>
            <a:pPr marL="0" indent="0">
              <a:buNone/>
            </a:pPr>
            <a:r>
              <a:rPr lang="en-US" dirty="0" smtClean="0"/>
              <a:t>        Resident surveys </a:t>
            </a:r>
            <a:r>
              <a:rPr lang="en-US" dirty="0"/>
              <a:t>August </a:t>
            </a:r>
            <a:r>
              <a:rPr lang="en-US" dirty="0" smtClean="0"/>
              <a:t>2016/April 2017:</a:t>
            </a:r>
          </a:p>
          <a:p>
            <a:pPr marL="0" indent="0">
              <a:buNone/>
            </a:pPr>
            <a:endParaRPr lang="en-US" dirty="0"/>
          </a:p>
          <a:p>
            <a:r>
              <a:rPr lang="en-US" dirty="0"/>
              <a:t>Most of our upper level PGY 2 and PGY 3's have used it and have positive things to say! </a:t>
            </a:r>
          </a:p>
          <a:p>
            <a:endParaRPr lang="en-US" dirty="0"/>
          </a:p>
          <a:p>
            <a:r>
              <a:rPr lang="en-US" dirty="0"/>
              <a:t>Most said </a:t>
            </a:r>
            <a:r>
              <a:rPr lang="en-US" b="1" dirty="0"/>
              <a:t>paper</a:t>
            </a:r>
            <a:r>
              <a:rPr lang="en-US" dirty="0"/>
              <a:t> is most valuable to them right now </a:t>
            </a:r>
          </a:p>
          <a:p>
            <a:endParaRPr lang="en-US" dirty="0"/>
          </a:p>
          <a:p>
            <a:r>
              <a:rPr lang="en-US" i="1" dirty="0"/>
              <a:t>TONS</a:t>
            </a:r>
            <a:r>
              <a:rPr lang="en-US" dirty="0"/>
              <a:t> of positive responses about EHR </a:t>
            </a:r>
            <a:r>
              <a:rPr lang="en-US" dirty="0" err="1"/>
              <a:t>SmartSet</a:t>
            </a:r>
            <a:r>
              <a:rPr lang="en-US" dirty="0"/>
              <a:t>!</a:t>
            </a:r>
          </a:p>
          <a:p>
            <a:pPr marL="0" indent="0">
              <a:buNone/>
              <a:defRPr/>
            </a:pPr>
            <a:endParaRPr lang="en-US" dirty="0"/>
          </a:p>
        </p:txBody>
      </p:sp>
    </p:spTree>
    <p:extLst>
      <p:ext uri="{BB962C8B-B14F-4D97-AF65-F5344CB8AC3E}">
        <p14:creationId xmlns:p14="http://schemas.microsoft.com/office/powerpoint/2010/main" val="827965366"/>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752600"/>
            <a:ext cx="7696200" cy="3916363"/>
          </a:xfrm>
        </p:spPr>
        <p:txBody>
          <a:bodyPr>
            <a:normAutofit/>
          </a:bodyPr>
          <a:lstStyle/>
          <a:p>
            <a:r>
              <a:rPr lang="en-US" dirty="0" smtClean="0"/>
              <a:t>Need to work with both health system and EHR framework</a:t>
            </a:r>
          </a:p>
          <a:p>
            <a:r>
              <a:rPr lang="en-US" dirty="0" smtClean="0"/>
              <a:t>Importance of multiple modalities</a:t>
            </a:r>
          </a:p>
          <a:p>
            <a:r>
              <a:rPr lang="en-US" dirty="0" smtClean="0"/>
              <a:t>Repetition for practice change</a:t>
            </a:r>
          </a:p>
          <a:p>
            <a:r>
              <a:rPr lang="en-US" dirty="0" smtClean="0"/>
              <a:t>Patient acceptance of thorough assessment</a:t>
            </a:r>
          </a:p>
          <a:p>
            <a:r>
              <a:rPr lang="en-US" dirty="0" smtClean="0"/>
              <a:t>Continuity of project over time</a:t>
            </a:r>
            <a:endParaRPr lang="en-US" dirty="0"/>
          </a:p>
        </p:txBody>
      </p:sp>
      <p:sp>
        <p:nvSpPr>
          <p:cNvPr id="3" name="Title 2"/>
          <p:cNvSpPr>
            <a:spLocks noGrp="1"/>
          </p:cNvSpPr>
          <p:nvPr>
            <p:ph type="title"/>
          </p:nvPr>
        </p:nvSpPr>
        <p:spPr>
          <a:xfrm>
            <a:off x="457200" y="762000"/>
            <a:ext cx="8229600" cy="685800"/>
          </a:xfrm>
        </p:spPr>
        <p:txBody>
          <a:bodyPr>
            <a:normAutofit/>
          </a:bodyPr>
          <a:lstStyle/>
          <a:p>
            <a:r>
              <a:rPr lang="en-US" sz="3200" b="1" i="1" dirty="0" smtClean="0"/>
              <a:t>Assess:  </a:t>
            </a:r>
            <a:r>
              <a:rPr lang="en-US" sz="3200" b="1" dirty="0" smtClean="0"/>
              <a:t>Lessons Learned</a:t>
            </a:r>
            <a:endParaRPr lang="en-US" sz="3200" b="1" dirty="0"/>
          </a:p>
        </p:txBody>
      </p:sp>
    </p:spTree>
    <p:extLst>
      <p:ext uri="{BB962C8B-B14F-4D97-AF65-F5344CB8AC3E}">
        <p14:creationId xmlns:p14="http://schemas.microsoft.com/office/powerpoint/2010/main" val="152058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b="1" dirty="0" smtClean="0"/>
          </a:p>
          <a:p>
            <a:endParaRPr lang="en-US" b="1" dirty="0" smtClean="0">
              <a:latin typeface="Calibri"/>
              <a:ea typeface="Calibri"/>
            </a:endParaRPr>
          </a:p>
          <a:p>
            <a:endParaRPr lang="en-US" b="1" dirty="0" smtClean="0">
              <a:latin typeface="Calibri"/>
              <a:ea typeface="Calibri"/>
            </a:endParaRPr>
          </a:p>
          <a:p>
            <a:endParaRPr lang="en-US" b="1" dirty="0"/>
          </a:p>
        </p:txBody>
      </p:sp>
      <p:sp>
        <p:nvSpPr>
          <p:cNvPr id="3" name="Title 2"/>
          <p:cNvSpPr>
            <a:spLocks noGrp="1"/>
          </p:cNvSpPr>
          <p:nvPr>
            <p:ph type="title"/>
          </p:nvPr>
        </p:nvSpPr>
        <p:spPr>
          <a:xfrm>
            <a:off x="264319" y="609600"/>
            <a:ext cx="8691562" cy="914400"/>
          </a:xfrm>
        </p:spPr>
        <p:txBody>
          <a:bodyPr>
            <a:normAutofit/>
          </a:bodyPr>
          <a:lstStyle/>
          <a:p>
            <a:r>
              <a:rPr lang="en-US" sz="3200" i="1" dirty="0" smtClean="0"/>
              <a:t>LEARNING </a:t>
            </a:r>
            <a:r>
              <a:rPr lang="en-US" sz="3200" i="1" dirty="0"/>
              <a:t> </a:t>
            </a:r>
            <a:r>
              <a:rPr lang="en-US" sz="3200" i="1" dirty="0" smtClean="0"/>
              <a:t>OBJECTIVES:</a:t>
            </a:r>
            <a:endParaRPr lang="en-US" sz="3200" i="1" dirty="0"/>
          </a:p>
        </p:txBody>
      </p:sp>
      <p:sp>
        <p:nvSpPr>
          <p:cNvPr id="4" name="Rectangle 3"/>
          <p:cNvSpPr/>
          <p:nvPr/>
        </p:nvSpPr>
        <p:spPr>
          <a:xfrm>
            <a:off x="264319" y="1619250"/>
            <a:ext cx="8346281" cy="5047536"/>
          </a:xfrm>
          <a:prstGeom prst="rect">
            <a:avLst/>
          </a:prstGeom>
        </p:spPr>
        <p:txBody>
          <a:bodyPr wrap="square">
            <a:spAutoFit/>
          </a:bodyPr>
          <a:lstStyle/>
          <a:p>
            <a:pPr marL="800100" lvl="1" indent="-342900">
              <a:buFont typeface="Arial" panose="020B0604020202020204" pitchFamily="34" charset="0"/>
              <a:buChar char="•"/>
            </a:pPr>
            <a:r>
              <a:rPr lang="en-US" sz="2800" dirty="0" smtClean="0"/>
              <a:t>Recognize key elements in the ADHD assessment process</a:t>
            </a:r>
          </a:p>
          <a:p>
            <a:pPr marL="800100" lvl="1" indent="-342900">
              <a:buFont typeface="Arial" panose="020B0604020202020204" pitchFamily="34" charset="0"/>
              <a:buChar char="•"/>
            </a:pPr>
            <a:endParaRPr lang="en-US" sz="2800" dirty="0"/>
          </a:p>
          <a:p>
            <a:pPr marL="800100" lvl="1" indent="-342900">
              <a:buFont typeface="Arial" panose="020B0604020202020204" pitchFamily="34" charset="0"/>
              <a:buChar char="•"/>
            </a:pPr>
            <a:r>
              <a:rPr lang="en-US" sz="2800" dirty="0" smtClean="0"/>
              <a:t>Develop </a:t>
            </a:r>
            <a:r>
              <a:rPr lang="en-US" sz="2800" dirty="0"/>
              <a:t>standardized protocols to </a:t>
            </a:r>
            <a:r>
              <a:rPr lang="en-US" sz="2800" dirty="0" smtClean="0"/>
              <a:t>systematically evaluate </a:t>
            </a:r>
            <a:r>
              <a:rPr lang="en-US" sz="2800" dirty="0"/>
              <a:t>ADHD across the lifespan </a:t>
            </a:r>
            <a:r>
              <a:rPr lang="en-US" sz="2800" dirty="0" smtClean="0"/>
              <a:t>(children</a:t>
            </a:r>
            <a:r>
              <a:rPr lang="en-US" sz="2800" dirty="0"/>
              <a:t>, teens, and adults</a:t>
            </a:r>
            <a:r>
              <a:rPr lang="en-US" sz="2800" dirty="0" smtClean="0"/>
              <a:t>)</a:t>
            </a:r>
          </a:p>
          <a:p>
            <a:pPr marL="800100" lvl="1" indent="-342900">
              <a:buFont typeface="Arial" panose="020B0604020202020204" pitchFamily="34" charset="0"/>
              <a:buChar char="•"/>
            </a:pPr>
            <a:endParaRPr lang="en-US" sz="2800" dirty="0"/>
          </a:p>
          <a:p>
            <a:pPr marL="800100" lvl="1" indent="-342900">
              <a:buFont typeface="Arial" panose="020B0604020202020204" pitchFamily="34" charset="0"/>
              <a:buChar char="•"/>
            </a:pPr>
            <a:r>
              <a:rPr lang="en-US" sz="2800" dirty="0" smtClean="0"/>
              <a:t>Describe </a:t>
            </a:r>
            <a:r>
              <a:rPr lang="en-US" sz="2800" dirty="0"/>
              <a:t>ADHD protocol </a:t>
            </a:r>
            <a:r>
              <a:rPr lang="en-US" sz="2800" dirty="0" smtClean="0"/>
              <a:t>implementation with multidisciplinary participation and point of care tools</a:t>
            </a:r>
            <a:endParaRPr lang="en-US" sz="2800" dirty="0"/>
          </a:p>
          <a:p>
            <a:pPr marL="800100" lvl="1" indent="-342900">
              <a:buFont typeface="Arial" panose="020B0604020202020204" pitchFamily="34" charset="0"/>
              <a:buChar char="•"/>
            </a:pPr>
            <a:endParaRPr lang="en-US" sz="2400" dirty="0" smtClean="0"/>
          </a:p>
          <a:p>
            <a:pPr lvl="1"/>
            <a:endParaRPr lang="en-US" dirty="0"/>
          </a:p>
        </p:txBody>
      </p:sp>
    </p:spTree>
    <p:extLst>
      <p:ext uri="{BB962C8B-B14F-4D97-AF65-F5344CB8AC3E}">
        <p14:creationId xmlns:p14="http://schemas.microsoft.com/office/powerpoint/2010/main" val="380537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685800"/>
          </a:xfrm>
        </p:spPr>
        <p:txBody>
          <a:bodyPr>
            <a:normAutofit/>
          </a:bodyPr>
          <a:lstStyle/>
          <a:p>
            <a:r>
              <a:rPr lang="en-US" sz="3200" i="1" dirty="0" smtClean="0"/>
              <a:t>Additional References</a:t>
            </a:r>
            <a:endParaRPr lang="en-US" sz="3200" i="1" dirty="0"/>
          </a:p>
        </p:txBody>
      </p:sp>
      <p:sp>
        <p:nvSpPr>
          <p:cNvPr id="3" name="Content Placeholder 2"/>
          <p:cNvSpPr>
            <a:spLocks noGrp="1"/>
          </p:cNvSpPr>
          <p:nvPr>
            <p:ph idx="1"/>
          </p:nvPr>
        </p:nvSpPr>
        <p:spPr>
          <a:xfrm>
            <a:off x="304800" y="1600200"/>
            <a:ext cx="8471647" cy="4876800"/>
          </a:xfrm>
        </p:spPr>
        <p:txBody>
          <a:bodyPr/>
          <a:lstStyle/>
          <a:p>
            <a:r>
              <a:rPr lang="en-US" sz="1800" dirty="0"/>
              <a:t>Post RE, </a:t>
            </a:r>
            <a:r>
              <a:rPr lang="en-US" sz="1800" dirty="0" err="1"/>
              <a:t>Kurlanski</a:t>
            </a:r>
            <a:r>
              <a:rPr lang="en-US" sz="1800" dirty="0"/>
              <a:t> ST; Diagnosis and Management of Attention-Deficit/Hyperactivity Disorder in Adults. AM </a:t>
            </a:r>
            <a:r>
              <a:rPr lang="en-US" sz="1800" dirty="0" err="1"/>
              <a:t>Fam</a:t>
            </a:r>
            <a:r>
              <a:rPr lang="en-US" sz="1800" dirty="0"/>
              <a:t> Physician 2012; 85 (9) 890-96.</a:t>
            </a:r>
          </a:p>
          <a:p>
            <a:r>
              <a:rPr lang="en-US" sz="1800" dirty="0" err="1"/>
              <a:t>Volkow</a:t>
            </a:r>
            <a:r>
              <a:rPr lang="en-US" sz="1800" dirty="0"/>
              <a:t> ND, Swanson </a:t>
            </a:r>
            <a:r>
              <a:rPr lang="en-US" sz="1800" dirty="0" err="1"/>
              <a:t>JM.Adult</a:t>
            </a:r>
            <a:r>
              <a:rPr lang="en-US" sz="1800" dirty="0"/>
              <a:t> Attention Deficit-Hyperactivity Disorder. NEJM 2013;369 (20)1935-44</a:t>
            </a:r>
            <a:r>
              <a:rPr lang="en-US" sz="1800" dirty="0" smtClean="0"/>
              <a:t>.</a:t>
            </a:r>
          </a:p>
          <a:p>
            <a:r>
              <a:rPr lang="en-US" sz="1800" dirty="0" smtClean="0"/>
              <a:t>JAMA 2011 Dec 28;306(24):2723.</a:t>
            </a:r>
          </a:p>
          <a:p>
            <a:r>
              <a:rPr lang="en-US" sz="1800" dirty="0"/>
              <a:t>Drugs for Treatment of </a:t>
            </a:r>
            <a:r>
              <a:rPr lang="en-US" sz="1800" dirty="0" err="1" smtClean="0"/>
              <a:t>ADHD;</a:t>
            </a:r>
            <a:r>
              <a:rPr lang="en-US" sz="1800" i="1" dirty="0" err="1" smtClean="0"/>
              <a:t>Treatment</a:t>
            </a:r>
            <a:r>
              <a:rPr lang="en-US" sz="1800" i="1" dirty="0" smtClean="0"/>
              <a:t> </a:t>
            </a:r>
            <a:r>
              <a:rPr lang="en-US" sz="1800" i="1" dirty="0"/>
              <a:t>Guidelines from The Medical Letter</a:t>
            </a:r>
            <a:r>
              <a:rPr lang="en-US" sz="1800" dirty="0"/>
              <a:t> • May 1, 2011 (</a:t>
            </a:r>
            <a:r>
              <a:rPr lang="en-US" sz="1800" u="sng" dirty="0"/>
              <a:t>Issue 105</a:t>
            </a:r>
            <a:r>
              <a:rPr lang="en-US" sz="1800" dirty="0"/>
              <a:t>) p. </a:t>
            </a:r>
            <a:r>
              <a:rPr lang="en-US" sz="1800" dirty="0" smtClean="0"/>
              <a:t>23</a:t>
            </a:r>
            <a:endParaRPr lang="en-US" sz="1800" dirty="0"/>
          </a:p>
          <a:p>
            <a:r>
              <a:rPr lang="en-US" sz="1800" dirty="0" err="1"/>
              <a:t>Safren</a:t>
            </a:r>
            <a:r>
              <a:rPr lang="en-US" sz="1800" dirty="0"/>
              <a:t> SA, et.al. </a:t>
            </a:r>
            <a:r>
              <a:rPr lang="en-US" sz="1800" i="1" dirty="0" smtClean="0"/>
              <a:t>Mastering Your </a:t>
            </a:r>
            <a:r>
              <a:rPr lang="en-US" sz="1800" i="1" dirty="0"/>
              <a:t>Adult ADHD</a:t>
            </a:r>
            <a:r>
              <a:rPr lang="en-US" sz="1800" dirty="0"/>
              <a:t>. Oxford University Press 2005.</a:t>
            </a:r>
          </a:p>
          <a:p>
            <a:r>
              <a:rPr lang="en-US" sz="1800" dirty="0"/>
              <a:t>DSM 5; American Psychiatric Assn., 2012; </a:t>
            </a:r>
            <a:r>
              <a:rPr lang="en-US" sz="1800" dirty="0">
                <a:hlinkClick r:id="rId2"/>
              </a:rPr>
              <a:t>http://www.dsm5.</a:t>
            </a:r>
            <a:r>
              <a:rPr lang="en-US" sz="1800" dirty="0" smtClean="0">
                <a:hlinkClick r:id="rId2"/>
              </a:rPr>
              <a:t>org</a:t>
            </a:r>
            <a:endParaRPr lang="en-US" sz="1800" dirty="0" smtClean="0"/>
          </a:p>
          <a:p>
            <a:r>
              <a:rPr lang="en-US" sz="1800" dirty="0" smtClean="0">
                <a:hlinkClick r:id="rId3"/>
              </a:rPr>
              <a:t>http://www.nimh.nih.gov/statistics/1ADHD_ADULT.shtml</a:t>
            </a:r>
            <a:endParaRPr lang="en-US" sz="1800" dirty="0" smtClean="0"/>
          </a:p>
          <a:p>
            <a:endParaRPr lang="en-US" dirty="0"/>
          </a:p>
          <a:p>
            <a:endParaRPr lang="en-US" dirty="0"/>
          </a:p>
        </p:txBody>
      </p:sp>
    </p:spTree>
    <p:extLst>
      <p:ext uri="{BB962C8B-B14F-4D97-AF65-F5344CB8AC3E}">
        <p14:creationId xmlns:p14="http://schemas.microsoft.com/office/powerpoint/2010/main" val="367746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p:txBody>
          <a:bodyPr/>
          <a:lstStyle/>
          <a:p>
            <a:pPr algn="ctr" eaLnBrk="1" hangingPunct="1">
              <a:lnSpc>
                <a:spcPct val="100000"/>
              </a:lnSpc>
              <a:defRPr/>
            </a:pPr>
            <a:r>
              <a:rPr lang="en-US" sz="2600" dirty="0" smtClean="0"/>
              <a:t>Questions / Discussion</a:t>
            </a:r>
          </a:p>
        </p:txBody>
      </p:sp>
      <p:sp>
        <p:nvSpPr>
          <p:cNvPr id="24579" name="Rectangle 3"/>
          <p:cNvSpPr>
            <a:spLocks noGrp="1" noRot="1" noChangeArrowheads="1"/>
          </p:cNvSpPr>
          <p:nvPr>
            <p:ph type="body" idx="1"/>
          </p:nvPr>
        </p:nvSpPr>
        <p:spPr/>
        <p:txBody>
          <a:bodyPr/>
          <a:lstStyle/>
          <a:p>
            <a:pPr algn="ctr" eaLnBrk="1" hangingPunct="1">
              <a:buNone/>
              <a:defRPr/>
            </a:pPr>
            <a:endParaRPr lang="en-US" dirty="0" smtClean="0"/>
          </a:p>
        </p:txBody>
      </p:sp>
      <p:pic>
        <p:nvPicPr>
          <p:cNvPr id="16389" name="Picture 5"/>
          <p:cNvPicPr>
            <a:picLocks noChangeAspect="1" noChangeArrowheads="1"/>
          </p:cNvPicPr>
          <p:nvPr/>
        </p:nvPicPr>
        <p:blipFill>
          <a:blip r:embed="rId2" cstate="print"/>
          <a:srcRect/>
          <a:stretch>
            <a:fillRect/>
          </a:stretch>
        </p:blipFill>
        <p:spPr bwMode="auto">
          <a:xfrm>
            <a:off x="914400" y="1143000"/>
            <a:ext cx="7619999" cy="416092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685800"/>
          </a:xfrm>
        </p:spPr>
        <p:txBody>
          <a:bodyPr>
            <a:normAutofit/>
          </a:bodyPr>
          <a:lstStyle/>
          <a:p>
            <a:r>
              <a:rPr lang="en-US" sz="3200" b="1" i="1" dirty="0" smtClean="0"/>
              <a:t>NEED</a:t>
            </a:r>
            <a:endParaRPr lang="en-US" sz="3200" b="1" i="1" dirty="0"/>
          </a:p>
        </p:txBody>
      </p:sp>
      <p:sp>
        <p:nvSpPr>
          <p:cNvPr id="3" name="Content Placeholder 2"/>
          <p:cNvSpPr>
            <a:spLocks noGrp="1"/>
          </p:cNvSpPr>
          <p:nvPr>
            <p:ph idx="1"/>
          </p:nvPr>
        </p:nvSpPr>
        <p:spPr>
          <a:xfrm>
            <a:off x="685800" y="1524000"/>
            <a:ext cx="7620000" cy="4572000"/>
          </a:xfrm>
        </p:spPr>
        <p:txBody>
          <a:bodyPr>
            <a:normAutofit fontScale="70000" lnSpcReduction="20000"/>
          </a:bodyPr>
          <a:lstStyle/>
          <a:p>
            <a:r>
              <a:rPr lang="en-US" dirty="0" smtClean="0"/>
              <a:t>Increased ADHD diagnosis in US</a:t>
            </a:r>
          </a:p>
          <a:p>
            <a:pPr lvl="1"/>
            <a:r>
              <a:rPr lang="en-US" dirty="0" smtClean="0"/>
              <a:t>CDC - increased ADHD prevalence in school aged children over past decade</a:t>
            </a:r>
          </a:p>
          <a:p>
            <a:pPr lvl="1"/>
            <a:r>
              <a:rPr lang="en-US" dirty="0" smtClean="0"/>
              <a:t>Increased number of adults seeking treatment for ADHD in primary care </a:t>
            </a:r>
          </a:p>
          <a:p>
            <a:pPr lvl="1"/>
            <a:endParaRPr lang="en-US" dirty="0" smtClean="0"/>
          </a:p>
          <a:p>
            <a:r>
              <a:rPr lang="en-US" dirty="0" smtClean="0"/>
              <a:t>Access to care issues</a:t>
            </a:r>
          </a:p>
          <a:p>
            <a:pPr lvl="1"/>
            <a:r>
              <a:rPr lang="en-US" dirty="0" smtClean="0"/>
              <a:t>Limited availability of specialty psychiatric / mental health care </a:t>
            </a:r>
          </a:p>
          <a:p>
            <a:pPr lvl="1"/>
            <a:endParaRPr lang="en-US" dirty="0" smtClean="0"/>
          </a:p>
          <a:p>
            <a:r>
              <a:rPr lang="en-US" dirty="0" smtClean="0"/>
              <a:t>Concerns about ADHD in Family Med training /clinics</a:t>
            </a:r>
          </a:p>
          <a:p>
            <a:pPr lvl="1"/>
            <a:r>
              <a:rPr lang="en-US" dirty="0" smtClean="0"/>
              <a:t>Concerns for adequacy of training in diagnosis / treatment</a:t>
            </a:r>
          </a:p>
          <a:p>
            <a:pPr lvl="1"/>
            <a:r>
              <a:rPr lang="en-US" dirty="0" smtClean="0"/>
              <a:t>Concern for over-diagnosis</a:t>
            </a:r>
          </a:p>
          <a:p>
            <a:pPr lvl="1"/>
            <a:r>
              <a:rPr lang="en-US" dirty="0" smtClean="0"/>
              <a:t>Concern for misuse of stimulants</a:t>
            </a:r>
          </a:p>
          <a:p>
            <a:pPr lvl="1"/>
            <a:endParaRPr lang="en-US" dirty="0" smtClean="0"/>
          </a:p>
        </p:txBody>
      </p:sp>
    </p:spTree>
    <p:extLst>
      <p:ext uri="{BB962C8B-B14F-4D97-AF65-F5344CB8AC3E}">
        <p14:creationId xmlns:p14="http://schemas.microsoft.com/office/powerpoint/2010/main" val="161233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752600"/>
            <a:ext cx="7772400" cy="4267200"/>
          </a:xfrm>
        </p:spPr>
        <p:txBody>
          <a:bodyPr>
            <a:normAutofit fontScale="85000" lnSpcReduction="20000"/>
          </a:bodyPr>
          <a:lstStyle/>
          <a:p>
            <a:r>
              <a:rPr lang="en-US" dirty="0"/>
              <a:t>D</a:t>
            </a:r>
            <a:r>
              <a:rPr lang="en-US" dirty="0" smtClean="0"/>
              <a:t>idactic lectures for PCP’s</a:t>
            </a:r>
          </a:p>
          <a:p>
            <a:pPr lvl="1"/>
            <a:r>
              <a:rPr lang="en-US" dirty="0"/>
              <a:t>ADHD across the life </a:t>
            </a:r>
            <a:r>
              <a:rPr lang="en-US" dirty="0" smtClean="0"/>
              <a:t>span</a:t>
            </a:r>
          </a:p>
          <a:p>
            <a:pPr lvl="2"/>
            <a:r>
              <a:rPr lang="en-US" dirty="0" smtClean="0"/>
              <a:t>Prevalence</a:t>
            </a:r>
          </a:p>
          <a:p>
            <a:pPr lvl="2"/>
            <a:r>
              <a:rPr lang="en-US" dirty="0"/>
              <a:t>C</a:t>
            </a:r>
            <a:r>
              <a:rPr lang="en-US" dirty="0" smtClean="0"/>
              <a:t>omorbid conditions</a:t>
            </a:r>
          </a:p>
          <a:p>
            <a:pPr lvl="2"/>
            <a:r>
              <a:rPr lang="en-US" dirty="0"/>
              <a:t>D</a:t>
            </a:r>
            <a:r>
              <a:rPr lang="en-US" dirty="0" smtClean="0"/>
              <a:t>iagnostic criteria</a:t>
            </a:r>
          </a:p>
          <a:p>
            <a:pPr lvl="2"/>
            <a:r>
              <a:rPr lang="en-US" dirty="0"/>
              <a:t>F</a:t>
            </a:r>
            <a:r>
              <a:rPr lang="en-US" dirty="0" smtClean="0"/>
              <a:t>unctional impairments</a:t>
            </a:r>
          </a:p>
          <a:p>
            <a:pPr lvl="1"/>
            <a:r>
              <a:rPr lang="en-US" dirty="0" smtClean="0"/>
              <a:t>ADHD assessment strategies </a:t>
            </a:r>
            <a:r>
              <a:rPr lang="en-US" dirty="0"/>
              <a:t>– child, teen, </a:t>
            </a:r>
            <a:r>
              <a:rPr lang="en-US" dirty="0" smtClean="0"/>
              <a:t>adult</a:t>
            </a:r>
          </a:p>
          <a:p>
            <a:pPr lvl="1"/>
            <a:r>
              <a:rPr lang="en-US" dirty="0" smtClean="0"/>
              <a:t>ADHD treatments</a:t>
            </a:r>
          </a:p>
          <a:p>
            <a:pPr lvl="2"/>
            <a:r>
              <a:rPr lang="en-US" dirty="0" smtClean="0"/>
              <a:t>Medication</a:t>
            </a:r>
          </a:p>
          <a:p>
            <a:pPr lvl="2"/>
            <a:r>
              <a:rPr lang="en-US" dirty="0" smtClean="0"/>
              <a:t>Non-pharmacologic treatment</a:t>
            </a:r>
          </a:p>
          <a:p>
            <a:pPr lvl="2"/>
            <a:endParaRPr lang="en-US" dirty="0" smtClean="0"/>
          </a:p>
          <a:p>
            <a:r>
              <a:rPr lang="en-US" dirty="0"/>
              <a:t>M</a:t>
            </a:r>
            <a:r>
              <a:rPr lang="en-US" dirty="0" smtClean="0"/>
              <a:t>ultidisciplinary team training on ADHD </a:t>
            </a:r>
            <a:endParaRPr lang="en-US" dirty="0"/>
          </a:p>
        </p:txBody>
      </p:sp>
      <p:sp>
        <p:nvSpPr>
          <p:cNvPr id="3" name="Title 2"/>
          <p:cNvSpPr>
            <a:spLocks noGrp="1"/>
          </p:cNvSpPr>
          <p:nvPr>
            <p:ph type="title"/>
          </p:nvPr>
        </p:nvSpPr>
        <p:spPr>
          <a:xfrm>
            <a:off x="457200" y="762000"/>
            <a:ext cx="8229600" cy="685800"/>
          </a:xfrm>
        </p:spPr>
        <p:txBody>
          <a:bodyPr>
            <a:normAutofit/>
          </a:bodyPr>
          <a:lstStyle/>
          <a:p>
            <a:r>
              <a:rPr lang="en-US" sz="3200" b="1" i="1" dirty="0"/>
              <a:t>EDUCATE:  </a:t>
            </a:r>
            <a:r>
              <a:rPr lang="en-US" sz="3200" i="1" dirty="0"/>
              <a:t>Essentials of Initial ADHD Assessment</a:t>
            </a:r>
          </a:p>
        </p:txBody>
      </p:sp>
    </p:spTree>
    <p:extLst>
      <p:ext uri="{BB962C8B-B14F-4D97-AF65-F5344CB8AC3E}">
        <p14:creationId xmlns:p14="http://schemas.microsoft.com/office/powerpoint/2010/main" val="180811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8229600" cy="685800"/>
          </a:xfrm>
        </p:spPr>
        <p:txBody>
          <a:bodyPr>
            <a:normAutofit/>
          </a:bodyPr>
          <a:lstStyle/>
          <a:p>
            <a:r>
              <a:rPr lang="en-US" sz="3200" b="1" i="1" dirty="0" smtClean="0"/>
              <a:t>What is ADHD?</a:t>
            </a:r>
            <a:endParaRPr lang="en-US" sz="3200" b="1" i="1" dirty="0"/>
          </a:p>
        </p:txBody>
      </p:sp>
      <p:sp>
        <p:nvSpPr>
          <p:cNvPr id="3" name="Content Placeholder 2"/>
          <p:cNvSpPr>
            <a:spLocks noGrp="1"/>
          </p:cNvSpPr>
          <p:nvPr>
            <p:ph idx="1"/>
          </p:nvPr>
        </p:nvSpPr>
        <p:spPr>
          <a:xfrm>
            <a:off x="533400" y="1676400"/>
            <a:ext cx="8305800" cy="5715000"/>
          </a:xfrm>
        </p:spPr>
        <p:txBody>
          <a:bodyPr/>
          <a:lstStyle/>
          <a:p>
            <a:r>
              <a:rPr lang="en-US" b="1" dirty="0" err="1" smtClean="0"/>
              <a:t>Neuro</a:t>
            </a:r>
            <a:r>
              <a:rPr lang="en-US" b="1" dirty="0" smtClean="0"/>
              <a:t>-developmental </a:t>
            </a:r>
            <a:r>
              <a:rPr lang="en-US" dirty="0" smtClean="0"/>
              <a:t>disorder </a:t>
            </a:r>
          </a:p>
          <a:p>
            <a:r>
              <a:rPr lang="en-US" dirty="0" smtClean="0"/>
              <a:t>Cardinal symptoms:</a:t>
            </a:r>
          </a:p>
          <a:p>
            <a:pPr lvl="1"/>
            <a:r>
              <a:rPr lang="en-US" sz="2400" b="1" dirty="0" smtClean="0"/>
              <a:t>Inattention</a:t>
            </a:r>
          </a:p>
          <a:p>
            <a:pPr lvl="1"/>
            <a:r>
              <a:rPr lang="en-US" sz="2400" b="1" dirty="0" smtClean="0"/>
              <a:t>Impulsivity/Hyperactivity</a:t>
            </a:r>
          </a:p>
        </p:txBody>
      </p:sp>
      <p:sp>
        <p:nvSpPr>
          <p:cNvPr id="4" name="TextBox 3"/>
          <p:cNvSpPr txBox="1"/>
          <p:nvPr/>
        </p:nvSpPr>
        <p:spPr>
          <a:xfrm>
            <a:off x="609600" y="5562600"/>
            <a:ext cx="5256643" cy="584776"/>
          </a:xfrm>
          <a:prstGeom prst="rect">
            <a:avLst/>
          </a:prstGeom>
          <a:noFill/>
        </p:spPr>
        <p:txBody>
          <a:bodyPr wrap="square" rtlCol="0">
            <a:spAutoFit/>
          </a:bodyPr>
          <a:lstStyle/>
          <a:p>
            <a:pPr algn="r"/>
            <a:r>
              <a:rPr lang="en-US" sz="1400" dirty="0"/>
              <a:t>DSM 5; American Psychiatric Assn., 2012; http://www.dsm5.org</a:t>
            </a:r>
          </a:p>
          <a:p>
            <a:pPr algn="r"/>
            <a:endParaRPr lang="en-US" dirty="0"/>
          </a:p>
        </p:txBody>
      </p:sp>
    </p:spTree>
    <p:extLst>
      <p:ext uri="{BB962C8B-B14F-4D97-AF65-F5344CB8AC3E}">
        <p14:creationId xmlns:p14="http://schemas.microsoft.com/office/powerpoint/2010/main" val="2497218824"/>
      </p:ext>
    </p:extLst>
  </p:cSld>
  <p:clrMapOvr>
    <a:masterClrMapping/>
  </p:clrMapOvr>
  <mc:AlternateContent xmlns:mc="http://schemas.openxmlformats.org/markup-compatibility/2006" xmlns:p14="http://schemas.microsoft.com/office/powerpoint/2010/main">
    <mc:Choice Requires="p14">
      <p:transition spd="slow" p14:dur="2000" advTm="38826"/>
    </mc:Choice>
    <mc:Fallback xmlns="">
      <p:transition xmlns:p14="http://schemas.microsoft.com/office/powerpoint/2010/main" spd="slow" advTm="38826"/>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8229600" cy="685800"/>
          </a:xfrm>
        </p:spPr>
        <p:txBody>
          <a:bodyPr>
            <a:normAutofit/>
          </a:bodyPr>
          <a:lstStyle/>
          <a:p>
            <a:r>
              <a:rPr lang="en-US" sz="3200" b="1" i="1" dirty="0" smtClean="0"/>
              <a:t>Genetic </a:t>
            </a:r>
            <a:r>
              <a:rPr lang="en-US" sz="3200" b="1" i="1" dirty="0"/>
              <a:t>/ Environmental Factors</a:t>
            </a:r>
          </a:p>
        </p:txBody>
      </p:sp>
      <p:sp>
        <p:nvSpPr>
          <p:cNvPr id="3" name="Content Placeholder 2"/>
          <p:cNvSpPr>
            <a:spLocks noGrp="1"/>
          </p:cNvSpPr>
          <p:nvPr>
            <p:ph idx="1"/>
          </p:nvPr>
        </p:nvSpPr>
        <p:spPr>
          <a:xfrm>
            <a:off x="685800" y="1676400"/>
            <a:ext cx="7620000" cy="3840163"/>
          </a:xfrm>
        </p:spPr>
        <p:txBody>
          <a:bodyPr>
            <a:normAutofit fontScale="92500" lnSpcReduction="20000"/>
          </a:bodyPr>
          <a:lstStyle/>
          <a:p>
            <a:r>
              <a:rPr lang="en-US" b="1" dirty="0"/>
              <a:t>Genetic risk factors</a:t>
            </a:r>
          </a:p>
          <a:p>
            <a:pPr marL="274320" lvl="1" indent="0">
              <a:buNone/>
            </a:pPr>
            <a:r>
              <a:rPr lang="en-US" dirty="0"/>
              <a:t> </a:t>
            </a:r>
            <a:r>
              <a:rPr lang="en-US" dirty="0" smtClean="0"/>
              <a:t> Genetic factors may account for </a:t>
            </a:r>
            <a:r>
              <a:rPr lang="en-US" dirty="0" smtClean="0">
                <a:latin typeface="ＭＳ ゴシック"/>
                <a:ea typeface="ＭＳ ゴシック"/>
                <a:cs typeface="ＭＳ ゴシック"/>
              </a:rPr>
              <a:t>≅ 65% </a:t>
            </a:r>
            <a:r>
              <a:rPr lang="en-US" dirty="0" smtClean="0"/>
              <a:t>phenotypic </a:t>
            </a:r>
            <a:r>
              <a:rPr lang="en-US" dirty="0"/>
              <a:t>variance</a:t>
            </a:r>
          </a:p>
          <a:p>
            <a:pPr lvl="1"/>
            <a:endParaRPr lang="en-US" dirty="0"/>
          </a:p>
          <a:p>
            <a:r>
              <a:rPr lang="en-US" b="1" dirty="0" smtClean="0"/>
              <a:t>Environmental / clinical </a:t>
            </a:r>
            <a:r>
              <a:rPr lang="en-US" b="1" dirty="0"/>
              <a:t>risk </a:t>
            </a:r>
            <a:r>
              <a:rPr lang="en-US" b="1" dirty="0" smtClean="0"/>
              <a:t>factors </a:t>
            </a:r>
            <a:endParaRPr lang="en-US" b="1" dirty="0"/>
          </a:p>
          <a:p>
            <a:pPr lvl="1"/>
            <a:r>
              <a:rPr lang="en-US" dirty="0"/>
              <a:t>Prenatal exposure to alcohol, </a:t>
            </a:r>
            <a:r>
              <a:rPr lang="en-US" dirty="0" smtClean="0"/>
              <a:t>tobacco</a:t>
            </a:r>
          </a:p>
          <a:p>
            <a:pPr lvl="1"/>
            <a:r>
              <a:rPr lang="en-US" dirty="0" smtClean="0"/>
              <a:t>Complications </a:t>
            </a:r>
            <a:r>
              <a:rPr lang="en-US" dirty="0"/>
              <a:t>of pregnancy and birth</a:t>
            </a:r>
          </a:p>
          <a:p>
            <a:pPr lvl="1"/>
            <a:r>
              <a:rPr lang="en-US" dirty="0" smtClean="0"/>
              <a:t>Brain injury</a:t>
            </a:r>
          </a:p>
          <a:p>
            <a:pPr lvl="1"/>
            <a:r>
              <a:rPr lang="en-US" dirty="0"/>
              <a:t>Lead exposure in </a:t>
            </a:r>
            <a:r>
              <a:rPr lang="en-US" dirty="0" smtClean="0"/>
              <a:t>childhood</a:t>
            </a:r>
            <a:endParaRPr lang="en-US" dirty="0"/>
          </a:p>
        </p:txBody>
      </p:sp>
      <p:sp>
        <p:nvSpPr>
          <p:cNvPr id="4" name="TextBox 3"/>
          <p:cNvSpPr txBox="1"/>
          <p:nvPr/>
        </p:nvSpPr>
        <p:spPr>
          <a:xfrm>
            <a:off x="1066800" y="5715000"/>
            <a:ext cx="5362481" cy="492443"/>
          </a:xfrm>
          <a:prstGeom prst="rect">
            <a:avLst/>
          </a:prstGeom>
          <a:noFill/>
        </p:spPr>
        <p:txBody>
          <a:bodyPr wrap="square" rtlCol="0">
            <a:spAutoFit/>
          </a:bodyPr>
          <a:lstStyle/>
          <a:p>
            <a:r>
              <a:rPr lang="en-US" sz="1400" dirty="0" err="1" smtClean="0"/>
              <a:t>K</a:t>
            </a:r>
            <a:r>
              <a:rPr lang="en-US" sz="1200" dirty="0" err="1" smtClean="0"/>
              <a:t>unsti</a:t>
            </a:r>
            <a:r>
              <a:rPr lang="en-US" sz="1200" dirty="0" smtClean="0"/>
              <a:t> J; </a:t>
            </a:r>
            <a:r>
              <a:rPr lang="en-US" sz="1200" dirty="0" err="1" smtClean="0"/>
              <a:t>Behav</a:t>
            </a:r>
            <a:r>
              <a:rPr lang="en-US" sz="1200" dirty="0" smtClean="0"/>
              <a:t> Brain </a:t>
            </a:r>
            <a:r>
              <a:rPr lang="en-US" sz="1200" dirty="0" err="1" smtClean="0"/>
              <a:t>Funct</a:t>
            </a:r>
            <a:r>
              <a:rPr lang="en-US" sz="1200" dirty="0" smtClean="0"/>
              <a:t> 2006; 2:27</a:t>
            </a:r>
          </a:p>
          <a:p>
            <a:r>
              <a:rPr lang="en-US" sz="1200" dirty="0" smtClean="0"/>
              <a:t>Froehlich </a:t>
            </a:r>
            <a:r>
              <a:rPr lang="en-US" sz="1200" dirty="0" err="1" smtClean="0"/>
              <a:t>TE;Pediatrics</a:t>
            </a:r>
            <a:r>
              <a:rPr lang="en-US" sz="1200" dirty="0" smtClean="0"/>
              <a:t> 2009;124(6):e1054-e1063</a:t>
            </a:r>
            <a:endParaRPr lang="en-US" sz="1200" dirty="0"/>
          </a:p>
        </p:txBody>
      </p:sp>
    </p:spTree>
    <p:extLst>
      <p:ext uri="{BB962C8B-B14F-4D97-AF65-F5344CB8AC3E}">
        <p14:creationId xmlns:p14="http://schemas.microsoft.com/office/powerpoint/2010/main" val="1015934556"/>
      </p:ext>
    </p:extLst>
  </p:cSld>
  <p:clrMapOvr>
    <a:masterClrMapping/>
  </p:clrMapOvr>
  <mc:AlternateContent xmlns:mc="http://schemas.openxmlformats.org/markup-compatibility/2006" xmlns:p14="http://schemas.microsoft.com/office/powerpoint/2010/main">
    <mc:Choice Requires="p14">
      <p:transition spd="slow" p14:dur="2000" advTm="48663"/>
    </mc:Choice>
    <mc:Fallback xmlns="">
      <p:transition xmlns:p14="http://schemas.microsoft.com/office/powerpoint/2010/main" spd="slow" advTm="48663"/>
    </mc:Fallback>
  </mc:AlternateContent>
  <p:timing>
    <p:tnLst>
      <p:par>
        <p:cTn id="1" dur="indefinite" restart="never" nodeType="tmRoot"/>
      </p:par>
    </p:tnLst>
  </p:timing>
</p:sld>
</file>

<file path=ppt/theme/theme1.xml><?xml version="1.0" encoding="utf-8"?>
<a:theme xmlns:a="http://schemas.openxmlformats.org/drawingml/2006/main" name="forum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113</TotalTime>
  <Words>2312</Words>
  <Application>Microsoft Office PowerPoint</Application>
  <PresentationFormat>On-screen Show (4:3)</PresentationFormat>
  <Paragraphs>384</Paragraphs>
  <Slides>51</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ＭＳ ゴシック</vt:lpstr>
      <vt:lpstr>ＭＳ Ｐゴシック</vt:lpstr>
      <vt:lpstr>Adobe Pi Std</vt:lpstr>
      <vt:lpstr>Arial</vt:lpstr>
      <vt:lpstr>Calibri</vt:lpstr>
      <vt:lpstr>Times New Roman</vt:lpstr>
      <vt:lpstr>Tw Cen MT</vt:lpstr>
      <vt:lpstr>Verdana</vt:lpstr>
      <vt:lpstr>Wingdings 2</vt:lpstr>
      <vt:lpstr>forum2014</vt:lpstr>
      <vt:lpstr>Pay Attention:  Developing Protocols for ADHD Across the Lifespan  </vt:lpstr>
      <vt:lpstr>Disclosures</vt:lpstr>
      <vt:lpstr>PowerPoint Presentation</vt:lpstr>
      <vt:lpstr>PowerPoint Presentation</vt:lpstr>
      <vt:lpstr>LEARNING  OBJECTIVES:</vt:lpstr>
      <vt:lpstr>NEED</vt:lpstr>
      <vt:lpstr>EDUCATE:  Essentials of Initial ADHD Assessment</vt:lpstr>
      <vt:lpstr>What is ADHD?</vt:lpstr>
      <vt:lpstr>Genetic / Environmental Factors</vt:lpstr>
      <vt:lpstr>Neuro-biology of ADHD</vt:lpstr>
      <vt:lpstr>How Common is ADHD?</vt:lpstr>
      <vt:lpstr>                       Potential Areas of Impairment</vt:lpstr>
      <vt:lpstr>DSM 5 criteria</vt:lpstr>
      <vt:lpstr>Hyperactivity/Impulsivity                  ≥ 6 for kids/teens;  ≥ 5 for ages 17 and older</vt:lpstr>
      <vt:lpstr>Inattention    ≥ 6 for kids/teens;  ≥ 5 for ages 17 and older</vt:lpstr>
      <vt:lpstr>ADHD symptom-like behaviors</vt:lpstr>
      <vt:lpstr>Overlap with Med/Psych Conditions</vt:lpstr>
      <vt:lpstr>Educate:   ADHD Assessment</vt:lpstr>
      <vt:lpstr>Educate:  ADHD Assessment</vt:lpstr>
      <vt:lpstr>Educate: ADHD Assessment</vt:lpstr>
      <vt:lpstr>Educate:  ADHD Assessment</vt:lpstr>
      <vt:lpstr>PowerPoint Presentation</vt:lpstr>
      <vt:lpstr>Develop: Standardized ADHD PROTOCOLS</vt:lpstr>
      <vt:lpstr>Protocol:   Patient Handout</vt:lpstr>
      <vt:lpstr>Protocol:  Expectations for ADHD patients</vt:lpstr>
      <vt:lpstr> Protocol:  Tips for ADHD symptom management </vt:lpstr>
      <vt:lpstr>  </vt:lpstr>
      <vt:lpstr>Protocol:  Recommendations for Providers</vt:lpstr>
      <vt:lpstr>PowerPoint Presentation</vt:lpstr>
      <vt:lpstr>PowerPoint Presentation</vt:lpstr>
      <vt:lpstr>PowerPoint Presentation</vt:lpstr>
      <vt:lpstr>Protocol:  Recommendations for Providers</vt:lpstr>
      <vt:lpstr> Implement:   ADHD Protocol w/ Multidisciplinary Team</vt:lpstr>
      <vt:lpstr>Implement: Protocol Access</vt:lpstr>
      <vt:lpstr>Protocol on Paper</vt:lpstr>
      <vt:lpstr>Implement:  Electronic Health Record templates</vt:lpstr>
      <vt:lpstr>Sample Smartphrase</vt:lpstr>
      <vt:lpstr>Smartphrase Assessment / Plan</vt:lpstr>
      <vt:lpstr>UPMC St. Margaret Family Med Residency BEHAVIORAL HEALTH website</vt:lpstr>
      <vt:lpstr>WEBSITE - ADHD Links</vt:lpstr>
      <vt:lpstr>Website includes:</vt:lpstr>
      <vt:lpstr>Patient Handout about ADHD Protocol</vt:lpstr>
      <vt:lpstr>Website includes:</vt:lpstr>
      <vt:lpstr>Website includes:</vt:lpstr>
      <vt:lpstr>Website includes:</vt:lpstr>
      <vt:lpstr>Website includes:</vt:lpstr>
      <vt:lpstr>Website includes:</vt:lpstr>
      <vt:lpstr>Assess:  Resident Protocol Use and Satisfaction</vt:lpstr>
      <vt:lpstr>Assess:  Lessons Learned</vt:lpstr>
      <vt:lpstr>Additional References</vt:lpstr>
      <vt:lpstr>Questions / Discussion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Radjenovich, MaryEllen</dc:creator>
  <cp:lastModifiedBy>SAV</cp:lastModifiedBy>
  <cp:revision>47</cp:revision>
  <dcterms:created xsi:type="dcterms:W3CDTF">2014-07-22T20:27:04Z</dcterms:created>
  <dcterms:modified xsi:type="dcterms:W3CDTF">2017-09-14T17:40:41Z</dcterms:modified>
</cp:coreProperties>
</file>