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320" r:id="rId2"/>
    <p:sldId id="356" r:id="rId3"/>
    <p:sldId id="357" r:id="rId4"/>
    <p:sldId id="327" r:id="rId5"/>
    <p:sldId id="353" r:id="rId6"/>
    <p:sldId id="324" r:id="rId7"/>
    <p:sldId id="329" r:id="rId8"/>
    <p:sldId id="355" r:id="rId9"/>
    <p:sldId id="345" r:id="rId10"/>
    <p:sldId id="261" r:id="rId11"/>
    <p:sldId id="295" r:id="rId12"/>
    <p:sldId id="304" r:id="rId13"/>
    <p:sldId id="352" r:id="rId14"/>
    <p:sldId id="312" r:id="rId15"/>
    <p:sldId id="358" r:id="rId16"/>
    <p:sldId id="359" r:id="rId17"/>
    <p:sldId id="343" r:id="rId18"/>
    <p:sldId id="293" r:id="rId19"/>
    <p:sldId id="360" r:id="rId20"/>
    <p:sldId id="373" r:id="rId21"/>
    <p:sldId id="371" r:id="rId22"/>
    <p:sldId id="362" r:id="rId23"/>
    <p:sldId id="363" r:id="rId24"/>
    <p:sldId id="367" r:id="rId25"/>
    <p:sldId id="369" r:id="rId26"/>
    <p:sldId id="372" r:id="rId27"/>
    <p:sldId id="374" r:id="rId28"/>
    <p:sldId id="375" r:id="rId29"/>
    <p:sldId id="346"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07"/>
    <p:restoredTop sz="94665"/>
  </p:normalViewPr>
  <p:slideViewPr>
    <p:cSldViewPr snapToGrid="0" snapToObjects="1">
      <p:cViewPr varScale="1">
        <p:scale>
          <a:sx n="107" d="100"/>
          <a:sy n="107" d="100"/>
        </p:scale>
        <p:origin x="1984" y="1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B1F310-23FC-5748-AF6F-79DF41DB110C}" type="datetimeFigureOut">
              <a:rPr lang="en-US" smtClean="0"/>
              <a:t>4/14/17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BE0CE1-4216-674D-92D5-E83BA39324D2}" type="slidenum">
              <a:rPr lang="en-US" smtClean="0"/>
              <a:t>‹#›</a:t>
            </a:fld>
            <a:endParaRPr lang="en-US"/>
          </a:p>
        </p:txBody>
      </p:sp>
    </p:spTree>
    <p:extLst>
      <p:ext uri="{BB962C8B-B14F-4D97-AF65-F5344CB8AC3E}">
        <p14:creationId xmlns:p14="http://schemas.microsoft.com/office/powerpoint/2010/main" val="197374388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a:ln/>
        </p:spPr>
      </p:sp>
      <p:sp>
        <p:nvSpPr>
          <p:cNvPr id="13314"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dirty="0">
              <a:latin typeface="Times New Roman" charset="0"/>
            </a:endParaRPr>
          </a:p>
        </p:txBody>
      </p:sp>
      <p:sp>
        <p:nvSpPr>
          <p:cNvPr id="13315" name="Slide Number Placeholder 3"/>
          <p:cNvSpPr>
            <a:spLocks noGrp="1"/>
          </p:cNvSpPr>
          <p:nvPr>
            <p:ph type="sldNum" sz="quarter" idx="4294967295"/>
          </p:nvPr>
        </p:nvSpPr>
        <p:spPr bwMode="auto">
          <a:xfrm>
            <a:off x="3884027" y="8684926"/>
            <a:ext cx="2972421"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lstStyle>
            <a:lvl1pPr>
              <a:defRPr sz="2400">
                <a:solidFill>
                  <a:schemeClr val="tx1"/>
                </a:solidFill>
                <a:latin typeface="Times New Roman" charset="0"/>
                <a:ea typeface="ＭＳ Ｐゴシック" charset="0"/>
                <a:cs typeface="ＭＳ Ｐゴシック" charset="0"/>
              </a:defRPr>
            </a:lvl1pPr>
            <a:lvl2pPr marL="729057" indent="-280406">
              <a:defRPr sz="2400">
                <a:solidFill>
                  <a:schemeClr val="tx1"/>
                </a:solidFill>
                <a:latin typeface="Times New Roman" charset="0"/>
                <a:ea typeface="ＭＳ Ｐゴシック" charset="0"/>
              </a:defRPr>
            </a:lvl2pPr>
            <a:lvl3pPr marL="1121626" indent="-224325">
              <a:defRPr sz="2400">
                <a:solidFill>
                  <a:schemeClr val="tx1"/>
                </a:solidFill>
                <a:latin typeface="Times New Roman" charset="0"/>
                <a:ea typeface="ＭＳ Ｐゴシック" charset="0"/>
              </a:defRPr>
            </a:lvl3pPr>
            <a:lvl4pPr marL="1570276" indent="-224325">
              <a:defRPr sz="2400">
                <a:solidFill>
                  <a:schemeClr val="tx1"/>
                </a:solidFill>
                <a:latin typeface="Times New Roman" charset="0"/>
                <a:ea typeface="ＭＳ Ｐゴシック" charset="0"/>
              </a:defRPr>
            </a:lvl4pPr>
            <a:lvl5pPr marL="2018927" indent="-224325">
              <a:defRPr sz="2400">
                <a:solidFill>
                  <a:schemeClr val="tx1"/>
                </a:solidFill>
                <a:latin typeface="Times New Roman" charset="0"/>
                <a:ea typeface="ＭＳ Ｐゴシック" charset="0"/>
              </a:defRPr>
            </a:lvl5pPr>
            <a:lvl6pPr marL="2467577" indent="-224325" eaLnBrk="0" fontAlgn="base" hangingPunct="0">
              <a:spcBef>
                <a:spcPct val="0"/>
              </a:spcBef>
              <a:spcAft>
                <a:spcPct val="0"/>
              </a:spcAft>
              <a:defRPr sz="2400">
                <a:solidFill>
                  <a:schemeClr val="tx1"/>
                </a:solidFill>
                <a:latin typeface="Times New Roman" charset="0"/>
                <a:ea typeface="ＭＳ Ｐゴシック" charset="0"/>
              </a:defRPr>
            </a:lvl6pPr>
            <a:lvl7pPr marL="2916227" indent="-224325" eaLnBrk="0" fontAlgn="base" hangingPunct="0">
              <a:spcBef>
                <a:spcPct val="0"/>
              </a:spcBef>
              <a:spcAft>
                <a:spcPct val="0"/>
              </a:spcAft>
              <a:defRPr sz="2400">
                <a:solidFill>
                  <a:schemeClr val="tx1"/>
                </a:solidFill>
                <a:latin typeface="Times New Roman" charset="0"/>
                <a:ea typeface="ＭＳ Ｐゴシック" charset="0"/>
              </a:defRPr>
            </a:lvl7pPr>
            <a:lvl8pPr marL="3364878" indent="-224325" eaLnBrk="0" fontAlgn="base" hangingPunct="0">
              <a:spcBef>
                <a:spcPct val="0"/>
              </a:spcBef>
              <a:spcAft>
                <a:spcPct val="0"/>
              </a:spcAft>
              <a:defRPr sz="2400">
                <a:solidFill>
                  <a:schemeClr val="tx1"/>
                </a:solidFill>
                <a:latin typeface="Times New Roman" charset="0"/>
                <a:ea typeface="ＭＳ Ｐゴシック" charset="0"/>
              </a:defRPr>
            </a:lvl8pPr>
            <a:lvl9pPr marL="3813528" indent="-224325" eaLnBrk="0" fontAlgn="base" hangingPunct="0">
              <a:spcBef>
                <a:spcPct val="0"/>
              </a:spcBef>
              <a:spcAft>
                <a:spcPct val="0"/>
              </a:spcAft>
              <a:defRPr sz="2400">
                <a:solidFill>
                  <a:schemeClr val="tx1"/>
                </a:solidFill>
                <a:latin typeface="Times New Roman" charset="0"/>
                <a:ea typeface="ＭＳ Ｐゴシック" charset="0"/>
              </a:defRPr>
            </a:lvl9pPr>
          </a:lstStyle>
          <a:p>
            <a:fld id="{9BBF6BD9-DDC0-E846-9BCA-552DD88B7CE1}" type="slidenum">
              <a:rPr lang="en-US"/>
              <a:pPr/>
              <a:t>4</a:t>
            </a:fld>
            <a:endParaRPr lang="en-US"/>
          </a:p>
        </p:txBody>
      </p:sp>
    </p:spTree>
    <p:extLst>
      <p:ext uri="{BB962C8B-B14F-4D97-AF65-F5344CB8AC3E}">
        <p14:creationId xmlns:p14="http://schemas.microsoft.com/office/powerpoint/2010/main" val="2958035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let audience</a:t>
            </a:r>
            <a:r>
              <a:rPr lang="en-US" baseline="0" dirty="0" smtClean="0"/>
              <a:t> ponder this for a moment.  </a:t>
            </a:r>
          </a:p>
          <a:p>
            <a:r>
              <a:rPr lang="en-US" baseline="0" dirty="0" smtClean="0"/>
              <a:t>We can then ask each other this question </a:t>
            </a:r>
            <a:r>
              <a:rPr lang="mr-IN" baseline="0" dirty="0" smtClean="0"/>
              <a:t>–</a:t>
            </a:r>
            <a:r>
              <a:rPr lang="en-US" baseline="0" dirty="0" smtClean="0"/>
              <a:t> ex.  Kevin, at what age were you called to make a difference in this world?  Then Lu</a:t>
            </a:r>
            <a:r>
              <a:rPr lang="mr-IN" baseline="0" dirty="0" smtClean="0"/>
              <a:t>…</a:t>
            </a:r>
            <a:r>
              <a:rPr lang="en-US" baseline="0" dirty="0" smtClean="0"/>
              <a:t>..</a:t>
            </a:r>
          </a:p>
          <a:p>
            <a:endParaRPr lang="en-US" baseline="0" dirty="0" smtClean="0"/>
          </a:p>
          <a:p>
            <a:r>
              <a:rPr lang="en-US" b="1" baseline="0" dirty="0" smtClean="0"/>
              <a:t>Our work can be a job</a:t>
            </a:r>
            <a:r>
              <a:rPr lang="en-US" baseline="0" dirty="0" smtClean="0"/>
              <a:t>.  We get up in the morning, put in our 10 hours or more, and then go home to our real life.  The part of our life that matters.  Our job is what we do to provide money for the necessities and other pleasures of life.</a:t>
            </a:r>
          </a:p>
          <a:p>
            <a:r>
              <a:rPr lang="en-US" b="1" dirty="0" smtClean="0"/>
              <a:t>Our work can be a career.  </a:t>
            </a:r>
            <a:r>
              <a:rPr lang="en-US" dirty="0" smtClean="0"/>
              <a:t>We try</a:t>
            </a:r>
            <a:r>
              <a:rPr lang="en-US" baseline="0" dirty="0" smtClean="0"/>
              <a:t> to find work that is intellectually stimulating and will lead to recognition of our expertise. We can have satisfying work, it pays well, we are promoted. </a:t>
            </a:r>
          </a:p>
          <a:p>
            <a:r>
              <a:rPr lang="en-US" b="1" baseline="0" dirty="0" smtClean="0"/>
              <a:t>There is nothing wrong with our work being a job or career.  But when we consider work as renewal, it might need to go deeper.</a:t>
            </a:r>
          </a:p>
          <a:p>
            <a:r>
              <a:rPr lang="en-US" b="1" baseline="0" dirty="0" smtClean="0"/>
              <a:t>Our work as service or calling.  Infused with meaning and purpose.  </a:t>
            </a:r>
            <a:endParaRPr lang="en-US" b="1" dirty="0"/>
          </a:p>
        </p:txBody>
      </p:sp>
      <p:sp>
        <p:nvSpPr>
          <p:cNvPr id="4" name="Slide Number Placeholder 3"/>
          <p:cNvSpPr>
            <a:spLocks noGrp="1"/>
          </p:cNvSpPr>
          <p:nvPr>
            <p:ph type="sldNum" sz="quarter" idx="10"/>
          </p:nvPr>
        </p:nvSpPr>
        <p:spPr/>
        <p:txBody>
          <a:bodyPr/>
          <a:lstStyle/>
          <a:p>
            <a:fld id="{A9BE0CE1-4216-674D-92D5-E83BA39324D2}" type="slidenum">
              <a:rPr lang="en-US" smtClean="0"/>
              <a:t>5</a:t>
            </a:fld>
            <a:endParaRPr lang="en-US"/>
          </a:p>
        </p:txBody>
      </p:sp>
    </p:spTree>
    <p:extLst>
      <p:ext uri="{BB962C8B-B14F-4D97-AF65-F5344CB8AC3E}">
        <p14:creationId xmlns:p14="http://schemas.microsoft.com/office/powerpoint/2010/main" val="8312701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Hope as a noun centers on the mind.  It is static.</a:t>
            </a:r>
            <a:r>
              <a:rPr lang="en-US" baseline="0" dirty="0" smtClean="0"/>
              <a:t> What can be fixed?  What can be cured?  What is in our toolbox?  Hammer and nail? Medicine has limited hope when cure and fix are no longer possible or desirable.  Hopelessness and false hope are easy when hope is so limited in scope and imagination.   </a:t>
            </a:r>
          </a:p>
          <a:p>
            <a:r>
              <a:rPr lang="en-US" baseline="0" dirty="0" smtClean="0"/>
              <a:t>When hope is a verb or process, it is dynamic, fluid, creative.  Hope can lie outside of our boxes.  It can lie in the patient’s goals, values, what they see as important. Hope can change just as life changes. It is stronger and more supple, and less rigid and vulnerable to moving into hopelessness and helplessness.  </a:t>
            </a:r>
          </a:p>
          <a:p>
            <a:r>
              <a:rPr lang="en-US" baseline="0" dirty="0" smtClean="0"/>
              <a:t>What are the contemplative practices that help us move through uncertainty and challenge?</a:t>
            </a:r>
          </a:p>
          <a:p>
            <a:r>
              <a:rPr lang="en-US" baseline="0" dirty="0" smtClean="0"/>
              <a:t>What are the stories we tell ourselves that keep us in fear and immobilized, or allow us to keep moving through?</a:t>
            </a:r>
          </a:p>
          <a:p>
            <a:r>
              <a:rPr lang="en-US" baseline="0" dirty="0" smtClean="0"/>
              <a:t>Hope as a process can be big enough to allow for uncertainty, new options and possibilities.  It allows for patient centeredness and empowerment.</a:t>
            </a:r>
            <a:endParaRPr lang="en-US" dirty="0"/>
          </a:p>
        </p:txBody>
      </p:sp>
      <p:sp>
        <p:nvSpPr>
          <p:cNvPr id="4" name="Slide Number Placeholder 3"/>
          <p:cNvSpPr>
            <a:spLocks noGrp="1"/>
          </p:cNvSpPr>
          <p:nvPr>
            <p:ph type="sldNum" sz="quarter" idx="10"/>
          </p:nvPr>
        </p:nvSpPr>
        <p:spPr/>
        <p:txBody>
          <a:bodyPr/>
          <a:lstStyle/>
          <a:p>
            <a:fld id="{A9BE0CE1-4216-674D-92D5-E83BA39324D2}" type="slidenum">
              <a:rPr lang="en-US" smtClean="0"/>
              <a:t>6</a:t>
            </a:fld>
            <a:endParaRPr lang="en-US"/>
          </a:p>
        </p:txBody>
      </p:sp>
    </p:spTree>
    <p:extLst>
      <p:ext uri="{BB962C8B-B14F-4D97-AF65-F5344CB8AC3E}">
        <p14:creationId xmlns:p14="http://schemas.microsoft.com/office/powerpoint/2010/main" val="2031183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Resiliency</a:t>
            </a:r>
            <a:r>
              <a:rPr lang="en-US" baseline="0" dirty="0" smtClean="0"/>
              <a:t> is more than just bouncing back from adversity.  When we see challenge, we also see possibility and growth.  We can move through our work with courage.</a:t>
            </a:r>
          </a:p>
          <a:p>
            <a:r>
              <a:rPr lang="en-US" baseline="0" dirty="0" smtClean="0"/>
              <a:t>In resiliency, we can allow our emotions to be information to guide us.  When emotions are acknowledged, we can connect to our deeper self and to others. </a:t>
            </a:r>
          </a:p>
          <a:p>
            <a:r>
              <a:rPr lang="en-US" baseline="0" dirty="0" smtClean="0"/>
              <a:t>We can move through challenge and uncertainty.</a:t>
            </a:r>
          </a:p>
          <a:p>
            <a:r>
              <a:rPr lang="en-US" baseline="0" dirty="0" smtClean="0"/>
              <a:t>When something in our lives needs to change and grow, our emotions are often are first clue.  In resiliency, we respond in a way that nurtures growth and connects us to what really matters most to us.</a:t>
            </a:r>
            <a:endParaRPr lang="en-US" dirty="0"/>
          </a:p>
        </p:txBody>
      </p:sp>
      <p:sp>
        <p:nvSpPr>
          <p:cNvPr id="4" name="Slide Number Placeholder 3"/>
          <p:cNvSpPr>
            <a:spLocks noGrp="1"/>
          </p:cNvSpPr>
          <p:nvPr>
            <p:ph type="sldNum" sz="quarter" idx="10"/>
          </p:nvPr>
        </p:nvSpPr>
        <p:spPr/>
        <p:txBody>
          <a:bodyPr/>
          <a:lstStyle/>
          <a:p>
            <a:fld id="{A9BE0CE1-4216-674D-92D5-E83BA39324D2}" type="slidenum">
              <a:rPr lang="en-US" smtClean="0"/>
              <a:t>7</a:t>
            </a:fld>
            <a:endParaRPr lang="en-US"/>
          </a:p>
        </p:txBody>
      </p:sp>
    </p:spTree>
    <p:extLst>
      <p:ext uri="{BB962C8B-B14F-4D97-AF65-F5344CB8AC3E}">
        <p14:creationId xmlns:p14="http://schemas.microsoft.com/office/powerpoint/2010/main" val="1792870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Gave me my first understanding of</a:t>
            </a:r>
            <a:r>
              <a:rPr lang="en-US" baseline="0" dirty="0" smtClean="0"/>
              <a:t> a developmental process to developing compassion.  We are innately compassionate, but clinical training can undermine this innate compassion with anxiety, fear, urge to fix and cure even in situations where that is not possible.  We can turn away, unless our emotions are recognized as valuable but needing understanding and spiritual practices that nourish our capacity to be compassionate. </a:t>
            </a:r>
          </a:p>
          <a:p>
            <a:r>
              <a:rPr lang="en-US" baseline="0" dirty="0" smtClean="0"/>
              <a:t>Traditionally in medicine, emotions were judged as bad or distracting, especially if the emotions were sadness, grief or anger, or stimulated tears.  </a:t>
            </a:r>
          </a:p>
          <a:p>
            <a:r>
              <a:rPr lang="en-US" baseline="0" dirty="0" smtClean="0"/>
              <a:t>We were trained to deny emotions in ourselves, patients and others.  </a:t>
            </a:r>
          </a:p>
          <a:p>
            <a:r>
              <a:rPr lang="en-US" baseline="0" dirty="0" smtClean="0"/>
              <a:t>WE were trained in burn out and compassion fatigue, and vulnerable to hopelessness and helplessness.  </a:t>
            </a:r>
          </a:p>
          <a:p>
            <a:r>
              <a:rPr lang="en-US" baseline="0" dirty="0" smtClean="0"/>
              <a:t>We were shamed and humiliated. </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B1926AEE-99C5-B146-89B7-554EC38A2C4F}" type="slidenum">
              <a:rPr lang="en-US" smtClean="0"/>
              <a:t>8</a:t>
            </a:fld>
            <a:endParaRPr lang="en-US"/>
          </a:p>
        </p:txBody>
      </p:sp>
    </p:spTree>
    <p:extLst>
      <p:ext uri="{BB962C8B-B14F-4D97-AF65-F5344CB8AC3E}">
        <p14:creationId xmlns:p14="http://schemas.microsoft.com/office/powerpoint/2010/main" val="1603135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Times New Roman" charset="0"/>
              </a:rPr>
              <a:t>Engaging emotions and regulating emotion to maintain relationality rather than distance from suffering. </a:t>
            </a:r>
          </a:p>
          <a:p>
            <a:endParaRPr lang="en-US" dirty="0"/>
          </a:p>
        </p:txBody>
      </p:sp>
      <p:sp>
        <p:nvSpPr>
          <p:cNvPr id="4" name="Slide Number Placeholder 3"/>
          <p:cNvSpPr>
            <a:spLocks noGrp="1"/>
          </p:cNvSpPr>
          <p:nvPr>
            <p:ph type="sldNum" sz="quarter" idx="10"/>
          </p:nvPr>
        </p:nvSpPr>
        <p:spPr/>
        <p:txBody>
          <a:bodyPr/>
          <a:lstStyle/>
          <a:p>
            <a:fld id="{A9BE0CE1-4216-674D-92D5-E83BA39324D2}" type="slidenum">
              <a:rPr lang="en-US" smtClean="0"/>
              <a:t>9</a:t>
            </a:fld>
            <a:endParaRPr lang="en-US"/>
          </a:p>
        </p:txBody>
      </p:sp>
    </p:spTree>
    <p:extLst>
      <p:ext uri="{BB962C8B-B14F-4D97-AF65-F5344CB8AC3E}">
        <p14:creationId xmlns:p14="http://schemas.microsoft.com/office/powerpoint/2010/main" val="2529174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Engaging</a:t>
            </a:r>
            <a:r>
              <a:rPr lang="en-US" baseline="0" dirty="0" smtClean="0"/>
              <a:t> emotions and regulating emotion to maintain relationality rather than distance from suffering. </a:t>
            </a:r>
          </a:p>
          <a:p>
            <a:r>
              <a:rPr lang="en-US" dirty="0" smtClean="0"/>
              <a:t>Engaging</a:t>
            </a:r>
            <a:r>
              <a:rPr lang="en-US" baseline="0" dirty="0" smtClean="0"/>
              <a:t> emotions and regulating emotion to maintain relationality rather than distance from suffering. </a:t>
            </a:r>
          </a:p>
          <a:p>
            <a:r>
              <a:rPr lang="en-US" sz="1200" i="1" dirty="0" smtClean="0"/>
              <a:t>Safety and certainty</a:t>
            </a:r>
          </a:p>
          <a:p>
            <a:endParaRPr lang="en-US" sz="1200" i="1" dirty="0" smtClean="0"/>
          </a:p>
          <a:p>
            <a:r>
              <a:rPr lang="en-US" sz="1200" i="1" dirty="0" smtClean="0"/>
              <a:t>Problems to solve</a:t>
            </a:r>
          </a:p>
          <a:p>
            <a:endParaRPr lang="en-US" sz="1200" i="1" dirty="0" smtClean="0"/>
          </a:p>
          <a:p>
            <a:r>
              <a:rPr lang="en-US" sz="1200" i="1" dirty="0" smtClean="0"/>
              <a:t>Solutions to problems</a:t>
            </a:r>
          </a:p>
          <a:p>
            <a:endParaRPr lang="en-US" sz="1200" i="1" dirty="0" smtClean="0"/>
          </a:p>
          <a:p>
            <a:r>
              <a:rPr lang="en-US" sz="1200" i="1" dirty="0" smtClean="0"/>
              <a:t>Fixing</a:t>
            </a:r>
          </a:p>
          <a:p>
            <a:r>
              <a:rPr lang="en-US" sz="1200" i="1" dirty="0" smtClean="0"/>
              <a:t>What happens when that is not possible?</a:t>
            </a:r>
          </a:p>
          <a:p>
            <a:r>
              <a:rPr lang="en-US" sz="2400" b="1" i="1" u="sng" dirty="0" smtClean="0"/>
              <a:t>Panic!!!</a:t>
            </a:r>
          </a:p>
          <a:p>
            <a:r>
              <a:rPr lang="en-US" sz="2400" b="1" i="1" u="sng" dirty="0" smtClean="0"/>
              <a:t>Exit!!!!</a:t>
            </a:r>
          </a:p>
          <a:p>
            <a:r>
              <a:rPr lang="en-US" sz="2400" b="1" i="1" u="sng" dirty="0" smtClean="0"/>
              <a:t>Hopeless!!</a:t>
            </a:r>
          </a:p>
          <a:p>
            <a:r>
              <a:rPr lang="en-US" sz="2400" b="1" i="1" u="sng" dirty="0" smtClean="0"/>
              <a:t>Fear!!!</a:t>
            </a:r>
          </a:p>
          <a:p>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B1926AEE-99C5-B146-89B7-554EC38A2C4F}" type="slidenum">
              <a:rPr lang="en-US" smtClean="0"/>
              <a:t>10</a:t>
            </a:fld>
            <a:endParaRPr lang="en-US"/>
          </a:p>
        </p:txBody>
      </p:sp>
    </p:spTree>
    <p:extLst>
      <p:ext uri="{BB962C8B-B14F-4D97-AF65-F5344CB8AC3E}">
        <p14:creationId xmlns:p14="http://schemas.microsoft.com/office/powerpoint/2010/main" val="869188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Kevin,</a:t>
            </a:r>
            <a:r>
              <a:rPr lang="en-US" baseline="0" dirty="0" smtClean="0"/>
              <a:t> what are the contemplative practices you do in your work and life that nurture your compassion, resiliency and hope?   Lu, what are yours?  </a:t>
            </a:r>
          </a:p>
          <a:p>
            <a:r>
              <a:rPr lang="en-US" baseline="0" dirty="0" smtClean="0"/>
              <a:t>What are the qualities of those practices?  They help me pause, meditate, breathe consciously, meditatively move my body with intention, relax my mind.  They keep me uplifted and moving forward in a direction that matters to me, that makes a difference. </a:t>
            </a:r>
          </a:p>
          <a:p>
            <a:r>
              <a:rPr lang="en-US" baseline="0" dirty="0" smtClean="0"/>
              <a:t>Contemplative practices allow us to find our way back to our spirit, our calling, our compassion, resiliency and hopefulness. </a:t>
            </a:r>
          </a:p>
          <a:p>
            <a:r>
              <a:rPr lang="en-US" baseline="0" dirty="0" smtClean="0"/>
              <a:t>What are those practices that resonate with us?  With you? </a:t>
            </a:r>
          </a:p>
          <a:p>
            <a:endParaRPr lang="en-US" baseline="0" dirty="0" smtClean="0"/>
          </a:p>
          <a:p>
            <a:r>
              <a:rPr lang="en-US" baseline="0" dirty="0" smtClean="0"/>
              <a:t>What is your approach to patient care that gives you renewal?  Rather than exhaustion.  </a:t>
            </a:r>
            <a:endParaRPr lang="en-US" dirty="0"/>
          </a:p>
        </p:txBody>
      </p:sp>
      <p:sp>
        <p:nvSpPr>
          <p:cNvPr id="4" name="Slide Number Placeholder 3"/>
          <p:cNvSpPr>
            <a:spLocks noGrp="1"/>
          </p:cNvSpPr>
          <p:nvPr>
            <p:ph type="sldNum" sz="quarter" idx="10"/>
          </p:nvPr>
        </p:nvSpPr>
        <p:spPr/>
        <p:txBody>
          <a:bodyPr/>
          <a:lstStyle/>
          <a:p>
            <a:fld id="{A9BE0CE1-4216-674D-92D5-E83BA39324D2}" type="slidenum">
              <a:rPr lang="en-US" smtClean="0"/>
              <a:t>11</a:t>
            </a:fld>
            <a:endParaRPr lang="en-US"/>
          </a:p>
        </p:txBody>
      </p:sp>
    </p:spTree>
    <p:extLst>
      <p:ext uri="{BB962C8B-B14F-4D97-AF65-F5344CB8AC3E}">
        <p14:creationId xmlns:p14="http://schemas.microsoft.com/office/powerpoint/2010/main" val="17894515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Pause</a:t>
            </a:r>
            <a:r>
              <a:rPr lang="en-US" baseline="0" dirty="0" smtClean="0"/>
              <a:t> and lead through a mindfulness time refocusing on innate qualities of compassion resiliency and hope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9BE0CE1-4216-674D-92D5-E83BA39324D2}" type="slidenum">
              <a:rPr lang="en-US" smtClean="0"/>
              <a:t>16</a:t>
            </a:fld>
            <a:endParaRPr lang="en-US"/>
          </a:p>
        </p:txBody>
      </p:sp>
    </p:spTree>
    <p:extLst>
      <p:ext uri="{BB962C8B-B14F-4D97-AF65-F5344CB8AC3E}">
        <p14:creationId xmlns:p14="http://schemas.microsoft.com/office/powerpoint/2010/main" val="1240375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4/14/17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4/14/17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4/14/17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4/14/17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4/14/17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4/14/17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4/14/17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4/14/17</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8.xml"/><Relationship Id="rId3" Type="http://schemas.openxmlformats.org/officeDocument/2006/relationships/image" Target="../media/image5.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png"/><Relationship Id="rId3" Type="http://schemas.openxmlformats.org/officeDocument/2006/relationships/image" Target="../media/image9.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lrm19@uw.edu" TargetMode="External"/><Relationship Id="rId3" Type="http://schemas.openxmlformats.org/officeDocument/2006/relationships/hyperlink" Target="mailto:jmreilly@usc.edu"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 Id="rId3"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61256" y="380999"/>
            <a:ext cx="8633361" cy="1467627"/>
          </a:xfrm>
        </p:spPr>
        <p:txBody>
          <a:bodyPr/>
          <a:lstStyle/>
          <a:p>
            <a:pPr>
              <a:defRPr/>
            </a:pPr>
            <a:r>
              <a:rPr lang="en-US" sz="3200" dirty="0" smtClean="0">
                <a:latin typeface="Arial" charset="0"/>
                <a:cs typeface="+mj-cs"/>
              </a:rPr>
              <a:t>Finding Resiliency, Hope and Compassion through Reflective Writing, Storytelling and Story Listeni</a:t>
            </a:r>
            <a:r>
              <a:rPr lang="en-US" sz="2800" dirty="0" smtClean="0">
                <a:latin typeface="Arial" charset="0"/>
                <a:cs typeface="+mj-cs"/>
              </a:rPr>
              <a:t>ng</a:t>
            </a:r>
            <a:endParaRPr lang="en-US" sz="2800" dirty="0">
              <a:latin typeface="Arial" charset="0"/>
              <a:cs typeface="+mj-cs"/>
            </a:endParaRPr>
          </a:p>
        </p:txBody>
      </p:sp>
      <p:sp>
        <p:nvSpPr>
          <p:cNvPr id="2" name="Rectangle 3"/>
          <p:cNvSpPr>
            <a:spLocks noGrp="1" noChangeArrowheads="1"/>
          </p:cNvSpPr>
          <p:nvPr>
            <p:ph type="subTitle" idx="1"/>
          </p:nvPr>
        </p:nvSpPr>
        <p:spPr>
          <a:xfrm>
            <a:off x="368135" y="2042557"/>
            <a:ext cx="8394865" cy="4441370"/>
          </a:xfrm>
        </p:spPr>
        <p:txBody>
          <a:bodyPr>
            <a:normAutofit fontScale="70000" lnSpcReduction="20000"/>
          </a:bodyPr>
          <a:lstStyle/>
          <a:p>
            <a:pPr marL="342900" indent="-342900"/>
            <a:endParaRPr lang="en-US" sz="2800" dirty="0" smtClean="0">
              <a:solidFill>
                <a:schemeClr val="tx1"/>
              </a:solidFill>
              <a:latin typeface="Times New Roman" charset="0"/>
            </a:endParaRPr>
          </a:p>
          <a:p>
            <a:pPr marL="342900" indent="-342900"/>
            <a:r>
              <a:rPr lang="en-US" sz="3600" dirty="0" smtClean="0">
                <a:solidFill>
                  <a:schemeClr val="tx1"/>
                </a:solidFill>
                <a:latin typeface="Times New Roman" panose="02020603050405020304" pitchFamily="18" charset="0"/>
                <a:cs typeface="Times New Roman" panose="02020603050405020304" pitchFamily="18" charset="0"/>
              </a:rPr>
              <a:t>Colleen T. Fogarty, MD, MSc.</a:t>
            </a:r>
          </a:p>
          <a:p>
            <a:pPr marL="342900" indent="-342900"/>
            <a:endParaRPr lang="en-US" sz="3600" dirty="0" smtClean="0">
              <a:solidFill>
                <a:schemeClr val="tx1"/>
              </a:solidFill>
              <a:latin typeface="Times New Roman" panose="02020603050405020304" pitchFamily="18" charset="0"/>
              <a:cs typeface="Times New Roman" panose="02020603050405020304" pitchFamily="18" charset="0"/>
            </a:endParaRPr>
          </a:p>
          <a:p>
            <a:pPr marL="342900" indent="-342900"/>
            <a:r>
              <a:rPr lang="en-US" sz="3600" dirty="0" smtClean="0">
                <a:solidFill>
                  <a:schemeClr val="tx1"/>
                </a:solidFill>
                <a:latin typeface="Times New Roman" panose="02020603050405020304" pitchFamily="18" charset="0"/>
                <a:cs typeface="Times New Roman" panose="02020603050405020304" pitchFamily="18" charset="0"/>
              </a:rPr>
              <a:t>Paul </a:t>
            </a:r>
            <a:r>
              <a:rPr lang="en-US" sz="3600" dirty="0">
                <a:solidFill>
                  <a:schemeClr val="tx1"/>
                </a:solidFill>
                <a:latin typeface="Times New Roman" panose="02020603050405020304" pitchFamily="18" charset="0"/>
                <a:cs typeface="Times New Roman" panose="02020603050405020304" pitchFamily="18" charset="0"/>
              </a:rPr>
              <a:t>Gross, MD</a:t>
            </a:r>
          </a:p>
          <a:p>
            <a:pPr marL="342900" indent="-342900"/>
            <a:endParaRPr lang="en-US" sz="3600" dirty="0" smtClean="0">
              <a:solidFill>
                <a:schemeClr val="tx1"/>
              </a:solidFill>
              <a:latin typeface="Times New Roman" panose="02020603050405020304" pitchFamily="18" charset="0"/>
              <a:cs typeface="Times New Roman" panose="02020603050405020304" pitchFamily="18" charset="0"/>
            </a:endParaRPr>
          </a:p>
          <a:p>
            <a:pPr marL="342900" indent="-342900"/>
            <a:r>
              <a:rPr lang="en-US" sz="3600" dirty="0" smtClean="0">
                <a:solidFill>
                  <a:schemeClr val="tx1"/>
                </a:solidFill>
                <a:latin typeface="Times New Roman" panose="02020603050405020304" pitchFamily="18" charset="0"/>
                <a:cs typeface="Times New Roman" panose="02020603050405020304" pitchFamily="18" charset="0"/>
              </a:rPr>
              <a:t>Jonathan Han, MD</a:t>
            </a:r>
          </a:p>
          <a:p>
            <a:pPr marL="342900" indent="-342900"/>
            <a:endParaRPr lang="en-US" sz="3600" dirty="0" smtClean="0">
              <a:solidFill>
                <a:schemeClr val="tx1"/>
              </a:solidFill>
              <a:latin typeface="Times New Roman" panose="02020603050405020304" pitchFamily="18" charset="0"/>
              <a:cs typeface="Times New Roman" panose="02020603050405020304" pitchFamily="18" charset="0"/>
            </a:endParaRPr>
          </a:p>
          <a:p>
            <a:pPr marL="342900" indent="-342900"/>
            <a:r>
              <a:rPr lang="en-US" sz="3600" dirty="0" smtClean="0">
                <a:solidFill>
                  <a:schemeClr val="tx1"/>
                </a:solidFill>
                <a:latin typeface="Times New Roman" panose="02020603050405020304" pitchFamily="18" charset="0"/>
                <a:cs typeface="Times New Roman" panose="02020603050405020304" pitchFamily="18" charset="0"/>
              </a:rPr>
              <a:t>Lucille </a:t>
            </a:r>
            <a:r>
              <a:rPr lang="en-US" sz="3600" dirty="0">
                <a:solidFill>
                  <a:schemeClr val="tx1"/>
                </a:solidFill>
                <a:latin typeface="Times New Roman" panose="02020603050405020304" pitchFamily="18" charset="0"/>
                <a:cs typeface="Times New Roman" panose="02020603050405020304" pitchFamily="18" charset="0"/>
              </a:rPr>
              <a:t>Marchand MD, </a:t>
            </a:r>
            <a:r>
              <a:rPr lang="en-US" sz="3600" dirty="0" smtClean="0">
                <a:solidFill>
                  <a:schemeClr val="tx1"/>
                </a:solidFill>
                <a:latin typeface="Times New Roman" panose="02020603050405020304" pitchFamily="18" charset="0"/>
                <a:cs typeface="Times New Roman" panose="02020603050405020304" pitchFamily="18" charset="0"/>
              </a:rPr>
              <a:t>BSN, FAAHPM</a:t>
            </a:r>
            <a:endParaRPr lang="en-US" sz="3600" dirty="0">
              <a:solidFill>
                <a:schemeClr val="tx1"/>
              </a:solidFill>
              <a:latin typeface="Times New Roman" panose="02020603050405020304" pitchFamily="18" charset="0"/>
              <a:cs typeface="Times New Roman" panose="02020603050405020304" pitchFamily="18" charset="0"/>
            </a:endParaRPr>
          </a:p>
          <a:p>
            <a:pPr marL="342900" indent="-342900"/>
            <a:endParaRPr lang="en-US" sz="3600" dirty="0" smtClean="0">
              <a:solidFill>
                <a:schemeClr val="tx1"/>
              </a:solidFill>
              <a:latin typeface="Times New Roman" panose="02020603050405020304" pitchFamily="18" charset="0"/>
              <a:cs typeface="Times New Roman" panose="02020603050405020304" pitchFamily="18" charset="0"/>
            </a:endParaRPr>
          </a:p>
          <a:p>
            <a:pPr marL="342900" indent="-342900"/>
            <a:r>
              <a:rPr lang="en-US" sz="3600" dirty="0" smtClean="0">
                <a:solidFill>
                  <a:schemeClr val="tx1"/>
                </a:solidFill>
                <a:latin typeface="Times New Roman" panose="02020603050405020304" pitchFamily="18" charset="0"/>
                <a:cs typeface="Times New Roman" panose="02020603050405020304" pitchFamily="18" charset="0"/>
              </a:rPr>
              <a:t>Jo Marie Reilly, MD</a:t>
            </a:r>
          </a:p>
          <a:p>
            <a:pPr marL="342900" indent="-342900"/>
            <a:endParaRPr lang="en-US" sz="3600" dirty="0" smtClean="0">
              <a:solidFill>
                <a:schemeClr val="tx1"/>
              </a:solidFill>
              <a:latin typeface="Times New Roman" panose="02020603050405020304" pitchFamily="18" charset="0"/>
              <a:cs typeface="Times New Roman" panose="02020603050405020304" pitchFamily="18" charset="0"/>
            </a:endParaRPr>
          </a:p>
          <a:p>
            <a:pPr marL="342900" indent="-342900"/>
            <a:r>
              <a:rPr lang="en-US" sz="3600" dirty="0" smtClean="0">
                <a:solidFill>
                  <a:schemeClr val="tx1"/>
                </a:solidFill>
                <a:latin typeface="Times New Roman" panose="02020603050405020304" pitchFamily="18" charset="0"/>
                <a:cs typeface="Times New Roman" panose="02020603050405020304" pitchFamily="18" charset="0"/>
              </a:rPr>
              <a:t>Johanna Shapiro, PhD</a:t>
            </a:r>
          </a:p>
          <a:p>
            <a:pPr marL="342900" indent="-342900"/>
            <a:endParaRPr lang="en-US" sz="3600" dirty="0" smtClean="0">
              <a:solidFill>
                <a:schemeClr val="tx1"/>
              </a:solidFill>
              <a:latin typeface="Times New Roman" panose="02020603050405020304" pitchFamily="18" charset="0"/>
              <a:cs typeface="Times New Roman" panose="02020603050405020304" pitchFamily="18" charset="0"/>
            </a:endParaRPr>
          </a:p>
          <a:p>
            <a:pPr marL="342900" indent="-342900"/>
            <a:endParaRPr lang="en-US" sz="2400" dirty="0" smtClean="0">
              <a:solidFill>
                <a:schemeClr val="tx1"/>
              </a:solidFill>
              <a:latin typeface="Times New Roman" charset="0"/>
            </a:endParaRPr>
          </a:p>
          <a:p>
            <a:pPr marL="342900" indent="-342900"/>
            <a:endParaRPr lang="en-US" sz="2400" dirty="0" smtClean="0">
              <a:solidFill>
                <a:schemeClr val="tx1"/>
              </a:solidFill>
              <a:latin typeface="Times New Roman" charset="0"/>
            </a:endParaRPr>
          </a:p>
        </p:txBody>
      </p:sp>
    </p:spTree>
    <p:extLst>
      <p:ext uri="{BB962C8B-B14F-4D97-AF65-F5344CB8AC3E}">
        <p14:creationId xmlns:p14="http://schemas.microsoft.com/office/powerpoint/2010/main" val="901369074"/>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85800" y="783863"/>
            <a:ext cx="7696200" cy="829037"/>
          </a:xfrm>
        </p:spPr>
        <p:txBody>
          <a:bodyPr>
            <a:normAutofit fontScale="90000"/>
          </a:bodyPr>
          <a:lstStyle/>
          <a:p>
            <a:r>
              <a:rPr lang="en-US" dirty="0">
                <a:latin typeface="Times New Roman" charset="0"/>
              </a:rPr>
              <a:t>The heart is needed to balance the mind.     </a:t>
            </a:r>
          </a:p>
        </p:txBody>
      </p:sp>
      <p:sp>
        <p:nvSpPr>
          <p:cNvPr id="41988" name="TextBox 3"/>
          <p:cNvSpPr txBox="1">
            <a:spLocks noChangeArrowheads="1"/>
          </p:cNvSpPr>
          <p:nvPr/>
        </p:nvSpPr>
        <p:spPr bwMode="auto">
          <a:xfrm>
            <a:off x="296883" y="1837325"/>
            <a:ext cx="4156364"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dirty="0" smtClean="0"/>
              <a:t>Heart and mind working together, </a:t>
            </a:r>
          </a:p>
          <a:p>
            <a:r>
              <a:rPr lang="en-US" sz="3200" dirty="0" smtClean="0"/>
              <a:t>open, curious,</a:t>
            </a:r>
          </a:p>
          <a:p>
            <a:r>
              <a:rPr lang="en-US" sz="3200" dirty="0" smtClean="0"/>
              <a:t>in presence, </a:t>
            </a:r>
          </a:p>
          <a:p>
            <a:r>
              <a:rPr lang="en-US" sz="3200" dirty="0" smtClean="0"/>
              <a:t>is mindfulness.</a:t>
            </a:r>
          </a:p>
          <a:p>
            <a:endParaRPr lang="en-US" sz="3200" dirty="0" smtClean="0"/>
          </a:p>
          <a:p>
            <a:r>
              <a:rPr lang="en-US" sz="3200" dirty="0" smtClean="0"/>
              <a:t>Nurtured and learned through skill acquisition and practice.</a:t>
            </a:r>
          </a:p>
        </p:txBody>
      </p:sp>
      <p:pic>
        <p:nvPicPr>
          <p:cNvPr id="2" name="Picture 1" descr="Screen Shot 2015-06-05 at 11.02.23 AM.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731916" y="2070100"/>
            <a:ext cx="4269675" cy="4089400"/>
          </a:xfrm>
          <a:prstGeom prst="rect">
            <a:avLst/>
          </a:prstGeom>
        </p:spPr>
      </p:pic>
    </p:spTree>
    <p:extLst>
      <p:ext uri="{BB962C8B-B14F-4D97-AF65-F5344CB8AC3E}">
        <p14:creationId xmlns:p14="http://schemas.microsoft.com/office/powerpoint/2010/main" val="10922239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76223" y="228600"/>
            <a:ext cx="8471994" cy="1459276"/>
          </a:xfrm>
        </p:spPr>
        <p:txBody>
          <a:bodyPr>
            <a:noAutofit/>
          </a:bodyPr>
          <a:lstStyle/>
          <a:p>
            <a:r>
              <a:rPr lang="en-US" sz="4000" dirty="0" smtClean="0"/>
              <a:t>Contemplative Practices for Self and Others</a:t>
            </a:r>
            <a:endParaRPr lang="en-US" sz="4000" dirty="0"/>
          </a:p>
        </p:txBody>
      </p:sp>
      <p:sp>
        <p:nvSpPr>
          <p:cNvPr id="4" name="Text Placeholder 3"/>
          <p:cNvSpPr>
            <a:spLocks noGrp="1"/>
          </p:cNvSpPr>
          <p:nvPr>
            <p:ph type="body" sz="quarter" idx="4294967295"/>
          </p:nvPr>
        </p:nvSpPr>
        <p:spPr>
          <a:xfrm>
            <a:off x="274319" y="2164097"/>
            <a:ext cx="4146955" cy="4693903"/>
          </a:xfrm>
          <a:prstGeom prst="rect">
            <a:avLst/>
          </a:prstGeom>
        </p:spPr>
        <p:txBody>
          <a:bodyPr>
            <a:normAutofit/>
          </a:bodyPr>
          <a:lstStyle/>
          <a:p>
            <a:r>
              <a:rPr lang="en-US" sz="2800" dirty="0" smtClean="0"/>
              <a:t>Prayer/meditation</a:t>
            </a:r>
          </a:p>
          <a:p>
            <a:r>
              <a:rPr lang="en-US" sz="2800" dirty="0"/>
              <a:t>S</a:t>
            </a:r>
            <a:r>
              <a:rPr lang="en-US" sz="2800" dirty="0" smtClean="0"/>
              <a:t>piritual practices</a:t>
            </a:r>
          </a:p>
          <a:p>
            <a:r>
              <a:rPr lang="en-US" sz="2800" dirty="0" smtClean="0"/>
              <a:t>Meditative movement</a:t>
            </a:r>
          </a:p>
          <a:p>
            <a:r>
              <a:rPr lang="en-US" sz="2800" dirty="0" smtClean="0"/>
              <a:t>Art</a:t>
            </a:r>
          </a:p>
          <a:p>
            <a:r>
              <a:rPr lang="en-US" sz="2800" dirty="0" smtClean="0"/>
              <a:t>Retreat</a:t>
            </a:r>
          </a:p>
          <a:p>
            <a:r>
              <a:rPr lang="en-US" sz="2800" dirty="0" smtClean="0"/>
              <a:t>Reflective writing/storytelling</a:t>
            </a:r>
          </a:p>
        </p:txBody>
      </p:sp>
      <p:pic>
        <p:nvPicPr>
          <p:cNvPr id="6" name="Picture Placeholder 5" descr="DSCN4661.JPG"/>
          <p:cNvPicPr>
            <a:picLocks noGrp="1" noChangeAspect="1"/>
          </p:cNvPicPr>
          <p:nvPr>
            <p:ph type="pic" idx="1"/>
          </p:nvPr>
        </p:nvPicPr>
        <p:blipFill>
          <a:blip r:embed="rId3" cstate="email">
            <a:extLst>
              <a:ext uri="{28A0092B-C50C-407E-A947-70E740481C1C}">
                <a14:useLocalDpi xmlns:a14="http://schemas.microsoft.com/office/drawing/2010/main" val="0"/>
              </a:ext>
            </a:extLst>
          </a:blip>
          <a:srcRect l="24213" r="24213"/>
          <a:stretch>
            <a:fillRect/>
          </a:stretch>
        </p:blipFill>
        <p:spPr>
          <a:xfrm>
            <a:off x="5090617" y="2073674"/>
            <a:ext cx="3657600" cy="4340253"/>
          </a:xfrm>
          <a:prstGeom prst="rect">
            <a:avLst/>
          </a:prstGeom>
        </p:spPr>
      </p:pic>
    </p:spTree>
    <p:extLst>
      <p:ext uri="{BB962C8B-B14F-4D97-AF65-F5344CB8AC3E}">
        <p14:creationId xmlns:p14="http://schemas.microsoft.com/office/powerpoint/2010/main" val="232359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225" y="228600"/>
            <a:ext cx="8591550" cy="1202076"/>
          </a:xfrm>
        </p:spPr>
        <p:txBody>
          <a:bodyPr>
            <a:normAutofit fontScale="90000"/>
          </a:bodyPr>
          <a:lstStyle/>
          <a:p>
            <a:pPr>
              <a:defRPr/>
            </a:pPr>
            <a:r>
              <a:rPr lang="en-US" dirty="0" smtClean="0"/>
              <a:t>Noticing…Reflecting…Healing: writing as contemplative practice</a:t>
            </a:r>
            <a:endParaRPr lang="en-US" dirty="0"/>
          </a:p>
        </p:txBody>
      </p:sp>
      <p:sp>
        <p:nvSpPr>
          <p:cNvPr id="23554" name="Content Placeholder 2"/>
          <p:cNvSpPr>
            <a:spLocks noGrp="1"/>
          </p:cNvSpPr>
          <p:nvPr>
            <p:ph idx="4294967295"/>
          </p:nvPr>
        </p:nvSpPr>
        <p:spPr>
          <a:xfrm>
            <a:off x="106877" y="1430677"/>
            <a:ext cx="8953995" cy="5288676"/>
          </a:xfrm>
          <a:prstGeom prst="rect">
            <a:avLst/>
          </a:prstGeom>
        </p:spPr>
        <p:txBody>
          <a:bodyPr>
            <a:noAutofit/>
          </a:bodyPr>
          <a:lstStyle/>
          <a:p>
            <a:pPr>
              <a:buFont typeface="Wingdings" charset="0"/>
              <a:buChar char="Ø"/>
            </a:pPr>
            <a:r>
              <a:rPr lang="en-US" sz="3200" b="1" dirty="0">
                <a:latin typeface="Times New Roman" charset="0"/>
              </a:rPr>
              <a:t>Noticing</a:t>
            </a:r>
            <a:r>
              <a:rPr lang="en-US" sz="3200" dirty="0">
                <a:latin typeface="Times New Roman" charset="0"/>
              </a:rPr>
              <a:t>: </a:t>
            </a:r>
            <a:r>
              <a:rPr lang="en-US" sz="3200" dirty="0" smtClean="0">
                <a:latin typeface="Times New Roman" charset="0"/>
              </a:rPr>
              <a:t>Awareness, mindfulness </a:t>
            </a:r>
            <a:r>
              <a:rPr lang="en-US" sz="3200" dirty="0">
                <a:latin typeface="Times New Roman" charset="0"/>
              </a:rPr>
              <a:t>and presence. Allowing the hidden to become visible.</a:t>
            </a:r>
          </a:p>
          <a:p>
            <a:pPr>
              <a:buFont typeface="Wingdings" charset="0"/>
              <a:buChar char="Ø"/>
            </a:pPr>
            <a:r>
              <a:rPr lang="en-US" sz="3200" b="1" dirty="0">
                <a:latin typeface="Times New Roman" charset="0"/>
              </a:rPr>
              <a:t>Reflecting</a:t>
            </a:r>
            <a:r>
              <a:rPr lang="en-US" sz="3200" dirty="0">
                <a:latin typeface="Times New Roman" charset="0"/>
              </a:rPr>
              <a:t>: writing and sharing the story. </a:t>
            </a:r>
            <a:r>
              <a:rPr lang="en-US" sz="3200" dirty="0" smtClean="0">
                <a:latin typeface="Times New Roman" charset="0"/>
              </a:rPr>
              <a:t>Connect </a:t>
            </a:r>
            <a:r>
              <a:rPr lang="en-US" sz="3200" dirty="0">
                <a:latin typeface="Times New Roman" charset="0"/>
              </a:rPr>
              <a:t>thinking with the heart and soul.</a:t>
            </a:r>
          </a:p>
          <a:p>
            <a:pPr>
              <a:buFont typeface="Wingdings" charset="0"/>
              <a:buChar char="Ø"/>
            </a:pPr>
            <a:r>
              <a:rPr lang="en-US" sz="3200" b="1" dirty="0">
                <a:latin typeface="Times New Roman" charset="0"/>
              </a:rPr>
              <a:t>Healing</a:t>
            </a:r>
            <a:r>
              <a:rPr lang="en-US" sz="3200" dirty="0">
                <a:latin typeface="Times New Roman" charset="0"/>
              </a:rPr>
              <a:t>: As we </a:t>
            </a:r>
            <a:r>
              <a:rPr lang="en-US" sz="3200" dirty="0" smtClean="0">
                <a:latin typeface="Times New Roman" charset="0"/>
              </a:rPr>
              <a:t>experience the </a:t>
            </a:r>
            <a:r>
              <a:rPr lang="en-US" sz="3200" dirty="0">
                <a:latin typeface="Times New Roman" charset="0"/>
              </a:rPr>
              <a:t>vulnerable places in </a:t>
            </a:r>
            <a:r>
              <a:rPr lang="en-US" sz="3200" dirty="0" smtClean="0">
                <a:latin typeface="Times New Roman" charset="0"/>
              </a:rPr>
              <a:t>others and in ourselves, </a:t>
            </a:r>
            <a:r>
              <a:rPr lang="en-US" sz="3200" dirty="0">
                <a:latin typeface="Times New Roman" charset="0"/>
              </a:rPr>
              <a:t>we have the opportunity to </a:t>
            </a:r>
            <a:r>
              <a:rPr lang="en-US" sz="3200" dirty="0" smtClean="0">
                <a:latin typeface="Times New Roman" charset="0"/>
              </a:rPr>
              <a:t>heal and renew ourselves.</a:t>
            </a:r>
          </a:p>
          <a:p>
            <a:pPr>
              <a:buFont typeface="Wingdings" charset="0"/>
              <a:buChar char="Ø"/>
            </a:pPr>
            <a:r>
              <a:rPr lang="en-US" sz="2000" b="1" dirty="0"/>
              <a:t>Marchand L, </a:t>
            </a:r>
            <a:r>
              <a:rPr lang="en-US" sz="2000" dirty="0"/>
              <a:t>Gasper A, Go L, Schaefer E, Beasley J.  More 55-Word Stories: Noticing, reflecting, healing.  </a:t>
            </a:r>
            <a:r>
              <a:rPr lang="en-US" sz="2000" i="1" dirty="0"/>
              <a:t>American Academy of Hospice and </a:t>
            </a:r>
            <a:r>
              <a:rPr lang="en-US" sz="2000" i="1" dirty="0" err="1"/>
              <a:t>Pallliative</a:t>
            </a:r>
            <a:r>
              <a:rPr lang="en-US" sz="2000" i="1" dirty="0"/>
              <a:t> Medicine Quarterly</a:t>
            </a:r>
            <a:r>
              <a:rPr lang="en-US" sz="2000" dirty="0"/>
              <a:t>.2014</a:t>
            </a:r>
            <a:r>
              <a:rPr lang="en-US" sz="2000" i="1" dirty="0"/>
              <a:t> ; </a:t>
            </a:r>
            <a:r>
              <a:rPr lang="en-US" sz="2000" dirty="0"/>
              <a:t>Summer (15): 14-15.</a:t>
            </a:r>
            <a:endParaRPr lang="en-US" sz="2000" i="1" dirty="0"/>
          </a:p>
          <a:p>
            <a:pPr>
              <a:buFont typeface="Wingdings" charset="0"/>
              <a:buChar char="Ø"/>
            </a:pPr>
            <a:endParaRPr lang="en-US" sz="2000" dirty="0">
              <a:latin typeface="Times New Roman" charset="0"/>
            </a:endParaRPr>
          </a:p>
        </p:txBody>
      </p:sp>
    </p:spTree>
    <p:extLst>
      <p:ext uri="{BB962C8B-B14F-4D97-AF65-F5344CB8AC3E}">
        <p14:creationId xmlns:p14="http://schemas.microsoft.com/office/powerpoint/2010/main" val="2866995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685598"/>
          </a:xfrm>
        </p:spPr>
        <p:txBody>
          <a:bodyPr/>
          <a:lstStyle/>
          <a:p>
            <a:r>
              <a:rPr lang="en-US" dirty="0" smtClean="0"/>
              <a:t>What are the qualities of </a:t>
            </a:r>
            <a:r>
              <a:rPr lang="en-US" smtClean="0"/>
              <a:t>our stories?</a:t>
            </a:r>
            <a:endParaRPr lang="en-US" dirty="0"/>
          </a:p>
        </p:txBody>
      </p:sp>
      <p:sp>
        <p:nvSpPr>
          <p:cNvPr id="3" name="Content Placeholder 2"/>
          <p:cNvSpPr>
            <a:spLocks noGrp="1"/>
          </p:cNvSpPr>
          <p:nvPr>
            <p:ph idx="1"/>
          </p:nvPr>
        </p:nvSpPr>
        <p:spPr>
          <a:xfrm>
            <a:off x="549275" y="2410691"/>
            <a:ext cx="8042276" cy="3856544"/>
          </a:xfrm>
        </p:spPr>
        <p:txBody>
          <a:bodyPr>
            <a:normAutofit/>
          </a:bodyPr>
          <a:lstStyle/>
          <a:p>
            <a:endParaRPr lang="en-US" sz="2800" dirty="0"/>
          </a:p>
        </p:txBody>
      </p:sp>
    </p:spTree>
    <p:extLst>
      <p:ext uri="{BB962C8B-B14F-4D97-AF65-F5344CB8AC3E}">
        <p14:creationId xmlns:p14="http://schemas.microsoft.com/office/powerpoint/2010/main" val="21429969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51501"/>
          </a:xfrm>
        </p:spPr>
        <p:txBody>
          <a:bodyPr/>
          <a:lstStyle/>
          <a:p>
            <a:r>
              <a:rPr lang="en-US" dirty="0" smtClean="0"/>
              <a:t>Story-telling and </a:t>
            </a:r>
            <a:br>
              <a:rPr lang="en-US" dirty="0" smtClean="0"/>
            </a:br>
            <a:r>
              <a:rPr lang="en-US" dirty="0" smtClean="0"/>
              <a:t>Story-listening</a:t>
            </a:r>
            <a:endParaRPr lang="en-US" dirty="0"/>
          </a:p>
        </p:txBody>
      </p:sp>
      <p:sp>
        <p:nvSpPr>
          <p:cNvPr id="3" name="Content Placeholder 2"/>
          <p:cNvSpPr>
            <a:spLocks noGrp="1"/>
          </p:cNvSpPr>
          <p:nvPr>
            <p:ph idx="1"/>
          </p:nvPr>
        </p:nvSpPr>
        <p:spPr>
          <a:xfrm>
            <a:off x="549275" y="1732026"/>
            <a:ext cx="8042276" cy="4778352"/>
          </a:xfrm>
        </p:spPr>
        <p:txBody>
          <a:bodyPr>
            <a:normAutofit/>
          </a:bodyPr>
          <a:lstStyle/>
          <a:p>
            <a:r>
              <a:rPr lang="en-US" sz="3200" dirty="0" smtClean="0"/>
              <a:t>Allowing ourselves to hear the story of another without interruption or advice giving (fixing and problem-solving), but with generous listening, presence, witnessing, mindfulness and compassion.  </a:t>
            </a:r>
          </a:p>
          <a:p>
            <a:r>
              <a:rPr lang="en-US" sz="3200" dirty="0" smtClean="0"/>
              <a:t>Telling our stories to others- finding our voice. </a:t>
            </a:r>
            <a:endParaRPr lang="en-US" sz="3200" dirty="0"/>
          </a:p>
        </p:txBody>
      </p:sp>
    </p:spTree>
    <p:extLst>
      <p:ext uri="{BB962C8B-B14F-4D97-AF65-F5344CB8AC3E}">
        <p14:creationId xmlns:p14="http://schemas.microsoft.com/office/powerpoint/2010/main" val="30180486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methods</a:t>
            </a:r>
            <a:endParaRPr lang="en-US" dirty="0"/>
          </a:p>
        </p:txBody>
      </p:sp>
      <p:sp>
        <p:nvSpPr>
          <p:cNvPr id="3" name="Content Placeholder 2"/>
          <p:cNvSpPr>
            <a:spLocks noGrp="1"/>
          </p:cNvSpPr>
          <p:nvPr>
            <p:ph idx="1"/>
          </p:nvPr>
        </p:nvSpPr>
        <p:spPr>
          <a:xfrm>
            <a:off x="549275" y="1600201"/>
            <a:ext cx="8042276" cy="4812474"/>
          </a:xfrm>
        </p:spPr>
        <p:txBody>
          <a:bodyPr>
            <a:normAutofit fontScale="92500" lnSpcReduction="10000"/>
          </a:bodyPr>
          <a:lstStyle/>
          <a:p>
            <a:r>
              <a:rPr lang="en-US" dirty="0"/>
              <a:t>Journaling- what touched you, what surprised you, what inspired </a:t>
            </a:r>
            <a:r>
              <a:rPr lang="en-US" dirty="0" smtClean="0"/>
              <a:t>you?  </a:t>
            </a:r>
            <a:endParaRPr lang="en-US" dirty="0"/>
          </a:p>
          <a:p>
            <a:r>
              <a:rPr lang="en-US" dirty="0" smtClean="0"/>
              <a:t>Writing the story – free write </a:t>
            </a:r>
          </a:p>
          <a:p>
            <a:r>
              <a:rPr lang="en-US" dirty="0" smtClean="0"/>
              <a:t>Storytelling and story listening - dyads</a:t>
            </a:r>
          </a:p>
          <a:p>
            <a:r>
              <a:rPr lang="en-US" dirty="0" smtClean="0"/>
              <a:t>Sharing in small group</a:t>
            </a:r>
          </a:p>
          <a:p>
            <a:r>
              <a:rPr lang="en-US" dirty="0" smtClean="0"/>
              <a:t>55 Word story</a:t>
            </a:r>
          </a:p>
          <a:p>
            <a:r>
              <a:rPr lang="en-US" dirty="0" smtClean="0"/>
              <a:t>Haiku</a:t>
            </a:r>
          </a:p>
          <a:p>
            <a:r>
              <a:rPr lang="en-US" dirty="0" smtClean="0"/>
              <a:t>6 word story</a:t>
            </a:r>
          </a:p>
          <a:p>
            <a:r>
              <a:rPr lang="en-US" dirty="0" smtClean="0"/>
              <a:t>Sharing in large group</a:t>
            </a:r>
            <a:endParaRPr lang="en-US" dirty="0"/>
          </a:p>
        </p:txBody>
      </p:sp>
    </p:spTree>
    <p:extLst>
      <p:ext uri="{BB962C8B-B14F-4D97-AF65-F5344CB8AC3E}">
        <p14:creationId xmlns:p14="http://schemas.microsoft.com/office/powerpoint/2010/main" val="1235439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to write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346873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26"/>
          <p:cNvSpPr>
            <a:spLocks noGrp="1" noChangeArrowheads="1"/>
          </p:cNvSpPr>
          <p:nvPr>
            <p:ph type="title"/>
          </p:nvPr>
        </p:nvSpPr>
        <p:spPr>
          <a:xfrm>
            <a:off x="152400" y="237506"/>
            <a:ext cx="6629400" cy="807523"/>
          </a:xfrm>
        </p:spPr>
        <p:txBody>
          <a:bodyPr/>
          <a:lstStyle/>
          <a:p>
            <a:pPr eaLnBrk="1" hangingPunct="1">
              <a:defRPr/>
            </a:pPr>
            <a:r>
              <a:rPr lang="en-US" dirty="0" smtClean="0">
                <a:latin typeface="Arial" charset="0"/>
              </a:rPr>
              <a:t>Presence</a:t>
            </a:r>
            <a:endParaRPr lang="en-US" dirty="0">
              <a:latin typeface="Arial" charset="0"/>
              <a:cs typeface="+mj-cs"/>
            </a:endParaRPr>
          </a:p>
        </p:txBody>
      </p:sp>
      <p:sp>
        <p:nvSpPr>
          <p:cNvPr id="35842" name="Rectangle 1027"/>
          <p:cNvSpPr>
            <a:spLocks noGrp="1" noChangeArrowheads="1"/>
          </p:cNvSpPr>
          <p:nvPr>
            <p:ph type="body" idx="1"/>
          </p:nvPr>
        </p:nvSpPr>
        <p:spPr>
          <a:xfrm>
            <a:off x="152400" y="1282535"/>
            <a:ext cx="6342855" cy="5575465"/>
          </a:xfrm>
        </p:spPr>
        <p:txBody>
          <a:bodyPr>
            <a:normAutofit/>
          </a:bodyPr>
          <a:lstStyle/>
          <a:p>
            <a:pPr eaLnBrk="1" hangingPunct="1">
              <a:lnSpc>
                <a:spcPct val="90000"/>
              </a:lnSpc>
            </a:pPr>
            <a:r>
              <a:rPr lang="en-US" sz="2800" dirty="0" smtClean="0">
                <a:latin typeface="Times New Roman" charset="0"/>
              </a:rPr>
              <a:t>The </a:t>
            </a:r>
            <a:r>
              <a:rPr lang="en-US" sz="2800" b="1" dirty="0" smtClean="0">
                <a:latin typeface="Times New Roman" charset="0"/>
              </a:rPr>
              <a:t>Pause</a:t>
            </a:r>
            <a:r>
              <a:rPr lang="en-US" sz="2800" dirty="0" smtClean="0">
                <a:latin typeface="Times New Roman" charset="0"/>
              </a:rPr>
              <a:t> and </a:t>
            </a:r>
            <a:r>
              <a:rPr lang="en-US" sz="2800" b="1" dirty="0" smtClean="0">
                <a:latin typeface="Times New Roman" charset="0"/>
              </a:rPr>
              <a:t>Breathing Consciously</a:t>
            </a:r>
            <a:r>
              <a:rPr lang="en-US" sz="2800" dirty="0" smtClean="0">
                <a:latin typeface="Times New Roman" charset="0"/>
              </a:rPr>
              <a:t> </a:t>
            </a:r>
          </a:p>
          <a:p>
            <a:pPr eaLnBrk="1" hangingPunct="1">
              <a:lnSpc>
                <a:spcPct val="90000"/>
              </a:lnSpc>
            </a:pPr>
            <a:r>
              <a:rPr lang="en-US" sz="2800" dirty="0" smtClean="0">
                <a:latin typeface="Times New Roman" charset="0"/>
              </a:rPr>
              <a:t>Being </a:t>
            </a:r>
            <a:r>
              <a:rPr lang="en-US" sz="2800" dirty="0">
                <a:latin typeface="Times New Roman" charset="0"/>
              </a:rPr>
              <a:t>still.  </a:t>
            </a:r>
            <a:r>
              <a:rPr lang="en-US" sz="2800" dirty="0" smtClean="0">
                <a:latin typeface="Times New Roman" charset="0"/>
              </a:rPr>
              <a:t>Being able </a:t>
            </a:r>
            <a:r>
              <a:rPr lang="en-US" sz="2800" dirty="0">
                <a:latin typeface="Times New Roman" charset="0"/>
              </a:rPr>
              <a:t>to be </a:t>
            </a:r>
            <a:r>
              <a:rPr lang="en-US" sz="2800" b="1" dirty="0">
                <a:latin typeface="Times New Roman" charset="0"/>
              </a:rPr>
              <a:t>silent</a:t>
            </a:r>
            <a:r>
              <a:rPr lang="en-US" sz="2800" dirty="0">
                <a:latin typeface="Times New Roman" charset="0"/>
              </a:rPr>
              <a:t> yet attentive.</a:t>
            </a:r>
          </a:p>
          <a:p>
            <a:pPr eaLnBrk="1" hangingPunct="1">
              <a:lnSpc>
                <a:spcPct val="90000"/>
              </a:lnSpc>
            </a:pPr>
            <a:r>
              <a:rPr lang="en-US" sz="2800" b="1" dirty="0">
                <a:latin typeface="Times New Roman" charset="0"/>
              </a:rPr>
              <a:t>Generous listening </a:t>
            </a:r>
            <a:r>
              <a:rPr lang="en-US" sz="2800" dirty="0">
                <a:latin typeface="Times New Roman" charset="0"/>
              </a:rPr>
              <a:t>(Rachel </a:t>
            </a:r>
            <a:r>
              <a:rPr lang="en-US" sz="2800" dirty="0" err="1">
                <a:latin typeface="Times New Roman" charset="0"/>
              </a:rPr>
              <a:t>Remen</a:t>
            </a:r>
            <a:r>
              <a:rPr lang="en-US" sz="2800" dirty="0">
                <a:latin typeface="Times New Roman" charset="0"/>
              </a:rPr>
              <a:t>, MD)</a:t>
            </a:r>
          </a:p>
          <a:p>
            <a:pPr eaLnBrk="1" hangingPunct="1">
              <a:lnSpc>
                <a:spcPct val="90000"/>
              </a:lnSpc>
            </a:pPr>
            <a:r>
              <a:rPr lang="en-US" sz="2800" dirty="0">
                <a:latin typeface="Times New Roman" charset="0"/>
              </a:rPr>
              <a:t>Listening to what is inside you and what is coming from the other person both verbal and </a:t>
            </a:r>
            <a:r>
              <a:rPr lang="en-US" sz="2800" dirty="0" smtClean="0">
                <a:latin typeface="Times New Roman" charset="0"/>
              </a:rPr>
              <a:t>nonverbal – </a:t>
            </a:r>
            <a:r>
              <a:rPr lang="en-US" sz="2800" b="1" dirty="0" smtClean="0">
                <a:latin typeface="Times New Roman" charset="0"/>
              </a:rPr>
              <a:t>connection. </a:t>
            </a:r>
          </a:p>
          <a:p>
            <a:pPr eaLnBrk="1" hangingPunct="1">
              <a:lnSpc>
                <a:spcPct val="90000"/>
              </a:lnSpc>
            </a:pPr>
            <a:r>
              <a:rPr lang="en-US" sz="2800" b="1" dirty="0" smtClean="0">
                <a:latin typeface="Times New Roman" charset="0"/>
              </a:rPr>
              <a:t>Active relaxation </a:t>
            </a:r>
            <a:r>
              <a:rPr lang="mr-IN" sz="2800" b="1" dirty="0" smtClean="0">
                <a:latin typeface="Times New Roman" charset="0"/>
              </a:rPr>
              <a:t>–</a:t>
            </a:r>
            <a:r>
              <a:rPr lang="en-US" sz="2800" b="1" dirty="0" smtClean="0">
                <a:latin typeface="Times New Roman" charset="0"/>
              </a:rPr>
              <a:t> activation of parasympathetic nervous system </a:t>
            </a:r>
            <a:endParaRPr lang="en-US" sz="2800" b="1" dirty="0">
              <a:latin typeface="Times New Roman" charset="0"/>
            </a:endParaRPr>
          </a:p>
          <a:p>
            <a:pPr eaLnBrk="1" hangingPunct="1">
              <a:lnSpc>
                <a:spcPct val="90000"/>
              </a:lnSpc>
            </a:pPr>
            <a:endParaRPr lang="en-US" sz="2800" dirty="0">
              <a:latin typeface="Times New Roman" charset="0"/>
            </a:endParaRPr>
          </a:p>
        </p:txBody>
      </p:sp>
      <p:pic>
        <p:nvPicPr>
          <p:cNvPr id="35843" name="Picture 1028" descr="presen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69466" y="0"/>
            <a:ext cx="2674534" cy="3665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8401989"/>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04800" y="355600"/>
            <a:ext cx="5867400" cy="1028700"/>
          </a:xfrm>
        </p:spPr>
        <p:txBody>
          <a:bodyPr/>
          <a:lstStyle/>
          <a:p>
            <a:r>
              <a:rPr lang="en-US" dirty="0" smtClean="0">
                <a:latin typeface="Times New Roman"/>
                <a:cs typeface="Times New Roman"/>
              </a:rPr>
              <a:t>Breathing Consciously</a:t>
            </a:r>
            <a:endParaRPr lang="en-US" dirty="0">
              <a:latin typeface="Times New Roman"/>
              <a:cs typeface="Times New Roman"/>
            </a:endParaRPr>
          </a:p>
        </p:txBody>
      </p:sp>
      <p:sp>
        <p:nvSpPr>
          <p:cNvPr id="20483" name="Rectangle 3"/>
          <p:cNvSpPr>
            <a:spLocks noGrp="1" noChangeArrowheads="1"/>
          </p:cNvSpPr>
          <p:nvPr>
            <p:ph type="body" idx="4294967295"/>
          </p:nvPr>
        </p:nvSpPr>
        <p:spPr>
          <a:xfrm>
            <a:off x="530553" y="1587500"/>
            <a:ext cx="5641648" cy="5118100"/>
          </a:xfrm>
          <a:prstGeom prst="rect">
            <a:avLst/>
          </a:prstGeom>
        </p:spPr>
        <p:txBody>
          <a:bodyPr>
            <a:normAutofit/>
          </a:bodyPr>
          <a:lstStyle/>
          <a:p>
            <a:r>
              <a:rPr lang="en-US" sz="3600" b="1" dirty="0" smtClean="0">
                <a:latin typeface="Times New Roman" charset="0"/>
              </a:rPr>
              <a:t>Basic practice of many contemplative traditions</a:t>
            </a:r>
          </a:p>
          <a:p>
            <a:r>
              <a:rPr lang="en-US" sz="3600" b="1" dirty="0" smtClean="0">
                <a:latin typeface="Times New Roman" charset="0"/>
              </a:rPr>
              <a:t>Deep relaxed belly breathing </a:t>
            </a:r>
            <a:r>
              <a:rPr lang="mr-IN" sz="3600" b="1" dirty="0" smtClean="0">
                <a:latin typeface="Times New Roman" charset="0"/>
              </a:rPr>
              <a:t>–</a:t>
            </a:r>
            <a:r>
              <a:rPr lang="en-US" sz="3600" b="1" dirty="0" smtClean="0">
                <a:latin typeface="Times New Roman" charset="0"/>
              </a:rPr>
              <a:t> the long exhalation</a:t>
            </a:r>
          </a:p>
          <a:p>
            <a:r>
              <a:rPr lang="en-US" sz="3600" b="1" dirty="0">
                <a:latin typeface="Times New Roman" charset="0"/>
              </a:rPr>
              <a:t>W</a:t>
            </a:r>
            <a:r>
              <a:rPr lang="en-US" sz="3600" b="1" dirty="0" smtClean="0">
                <a:latin typeface="Times New Roman" charset="0"/>
              </a:rPr>
              <a:t>ell-being, relaxation, and presence </a:t>
            </a:r>
            <a:endParaRPr lang="en-US" sz="3600" b="1" dirty="0">
              <a:latin typeface="Times New Roman" charset="0"/>
            </a:endParaRPr>
          </a:p>
        </p:txBody>
      </p:sp>
      <p:pic>
        <p:nvPicPr>
          <p:cNvPr id="20484" name="Picture 4" descr="breathwork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1716826"/>
            <a:ext cx="2895600" cy="3829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04764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77700"/>
          </a:xfrm>
        </p:spPr>
        <p:txBody>
          <a:bodyPr>
            <a:normAutofit fontScale="90000"/>
          </a:bodyPr>
          <a:lstStyle/>
          <a:p>
            <a:pPr>
              <a:defRPr/>
            </a:pPr>
            <a:r>
              <a:rPr lang="en-US" dirty="0">
                <a:latin typeface="Arial" charset="0"/>
                <a:cs typeface="+mj-cs"/>
              </a:rPr>
              <a:t>Journaling </a:t>
            </a:r>
            <a:br>
              <a:rPr lang="en-US" dirty="0">
                <a:latin typeface="Arial" charset="0"/>
                <a:cs typeface="+mj-cs"/>
              </a:rPr>
            </a:br>
            <a:r>
              <a:rPr lang="en-US" sz="3600" dirty="0">
                <a:latin typeface="Arial" charset="0"/>
                <a:cs typeface="+mj-cs"/>
              </a:rPr>
              <a:t>(Rachel </a:t>
            </a:r>
            <a:r>
              <a:rPr lang="en-US" sz="3600" dirty="0" err="1">
                <a:latin typeface="Arial" charset="0"/>
                <a:cs typeface="+mj-cs"/>
              </a:rPr>
              <a:t>Remen</a:t>
            </a:r>
            <a:r>
              <a:rPr lang="en-US" sz="3600" dirty="0">
                <a:latin typeface="Arial" charset="0"/>
                <a:cs typeface="+mj-cs"/>
              </a:rPr>
              <a:t>, MD)</a:t>
            </a:r>
          </a:p>
        </p:txBody>
      </p:sp>
      <p:sp>
        <p:nvSpPr>
          <p:cNvPr id="77826" name="Content Placeholder 2"/>
          <p:cNvSpPr>
            <a:spLocks noGrp="1"/>
          </p:cNvSpPr>
          <p:nvPr>
            <p:ph idx="4294967295"/>
          </p:nvPr>
        </p:nvSpPr>
        <p:spPr>
          <a:xfrm>
            <a:off x="381000" y="1828800"/>
            <a:ext cx="8534400" cy="4724400"/>
          </a:xfrm>
          <a:prstGeom prst="rect">
            <a:avLst/>
          </a:prstGeom>
        </p:spPr>
        <p:txBody>
          <a:bodyPr>
            <a:normAutofit lnSpcReduction="10000"/>
          </a:bodyPr>
          <a:lstStyle/>
          <a:p>
            <a:r>
              <a:rPr lang="en-US" sz="3200" dirty="0">
                <a:latin typeface="Times New Roman" charset="0"/>
              </a:rPr>
              <a:t>For one month, every day, reflect back on your day, and describe something that day about each question:</a:t>
            </a:r>
          </a:p>
          <a:p>
            <a:pPr lvl="1"/>
            <a:r>
              <a:rPr lang="en-US" sz="3200" dirty="0">
                <a:latin typeface="Times New Roman" charset="0"/>
              </a:rPr>
              <a:t>What surprised me today?</a:t>
            </a:r>
          </a:p>
          <a:p>
            <a:pPr lvl="1"/>
            <a:r>
              <a:rPr lang="en-US" sz="3200" dirty="0">
                <a:latin typeface="Times New Roman" charset="0"/>
              </a:rPr>
              <a:t>What moved or touched me today?</a:t>
            </a:r>
          </a:p>
          <a:p>
            <a:pPr lvl="1"/>
            <a:r>
              <a:rPr lang="en-US" sz="3200" dirty="0">
                <a:latin typeface="Times New Roman" charset="0"/>
              </a:rPr>
              <a:t>What inspired me today?</a:t>
            </a:r>
          </a:p>
          <a:p>
            <a:r>
              <a:rPr lang="en-US" sz="3200" dirty="0">
                <a:latin typeface="Times New Roman" charset="0"/>
              </a:rPr>
              <a:t>Rachel guarantees that this practice will bring meaning to your work and life, joy, and </a:t>
            </a:r>
            <a:r>
              <a:rPr lang="en-US" sz="3200" dirty="0" smtClean="0">
                <a:latin typeface="Times New Roman" charset="0"/>
              </a:rPr>
              <a:t>hope</a:t>
            </a:r>
          </a:p>
          <a:p>
            <a:pPr marL="0" indent="0">
              <a:buNone/>
            </a:pPr>
            <a:r>
              <a:rPr lang="en-US" dirty="0"/>
              <a:t>http://</a:t>
            </a:r>
            <a:r>
              <a:rPr lang="en-US" dirty="0" err="1"/>
              <a:t>www.ishiprograms.org</a:t>
            </a:r>
            <a:r>
              <a:rPr lang="en-US" dirty="0"/>
              <a:t>/</a:t>
            </a:r>
          </a:p>
          <a:p>
            <a:endParaRPr lang="en-US" sz="3200" dirty="0">
              <a:latin typeface="Times New Roman" charset="0"/>
            </a:endParaRPr>
          </a:p>
        </p:txBody>
      </p:sp>
    </p:spTree>
    <p:extLst>
      <p:ext uri="{BB962C8B-B14F-4D97-AF65-F5344CB8AC3E}">
        <p14:creationId xmlns:p14="http://schemas.microsoft.com/office/powerpoint/2010/main" val="13658552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5"/>
            <a:ext cx="8042276" cy="3020635"/>
          </a:xfrm>
        </p:spPr>
        <p:txBody>
          <a:bodyPr/>
          <a:lstStyle/>
          <a:p>
            <a:r>
              <a:rPr lang="en-US" dirty="0" smtClean="0"/>
              <a:t>No disclosures</a:t>
            </a:r>
            <a:endParaRPr lang="en-US" dirty="0"/>
          </a:p>
        </p:txBody>
      </p:sp>
    </p:spTree>
    <p:extLst>
      <p:ext uri="{BB962C8B-B14F-4D97-AF65-F5344CB8AC3E}">
        <p14:creationId xmlns:p14="http://schemas.microsoft.com/office/powerpoint/2010/main" val="4239895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Write:</a:t>
            </a:r>
            <a:br>
              <a:rPr lang="en-US" dirty="0" smtClean="0"/>
            </a:br>
            <a:r>
              <a:rPr lang="en-US" dirty="0" smtClean="0"/>
              <a:t>Pre-Writing Technique</a:t>
            </a:r>
            <a:endParaRPr lang="en-US" dirty="0"/>
          </a:p>
        </p:txBody>
      </p:sp>
      <p:sp>
        <p:nvSpPr>
          <p:cNvPr id="3" name="TextBox 2"/>
          <p:cNvSpPr txBox="1"/>
          <p:nvPr/>
        </p:nvSpPr>
        <p:spPr>
          <a:xfrm>
            <a:off x="269631" y="1765390"/>
            <a:ext cx="7759368" cy="2677656"/>
          </a:xfrm>
          <a:prstGeom prst="rect">
            <a:avLst/>
          </a:prstGeom>
          <a:noFill/>
        </p:spPr>
        <p:txBody>
          <a:bodyPr wrap="none" rtlCol="0">
            <a:spAutoFit/>
          </a:bodyPr>
          <a:lstStyle/>
          <a:p>
            <a:pPr marL="285750" indent="-285750">
              <a:buFont typeface="Arial" charset="0"/>
              <a:buChar char="•"/>
            </a:pPr>
            <a:r>
              <a:rPr lang="en-US" sz="2400" dirty="0" smtClean="0">
                <a:latin typeface="Times New Roman" panose="02020603050405020304" pitchFamily="18" charset="0"/>
                <a:cs typeface="Times New Roman" panose="02020603050405020304" pitchFamily="18" charset="0"/>
              </a:rPr>
              <a:t>Write continuously for a set period of time 5-15 minutes</a:t>
            </a:r>
          </a:p>
          <a:p>
            <a:pPr marL="285750" indent="-285750">
              <a:buFont typeface="Arial" charset="0"/>
              <a:buChar char="•"/>
            </a:pPr>
            <a:r>
              <a:rPr lang="en-US" sz="2400" dirty="0" smtClean="0">
                <a:latin typeface="Times New Roman" panose="02020603050405020304" pitchFamily="18" charset="0"/>
                <a:cs typeface="Times New Roman" panose="02020603050405020304" pitchFamily="18" charset="0"/>
              </a:rPr>
              <a:t>Disable internal editor, censor</a:t>
            </a:r>
          </a:p>
          <a:p>
            <a:pPr marL="285750" indent="-285750">
              <a:buFont typeface="Arial" charset="0"/>
              <a:buChar char="•"/>
            </a:pPr>
            <a:r>
              <a:rPr lang="en-US" sz="2400" dirty="0" smtClean="0">
                <a:latin typeface="Times New Roman" panose="02020603050405020304" pitchFamily="18" charset="0"/>
                <a:cs typeface="Times New Roman" panose="02020603050405020304" pitchFamily="18" charset="0"/>
              </a:rPr>
              <a:t>Ignore grammar, spelling, punctuation, style, topic, logic – </a:t>
            </a:r>
          </a:p>
          <a:p>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no going back!</a:t>
            </a:r>
          </a:p>
          <a:p>
            <a:pPr marL="285750" indent="-285750">
              <a:buFont typeface="Arial" charset="0"/>
              <a:buChar char="•"/>
            </a:pPr>
            <a:r>
              <a:rPr lang="en-US" sz="2400" dirty="0" smtClean="0">
                <a:latin typeface="Times New Roman" panose="02020603050405020304" pitchFamily="18" charset="0"/>
                <a:cs typeface="Times New Roman" panose="02020603050405020304" pitchFamily="18" charset="0"/>
              </a:rPr>
              <a:t>If you can’t think of anything to write, write: </a:t>
            </a:r>
          </a:p>
          <a:p>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i="1" dirty="0" smtClean="0">
                <a:latin typeface="Times New Roman" panose="02020603050405020304" pitchFamily="18" charset="0"/>
                <a:cs typeface="Times New Roman" panose="02020603050405020304" pitchFamily="18" charset="0"/>
              </a:rPr>
              <a:t>I can’t think of anything to write</a:t>
            </a:r>
            <a:r>
              <a:rPr lang="en-US" sz="2400" dirty="0" smtClean="0">
                <a:latin typeface="Times New Roman" panose="02020603050405020304" pitchFamily="18" charset="0"/>
                <a:cs typeface="Times New Roman" panose="02020603050405020304" pitchFamily="18" charset="0"/>
              </a:rPr>
              <a:t>”</a:t>
            </a:r>
          </a:p>
          <a:p>
            <a:pPr marL="285750" indent="-285750">
              <a:buFont typeface="Arial" charset="0"/>
              <a:buChar char="•"/>
            </a:pPr>
            <a:r>
              <a:rPr lang="en-US" sz="2400" dirty="0" smtClean="0">
                <a:latin typeface="Times New Roman" panose="02020603050405020304" pitchFamily="18" charset="0"/>
                <a:cs typeface="Times New Roman" panose="02020603050405020304" pitchFamily="18" charset="0"/>
              </a:rPr>
              <a:t>Keep your hand moving – keep writing!</a:t>
            </a:r>
            <a:endParaRPr lang="en-US" sz="24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5169877" y="4853354"/>
            <a:ext cx="184731" cy="369332"/>
          </a:xfrm>
          <a:prstGeom prst="rect">
            <a:avLst/>
          </a:prstGeom>
          <a:noFill/>
        </p:spPr>
        <p:txBody>
          <a:bodyPr wrap="none" rtlCol="0">
            <a:spAutoFit/>
          </a:bodyPr>
          <a:lstStyle/>
          <a:p>
            <a:endParaRPr lang="en-US" dirty="0"/>
          </a:p>
        </p:txBody>
      </p:sp>
      <p:pic>
        <p:nvPicPr>
          <p:cNvPr id="1027" name="Picture 3"/>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240708" y="3261701"/>
            <a:ext cx="1914525" cy="145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500554" y="4947138"/>
            <a:ext cx="184731" cy="369332"/>
          </a:xfrm>
          <a:prstGeom prst="rect">
            <a:avLst/>
          </a:prstGeom>
          <a:noFill/>
        </p:spPr>
        <p:txBody>
          <a:bodyPr wrap="none" rtlCol="0">
            <a:spAutoFit/>
          </a:bodyPr>
          <a:lstStyle/>
          <a:p>
            <a:endParaRPr lang="en-US" dirty="0"/>
          </a:p>
        </p:txBody>
      </p:sp>
      <p:pic>
        <p:nvPicPr>
          <p:cNvPr id="1028" name="Picture 4"/>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647995" y="4683423"/>
            <a:ext cx="1888835" cy="1207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982636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219200"/>
          </a:xfrm>
        </p:spPr>
        <p:txBody>
          <a:bodyPr/>
          <a:lstStyle/>
          <a:p>
            <a:pPr>
              <a:defRPr/>
            </a:pPr>
            <a:r>
              <a:rPr lang="en-US" dirty="0" smtClean="0"/>
              <a:t>Discussion</a:t>
            </a:r>
            <a:endParaRPr lang="en-US" dirty="0"/>
          </a:p>
        </p:txBody>
      </p:sp>
      <p:sp>
        <p:nvSpPr>
          <p:cNvPr id="32770" name="Content Placeholder 2"/>
          <p:cNvSpPr>
            <a:spLocks noGrp="1"/>
          </p:cNvSpPr>
          <p:nvPr>
            <p:ph idx="1"/>
          </p:nvPr>
        </p:nvSpPr>
        <p:spPr>
          <a:xfrm>
            <a:off x="381000" y="1600200"/>
            <a:ext cx="8458200" cy="4495800"/>
          </a:xfrm>
        </p:spPr>
        <p:txBody>
          <a:bodyPr>
            <a:noAutofit/>
          </a:bodyPr>
          <a:lstStyle/>
          <a:p>
            <a:pPr>
              <a:buFont typeface="Wingdings" charset="0"/>
              <a:buChar char="Ø"/>
            </a:pPr>
            <a:r>
              <a:rPr lang="en-US" sz="3600" dirty="0">
                <a:latin typeface="Times New Roman" charset="0"/>
              </a:rPr>
              <a:t>What was it like for you to write </a:t>
            </a:r>
            <a:r>
              <a:rPr lang="en-US" sz="3600" dirty="0" smtClean="0">
                <a:latin typeface="Times New Roman" charset="0"/>
              </a:rPr>
              <a:t>your </a:t>
            </a:r>
            <a:r>
              <a:rPr lang="en-US" sz="3600" dirty="0">
                <a:latin typeface="Times New Roman" charset="0"/>
              </a:rPr>
              <a:t>story?</a:t>
            </a:r>
          </a:p>
          <a:p>
            <a:pPr>
              <a:buFont typeface="Wingdings" charset="0"/>
              <a:buChar char="Ø"/>
            </a:pPr>
            <a:r>
              <a:rPr lang="en-US" sz="3600" dirty="0">
                <a:latin typeface="Times New Roman" charset="0"/>
              </a:rPr>
              <a:t>What was it like to tell </a:t>
            </a:r>
            <a:r>
              <a:rPr lang="en-US" sz="3600" dirty="0" smtClean="0">
                <a:latin typeface="Times New Roman" charset="0"/>
              </a:rPr>
              <a:t>your </a:t>
            </a:r>
            <a:r>
              <a:rPr lang="en-US" sz="3600" dirty="0">
                <a:latin typeface="Times New Roman" charset="0"/>
              </a:rPr>
              <a:t>story?</a:t>
            </a:r>
          </a:p>
          <a:p>
            <a:pPr>
              <a:buFont typeface="Wingdings" charset="0"/>
              <a:buChar char="Ø"/>
            </a:pPr>
            <a:r>
              <a:rPr lang="en-US" sz="3600" dirty="0">
                <a:latin typeface="Times New Roman" charset="0"/>
              </a:rPr>
              <a:t>What was it like to listen and witness </a:t>
            </a:r>
            <a:r>
              <a:rPr lang="en-US" sz="3600" dirty="0" smtClean="0">
                <a:latin typeface="Times New Roman" charset="0"/>
              </a:rPr>
              <a:t>the other person’s </a:t>
            </a:r>
            <a:r>
              <a:rPr lang="en-US" sz="3600" dirty="0">
                <a:latin typeface="Times New Roman" charset="0"/>
              </a:rPr>
              <a:t>story?</a:t>
            </a:r>
          </a:p>
          <a:p>
            <a:pPr>
              <a:buFont typeface="Wingdings" charset="0"/>
              <a:buChar char="Ø"/>
            </a:pPr>
            <a:r>
              <a:rPr lang="en-US" sz="3600" dirty="0" smtClean="0">
                <a:latin typeface="Times New Roman" charset="0"/>
              </a:rPr>
              <a:t>Any </a:t>
            </a:r>
            <a:r>
              <a:rPr lang="en-US" sz="3600" dirty="0">
                <a:latin typeface="Times New Roman" charset="0"/>
              </a:rPr>
              <a:t>other thoughts or feelings to share about this experience/method?</a:t>
            </a:r>
          </a:p>
        </p:txBody>
      </p:sp>
    </p:spTree>
    <p:extLst>
      <p:ext uri="{BB962C8B-B14F-4D97-AF65-F5344CB8AC3E}">
        <p14:creationId xmlns:p14="http://schemas.microsoft.com/office/powerpoint/2010/main" val="2398477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pPr>
              <a:defRPr/>
            </a:pPr>
            <a:r>
              <a:rPr lang="en-US">
                <a:latin typeface="Arial" charset="0"/>
                <a:cs typeface="+mj-cs"/>
              </a:rPr>
              <a:t>The 55 Word Story</a:t>
            </a:r>
          </a:p>
        </p:txBody>
      </p:sp>
      <p:sp>
        <p:nvSpPr>
          <p:cNvPr id="21506" name="Content Placeholder 2"/>
          <p:cNvSpPr>
            <a:spLocks noGrp="1"/>
          </p:cNvSpPr>
          <p:nvPr>
            <p:ph idx="4294967295"/>
          </p:nvPr>
        </p:nvSpPr>
        <p:spPr>
          <a:xfrm>
            <a:off x="685800" y="1447800"/>
            <a:ext cx="7772400" cy="4648200"/>
          </a:xfrm>
          <a:prstGeom prst="rect">
            <a:avLst/>
          </a:prstGeom>
        </p:spPr>
        <p:txBody>
          <a:bodyPr>
            <a:normAutofit/>
          </a:bodyPr>
          <a:lstStyle/>
          <a:p>
            <a:r>
              <a:rPr lang="en-US" sz="2400" dirty="0">
                <a:latin typeface="Times New Roman" charset="0"/>
              </a:rPr>
              <a:t>Moss, Steve. The world's shortest stories: 55 fiction. 1995.</a:t>
            </a:r>
          </a:p>
          <a:p>
            <a:pPr>
              <a:buFont typeface="Monotype Sorts" charset="0"/>
              <a:buNone/>
            </a:pPr>
            <a:r>
              <a:rPr lang="en-US" sz="2400" dirty="0">
                <a:latin typeface="Times New Roman" charset="0"/>
              </a:rPr>
              <a:t>	Late editor of the San Luis Obispo New Times. Originator of the method</a:t>
            </a:r>
          </a:p>
          <a:p>
            <a:r>
              <a:rPr lang="en-US" sz="2400" dirty="0">
                <a:latin typeface="Times New Roman" charset="0"/>
              </a:rPr>
              <a:t>Anne </a:t>
            </a:r>
            <a:r>
              <a:rPr lang="en-US" sz="2400" dirty="0" err="1">
                <a:latin typeface="Times New Roman" charset="0"/>
              </a:rPr>
              <a:t>Scheetz</a:t>
            </a:r>
            <a:r>
              <a:rPr lang="en-US" sz="2400" dirty="0">
                <a:latin typeface="Times New Roman" charset="0"/>
              </a:rPr>
              <a:t>, MD, Mary Fry MD. The stories.   JAMA 2000;283:1934. Adapted this form for use in medical narratives. </a:t>
            </a:r>
          </a:p>
          <a:p>
            <a:pPr>
              <a:buFont typeface="Monotype Sorts" charset="0"/>
              <a:buNone/>
            </a:pPr>
            <a:r>
              <a:rPr lang="en-US" sz="2400" dirty="0">
                <a:latin typeface="Times New Roman" charset="0"/>
              </a:rPr>
              <a:t>	</a:t>
            </a:r>
            <a:r>
              <a:rPr lang="en-US" sz="2400" b="1" dirty="0">
                <a:latin typeface="Times New Roman" charset="0"/>
              </a:rPr>
              <a:t>“To tell—in 55 words exactly—a story that helps us to understand, or to appreciate, something about a patient or about an experience of health care.” </a:t>
            </a:r>
          </a:p>
          <a:p>
            <a:endParaRPr lang="en-US" sz="2400" dirty="0">
              <a:latin typeface="Times New Roman" charset="0"/>
            </a:endParaRPr>
          </a:p>
          <a:p>
            <a:endParaRPr lang="en-US" dirty="0">
              <a:latin typeface="Times New Roman" charset="0"/>
            </a:endParaRPr>
          </a:p>
        </p:txBody>
      </p:sp>
    </p:spTree>
    <p:extLst>
      <p:ext uri="{BB962C8B-B14F-4D97-AF65-F5344CB8AC3E}">
        <p14:creationId xmlns:p14="http://schemas.microsoft.com/office/powerpoint/2010/main" val="18242409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685800" y="609600"/>
            <a:ext cx="7772400" cy="609600"/>
          </a:xfrm>
        </p:spPr>
        <p:txBody>
          <a:bodyPr>
            <a:normAutofit fontScale="90000"/>
          </a:bodyPr>
          <a:lstStyle/>
          <a:p>
            <a:pPr>
              <a:defRPr/>
            </a:pPr>
            <a:r>
              <a:rPr lang="en-US" dirty="0" smtClean="0">
                <a:latin typeface="Arial" charset="0"/>
                <a:cs typeface="+mj-cs"/>
              </a:rPr>
              <a:t>Writing the 55 </a:t>
            </a:r>
            <a:r>
              <a:rPr lang="en-US" dirty="0">
                <a:latin typeface="Arial" charset="0"/>
                <a:cs typeface="+mj-cs"/>
              </a:rPr>
              <a:t>Word </a:t>
            </a:r>
            <a:r>
              <a:rPr lang="en-US" dirty="0" smtClean="0">
                <a:latin typeface="Arial" charset="0"/>
                <a:cs typeface="+mj-cs"/>
              </a:rPr>
              <a:t>Story</a:t>
            </a:r>
            <a:endParaRPr lang="en-US" dirty="0">
              <a:latin typeface="Arial" charset="0"/>
              <a:cs typeface="+mj-cs"/>
            </a:endParaRPr>
          </a:p>
        </p:txBody>
      </p:sp>
      <p:sp>
        <p:nvSpPr>
          <p:cNvPr id="30722" name="Content Placeholder 2"/>
          <p:cNvSpPr>
            <a:spLocks noGrp="1"/>
          </p:cNvSpPr>
          <p:nvPr>
            <p:ph idx="4294967295"/>
          </p:nvPr>
        </p:nvSpPr>
        <p:spPr>
          <a:xfrm>
            <a:off x="0" y="1524000"/>
            <a:ext cx="9144000" cy="4572000"/>
          </a:xfrm>
          <a:prstGeom prst="rect">
            <a:avLst/>
          </a:prstGeom>
        </p:spPr>
        <p:txBody>
          <a:bodyPr>
            <a:noAutofit/>
          </a:bodyPr>
          <a:lstStyle/>
          <a:p>
            <a:pPr>
              <a:buFont typeface="Wingdings" charset="0"/>
              <a:buChar char="Ø"/>
            </a:pPr>
            <a:r>
              <a:rPr lang="en-US" sz="3600" smtClean="0">
                <a:latin typeface="Times New Roman" charset="0"/>
              </a:rPr>
              <a:t>Take 15 </a:t>
            </a:r>
            <a:r>
              <a:rPr lang="en-US" sz="3600" dirty="0">
                <a:latin typeface="Times New Roman" charset="0"/>
              </a:rPr>
              <a:t>minutes to write a 55 word </a:t>
            </a:r>
            <a:r>
              <a:rPr lang="en-US" sz="3600" dirty="0" smtClean="0">
                <a:latin typeface="Times New Roman" charset="0"/>
              </a:rPr>
              <a:t>story</a:t>
            </a:r>
            <a:endParaRPr lang="en-US" sz="3600" dirty="0">
              <a:latin typeface="Times New Roman" charset="0"/>
            </a:endParaRPr>
          </a:p>
          <a:p>
            <a:pPr>
              <a:buFont typeface="Wingdings" charset="0"/>
              <a:buChar char="Ø"/>
            </a:pPr>
            <a:r>
              <a:rPr lang="en-US" sz="3600" dirty="0">
                <a:latin typeface="Times New Roman" charset="0"/>
              </a:rPr>
              <a:t>Write as many words as you can for 10 minutes without editing.  Then, take 5</a:t>
            </a:r>
            <a:r>
              <a:rPr lang="en-US" sz="3600" dirty="0" smtClean="0">
                <a:latin typeface="Times New Roman" charset="0"/>
              </a:rPr>
              <a:t> </a:t>
            </a:r>
            <a:r>
              <a:rPr lang="en-US" sz="3600" dirty="0">
                <a:latin typeface="Times New Roman" charset="0"/>
              </a:rPr>
              <a:t>minutes to remove any unnecessary words until you get to 55 words.  Title not included.  </a:t>
            </a:r>
          </a:p>
        </p:txBody>
      </p:sp>
    </p:spTree>
    <p:extLst>
      <p:ext uri="{BB962C8B-B14F-4D97-AF65-F5344CB8AC3E}">
        <p14:creationId xmlns:p14="http://schemas.microsoft.com/office/powerpoint/2010/main" val="392996572"/>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sz="5400" dirty="0" smtClean="0"/>
              <a:t>Haiku</a:t>
            </a:r>
            <a:endParaRPr lang="en-US" sz="5400" dirty="0"/>
          </a:p>
        </p:txBody>
      </p:sp>
      <p:sp>
        <p:nvSpPr>
          <p:cNvPr id="20482" name="Content Placeholder 2"/>
          <p:cNvSpPr>
            <a:spLocks noGrp="1"/>
          </p:cNvSpPr>
          <p:nvPr>
            <p:ph idx="4294967295"/>
          </p:nvPr>
        </p:nvSpPr>
        <p:spPr>
          <a:xfrm>
            <a:off x="685800" y="2719448"/>
            <a:ext cx="7772400" cy="3376551"/>
          </a:xfrm>
          <a:prstGeom prst="rect">
            <a:avLst/>
          </a:prstGeom>
        </p:spPr>
        <p:txBody>
          <a:bodyPr>
            <a:normAutofit/>
          </a:bodyPr>
          <a:lstStyle/>
          <a:p>
            <a:pPr marL="0" indent="0" algn="ctr">
              <a:buNone/>
            </a:pPr>
            <a:r>
              <a:rPr lang="en-US" sz="4000" dirty="0" smtClean="0">
                <a:latin typeface="Times New Roman" charset="0"/>
              </a:rPr>
              <a:t>5 syllables, 7 syllables, 5 syllables</a:t>
            </a:r>
            <a:endParaRPr lang="en-US" sz="4000" dirty="0">
              <a:latin typeface="Times New Roman" charset="0"/>
            </a:endParaRPr>
          </a:p>
        </p:txBody>
      </p:sp>
    </p:spTree>
    <p:extLst>
      <p:ext uri="{BB962C8B-B14F-4D97-AF65-F5344CB8AC3E}">
        <p14:creationId xmlns:p14="http://schemas.microsoft.com/office/powerpoint/2010/main" val="12740233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WORD STORY</a:t>
            </a:r>
            <a:endParaRPr lang="en-US" dirty="0"/>
          </a:p>
        </p:txBody>
      </p:sp>
      <p:sp>
        <p:nvSpPr>
          <p:cNvPr id="3" name="Content Placeholder 2"/>
          <p:cNvSpPr>
            <a:spLocks noGrp="1"/>
          </p:cNvSpPr>
          <p:nvPr>
            <p:ph idx="1"/>
          </p:nvPr>
        </p:nvSpPr>
        <p:spPr>
          <a:xfrm>
            <a:off x="549275" y="2579501"/>
            <a:ext cx="8042276" cy="3364100"/>
          </a:xfrm>
        </p:spPr>
        <p:txBody>
          <a:bodyPr>
            <a:normAutofit/>
          </a:bodyPr>
          <a:lstStyle/>
          <a:p>
            <a:pPr marL="0" indent="0">
              <a:buNone/>
            </a:pPr>
            <a:endParaRPr lang="en-US" sz="4000" dirty="0"/>
          </a:p>
        </p:txBody>
      </p:sp>
    </p:spTree>
    <p:extLst>
      <p:ext uri="{BB962C8B-B14F-4D97-AF65-F5344CB8AC3E}">
        <p14:creationId xmlns:p14="http://schemas.microsoft.com/office/powerpoint/2010/main" val="13633273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Circle of Sharing</a:t>
            </a:r>
            <a:endParaRPr lang="en-US" dirty="0"/>
          </a:p>
        </p:txBody>
      </p:sp>
      <p:sp>
        <p:nvSpPr>
          <p:cNvPr id="3" name="Content Placeholder 2"/>
          <p:cNvSpPr>
            <a:spLocks noGrp="1"/>
          </p:cNvSpPr>
          <p:nvPr>
            <p:ph idx="1"/>
          </p:nvPr>
        </p:nvSpPr>
        <p:spPr>
          <a:xfrm>
            <a:off x="549275" y="1983178"/>
            <a:ext cx="8042276" cy="4168239"/>
          </a:xfrm>
        </p:spPr>
        <p:txBody>
          <a:bodyPr>
            <a:normAutofit lnSpcReduction="10000"/>
          </a:bodyPr>
          <a:lstStyle/>
          <a:p>
            <a:r>
              <a:rPr lang="en-US" sz="2800" dirty="0" smtClean="0"/>
              <a:t>Form a large group circle and share/read our 6 word story in large group. </a:t>
            </a:r>
          </a:p>
          <a:p>
            <a:r>
              <a:rPr lang="en-US" sz="2800" dirty="0" smtClean="0"/>
              <a:t>Then say one word that expresses what you want to bring home with you. </a:t>
            </a:r>
          </a:p>
          <a:p>
            <a:r>
              <a:rPr lang="en-US" sz="2800" dirty="0" smtClean="0"/>
              <a:t>Sharing of any of our stories in large group and reflections on today’s workshop.</a:t>
            </a:r>
            <a:endParaRPr lang="en-US" sz="2800" dirty="0"/>
          </a:p>
          <a:p>
            <a:r>
              <a:rPr lang="en-US" sz="2800" dirty="0" smtClean="0"/>
              <a:t>Please complete your evaluations.  Thank you for your feedback. </a:t>
            </a:r>
          </a:p>
        </p:txBody>
      </p:sp>
    </p:spTree>
    <p:extLst>
      <p:ext uri="{BB962C8B-B14F-4D97-AF65-F5344CB8AC3E}">
        <p14:creationId xmlns:p14="http://schemas.microsoft.com/office/powerpoint/2010/main" val="17477895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11821"/>
          </a:xfrm>
        </p:spPr>
        <p:txBody>
          <a:bodyPr/>
          <a:lstStyle/>
          <a:p>
            <a:r>
              <a:rPr lang="en-US" dirty="0" smtClean="0"/>
              <a:t>Contact </a:t>
            </a:r>
            <a:r>
              <a:rPr lang="en-US" dirty="0"/>
              <a:t>I</a:t>
            </a:r>
            <a:r>
              <a:rPr lang="en-US" dirty="0" smtClean="0"/>
              <a:t>nfo for Faculty</a:t>
            </a:r>
            <a:endParaRPr lang="en-US" dirty="0"/>
          </a:p>
        </p:txBody>
      </p:sp>
      <p:sp>
        <p:nvSpPr>
          <p:cNvPr id="3" name="Content Placeholder 2"/>
          <p:cNvSpPr>
            <a:spLocks noGrp="1"/>
          </p:cNvSpPr>
          <p:nvPr>
            <p:ph idx="1"/>
          </p:nvPr>
        </p:nvSpPr>
        <p:spPr>
          <a:xfrm>
            <a:off x="200293" y="1056905"/>
            <a:ext cx="8740239" cy="5041076"/>
          </a:xfrm>
        </p:spPr>
        <p:txBody>
          <a:bodyPr>
            <a:noAutofit/>
          </a:bodyPr>
          <a:lstStyle/>
          <a:p>
            <a:pPr marL="0" indent="0" algn="ctr">
              <a:buNone/>
            </a:pPr>
            <a:r>
              <a:rPr lang="en-US" dirty="0">
                <a:solidFill>
                  <a:schemeClr val="tx1"/>
                </a:solidFill>
                <a:latin typeface="Times New Roman" panose="02020603050405020304" pitchFamily="18" charset="0"/>
                <a:cs typeface="Times New Roman" panose="02020603050405020304" pitchFamily="18" charset="0"/>
              </a:rPr>
              <a:t>Colleen T. Fogarty, MD, </a:t>
            </a:r>
            <a:r>
              <a:rPr lang="en-US" dirty="0" smtClean="0">
                <a:solidFill>
                  <a:schemeClr val="tx1"/>
                </a:solidFill>
                <a:latin typeface="Times New Roman" panose="02020603050405020304" pitchFamily="18" charset="0"/>
                <a:cs typeface="Times New Roman" panose="02020603050405020304" pitchFamily="18" charset="0"/>
              </a:rPr>
              <a:t>MSc.   University </a:t>
            </a:r>
            <a:r>
              <a:rPr lang="en-US" dirty="0">
                <a:solidFill>
                  <a:schemeClr val="tx1"/>
                </a:solidFill>
                <a:latin typeface="Times New Roman" panose="02020603050405020304" pitchFamily="18" charset="0"/>
                <a:cs typeface="Times New Roman" panose="02020603050405020304" pitchFamily="18" charset="0"/>
              </a:rPr>
              <a:t>of Rochester	</a:t>
            </a:r>
            <a:r>
              <a:rPr lang="en-US" dirty="0" err="1">
                <a:solidFill>
                  <a:schemeClr val="tx1"/>
                </a:solidFill>
                <a:latin typeface="Times New Roman" panose="02020603050405020304" pitchFamily="18" charset="0"/>
                <a:cs typeface="Times New Roman" panose="02020603050405020304" pitchFamily="18" charset="0"/>
              </a:rPr>
              <a:t>Colleen_Fogarty@urmc.Rochester.edu</a:t>
            </a:r>
            <a:endParaRPr lang="en-US" dirty="0">
              <a:solidFill>
                <a:schemeClr val="tx1"/>
              </a:solidFill>
              <a:latin typeface="Times New Roman" panose="02020603050405020304" pitchFamily="18" charset="0"/>
              <a:cs typeface="Times New Roman" panose="02020603050405020304" pitchFamily="18" charset="0"/>
            </a:endParaRPr>
          </a:p>
          <a:p>
            <a:pPr marL="0" indent="0" algn="ctr">
              <a:buNone/>
            </a:pPr>
            <a:r>
              <a:rPr lang="en-US" dirty="0" smtClean="0">
                <a:solidFill>
                  <a:schemeClr val="tx1"/>
                </a:solidFill>
                <a:latin typeface="Times New Roman" panose="02020603050405020304" pitchFamily="18" charset="0"/>
                <a:cs typeface="Times New Roman" panose="02020603050405020304" pitchFamily="18" charset="0"/>
              </a:rPr>
              <a:t>Paul </a:t>
            </a:r>
            <a:r>
              <a:rPr lang="en-US" dirty="0">
                <a:solidFill>
                  <a:schemeClr val="tx1"/>
                </a:solidFill>
                <a:latin typeface="Times New Roman" panose="02020603050405020304" pitchFamily="18" charset="0"/>
                <a:cs typeface="Times New Roman" panose="02020603050405020304" pitchFamily="18" charset="0"/>
              </a:rPr>
              <a:t>Gross, </a:t>
            </a:r>
            <a:r>
              <a:rPr lang="en-US" dirty="0" smtClean="0">
                <a:solidFill>
                  <a:schemeClr val="tx1"/>
                </a:solidFill>
                <a:latin typeface="Times New Roman" panose="02020603050405020304" pitchFamily="18" charset="0"/>
                <a:cs typeface="Times New Roman" panose="02020603050405020304" pitchFamily="18" charset="0"/>
              </a:rPr>
              <a:t>MD   Montefiore</a:t>
            </a:r>
            <a:r>
              <a:rPr lang="en-US" dirty="0">
                <a:solidFill>
                  <a:schemeClr val="tx1"/>
                </a:solidFill>
                <a:latin typeface="Times New Roman" panose="02020603050405020304" pitchFamily="18" charset="0"/>
                <a:cs typeface="Times New Roman" panose="02020603050405020304" pitchFamily="18" charset="0"/>
              </a:rPr>
              <a:t>, Bronx 	</a:t>
            </a:r>
            <a:r>
              <a:rPr lang="en-US" dirty="0" err="1">
                <a:solidFill>
                  <a:schemeClr val="tx1"/>
                </a:solidFill>
                <a:latin typeface="Times New Roman" panose="02020603050405020304" pitchFamily="18" charset="0"/>
                <a:cs typeface="Times New Roman" panose="02020603050405020304" pitchFamily="18" charset="0"/>
              </a:rPr>
              <a:t>pgross@pulsevoices.org</a:t>
            </a:r>
            <a:endParaRPr lang="en-US" dirty="0">
              <a:solidFill>
                <a:schemeClr val="tx1"/>
              </a:solidFill>
              <a:latin typeface="Times New Roman" panose="02020603050405020304" pitchFamily="18" charset="0"/>
              <a:cs typeface="Times New Roman" panose="02020603050405020304" pitchFamily="18" charset="0"/>
            </a:endParaRPr>
          </a:p>
          <a:p>
            <a:pPr marL="0" indent="0" algn="ctr">
              <a:buNone/>
            </a:pPr>
            <a:r>
              <a:rPr lang="en-US" dirty="0">
                <a:solidFill>
                  <a:schemeClr val="tx1"/>
                </a:solidFill>
                <a:latin typeface="Times New Roman" panose="02020603050405020304" pitchFamily="18" charset="0"/>
                <a:cs typeface="Times New Roman" panose="02020603050405020304" pitchFamily="18" charset="0"/>
              </a:rPr>
              <a:t>Jonathan Han, </a:t>
            </a:r>
            <a:r>
              <a:rPr lang="en-US" dirty="0" smtClean="0">
                <a:solidFill>
                  <a:schemeClr val="tx1"/>
                </a:solidFill>
                <a:latin typeface="Times New Roman" panose="02020603050405020304" pitchFamily="18" charset="0"/>
                <a:cs typeface="Times New Roman" panose="02020603050405020304" pitchFamily="18" charset="0"/>
              </a:rPr>
              <a:t>MD     UPMC </a:t>
            </a:r>
            <a:r>
              <a:rPr lang="en-US" dirty="0">
                <a:solidFill>
                  <a:schemeClr val="tx1"/>
                </a:solidFill>
                <a:latin typeface="Times New Roman" panose="02020603050405020304" pitchFamily="18" charset="0"/>
                <a:cs typeface="Times New Roman" panose="02020603050405020304" pitchFamily="18" charset="0"/>
              </a:rPr>
              <a:t>St. Margaret 	</a:t>
            </a:r>
            <a:r>
              <a:rPr lang="en-US" dirty="0" err="1">
                <a:solidFill>
                  <a:schemeClr val="tx1"/>
                </a:solidFill>
                <a:latin typeface="Times New Roman" panose="02020603050405020304" pitchFamily="18" charset="0"/>
                <a:cs typeface="Times New Roman" panose="02020603050405020304" pitchFamily="18" charset="0"/>
              </a:rPr>
              <a:t>hanxjk@UPMC.EDU</a:t>
            </a:r>
            <a:endParaRPr lang="en-US" dirty="0">
              <a:solidFill>
                <a:schemeClr val="tx1"/>
              </a:solidFill>
              <a:latin typeface="Times New Roman" panose="02020603050405020304" pitchFamily="18" charset="0"/>
              <a:cs typeface="Times New Roman" panose="02020603050405020304" pitchFamily="18" charset="0"/>
            </a:endParaRPr>
          </a:p>
          <a:p>
            <a:pPr marL="0" indent="0" algn="ctr">
              <a:buNone/>
            </a:pPr>
            <a:r>
              <a:rPr lang="en-US" dirty="0" smtClean="0">
                <a:solidFill>
                  <a:schemeClr val="tx1"/>
                </a:solidFill>
                <a:latin typeface="Times New Roman" panose="02020603050405020304" pitchFamily="18" charset="0"/>
                <a:cs typeface="Times New Roman" panose="02020603050405020304" pitchFamily="18" charset="0"/>
              </a:rPr>
              <a:t>Lucille </a:t>
            </a:r>
            <a:r>
              <a:rPr lang="en-US" dirty="0">
                <a:solidFill>
                  <a:schemeClr val="tx1"/>
                </a:solidFill>
                <a:latin typeface="Times New Roman" panose="02020603050405020304" pitchFamily="18" charset="0"/>
                <a:cs typeface="Times New Roman" panose="02020603050405020304" pitchFamily="18" charset="0"/>
              </a:rPr>
              <a:t>Marchand MD, BSN, </a:t>
            </a:r>
            <a:r>
              <a:rPr lang="en-US" dirty="0" smtClean="0">
                <a:solidFill>
                  <a:schemeClr val="tx1"/>
                </a:solidFill>
                <a:latin typeface="Times New Roman" panose="02020603050405020304" pitchFamily="18" charset="0"/>
                <a:cs typeface="Times New Roman" panose="02020603050405020304" pitchFamily="18" charset="0"/>
              </a:rPr>
              <a:t>FAAHPM   University </a:t>
            </a:r>
            <a:r>
              <a:rPr lang="en-US" dirty="0">
                <a:solidFill>
                  <a:schemeClr val="tx1"/>
                </a:solidFill>
                <a:latin typeface="Times New Roman" panose="02020603050405020304" pitchFamily="18" charset="0"/>
                <a:cs typeface="Times New Roman" panose="02020603050405020304" pitchFamily="18" charset="0"/>
              </a:rPr>
              <a:t>of Washington, Seattle    </a:t>
            </a:r>
            <a:r>
              <a:rPr lang="en-US" dirty="0">
                <a:solidFill>
                  <a:schemeClr val="tx1"/>
                </a:solidFill>
                <a:latin typeface="Times New Roman" panose="02020603050405020304" pitchFamily="18" charset="0"/>
                <a:cs typeface="Times New Roman" panose="02020603050405020304" pitchFamily="18" charset="0"/>
                <a:hlinkClick r:id="rId2"/>
              </a:rPr>
              <a:t>lrm19@uw.edu</a:t>
            </a:r>
            <a:endParaRPr lang="en-US" dirty="0">
              <a:solidFill>
                <a:schemeClr val="tx1"/>
              </a:solidFill>
              <a:latin typeface="Times New Roman" panose="02020603050405020304" pitchFamily="18" charset="0"/>
              <a:cs typeface="Times New Roman" panose="02020603050405020304" pitchFamily="18" charset="0"/>
            </a:endParaRPr>
          </a:p>
          <a:p>
            <a:pPr marL="0" indent="0" algn="ctr">
              <a:buNone/>
            </a:pPr>
            <a:r>
              <a:rPr lang="en-US" dirty="0" smtClean="0">
                <a:solidFill>
                  <a:schemeClr val="tx1"/>
                </a:solidFill>
                <a:latin typeface="Times New Roman" panose="02020603050405020304" pitchFamily="18" charset="0"/>
                <a:cs typeface="Times New Roman" panose="02020603050405020304" pitchFamily="18" charset="0"/>
              </a:rPr>
              <a:t>Jo </a:t>
            </a:r>
            <a:r>
              <a:rPr lang="en-US" dirty="0">
                <a:solidFill>
                  <a:schemeClr val="tx1"/>
                </a:solidFill>
                <a:latin typeface="Times New Roman" panose="02020603050405020304" pitchFamily="18" charset="0"/>
                <a:cs typeface="Times New Roman" panose="02020603050405020304" pitchFamily="18" charset="0"/>
              </a:rPr>
              <a:t>Marie Reilly, </a:t>
            </a:r>
            <a:r>
              <a:rPr lang="en-US" dirty="0" err="1" smtClean="0">
                <a:solidFill>
                  <a:schemeClr val="tx1"/>
                </a:solidFill>
                <a:latin typeface="Times New Roman" panose="02020603050405020304" pitchFamily="18" charset="0"/>
                <a:cs typeface="Times New Roman" panose="02020603050405020304" pitchFamily="18" charset="0"/>
              </a:rPr>
              <a:t>MDUniversity</a:t>
            </a:r>
            <a:r>
              <a:rPr lang="en-US" dirty="0" smtClean="0">
                <a:solidFill>
                  <a:schemeClr val="tx1"/>
                </a:solidFill>
                <a:latin typeface="Times New Roman" panose="02020603050405020304" pitchFamily="18" charset="0"/>
                <a:cs typeface="Times New Roman" panose="02020603050405020304" pitchFamily="18" charset="0"/>
              </a:rPr>
              <a:t> </a:t>
            </a:r>
            <a:r>
              <a:rPr lang="en-US" dirty="0">
                <a:solidFill>
                  <a:schemeClr val="tx1"/>
                </a:solidFill>
                <a:latin typeface="Times New Roman" panose="02020603050405020304" pitchFamily="18" charset="0"/>
                <a:cs typeface="Times New Roman" panose="02020603050405020304" pitchFamily="18" charset="0"/>
              </a:rPr>
              <a:t>of Southern California, Los Angeles  </a:t>
            </a:r>
            <a:r>
              <a:rPr lang="en-US" u="sng" dirty="0">
                <a:latin typeface="Times New Roman" panose="02020603050405020304" pitchFamily="18" charset="0"/>
                <a:cs typeface="Times New Roman" panose="02020603050405020304" pitchFamily="18" charset="0"/>
                <a:hlinkClick r:id="rId3"/>
              </a:rPr>
              <a:t>jmreilly@usc.edu</a:t>
            </a:r>
            <a:endParaRPr lang="en-US" dirty="0">
              <a:latin typeface="Times New Roman" panose="02020603050405020304" pitchFamily="18" charset="0"/>
              <a:cs typeface="Times New Roman" panose="02020603050405020304" pitchFamily="18" charset="0"/>
            </a:endParaRPr>
          </a:p>
          <a:p>
            <a:pPr marL="0" indent="0" algn="ctr">
              <a:buNone/>
            </a:pPr>
            <a:r>
              <a:rPr lang="en-US" dirty="0" smtClean="0">
                <a:solidFill>
                  <a:schemeClr val="tx1"/>
                </a:solidFill>
                <a:latin typeface="Times New Roman" panose="02020603050405020304" pitchFamily="18" charset="0"/>
                <a:cs typeface="Times New Roman" panose="02020603050405020304" pitchFamily="18" charset="0"/>
              </a:rPr>
              <a:t>Johanna </a:t>
            </a:r>
            <a:r>
              <a:rPr lang="en-US" dirty="0">
                <a:solidFill>
                  <a:schemeClr val="tx1"/>
                </a:solidFill>
                <a:latin typeface="Times New Roman" panose="02020603050405020304" pitchFamily="18" charset="0"/>
                <a:cs typeface="Times New Roman" panose="02020603050405020304" pitchFamily="18" charset="0"/>
              </a:rPr>
              <a:t>Shapiro, </a:t>
            </a:r>
            <a:r>
              <a:rPr lang="en-US" dirty="0" smtClean="0">
                <a:solidFill>
                  <a:schemeClr val="tx1"/>
                </a:solidFill>
                <a:latin typeface="Times New Roman" panose="02020603050405020304" pitchFamily="18" charset="0"/>
                <a:cs typeface="Times New Roman" panose="02020603050405020304" pitchFamily="18" charset="0"/>
              </a:rPr>
              <a:t>PhD    University </a:t>
            </a:r>
            <a:r>
              <a:rPr lang="en-US" dirty="0">
                <a:solidFill>
                  <a:schemeClr val="tx1"/>
                </a:solidFill>
                <a:latin typeface="Times New Roman" panose="02020603050405020304" pitchFamily="18" charset="0"/>
                <a:cs typeface="Times New Roman" panose="02020603050405020304" pitchFamily="18" charset="0"/>
              </a:rPr>
              <a:t>of California, Irvine  </a:t>
            </a:r>
            <a:r>
              <a:rPr lang="en-US" dirty="0" err="1">
                <a:solidFill>
                  <a:schemeClr val="tx1"/>
                </a:solidFill>
                <a:latin typeface="Times New Roman" panose="02020603050405020304" pitchFamily="18" charset="0"/>
                <a:cs typeface="Times New Roman" panose="02020603050405020304" pitchFamily="18" charset="0"/>
              </a:rPr>
              <a:t>jfshapir@uci.edu</a:t>
            </a:r>
            <a:endParaRPr lang="en-US" dirty="0">
              <a:solidFill>
                <a:schemeClr val="tx1"/>
              </a:solidFill>
              <a:latin typeface="Times New Roman" panose="02020603050405020304" pitchFamily="18" charset="0"/>
              <a:cs typeface="Times New Roman" panose="02020603050405020304" pitchFamily="18" charset="0"/>
            </a:endParaRPr>
          </a:p>
          <a:p>
            <a:pPr marL="0" indent="0" algn="ctr">
              <a:buNone/>
            </a:pPr>
            <a:endParaRPr lang="en-US" dirty="0"/>
          </a:p>
        </p:txBody>
      </p:sp>
    </p:spTree>
    <p:extLst>
      <p:ext uri="{BB962C8B-B14F-4D97-AF65-F5344CB8AC3E}">
        <p14:creationId xmlns:p14="http://schemas.microsoft.com/office/powerpoint/2010/main" val="9778654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Addendums and References</a:t>
            </a:r>
            <a:endParaRPr lang="en-US" dirty="0"/>
          </a:p>
        </p:txBody>
      </p:sp>
      <p:sp>
        <p:nvSpPr>
          <p:cNvPr id="3" name="Content Placeholder 2"/>
          <p:cNvSpPr>
            <a:spLocks noGrp="1"/>
          </p:cNvSpPr>
          <p:nvPr>
            <p:ph idx="1"/>
          </p:nvPr>
        </p:nvSpPr>
        <p:spPr/>
        <p:txBody>
          <a:bodyPr>
            <a:normAutofit/>
          </a:bodyPr>
          <a:lstStyle/>
          <a:p>
            <a:r>
              <a:rPr lang="en-US" dirty="0" smtClean="0"/>
              <a:t>Resources on writing and publishing your writing</a:t>
            </a:r>
          </a:p>
          <a:p>
            <a:r>
              <a:rPr lang="en-US" dirty="0" smtClean="0"/>
              <a:t>Free writing method</a:t>
            </a:r>
          </a:p>
          <a:p>
            <a:r>
              <a:rPr lang="en-US" dirty="0" smtClean="0"/>
              <a:t>55 word story:</a:t>
            </a:r>
          </a:p>
          <a:p>
            <a:pPr lvl="1"/>
            <a:r>
              <a:rPr lang="en-US" b="1" dirty="0"/>
              <a:t>Marchand L</a:t>
            </a:r>
            <a:r>
              <a:rPr lang="en-US" dirty="0"/>
              <a:t>, Fleming E, </a:t>
            </a:r>
            <a:r>
              <a:rPr lang="en-US" dirty="0" err="1"/>
              <a:t>Mastrocola</a:t>
            </a:r>
            <a:r>
              <a:rPr lang="en-US" dirty="0"/>
              <a:t> J, Gasper A, Marty E. Noticing, Reflecting, Healing: 55 word stories. </a:t>
            </a:r>
            <a:r>
              <a:rPr lang="en-US" i="1" dirty="0"/>
              <a:t>American Academy of Hospice </a:t>
            </a:r>
            <a:r>
              <a:rPr lang="en-US" i="1"/>
              <a:t>and </a:t>
            </a:r>
            <a:r>
              <a:rPr lang="en-US" i="1" smtClean="0"/>
              <a:t>Palliative </a:t>
            </a:r>
            <a:r>
              <a:rPr lang="en-US" i="1" dirty="0"/>
              <a:t>Medicine Quarterly</a:t>
            </a:r>
            <a:r>
              <a:rPr lang="en-US" dirty="0"/>
              <a:t>.2014</a:t>
            </a:r>
            <a:r>
              <a:rPr lang="en-US" i="1" dirty="0"/>
              <a:t> ; </a:t>
            </a:r>
            <a:r>
              <a:rPr lang="en-US" dirty="0"/>
              <a:t>Spring (15): 7. </a:t>
            </a:r>
            <a:endParaRPr lang="en-US" sz="3800" i="1" dirty="0"/>
          </a:p>
          <a:p>
            <a:pPr lvl="1"/>
            <a:r>
              <a:rPr lang="en-US" b="1" dirty="0" smtClean="0"/>
              <a:t>Fogarty </a:t>
            </a:r>
            <a:r>
              <a:rPr lang="en-US" b="1" dirty="0"/>
              <a:t>C. </a:t>
            </a:r>
            <a:r>
              <a:rPr lang="en-US" dirty="0"/>
              <a:t>Fifty-five word stories: “small jewels” for personal reflection and teaching.  Family Medicine.  2010;42(6):400-2.</a:t>
            </a:r>
            <a:endParaRPr lang="en-US" sz="4000" i="1" dirty="0"/>
          </a:p>
          <a:p>
            <a:pPr lvl="1"/>
            <a:endParaRPr lang="en-US" dirty="0"/>
          </a:p>
        </p:txBody>
      </p:sp>
    </p:spTree>
    <p:extLst>
      <p:ext uri="{BB962C8B-B14F-4D97-AF65-F5344CB8AC3E}">
        <p14:creationId xmlns:p14="http://schemas.microsoft.com/office/powerpoint/2010/main" val="8690235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5"/>
            <a:ext cx="8042276" cy="1644601"/>
          </a:xfrm>
        </p:spPr>
        <p:txBody>
          <a:bodyPr/>
          <a:lstStyle/>
          <a:p>
            <a:r>
              <a:rPr lang="en-US" sz="4800" dirty="0" smtClean="0"/>
              <a:t/>
            </a:r>
            <a:br>
              <a:rPr lang="en-US" sz="4800" dirty="0" smtClean="0"/>
            </a:br>
            <a:r>
              <a:rPr lang="en-US" sz="4800" dirty="0" smtClean="0"/>
              <a:t/>
            </a:r>
            <a:br>
              <a:rPr lang="en-US" sz="4800" dirty="0" smtClean="0"/>
            </a:br>
            <a:r>
              <a:rPr lang="en-US" sz="4800" dirty="0" smtClean="0"/>
              <a:t>Thank </a:t>
            </a:r>
            <a:r>
              <a:rPr lang="en-US" sz="4800" dirty="0"/>
              <a:t>you!</a:t>
            </a:r>
            <a:br>
              <a:rPr lang="en-US" sz="4800" dirty="0"/>
            </a:br>
            <a:endParaRPr lang="en-US" dirty="0"/>
          </a:p>
        </p:txBody>
      </p:sp>
      <p:pic>
        <p:nvPicPr>
          <p:cNvPr id="4" name="Content Placeholder 3" descr="DSCN4596.JPG"/>
          <p:cNvPicPr>
            <a:picLocks noGrp="1" noChangeAspect="1"/>
          </p:cNvPicPr>
          <p:nvPr>
            <p:ph idx="1"/>
          </p:nvPr>
        </p:nvPicPr>
        <p:blipFill>
          <a:blip r:embed="rId2" cstate="email">
            <a:extLst>
              <a:ext uri="{28A0092B-C50C-407E-A947-70E740481C1C}">
                <a14:useLocalDpi xmlns:a14="http://schemas.microsoft.com/office/drawing/2010/main" val="0"/>
              </a:ext>
            </a:extLst>
          </a:blip>
          <a:srcRect t="13990" b="13990"/>
          <a:stretch>
            <a:fillRect/>
          </a:stretch>
        </p:blipFill>
        <p:spPr>
          <a:xfrm>
            <a:off x="549275" y="1366376"/>
            <a:ext cx="8042275" cy="4729624"/>
          </a:xfrm>
          <a:prstGeom prst="rect">
            <a:avLst/>
          </a:prstGeom>
        </p:spPr>
      </p:pic>
    </p:spTree>
    <p:extLst>
      <p:ext uri="{BB962C8B-B14F-4D97-AF65-F5344CB8AC3E}">
        <p14:creationId xmlns:p14="http://schemas.microsoft.com/office/powerpoint/2010/main" val="37772932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08705"/>
          </a:xfrm>
        </p:spPr>
        <p:txBody>
          <a:bodyPr/>
          <a:lstStyle/>
          <a:p>
            <a:r>
              <a:rPr lang="en-US" dirty="0" smtClean="0"/>
              <a:t>Learning Objectives</a:t>
            </a:r>
            <a:endParaRPr lang="en-US" dirty="0"/>
          </a:p>
        </p:txBody>
      </p:sp>
      <p:sp>
        <p:nvSpPr>
          <p:cNvPr id="3" name="Content Placeholder 2"/>
          <p:cNvSpPr>
            <a:spLocks noGrp="1"/>
          </p:cNvSpPr>
          <p:nvPr>
            <p:ph idx="1"/>
          </p:nvPr>
        </p:nvSpPr>
        <p:spPr>
          <a:xfrm>
            <a:off x="549275" y="1318162"/>
            <a:ext cx="8042276" cy="5355770"/>
          </a:xfrm>
        </p:spPr>
        <p:txBody>
          <a:bodyPr>
            <a:normAutofit/>
          </a:bodyPr>
          <a:lstStyle/>
          <a:p>
            <a:pPr lvl="0"/>
            <a:r>
              <a:rPr lang="en-US" dirty="0"/>
              <a:t>Identify our innate qualities that foster well-being and connect us to our deepest self, our calling, our values, and our heart. </a:t>
            </a:r>
          </a:p>
          <a:p>
            <a:pPr lvl="0"/>
            <a:r>
              <a:rPr lang="en-US" dirty="0"/>
              <a:t>Experience 4 writing methods that can be incorporated into personal reflection, professional </a:t>
            </a:r>
            <a:r>
              <a:rPr lang="en-US" dirty="0" smtClean="0"/>
              <a:t>team building and care, </a:t>
            </a:r>
            <a:r>
              <a:rPr lang="en-US" dirty="0"/>
              <a:t>and teaching.  </a:t>
            </a:r>
          </a:p>
          <a:p>
            <a:pPr lvl="0"/>
            <a:r>
              <a:rPr lang="en-US" dirty="0" smtClean="0"/>
              <a:t>To foster resiliency, hope, and compassion by integrating </a:t>
            </a:r>
            <a:r>
              <a:rPr lang="en-US" dirty="0"/>
              <a:t>self-reflective writing, story telling and story listening </a:t>
            </a:r>
            <a:r>
              <a:rPr lang="en-US" dirty="0" smtClean="0"/>
              <a:t>into:</a:t>
            </a:r>
          </a:p>
          <a:p>
            <a:pPr lvl="1"/>
            <a:r>
              <a:rPr lang="en-US" dirty="0"/>
              <a:t>C</a:t>
            </a:r>
            <a:r>
              <a:rPr lang="en-US" dirty="0" smtClean="0"/>
              <a:t>ontemplative </a:t>
            </a:r>
            <a:r>
              <a:rPr lang="en-US" dirty="0"/>
              <a:t>personal practice </a:t>
            </a:r>
            <a:endParaRPr lang="en-US" dirty="0" smtClean="0"/>
          </a:p>
          <a:p>
            <a:pPr lvl="1"/>
            <a:r>
              <a:rPr lang="en-US" dirty="0"/>
              <a:t>T</a:t>
            </a:r>
            <a:r>
              <a:rPr lang="en-US" dirty="0" smtClean="0"/>
              <a:t>eaching learners</a:t>
            </a:r>
          </a:p>
          <a:p>
            <a:pPr lvl="1"/>
            <a:r>
              <a:rPr lang="en-US" dirty="0" smtClean="0"/>
              <a:t>Clinical team care</a:t>
            </a:r>
            <a:endParaRPr lang="en-US" dirty="0"/>
          </a:p>
        </p:txBody>
      </p:sp>
    </p:spTree>
    <p:extLst>
      <p:ext uri="{BB962C8B-B14F-4D97-AF65-F5344CB8AC3E}">
        <p14:creationId xmlns:p14="http://schemas.microsoft.com/office/powerpoint/2010/main" val="640903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85800" y="784225"/>
            <a:ext cx="7696200" cy="828675"/>
          </a:xfrm>
        </p:spPr>
        <p:txBody>
          <a:bodyPr>
            <a:normAutofit/>
          </a:bodyPr>
          <a:lstStyle/>
          <a:p>
            <a:pPr>
              <a:defRPr/>
            </a:pPr>
            <a:r>
              <a:rPr lang="en-US" dirty="0" smtClean="0">
                <a:latin typeface="Times New Roman" charset="0"/>
              </a:rPr>
              <a:t>Our Innate Qualities</a:t>
            </a:r>
            <a:endParaRPr lang="en-US" dirty="0">
              <a:latin typeface="Times New Roman" charset="0"/>
            </a:endParaRPr>
          </a:p>
        </p:txBody>
      </p:sp>
      <p:sp>
        <p:nvSpPr>
          <p:cNvPr id="12290" name="TextBox 3"/>
          <p:cNvSpPr txBox="1">
            <a:spLocks noChangeArrowheads="1"/>
          </p:cNvSpPr>
          <p:nvPr/>
        </p:nvSpPr>
        <p:spPr bwMode="auto">
          <a:xfrm>
            <a:off x="685800" y="1917700"/>
            <a:ext cx="3568700"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400" i="1"/>
              <a:t>Compassion</a:t>
            </a:r>
          </a:p>
          <a:p>
            <a:endParaRPr lang="en-US" sz="4400" i="1"/>
          </a:p>
          <a:p>
            <a:r>
              <a:rPr lang="en-US" sz="4400" i="1"/>
              <a:t>Resiliency </a:t>
            </a:r>
          </a:p>
          <a:p>
            <a:endParaRPr lang="en-US" sz="4400" i="1"/>
          </a:p>
          <a:p>
            <a:r>
              <a:rPr lang="en-US" sz="4400" i="1"/>
              <a:t>Hope</a:t>
            </a:r>
          </a:p>
        </p:txBody>
      </p:sp>
      <p:pic>
        <p:nvPicPr>
          <p:cNvPr id="12291" name="Picture 1" descr="Screen Shot 2015-06-05 at 11.02.23 AM.pn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441825" y="2070100"/>
            <a:ext cx="4270375" cy="408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927315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Quality of our Work</a:t>
            </a:r>
            <a:endParaRPr lang="en-US" dirty="0"/>
          </a:p>
        </p:txBody>
      </p:sp>
      <p:sp>
        <p:nvSpPr>
          <p:cNvPr id="3" name="Content Placeholder 2"/>
          <p:cNvSpPr>
            <a:spLocks noGrp="1"/>
          </p:cNvSpPr>
          <p:nvPr>
            <p:ph idx="1"/>
          </p:nvPr>
        </p:nvSpPr>
        <p:spPr>
          <a:xfrm>
            <a:off x="273132" y="1600201"/>
            <a:ext cx="8621486" cy="4343400"/>
          </a:xfrm>
        </p:spPr>
        <p:txBody>
          <a:bodyPr>
            <a:normAutofit fontScale="92500" lnSpcReduction="10000"/>
          </a:bodyPr>
          <a:lstStyle/>
          <a:p>
            <a:pPr marL="0" indent="0" algn="ctr">
              <a:buNone/>
            </a:pPr>
            <a:endParaRPr lang="en-US" sz="3200" dirty="0" smtClean="0"/>
          </a:p>
          <a:p>
            <a:pPr marL="0" indent="0" algn="ctr">
              <a:buNone/>
            </a:pPr>
            <a:r>
              <a:rPr lang="en-US" sz="4000" dirty="0" smtClean="0"/>
              <a:t>Work as calling </a:t>
            </a:r>
            <a:r>
              <a:rPr lang="mr-IN" sz="4000" dirty="0" smtClean="0"/>
              <a:t>–</a:t>
            </a:r>
            <a:r>
              <a:rPr lang="en-US" sz="4000" dirty="0" smtClean="0"/>
              <a:t> service </a:t>
            </a:r>
          </a:p>
          <a:p>
            <a:pPr marL="0" indent="0" algn="ctr">
              <a:buNone/>
            </a:pPr>
            <a:r>
              <a:rPr lang="en-US" sz="4000" dirty="0" smtClean="0"/>
              <a:t>Work as a career</a:t>
            </a:r>
          </a:p>
          <a:p>
            <a:pPr marL="0" indent="0" algn="ctr">
              <a:buNone/>
            </a:pPr>
            <a:r>
              <a:rPr lang="en-US" sz="4000" dirty="0" smtClean="0"/>
              <a:t>Work as a job</a:t>
            </a:r>
          </a:p>
          <a:p>
            <a:pPr marL="0" indent="0" algn="ctr">
              <a:buNone/>
            </a:pPr>
            <a:endParaRPr lang="en-US" sz="4000" dirty="0" smtClean="0"/>
          </a:p>
          <a:p>
            <a:pPr marL="0" indent="0" algn="ctr">
              <a:buNone/>
            </a:pPr>
            <a:r>
              <a:rPr lang="en-US" sz="4000" smtClean="0"/>
              <a:t>Does our </a:t>
            </a:r>
            <a:r>
              <a:rPr lang="en-US" sz="4000" dirty="0" smtClean="0"/>
              <a:t>work renew us?</a:t>
            </a:r>
            <a:endParaRPr lang="en-US" sz="4000" dirty="0"/>
          </a:p>
        </p:txBody>
      </p:sp>
    </p:spTree>
    <p:extLst>
      <p:ext uri="{BB962C8B-B14F-4D97-AF65-F5344CB8AC3E}">
        <p14:creationId xmlns:p14="http://schemas.microsoft.com/office/powerpoint/2010/main" val="525595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950"/>
            <a:ext cx="8042275" cy="1012825"/>
          </a:xfrm>
        </p:spPr>
        <p:txBody>
          <a:bodyPr/>
          <a:lstStyle/>
          <a:p>
            <a:pPr>
              <a:defRPr/>
            </a:pPr>
            <a:r>
              <a:rPr lang="en-US" dirty="0" smtClean="0"/>
              <a:t>Hope </a:t>
            </a:r>
            <a:endParaRPr lang="en-US" dirty="0"/>
          </a:p>
        </p:txBody>
      </p:sp>
      <p:sp>
        <p:nvSpPr>
          <p:cNvPr id="9218" name="Content Placeholder 2"/>
          <p:cNvSpPr>
            <a:spLocks noGrp="1"/>
          </p:cNvSpPr>
          <p:nvPr>
            <p:ph sz="half" idx="1"/>
          </p:nvPr>
        </p:nvSpPr>
        <p:spPr/>
        <p:txBody>
          <a:bodyPr/>
          <a:lstStyle/>
          <a:p>
            <a:pPr marL="0" indent="0">
              <a:buFont typeface="Monotype Sorts" charset="0"/>
              <a:buNone/>
            </a:pPr>
            <a:r>
              <a:rPr lang="en-US" sz="3600" dirty="0">
                <a:latin typeface="Times New Roman" charset="0"/>
              </a:rPr>
              <a:t>“Hope does not lie in a way out, but in a way through.” </a:t>
            </a:r>
          </a:p>
          <a:p>
            <a:pPr marL="0" indent="0">
              <a:buFont typeface="Monotype Sorts" charset="0"/>
              <a:buNone/>
            </a:pPr>
            <a:r>
              <a:rPr lang="en-US" sz="2400" i="1" dirty="0">
                <a:latin typeface="Times New Roman" charset="0"/>
              </a:rPr>
              <a:t>	</a:t>
            </a:r>
            <a:r>
              <a:rPr lang="en-US" sz="3200" i="1" dirty="0" smtClean="0">
                <a:latin typeface="Times New Roman" charset="0"/>
              </a:rPr>
              <a:t>Robert </a:t>
            </a:r>
            <a:r>
              <a:rPr lang="en-US" sz="3200" i="1" dirty="0">
                <a:latin typeface="Times New Roman" charset="0"/>
              </a:rPr>
              <a:t>Frost</a:t>
            </a:r>
          </a:p>
          <a:p>
            <a:pPr marL="0" indent="0">
              <a:buFont typeface="Monotype Sorts" charset="0"/>
              <a:buNone/>
            </a:pPr>
            <a:endParaRPr lang="en-US" sz="3200" dirty="0">
              <a:latin typeface="Times New Roman" charset="0"/>
            </a:endParaRPr>
          </a:p>
        </p:txBody>
      </p:sp>
      <p:pic>
        <p:nvPicPr>
          <p:cNvPr id="4" name="Content Placeholder 3"/>
          <p:cNvPicPr>
            <a:picLocks noGrp="1" noChangeAspect="1"/>
          </p:cNvPicPr>
          <p:nvPr>
            <p:ph sz="half" idx="2"/>
          </p:nvPr>
        </p:nvPicPr>
        <p:blipFill>
          <a:blip r:embed="rId3" cstate="email">
            <a:extLst>
              <a:ext uri="{28A0092B-C50C-407E-A947-70E740481C1C}">
                <a14:useLocalDpi xmlns:a14="http://schemas.microsoft.com/office/drawing/2010/main" val="0"/>
              </a:ext>
            </a:extLst>
          </a:blip>
          <a:stretch>
            <a:fillRect/>
          </a:stretch>
        </p:blipFill>
        <p:spPr>
          <a:xfrm>
            <a:off x="5042475" y="1600200"/>
            <a:ext cx="3257988" cy="4343400"/>
          </a:xfrm>
        </p:spPr>
      </p:pic>
    </p:spTree>
    <p:extLst>
      <p:ext uri="{BB962C8B-B14F-4D97-AF65-F5344CB8AC3E}">
        <p14:creationId xmlns:p14="http://schemas.microsoft.com/office/powerpoint/2010/main" val="25015764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85800" y="304800"/>
            <a:ext cx="5133109" cy="1066800"/>
          </a:xfrm>
        </p:spPr>
        <p:txBody>
          <a:bodyPr/>
          <a:lstStyle/>
          <a:p>
            <a:pPr>
              <a:defRPr/>
            </a:pPr>
            <a:r>
              <a:rPr lang="en-US" sz="5400" dirty="0" smtClean="0">
                <a:latin typeface="Arial" charset="0"/>
                <a:cs typeface="+mj-cs"/>
              </a:rPr>
              <a:t>Resiliency</a:t>
            </a:r>
            <a:endParaRPr lang="en-US" sz="5400" dirty="0">
              <a:latin typeface="Arial" charset="0"/>
              <a:cs typeface="+mj-cs"/>
            </a:endParaRPr>
          </a:p>
        </p:txBody>
      </p:sp>
      <p:sp>
        <p:nvSpPr>
          <p:cNvPr id="15362" name="Content Placeholder 2"/>
          <p:cNvSpPr>
            <a:spLocks noGrp="1"/>
          </p:cNvSpPr>
          <p:nvPr>
            <p:ph idx="1"/>
          </p:nvPr>
        </p:nvSpPr>
        <p:spPr>
          <a:xfrm>
            <a:off x="304800" y="1447800"/>
            <a:ext cx="5810992" cy="4648200"/>
          </a:xfrm>
        </p:spPr>
        <p:txBody>
          <a:bodyPr>
            <a:normAutofit fontScale="25000" lnSpcReduction="20000"/>
          </a:bodyPr>
          <a:lstStyle/>
          <a:p>
            <a:pPr>
              <a:buFont typeface="Wingdings" charset="0"/>
              <a:buChar char="Ø"/>
            </a:pPr>
            <a:endParaRPr lang="en-US" i="1" dirty="0">
              <a:latin typeface="Times New Roman" charset="0"/>
            </a:endParaRPr>
          </a:p>
          <a:p>
            <a:pPr marL="0" indent="0" algn="ctr">
              <a:buNone/>
            </a:pPr>
            <a:r>
              <a:rPr lang="en-US" sz="11200" i="1" dirty="0" smtClean="0">
                <a:latin typeface="Times New Roman" charset="0"/>
              </a:rPr>
              <a:t>The </a:t>
            </a:r>
            <a:r>
              <a:rPr lang="en-US" sz="11200" i="1" dirty="0">
                <a:latin typeface="Times New Roman" charset="0"/>
              </a:rPr>
              <a:t>urge to move forward despite great uncertainty and </a:t>
            </a:r>
            <a:r>
              <a:rPr lang="en-US" sz="11200" i="1" dirty="0" smtClean="0">
                <a:latin typeface="Times New Roman" charset="0"/>
              </a:rPr>
              <a:t>challenge.</a:t>
            </a:r>
          </a:p>
          <a:p>
            <a:pPr marL="0" indent="0" algn="ctr">
              <a:buNone/>
            </a:pPr>
            <a:endParaRPr lang="en-US" sz="7400" i="1" dirty="0">
              <a:latin typeface="Times New Roman" charset="0"/>
            </a:endParaRPr>
          </a:p>
          <a:p>
            <a:pPr marL="0" indent="0" algn="ctr">
              <a:buNone/>
            </a:pPr>
            <a:r>
              <a:rPr lang="en-US" sz="7400" dirty="0" smtClean="0">
                <a:latin typeface="Times New Roman" charset="0"/>
              </a:rPr>
              <a:t>Clinician resiliency skills can be learned and enhanced. </a:t>
            </a:r>
          </a:p>
          <a:p>
            <a:pPr marL="0" indent="0" algn="ctr">
              <a:buNone/>
            </a:pPr>
            <a:r>
              <a:rPr lang="en-US" sz="7400" dirty="0" smtClean="0">
                <a:latin typeface="Times New Roman" charset="0"/>
              </a:rPr>
              <a:t>Proactive rather than reactive and problem centered. </a:t>
            </a:r>
          </a:p>
          <a:p>
            <a:pPr marL="0" indent="0" algn="ctr">
              <a:buNone/>
            </a:pPr>
            <a:r>
              <a:rPr lang="en-US" sz="7400" dirty="0" smtClean="0">
                <a:latin typeface="Times New Roman" charset="0"/>
              </a:rPr>
              <a:t>Individual skills vs workplace factors. </a:t>
            </a:r>
          </a:p>
          <a:p>
            <a:pPr marL="0" indent="0" algn="ctr">
              <a:buNone/>
            </a:pPr>
            <a:r>
              <a:rPr lang="en-US" sz="7400" dirty="0" smtClean="0">
                <a:latin typeface="Times New Roman" charset="0"/>
              </a:rPr>
              <a:t>Authors below are testing a skills based intervention that addresses both. </a:t>
            </a:r>
          </a:p>
          <a:p>
            <a:pPr marL="0" indent="0" algn="ctr">
              <a:buNone/>
            </a:pPr>
            <a:endParaRPr lang="en-US" dirty="0">
              <a:latin typeface="Times New Roman" charset="0"/>
            </a:endParaRPr>
          </a:p>
          <a:p>
            <a:pPr marL="0" indent="0" algn="ctr">
              <a:buNone/>
            </a:pPr>
            <a:r>
              <a:rPr lang="en-US" sz="4500" dirty="0" smtClean="0">
                <a:latin typeface="Times New Roman" charset="0"/>
              </a:rPr>
              <a:t>Back AL, </a:t>
            </a:r>
            <a:r>
              <a:rPr lang="en-US" sz="4500" dirty="0" err="1" smtClean="0">
                <a:latin typeface="Times New Roman" charset="0"/>
              </a:rPr>
              <a:t>Steinhauser</a:t>
            </a:r>
            <a:r>
              <a:rPr lang="en-US" sz="4500" dirty="0" smtClean="0">
                <a:latin typeface="Times New Roman" charset="0"/>
              </a:rPr>
              <a:t> KE, Kamal AH, Jackson VA. Building </a:t>
            </a:r>
            <a:r>
              <a:rPr lang="en-US" sz="4500" dirty="0" err="1" smtClean="0">
                <a:latin typeface="Times New Roman" charset="0"/>
              </a:rPr>
              <a:t>resilenc</a:t>
            </a:r>
            <a:r>
              <a:rPr lang="en-US" sz="4500" dirty="0" smtClean="0">
                <a:latin typeface="Times New Roman" charset="0"/>
              </a:rPr>
              <a:t> for palliative care clinicians: an approach to burnout prevention based on individual skills and workplace factors.  J Pain Symptom Manage 2016;52:284-291.</a:t>
            </a:r>
            <a:endParaRPr lang="en-US" sz="4500" dirty="0">
              <a:latin typeface="Times New Roman" charset="0"/>
            </a:endParaRPr>
          </a:p>
        </p:txBody>
      </p:sp>
      <p:pic>
        <p:nvPicPr>
          <p:cNvPr id="2" name="Picture 1"/>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305798" y="950026"/>
            <a:ext cx="2695698" cy="5011387"/>
          </a:xfrm>
          <a:prstGeom prst="rect">
            <a:avLst/>
          </a:prstGeom>
        </p:spPr>
      </p:pic>
    </p:spTree>
    <p:extLst>
      <p:ext uri="{BB962C8B-B14F-4D97-AF65-F5344CB8AC3E}">
        <p14:creationId xmlns:p14="http://schemas.microsoft.com/office/powerpoint/2010/main" val="82403512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noFill/>
        </p:spPr>
        <p:txBody>
          <a:bodyPr lIns="90488" tIns="44450" rIns="90488" bIns="44450">
            <a:normAutofit/>
          </a:bodyPr>
          <a:lstStyle/>
          <a:p>
            <a:r>
              <a:rPr lang="en-US" sz="2800" dirty="0">
                <a:latin typeface="Times New Roman" charset="0"/>
              </a:rPr>
              <a:t>Stages of professional growth in working with dying patients </a:t>
            </a:r>
            <a:r>
              <a:rPr lang="en-US" sz="2800" dirty="0" smtClean="0">
                <a:latin typeface="Times New Roman" charset="0"/>
              </a:rPr>
              <a:t>– emotional self regulation</a:t>
            </a:r>
            <a:endParaRPr lang="en-US" sz="2800" dirty="0">
              <a:latin typeface="Times New Roman" charset="0"/>
            </a:endParaRPr>
          </a:p>
        </p:txBody>
      </p:sp>
      <p:sp>
        <p:nvSpPr>
          <p:cNvPr id="33795" name="Rectangle 3"/>
          <p:cNvSpPr>
            <a:spLocks noGrp="1" noChangeArrowheads="1"/>
          </p:cNvSpPr>
          <p:nvPr>
            <p:ph type="body" idx="4294967295"/>
          </p:nvPr>
        </p:nvSpPr>
        <p:spPr>
          <a:xfrm>
            <a:off x="276225" y="2000506"/>
            <a:ext cx="8867775" cy="4527293"/>
          </a:xfrm>
          <a:prstGeom prst="rect">
            <a:avLst/>
          </a:prstGeom>
          <a:noFill/>
        </p:spPr>
        <p:txBody>
          <a:bodyPr lIns="90488" tIns="44450" rIns="90488" bIns="44450">
            <a:normAutofit fontScale="92500" lnSpcReduction="20000"/>
          </a:bodyPr>
          <a:lstStyle/>
          <a:p>
            <a:pPr>
              <a:lnSpc>
                <a:spcPct val="90000"/>
              </a:lnSpc>
            </a:pPr>
            <a:r>
              <a:rPr lang="en-US" sz="2800" dirty="0" smtClean="0">
                <a:latin typeface="Times New Roman" charset="0"/>
              </a:rPr>
              <a:t>Intellectualization (</a:t>
            </a:r>
            <a:r>
              <a:rPr lang="en-US" sz="2800" i="1" dirty="0" smtClean="0">
                <a:latin typeface="Times New Roman" charset="0"/>
              </a:rPr>
              <a:t>emotions are dangerous</a:t>
            </a:r>
            <a:r>
              <a:rPr lang="en-US" sz="2800" dirty="0" smtClean="0">
                <a:latin typeface="Times New Roman" charset="0"/>
              </a:rPr>
              <a:t>)</a:t>
            </a:r>
            <a:endParaRPr lang="en-US" sz="2800" dirty="0">
              <a:latin typeface="Times New Roman" charset="0"/>
            </a:endParaRPr>
          </a:p>
          <a:p>
            <a:pPr>
              <a:lnSpc>
                <a:spcPct val="90000"/>
              </a:lnSpc>
            </a:pPr>
            <a:r>
              <a:rPr lang="en-US" sz="2800" dirty="0">
                <a:latin typeface="Times New Roman" charset="0"/>
              </a:rPr>
              <a:t>Emotional </a:t>
            </a:r>
            <a:r>
              <a:rPr lang="en-US" sz="2800" dirty="0" smtClean="0">
                <a:latin typeface="Times New Roman" charset="0"/>
              </a:rPr>
              <a:t>survival (</a:t>
            </a:r>
            <a:r>
              <a:rPr lang="en-US" sz="2800" i="1" dirty="0" smtClean="0">
                <a:latin typeface="Times New Roman" charset="0"/>
              </a:rPr>
              <a:t>feeling, acknowledging, and valuing emotions</a:t>
            </a:r>
            <a:r>
              <a:rPr lang="en-US" sz="2800" dirty="0" smtClean="0">
                <a:latin typeface="Times New Roman" charset="0"/>
              </a:rPr>
              <a:t>)</a:t>
            </a:r>
            <a:endParaRPr lang="en-US" sz="2800" dirty="0">
              <a:latin typeface="Times New Roman" charset="0"/>
            </a:endParaRPr>
          </a:p>
          <a:p>
            <a:pPr>
              <a:lnSpc>
                <a:spcPct val="90000"/>
              </a:lnSpc>
            </a:pPr>
            <a:r>
              <a:rPr lang="en-US" sz="2800" dirty="0" smtClean="0">
                <a:latin typeface="Times New Roman" charset="0"/>
              </a:rPr>
              <a:t>Depression (</a:t>
            </a:r>
            <a:r>
              <a:rPr lang="en-US" sz="2800" i="1" dirty="0" smtClean="0">
                <a:latin typeface="Times New Roman" charset="0"/>
              </a:rPr>
              <a:t>grief and loss</a:t>
            </a:r>
            <a:r>
              <a:rPr lang="en-US" sz="2800" dirty="0" smtClean="0">
                <a:latin typeface="Times New Roman" charset="0"/>
              </a:rPr>
              <a:t>)</a:t>
            </a:r>
            <a:endParaRPr lang="en-US" sz="2800" dirty="0">
              <a:latin typeface="Times New Roman" charset="0"/>
            </a:endParaRPr>
          </a:p>
          <a:p>
            <a:pPr>
              <a:lnSpc>
                <a:spcPct val="90000"/>
              </a:lnSpc>
            </a:pPr>
            <a:r>
              <a:rPr lang="en-US" sz="2800" dirty="0">
                <a:latin typeface="Times New Roman" charset="0"/>
              </a:rPr>
              <a:t>Emotional </a:t>
            </a:r>
            <a:r>
              <a:rPr lang="en-US" sz="2800" dirty="0" smtClean="0">
                <a:latin typeface="Times New Roman" charset="0"/>
              </a:rPr>
              <a:t>arrival (</a:t>
            </a:r>
            <a:r>
              <a:rPr lang="en-US" sz="2800" i="1" dirty="0" smtClean="0">
                <a:latin typeface="Times New Roman" charset="0"/>
              </a:rPr>
              <a:t>emotions are helpful and normal</a:t>
            </a:r>
            <a:r>
              <a:rPr lang="en-US" sz="2800" dirty="0" smtClean="0">
                <a:latin typeface="Times New Roman" charset="0"/>
              </a:rPr>
              <a:t>)</a:t>
            </a:r>
            <a:endParaRPr lang="en-US" sz="2800" dirty="0">
              <a:latin typeface="Times New Roman" charset="0"/>
            </a:endParaRPr>
          </a:p>
          <a:p>
            <a:pPr>
              <a:lnSpc>
                <a:spcPct val="90000"/>
              </a:lnSpc>
            </a:pPr>
            <a:r>
              <a:rPr lang="en-US" sz="2800" dirty="0">
                <a:latin typeface="Times New Roman" charset="0"/>
              </a:rPr>
              <a:t>Deep </a:t>
            </a:r>
            <a:r>
              <a:rPr lang="en-US" sz="2800" dirty="0" smtClean="0">
                <a:latin typeface="Times New Roman" charset="0"/>
              </a:rPr>
              <a:t>compassion (</a:t>
            </a:r>
            <a:r>
              <a:rPr lang="en-US" sz="2800" i="1" dirty="0" smtClean="0">
                <a:latin typeface="Times New Roman" charset="0"/>
              </a:rPr>
              <a:t>emotional self regulation through mindfulness and contemplative practice</a:t>
            </a:r>
            <a:r>
              <a:rPr lang="en-US" sz="2800" dirty="0" smtClean="0">
                <a:latin typeface="Times New Roman" charset="0"/>
              </a:rPr>
              <a:t>s)</a:t>
            </a:r>
            <a:endParaRPr lang="en-US" sz="2800" dirty="0">
              <a:latin typeface="Times New Roman" charset="0"/>
            </a:endParaRPr>
          </a:p>
          <a:p>
            <a:pPr>
              <a:lnSpc>
                <a:spcPct val="90000"/>
              </a:lnSpc>
              <a:buFontTx/>
              <a:buNone/>
            </a:pPr>
            <a:r>
              <a:rPr lang="en-US" sz="2800" dirty="0" smtClean="0">
                <a:latin typeface="Times New Roman" charset="0"/>
              </a:rPr>
              <a:t>Lu</a:t>
            </a:r>
            <a:r>
              <a:rPr lang="en-US" sz="2800" i="1" dirty="0" smtClean="0">
                <a:latin typeface="Times New Roman" charset="0"/>
              </a:rPr>
              <a:t>’s interpretations in italics.  </a:t>
            </a:r>
          </a:p>
          <a:p>
            <a:pPr>
              <a:lnSpc>
                <a:spcPct val="90000"/>
              </a:lnSpc>
              <a:buFontTx/>
              <a:buNone/>
            </a:pPr>
            <a:r>
              <a:rPr lang="en-US" sz="2400" dirty="0" smtClean="0">
                <a:latin typeface="Times New Roman" charset="0"/>
              </a:rPr>
              <a:t>Harper</a:t>
            </a:r>
            <a:r>
              <a:rPr lang="en-US" sz="2400" dirty="0">
                <a:latin typeface="Times New Roman" charset="0"/>
              </a:rPr>
              <a:t>, B.  </a:t>
            </a:r>
            <a:r>
              <a:rPr lang="en-US" sz="2400" i="1" dirty="0">
                <a:latin typeface="Times New Roman" charset="0"/>
              </a:rPr>
              <a:t>Death: The </a:t>
            </a:r>
            <a:r>
              <a:rPr lang="en-US" sz="2400" i="1" dirty="0" smtClean="0">
                <a:latin typeface="Times New Roman" charset="0"/>
              </a:rPr>
              <a:t>Coping </a:t>
            </a:r>
            <a:r>
              <a:rPr lang="en-US" sz="2400" i="1" dirty="0">
                <a:latin typeface="Times New Roman" charset="0"/>
              </a:rPr>
              <a:t>Mechanism of the Health Professional.  </a:t>
            </a:r>
            <a:r>
              <a:rPr lang="en-US" sz="2400" dirty="0">
                <a:latin typeface="Times New Roman" charset="0"/>
              </a:rPr>
              <a:t>Greenville, S.C.: Southeastern University Press,</a:t>
            </a:r>
            <a:r>
              <a:rPr lang="en-US" sz="2400" i="1" dirty="0">
                <a:latin typeface="Times New Roman" charset="0"/>
              </a:rPr>
              <a:t> </a:t>
            </a:r>
            <a:r>
              <a:rPr lang="en-US" sz="2400" dirty="0">
                <a:latin typeface="Times New Roman" charset="0"/>
              </a:rPr>
              <a:t>1977</a:t>
            </a:r>
          </a:p>
        </p:txBody>
      </p:sp>
    </p:spTree>
    <p:extLst>
      <p:ext uri="{BB962C8B-B14F-4D97-AF65-F5344CB8AC3E}">
        <p14:creationId xmlns:p14="http://schemas.microsoft.com/office/powerpoint/2010/main" val="60616545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530475"/>
            <a:ext cx="8042276" cy="2314801"/>
          </a:xfrm>
        </p:spPr>
        <p:txBody>
          <a:bodyPr/>
          <a:lstStyle/>
          <a:p>
            <a:r>
              <a:rPr lang="en-US" dirty="0" smtClean="0"/>
              <a:t>Challenging Situations Bring Up Emotions!</a:t>
            </a:r>
            <a:endParaRPr lang="en-US" dirty="0"/>
          </a:p>
        </p:txBody>
      </p:sp>
      <p:sp>
        <p:nvSpPr>
          <p:cNvPr id="3" name="Content Placeholder 2"/>
          <p:cNvSpPr>
            <a:spLocks noGrp="1"/>
          </p:cNvSpPr>
          <p:nvPr>
            <p:ph idx="1"/>
          </p:nvPr>
        </p:nvSpPr>
        <p:spPr>
          <a:xfrm>
            <a:off x="192928" y="1921267"/>
            <a:ext cx="8746086" cy="4572000"/>
          </a:xfrm>
        </p:spPr>
        <p:txBody>
          <a:bodyPr>
            <a:normAutofit fontScale="55000" lnSpcReduction="20000"/>
          </a:bodyPr>
          <a:lstStyle/>
          <a:p>
            <a:endParaRPr lang="en-US" dirty="0" smtClean="0"/>
          </a:p>
          <a:p>
            <a:pPr marL="0" indent="0" algn="ctr">
              <a:buNone/>
            </a:pPr>
            <a:r>
              <a:rPr lang="en-US" sz="4400" dirty="0" smtClean="0"/>
              <a:t>Emotions are information!</a:t>
            </a:r>
          </a:p>
          <a:p>
            <a:pPr marL="0" indent="0" algn="ctr">
              <a:buNone/>
            </a:pPr>
            <a:r>
              <a:rPr lang="en-US" sz="4400" dirty="0" smtClean="0"/>
              <a:t>How do we work with our emotions?</a:t>
            </a:r>
          </a:p>
          <a:p>
            <a:pPr marL="0" indent="0" algn="ctr">
              <a:buNone/>
            </a:pPr>
            <a:r>
              <a:rPr lang="en-US" sz="4400" dirty="0" smtClean="0"/>
              <a:t>What is the story behind our emotion?</a:t>
            </a:r>
          </a:p>
          <a:p>
            <a:pPr marL="0" indent="0" algn="ctr">
              <a:buNone/>
            </a:pPr>
            <a:r>
              <a:rPr lang="en-US" sz="4400" dirty="0" smtClean="0"/>
              <a:t>Contemplative practices can help us</a:t>
            </a:r>
            <a:r>
              <a:rPr lang="mr-IN" sz="4400" dirty="0" smtClean="0"/>
              <a:t>…</a:t>
            </a:r>
            <a:r>
              <a:rPr lang="en-US" sz="4400" dirty="0" smtClean="0"/>
              <a:t>.</a:t>
            </a:r>
          </a:p>
          <a:p>
            <a:pPr marL="0" indent="0" algn="ctr">
              <a:buNone/>
            </a:pPr>
            <a:r>
              <a:rPr lang="en-US" sz="4400" dirty="0" smtClean="0"/>
              <a:t>Writing and storytelling can help us…</a:t>
            </a:r>
          </a:p>
          <a:p>
            <a:pPr marL="0" indent="0" algn="ctr">
              <a:buNone/>
            </a:pPr>
            <a:endParaRPr lang="en-US" dirty="0" smtClean="0"/>
          </a:p>
          <a:p>
            <a:pPr marL="0" indent="0" algn="ctr">
              <a:buNone/>
            </a:pPr>
            <a:endParaRPr lang="en-US" dirty="0"/>
          </a:p>
          <a:p>
            <a:pPr marL="0" indent="0" algn="ctr">
              <a:buNone/>
            </a:pPr>
            <a:r>
              <a:rPr lang="en-US" sz="3400" dirty="0" smtClean="0"/>
              <a:t>Back </a:t>
            </a:r>
            <a:r>
              <a:rPr lang="en-US" sz="3400" dirty="0"/>
              <a:t>AL, et al. “Why are we doing this?”: Clinician Helplessness in the Face of Suffering. J Pall Med 2015; 18(1): 26-30</a:t>
            </a:r>
          </a:p>
        </p:txBody>
      </p:sp>
    </p:spTree>
    <p:extLst>
      <p:ext uri="{BB962C8B-B14F-4D97-AF65-F5344CB8AC3E}">
        <p14:creationId xmlns:p14="http://schemas.microsoft.com/office/powerpoint/2010/main" val="18186209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1186</TotalTime>
  <Words>1977</Words>
  <Application>Microsoft Macintosh PowerPoint</Application>
  <PresentationFormat>On-screen Show (4:3)</PresentationFormat>
  <Paragraphs>213</Paragraphs>
  <Slides>29</Slides>
  <Notes>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29</vt:i4>
      </vt:variant>
    </vt:vector>
  </HeadingPairs>
  <TitlesOfParts>
    <vt:vector size="39" baseType="lpstr">
      <vt:lpstr>Calibri</vt:lpstr>
      <vt:lpstr>Mangal</vt:lpstr>
      <vt:lpstr>Monotype Sorts</vt:lpstr>
      <vt:lpstr>ＭＳ Ｐゴシック</vt:lpstr>
      <vt:lpstr>News Gothic MT</vt:lpstr>
      <vt:lpstr>Times New Roman</vt:lpstr>
      <vt:lpstr>Wingdings</vt:lpstr>
      <vt:lpstr>Wingdings 2</vt:lpstr>
      <vt:lpstr>Arial</vt:lpstr>
      <vt:lpstr>Breeze</vt:lpstr>
      <vt:lpstr>Finding Resiliency, Hope and Compassion through Reflective Writing, Storytelling and Story Listening</vt:lpstr>
      <vt:lpstr>No disclosures</vt:lpstr>
      <vt:lpstr>Learning Objectives</vt:lpstr>
      <vt:lpstr>Our Innate Qualities</vt:lpstr>
      <vt:lpstr>The Quality of our Work</vt:lpstr>
      <vt:lpstr>Hope </vt:lpstr>
      <vt:lpstr>Resiliency</vt:lpstr>
      <vt:lpstr>Stages of professional growth in working with dying patients – emotional self regulation</vt:lpstr>
      <vt:lpstr>Challenging Situations Bring Up Emotions!</vt:lpstr>
      <vt:lpstr>The heart is needed to balance the mind.     </vt:lpstr>
      <vt:lpstr>Contemplative Practices for Self and Others</vt:lpstr>
      <vt:lpstr>Noticing…Reflecting…Healing: writing as contemplative practice</vt:lpstr>
      <vt:lpstr>What are the qualities of our stories?</vt:lpstr>
      <vt:lpstr>Story-telling and  Story-listening</vt:lpstr>
      <vt:lpstr>Writing methods</vt:lpstr>
      <vt:lpstr>Preparing to write</vt:lpstr>
      <vt:lpstr>Presence</vt:lpstr>
      <vt:lpstr>Breathing Consciously</vt:lpstr>
      <vt:lpstr>Journaling  (Rachel Remen, MD)</vt:lpstr>
      <vt:lpstr>Free Write: Pre-Writing Technique</vt:lpstr>
      <vt:lpstr>Discussion</vt:lpstr>
      <vt:lpstr>The 55 Word Story</vt:lpstr>
      <vt:lpstr>Writing the 55 Word Story</vt:lpstr>
      <vt:lpstr>Haiku</vt:lpstr>
      <vt:lpstr>6 WORD STORY</vt:lpstr>
      <vt:lpstr>Circle of Sharing</vt:lpstr>
      <vt:lpstr>Contact Info for Faculty</vt:lpstr>
      <vt:lpstr>Addendums and References</vt:lpstr>
      <vt:lpstr>  Thank you! </vt:lpstr>
    </vt:vector>
  </TitlesOfParts>
  <Company>Univeristy of Washington</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Challenging Situations, Emotions and Grief in Palliative Care</dc:title>
  <dc:creator>Lu Marchand</dc:creator>
  <cp:lastModifiedBy>Lucille R. Marchand</cp:lastModifiedBy>
  <cp:revision>125</cp:revision>
  <dcterms:created xsi:type="dcterms:W3CDTF">2016-02-10T20:14:45Z</dcterms:created>
  <dcterms:modified xsi:type="dcterms:W3CDTF">2017-04-14T20:31:32Z</dcterms:modified>
</cp:coreProperties>
</file>