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2" r:id="rId3"/>
    <p:sldMasterId id="2147483659" r:id="rId4"/>
  </p:sldMasterIdLst>
  <p:notesMasterIdLst>
    <p:notesMasterId r:id="rId56"/>
  </p:notesMasterIdLst>
  <p:sldIdLst>
    <p:sldId id="256" r:id="rId5"/>
    <p:sldId id="257" r:id="rId6"/>
    <p:sldId id="258" r:id="rId7"/>
    <p:sldId id="4599" r:id="rId8"/>
    <p:sldId id="4600" r:id="rId9"/>
    <p:sldId id="4601" r:id="rId10"/>
    <p:sldId id="4602" r:id="rId11"/>
    <p:sldId id="4603" r:id="rId12"/>
    <p:sldId id="4604" r:id="rId13"/>
    <p:sldId id="4605" r:id="rId14"/>
    <p:sldId id="4606" r:id="rId15"/>
    <p:sldId id="4607" r:id="rId16"/>
    <p:sldId id="4608" r:id="rId17"/>
    <p:sldId id="4609" r:id="rId18"/>
    <p:sldId id="269" r:id="rId19"/>
    <p:sldId id="4551" r:id="rId20"/>
    <p:sldId id="4552" r:id="rId21"/>
    <p:sldId id="4569" r:id="rId22"/>
    <p:sldId id="4570" r:id="rId23"/>
    <p:sldId id="4571" r:id="rId24"/>
    <p:sldId id="4572" r:id="rId25"/>
    <p:sldId id="4573" r:id="rId26"/>
    <p:sldId id="4574" r:id="rId27"/>
    <p:sldId id="4611" r:id="rId28"/>
    <p:sldId id="4612" r:id="rId29"/>
    <p:sldId id="4613" r:id="rId30"/>
    <p:sldId id="4614" r:id="rId31"/>
    <p:sldId id="4615" r:id="rId32"/>
    <p:sldId id="4616" r:id="rId33"/>
    <p:sldId id="259" r:id="rId34"/>
    <p:sldId id="270" r:id="rId35"/>
    <p:sldId id="274" r:id="rId36"/>
    <p:sldId id="275" r:id="rId37"/>
    <p:sldId id="271" r:id="rId38"/>
    <p:sldId id="272" r:id="rId39"/>
    <p:sldId id="277" r:id="rId40"/>
    <p:sldId id="4617" r:id="rId41"/>
    <p:sldId id="278" r:id="rId42"/>
    <p:sldId id="4618" r:id="rId43"/>
    <p:sldId id="279" r:id="rId44"/>
    <p:sldId id="4620" r:id="rId45"/>
    <p:sldId id="280" r:id="rId46"/>
    <p:sldId id="4585" r:id="rId47"/>
    <p:sldId id="281" r:id="rId48"/>
    <p:sldId id="267" r:id="rId49"/>
    <p:sldId id="4621" r:id="rId50"/>
    <p:sldId id="4623" r:id="rId51"/>
    <p:sldId id="4624" r:id="rId52"/>
    <p:sldId id="4625" r:id="rId53"/>
    <p:sldId id="4626" r:id="rId54"/>
    <p:sldId id="266" r:id="rId55"/>
  </p:sldIdLst>
  <p:sldSz cx="9144000" cy="6858000" type="screen4x3"/>
  <p:notesSz cx="6858000" cy="9144000"/>
  <p:embeddedFontLst>
    <p:embeddedFont>
      <p:font typeface="Arial Black" panose="020B0A04020102020204" pitchFamily="34" charset="0"/>
      <p:bold r:id="rId57"/>
    </p:embeddedFont>
    <p:embeddedFont>
      <p:font typeface="Arial Narrow" panose="020B060602020203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Montserrat" panose="00000500000000000000" pitchFamily="2" charset="0"/>
      <p:regular r:id="rId66"/>
      <p:bold r:id="rId67"/>
      <p:italic r:id="rId68"/>
      <p:boldItalic r:id="rId69"/>
    </p:embeddedFont>
    <p:embeddedFont>
      <p:font typeface="Open Sans" panose="020B0604020202020204" pitchFamily="34" charset="0"/>
      <p:regular r:id="rId70"/>
    </p:embeddedFont>
    <p:embeddedFont>
      <p:font typeface="Roboto" panose="02000000000000000000" pitchFamily="2" charset="0"/>
      <p:regular r:id="rId71"/>
      <p:bold r:id="rId72"/>
      <p:italic r:id="rId73"/>
      <p:boldItalic r:id="rId74"/>
    </p:embeddedFont>
    <p:embeddedFont>
      <p:font typeface="Trebuchet MS" panose="020B0603020202020204"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1" roundtripDataSignature="AMtx7miFBKySlknG4mokn8iT9OHzZ4k4F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ry Parr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763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5165" autoAdjust="0"/>
  </p:normalViewPr>
  <p:slideViewPr>
    <p:cSldViewPr snapToGrid="0">
      <p:cViewPr>
        <p:scale>
          <a:sx n="82" d="100"/>
          <a:sy n="82" d="100"/>
        </p:scale>
        <p:origin x="778"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font" Target="fonts/font2.fntdata"/><Relationship Id="rId74" Type="http://schemas.openxmlformats.org/officeDocument/2006/relationships/font" Target="fonts/font18.fntdata"/><Relationship Id="rId5" Type="http://schemas.openxmlformats.org/officeDocument/2006/relationships/slide" Target="slides/slide1.xml"/><Relationship Id="rId61" Type="http://schemas.openxmlformats.org/officeDocument/2006/relationships/font" Target="fonts/font5.fntdata"/><Relationship Id="rId8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6.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customschemas.google.com/relationships/presentationmetadata" Target="metadata"/><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20.fntdata"/><Relationship Id="rId7" Type="http://schemas.openxmlformats.org/officeDocument/2006/relationships/slide" Target="slides/slide3.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4-02T16:48:17.457" idx="1">
    <p:pos x="6000" y="0"/>
    <p:text>Plan
Social determinants
Immunizations
Bone health
Cancer screening with focus on colon/rectal cancer</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XzoOpd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argethiv.org/sites/default/files/supporting-files/Housing%20and%20HIV%20Health%20Outcomes%20Final.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hivgov-prod-v3.s3.amazonaws.com/s3fs-public/NHAS-2022-2025-2Pager.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hivgov-prod-v3.s3.amazonaws.com/s3fs-public/NHAS-2022-2025-2Pager.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linicalinfo.hiv.gov/en/guidelines/adult-and-adolescent-opportunistic-infectio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linicalinfo.hiv.gov/en/guidelines/adult-and-adolescent-opportunistic-infecti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linicalinfo.hiv.gov/en/guidelines/adult-and-adolescent-opportunistic-infectio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linicalinfo.hiv.gov/en/guidelines/adult-and-adolescent-opportunistic-infectio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linicalinfo.hiv.gov/en/guidelines/guidance-covid-19-and-people-hiv/whats-new-covid-19-and-hiv-guidanc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linicalinfo.hiv.gov/en/guidelines/guidance-covid-19-and-people-hiv/whats-new-covid-19-and-hiv-guidanc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dx.doi.org/10.15585/mmwr.mm7104a1"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yanwhite.hrsa.gov/abou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ryanwhite.hrsa.gov/about/budget" TargetMode="External"/><Relationship Id="rId4" Type="http://schemas.openxmlformats.org/officeDocument/2006/relationships/hyperlink" Target="https://ryanwhite.hrsa.gov/about/legisl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library/reports/hiv-surveillance/vol-32/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Brief names</a:t>
            </a:r>
            <a:endParaRPr dirty="0"/>
          </a:p>
        </p:txBody>
      </p:sp>
      <p:sp>
        <p:nvSpPr>
          <p:cNvPr id="57" name="Google Shape;5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498ee482c_0_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498ee482c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r>
              <a:rPr lang="en-US"/>
              <a:t>Gay and bisexual men are the most affected populatins</a:t>
            </a:r>
            <a:endParaRPr/>
          </a:p>
          <a:p>
            <a:pPr marL="457200" lvl="0" indent="-317500" algn="l" rtl="0">
              <a:spcBef>
                <a:spcPts val="0"/>
              </a:spcBef>
              <a:spcAft>
                <a:spcPts val="0"/>
              </a:spcAft>
              <a:buSzPts val="1400"/>
              <a:buAutoNum type="arabicPeriod"/>
            </a:pPr>
            <a:r>
              <a:rPr lang="en-US"/>
              <a:t>Let’s not forget of other communities - Black cis gender women and Black trasngender women</a:t>
            </a:r>
            <a:endParaRPr/>
          </a:p>
        </p:txBody>
      </p:sp>
      <p:sp>
        <p:nvSpPr>
          <p:cNvPr id="159" name="Google Shape;159;g12498ee482c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2498ee482c_0_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2498ee482c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12498ee482c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498ee482c_0_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498ee482c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12498ee482c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498ee482c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498ee482c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12498ee482c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2498ee482c_0_1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2498ee482c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goal to 95% of virally suppressed by 2025</a:t>
            </a:r>
            <a:endParaRPr/>
          </a:p>
        </p:txBody>
      </p:sp>
      <p:sp>
        <p:nvSpPr>
          <p:cNvPr id="194" name="Google Shape;194;g12498ee482c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2decaa9c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Audience participation:  Why?</a:t>
            </a:r>
            <a:endParaRPr dirty="0"/>
          </a:p>
        </p:txBody>
      </p:sp>
      <p:sp>
        <p:nvSpPr>
          <p:cNvPr id="76" name="Google Shape;76;g122decaa9c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072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Determinants of Health</a:t>
            </a:r>
          </a:p>
        </p:txBody>
      </p:sp>
    </p:spTree>
    <p:extLst>
      <p:ext uri="{BB962C8B-B14F-4D97-AF65-F5344CB8AC3E}">
        <p14:creationId xmlns:p14="http://schemas.microsoft.com/office/powerpoint/2010/main" val="2027452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616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2371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924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48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3761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3107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4842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1c6f4a230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1c6f4a23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latin typeface="Arial"/>
                <a:ea typeface="Arial"/>
                <a:cs typeface="Arial"/>
                <a:sym typeface="Arial"/>
              </a:rPr>
              <a:t>Intersection of HIV and unstable housing</a:t>
            </a: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increased risk of acquiring the infection but also  worse outcomes if the patient living with HIV</a:t>
            </a:r>
            <a:endParaRPr sz="1800" dirty="0">
              <a:latin typeface="Arial"/>
              <a:ea typeface="Arial"/>
              <a:cs typeface="Arial"/>
              <a:sym typeface="Arial"/>
            </a:endParaRPr>
          </a:p>
          <a:p>
            <a:pPr marL="457200" lvl="0" indent="-342900" algn="l" rtl="0">
              <a:spcBef>
                <a:spcPts val="0"/>
              </a:spcBef>
              <a:spcAft>
                <a:spcPts val="0"/>
              </a:spcAft>
              <a:buSzPts val="1800"/>
              <a:buChar char="-"/>
            </a:pPr>
            <a:r>
              <a:rPr lang="en-US" sz="1400" i="1" dirty="0">
                <a:latin typeface="Arial"/>
                <a:ea typeface="Arial"/>
                <a:cs typeface="Arial"/>
                <a:sym typeface="Arial"/>
              </a:rPr>
              <a:t>“Housing Status, Medical Care, and Health Outcomes Among People Living With HIV/AIDS: A Systematic Review” by </a:t>
            </a:r>
            <a:r>
              <a:rPr lang="en-US" sz="1400" i="1" dirty="0" err="1">
                <a:latin typeface="Arial"/>
                <a:ea typeface="Arial"/>
                <a:cs typeface="Arial"/>
                <a:sym typeface="Arial"/>
              </a:rPr>
              <a:t>Aidala</a:t>
            </a:r>
            <a:r>
              <a:rPr lang="en-US" sz="1400" i="1" dirty="0">
                <a:latin typeface="Arial"/>
                <a:ea typeface="Arial"/>
                <a:cs typeface="Arial"/>
                <a:sym typeface="Arial"/>
              </a:rPr>
              <a:t> et al.</a:t>
            </a:r>
            <a:endParaRPr sz="1400" i="1" dirty="0">
              <a:latin typeface="Arial"/>
              <a:ea typeface="Arial"/>
              <a:cs typeface="Arial"/>
              <a:sym typeface="Arial"/>
            </a:endParaRPr>
          </a:p>
          <a:p>
            <a:pPr marL="457200" lvl="0" indent="-317500" algn="l" rtl="0">
              <a:spcBef>
                <a:spcPts val="0"/>
              </a:spcBef>
              <a:spcAft>
                <a:spcPts val="0"/>
              </a:spcAft>
              <a:buSzPts val="1400"/>
              <a:buFont typeface="Arial"/>
              <a:buChar char="-"/>
            </a:pPr>
            <a:r>
              <a:rPr lang="en-US" sz="1400" i="1" dirty="0">
                <a:latin typeface="Arial"/>
                <a:ea typeface="Arial"/>
                <a:cs typeface="Arial"/>
                <a:sym typeface="Arial"/>
              </a:rPr>
              <a:t>https://aspe.hhs.gov/reports/analysis-integrated-hiv-housing-care-services-0</a:t>
            </a:r>
            <a:endParaRPr sz="1400" i="1" dirty="0">
              <a:latin typeface="Arial"/>
              <a:ea typeface="Arial"/>
              <a:cs typeface="Arial"/>
              <a:sym typeface="Arial"/>
            </a:endParaRPr>
          </a:p>
          <a:p>
            <a:pPr marL="0" lvl="0" indent="0" algn="l" rtl="0">
              <a:spcBef>
                <a:spcPts val="0"/>
              </a:spcBef>
              <a:spcAft>
                <a:spcPts val="0"/>
              </a:spcAft>
              <a:buNone/>
            </a:pPr>
            <a:endParaRPr sz="1800" dirty="0">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800" dirty="0">
                <a:solidFill>
                  <a:srgbClr val="1B1B1B"/>
                </a:solidFill>
                <a:highlight>
                  <a:srgbClr val="FFFFFF"/>
                </a:highlight>
                <a:latin typeface="+mj-lt"/>
                <a:ea typeface="Roboto"/>
                <a:cs typeface="Roboto"/>
                <a:sym typeface="Roboto"/>
              </a:rPr>
              <a:t>(White House Office of National AIDS Policy 2010).</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800" dirty="0">
                <a:solidFill>
                  <a:srgbClr val="1B1B1B"/>
                </a:solidFill>
                <a:highlight>
                  <a:srgbClr val="FFFFFF"/>
                </a:highlight>
                <a:latin typeface="+mj-lt"/>
                <a:ea typeface="Roboto"/>
                <a:cs typeface="Roboto"/>
                <a:sym typeface="Roboto"/>
              </a:rPr>
              <a:t>(Rourke et al. 2010).</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800" dirty="0">
                <a:solidFill>
                  <a:srgbClr val="1B1B1B"/>
                </a:solidFill>
                <a:highlight>
                  <a:srgbClr val="FFFFFF"/>
                </a:highlight>
                <a:latin typeface="+mj-lt"/>
                <a:ea typeface="Roboto"/>
                <a:cs typeface="Roboto"/>
                <a:sym typeface="Roboto"/>
              </a:rPr>
              <a:t>(National AIDS Housing Coalition 2007).</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endParaRPr lang="en-US" sz="1800" dirty="0">
              <a:solidFill>
                <a:srgbClr val="1B1B1B"/>
              </a:solidFill>
              <a:highlight>
                <a:srgbClr val="FFFFFF"/>
              </a:highlight>
              <a:latin typeface="+mj-lt"/>
              <a:ea typeface="Roboto"/>
              <a:cs typeface="Roboto"/>
              <a:sym typeface="Roboto"/>
            </a:endParaRPr>
          </a:p>
          <a:p>
            <a:pPr marL="285750" lvl="0" indent="-285750" algn="l" rtl="0">
              <a:spcBef>
                <a:spcPts val="0"/>
              </a:spcBef>
              <a:spcAft>
                <a:spcPts val="0"/>
              </a:spcAft>
              <a:buClr>
                <a:schemeClr val="dk1"/>
              </a:buClr>
              <a:buSzPts val="1800"/>
              <a:buFont typeface="Arial"/>
              <a:buChar char="•"/>
            </a:pPr>
            <a:endParaRPr sz="1800" dirty="0">
              <a:latin typeface="Arial"/>
              <a:ea typeface="Arial"/>
              <a:cs typeface="Arial"/>
              <a:sym typeface="Arial"/>
            </a:endParaRPr>
          </a:p>
        </p:txBody>
      </p:sp>
      <p:sp>
        <p:nvSpPr>
          <p:cNvPr id="269" name="Google Shape;269;g121c6f4a230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1c6f4a23c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21c6f4a23c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Federal programs that gives grants- US Department of Housing and Urban Development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hlinkClick r:id="rId3"/>
              </a:rPr>
              <a:t>https://targethiv.org/sites/default/files/supporting-files/Housing%20and%20HIV%20Health%20Outcomes%20Final.pdf</a:t>
            </a:r>
            <a:endParaRPr dirty="0"/>
          </a:p>
          <a:p>
            <a:pPr marL="0" lvl="0" indent="0" algn="l" rtl="0">
              <a:spcBef>
                <a:spcPts val="0"/>
              </a:spcBef>
              <a:spcAft>
                <a:spcPts val="0"/>
              </a:spcAft>
              <a:buNone/>
            </a:pPr>
            <a:r>
              <a:rPr lang="en-US" sz="1000" dirty="0">
                <a:solidFill>
                  <a:srgbClr val="444444"/>
                </a:solidFill>
                <a:highlight>
                  <a:srgbClr val="FFFFFF"/>
                </a:highlight>
                <a:latin typeface="Arial"/>
                <a:ea typeface="Arial"/>
                <a:cs typeface="Arial"/>
                <a:sym typeface="Arial"/>
              </a:rPr>
              <a:t>Indianapolis, IN 46225</a:t>
            </a:r>
            <a:endParaRPr dirty="0"/>
          </a:p>
          <a:p>
            <a:pPr marL="0" lvl="0" indent="0" algn="l" rtl="0">
              <a:spcBef>
                <a:spcPts val="0"/>
              </a:spcBef>
              <a:spcAft>
                <a:spcPts val="0"/>
              </a:spcAft>
              <a:buNone/>
            </a:pPr>
            <a:endParaRPr dirty="0"/>
          </a:p>
        </p:txBody>
      </p:sp>
      <p:sp>
        <p:nvSpPr>
          <p:cNvPr id="278" name="Google Shape;278;g121c6f4a23c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498ee482c_0_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2498ee482c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QR code here</a:t>
            </a:r>
            <a:endParaRPr dirty="0"/>
          </a:p>
        </p:txBody>
      </p:sp>
      <p:sp>
        <p:nvSpPr>
          <p:cNvPr id="287" name="Google Shape;287;g12498ee482c_0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1c6f4a23c_0_1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1c6f4a23c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121c6f4a23c_0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32eb86e6e_6_5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1232eb86e6e_6_5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dirty="0">
                <a:solidFill>
                  <a:schemeClr val="hlink"/>
                </a:solidFill>
                <a:hlinkClick r:id="rId3"/>
              </a:rPr>
              <a:t>https://hivgov-prod-v3.s3.amazonaws.com/s3fs-public/NHAS-2022-2025-2Pager.pdf</a:t>
            </a:r>
            <a:endParaRPr dirty="0"/>
          </a:p>
          <a:p>
            <a:pPr marL="0" lvl="0" indent="0" algn="l" rtl="0">
              <a:lnSpc>
                <a:spcPct val="100000"/>
              </a:lnSpc>
              <a:spcBef>
                <a:spcPts val="0"/>
              </a:spcBef>
              <a:spcAft>
                <a:spcPts val="0"/>
              </a:spcAft>
              <a:buSzPts val="1400"/>
              <a:buNone/>
            </a:pPr>
            <a:endParaRPr dirty="0"/>
          </a:p>
        </p:txBody>
      </p:sp>
      <p:sp>
        <p:nvSpPr>
          <p:cNvPr id="303" name="Google Shape;303;g1232eb86e6e_6_5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1c6f4a23c_0_1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21c6f4a23c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https://hivgov-prod-v3.s3.amazonaws.com/s3fs-public/NHAS-2022-2025-2Pager.pdf</a:t>
            </a:r>
            <a:endParaRPr/>
          </a:p>
          <a:p>
            <a:pPr marL="0" lvl="0" indent="0" algn="l" rtl="0">
              <a:spcBef>
                <a:spcPts val="0"/>
              </a:spcBef>
              <a:spcAft>
                <a:spcPts val="0"/>
              </a:spcAft>
              <a:buNone/>
            </a:pPr>
            <a:endParaRPr/>
          </a:p>
        </p:txBody>
      </p:sp>
      <p:sp>
        <p:nvSpPr>
          <p:cNvPr id="311" name="Google Shape;311;g121c6f4a23c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2decaa9c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2decaa9c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on Guidelines for the Prevention and Treatment of Opportunistic Infections in Adults and Adolescents with HIV. Guidelines for the Prevention and Treatment of Opportunistic Infections in HIV-infected Adults and Adolescents: recommendations from the Centers for Disease Control and Prevention, the National Institutes of Health, and the HIV Medicine Association of the Infectious Diseases Society of America. Available at </a:t>
            </a:r>
            <a:r>
              <a:rPr lang="en-US" dirty="0">
                <a:hlinkClick r:id="rId3"/>
              </a:rPr>
              <a:t>https://clinicalinfo.hiv.gov/en/guidelines/adult-and-adolescent-opportunistic-infection</a:t>
            </a:r>
            <a:r>
              <a:rPr lang="en-US" dirty="0"/>
              <a:t>.</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mj-lt"/>
              </a:rPr>
              <a:t>If Cytology indicates ASC-US, ASC-H, LSIL, or HSIL, should be followed by HRA </a:t>
            </a:r>
            <a:r>
              <a:rPr lang="en-US" b="1" dirty="0">
                <a:latin typeface="+mj-lt"/>
              </a:rPr>
              <a:t>(BIII)</a:t>
            </a:r>
            <a:r>
              <a:rPr lang="en-US" dirty="0">
                <a:latin typeface="+mj-lt"/>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mj-lt"/>
              </a:rPr>
              <a:t>Visible lesions should be biopsied to determine the level of histologic changes and to rule out invasive cancer </a:t>
            </a:r>
            <a:r>
              <a:rPr lang="en-US" b="1" dirty="0">
                <a:latin typeface="+mj-lt"/>
              </a:rPr>
              <a:t>(BIII)</a:t>
            </a:r>
            <a:endParaRPr lang="en-US" dirty="0">
              <a:latin typeface="+mj-lt"/>
            </a:endParaRPr>
          </a:p>
          <a:p>
            <a:endParaRPr lang="en-US" dirty="0"/>
          </a:p>
          <a:p>
            <a:r>
              <a:rPr lang="en-US" dirty="0"/>
              <a:t>ANCHOR TRIAL</a:t>
            </a:r>
          </a:p>
          <a:p>
            <a:r>
              <a:rPr lang="en-US" dirty="0">
                <a:latin typeface="+mj-lt"/>
              </a:rPr>
              <a:t>RCT comparing anal HSIL treatment (n=2237) vs active monitoring (n=2222)  to reduce anal cancer incidence </a:t>
            </a:r>
          </a:p>
          <a:p>
            <a:r>
              <a:rPr lang="en-US" dirty="0">
                <a:latin typeface="+mj-lt"/>
              </a:rPr>
              <a:t>Inclusion criteria: PLWH &gt;35yo with biopsy proven anal HSIL</a:t>
            </a:r>
          </a:p>
          <a:p>
            <a:r>
              <a:rPr lang="en-US" dirty="0">
                <a:latin typeface="+mj-lt"/>
              </a:rPr>
              <a:t>Primary endpoint was time-to-incident anal cancer</a:t>
            </a:r>
          </a:p>
          <a:p>
            <a:r>
              <a:rPr lang="en-US" dirty="0">
                <a:latin typeface="+mj-lt"/>
              </a:rPr>
              <a:t>Most participants treated with office-based electrocautery (92.7%), 8.2% treated topically</a:t>
            </a:r>
          </a:p>
          <a:p>
            <a:r>
              <a:rPr lang="en-US" dirty="0">
                <a:latin typeface="+mj-lt"/>
              </a:rPr>
              <a:t>Outcome: median follow-up of 25.8 months treatment of HSIL resulted a 57% reduction in anal cancer (95%CI 6%-80%, P=.029) vs active monitoring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Source: </a:t>
            </a:r>
            <a:r>
              <a:rPr lang="en-US" sz="1200" dirty="0" err="1"/>
              <a:t>Palefsky</a:t>
            </a:r>
            <a:r>
              <a:rPr lang="en-US" sz="1200" dirty="0"/>
              <a:t> J, Lee J, Darragh T, et al. Treatment of Anal High-Grade Squamous Intraepithelial Lesions to Prevent Anal Cancer [CROI Abstract 106]. Abstracts From CROI 2022 Conference on Retroviruses and Opportunistic Infections</a:t>
            </a:r>
          </a:p>
          <a:p>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FD0D2513-17FC-48C1-826D-9DCCA98948DE}" type="slidenum">
              <a:t>33</a:t>
            </a:fld>
            <a:endParaRPr lang="en-US"/>
          </a:p>
        </p:txBody>
      </p:sp>
    </p:spTree>
    <p:extLst>
      <p:ext uri="{BB962C8B-B14F-4D97-AF65-F5344CB8AC3E}">
        <p14:creationId xmlns:p14="http://schemas.microsoft.com/office/powerpoint/2010/main" val="1217995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on Guidelines for the Prevention and Treatment of Opportunistic Infections in Adults and Adolescents with HIV. Guidelines for the Prevention and Treatment of Opportunistic Infections in HIV-infected Adults and Adolescents: recommendations from the Centers for Disease Control and Prevention, the National Institutes of Health, and the HIV Medicine Association of the Infectious Diseases Society of America. Available at </a:t>
            </a:r>
            <a:r>
              <a:rPr lang="en-US" dirty="0">
                <a:hlinkClick r:id="rId3"/>
              </a:rPr>
              <a:t>https://clinicalinfo.hiv.gov/en/guidelines/adult-and-adolescent-opportunistic-infection</a:t>
            </a:r>
            <a:r>
              <a:rPr lang="en-US" dirty="0"/>
              <a:t>.</a:t>
            </a:r>
          </a:p>
          <a:p>
            <a:r>
              <a:rPr lang="en-US" dirty="0"/>
              <a:t>The national  guidelines say 3 in a row</a:t>
            </a:r>
          </a:p>
          <a:p>
            <a:endParaRPr lang="en-US" dirty="0"/>
          </a:p>
          <a:p>
            <a:r>
              <a:rPr lang="en-US" sz="1200" b="0" i="0" kern="1200" dirty="0">
                <a:solidFill>
                  <a:schemeClr val="tx1"/>
                </a:solidFill>
                <a:effectLst/>
                <a:latin typeface="+mn-lt"/>
                <a:ea typeface="+mn-ea"/>
                <a:cs typeface="+mn-cs"/>
              </a:rPr>
              <a:t>If HPV/cervical cytologic co-testing is performed in an individual with HIV and results are positive for high-risk HPV but negative for abnormal cytology, then repeating the Pap test at a shorter interval and/or performing colposcopy may be warranted for further evaluation of abnormal cells that may have been missed initially [Keller et al. 2015]. Females with HIV, a normal Pap test, and a positive high-risk HPV test result have four times the risk of having an abnormal finding on colposcopy [Musa et al. 2014].</a:t>
            </a:r>
            <a:endParaRPr lang="en-US" dirty="0"/>
          </a:p>
          <a:p>
            <a:endParaRPr lang="en-US" dirty="0"/>
          </a:p>
        </p:txBody>
      </p:sp>
      <p:sp>
        <p:nvSpPr>
          <p:cNvPr id="4" name="Slide Number Placeholder 3"/>
          <p:cNvSpPr>
            <a:spLocks noGrp="1"/>
          </p:cNvSpPr>
          <p:nvPr>
            <p:ph type="sldNum" sz="quarter" idx="5"/>
          </p:nvPr>
        </p:nvSpPr>
        <p:spPr/>
        <p:txBody>
          <a:bodyPr/>
          <a:lstStyle/>
          <a:p>
            <a:fld id="{FD0D2513-17FC-48C1-826D-9DCCA98948DE}" type="slidenum">
              <a:t>34</a:t>
            </a:fld>
            <a:endParaRPr lang="en-US"/>
          </a:p>
        </p:txBody>
      </p:sp>
    </p:spTree>
    <p:extLst>
      <p:ext uri="{BB962C8B-B14F-4D97-AF65-F5344CB8AC3E}">
        <p14:creationId xmlns:p14="http://schemas.microsoft.com/office/powerpoint/2010/main" val="3224607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on Guidelines for the Prevention and Treatment of Opportunistic Infections in Adults and Adolescents with HIV. Guidelines for the Prevention and Treatment of Opportunistic Infections in HIV-infected Adults and Adolescents: recommendations from the Centers for Disease Control and Prevention, the National Institutes of Health, and the HIV Medicine Association of the Infectious Diseases Society of America. Available at </a:t>
            </a:r>
            <a:r>
              <a:rPr lang="en-US" dirty="0">
                <a:hlinkClick r:id="rId3"/>
              </a:rPr>
              <a:t>https://clinicalinfo.hiv.gov/en/guidelines/adult-and-adolescent-opportunistic-infection</a:t>
            </a:r>
            <a:r>
              <a:rPr lang="en-US" dirty="0"/>
              <a:t>.</a:t>
            </a:r>
          </a:p>
        </p:txBody>
      </p:sp>
      <p:sp>
        <p:nvSpPr>
          <p:cNvPr id="4" name="Slide Number Placeholder 3"/>
          <p:cNvSpPr>
            <a:spLocks noGrp="1"/>
          </p:cNvSpPr>
          <p:nvPr>
            <p:ph type="sldNum" sz="quarter" idx="5"/>
          </p:nvPr>
        </p:nvSpPr>
        <p:spPr/>
        <p:txBody>
          <a:bodyPr/>
          <a:lstStyle/>
          <a:p>
            <a:fld id="{FD0D2513-17FC-48C1-826D-9DCCA98948DE}" type="slidenum">
              <a:t>35</a:t>
            </a:fld>
            <a:endParaRPr lang="en-US"/>
          </a:p>
        </p:txBody>
      </p:sp>
    </p:spTree>
    <p:extLst>
      <p:ext uri="{BB962C8B-B14F-4D97-AF65-F5344CB8AC3E}">
        <p14:creationId xmlns:p14="http://schemas.microsoft.com/office/powerpoint/2010/main" val="1710630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on Guidelines for the Prevention and Treatment of Opportunistic Infections in Adults and Adolescents with HIV. Guidelines for the Prevention and Treatment of Opportunistic Infections in HIV-infected Adults and Adolescents: recommendations from the Centers for Disease Control and Prevention, the National Institutes of Health, and the HIV Medicine Association of the Infectious Diseases Society of America. Available at </a:t>
            </a:r>
            <a:r>
              <a:rPr lang="en-US" dirty="0">
                <a:hlinkClick r:id="rId3"/>
              </a:rPr>
              <a:t>https://clinicalinfo.hiv.gov/en/guidelines/adult-and-adolescent-opportunistic-infection</a:t>
            </a:r>
            <a:r>
              <a:rPr lang="en-US" dirty="0"/>
              <a:t>.</a:t>
            </a:r>
          </a:p>
        </p:txBody>
      </p:sp>
      <p:sp>
        <p:nvSpPr>
          <p:cNvPr id="4" name="Slide Number Placeholder 3"/>
          <p:cNvSpPr>
            <a:spLocks noGrp="1"/>
          </p:cNvSpPr>
          <p:nvPr>
            <p:ph type="sldNum" sz="quarter" idx="5"/>
          </p:nvPr>
        </p:nvSpPr>
        <p:spPr/>
        <p:txBody>
          <a:bodyPr/>
          <a:lstStyle/>
          <a:p>
            <a:fld id="{FD0D2513-17FC-48C1-826D-9DCCA98948DE}" type="slidenum">
              <a:t>36</a:t>
            </a:fld>
            <a:endParaRPr lang="en-US"/>
          </a:p>
        </p:txBody>
      </p:sp>
    </p:spTree>
    <p:extLst>
      <p:ext uri="{BB962C8B-B14F-4D97-AF65-F5344CB8AC3E}">
        <p14:creationId xmlns:p14="http://schemas.microsoft.com/office/powerpoint/2010/main" val="478350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585A60B-C905-4BAE-AFB6-AB9E3C613FEB}"/>
              </a:ext>
            </a:extLst>
          </p:cNvPr>
          <p:cNvSpPr>
            <a:spLocks noGrp="1"/>
          </p:cNvSpPr>
          <p:nvPr>
            <p:ph type="body" idx="1"/>
          </p:nvPr>
        </p:nvSpPr>
        <p:spPr/>
        <p:txBody>
          <a:bodyPr/>
          <a:lstStyle/>
          <a:p>
            <a:r>
              <a:rPr lang="en-US" dirty="0"/>
              <a:t>Contraindications</a:t>
            </a:r>
          </a:p>
          <a:p>
            <a:r>
              <a:rPr lang="en-US" dirty="0"/>
              <a:t>Live attenuating influenza vaccine.</a:t>
            </a:r>
          </a:p>
          <a:p>
            <a:endParaRPr lang="en-US" dirty="0"/>
          </a:p>
          <a:p>
            <a:r>
              <a:rPr lang="en-US" dirty="0"/>
              <a:t>CD4 &lt;200 – all other live virus vaccines.</a:t>
            </a:r>
          </a:p>
          <a:p>
            <a:endParaRPr lang="en-US" dirty="0"/>
          </a:p>
        </p:txBody>
      </p:sp>
    </p:spTree>
    <p:extLst>
      <p:ext uri="{BB962C8B-B14F-4D97-AF65-F5344CB8AC3E}">
        <p14:creationId xmlns:p14="http://schemas.microsoft.com/office/powerpoint/2010/main" val="2094768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Working Groups of the NIH Office of AIDS Research Advisory Council. Guidance for COVID-19 and People with HIV.</a:t>
            </a:r>
            <a:r>
              <a:rPr lang="en-US" i="1" dirty="0"/>
              <a:t> </a:t>
            </a:r>
            <a:r>
              <a:rPr lang="en-US" dirty="0"/>
              <a:t>Available at </a:t>
            </a:r>
            <a:r>
              <a:rPr lang="en-US" dirty="0">
                <a:hlinkClick r:id="rId3"/>
              </a:rPr>
              <a:t>https://clinicalinfo.hiv.gov/en/guidelines/guidance-covid-19-and-people-hiv/whats-new-covid-19-and-hiv-guidance</a:t>
            </a:r>
            <a:r>
              <a:rPr lang="en-US" dirty="0"/>
              <a:t>.</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D0D2513-17FC-48C1-826D-9DCCA98948DE}" type="slidenum">
              <a:t>38</a:t>
            </a:fld>
            <a:endParaRPr lang="en-US"/>
          </a:p>
        </p:txBody>
      </p:sp>
    </p:spTree>
    <p:extLst>
      <p:ext uri="{BB962C8B-B14F-4D97-AF65-F5344CB8AC3E}">
        <p14:creationId xmlns:p14="http://schemas.microsoft.com/office/powerpoint/2010/main" val="3973785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Working Groups of the NIH Office of AIDS Research Advisory Council. Guidance for COVID-19 and People with HIV.</a:t>
            </a:r>
            <a:r>
              <a:rPr lang="en-US" i="1" dirty="0"/>
              <a:t> </a:t>
            </a:r>
            <a:r>
              <a:rPr lang="en-US" dirty="0"/>
              <a:t>Available at </a:t>
            </a:r>
            <a:r>
              <a:rPr lang="en-US" dirty="0">
                <a:hlinkClick r:id="rId3"/>
              </a:rPr>
              <a:t>https://clinicalinfo.hiv.gov/en/guidelines/guidance-covid-19-and-people-hiv/whats-new-covid-19-and-hiv-guidance</a:t>
            </a:r>
            <a:r>
              <a:rPr lang="en-US" dirty="0"/>
              <a:t>.</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D0D2513-17FC-48C1-826D-9DCCA98948DE}" type="slidenum">
              <a:t>39</a:t>
            </a:fld>
            <a:endParaRPr lang="en-US"/>
          </a:p>
        </p:txBody>
      </p:sp>
    </p:spTree>
    <p:extLst>
      <p:ext uri="{BB962C8B-B14F-4D97-AF65-F5344CB8AC3E}">
        <p14:creationId xmlns:p14="http://schemas.microsoft.com/office/powerpoint/2010/main" val="2943905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u="sng" dirty="0">
                <a:solidFill>
                  <a:schemeClr val="accent1">
                    <a:lumMod val="75000"/>
                  </a:schemeClr>
                </a:solidFill>
              </a:rPr>
              <a:t>Partial Booster</a:t>
            </a:r>
            <a:r>
              <a:rPr lang="en-US" sz="1200" b="0" dirty="0">
                <a:solidFill>
                  <a:schemeClr val="accent1">
                    <a:lumMod val="75000"/>
                  </a:schemeClr>
                </a:solidFill>
              </a:rPr>
              <a:t>: Administer 1-dose of Hep B Vaccine for PWH with isolated core Ab+. If no response after 1-2 month recheck of titer, complete full booster series or can give double dosage.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9744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044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1c6f4a230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21c6f4a230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g121c6f4a230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Kobayashi M, Farrar JL, Gierke R, et al. Use of 15-Valent Pneumococcal Conjugate Vaccine and 20-Valent Pneumococcal Conjugate Vaccine Among U.S. Adults: Updated Recommendations of the Advisory Committee on Immunization Practices — United States, 2022. MMWR </a:t>
            </a:r>
            <a:r>
              <a:rPr lang="en-US" dirty="0" err="1"/>
              <a:t>Morb</a:t>
            </a:r>
            <a:r>
              <a:rPr lang="en-US" dirty="0"/>
              <a:t> Mortal </a:t>
            </a:r>
            <a:r>
              <a:rPr lang="en-US" dirty="0" err="1"/>
              <a:t>Wkly</a:t>
            </a:r>
            <a:r>
              <a:rPr lang="en-US" dirty="0"/>
              <a:t> Rep 2022;71:109–117. DOI: </a:t>
            </a:r>
            <a:r>
              <a:rPr lang="en-US" u="sng" dirty="0">
                <a:hlinkClick r:id="rId3"/>
              </a:rPr>
              <a:t>http://dx.doi.org/10.15585/mmwr.mm7104a1external icon</a:t>
            </a:r>
            <a:r>
              <a:rPr lang="en-US" dirty="0"/>
              <a:t>.</a:t>
            </a:r>
          </a:p>
          <a:p>
            <a:endParaRPr lang="en-US" dirty="0">
              <a:cs typeface="Calibri"/>
            </a:endParaRPr>
          </a:p>
        </p:txBody>
      </p:sp>
      <p:sp>
        <p:nvSpPr>
          <p:cNvPr id="4" name="Slide Number Placeholder 3"/>
          <p:cNvSpPr>
            <a:spLocks noGrp="1"/>
          </p:cNvSpPr>
          <p:nvPr>
            <p:ph type="sldNum" sz="quarter" idx="5"/>
          </p:nvPr>
        </p:nvSpPr>
        <p:spPr/>
        <p:txBody>
          <a:bodyPr/>
          <a:lstStyle/>
          <a:p>
            <a:fld id="{FD0D2513-17FC-48C1-826D-9DCCA98948DE}" type="slidenum">
              <a:t>44</a:t>
            </a:fld>
            <a:endParaRPr lang="en-US"/>
          </a:p>
        </p:txBody>
      </p:sp>
    </p:spTree>
    <p:extLst>
      <p:ext uri="{BB962C8B-B14F-4D97-AF65-F5344CB8AC3E}">
        <p14:creationId xmlns:p14="http://schemas.microsoft.com/office/powerpoint/2010/main" val="2564584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2decaa9c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2decaa9c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344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4800" dirty="0">
                <a:highlight>
                  <a:srgbClr val="FFFF00"/>
                </a:highlight>
              </a:rPr>
              <a:t>Numerous studies have now established that chronic inflammation just from HIV infection is a risk factor for cardiovascular disease. This is despite being on ART and achieving virological suppression. This is also independent of risk factors such as tobacco smoking. Higher levels of inflammatory markers are notable in HIV infection, including IL6, TNF receptors. Immunologic markers like monocyte activation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800" dirty="0">
              <a:highlight>
                <a:srgbClr val="FFFF00"/>
              </a:highligh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4800" dirty="0">
                <a:highlight>
                  <a:srgbClr val="FFFF00"/>
                </a:highlight>
              </a:rPr>
              <a:t>Feinstein, et al. Circulation 2019. </a:t>
            </a:r>
          </a:p>
        </p:txBody>
      </p:sp>
    </p:spTree>
    <p:extLst>
      <p:ext uri="{BB962C8B-B14F-4D97-AF65-F5344CB8AC3E}">
        <p14:creationId xmlns:p14="http://schemas.microsoft.com/office/powerpoint/2010/main" val="1268265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4800" dirty="0">
                <a:highlight>
                  <a:srgbClr val="FFFF00"/>
                </a:highlight>
              </a:rPr>
              <a:t>Pragmatic approach to Primary Prevention of cardiovascular disease</a:t>
            </a:r>
          </a:p>
        </p:txBody>
      </p:sp>
    </p:spTree>
    <p:extLst>
      <p:ext uri="{BB962C8B-B14F-4D97-AF65-F5344CB8AC3E}">
        <p14:creationId xmlns:p14="http://schemas.microsoft.com/office/powerpoint/2010/main" val="3353433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US" sz="1600" dirty="0">
                <a:solidFill>
                  <a:schemeClr val="tx1"/>
                </a:solidFill>
                <a:cs typeface="Arial" panose="020B0604020202020204" pitchFamily="34" charset="0"/>
              </a:rPr>
              <a:t>PLWH undergo accelerated bone loss; living with HIV is considered a risk factor for osteoporosis .</a:t>
            </a:r>
          </a:p>
          <a:p>
            <a:pPr marL="285750" lvl="1" indent="-285750" fontAlgn="base">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Risk Factors: Low body weight, cigarette smoking, alcohol and/or opioid use, hypogonadism and vitamin D deficiency</a:t>
            </a:r>
          </a:p>
          <a:p>
            <a:pPr marL="285750" lvl="1" indent="-285750" fontAlgn="base">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Pro-inflammatory state of HIV.</a:t>
            </a:r>
          </a:p>
          <a:p>
            <a:pPr marL="285750" lvl="1" indent="-285750" fontAlgn="base">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Drug Side Effects: TDF increases risk of osteoporosis, PIs linked to greater loss of bone density.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800" dirty="0">
              <a:highlight>
                <a:srgbClr val="FFFF00"/>
              </a:highlight>
            </a:endParaRPr>
          </a:p>
        </p:txBody>
      </p:sp>
    </p:spTree>
    <p:extLst>
      <p:ext uri="{BB962C8B-B14F-4D97-AF65-F5344CB8AC3E}">
        <p14:creationId xmlns:p14="http://schemas.microsoft.com/office/powerpoint/2010/main" val="1504650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4800" dirty="0">
                <a:highlight>
                  <a:srgbClr val="FFFF00"/>
                </a:highlight>
              </a:rPr>
              <a:t>FRAX Score interpretation using DEXA scan results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4800" dirty="0">
                <a:highlight>
                  <a:srgbClr val="FFFF00"/>
                </a:highlight>
              </a:rPr>
              <a:t>Check for persons with Osteopenia to further stratify </a:t>
            </a:r>
            <a:r>
              <a:rPr lang="en-US" sz="4800" dirty="0">
                <a:highlight>
                  <a:srgbClr val="FFFF00"/>
                </a:highlight>
                <a:sym typeface="Wingdings" panose="05000000000000000000" pitchFamily="2" charset="2"/>
              </a:rPr>
              <a:t> 10-year hip fracture probably 3% or greater, or a 10-year major osteoporosis related fracture probability of 20% or greater merits treatment.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4800" dirty="0">
                <a:highlight>
                  <a:srgbClr val="FFFF00"/>
                </a:highlight>
                <a:sym typeface="Wingdings" panose="05000000000000000000" pitchFamily="2" charset="2"/>
              </a:rPr>
              <a:t>How does this impact ART management?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800" dirty="0">
              <a:highlight>
                <a:srgbClr val="FFFF00"/>
              </a:highlight>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4800" dirty="0">
                <a:solidFill>
                  <a:schemeClr val="tx1"/>
                </a:solidFill>
              </a:rPr>
              <a:t>“Baseline bone densitometry by DXA should be performed in all postmenopausal women and men aged ≥50 years, based on expert opinion with limited supporting evidence”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800" dirty="0">
              <a:highlight>
                <a:srgbClr val="FFFF00"/>
              </a:highlight>
              <a:sym typeface="Wingdings" panose="05000000000000000000" pitchFamily="2" charset="2"/>
            </a:endParaRPr>
          </a:p>
        </p:txBody>
      </p:sp>
    </p:spTree>
    <p:extLst>
      <p:ext uri="{BB962C8B-B14F-4D97-AF65-F5344CB8AC3E}">
        <p14:creationId xmlns:p14="http://schemas.microsoft.com/office/powerpoint/2010/main" val="222885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250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1c6f4a23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121c6f4a23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Ryan white review</a:t>
            </a:r>
            <a:endParaRPr/>
          </a:p>
          <a:p>
            <a:pPr marL="0" lvl="0" indent="0" algn="l" rtl="0">
              <a:lnSpc>
                <a:spcPct val="100000"/>
              </a:lnSpc>
              <a:spcBef>
                <a:spcPts val="0"/>
              </a:spcBef>
              <a:spcAft>
                <a:spcPts val="0"/>
              </a:spcAft>
              <a:buSzPts val="1400"/>
              <a:buNone/>
            </a:pPr>
            <a:r>
              <a:rPr lang="en-US"/>
              <a:t>had hemophilia </a:t>
            </a:r>
            <a:endParaRPr/>
          </a:p>
          <a:p>
            <a:pPr marL="0" lvl="0" indent="0" algn="l" rtl="0">
              <a:lnSpc>
                <a:spcPct val="100000"/>
              </a:lnSpc>
              <a:spcBef>
                <a:spcPts val="0"/>
              </a:spcBef>
              <a:spcAft>
                <a:spcPts val="0"/>
              </a:spcAft>
              <a:buSzPts val="1400"/>
              <a:buNone/>
            </a:pPr>
            <a:r>
              <a:rPr lang="en-US"/>
              <a:t>Famous for ifghtin to go to school</a:t>
            </a:r>
            <a:endParaRPr/>
          </a:p>
          <a:p>
            <a:pPr marL="0" lvl="0" indent="0" algn="l" rtl="0">
              <a:lnSpc>
                <a:spcPct val="100000"/>
              </a:lnSpc>
              <a:spcBef>
                <a:spcPts val="0"/>
              </a:spcBef>
              <a:spcAft>
                <a:spcPts val="0"/>
              </a:spcAft>
              <a:buSzPts val="1400"/>
              <a:buNone/>
            </a:pPr>
            <a:r>
              <a:rPr lang="en-US"/>
              <a:t>born in Kokomo Indiana</a:t>
            </a:r>
            <a:endParaRPr/>
          </a:p>
          <a:p>
            <a:pPr marL="0" lvl="0" indent="0" algn="l" rtl="0">
              <a:lnSpc>
                <a:spcPct val="100000"/>
              </a:lnSpc>
              <a:spcBef>
                <a:spcPts val="0"/>
              </a:spcBef>
              <a:spcAft>
                <a:spcPts val="0"/>
              </a:spcAft>
              <a:buSzPts val="1400"/>
              <a:buNone/>
            </a:pPr>
            <a:r>
              <a:rPr lang="en-US"/>
              <a:t>Talk about the exhibition at the children’s museum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3" name="Google Shape;113;g121c6f4a23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1c6f4a230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1c6f4a230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Protease inhibitors-&gt; hope</a:t>
            </a:r>
            <a:endParaRPr/>
          </a:p>
        </p:txBody>
      </p:sp>
      <p:sp>
        <p:nvSpPr>
          <p:cNvPr id="123" name="Google Shape;123;g121c6f4a230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1c6f4a23c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1c6f4a23c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Audience Participation: Does anyone work at Ryan White funded health centers? What are you experiences?</a:t>
            </a:r>
          </a:p>
          <a:p>
            <a:pPr marL="0" lvl="0" indent="0" algn="l" rtl="0">
              <a:spcBef>
                <a:spcPts val="0"/>
              </a:spcBef>
              <a:spcAft>
                <a:spcPts val="0"/>
              </a:spcAft>
              <a:buNone/>
            </a:pPr>
            <a:r>
              <a:rPr lang="en-US" dirty="0"/>
              <a:t>passed in 1990 a few months after he died</a:t>
            </a:r>
            <a:endParaRPr dirty="0"/>
          </a:p>
          <a:p>
            <a:pPr marL="0" lvl="0" indent="0" algn="l" rtl="0">
              <a:spcBef>
                <a:spcPts val="0"/>
              </a:spcBef>
              <a:spcAft>
                <a:spcPts val="0"/>
              </a:spcAft>
              <a:buNone/>
            </a:pPr>
            <a:r>
              <a:rPr lang="en-US" dirty="0"/>
              <a:t>People with low income live with HIV</a:t>
            </a:r>
            <a:endParaRPr dirty="0"/>
          </a:p>
          <a:p>
            <a:pPr marL="0" lvl="0" indent="0" algn="l" rtl="0">
              <a:spcBef>
                <a:spcPts val="0"/>
              </a:spcBef>
              <a:spcAft>
                <a:spcPts val="0"/>
              </a:spcAft>
              <a:buNone/>
            </a:pPr>
            <a:r>
              <a:rPr lang="en-US" dirty="0"/>
              <a:t>the program essentially </a:t>
            </a:r>
            <a:r>
              <a:rPr lang="en-US" dirty="0">
                <a:solidFill>
                  <a:srgbClr val="363636"/>
                </a:solidFill>
                <a:highlight>
                  <a:srgbClr val="FFFFFF"/>
                </a:highlight>
                <a:latin typeface="Roboto"/>
                <a:ea typeface="Roboto"/>
                <a:cs typeface="Roboto"/>
                <a:sym typeface="Roboto"/>
              </a:rPr>
              <a:t>the program supports comprehensive HIV care for those without health insurance and provides essential services not covered by health insurance. </a:t>
            </a:r>
            <a:endParaRPr dirty="0"/>
          </a:p>
          <a:p>
            <a:pPr marL="0" lvl="0" indent="0" algn="l" rtl="0">
              <a:spcBef>
                <a:spcPts val="0"/>
              </a:spcBef>
              <a:spcAft>
                <a:spcPts val="0"/>
              </a:spcAft>
              <a:buNone/>
            </a:pPr>
            <a:endParaRPr dirty="0"/>
          </a:p>
          <a:p>
            <a:pPr marL="0" lvl="0" indent="0" algn="l" rtl="0">
              <a:lnSpc>
                <a:spcPct val="90000"/>
              </a:lnSpc>
              <a:spcBef>
                <a:spcPts val="1000"/>
              </a:spcBef>
              <a:spcAft>
                <a:spcPts val="0"/>
              </a:spcAft>
              <a:buNone/>
            </a:pPr>
            <a:r>
              <a:rPr lang="en-US" sz="2800" u="sng" dirty="0">
                <a:solidFill>
                  <a:srgbClr val="ED1163"/>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https://ryanwhite.hrsa.gov/about</a:t>
            </a:r>
            <a:endParaRPr dirty="0"/>
          </a:p>
          <a:p>
            <a:pPr marL="0" lvl="0" indent="0" algn="l" rtl="0">
              <a:lnSpc>
                <a:spcPct val="90000"/>
              </a:lnSpc>
              <a:spcBef>
                <a:spcPts val="1000"/>
              </a:spcBef>
              <a:spcAft>
                <a:spcPts val="0"/>
              </a:spcAft>
              <a:buNone/>
            </a:pPr>
            <a:r>
              <a:rPr lang="en-US" sz="1350" dirty="0">
                <a:solidFill>
                  <a:srgbClr val="1B1B1B"/>
                </a:solidFill>
                <a:highlight>
                  <a:srgbClr val="FFFFFF"/>
                </a:highlight>
                <a:latin typeface="Roboto"/>
                <a:ea typeface="Roboto"/>
                <a:cs typeface="Roboto"/>
                <a:sym typeface="Roboto"/>
              </a:rPr>
              <a:t>First authorized in 1990, the RHWAP was funded at $2.21 billion in fiscal year 2021. View the RWHAP </a:t>
            </a:r>
            <a:r>
              <a:rPr lang="en-US" sz="1350" u="sng" dirty="0">
                <a:solidFill>
                  <a:srgbClr val="0B4778"/>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Legislation</a:t>
            </a:r>
            <a:r>
              <a:rPr lang="en-US" sz="1350" dirty="0">
                <a:solidFill>
                  <a:srgbClr val="1B1B1B"/>
                </a:solidFill>
                <a:highlight>
                  <a:srgbClr val="FFFFFF"/>
                </a:highlight>
                <a:latin typeface="Roboto"/>
                <a:ea typeface="Roboto"/>
                <a:cs typeface="Roboto"/>
                <a:sym typeface="Roboto"/>
              </a:rPr>
              <a:t> and </a:t>
            </a:r>
            <a:r>
              <a:rPr lang="en-US" sz="1350" u="sng" dirty="0">
                <a:solidFill>
                  <a:srgbClr val="0B4778"/>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Budget</a:t>
            </a:r>
            <a:r>
              <a:rPr lang="en-US" sz="1350" dirty="0">
                <a:solidFill>
                  <a:srgbClr val="1B1B1B"/>
                </a:solidFill>
                <a:highlight>
                  <a:srgbClr val="FFFFFF"/>
                </a:highlight>
                <a:latin typeface="Roboto"/>
                <a:ea typeface="Roboto"/>
                <a:cs typeface="Roboto"/>
                <a:sym typeface="Roboto"/>
              </a:rPr>
              <a:t> webpages to learn more.</a:t>
            </a:r>
            <a:endParaRPr sz="1350" dirty="0">
              <a:solidFill>
                <a:srgbClr val="1B1B1B"/>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None/>
            </a:pPr>
            <a:endParaRPr sz="1350" dirty="0">
              <a:solidFill>
                <a:srgbClr val="1B1B1B"/>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Clr>
                <a:schemeClr val="dk1"/>
              </a:buClr>
              <a:buSzPts val="1100"/>
              <a:buFont typeface="Arial"/>
              <a:buNone/>
            </a:pPr>
            <a:endParaRPr dirty="0"/>
          </a:p>
        </p:txBody>
      </p:sp>
      <p:sp>
        <p:nvSpPr>
          <p:cNvPr id="131" name="Google Shape;131;g121c6f4a23c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498ee482c_0_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498ee482c_0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12498ee482c_0_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1c6f4a230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21c6f4a230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solidFill>
                  <a:srgbClr val="262626"/>
                </a:solidFill>
                <a:latin typeface="Open Sans"/>
                <a:ea typeface="Open Sans"/>
                <a:cs typeface="Open Sans"/>
                <a:sym typeface="Open Sans"/>
              </a:rPr>
              <a:t>Source: CDC. </a:t>
            </a:r>
            <a:r>
              <a:rPr lang="en-US" u="sng" dirty="0">
                <a:solidFill>
                  <a:srgbClr val="26262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Diagnoses of HIV infection in the United States and dependent areas, 2019</a:t>
            </a:r>
            <a:r>
              <a:rPr lang="en-US" dirty="0">
                <a:solidFill>
                  <a:srgbClr val="262626"/>
                </a:solidFill>
                <a:latin typeface="Open Sans"/>
                <a:ea typeface="Open Sans"/>
                <a:cs typeface="Open Sans"/>
                <a:sym typeface="Open Sans"/>
              </a:rPr>
              <a:t>. </a:t>
            </a:r>
            <a:r>
              <a:rPr lang="en-US" i="1" dirty="0">
                <a:solidFill>
                  <a:srgbClr val="262626"/>
                </a:solidFill>
                <a:latin typeface="Open Sans"/>
                <a:ea typeface="Open Sans"/>
                <a:cs typeface="Open Sans"/>
                <a:sym typeface="Open Sans"/>
              </a:rPr>
              <a:t>HIV Surveillance Report</a:t>
            </a:r>
            <a:r>
              <a:rPr lang="en-US" dirty="0">
                <a:solidFill>
                  <a:srgbClr val="262626"/>
                </a:solidFill>
                <a:latin typeface="Open Sans"/>
                <a:ea typeface="Open Sans"/>
                <a:cs typeface="Open Sans"/>
                <a:sym typeface="Open Sans"/>
              </a:rPr>
              <a:t> 2021;32.</a:t>
            </a:r>
            <a:endParaRPr sz="1400" dirty="0">
              <a:latin typeface="Arial"/>
              <a:ea typeface="Arial"/>
              <a:cs typeface="Arial"/>
              <a:sym typeface="Arial"/>
            </a:endParaRPr>
          </a:p>
          <a:p>
            <a:pPr marL="0" lvl="0" indent="0" algn="l" rtl="0">
              <a:spcBef>
                <a:spcPts val="0"/>
              </a:spcBef>
              <a:spcAft>
                <a:spcPts val="0"/>
              </a:spcAft>
              <a:buClr>
                <a:schemeClr val="dk1"/>
              </a:buClr>
              <a:buFont typeface="Arial"/>
              <a:buNone/>
            </a:pPr>
            <a:r>
              <a:rPr lang="en-US" dirty="0">
                <a:solidFill>
                  <a:srgbClr val="262626"/>
                </a:solidFill>
                <a:latin typeface="Trebuchet MS"/>
                <a:ea typeface="Trebuchet MS"/>
                <a:cs typeface="Trebuchet MS"/>
                <a:sym typeface="Trebuchet MS"/>
              </a:rPr>
              <a:t>https://www.cdc.gov/hiv/statistics/overview/ataglance.html</a:t>
            </a:r>
            <a:endParaRPr dirty="0"/>
          </a:p>
        </p:txBody>
      </p:sp>
      <p:sp>
        <p:nvSpPr>
          <p:cNvPr id="151" name="Google Shape;151;g121c6f4a230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0"/>
          <p:cNvSpPr txBox="1">
            <a:spLocks noGrp="1"/>
          </p:cNvSpPr>
          <p:nvPr>
            <p:ph type="ctrTitle"/>
          </p:nvPr>
        </p:nvSpPr>
        <p:spPr>
          <a:xfrm>
            <a:off x="1143000" y="2753139"/>
            <a:ext cx="6858000" cy="756824"/>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9144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143976" y="2149356"/>
            <a:ext cx="6856048" cy="461665"/>
          </a:xfrm>
          <a:prstGeom prst="rect">
            <a:avLst/>
          </a:prstGeom>
          <a:noFill/>
        </p:spPr>
        <p:txBody>
          <a:bodyPr wrap="square" lIns="0" tIns="0" rIns="0" bIns="0" anchor="b" anchorCtr="0">
            <a:spAutoFit/>
          </a:bodyPr>
          <a:lstStyle>
            <a:lvl1pPr algn="ctr" defTabSz="699557" rtl="0" eaLnBrk="1" latinLnBrk="0" hangingPunct="1">
              <a:lnSpc>
                <a:spcPct val="100000"/>
              </a:lnSpc>
              <a:spcBef>
                <a:spcPct val="0"/>
              </a:spcBef>
              <a:buNone/>
              <a:defRPr lang="en-US" sz="3000" b="1" i="0" kern="1200" cap="none" spc="-38"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1647231" y="3260706"/>
            <a:ext cx="5849540"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35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43596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20"/>
        <p:cNvGrpSpPr/>
        <p:nvPr/>
      </p:nvGrpSpPr>
      <p:grpSpPr>
        <a:xfrm>
          <a:off x="0" y="0"/>
          <a:ext cx="0" cy="0"/>
          <a:chOff x="0" y="0"/>
          <a:chExt cx="0" cy="0"/>
        </a:xfrm>
      </p:grpSpPr>
      <p:sp>
        <p:nvSpPr>
          <p:cNvPr id="21" name="Google Shape;21;p12"/>
          <p:cNvSpPr txBox="1">
            <a:spLocks noGrp="1"/>
          </p:cNvSpPr>
          <p:nvPr>
            <p:ph type="ctrTitle"/>
          </p:nvPr>
        </p:nvSpPr>
        <p:spPr>
          <a:xfrm>
            <a:off x="1143000" y="2753139"/>
            <a:ext cx="6858000" cy="756824"/>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57138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2"/>
          <p:cNvSpPr txBox="1">
            <a:spLocks noGrp="1"/>
          </p:cNvSpPr>
          <p:nvPr>
            <p:ph type="ctrTitle"/>
          </p:nvPr>
        </p:nvSpPr>
        <p:spPr>
          <a:xfrm>
            <a:off x="1143000" y="2753139"/>
            <a:ext cx="6858000" cy="756824"/>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700" y="924140"/>
            <a:ext cx="8520600" cy="763600"/>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930976"/>
            <a:ext cx="8034670" cy="4525433"/>
          </a:xfrm>
        </p:spPr>
        <p:txBody>
          <a:bodyPr/>
          <a:lstStyle>
            <a:lvl1pPr>
              <a:defRPr sz="2800" baseline="0">
                <a:latin typeface="Arial" panose="020B0604020202020204" pitchFamily="34" charset="0"/>
              </a:defRPr>
            </a:lvl1pPr>
            <a:lvl2pPr>
              <a:defRPr sz="2400" baseline="0">
                <a:latin typeface="Montserrat" panose="020B0604020202020204" charset="0"/>
              </a:defRPr>
            </a:lvl2pPr>
            <a:lvl3pPr>
              <a:defRPr sz="2000" baseline="0">
                <a:latin typeface="Montserrat" panose="020B0604020202020204" charset="0"/>
              </a:defRPr>
            </a:lvl3pPr>
            <a:lvl4pPr>
              <a:defRPr sz="1800" baseline="0">
                <a:latin typeface="Montserrat" panose="020B0604020202020204" charset="0"/>
              </a:defRPr>
            </a:lvl4pPr>
            <a:lvl5pPr>
              <a:defRPr sz="1800" baseline="0">
                <a:latin typeface="Montserrat" panose="020B0604020202020204" charset="0"/>
              </a:defRPr>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46AF33-03FF-4222-9AC9-126BC835F347}" type="slidenum">
              <a:rPr lang="en-US" smtClean="0"/>
              <a:t>‹#›</a:t>
            </a:fld>
            <a:endParaRPr lang="en-US"/>
          </a:p>
        </p:txBody>
      </p:sp>
      <p:cxnSp>
        <p:nvCxnSpPr>
          <p:cNvPr id="8" name="Shape 14"/>
          <p:cNvCxnSpPr/>
          <p:nvPr userDrawn="1"/>
        </p:nvCxnSpPr>
        <p:spPr>
          <a:xfrm>
            <a:off x="-18985" y="765681"/>
            <a:ext cx="9182100" cy="0"/>
          </a:xfrm>
          <a:prstGeom prst="straightConnector1">
            <a:avLst/>
          </a:prstGeom>
          <a:noFill/>
          <a:ln w="9525" cap="flat" cmpd="sng">
            <a:solidFill>
              <a:srgbClr val="EFEFEF"/>
            </a:solidFill>
            <a:prstDash val="solid"/>
            <a:round/>
            <a:headEnd type="none" w="lg" len="lg"/>
            <a:tailEnd type="none" w="lg" len="lg"/>
          </a:ln>
        </p:spPr>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85" y="144716"/>
            <a:ext cx="1190847" cy="563057"/>
          </a:xfrm>
          <a:prstGeom prst="rect">
            <a:avLst/>
          </a:prstGeom>
        </p:spPr>
      </p:pic>
    </p:spTree>
    <p:extLst>
      <p:ext uri="{BB962C8B-B14F-4D97-AF65-F5344CB8AC3E}">
        <p14:creationId xmlns:p14="http://schemas.microsoft.com/office/powerpoint/2010/main" val="91129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623888" y="2862470"/>
            <a:ext cx="7886700" cy="170000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a:solidFill>
                  <a:schemeClr val="accent1"/>
                </a:solidFill>
              </a:defRPr>
            </a:lvl1pPr>
            <a:lvl2pPr marL="914400" lvl="1" indent="-228600" algn="l">
              <a:lnSpc>
                <a:spcPct val="90000"/>
              </a:lnSpc>
              <a:spcBef>
                <a:spcPts val="500"/>
              </a:spcBef>
              <a:spcAft>
                <a:spcPts val="0"/>
              </a:spcAft>
              <a:buClr>
                <a:srgbClr val="ADB590"/>
              </a:buClr>
              <a:buSzPts val="2000"/>
              <a:buNone/>
              <a:defRPr sz="2000">
                <a:solidFill>
                  <a:srgbClr val="ADB590"/>
                </a:solidFill>
              </a:defRPr>
            </a:lvl2pPr>
            <a:lvl3pPr marL="1371600" lvl="2" indent="-228600" algn="l">
              <a:lnSpc>
                <a:spcPct val="90000"/>
              </a:lnSpc>
              <a:spcBef>
                <a:spcPts val="500"/>
              </a:spcBef>
              <a:spcAft>
                <a:spcPts val="0"/>
              </a:spcAft>
              <a:buClr>
                <a:srgbClr val="ADB590"/>
              </a:buClr>
              <a:buSzPts val="1800"/>
              <a:buNone/>
              <a:defRPr sz="1800">
                <a:solidFill>
                  <a:srgbClr val="ADB590"/>
                </a:solidFill>
              </a:defRPr>
            </a:lvl3pPr>
            <a:lvl4pPr marL="1828800" lvl="3" indent="-228600" algn="l">
              <a:lnSpc>
                <a:spcPct val="90000"/>
              </a:lnSpc>
              <a:spcBef>
                <a:spcPts val="500"/>
              </a:spcBef>
              <a:spcAft>
                <a:spcPts val="0"/>
              </a:spcAft>
              <a:buClr>
                <a:srgbClr val="ADB590"/>
              </a:buClr>
              <a:buSzPts val="1600"/>
              <a:buNone/>
              <a:defRPr sz="1600">
                <a:solidFill>
                  <a:srgbClr val="ADB590"/>
                </a:solidFill>
              </a:defRPr>
            </a:lvl4pPr>
            <a:lvl5pPr marL="2286000" lvl="4" indent="-228600" algn="l">
              <a:lnSpc>
                <a:spcPct val="90000"/>
              </a:lnSpc>
              <a:spcBef>
                <a:spcPts val="500"/>
              </a:spcBef>
              <a:spcAft>
                <a:spcPts val="0"/>
              </a:spcAft>
              <a:buClr>
                <a:srgbClr val="ADB590"/>
              </a:buClr>
              <a:buSzPts val="1600"/>
              <a:buNone/>
              <a:defRPr sz="1600">
                <a:solidFill>
                  <a:srgbClr val="ADB590"/>
                </a:solidFill>
              </a:defRPr>
            </a:lvl5pPr>
            <a:lvl6pPr marL="2743200" lvl="5" indent="-228600" algn="l">
              <a:lnSpc>
                <a:spcPct val="90000"/>
              </a:lnSpc>
              <a:spcBef>
                <a:spcPts val="500"/>
              </a:spcBef>
              <a:spcAft>
                <a:spcPts val="0"/>
              </a:spcAft>
              <a:buClr>
                <a:srgbClr val="ADB590"/>
              </a:buClr>
              <a:buSzPts val="1600"/>
              <a:buNone/>
              <a:defRPr sz="1600">
                <a:solidFill>
                  <a:srgbClr val="ADB590"/>
                </a:solidFill>
              </a:defRPr>
            </a:lvl6pPr>
            <a:lvl7pPr marL="3200400" lvl="6" indent="-228600" algn="l">
              <a:lnSpc>
                <a:spcPct val="90000"/>
              </a:lnSpc>
              <a:spcBef>
                <a:spcPts val="500"/>
              </a:spcBef>
              <a:spcAft>
                <a:spcPts val="0"/>
              </a:spcAft>
              <a:buClr>
                <a:srgbClr val="ADB590"/>
              </a:buClr>
              <a:buSzPts val="1600"/>
              <a:buNone/>
              <a:defRPr sz="1600">
                <a:solidFill>
                  <a:srgbClr val="ADB590"/>
                </a:solidFill>
              </a:defRPr>
            </a:lvl7pPr>
            <a:lvl8pPr marL="3657600" lvl="7" indent="-228600" algn="l">
              <a:lnSpc>
                <a:spcPct val="90000"/>
              </a:lnSpc>
              <a:spcBef>
                <a:spcPts val="500"/>
              </a:spcBef>
              <a:spcAft>
                <a:spcPts val="0"/>
              </a:spcAft>
              <a:buClr>
                <a:srgbClr val="ADB590"/>
              </a:buClr>
              <a:buSzPts val="1600"/>
              <a:buNone/>
              <a:defRPr sz="1600">
                <a:solidFill>
                  <a:srgbClr val="ADB590"/>
                </a:solidFill>
              </a:defRPr>
            </a:lvl8pPr>
            <a:lvl9pPr marL="4114800" lvl="8" indent="-228600" algn="l">
              <a:lnSpc>
                <a:spcPct val="90000"/>
              </a:lnSpc>
              <a:spcBef>
                <a:spcPts val="500"/>
              </a:spcBef>
              <a:spcAft>
                <a:spcPts val="0"/>
              </a:spcAft>
              <a:buClr>
                <a:srgbClr val="ADB590"/>
              </a:buClr>
              <a:buSzPts val="1600"/>
              <a:buNone/>
              <a:defRPr sz="1600">
                <a:solidFill>
                  <a:srgbClr val="ADB590"/>
                </a:solidFill>
              </a:defRPr>
            </a:lvl9pPr>
          </a:lstStyle>
          <a:p>
            <a:endParaRPr/>
          </a:p>
        </p:txBody>
      </p:sp>
      <p:sp>
        <p:nvSpPr>
          <p:cNvPr id="31" name="Google Shape;31;p14"/>
          <p:cNvSpPr txBox="1">
            <a:spLocks noGrp="1"/>
          </p:cNvSpPr>
          <p:nvPr>
            <p:ph type="sldNum" idx="12"/>
          </p:nvPr>
        </p:nvSpPr>
        <p:spPr>
          <a:xfrm>
            <a:off x="126724" y="6629400"/>
            <a:ext cx="20574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2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2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2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2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2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2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2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2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1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2"/>
              </a:buClr>
              <a:buSzPts val="3600"/>
              <a:buFont typeface="Arial"/>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15"/>
          <p:cNvSpPr txBox="1">
            <a:spLocks noGrp="1"/>
          </p:cNvSpPr>
          <p:nvPr>
            <p:ph type="sldNum" idx="12"/>
          </p:nvPr>
        </p:nvSpPr>
        <p:spPr>
          <a:xfrm>
            <a:off x="126724" y="6629400"/>
            <a:ext cx="20574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2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2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2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2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2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2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2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2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628650" y="1003852"/>
            <a:ext cx="7886700" cy="68683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6"/>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sldNum" idx="12"/>
          </p:nvPr>
        </p:nvSpPr>
        <p:spPr>
          <a:xfrm>
            <a:off x="126724" y="6629400"/>
            <a:ext cx="20574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2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2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2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2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2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2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2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2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20"/>
          <p:cNvSpPr txBox="1">
            <a:spLocks noGrp="1"/>
          </p:cNvSpPr>
          <p:nvPr>
            <p:ph type="title"/>
          </p:nvPr>
        </p:nvSpPr>
        <p:spPr>
          <a:xfrm>
            <a:off x="628650" y="1003852"/>
            <a:ext cx="7886700" cy="68683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3600"/>
              <a:buFont typeface="Arial"/>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0"/>
          <p:cNvSpPr txBox="1">
            <a:spLocks noGrp="1"/>
          </p:cNvSpPr>
          <p:nvPr>
            <p:ph type="sldNum" idx="12"/>
          </p:nvPr>
        </p:nvSpPr>
        <p:spPr>
          <a:xfrm>
            <a:off x="126724" y="6629400"/>
            <a:ext cx="20574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2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2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2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2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2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2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2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2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sldNum" idx="12"/>
          </p:nvPr>
        </p:nvSpPr>
        <p:spPr>
          <a:xfrm>
            <a:off x="126724" y="6629400"/>
            <a:ext cx="2057400" cy="2286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2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2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2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2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2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2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2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2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700" y="924140"/>
            <a:ext cx="8520600" cy="763600"/>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930976"/>
            <a:ext cx="8034670" cy="4525433"/>
          </a:xfrm>
        </p:spPr>
        <p:txBody>
          <a:bodyPr/>
          <a:lstStyle>
            <a:lvl1pPr>
              <a:defRPr sz="2800" baseline="0">
                <a:latin typeface="Arial" panose="020B0604020202020204" pitchFamily="34" charset="0"/>
              </a:defRPr>
            </a:lvl1pPr>
            <a:lvl2pPr>
              <a:defRPr sz="2400" baseline="0">
                <a:latin typeface="Montserrat" panose="020B0604020202020204" charset="0"/>
              </a:defRPr>
            </a:lvl2pPr>
            <a:lvl3pPr>
              <a:defRPr sz="2000" baseline="0">
                <a:latin typeface="Montserrat" panose="020B0604020202020204" charset="0"/>
              </a:defRPr>
            </a:lvl3pPr>
            <a:lvl4pPr>
              <a:defRPr sz="1800" baseline="0">
                <a:latin typeface="Montserrat" panose="020B0604020202020204" charset="0"/>
              </a:defRPr>
            </a:lvl4pPr>
            <a:lvl5pPr>
              <a:defRPr sz="1800" baseline="0">
                <a:latin typeface="Montserrat" panose="020B0604020202020204" charset="0"/>
              </a:defRPr>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3F46AF33-03FF-4222-9AC9-126BC835F347}" type="slidenum">
              <a:rPr lang="en-US" smtClean="0"/>
              <a:t>‹#›</a:t>
            </a:fld>
            <a:endParaRPr lang="en-US"/>
          </a:p>
        </p:txBody>
      </p:sp>
      <p:cxnSp>
        <p:nvCxnSpPr>
          <p:cNvPr id="8" name="Shape 14"/>
          <p:cNvCxnSpPr/>
          <p:nvPr userDrawn="1"/>
        </p:nvCxnSpPr>
        <p:spPr>
          <a:xfrm>
            <a:off x="-18985" y="765681"/>
            <a:ext cx="9182100" cy="0"/>
          </a:xfrm>
          <a:prstGeom prst="straightConnector1">
            <a:avLst/>
          </a:prstGeom>
          <a:noFill/>
          <a:ln w="9525" cap="flat" cmpd="sng">
            <a:solidFill>
              <a:srgbClr val="EFEFEF"/>
            </a:solidFill>
            <a:prstDash val="solid"/>
            <a:round/>
            <a:headEnd type="none" w="lg" len="lg"/>
            <a:tailEnd type="none" w="lg" len="lg"/>
          </a:ln>
        </p:spPr>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85" y="144716"/>
            <a:ext cx="1190847" cy="563057"/>
          </a:xfrm>
          <a:prstGeom prst="rect">
            <a:avLst/>
          </a:prstGeom>
        </p:spPr>
      </p:pic>
    </p:spTree>
    <p:extLst>
      <p:ext uri="{BB962C8B-B14F-4D97-AF65-F5344CB8AC3E}">
        <p14:creationId xmlns:p14="http://schemas.microsoft.com/office/powerpoint/2010/main" val="3811476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 name="Google Shape;11;p9"/>
          <p:cNvSpPr txBox="1">
            <a:spLocks noGrp="1"/>
          </p:cNvSpPr>
          <p:nvPr>
            <p:ph type="title"/>
          </p:nvPr>
        </p:nvSpPr>
        <p:spPr>
          <a:xfrm>
            <a:off x="628650" y="974035"/>
            <a:ext cx="7886700" cy="71665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11"/>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18" name="Google Shape;18;p11"/>
          <p:cNvSpPr txBox="1">
            <a:spLocks noGrp="1"/>
          </p:cNvSpPr>
          <p:nvPr>
            <p:ph type="title"/>
          </p:nvPr>
        </p:nvSpPr>
        <p:spPr>
          <a:xfrm>
            <a:off x="628650" y="974035"/>
            <a:ext cx="7886700" cy="71665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6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13"/>
          <p:cNvPicPr preferRelativeResize="0"/>
          <p:nvPr/>
        </p:nvPicPr>
        <p:blipFill rotWithShape="1">
          <a:blip r:embed="rId9">
            <a:alphaModFix/>
          </a:blip>
          <a:srcRect/>
          <a:stretch/>
        </p:blipFill>
        <p:spPr>
          <a:xfrm>
            <a:off x="0" y="0"/>
            <a:ext cx="9144000" cy="6858000"/>
          </a:xfrm>
          <a:prstGeom prst="rect">
            <a:avLst/>
          </a:prstGeom>
          <a:noFill/>
          <a:ln>
            <a:noFill/>
          </a:ln>
        </p:spPr>
      </p:pic>
      <p:sp>
        <p:nvSpPr>
          <p:cNvPr id="25" name="Google Shape;25;p13"/>
          <p:cNvSpPr txBox="1">
            <a:spLocks noGrp="1"/>
          </p:cNvSpPr>
          <p:nvPr>
            <p:ph type="title"/>
          </p:nvPr>
        </p:nvSpPr>
        <p:spPr>
          <a:xfrm>
            <a:off x="628650" y="1003852"/>
            <a:ext cx="7886700" cy="68683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7" name="Google Shape;27;p13"/>
          <p:cNvSpPr txBox="1">
            <a:spLocks noGrp="1"/>
          </p:cNvSpPr>
          <p:nvPr>
            <p:ph type="sldNum" idx="12"/>
          </p:nvPr>
        </p:nvSpPr>
        <p:spPr>
          <a:xfrm>
            <a:off x="126724" y="6629400"/>
            <a:ext cx="2057400" cy="2286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accent1"/>
                </a:solidFill>
                <a:latin typeface="Arial Narrow"/>
                <a:ea typeface="Arial Narrow"/>
                <a:cs typeface="Arial Narrow"/>
                <a:sym typeface="Arial Narrow"/>
              </a:defRPr>
            </a:lvl1pPr>
            <a:lvl2pPr marL="0" marR="0" lvl="1" indent="0" algn="l" rtl="0">
              <a:spcBef>
                <a:spcPts val="0"/>
              </a:spcBef>
              <a:buNone/>
              <a:defRPr sz="1200" b="0" i="0" u="none" strike="noStrike" cap="none">
                <a:solidFill>
                  <a:schemeClr val="accent1"/>
                </a:solidFill>
                <a:latin typeface="Arial Narrow"/>
                <a:ea typeface="Arial Narrow"/>
                <a:cs typeface="Arial Narrow"/>
                <a:sym typeface="Arial Narrow"/>
              </a:defRPr>
            </a:lvl2pPr>
            <a:lvl3pPr marL="0" marR="0" lvl="2" indent="0" algn="l" rtl="0">
              <a:spcBef>
                <a:spcPts val="0"/>
              </a:spcBef>
              <a:buNone/>
              <a:defRPr sz="1200" b="0" i="0" u="none" strike="noStrike" cap="none">
                <a:solidFill>
                  <a:schemeClr val="accent1"/>
                </a:solidFill>
                <a:latin typeface="Arial Narrow"/>
                <a:ea typeface="Arial Narrow"/>
                <a:cs typeface="Arial Narrow"/>
                <a:sym typeface="Arial Narrow"/>
              </a:defRPr>
            </a:lvl3pPr>
            <a:lvl4pPr marL="0" marR="0" lvl="3" indent="0" algn="l" rtl="0">
              <a:spcBef>
                <a:spcPts val="0"/>
              </a:spcBef>
              <a:buNone/>
              <a:defRPr sz="1200" b="0" i="0" u="none" strike="noStrike" cap="none">
                <a:solidFill>
                  <a:schemeClr val="accent1"/>
                </a:solidFill>
                <a:latin typeface="Arial Narrow"/>
                <a:ea typeface="Arial Narrow"/>
                <a:cs typeface="Arial Narrow"/>
                <a:sym typeface="Arial Narrow"/>
              </a:defRPr>
            </a:lvl4pPr>
            <a:lvl5pPr marL="0" marR="0" lvl="4" indent="0" algn="l" rtl="0">
              <a:spcBef>
                <a:spcPts val="0"/>
              </a:spcBef>
              <a:buNone/>
              <a:defRPr sz="1200" b="0" i="0" u="none" strike="noStrike" cap="none">
                <a:solidFill>
                  <a:schemeClr val="accent1"/>
                </a:solidFill>
                <a:latin typeface="Arial Narrow"/>
                <a:ea typeface="Arial Narrow"/>
                <a:cs typeface="Arial Narrow"/>
                <a:sym typeface="Arial Narrow"/>
              </a:defRPr>
            </a:lvl5pPr>
            <a:lvl6pPr marL="0" marR="0" lvl="5" indent="0" algn="l" rtl="0">
              <a:spcBef>
                <a:spcPts val="0"/>
              </a:spcBef>
              <a:buNone/>
              <a:defRPr sz="1200" b="0" i="0" u="none" strike="noStrike" cap="none">
                <a:solidFill>
                  <a:schemeClr val="accent1"/>
                </a:solidFill>
                <a:latin typeface="Arial Narrow"/>
                <a:ea typeface="Arial Narrow"/>
                <a:cs typeface="Arial Narrow"/>
                <a:sym typeface="Arial Narrow"/>
              </a:defRPr>
            </a:lvl6pPr>
            <a:lvl7pPr marL="0" marR="0" lvl="6" indent="0" algn="l" rtl="0">
              <a:spcBef>
                <a:spcPts val="0"/>
              </a:spcBef>
              <a:buNone/>
              <a:defRPr sz="1200" b="0" i="0" u="none" strike="noStrike" cap="none">
                <a:solidFill>
                  <a:schemeClr val="accent1"/>
                </a:solidFill>
                <a:latin typeface="Arial Narrow"/>
                <a:ea typeface="Arial Narrow"/>
                <a:cs typeface="Arial Narrow"/>
                <a:sym typeface="Arial Narrow"/>
              </a:defRPr>
            </a:lvl7pPr>
            <a:lvl8pPr marL="0" marR="0" lvl="7" indent="0" algn="l" rtl="0">
              <a:spcBef>
                <a:spcPts val="0"/>
              </a:spcBef>
              <a:buNone/>
              <a:defRPr sz="1200" b="0" i="0" u="none" strike="noStrike" cap="none">
                <a:solidFill>
                  <a:schemeClr val="accent1"/>
                </a:solidFill>
                <a:latin typeface="Arial Narrow"/>
                <a:ea typeface="Arial Narrow"/>
                <a:cs typeface="Arial Narrow"/>
                <a:sym typeface="Arial Narrow"/>
              </a:defRPr>
            </a:lvl8pPr>
            <a:lvl9pPr marL="0" marR="0" lvl="8" indent="0" algn="l" rtl="0">
              <a:spcBef>
                <a:spcPts val="0"/>
              </a:spcBef>
              <a:buNone/>
              <a:defRPr sz="12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 id="2147483661" r:id="rId6"/>
    <p:sldLayoutId id="214748366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18"/>
          <p:cNvPicPr preferRelativeResize="0"/>
          <p:nvPr/>
        </p:nvPicPr>
        <p:blipFill rotWithShape="1">
          <a:blip r:embed="rId4">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cdc.gov/hiv/library/reports/hiv-surveillance/vol-32/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locator.hiv.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ivma.org/policy--advocacy/ryan-white-medical-providers-coalition/ryan-white-medical-providers-coalition/"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hyperlink" Target="https://nccc.ucsf.edu/" TargetMode="External"/><Relationship Id="rId3" Type="http://schemas.openxmlformats.org/officeDocument/2006/relationships/hyperlink" Target="https://www.hiv.uw.edu/" TargetMode="External"/><Relationship Id="rId7" Type="http://schemas.openxmlformats.org/officeDocument/2006/relationships/hyperlink" Target="https://www.acthiv.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hivma.org/professional-development/hivma-clinical-fellowship/" TargetMode="External"/><Relationship Id="rId5" Type="http://schemas.openxmlformats.org/officeDocument/2006/relationships/hyperlink" Target="https://www.hivma.org/professional-development/hiv-training-programs2/hiv-training-programs-updated/" TargetMode="External"/><Relationship Id="rId4" Type="http://schemas.openxmlformats.org/officeDocument/2006/relationships/hyperlink" Target="https://education.aahivm.org/product_bundles/2399"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hivgov-prod-v3.s3.amazonaws.com/s3fs-public/NHAS-2022-2025-2Pager.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hivgov-prod-v3.s3.amazonaws.com/s3fs-public/NHAS-2022-2025-2Pager.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hyperlink" Target="https://www.cdc.gov/vaccines/schedules/downloads/adult/adult-combined-schedule.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clinicalinfo.hiv.gov/en/guidelines/adult-and-adolescent-opportunistic-infection/recommended-immunization-schedule"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clinicalinfo.hiv.gov/en/guidelines/adult-and-adolescent-opportunistic-infection/recommended-immunization-schedule"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clinicalinfo.hiv.gov/en/guidelines/adult-and-adolescent-opportunistic-infection/recommended-immunization-schedule"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hyperlink" Target="https://www.cdc.gov/vaccines/vpd/pneumo/downloads/pneumo-vaccine-timing.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ahajournals.org/doi/full/10.1161/CIR.0000000000000695"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www.ahajournals.org/doi/full/10.1161/CIR.0000000000000695"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ryanwhite.hrsa.gov/about/ryan-whit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ryanwhite.hrsa.gov/about/parts-and-initiatives/part-f/program" TargetMode="External"/><Relationship Id="rId7" Type="http://schemas.openxmlformats.org/officeDocument/2006/relationships/hyperlink" Target="https://ryanwhite.hrsa.gov/abou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ryanwhite.hrsa.gov/about-program/part-f-minority-aids-initiative" TargetMode="External"/><Relationship Id="rId5" Type="http://schemas.openxmlformats.org/officeDocument/2006/relationships/hyperlink" Target="https://ryanwhite.hrsa.gov/about-program/part-f-dental-programs" TargetMode="External"/><Relationship Id="rId4" Type="http://schemas.openxmlformats.org/officeDocument/2006/relationships/hyperlink" Target="https://ryanwhite.hrsa.gov/about-program/part-f-special-projects-national-significance-spns-progra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hiv/library/reports/hiv-surveillance/vol-32/index.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323850" y="648876"/>
            <a:ext cx="8534400" cy="1978746"/>
          </a:xfrm>
          <a:prstGeom prst="rect">
            <a:avLst/>
          </a:prstGeom>
          <a:solidFill>
            <a:schemeClr val="tx1"/>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dirty="0">
                <a:solidFill>
                  <a:srgbClr val="FFFFFF"/>
                </a:solidFill>
              </a:rPr>
              <a:t>The Dual Imperative in Ending the HIV Epidemic: Primary Care and Social Determinants of Health for Persons Living with HIV</a:t>
            </a:r>
            <a:endParaRPr dirty="0">
              <a:solidFill>
                <a:srgbClr val="FFFFFF"/>
              </a:solidFill>
            </a:endParaRPr>
          </a:p>
          <a:p>
            <a:pPr marL="0" lvl="0" indent="0" algn="ctr" rtl="0">
              <a:lnSpc>
                <a:spcPct val="90000"/>
              </a:lnSpc>
              <a:spcBef>
                <a:spcPts val="0"/>
              </a:spcBef>
              <a:spcAft>
                <a:spcPts val="0"/>
              </a:spcAft>
              <a:buClr>
                <a:schemeClr val="lt1"/>
              </a:buClr>
              <a:buSzPts val="3600"/>
              <a:buFont typeface="Arial"/>
              <a:buNone/>
            </a:pPr>
            <a:br>
              <a:rPr lang="en-US" dirty="0"/>
            </a:br>
            <a:endParaRPr dirty="0"/>
          </a:p>
        </p:txBody>
      </p:sp>
      <p:sp>
        <p:nvSpPr>
          <p:cNvPr id="60" name="Google Shape;60;p1"/>
          <p:cNvSpPr txBox="1">
            <a:spLocks noGrp="1"/>
          </p:cNvSpPr>
          <p:nvPr>
            <p:ph type="subTitle" idx="1"/>
          </p:nvPr>
        </p:nvSpPr>
        <p:spPr>
          <a:xfrm>
            <a:off x="0" y="5114815"/>
            <a:ext cx="9143999" cy="1850761"/>
          </a:xfrm>
          <a:prstGeom prst="rect">
            <a:avLst/>
          </a:prstGeom>
          <a:solidFill>
            <a:schemeClr val="tx2">
              <a:lumMod val="75000"/>
            </a:schemeClr>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en-US" sz="1200" b="1" u="sng" dirty="0">
                <a:latin typeface="+mj-lt"/>
                <a:cs typeface="Angsana New" panose="02020603050405020304" pitchFamily="18" charset="-34"/>
              </a:rPr>
              <a:t>Acknowledgements: </a:t>
            </a:r>
            <a:br>
              <a:rPr lang="en-US" sz="1200" b="1" u="sng" dirty="0">
                <a:latin typeface="+mj-lt"/>
                <a:cs typeface="Angsana New" panose="02020603050405020304" pitchFamily="18" charset="-34"/>
              </a:rPr>
            </a:br>
            <a:endParaRPr lang="en-US" sz="1200" b="1" u="sng" dirty="0">
              <a:latin typeface="+mj-lt"/>
              <a:cs typeface="Angsana New" panose="02020603050405020304" pitchFamily="18" charset="-34"/>
            </a:endParaRPr>
          </a:p>
          <a:p>
            <a:pPr marL="0" lvl="0" indent="0" algn="l" rtl="0">
              <a:lnSpc>
                <a:spcPct val="90000"/>
              </a:lnSpc>
              <a:spcBef>
                <a:spcPts val="0"/>
              </a:spcBef>
              <a:spcAft>
                <a:spcPts val="0"/>
              </a:spcAft>
              <a:buClr>
                <a:schemeClr val="lt1"/>
              </a:buClr>
              <a:buSzPts val="2000"/>
              <a:buNone/>
            </a:pPr>
            <a:r>
              <a:rPr lang="en-US" sz="1200" dirty="0">
                <a:latin typeface="+mj-lt"/>
                <a:cs typeface="Angsana New" panose="02020603050405020304" pitchFamily="18" charset="-34"/>
              </a:rPr>
              <a:t>Radeeb Akhtar MD MPH AAHIVS (he/him/his)</a:t>
            </a:r>
            <a:endParaRPr sz="1200" dirty="0">
              <a:latin typeface="+mj-lt"/>
              <a:cs typeface="Angsana New" panose="02020603050405020304" pitchFamily="18" charset="-34"/>
            </a:endParaRPr>
          </a:p>
          <a:p>
            <a:pPr marL="0" lvl="0" indent="0" algn="l" rtl="0">
              <a:lnSpc>
                <a:spcPct val="90000"/>
              </a:lnSpc>
              <a:spcBef>
                <a:spcPts val="0"/>
              </a:spcBef>
              <a:spcAft>
                <a:spcPts val="0"/>
              </a:spcAft>
              <a:buClr>
                <a:schemeClr val="lt1"/>
              </a:buClr>
              <a:buSzPts val="2000"/>
              <a:buNone/>
            </a:pPr>
            <a:r>
              <a:rPr lang="en-US" sz="1200" dirty="0">
                <a:latin typeface="+mj-lt"/>
                <a:cs typeface="Angsana New" panose="02020603050405020304" pitchFamily="18" charset="-34"/>
              </a:rPr>
              <a:t>Associate Program Director.  Icahn School of Medicine at Mount Sinai Family Medicine Residency Program. The Institute for Family Health</a:t>
            </a:r>
          </a:p>
          <a:p>
            <a:pPr marL="0" lvl="0" indent="0" algn="l" rtl="0">
              <a:lnSpc>
                <a:spcPct val="90000"/>
              </a:lnSpc>
              <a:spcBef>
                <a:spcPts val="0"/>
              </a:spcBef>
              <a:spcAft>
                <a:spcPts val="0"/>
              </a:spcAft>
              <a:buClr>
                <a:schemeClr val="lt1"/>
              </a:buClr>
              <a:buSzPts val="2000"/>
              <a:buNone/>
            </a:pPr>
            <a:endParaRPr lang="en-US" sz="1200" dirty="0">
              <a:latin typeface="+mj-lt"/>
              <a:cs typeface="Angsana New" panose="02020603050405020304" pitchFamily="18" charset="-34"/>
            </a:endParaRPr>
          </a:p>
          <a:p>
            <a:pPr marL="0" lvl="0" indent="0" algn="l" rtl="0">
              <a:spcBef>
                <a:spcPts val="0"/>
              </a:spcBef>
              <a:spcAft>
                <a:spcPts val="0"/>
              </a:spcAft>
              <a:buNone/>
            </a:pPr>
            <a:r>
              <a:rPr lang="en-US" sz="1200" dirty="0">
                <a:solidFill>
                  <a:schemeClr val="lt1"/>
                </a:solidFill>
                <a:latin typeface="+mj-lt"/>
              </a:rPr>
              <a:t>Marshal N. Miller, MD, AAHIVS (he/him/his)</a:t>
            </a:r>
            <a:endParaRPr lang="en-US" sz="1200" dirty="0">
              <a:solidFill>
                <a:schemeClr val="lt1"/>
              </a:solidFill>
              <a:latin typeface="+mj-lt"/>
              <a:ea typeface="Arial Narrow"/>
              <a:cs typeface="Arial Narrow"/>
              <a:sym typeface="Arial Narrow"/>
            </a:endParaRPr>
          </a:p>
          <a:p>
            <a:pPr marL="0" lvl="0" indent="0" algn="l" rtl="0">
              <a:spcBef>
                <a:spcPts val="0"/>
              </a:spcBef>
              <a:spcAft>
                <a:spcPts val="0"/>
              </a:spcAft>
              <a:buNone/>
            </a:pPr>
            <a:r>
              <a:rPr lang="en-US" sz="1200" dirty="0">
                <a:solidFill>
                  <a:schemeClr val="lt1"/>
                </a:solidFill>
                <a:latin typeface="+mj-lt"/>
              </a:rPr>
              <a:t>Clinical Assistant Professor.  Associate Residency Program Director. HIV Primary Care Fellowship Director. Department of Family &amp; Community Medicine. Thomas Jefferson University</a:t>
            </a:r>
            <a:endParaRPr lang="en-US" sz="1200" dirty="0">
              <a:solidFill>
                <a:schemeClr val="lt1"/>
              </a:solidFill>
              <a:latin typeface="+mj-lt"/>
              <a:ea typeface="Arial Narrow"/>
              <a:cs typeface="Arial Narrow"/>
              <a:sym typeface="Arial Narrow"/>
            </a:endParaRPr>
          </a:p>
        </p:txBody>
      </p:sp>
      <p:sp>
        <p:nvSpPr>
          <p:cNvPr id="7" name="Google Shape;87;g1232eb86e6e_6_7">
            <a:extLst>
              <a:ext uri="{FF2B5EF4-FFF2-40B4-BE49-F238E27FC236}">
                <a16:creationId xmlns:a16="http://schemas.microsoft.com/office/drawing/2014/main" id="{FDFA5CC4-7A5A-4D80-85A9-35A57D60834D}"/>
              </a:ext>
            </a:extLst>
          </p:cNvPr>
          <p:cNvSpPr txBox="1">
            <a:spLocks/>
          </p:cNvSpPr>
          <p:nvPr/>
        </p:nvSpPr>
        <p:spPr>
          <a:xfrm>
            <a:off x="153521" y="2814021"/>
            <a:ext cx="4346197" cy="2114395"/>
          </a:xfrm>
          <a:prstGeom prst="rect">
            <a:avLst/>
          </a:prstGeom>
          <a:solidFill>
            <a:schemeClr val="bg2">
              <a:lumMod val="60000"/>
              <a:lumOff val="40000"/>
            </a:schemeClr>
          </a:solidFill>
          <a:ln>
            <a:solidFill>
              <a:schemeClr val="accent5"/>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Narrow"/>
                <a:ea typeface="Arial Narrow"/>
                <a:cs typeface="Arial Narrow"/>
                <a:sym typeface="Arial Narrow"/>
              </a:defRPr>
            </a:lvl1pPr>
            <a:lvl2pPr marL="914400" marR="0" lvl="1" indent="-3810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Narrow"/>
                <a:ea typeface="Arial Narrow"/>
                <a:cs typeface="Arial Narrow"/>
                <a:sym typeface="Arial Narrow"/>
              </a:defRPr>
            </a:lvl2pPr>
            <a:lvl3pPr marL="1371600" marR="0" lvl="2" indent="-355600"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Narrow"/>
                <a:ea typeface="Arial Narrow"/>
                <a:cs typeface="Arial Narrow"/>
                <a:sym typeface="Arial Narrow"/>
              </a:defRPr>
            </a:lvl3pPr>
            <a:lvl4pPr marL="1828800" marR="0" lvl="3"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Narrow"/>
                <a:ea typeface="Arial Narrow"/>
                <a:cs typeface="Arial Narrow"/>
                <a:sym typeface="Arial Narrow"/>
              </a:defRPr>
            </a:lvl4pPr>
            <a:lvl5pPr marL="2286000" marR="0" lvl="4" indent="-342900"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Narrow"/>
                <a:ea typeface="Arial Narrow"/>
                <a:cs typeface="Arial Narrow"/>
                <a:sym typeface="Arial Narrow"/>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9pPr>
          </a:lstStyle>
          <a:p>
            <a:pPr marL="0" indent="0">
              <a:lnSpc>
                <a:spcPct val="100000"/>
              </a:lnSpc>
              <a:spcBef>
                <a:spcPts val="0"/>
              </a:spcBef>
              <a:buSzPts val="1200"/>
            </a:pPr>
            <a:r>
              <a:rPr lang="en-US" sz="1800" dirty="0" err="1">
                <a:latin typeface="Arial"/>
                <a:ea typeface="Arial"/>
                <a:cs typeface="Arial"/>
                <a:sym typeface="Arial"/>
              </a:rPr>
              <a:t>Yury</a:t>
            </a:r>
            <a:r>
              <a:rPr lang="en-US" sz="1800" dirty="0">
                <a:latin typeface="Arial"/>
                <a:ea typeface="Arial"/>
                <a:cs typeface="Arial"/>
                <a:sym typeface="Arial"/>
              </a:rPr>
              <a:t> Parra MD, FAAFP, AAHIVS </a:t>
            </a:r>
          </a:p>
          <a:p>
            <a:pPr marL="0" indent="0">
              <a:lnSpc>
                <a:spcPct val="100000"/>
              </a:lnSpc>
              <a:spcBef>
                <a:spcPts val="0"/>
              </a:spcBef>
              <a:buSzPts val="1200"/>
            </a:pPr>
            <a:r>
              <a:rPr lang="en-US" sz="1800" dirty="0">
                <a:latin typeface="Arial"/>
                <a:ea typeface="Arial"/>
                <a:cs typeface="Arial"/>
                <a:sym typeface="Arial"/>
              </a:rPr>
              <a:t>(she/her/hers)</a:t>
            </a:r>
            <a:endParaRPr lang="en-US" sz="1800" dirty="0">
              <a:solidFill>
                <a:srgbClr val="000000"/>
              </a:solidFill>
              <a:latin typeface="Arial"/>
              <a:ea typeface="Arial"/>
              <a:cs typeface="Arial"/>
              <a:sym typeface="Arial"/>
            </a:endParaRPr>
          </a:p>
          <a:p>
            <a:pPr marL="0" indent="0">
              <a:lnSpc>
                <a:spcPct val="100000"/>
              </a:lnSpc>
              <a:spcBef>
                <a:spcPts val="0"/>
              </a:spcBef>
              <a:buSzPts val="1200"/>
            </a:pPr>
            <a:r>
              <a:rPr lang="en-US" sz="1800" dirty="0">
                <a:latin typeface="Arial"/>
                <a:ea typeface="Arial"/>
                <a:cs typeface="Arial"/>
                <a:sym typeface="Arial"/>
              </a:rPr>
              <a:t>Clinical Assistant Professor</a:t>
            </a:r>
            <a:endParaRPr lang="en-US" sz="1800" dirty="0">
              <a:solidFill>
                <a:srgbClr val="000000"/>
              </a:solidFill>
              <a:latin typeface="Arial"/>
              <a:ea typeface="Arial"/>
              <a:cs typeface="Arial"/>
              <a:sym typeface="Arial"/>
            </a:endParaRPr>
          </a:p>
          <a:p>
            <a:pPr marL="0" indent="0">
              <a:lnSpc>
                <a:spcPct val="100000"/>
              </a:lnSpc>
              <a:spcBef>
                <a:spcPts val="0"/>
              </a:spcBef>
              <a:buSzPts val="1200"/>
            </a:pPr>
            <a:r>
              <a:rPr lang="en-US" sz="1800" dirty="0">
                <a:latin typeface="Arial"/>
                <a:ea typeface="Arial"/>
                <a:cs typeface="Arial"/>
                <a:sym typeface="Arial"/>
              </a:rPr>
              <a:t>Department of Family &amp; Social Medicine/Albert Einstein College of Medicine</a:t>
            </a:r>
            <a:endParaRPr lang="en-US" sz="1800" dirty="0">
              <a:solidFill>
                <a:srgbClr val="000000"/>
              </a:solidFill>
              <a:latin typeface="Arial"/>
              <a:ea typeface="Arial"/>
              <a:cs typeface="Arial"/>
              <a:sym typeface="Arial"/>
            </a:endParaRPr>
          </a:p>
          <a:p>
            <a:pPr marL="0" indent="0">
              <a:lnSpc>
                <a:spcPct val="100000"/>
              </a:lnSpc>
              <a:spcBef>
                <a:spcPts val="0"/>
              </a:spcBef>
              <a:buSzPts val="1200"/>
            </a:pPr>
            <a:r>
              <a:rPr lang="en-US" sz="1800" dirty="0">
                <a:latin typeface="Arial"/>
                <a:ea typeface="Arial"/>
                <a:cs typeface="Arial"/>
                <a:sym typeface="Arial"/>
              </a:rPr>
              <a:t>NYC Health + Hospitals Corporation</a:t>
            </a:r>
            <a:endParaRPr lang="en-US" sz="1800" dirty="0">
              <a:solidFill>
                <a:srgbClr val="000000"/>
              </a:solidFill>
              <a:latin typeface="Arial"/>
              <a:ea typeface="Arial"/>
              <a:cs typeface="Arial"/>
              <a:sym typeface="Arial"/>
            </a:endParaRPr>
          </a:p>
        </p:txBody>
      </p:sp>
      <p:sp>
        <p:nvSpPr>
          <p:cNvPr id="9" name="Google Shape;88;g1232eb86e6e_6_7">
            <a:extLst>
              <a:ext uri="{FF2B5EF4-FFF2-40B4-BE49-F238E27FC236}">
                <a16:creationId xmlns:a16="http://schemas.microsoft.com/office/drawing/2014/main" id="{86CE32E9-4E68-4EAA-A9A9-0C5308521F93}"/>
              </a:ext>
            </a:extLst>
          </p:cNvPr>
          <p:cNvSpPr txBox="1"/>
          <p:nvPr/>
        </p:nvSpPr>
        <p:spPr>
          <a:xfrm>
            <a:off x="4591050" y="2814021"/>
            <a:ext cx="4399429" cy="2114395"/>
          </a:xfrm>
          <a:prstGeom prst="rect">
            <a:avLst/>
          </a:prstGeom>
          <a:solidFill>
            <a:schemeClr val="bg2">
              <a:lumMod val="60000"/>
              <a:lumOff val="40000"/>
            </a:schemeClr>
          </a:solidFill>
          <a:ln>
            <a:solidFill>
              <a:schemeClr val="bg2">
                <a:lumMod val="75000"/>
              </a:schemeClr>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dirty="0">
                <a:solidFill>
                  <a:schemeClr val="lt1"/>
                </a:solidFill>
              </a:rPr>
              <a:t>Yasmin Hashemi, DO, AAHIVS</a:t>
            </a:r>
          </a:p>
          <a:p>
            <a:pPr marL="0" lvl="0" indent="0" algn="ctr" rtl="0">
              <a:spcBef>
                <a:spcPts val="0"/>
              </a:spcBef>
              <a:spcAft>
                <a:spcPts val="0"/>
              </a:spcAft>
              <a:buNone/>
            </a:pPr>
            <a:r>
              <a:rPr lang="en-US" sz="1900" dirty="0">
                <a:solidFill>
                  <a:schemeClr val="lt1"/>
                </a:solidFill>
              </a:rPr>
              <a:t>(she/her/hers) </a:t>
            </a:r>
            <a:endParaRPr sz="1900" dirty="0">
              <a:solidFill>
                <a:schemeClr val="lt1"/>
              </a:solidFill>
              <a:latin typeface="Arial Narrow"/>
              <a:ea typeface="Arial Narrow"/>
              <a:cs typeface="Arial Narrow"/>
              <a:sym typeface="Arial Narrow"/>
            </a:endParaRPr>
          </a:p>
          <a:p>
            <a:pPr marL="0" lvl="0" indent="0" algn="ctr" rtl="0">
              <a:spcBef>
                <a:spcPts val="0"/>
              </a:spcBef>
              <a:spcAft>
                <a:spcPts val="0"/>
              </a:spcAft>
              <a:buNone/>
            </a:pPr>
            <a:r>
              <a:rPr lang="en-US" sz="1900" dirty="0">
                <a:solidFill>
                  <a:schemeClr val="lt1"/>
                </a:solidFill>
              </a:rPr>
              <a:t>PGY3 Family Medicine Resident</a:t>
            </a:r>
            <a:endParaRPr sz="1900" dirty="0">
              <a:solidFill>
                <a:schemeClr val="lt1"/>
              </a:solidFill>
              <a:latin typeface="Arial Narrow"/>
              <a:ea typeface="Arial Narrow"/>
              <a:cs typeface="Arial Narrow"/>
              <a:sym typeface="Arial Narrow"/>
            </a:endParaRPr>
          </a:p>
          <a:p>
            <a:pPr marL="0" lvl="0" indent="0" algn="ctr" rtl="0">
              <a:lnSpc>
                <a:spcPct val="90000"/>
              </a:lnSpc>
              <a:spcBef>
                <a:spcPts val="0"/>
              </a:spcBef>
              <a:spcAft>
                <a:spcPts val="0"/>
              </a:spcAft>
              <a:buClr>
                <a:schemeClr val="lt1"/>
              </a:buClr>
              <a:buSzPts val="2000"/>
              <a:buNone/>
            </a:pPr>
            <a:r>
              <a:rPr lang="en-US" sz="1900" dirty="0">
                <a:solidFill>
                  <a:schemeClr val="bg1"/>
                </a:solidFill>
              </a:rPr>
              <a:t>Icahn School of Medicine at Mount Sinai Family Medicine Residency Program</a:t>
            </a:r>
          </a:p>
          <a:p>
            <a:pPr marL="0" lvl="0" indent="0" algn="ctr" rtl="0">
              <a:lnSpc>
                <a:spcPct val="90000"/>
              </a:lnSpc>
              <a:spcBef>
                <a:spcPts val="0"/>
              </a:spcBef>
              <a:spcAft>
                <a:spcPts val="0"/>
              </a:spcAft>
              <a:buClr>
                <a:schemeClr val="lt1"/>
              </a:buClr>
              <a:buSzPts val="2000"/>
              <a:buNone/>
            </a:pPr>
            <a:r>
              <a:rPr lang="en-US" sz="1900" dirty="0">
                <a:solidFill>
                  <a:schemeClr val="bg1"/>
                </a:solidFill>
              </a:rPr>
              <a:t>The Institute for Family Health</a:t>
            </a:r>
            <a:endParaRPr sz="19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2498ee482c_0_73"/>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pic>
        <p:nvPicPr>
          <p:cNvPr id="162" name="Google Shape;162;g12498ee482c_0_73"/>
          <p:cNvPicPr preferRelativeResize="0"/>
          <p:nvPr/>
        </p:nvPicPr>
        <p:blipFill rotWithShape="1">
          <a:blip r:embed="rId3">
            <a:alphaModFix/>
          </a:blip>
          <a:srcRect/>
          <a:stretch/>
        </p:blipFill>
        <p:spPr>
          <a:xfrm>
            <a:off x="126724" y="1270156"/>
            <a:ext cx="8026676" cy="5168744"/>
          </a:xfrm>
          <a:prstGeom prst="rect">
            <a:avLst/>
          </a:prstGeom>
          <a:noFill/>
          <a:ln>
            <a:noFill/>
          </a:ln>
        </p:spPr>
      </p:pic>
      <p:sp>
        <p:nvSpPr>
          <p:cNvPr id="163" name="Google Shape;163;g12498ee482c_0_73"/>
          <p:cNvSpPr txBox="1"/>
          <p:nvPr/>
        </p:nvSpPr>
        <p:spPr>
          <a:xfrm>
            <a:off x="215624" y="682479"/>
            <a:ext cx="8515500" cy="984855"/>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en-US" sz="2000" b="1" dirty="0">
                <a:solidFill>
                  <a:srgbClr val="7030A0"/>
                </a:solidFill>
                <a:highlight>
                  <a:srgbClr val="FFFFFF"/>
                </a:highlight>
                <a:latin typeface="+mj-lt"/>
                <a:ea typeface="Open Sans"/>
                <a:cs typeface="Open Sans"/>
                <a:sym typeface="Open Sans"/>
              </a:rPr>
              <a:t>New HIV Diagnoses in the US and Dependent Areas for the Most-Affected Subpopulations, 2019</a:t>
            </a:r>
            <a:endParaRPr sz="2000" b="1" dirty="0">
              <a:solidFill>
                <a:srgbClr val="7030A0"/>
              </a:solidFill>
              <a:highlight>
                <a:srgbClr val="FFFFFF"/>
              </a:highlight>
              <a:latin typeface="+mj-lt"/>
              <a:ea typeface="Open Sans"/>
              <a:cs typeface="Open Sans"/>
              <a:sym typeface="Open Sans"/>
            </a:endParaRPr>
          </a:p>
        </p:txBody>
      </p:sp>
      <p:sp>
        <p:nvSpPr>
          <p:cNvPr id="5" name="TextBox 4">
            <a:extLst>
              <a:ext uri="{FF2B5EF4-FFF2-40B4-BE49-F238E27FC236}">
                <a16:creationId xmlns:a16="http://schemas.microsoft.com/office/drawing/2014/main" id="{6A193E1C-D2A6-486C-A722-EA31E3A00697}"/>
              </a:ext>
            </a:extLst>
          </p:cNvPr>
          <p:cNvSpPr txBox="1"/>
          <p:nvPr/>
        </p:nvSpPr>
        <p:spPr>
          <a:xfrm>
            <a:off x="3454400" y="6328201"/>
            <a:ext cx="6060300" cy="830997"/>
          </a:xfrm>
          <a:prstGeom prst="rect">
            <a:avLst/>
          </a:prstGeom>
          <a:noFill/>
        </p:spPr>
        <p:txBody>
          <a:bodyPr wrap="square" rtlCol="0">
            <a:spAutoFit/>
          </a:bodyPr>
          <a:lstStyle/>
          <a:p>
            <a:r>
              <a:rPr lang="en-US" sz="1200" dirty="0">
                <a:latin typeface="+mj-lt"/>
              </a:rPr>
              <a:t>Source: </a:t>
            </a:r>
            <a:r>
              <a:rPr lang="en-US" sz="1100" u="sng" dirty="0">
                <a:solidFill>
                  <a:srgbClr val="262626"/>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Diagnoses of HIV infection in the United States and dependent areas, 2019</a:t>
            </a:r>
            <a:br>
              <a:rPr lang="en-US" sz="1200" dirty="0">
                <a:latin typeface="+mj-lt"/>
              </a:rPr>
            </a:br>
            <a:r>
              <a:rPr lang="en-US" sz="1200" dirty="0">
                <a:solidFill>
                  <a:srgbClr val="262626"/>
                </a:solidFill>
                <a:latin typeface="+mj-lt"/>
                <a:ea typeface="Trebuchet MS"/>
                <a:cs typeface="Trebuchet MS"/>
                <a:sym typeface="Trebuchet MS"/>
              </a:rPr>
              <a:t>https://www.cdc.gov/hiv/statistics/overview/ataglance.html</a:t>
            </a:r>
            <a:endParaRPr lang="en-US" sz="1200" dirty="0">
              <a:latin typeface="+mj-lt"/>
            </a:endParaRPr>
          </a:p>
          <a:p>
            <a:endParaRPr lang="en-US" sz="1200" dirty="0">
              <a:latin typeface="+mj-lt"/>
            </a:endParaRPr>
          </a:p>
          <a:p>
            <a:r>
              <a:rPr lang="en-US" sz="1200" dirty="0">
                <a:latin typeface="+mj-lt"/>
              </a:rPr>
              <a:t> </a:t>
            </a:r>
          </a:p>
        </p:txBody>
      </p:sp>
      <p:sp>
        <p:nvSpPr>
          <p:cNvPr id="2" name="Rectangle 1">
            <a:extLst>
              <a:ext uri="{FF2B5EF4-FFF2-40B4-BE49-F238E27FC236}">
                <a16:creationId xmlns:a16="http://schemas.microsoft.com/office/drawing/2014/main" id="{6333DB70-3C6D-4303-B229-02E1B9E7E033}"/>
              </a:ext>
            </a:extLst>
          </p:cNvPr>
          <p:cNvSpPr/>
          <p:nvPr/>
        </p:nvSpPr>
        <p:spPr>
          <a:xfrm>
            <a:off x="342900" y="1615379"/>
            <a:ext cx="7810500" cy="11693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33D51CC3-25DD-4674-AA43-ABBEC3AED9E8}"/>
              </a:ext>
            </a:extLst>
          </p:cNvPr>
          <p:cNvSpPr/>
          <p:nvPr/>
        </p:nvSpPr>
        <p:spPr>
          <a:xfrm>
            <a:off x="5154513" y="3540566"/>
            <a:ext cx="1298864" cy="42602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1" name="Google Shape;171;g12498ee482c_0_89"/>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a:t>
            </a:fld>
            <a:endParaRPr/>
          </a:p>
        </p:txBody>
      </p:sp>
      <p:pic>
        <p:nvPicPr>
          <p:cNvPr id="172" name="Google Shape;172;g12498ee482c_0_89"/>
          <p:cNvPicPr preferRelativeResize="0"/>
          <p:nvPr/>
        </p:nvPicPr>
        <p:blipFill>
          <a:blip r:embed="rId3">
            <a:alphaModFix/>
          </a:blip>
          <a:stretch>
            <a:fillRect/>
          </a:stretch>
        </p:blipFill>
        <p:spPr>
          <a:xfrm>
            <a:off x="0" y="839650"/>
            <a:ext cx="9144000" cy="5764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Google Shape;180;g12498ee482c_0_113"/>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pic>
        <p:nvPicPr>
          <p:cNvPr id="181" name="Google Shape;181;g12498ee482c_0_113"/>
          <p:cNvPicPr preferRelativeResize="0"/>
          <p:nvPr/>
        </p:nvPicPr>
        <p:blipFill>
          <a:blip r:embed="rId3">
            <a:alphaModFix/>
          </a:blip>
          <a:stretch>
            <a:fillRect/>
          </a:stretch>
        </p:blipFill>
        <p:spPr>
          <a:xfrm>
            <a:off x="0" y="838200"/>
            <a:ext cx="9144000" cy="553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12498ee482c_0_97"/>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a:p>
        </p:txBody>
      </p:sp>
      <p:pic>
        <p:nvPicPr>
          <p:cNvPr id="190" name="Google Shape;190;g12498ee482c_0_97"/>
          <p:cNvPicPr preferRelativeResize="0"/>
          <p:nvPr/>
        </p:nvPicPr>
        <p:blipFill>
          <a:blip r:embed="rId3">
            <a:alphaModFix/>
          </a:blip>
          <a:stretch>
            <a:fillRect/>
          </a:stretch>
        </p:blipFill>
        <p:spPr>
          <a:xfrm>
            <a:off x="0" y="904355"/>
            <a:ext cx="9144000" cy="53356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g12498ee482c_0_105"/>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14</a:t>
            </a:fld>
            <a:endParaRPr/>
          </a:p>
        </p:txBody>
      </p:sp>
      <p:pic>
        <p:nvPicPr>
          <p:cNvPr id="199" name="Google Shape;199;g12498ee482c_0_105"/>
          <p:cNvPicPr preferRelativeResize="0"/>
          <p:nvPr/>
        </p:nvPicPr>
        <p:blipFill>
          <a:blip r:embed="rId3">
            <a:alphaModFix/>
          </a:blip>
          <a:stretch>
            <a:fillRect/>
          </a:stretch>
        </p:blipFill>
        <p:spPr>
          <a:xfrm>
            <a:off x="0" y="914241"/>
            <a:ext cx="9144000" cy="57151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Google Shape;205;g12498ee482c_0_128">
            <a:extLst>
              <a:ext uri="{FF2B5EF4-FFF2-40B4-BE49-F238E27FC236}">
                <a16:creationId xmlns:a16="http://schemas.microsoft.com/office/drawing/2014/main" id="{62B1CB75-2DCA-4D9F-8151-73901A675E28}"/>
              </a:ext>
            </a:extLst>
          </p:cNvPr>
          <p:cNvSpPr txBox="1">
            <a:spLocks/>
          </p:cNvSpPr>
          <p:nvPr/>
        </p:nvSpPr>
        <p:spPr>
          <a:xfrm>
            <a:off x="623888" y="2862470"/>
            <a:ext cx="7886700" cy="1700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7300"/>
              <a:t>WHY?</a:t>
            </a:r>
            <a:endParaRPr lang="en-US" sz="7300" dirty="0"/>
          </a:p>
        </p:txBody>
      </p:sp>
    </p:spTree>
    <p:extLst>
      <p:ext uri="{BB962C8B-B14F-4D97-AF65-F5344CB8AC3E}">
        <p14:creationId xmlns:p14="http://schemas.microsoft.com/office/powerpoint/2010/main" val="297054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F8C6E7-52DE-4D7F-8B7F-A0D34EAF878D}"/>
              </a:ext>
            </a:extLst>
          </p:cNvPr>
          <p:cNvSpPr/>
          <p:nvPr/>
        </p:nvSpPr>
        <p:spPr>
          <a:xfrm>
            <a:off x="-490538" y="1581150"/>
            <a:ext cx="5543550" cy="3695700"/>
          </a:xfrm>
          <a:prstGeom prst="rect">
            <a:avLst/>
          </a:prstGeom>
          <a:noFill/>
        </p:spPr>
      </p:sp>
      <p:sp>
        <p:nvSpPr>
          <p:cNvPr id="4" name="Freeform: Shape 3">
            <a:extLst>
              <a:ext uri="{FF2B5EF4-FFF2-40B4-BE49-F238E27FC236}">
                <a16:creationId xmlns:a16="http://schemas.microsoft.com/office/drawing/2014/main" id="{C85D1F16-EBFD-462D-93E2-EC317E0D0B84}"/>
              </a:ext>
            </a:extLst>
          </p:cNvPr>
          <p:cNvSpPr/>
          <p:nvPr/>
        </p:nvSpPr>
        <p:spPr>
          <a:xfrm>
            <a:off x="1990261"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6" name="Freeform: Shape 5">
            <a:extLst>
              <a:ext uri="{FF2B5EF4-FFF2-40B4-BE49-F238E27FC236}">
                <a16:creationId xmlns:a16="http://schemas.microsoft.com/office/drawing/2014/main" id="{1BF2D35A-21E4-432A-982B-5D5D67163AF4}"/>
              </a:ext>
            </a:extLst>
          </p:cNvPr>
          <p:cNvSpPr/>
          <p:nvPr/>
        </p:nvSpPr>
        <p:spPr>
          <a:xfrm>
            <a:off x="703058"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7" name="Freeform: Shape 6">
            <a:extLst>
              <a:ext uri="{FF2B5EF4-FFF2-40B4-BE49-F238E27FC236}">
                <a16:creationId xmlns:a16="http://schemas.microsoft.com/office/drawing/2014/main" id="{F51FF643-0857-4D23-9142-120883CA0FFF}"/>
              </a:ext>
            </a:extLst>
          </p:cNvPr>
          <p:cNvSpPr/>
          <p:nvPr/>
        </p:nvSpPr>
        <p:spPr>
          <a:xfrm>
            <a:off x="1344193"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8" name="Freeform: Shape 7">
            <a:extLst>
              <a:ext uri="{FF2B5EF4-FFF2-40B4-BE49-F238E27FC236}">
                <a16:creationId xmlns:a16="http://schemas.microsoft.com/office/drawing/2014/main" id="{BC193D5C-683F-4665-B278-742FE63DB77C}"/>
              </a:ext>
            </a:extLst>
          </p:cNvPr>
          <p:cNvSpPr/>
          <p:nvPr/>
        </p:nvSpPr>
        <p:spPr>
          <a:xfrm>
            <a:off x="-184668" y="3018016"/>
            <a:ext cx="1479543" cy="821968"/>
          </a:xfrm>
          <a:custGeom>
            <a:avLst/>
            <a:gdLst>
              <a:gd name="connsiteX0" fmla="*/ 0 w 1972724"/>
              <a:gd name="connsiteY0" fmla="*/ 0 h 1095957"/>
              <a:gd name="connsiteX1" fmla="*/ 1972724 w 1972724"/>
              <a:gd name="connsiteY1" fmla="*/ 0 h 1095957"/>
              <a:gd name="connsiteX2" fmla="*/ 1972724 w 1972724"/>
              <a:gd name="connsiteY2" fmla="*/ 1095957 h 1095957"/>
              <a:gd name="connsiteX3" fmla="*/ 0 w 1972724"/>
              <a:gd name="connsiteY3" fmla="*/ 1095957 h 1095957"/>
              <a:gd name="connsiteX4" fmla="*/ 0 w 1972724"/>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24" h="1095957">
                <a:moveTo>
                  <a:pt x="0" y="0"/>
                </a:moveTo>
                <a:lnTo>
                  <a:pt x="1972724" y="0"/>
                </a:lnTo>
                <a:lnTo>
                  <a:pt x="1972724"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r" defTabSz="400050">
              <a:lnSpc>
                <a:spcPct val="90000"/>
              </a:lnSpc>
              <a:spcBef>
                <a:spcPct val="0"/>
              </a:spcBef>
              <a:spcAft>
                <a:spcPct val="35000"/>
              </a:spcAft>
            </a:pPr>
            <a:endParaRPr lang="en-US" sz="900" kern="1200"/>
          </a:p>
        </p:txBody>
      </p:sp>
      <p:sp>
        <p:nvSpPr>
          <p:cNvPr id="9" name="Freeform: Shape 8">
            <a:extLst>
              <a:ext uri="{FF2B5EF4-FFF2-40B4-BE49-F238E27FC236}">
                <a16:creationId xmlns:a16="http://schemas.microsoft.com/office/drawing/2014/main" id="{D9F96C6F-421E-40A0-BFB5-4019EC1806C3}"/>
              </a:ext>
            </a:extLst>
          </p:cNvPr>
          <p:cNvSpPr/>
          <p:nvPr/>
        </p:nvSpPr>
        <p:spPr>
          <a:xfrm>
            <a:off x="2631396"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10" name="Freeform: Shape 9">
            <a:extLst>
              <a:ext uri="{FF2B5EF4-FFF2-40B4-BE49-F238E27FC236}">
                <a16:creationId xmlns:a16="http://schemas.microsoft.com/office/drawing/2014/main" id="{82FA80A9-6DBF-4673-BB1F-DDB892F52AB8}"/>
              </a:ext>
            </a:extLst>
          </p:cNvPr>
          <p:cNvSpPr/>
          <p:nvPr/>
        </p:nvSpPr>
        <p:spPr>
          <a:xfrm>
            <a:off x="1990261" y="3906837"/>
            <a:ext cx="1191854" cy="1369948"/>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11" name="Freeform: Shape 10">
            <a:extLst>
              <a:ext uri="{FF2B5EF4-FFF2-40B4-BE49-F238E27FC236}">
                <a16:creationId xmlns:a16="http://schemas.microsoft.com/office/drawing/2014/main" id="{E0308629-C4E7-440F-88FB-831C0C4056AD}"/>
              </a:ext>
            </a:extLst>
          </p:cNvPr>
          <p:cNvSpPr/>
          <p:nvPr/>
        </p:nvSpPr>
        <p:spPr>
          <a:xfrm>
            <a:off x="3218283" y="4180827"/>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p>
        </p:txBody>
      </p:sp>
      <p:sp>
        <p:nvSpPr>
          <p:cNvPr id="12" name="Freeform: Shape 11">
            <a:extLst>
              <a:ext uri="{FF2B5EF4-FFF2-40B4-BE49-F238E27FC236}">
                <a16:creationId xmlns:a16="http://schemas.microsoft.com/office/drawing/2014/main" id="{C80C9DFF-CD8A-4B44-B474-19C156E58ACA}"/>
              </a:ext>
            </a:extLst>
          </p:cNvPr>
          <p:cNvSpPr/>
          <p:nvPr/>
        </p:nvSpPr>
        <p:spPr>
          <a:xfrm>
            <a:off x="703058" y="3906838"/>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13" name="Freeform: Shape 12">
            <a:extLst>
              <a:ext uri="{FF2B5EF4-FFF2-40B4-BE49-F238E27FC236}">
                <a16:creationId xmlns:a16="http://schemas.microsoft.com/office/drawing/2014/main" id="{614F2825-C8AC-44F8-BA8F-D95B14555C5D}"/>
              </a:ext>
            </a:extLst>
          </p:cNvPr>
          <p:cNvSpPr/>
          <p:nvPr/>
        </p:nvSpPr>
        <p:spPr>
          <a:xfrm>
            <a:off x="4619227"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14" name="Rectangle 13">
            <a:extLst>
              <a:ext uri="{FF2B5EF4-FFF2-40B4-BE49-F238E27FC236}">
                <a16:creationId xmlns:a16="http://schemas.microsoft.com/office/drawing/2014/main" id="{2087AF56-56D8-42B8-BC4A-C2E9E81FD166}"/>
              </a:ext>
            </a:extLst>
          </p:cNvPr>
          <p:cNvSpPr/>
          <p:nvPr/>
        </p:nvSpPr>
        <p:spPr>
          <a:xfrm>
            <a:off x="5846970"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38F73A24-2765-47BE-BEC1-B4CF7FF96552}"/>
              </a:ext>
            </a:extLst>
          </p:cNvPr>
          <p:cNvSpPr/>
          <p:nvPr/>
        </p:nvSpPr>
        <p:spPr>
          <a:xfrm>
            <a:off x="333231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16" name="Freeform: Shape 15">
            <a:extLst>
              <a:ext uri="{FF2B5EF4-FFF2-40B4-BE49-F238E27FC236}">
                <a16:creationId xmlns:a16="http://schemas.microsoft.com/office/drawing/2014/main" id="{DB4C2B4F-6DDB-4BAD-BEC6-95B21034246C}"/>
              </a:ext>
            </a:extLst>
          </p:cNvPr>
          <p:cNvSpPr/>
          <p:nvPr/>
        </p:nvSpPr>
        <p:spPr>
          <a:xfrm>
            <a:off x="3973306"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p>
        </p:txBody>
      </p:sp>
      <p:sp>
        <p:nvSpPr>
          <p:cNvPr id="17" name="Rectangle 16">
            <a:extLst>
              <a:ext uri="{FF2B5EF4-FFF2-40B4-BE49-F238E27FC236}">
                <a16:creationId xmlns:a16="http://schemas.microsoft.com/office/drawing/2014/main" id="{75889236-E407-4B28-8BA2-37B8AE3F1280}"/>
              </a:ext>
            </a:extLst>
          </p:cNvPr>
          <p:cNvSpPr/>
          <p:nvPr/>
        </p:nvSpPr>
        <p:spPr>
          <a:xfrm>
            <a:off x="2444790" y="3018108"/>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72A2738C-A9D4-46F5-98F9-4373079D346E}"/>
              </a:ext>
            </a:extLst>
          </p:cNvPr>
          <p:cNvSpPr/>
          <p:nvPr/>
        </p:nvSpPr>
        <p:spPr>
          <a:xfrm>
            <a:off x="526021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19" name="Freeform: Shape 18">
            <a:extLst>
              <a:ext uri="{FF2B5EF4-FFF2-40B4-BE49-F238E27FC236}">
                <a16:creationId xmlns:a16="http://schemas.microsoft.com/office/drawing/2014/main" id="{86BF17E6-D9E6-45F1-A2D3-92035A1BC0FB}"/>
              </a:ext>
            </a:extLst>
          </p:cNvPr>
          <p:cNvSpPr/>
          <p:nvPr/>
        </p:nvSpPr>
        <p:spPr>
          <a:xfrm>
            <a:off x="4619227"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20" name="Freeform: Shape 19">
            <a:extLst>
              <a:ext uri="{FF2B5EF4-FFF2-40B4-BE49-F238E27FC236}">
                <a16:creationId xmlns:a16="http://schemas.microsoft.com/office/drawing/2014/main" id="{B4D5AC2C-2203-45F9-99C9-C301E5E8DA13}"/>
              </a:ext>
            </a:extLst>
          </p:cNvPr>
          <p:cNvSpPr/>
          <p:nvPr/>
        </p:nvSpPr>
        <p:spPr>
          <a:xfrm>
            <a:off x="5846970"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p>
        </p:txBody>
      </p:sp>
      <p:sp>
        <p:nvSpPr>
          <p:cNvPr id="21" name="Freeform: Shape 20">
            <a:extLst>
              <a:ext uri="{FF2B5EF4-FFF2-40B4-BE49-F238E27FC236}">
                <a16:creationId xmlns:a16="http://schemas.microsoft.com/office/drawing/2014/main" id="{521F917C-F37F-41E0-91B8-811BF406FEF3}"/>
              </a:ext>
            </a:extLst>
          </p:cNvPr>
          <p:cNvSpPr/>
          <p:nvPr/>
        </p:nvSpPr>
        <p:spPr>
          <a:xfrm>
            <a:off x="333231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22" name="Freeform: Shape 21">
            <a:extLst>
              <a:ext uri="{FF2B5EF4-FFF2-40B4-BE49-F238E27FC236}">
                <a16:creationId xmlns:a16="http://schemas.microsoft.com/office/drawing/2014/main" id="{55141536-7AF5-40D6-A21B-5EA07BBA88F8}"/>
              </a:ext>
            </a:extLst>
          </p:cNvPr>
          <p:cNvSpPr/>
          <p:nvPr/>
        </p:nvSpPr>
        <p:spPr>
          <a:xfrm>
            <a:off x="7176689"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23" name="Rectangle 22">
            <a:extLst>
              <a:ext uri="{FF2B5EF4-FFF2-40B4-BE49-F238E27FC236}">
                <a16:creationId xmlns:a16="http://schemas.microsoft.com/office/drawing/2014/main" id="{C03A38EE-AC61-453E-9836-F7FB50B8A446}"/>
              </a:ext>
            </a:extLst>
          </p:cNvPr>
          <p:cNvSpPr/>
          <p:nvPr/>
        </p:nvSpPr>
        <p:spPr>
          <a:xfrm>
            <a:off x="8404433" y="1826985"/>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FC2FA673-723D-4A16-9ABD-D1CA9C85B04E}"/>
              </a:ext>
            </a:extLst>
          </p:cNvPr>
          <p:cNvSpPr/>
          <p:nvPr/>
        </p:nvSpPr>
        <p:spPr>
          <a:xfrm>
            <a:off x="5889778"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25" name="Freeform: Shape 24">
            <a:extLst>
              <a:ext uri="{FF2B5EF4-FFF2-40B4-BE49-F238E27FC236}">
                <a16:creationId xmlns:a16="http://schemas.microsoft.com/office/drawing/2014/main" id="{18BDEDE6-5402-4913-A9C9-7CDAE9631264}"/>
              </a:ext>
            </a:extLst>
          </p:cNvPr>
          <p:cNvSpPr/>
          <p:nvPr/>
        </p:nvSpPr>
        <p:spPr>
          <a:xfrm>
            <a:off x="6530768"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p>
        </p:txBody>
      </p:sp>
      <p:sp>
        <p:nvSpPr>
          <p:cNvPr id="26" name="Rectangle 25">
            <a:extLst>
              <a:ext uri="{FF2B5EF4-FFF2-40B4-BE49-F238E27FC236}">
                <a16:creationId xmlns:a16="http://schemas.microsoft.com/office/drawing/2014/main" id="{5F15510B-38F1-48F5-BC8F-C30AD960F2E7}"/>
              </a:ext>
            </a:extLst>
          </p:cNvPr>
          <p:cNvSpPr/>
          <p:nvPr/>
        </p:nvSpPr>
        <p:spPr>
          <a:xfrm>
            <a:off x="5002253" y="2989533"/>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47776A62-2C68-4C0D-8D44-0DD708248D92}"/>
              </a:ext>
            </a:extLst>
          </p:cNvPr>
          <p:cNvSpPr/>
          <p:nvPr/>
        </p:nvSpPr>
        <p:spPr>
          <a:xfrm>
            <a:off x="7817680"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28" name="Freeform: Shape 27">
            <a:extLst>
              <a:ext uri="{FF2B5EF4-FFF2-40B4-BE49-F238E27FC236}">
                <a16:creationId xmlns:a16="http://schemas.microsoft.com/office/drawing/2014/main" id="{E21853CF-5CF4-47A7-8EB5-7BD39DA9F337}"/>
              </a:ext>
            </a:extLst>
          </p:cNvPr>
          <p:cNvSpPr/>
          <p:nvPr/>
        </p:nvSpPr>
        <p:spPr>
          <a:xfrm>
            <a:off x="7176689"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29" name="Freeform: Shape 28">
            <a:extLst>
              <a:ext uri="{FF2B5EF4-FFF2-40B4-BE49-F238E27FC236}">
                <a16:creationId xmlns:a16="http://schemas.microsoft.com/office/drawing/2014/main" id="{E53C471B-4A20-4BA6-B818-BAC6748E7BCF}"/>
              </a:ext>
            </a:extLst>
          </p:cNvPr>
          <p:cNvSpPr/>
          <p:nvPr/>
        </p:nvSpPr>
        <p:spPr>
          <a:xfrm>
            <a:off x="8404433" y="4152081"/>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p>
        </p:txBody>
      </p:sp>
      <p:sp>
        <p:nvSpPr>
          <p:cNvPr id="30" name="Freeform: Shape 29">
            <a:extLst>
              <a:ext uri="{FF2B5EF4-FFF2-40B4-BE49-F238E27FC236}">
                <a16:creationId xmlns:a16="http://schemas.microsoft.com/office/drawing/2014/main" id="{9C8B6DD0-7DE5-4A11-A7ED-937BF2F98365}"/>
              </a:ext>
            </a:extLst>
          </p:cNvPr>
          <p:cNvSpPr/>
          <p:nvPr/>
        </p:nvSpPr>
        <p:spPr>
          <a:xfrm>
            <a:off x="5889778"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31" name="Rectangle 30">
            <a:extLst>
              <a:ext uri="{FF2B5EF4-FFF2-40B4-BE49-F238E27FC236}">
                <a16:creationId xmlns:a16="http://schemas.microsoft.com/office/drawing/2014/main" id="{1CA849D1-5FC9-46FA-B386-F9C3638718FC}"/>
              </a:ext>
            </a:extLst>
          </p:cNvPr>
          <p:cNvSpPr/>
          <p:nvPr/>
        </p:nvSpPr>
        <p:spPr>
          <a:xfrm>
            <a:off x="10961894" y="1841273"/>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B9FAD429-3362-4C42-8F9B-EA743DFCE488}"/>
              </a:ext>
            </a:extLst>
          </p:cNvPr>
          <p:cNvSpPr/>
          <p:nvPr/>
        </p:nvSpPr>
        <p:spPr>
          <a:xfrm>
            <a:off x="8447241" y="156734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33" name="Freeform: Shape 32">
            <a:extLst>
              <a:ext uri="{FF2B5EF4-FFF2-40B4-BE49-F238E27FC236}">
                <a16:creationId xmlns:a16="http://schemas.microsoft.com/office/drawing/2014/main" id="{8A2267CF-F3CB-483F-A371-06DF1F403875}"/>
              </a:ext>
            </a:extLst>
          </p:cNvPr>
          <p:cNvSpPr/>
          <p:nvPr/>
        </p:nvSpPr>
        <p:spPr>
          <a:xfrm>
            <a:off x="9088231" y="272989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p>
        </p:txBody>
      </p:sp>
      <p:sp>
        <p:nvSpPr>
          <p:cNvPr id="34" name="Rectangle 33">
            <a:extLst>
              <a:ext uri="{FF2B5EF4-FFF2-40B4-BE49-F238E27FC236}">
                <a16:creationId xmlns:a16="http://schemas.microsoft.com/office/drawing/2014/main" id="{CE384CD8-BAD2-44D7-A198-0BD97D94B360}"/>
              </a:ext>
            </a:extLst>
          </p:cNvPr>
          <p:cNvSpPr/>
          <p:nvPr/>
        </p:nvSpPr>
        <p:spPr>
          <a:xfrm>
            <a:off x="7559715" y="3003821"/>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40724797-AA75-403B-B50B-E6D718D709CB}"/>
              </a:ext>
            </a:extLst>
          </p:cNvPr>
          <p:cNvSpPr/>
          <p:nvPr/>
        </p:nvSpPr>
        <p:spPr>
          <a:xfrm>
            <a:off x="10961894" y="4166369"/>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p>
        </p:txBody>
      </p:sp>
      <p:sp>
        <p:nvSpPr>
          <p:cNvPr id="36" name="Freeform: Shape 35">
            <a:extLst>
              <a:ext uri="{FF2B5EF4-FFF2-40B4-BE49-F238E27FC236}">
                <a16:creationId xmlns:a16="http://schemas.microsoft.com/office/drawing/2014/main" id="{89B20717-1B47-4642-B54E-5CE10EB11326}"/>
              </a:ext>
            </a:extLst>
          </p:cNvPr>
          <p:cNvSpPr/>
          <p:nvPr/>
        </p:nvSpPr>
        <p:spPr>
          <a:xfrm>
            <a:off x="8447241" y="3892443"/>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grpSp>
        <p:nvGrpSpPr>
          <p:cNvPr id="37" name="Group 36">
            <a:extLst>
              <a:ext uri="{FF2B5EF4-FFF2-40B4-BE49-F238E27FC236}">
                <a16:creationId xmlns:a16="http://schemas.microsoft.com/office/drawing/2014/main" id="{C14F3C94-B17F-470A-8D8F-4003BA9DEE56}"/>
              </a:ext>
            </a:extLst>
          </p:cNvPr>
          <p:cNvGrpSpPr/>
          <p:nvPr/>
        </p:nvGrpSpPr>
        <p:grpSpPr>
          <a:xfrm>
            <a:off x="-2741572" y="1581632"/>
            <a:ext cx="4930694" cy="3694734"/>
            <a:chOff x="3316870" y="965843"/>
            <a:chExt cx="6574259" cy="4926312"/>
          </a:xfrm>
        </p:grpSpPr>
        <p:sp>
          <p:nvSpPr>
            <p:cNvPr id="38" name="Freeform: Shape 37">
              <a:extLst>
                <a:ext uri="{FF2B5EF4-FFF2-40B4-BE49-F238E27FC236}">
                  <a16:creationId xmlns:a16="http://schemas.microsoft.com/office/drawing/2014/main" id="{469F439A-E7CE-48BF-8E8A-CB9E3136C7F3}"/>
                </a:ext>
              </a:extLst>
            </p:cNvPr>
            <p:cNvSpPr/>
            <p:nvPr/>
          </p:nvSpPr>
          <p:spPr>
            <a:xfrm>
              <a:off x="6216118" y="965843"/>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39" name="Rectangle 38">
              <a:extLst>
                <a:ext uri="{FF2B5EF4-FFF2-40B4-BE49-F238E27FC236}">
                  <a16:creationId xmlns:a16="http://schemas.microsoft.com/office/drawing/2014/main" id="{F19930E4-9F42-4C74-8160-3EEB74E2DEFE}"/>
                </a:ext>
              </a:extLst>
            </p:cNvPr>
            <p:cNvSpPr/>
            <p:nvPr/>
          </p:nvSpPr>
          <p:spPr>
            <a:xfrm>
              <a:off x="7853109" y="1331080"/>
              <a:ext cx="2038020" cy="10957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8B1D169C-D753-4AB5-AAC8-B5A9828F3360}"/>
                </a:ext>
              </a:extLst>
            </p:cNvPr>
            <p:cNvSpPr/>
            <p:nvPr/>
          </p:nvSpPr>
          <p:spPr>
            <a:xfrm>
              <a:off x="5354890" y="2515907"/>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p>
          </p:txBody>
        </p:sp>
        <p:sp>
          <p:nvSpPr>
            <p:cNvPr id="41" name="Rectangle 40">
              <a:extLst>
                <a:ext uri="{FF2B5EF4-FFF2-40B4-BE49-F238E27FC236}">
                  <a16:creationId xmlns:a16="http://schemas.microsoft.com/office/drawing/2014/main" id="{B5F86E48-84E9-41CD-B6E5-FB1416E642FA}"/>
                </a:ext>
              </a:extLst>
            </p:cNvPr>
            <p:cNvSpPr/>
            <p:nvPr/>
          </p:nvSpPr>
          <p:spPr>
            <a:xfrm>
              <a:off x="3316870" y="2881144"/>
              <a:ext cx="1972277" cy="10957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Freeform: Shape 41">
              <a:extLst>
                <a:ext uri="{FF2B5EF4-FFF2-40B4-BE49-F238E27FC236}">
                  <a16:creationId xmlns:a16="http://schemas.microsoft.com/office/drawing/2014/main" id="{E438946C-6FC9-4442-A39C-4CE00AB2AAF5}"/>
                </a:ext>
              </a:extLst>
            </p:cNvPr>
            <p:cNvSpPr/>
            <p:nvPr/>
          </p:nvSpPr>
          <p:spPr>
            <a:xfrm>
              <a:off x="7070772" y="2515907"/>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43" name="Freeform: Shape 42">
              <a:extLst>
                <a:ext uri="{FF2B5EF4-FFF2-40B4-BE49-F238E27FC236}">
                  <a16:creationId xmlns:a16="http://schemas.microsoft.com/office/drawing/2014/main" id="{5A4ACEFF-336F-44D1-A841-C5D8AB3EF4C1}"/>
                </a:ext>
              </a:extLst>
            </p:cNvPr>
            <p:cNvSpPr/>
            <p:nvPr/>
          </p:nvSpPr>
          <p:spPr>
            <a:xfrm>
              <a:off x="6216118" y="4065972"/>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44" name="Freeform: Shape 43">
              <a:extLst>
                <a:ext uri="{FF2B5EF4-FFF2-40B4-BE49-F238E27FC236}">
                  <a16:creationId xmlns:a16="http://schemas.microsoft.com/office/drawing/2014/main" id="{F3B28A89-E14F-4F83-A53F-9F513903AD91}"/>
                </a:ext>
              </a:extLst>
            </p:cNvPr>
            <p:cNvSpPr/>
            <p:nvPr/>
          </p:nvSpPr>
          <p:spPr>
            <a:xfrm>
              <a:off x="7853109" y="4431208"/>
              <a:ext cx="2038020" cy="1095709"/>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p>
          </p:txBody>
        </p:sp>
      </p:grpSp>
      <p:sp>
        <p:nvSpPr>
          <p:cNvPr id="48" name="TextBox 47">
            <a:extLst>
              <a:ext uri="{FF2B5EF4-FFF2-40B4-BE49-F238E27FC236}">
                <a16:creationId xmlns:a16="http://schemas.microsoft.com/office/drawing/2014/main" id="{F2B88764-E0F1-4DA7-A364-DD3A6188CB0A}"/>
              </a:ext>
            </a:extLst>
          </p:cNvPr>
          <p:cNvSpPr txBox="1"/>
          <p:nvPr/>
        </p:nvSpPr>
        <p:spPr>
          <a:xfrm>
            <a:off x="950518" y="1741312"/>
            <a:ext cx="832538" cy="1015663"/>
          </a:xfrm>
          <a:prstGeom prst="rect">
            <a:avLst/>
          </a:prstGeom>
          <a:noFill/>
        </p:spPr>
        <p:txBody>
          <a:bodyPr wrap="square" rtlCol="0">
            <a:spAutoFit/>
          </a:bodyPr>
          <a:lstStyle/>
          <a:p>
            <a:r>
              <a:rPr lang="en-US" sz="6000" dirty="0">
                <a:solidFill>
                  <a:schemeClr val="bg1">
                    <a:lumMod val="95000"/>
                  </a:schemeClr>
                </a:solidFill>
              </a:rPr>
              <a:t>S</a:t>
            </a:r>
          </a:p>
        </p:txBody>
      </p:sp>
      <p:sp>
        <p:nvSpPr>
          <p:cNvPr id="49" name="TextBox 48">
            <a:extLst>
              <a:ext uri="{FF2B5EF4-FFF2-40B4-BE49-F238E27FC236}">
                <a16:creationId xmlns:a16="http://schemas.microsoft.com/office/drawing/2014/main" id="{2F110B8A-AB58-4928-88F0-B0D034EFB898}"/>
              </a:ext>
            </a:extLst>
          </p:cNvPr>
          <p:cNvSpPr txBox="1"/>
          <p:nvPr/>
        </p:nvSpPr>
        <p:spPr>
          <a:xfrm>
            <a:off x="3591844" y="1740822"/>
            <a:ext cx="832538" cy="1015663"/>
          </a:xfrm>
          <a:prstGeom prst="rect">
            <a:avLst/>
          </a:prstGeom>
          <a:noFill/>
        </p:spPr>
        <p:txBody>
          <a:bodyPr wrap="square" rtlCol="0">
            <a:spAutoFit/>
          </a:bodyPr>
          <a:lstStyle/>
          <a:p>
            <a:r>
              <a:rPr lang="en-US" sz="6000" dirty="0">
                <a:solidFill>
                  <a:schemeClr val="bg1">
                    <a:lumMod val="95000"/>
                  </a:schemeClr>
                </a:solidFill>
              </a:rPr>
              <a:t>D</a:t>
            </a:r>
          </a:p>
        </p:txBody>
      </p:sp>
      <p:sp>
        <p:nvSpPr>
          <p:cNvPr id="50" name="TextBox 49">
            <a:extLst>
              <a:ext uri="{FF2B5EF4-FFF2-40B4-BE49-F238E27FC236}">
                <a16:creationId xmlns:a16="http://schemas.microsoft.com/office/drawing/2014/main" id="{E706E2F7-E6AC-480A-994D-53AF18988A0F}"/>
              </a:ext>
            </a:extLst>
          </p:cNvPr>
          <p:cNvSpPr txBox="1"/>
          <p:nvPr/>
        </p:nvSpPr>
        <p:spPr>
          <a:xfrm>
            <a:off x="5551506" y="2843360"/>
            <a:ext cx="832538" cy="1015663"/>
          </a:xfrm>
          <a:prstGeom prst="rect">
            <a:avLst/>
          </a:prstGeom>
          <a:noFill/>
        </p:spPr>
        <p:txBody>
          <a:bodyPr wrap="square" rtlCol="0">
            <a:spAutoFit/>
          </a:bodyPr>
          <a:lstStyle/>
          <a:p>
            <a:r>
              <a:rPr lang="en-US" sz="6000" dirty="0">
                <a:solidFill>
                  <a:schemeClr val="bg1">
                    <a:lumMod val="95000"/>
                  </a:schemeClr>
                </a:solidFill>
              </a:rPr>
              <a:t>o</a:t>
            </a:r>
          </a:p>
        </p:txBody>
      </p:sp>
      <p:sp>
        <p:nvSpPr>
          <p:cNvPr id="51" name="TextBox 50">
            <a:extLst>
              <a:ext uri="{FF2B5EF4-FFF2-40B4-BE49-F238E27FC236}">
                <a16:creationId xmlns:a16="http://schemas.microsoft.com/office/drawing/2014/main" id="{1BAC02A9-FCFC-4AF2-A114-4B3FE7E4D2D5}"/>
              </a:ext>
            </a:extLst>
          </p:cNvPr>
          <p:cNvSpPr txBox="1"/>
          <p:nvPr/>
        </p:nvSpPr>
        <p:spPr>
          <a:xfrm>
            <a:off x="6114499" y="4025041"/>
            <a:ext cx="832538" cy="1015663"/>
          </a:xfrm>
          <a:prstGeom prst="rect">
            <a:avLst/>
          </a:prstGeom>
          <a:noFill/>
        </p:spPr>
        <p:txBody>
          <a:bodyPr wrap="square" rtlCol="0">
            <a:spAutoFit/>
          </a:bodyPr>
          <a:lstStyle/>
          <a:p>
            <a:r>
              <a:rPr lang="en-US" sz="6000" dirty="0">
                <a:solidFill>
                  <a:schemeClr val="bg1">
                    <a:lumMod val="95000"/>
                  </a:schemeClr>
                </a:solidFill>
              </a:rPr>
              <a:t>H</a:t>
            </a:r>
          </a:p>
        </p:txBody>
      </p:sp>
    </p:spTree>
    <p:extLst>
      <p:ext uri="{BB962C8B-B14F-4D97-AF65-F5344CB8AC3E}">
        <p14:creationId xmlns:p14="http://schemas.microsoft.com/office/powerpoint/2010/main" val="25261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08CC66-1408-48BD-B9DE-9E53B99BE854}"/>
              </a:ext>
            </a:extLst>
          </p:cNvPr>
          <p:cNvSpPr/>
          <p:nvPr/>
        </p:nvSpPr>
        <p:spPr>
          <a:xfrm>
            <a:off x="-490538" y="1581150"/>
            <a:ext cx="5543550" cy="3695700"/>
          </a:xfrm>
          <a:prstGeom prst="rect">
            <a:avLst/>
          </a:prstGeom>
          <a:noFill/>
        </p:spPr>
      </p:sp>
      <p:sp>
        <p:nvSpPr>
          <p:cNvPr id="4" name="Freeform: Shape 3">
            <a:extLst>
              <a:ext uri="{FF2B5EF4-FFF2-40B4-BE49-F238E27FC236}">
                <a16:creationId xmlns:a16="http://schemas.microsoft.com/office/drawing/2014/main" id="{8EA6FA5F-4E37-4400-A3BD-584DAB33209A}"/>
              </a:ext>
            </a:extLst>
          </p:cNvPr>
          <p:cNvSpPr/>
          <p:nvPr/>
        </p:nvSpPr>
        <p:spPr>
          <a:xfrm>
            <a:off x="1990261"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5" name="Freeform: Shape 4">
            <a:extLst>
              <a:ext uri="{FF2B5EF4-FFF2-40B4-BE49-F238E27FC236}">
                <a16:creationId xmlns:a16="http://schemas.microsoft.com/office/drawing/2014/main" id="{51C1CE36-18DB-4E38-B21C-D179D3CC231E}"/>
              </a:ext>
            </a:extLst>
          </p:cNvPr>
          <p:cNvSpPr/>
          <p:nvPr/>
        </p:nvSpPr>
        <p:spPr>
          <a:xfrm>
            <a:off x="3218283" y="1855204"/>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p>
        </p:txBody>
      </p:sp>
      <p:sp>
        <p:nvSpPr>
          <p:cNvPr id="6" name="Freeform: Shape 5">
            <a:extLst>
              <a:ext uri="{FF2B5EF4-FFF2-40B4-BE49-F238E27FC236}">
                <a16:creationId xmlns:a16="http://schemas.microsoft.com/office/drawing/2014/main" id="{4E81BE6B-B230-4A25-AC5C-D2C200D4DD70}"/>
              </a:ext>
            </a:extLst>
          </p:cNvPr>
          <p:cNvSpPr/>
          <p:nvPr/>
        </p:nvSpPr>
        <p:spPr>
          <a:xfrm>
            <a:off x="703058"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7" name="Freeform: Shape 6">
            <a:extLst>
              <a:ext uri="{FF2B5EF4-FFF2-40B4-BE49-F238E27FC236}">
                <a16:creationId xmlns:a16="http://schemas.microsoft.com/office/drawing/2014/main" id="{3EFEAB5F-F098-4711-8ACD-2BBDF6CC6E60}"/>
              </a:ext>
            </a:extLst>
          </p:cNvPr>
          <p:cNvSpPr/>
          <p:nvPr/>
        </p:nvSpPr>
        <p:spPr>
          <a:xfrm>
            <a:off x="1344193"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8" name="Freeform: Shape 7">
            <a:extLst>
              <a:ext uri="{FF2B5EF4-FFF2-40B4-BE49-F238E27FC236}">
                <a16:creationId xmlns:a16="http://schemas.microsoft.com/office/drawing/2014/main" id="{76B7AF6C-325A-40DE-85A5-A59BFF443CD2}"/>
              </a:ext>
            </a:extLst>
          </p:cNvPr>
          <p:cNvSpPr/>
          <p:nvPr/>
        </p:nvSpPr>
        <p:spPr>
          <a:xfrm>
            <a:off x="-184668" y="3018016"/>
            <a:ext cx="1479543" cy="821968"/>
          </a:xfrm>
          <a:custGeom>
            <a:avLst/>
            <a:gdLst>
              <a:gd name="connsiteX0" fmla="*/ 0 w 1972724"/>
              <a:gd name="connsiteY0" fmla="*/ 0 h 1095957"/>
              <a:gd name="connsiteX1" fmla="*/ 1972724 w 1972724"/>
              <a:gd name="connsiteY1" fmla="*/ 0 h 1095957"/>
              <a:gd name="connsiteX2" fmla="*/ 1972724 w 1972724"/>
              <a:gd name="connsiteY2" fmla="*/ 1095957 h 1095957"/>
              <a:gd name="connsiteX3" fmla="*/ 0 w 1972724"/>
              <a:gd name="connsiteY3" fmla="*/ 1095957 h 1095957"/>
              <a:gd name="connsiteX4" fmla="*/ 0 w 1972724"/>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24" h="1095957">
                <a:moveTo>
                  <a:pt x="0" y="0"/>
                </a:moveTo>
                <a:lnTo>
                  <a:pt x="1972724" y="0"/>
                </a:lnTo>
                <a:lnTo>
                  <a:pt x="1972724"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r" defTabSz="400050">
              <a:lnSpc>
                <a:spcPct val="90000"/>
              </a:lnSpc>
              <a:spcBef>
                <a:spcPct val="0"/>
              </a:spcBef>
              <a:spcAft>
                <a:spcPct val="35000"/>
              </a:spcAft>
            </a:pPr>
            <a:endParaRPr lang="en-US" sz="900" kern="1200"/>
          </a:p>
        </p:txBody>
      </p:sp>
      <p:sp>
        <p:nvSpPr>
          <p:cNvPr id="9" name="Freeform: Shape 8">
            <a:extLst>
              <a:ext uri="{FF2B5EF4-FFF2-40B4-BE49-F238E27FC236}">
                <a16:creationId xmlns:a16="http://schemas.microsoft.com/office/drawing/2014/main" id="{5BABB58C-3F66-428E-843F-BFC7A80B7F73}"/>
              </a:ext>
            </a:extLst>
          </p:cNvPr>
          <p:cNvSpPr/>
          <p:nvPr/>
        </p:nvSpPr>
        <p:spPr>
          <a:xfrm>
            <a:off x="2631396"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10" name="Freeform: Shape 9">
            <a:extLst>
              <a:ext uri="{FF2B5EF4-FFF2-40B4-BE49-F238E27FC236}">
                <a16:creationId xmlns:a16="http://schemas.microsoft.com/office/drawing/2014/main" id="{50FC6207-B5E6-45FD-976B-90AAB3BD0E18}"/>
              </a:ext>
            </a:extLst>
          </p:cNvPr>
          <p:cNvSpPr/>
          <p:nvPr/>
        </p:nvSpPr>
        <p:spPr>
          <a:xfrm>
            <a:off x="1990261" y="3906837"/>
            <a:ext cx="1191854" cy="1369948"/>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11" name="Freeform: Shape 10">
            <a:extLst>
              <a:ext uri="{FF2B5EF4-FFF2-40B4-BE49-F238E27FC236}">
                <a16:creationId xmlns:a16="http://schemas.microsoft.com/office/drawing/2014/main" id="{29211608-1340-4CB6-8B93-A39575665039}"/>
              </a:ext>
            </a:extLst>
          </p:cNvPr>
          <p:cNvSpPr/>
          <p:nvPr/>
        </p:nvSpPr>
        <p:spPr>
          <a:xfrm>
            <a:off x="3218283" y="4180827"/>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p>
        </p:txBody>
      </p:sp>
      <p:sp>
        <p:nvSpPr>
          <p:cNvPr id="12" name="Freeform: Shape 11">
            <a:extLst>
              <a:ext uri="{FF2B5EF4-FFF2-40B4-BE49-F238E27FC236}">
                <a16:creationId xmlns:a16="http://schemas.microsoft.com/office/drawing/2014/main" id="{369E17B9-06CC-4756-889B-E02EF41C3F0F}"/>
              </a:ext>
            </a:extLst>
          </p:cNvPr>
          <p:cNvSpPr/>
          <p:nvPr/>
        </p:nvSpPr>
        <p:spPr>
          <a:xfrm>
            <a:off x="703058" y="3906838"/>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13" name="Freeform: Shape 12">
            <a:extLst>
              <a:ext uri="{FF2B5EF4-FFF2-40B4-BE49-F238E27FC236}">
                <a16:creationId xmlns:a16="http://schemas.microsoft.com/office/drawing/2014/main" id="{9F88FB17-0818-4BD3-B201-44E4E6F74541}"/>
              </a:ext>
            </a:extLst>
          </p:cNvPr>
          <p:cNvSpPr/>
          <p:nvPr/>
        </p:nvSpPr>
        <p:spPr>
          <a:xfrm>
            <a:off x="4619227"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14" name="Rectangle 13">
            <a:extLst>
              <a:ext uri="{FF2B5EF4-FFF2-40B4-BE49-F238E27FC236}">
                <a16:creationId xmlns:a16="http://schemas.microsoft.com/office/drawing/2014/main" id="{AC117840-3C98-4A16-9A72-C56911CEB9E6}"/>
              </a:ext>
            </a:extLst>
          </p:cNvPr>
          <p:cNvSpPr/>
          <p:nvPr/>
        </p:nvSpPr>
        <p:spPr>
          <a:xfrm>
            <a:off x="5846970"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998DE196-AD68-4F6D-9347-A42F74999F5C}"/>
              </a:ext>
            </a:extLst>
          </p:cNvPr>
          <p:cNvSpPr/>
          <p:nvPr/>
        </p:nvSpPr>
        <p:spPr>
          <a:xfrm>
            <a:off x="333231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16" name="Freeform: Shape 15">
            <a:extLst>
              <a:ext uri="{FF2B5EF4-FFF2-40B4-BE49-F238E27FC236}">
                <a16:creationId xmlns:a16="http://schemas.microsoft.com/office/drawing/2014/main" id="{C10F8D8A-E23C-48FD-BE49-0636B2095768}"/>
              </a:ext>
            </a:extLst>
          </p:cNvPr>
          <p:cNvSpPr/>
          <p:nvPr/>
        </p:nvSpPr>
        <p:spPr>
          <a:xfrm>
            <a:off x="3973306"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p>
        </p:txBody>
      </p:sp>
      <p:sp>
        <p:nvSpPr>
          <p:cNvPr id="18" name="Freeform: Shape 17">
            <a:extLst>
              <a:ext uri="{FF2B5EF4-FFF2-40B4-BE49-F238E27FC236}">
                <a16:creationId xmlns:a16="http://schemas.microsoft.com/office/drawing/2014/main" id="{7A9D2B47-9A64-42C4-B613-F6D0665C68B4}"/>
              </a:ext>
            </a:extLst>
          </p:cNvPr>
          <p:cNvSpPr/>
          <p:nvPr/>
        </p:nvSpPr>
        <p:spPr>
          <a:xfrm>
            <a:off x="526021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19" name="Freeform: Shape 18">
            <a:extLst>
              <a:ext uri="{FF2B5EF4-FFF2-40B4-BE49-F238E27FC236}">
                <a16:creationId xmlns:a16="http://schemas.microsoft.com/office/drawing/2014/main" id="{B7E949A5-72DB-4A87-B859-DA0DE8D95090}"/>
              </a:ext>
            </a:extLst>
          </p:cNvPr>
          <p:cNvSpPr/>
          <p:nvPr/>
        </p:nvSpPr>
        <p:spPr>
          <a:xfrm>
            <a:off x="4619227"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20" name="Freeform: Shape 19">
            <a:extLst>
              <a:ext uri="{FF2B5EF4-FFF2-40B4-BE49-F238E27FC236}">
                <a16:creationId xmlns:a16="http://schemas.microsoft.com/office/drawing/2014/main" id="{3B795756-AEC1-4951-A323-264431FB997E}"/>
              </a:ext>
            </a:extLst>
          </p:cNvPr>
          <p:cNvSpPr/>
          <p:nvPr/>
        </p:nvSpPr>
        <p:spPr>
          <a:xfrm>
            <a:off x="5846970"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p>
        </p:txBody>
      </p:sp>
      <p:sp>
        <p:nvSpPr>
          <p:cNvPr id="21" name="Freeform: Shape 20">
            <a:extLst>
              <a:ext uri="{FF2B5EF4-FFF2-40B4-BE49-F238E27FC236}">
                <a16:creationId xmlns:a16="http://schemas.microsoft.com/office/drawing/2014/main" id="{8DB20B71-3583-4C1A-A297-C4B5652E547A}"/>
              </a:ext>
            </a:extLst>
          </p:cNvPr>
          <p:cNvSpPr/>
          <p:nvPr/>
        </p:nvSpPr>
        <p:spPr>
          <a:xfrm>
            <a:off x="333231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22" name="Freeform: Shape 21">
            <a:extLst>
              <a:ext uri="{FF2B5EF4-FFF2-40B4-BE49-F238E27FC236}">
                <a16:creationId xmlns:a16="http://schemas.microsoft.com/office/drawing/2014/main" id="{1223700F-7C95-4E4A-AC0E-36D74027CEDD}"/>
              </a:ext>
            </a:extLst>
          </p:cNvPr>
          <p:cNvSpPr/>
          <p:nvPr/>
        </p:nvSpPr>
        <p:spPr>
          <a:xfrm>
            <a:off x="7176689"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23" name="Rectangle 22">
            <a:extLst>
              <a:ext uri="{FF2B5EF4-FFF2-40B4-BE49-F238E27FC236}">
                <a16:creationId xmlns:a16="http://schemas.microsoft.com/office/drawing/2014/main" id="{3129A8A8-9F48-4323-9A01-5E0100DBEEC6}"/>
              </a:ext>
            </a:extLst>
          </p:cNvPr>
          <p:cNvSpPr/>
          <p:nvPr/>
        </p:nvSpPr>
        <p:spPr>
          <a:xfrm>
            <a:off x="8404433" y="1826985"/>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1A31229A-44B9-4D71-A4AB-737B3727DF8B}"/>
              </a:ext>
            </a:extLst>
          </p:cNvPr>
          <p:cNvSpPr/>
          <p:nvPr/>
        </p:nvSpPr>
        <p:spPr>
          <a:xfrm>
            <a:off x="5889778"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25" name="Freeform: Shape 24">
            <a:extLst>
              <a:ext uri="{FF2B5EF4-FFF2-40B4-BE49-F238E27FC236}">
                <a16:creationId xmlns:a16="http://schemas.microsoft.com/office/drawing/2014/main" id="{8C60F820-6573-4ADF-B89D-8AEDFD6AECC3}"/>
              </a:ext>
            </a:extLst>
          </p:cNvPr>
          <p:cNvSpPr/>
          <p:nvPr/>
        </p:nvSpPr>
        <p:spPr>
          <a:xfrm>
            <a:off x="6530768"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p>
        </p:txBody>
      </p:sp>
      <p:sp>
        <p:nvSpPr>
          <p:cNvPr id="26" name="Rectangle 25">
            <a:extLst>
              <a:ext uri="{FF2B5EF4-FFF2-40B4-BE49-F238E27FC236}">
                <a16:creationId xmlns:a16="http://schemas.microsoft.com/office/drawing/2014/main" id="{D1F26E20-A08F-42EB-985C-5CC2BED5D065}"/>
              </a:ext>
            </a:extLst>
          </p:cNvPr>
          <p:cNvSpPr/>
          <p:nvPr/>
        </p:nvSpPr>
        <p:spPr>
          <a:xfrm>
            <a:off x="5002253" y="2989533"/>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DEB95779-1FB1-4349-A09E-0FE43B6DB8D4}"/>
              </a:ext>
            </a:extLst>
          </p:cNvPr>
          <p:cNvSpPr/>
          <p:nvPr/>
        </p:nvSpPr>
        <p:spPr>
          <a:xfrm>
            <a:off x="7817680"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28" name="Freeform: Shape 27">
            <a:extLst>
              <a:ext uri="{FF2B5EF4-FFF2-40B4-BE49-F238E27FC236}">
                <a16:creationId xmlns:a16="http://schemas.microsoft.com/office/drawing/2014/main" id="{FFBAAADB-B15D-486C-BD20-2F129F5C29F8}"/>
              </a:ext>
            </a:extLst>
          </p:cNvPr>
          <p:cNvSpPr/>
          <p:nvPr/>
        </p:nvSpPr>
        <p:spPr>
          <a:xfrm>
            <a:off x="7176689"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29" name="Freeform: Shape 28">
            <a:extLst>
              <a:ext uri="{FF2B5EF4-FFF2-40B4-BE49-F238E27FC236}">
                <a16:creationId xmlns:a16="http://schemas.microsoft.com/office/drawing/2014/main" id="{C6FD7499-0088-491E-A67E-A85D46877279}"/>
              </a:ext>
            </a:extLst>
          </p:cNvPr>
          <p:cNvSpPr/>
          <p:nvPr/>
        </p:nvSpPr>
        <p:spPr>
          <a:xfrm>
            <a:off x="8404433" y="4152081"/>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p>
        </p:txBody>
      </p:sp>
      <p:sp>
        <p:nvSpPr>
          <p:cNvPr id="30" name="Freeform: Shape 29">
            <a:extLst>
              <a:ext uri="{FF2B5EF4-FFF2-40B4-BE49-F238E27FC236}">
                <a16:creationId xmlns:a16="http://schemas.microsoft.com/office/drawing/2014/main" id="{898ACA85-2BC7-4E9F-9416-F4A11E3E0785}"/>
              </a:ext>
            </a:extLst>
          </p:cNvPr>
          <p:cNvSpPr/>
          <p:nvPr/>
        </p:nvSpPr>
        <p:spPr>
          <a:xfrm>
            <a:off x="5889778"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31" name="Rectangle 30">
            <a:extLst>
              <a:ext uri="{FF2B5EF4-FFF2-40B4-BE49-F238E27FC236}">
                <a16:creationId xmlns:a16="http://schemas.microsoft.com/office/drawing/2014/main" id="{6F2DA80A-4050-41AE-8C45-F331E5DA923B}"/>
              </a:ext>
            </a:extLst>
          </p:cNvPr>
          <p:cNvSpPr/>
          <p:nvPr/>
        </p:nvSpPr>
        <p:spPr>
          <a:xfrm>
            <a:off x="10961894" y="1841273"/>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0A4AD333-84F1-4FF8-9635-F09B05F23234}"/>
              </a:ext>
            </a:extLst>
          </p:cNvPr>
          <p:cNvSpPr/>
          <p:nvPr/>
        </p:nvSpPr>
        <p:spPr>
          <a:xfrm>
            <a:off x="8447241" y="156734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33" name="Freeform: Shape 32">
            <a:extLst>
              <a:ext uri="{FF2B5EF4-FFF2-40B4-BE49-F238E27FC236}">
                <a16:creationId xmlns:a16="http://schemas.microsoft.com/office/drawing/2014/main" id="{ACB85F26-F636-45D4-8F08-03378551C582}"/>
              </a:ext>
            </a:extLst>
          </p:cNvPr>
          <p:cNvSpPr/>
          <p:nvPr/>
        </p:nvSpPr>
        <p:spPr>
          <a:xfrm>
            <a:off x="9088231" y="272989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p>
        </p:txBody>
      </p:sp>
      <p:sp>
        <p:nvSpPr>
          <p:cNvPr id="34" name="Rectangle 33">
            <a:extLst>
              <a:ext uri="{FF2B5EF4-FFF2-40B4-BE49-F238E27FC236}">
                <a16:creationId xmlns:a16="http://schemas.microsoft.com/office/drawing/2014/main" id="{1F1291A6-9EC4-4A9F-9AA9-329D56201C1F}"/>
              </a:ext>
            </a:extLst>
          </p:cNvPr>
          <p:cNvSpPr/>
          <p:nvPr/>
        </p:nvSpPr>
        <p:spPr>
          <a:xfrm>
            <a:off x="7559715" y="3003821"/>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6C05B100-EB7A-461B-9773-AF3D030F025D}"/>
              </a:ext>
            </a:extLst>
          </p:cNvPr>
          <p:cNvSpPr/>
          <p:nvPr/>
        </p:nvSpPr>
        <p:spPr>
          <a:xfrm>
            <a:off x="10961894" y="4166369"/>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p>
        </p:txBody>
      </p:sp>
      <p:sp>
        <p:nvSpPr>
          <p:cNvPr id="36" name="Freeform: Shape 35">
            <a:extLst>
              <a:ext uri="{FF2B5EF4-FFF2-40B4-BE49-F238E27FC236}">
                <a16:creationId xmlns:a16="http://schemas.microsoft.com/office/drawing/2014/main" id="{4B8121F5-C9D1-42B6-AD4D-EE73BF1FC74A}"/>
              </a:ext>
            </a:extLst>
          </p:cNvPr>
          <p:cNvSpPr/>
          <p:nvPr/>
        </p:nvSpPr>
        <p:spPr>
          <a:xfrm>
            <a:off x="8447241" y="3892443"/>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grpSp>
        <p:nvGrpSpPr>
          <p:cNvPr id="37" name="Group 36">
            <a:extLst>
              <a:ext uri="{FF2B5EF4-FFF2-40B4-BE49-F238E27FC236}">
                <a16:creationId xmlns:a16="http://schemas.microsoft.com/office/drawing/2014/main" id="{28C6CFBD-55B9-4204-B8DC-B367A09CB7C7}"/>
              </a:ext>
            </a:extLst>
          </p:cNvPr>
          <p:cNvGrpSpPr/>
          <p:nvPr/>
        </p:nvGrpSpPr>
        <p:grpSpPr>
          <a:xfrm>
            <a:off x="-2741572" y="1581632"/>
            <a:ext cx="4930694" cy="3694734"/>
            <a:chOff x="3316870" y="965843"/>
            <a:chExt cx="6574259" cy="4926312"/>
          </a:xfrm>
        </p:grpSpPr>
        <p:sp>
          <p:nvSpPr>
            <p:cNvPr id="38" name="Freeform: Shape 37">
              <a:extLst>
                <a:ext uri="{FF2B5EF4-FFF2-40B4-BE49-F238E27FC236}">
                  <a16:creationId xmlns:a16="http://schemas.microsoft.com/office/drawing/2014/main" id="{BE18E04F-2411-4729-B199-126F2D3E645A}"/>
                </a:ext>
              </a:extLst>
            </p:cNvPr>
            <p:cNvSpPr/>
            <p:nvPr/>
          </p:nvSpPr>
          <p:spPr>
            <a:xfrm>
              <a:off x="6216118" y="965843"/>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39" name="Rectangle 38">
              <a:extLst>
                <a:ext uri="{FF2B5EF4-FFF2-40B4-BE49-F238E27FC236}">
                  <a16:creationId xmlns:a16="http://schemas.microsoft.com/office/drawing/2014/main" id="{E24982CA-8362-4FD1-9BE7-9B2361813CEF}"/>
                </a:ext>
              </a:extLst>
            </p:cNvPr>
            <p:cNvSpPr/>
            <p:nvPr/>
          </p:nvSpPr>
          <p:spPr>
            <a:xfrm>
              <a:off x="7853109" y="1331080"/>
              <a:ext cx="2038020" cy="10957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716B4E96-7954-468B-A6A0-ECD1C84B8161}"/>
                </a:ext>
              </a:extLst>
            </p:cNvPr>
            <p:cNvSpPr/>
            <p:nvPr/>
          </p:nvSpPr>
          <p:spPr>
            <a:xfrm>
              <a:off x="5354890" y="2515907"/>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p>
          </p:txBody>
        </p:sp>
        <p:sp>
          <p:nvSpPr>
            <p:cNvPr id="41" name="Rectangle 40">
              <a:extLst>
                <a:ext uri="{FF2B5EF4-FFF2-40B4-BE49-F238E27FC236}">
                  <a16:creationId xmlns:a16="http://schemas.microsoft.com/office/drawing/2014/main" id="{34F6156E-D642-4D83-9D4C-0E2F9FBB83BE}"/>
                </a:ext>
              </a:extLst>
            </p:cNvPr>
            <p:cNvSpPr/>
            <p:nvPr/>
          </p:nvSpPr>
          <p:spPr>
            <a:xfrm>
              <a:off x="3316870" y="2881144"/>
              <a:ext cx="1972277" cy="10957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Freeform: Shape 41">
              <a:extLst>
                <a:ext uri="{FF2B5EF4-FFF2-40B4-BE49-F238E27FC236}">
                  <a16:creationId xmlns:a16="http://schemas.microsoft.com/office/drawing/2014/main" id="{46DEBFE0-DA6E-4844-9176-E8DD22C53083}"/>
                </a:ext>
              </a:extLst>
            </p:cNvPr>
            <p:cNvSpPr/>
            <p:nvPr/>
          </p:nvSpPr>
          <p:spPr>
            <a:xfrm>
              <a:off x="7070772" y="2515907"/>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43" name="Freeform: Shape 42">
              <a:extLst>
                <a:ext uri="{FF2B5EF4-FFF2-40B4-BE49-F238E27FC236}">
                  <a16:creationId xmlns:a16="http://schemas.microsoft.com/office/drawing/2014/main" id="{225F8430-EFE2-4BDE-A01C-4564A599120C}"/>
                </a:ext>
              </a:extLst>
            </p:cNvPr>
            <p:cNvSpPr/>
            <p:nvPr/>
          </p:nvSpPr>
          <p:spPr>
            <a:xfrm>
              <a:off x="6216118" y="4065972"/>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p>
          </p:txBody>
        </p:sp>
        <p:sp>
          <p:nvSpPr>
            <p:cNvPr id="44" name="Freeform: Shape 43">
              <a:extLst>
                <a:ext uri="{FF2B5EF4-FFF2-40B4-BE49-F238E27FC236}">
                  <a16:creationId xmlns:a16="http://schemas.microsoft.com/office/drawing/2014/main" id="{BF7FCE7C-10E0-44E5-B9CE-11A6A8BC0736}"/>
                </a:ext>
              </a:extLst>
            </p:cNvPr>
            <p:cNvSpPr/>
            <p:nvPr/>
          </p:nvSpPr>
          <p:spPr>
            <a:xfrm>
              <a:off x="7853109" y="4431208"/>
              <a:ext cx="2038020" cy="1095709"/>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p>
          </p:txBody>
        </p:sp>
      </p:grpSp>
      <p:sp>
        <p:nvSpPr>
          <p:cNvPr id="45" name="TextBox 44">
            <a:extLst>
              <a:ext uri="{FF2B5EF4-FFF2-40B4-BE49-F238E27FC236}">
                <a16:creationId xmlns:a16="http://schemas.microsoft.com/office/drawing/2014/main" id="{B3E475E8-41CE-42E4-885C-B6CA8EC724AF}"/>
              </a:ext>
            </a:extLst>
          </p:cNvPr>
          <p:cNvSpPr txBox="1"/>
          <p:nvPr/>
        </p:nvSpPr>
        <p:spPr>
          <a:xfrm>
            <a:off x="681115" y="2094057"/>
            <a:ext cx="4315523" cy="380873"/>
          </a:xfrm>
          <a:prstGeom prst="rect">
            <a:avLst/>
          </a:prstGeom>
          <a:noFill/>
        </p:spPr>
        <p:txBody>
          <a:bodyPr wrap="square" rtlCol="0">
            <a:spAutoFit/>
          </a:bodyPr>
          <a:lstStyle/>
          <a:p>
            <a:r>
              <a:rPr lang="en-US" sz="1875" b="1" dirty="0">
                <a:solidFill>
                  <a:schemeClr val="bg2">
                    <a:lumMod val="60000"/>
                    <a:lumOff val="40000"/>
                  </a:schemeClr>
                </a:solidFill>
              </a:rPr>
              <a:t>Racism and other discrimination</a:t>
            </a:r>
          </a:p>
        </p:txBody>
      </p:sp>
    </p:spTree>
    <p:extLst>
      <p:ext uri="{BB962C8B-B14F-4D97-AF65-F5344CB8AC3E}">
        <p14:creationId xmlns:p14="http://schemas.microsoft.com/office/powerpoint/2010/main" val="31302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3050C8-1D51-4B6F-B611-A58CCC432F0C}"/>
              </a:ext>
            </a:extLst>
          </p:cNvPr>
          <p:cNvSpPr/>
          <p:nvPr/>
        </p:nvSpPr>
        <p:spPr>
          <a:xfrm>
            <a:off x="-490538" y="1581150"/>
            <a:ext cx="5543550" cy="3695700"/>
          </a:xfrm>
          <a:prstGeom prst="rect">
            <a:avLst/>
          </a:prstGeom>
          <a:noFill/>
        </p:spPr>
      </p:sp>
      <p:sp>
        <p:nvSpPr>
          <p:cNvPr id="5" name="Freeform: Shape 4">
            <a:extLst>
              <a:ext uri="{FF2B5EF4-FFF2-40B4-BE49-F238E27FC236}">
                <a16:creationId xmlns:a16="http://schemas.microsoft.com/office/drawing/2014/main" id="{7D64EC73-FDA1-4CCA-8558-A5FA21D28009}"/>
              </a:ext>
            </a:extLst>
          </p:cNvPr>
          <p:cNvSpPr/>
          <p:nvPr/>
        </p:nvSpPr>
        <p:spPr>
          <a:xfrm>
            <a:off x="3218283" y="1855204"/>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7" name="Freeform: Shape 6">
            <a:extLst>
              <a:ext uri="{FF2B5EF4-FFF2-40B4-BE49-F238E27FC236}">
                <a16:creationId xmlns:a16="http://schemas.microsoft.com/office/drawing/2014/main" id="{8AEF0021-8E5A-4F9B-BF51-EE2079413EF6}"/>
              </a:ext>
            </a:extLst>
          </p:cNvPr>
          <p:cNvSpPr/>
          <p:nvPr/>
        </p:nvSpPr>
        <p:spPr>
          <a:xfrm>
            <a:off x="1344193"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8" name="Freeform: Shape 7">
            <a:extLst>
              <a:ext uri="{FF2B5EF4-FFF2-40B4-BE49-F238E27FC236}">
                <a16:creationId xmlns:a16="http://schemas.microsoft.com/office/drawing/2014/main" id="{0C389F32-F952-4E42-AD73-93CED1F5A6AC}"/>
              </a:ext>
            </a:extLst>
          </p:cNvPr>
          <p:cNvSpPr/>
          <p:nvPr/>
        </p:nvSpPr>
        <p:spPr>
          <a:xfrm>
            <a:off x="-184668" y="3018016"/>
            <a:ext cx="1479543" cy="821968"/>
          </a:xfrm>
          <a:custGeom>
            <a:avLst/>
            <a:gdLst>
              <a:gd name="connsiteX0" fmla="*/ 0 w 1972724"/>
              <a:gd name="connsiteY0" fmla="*/ 0 h 1095957"/>
              <a:gd name="connsiteX1" fmla="*/ 1972724 w 1972724"/>
              <a:gd name="connsiteY1" fmla="*/ 0 h 1095957"/>
              <a:gd name="connsiteX2" fmla="*/ 1972724 w 1972724"/>
              <a:gd name="connsiteY2" fmla="*/ 1095957 h 1095957"/>
              <a:gd name="connsiteX3" fmla="*/ 0 w 1972724"/>
              <a:gd name="connsiteY3" fmla="*/ 1095957 h 1095957"/>
              <a:gd name="connsiteX4" fmla="*/ 0 w 1972724"/>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24" h="1095957">
                <a:moveTo>
                  <a:pt x="0" y="0"/>
                </a:moveTo>
                <a:lnTo>
                  <a:pt x="1972724" y="0"/>
                </a:lnTo>
                <a:lnTo>
                  <a:pt x="1972724"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r" defTabSz="400050">
              <a:lnSpc>
                <a:spcPct val="90000"/>
              </a:lnSpc>
              <a:spcBef>
                <a:spcPct val="0"/>
              </a:spcBef>
              <a:spcAft>
                <a:spcPct val="35000"/>
              </a:spcAft>
            </a:pPr>
            <a:endParaRPr lang="en-US" sz="900" kern="1200">
              <a:solidFill>
                <a:schemeClr val="tx1"/>
              </a:solidFill>
            </a:endParaRPr>
          </a:p>
        </p:txBody>
      </p:sp>
      <p:sp>
        <p:nvSpPr>
          <p:cNvPr id="9" name="Freeform: Shape 8">
            <a:extLst>
              <a:ext uri="{FF2B5EF4-FFF2-40B4-BE49-F238E27FC236}">
                <a16:creationId xmlns:a16="http://schemas.microsoft.com/office/drawing/2014/main" id="{990C110A-0FAB-4A31-A53D-7C1BDEFE113B}"/>
              </a:ext>
            </a:extLst>
          </p:cNvPr>
          <p:cNvSpPr/>
          <p:nvPr/>
        </p:nvSpPr>
        <p:spPr>
          <a:xfrm>
            <a:off x="2631396"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0" name="Freeform: Shape 9">
            <a:extLst>
              <a:ext uri="{FF2B5EF4-FFF2-40B4-BE49-F238E27FC236}">
                <a16:creationId xmlns:a16="http://schemas.microsoft.com/office/drawing/2014/main" id="{C3DD360F-AEE5-4A87-BD6A-2C523EA84AA5}"/>
              </a:ext>
            </a:extLst>
          </p:cNvPr>
          <p:cNvSpPr/>
          <p:nvPr/>
        </p:nvSpPr>
        <p:spPr>
          <a:xfrm>
            <a:off x="1990261" y="3906837"/>
            <a:ext cx="1191854" cy="1369948"/>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11" name="Freeform: Shape 10">
            <a:extLst>
              <a:ext uri="{FF2B5EF4-FFF2-40B4-BE49-F238E27FC236}">
                <a16:creationId xmlns:a16="http://schemas.microsoft.com/office/drawing/2014/main" id="{68E7345B-79D1-4A91-86FA-4E57097AAD01}"/>
              </a:ext>
            </a:extLst>
          </p:cNvPr>
          <p:cNvSpPr/>
          <p:nvPr/>
        </p:nvSpPr>
        <p:spPr>
          <a:xfrm>
            <a:off x="3218283" y="4180827"/>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12" name="Freeform: Shape 11">
            <a:extLst>
              <a:ext uri="{FF2B5EF4-FFF2-40B4-BE49-F238E27FC236}">
                <a16:creationId xmlns:a16="http://schemas.microsoft.com/office/drawing/2014/main" id="{4655C5A7-814F-4162-B687-4781EC7A73B0}"/>
              </a:ext>
            </a:extLst>
          </p:cNvPr>
          <p:cNvSpPr/>
          <p:nvPr/>
        </p:nvSpPr>
        <p:spPr>
          <a:xfrm>
            <a:off x="703058" y="3906838"/>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3" name="Freeform: Shape 12">
            <a:extLst>
              <a:ext uri="{FF2B5EF4-FFF2-40B4-BE49-F238E27FC236}">
                <a16:creationId xmlns:a16="http://schemas.microsoft.com/office/drawing/2014/main" id="{BF1D5837-320D-4AD9-B2C0-5F1FB8659F11}"/>
              </a:ext>
            </a:extLst>
          </p:cNvPr>
          <p:cNvSpPr/>
          <p:nvPr/>
        </p:nvSpPr>
        <p:spPr>
          <a:xfrm>
            <a:off x="4619227"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14" name="Rectangle 13">
            <a:extLst>
              <a:ext uri="{FF2B5EF4-FFF2-40B4-BE49-F238E27FC236}">
                <a16:creationId xmlns:a16="http://schemas.microsoft.com/office/drawing/2014/main" id="{CBE7ABA5-9748-4B91-8FA1-D8B7A951C086}"/>
              </a:ext>
            </a:extLst>
          </p:cNvPr>
          <p:cNvSpPr/>
          <p:nvPr/>
        </p:nvSpPr>
        <p:spPr>
          <a:xfrm>
            <a:off x="5846970"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9A0D75C2-A111-4ECF-A061-ED20AD8A2327}"/>
              </a:ext>
            </a:extLst>
          </p:cNvPr>
          <p:cNvSpPr/>
          <p:nvPr/>
        </p:nvSpPr>
        <p:spPr>
          <a:xfrm>
            <a:off x="3973306"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18" name="Freeform: Shape 17">
            <a:extLst>
              <a:ext uri="{FF2B5EF4-FFF2-40B4-BE49-F238E27FC236}">
                <a16:creationId xmlns:a16="http://schemas.microsoft.com/office/drawing/2014/main" id="{35FE49C3-843B-4B39-AFC1-9788D5E5B3FF}"/>
              </a:ext>
            </a:extLst>
          </p:cNvPr>
          <p:cNvSpPr/>
          <p:nvPr/>
        </p:nvSpPr>
        <p:spPr>
          <a:xfrm>
            <a:off x="526021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9" name="Freeform: Shape 18">
            <a:extLst>
              <a:ext uri="{FF2B5EF4-FFF2-40B4-BE49-F238E27FC236}">
                <a16:creationId xmlns:a16="http://schemas.microsoft.com/office/drawing/2014/main" id="{B0460D72-E784-4CCF-9615-6AB868138E4B}"/>
              </a:ext>
            </a:extLst>
          </p:cNvPr>
          <p:cNvSpPr/>
          <p:nvPr/>
        </p:nvSpPr>
        <p:spPr>
          <a:xfrm>
            <a:off x="4619227"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0" name="Freeform: Shape 19">
            <a:extLst>
              <a:ext uri="{FF2B5EF4-FFF2-40B4-BE49-F238E27FC236}">
                <a16:creationId xmlns:a16="http://schemas.microsoft.com/office/drawing/2014/main" id="{EB25B75E-53FC-4DF6-A749-18D500E0CCCC}"/>
              </a:ext>
            </a:extLst>
          </p:cNvPr>
          <p:cNvSpPr/>
          <p:nvPr/>
        </p:nvSpPr>
        <p:spPr>
          <a:xfrm>
            <a:off x="5846970"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21" name="Freeform: Shape 20">
            <a:extLst>
              <a:ext uri="{FF2B5EF4-FFF2-40B4-BE49-F238E27FC236}">
                <a16:creationId xmlns:a16="http://schemas.microsoft.com/office/drawing/2014/main" id="{98932C93-F42A-431C-828B-8689C8830177}"/>
              </a:ext>
            </a:extLst>
          </p:cNvPr>
          <p:cNvSpPr/>
          <p:nvPr/>
        </p:nvSpPr>
        <p:spPr>
          <a:xfrm>
            <a:off x="333231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2" name="Freeform: Shape 21">
            <a:extLst>
              <a:ext uri="{FF2B5EF4-FFF2-40B4-BE49-F238E27FC236}">
                <a16:creationId xmlns:a16="http://schemas.microsoft.com/office/drawing/2014/main" id="{CDE175AE-FFCB-46DA-9C16-3277E5B066AF}"/>
              </a:ext>
            </a:extLst>
          </p:cNvPr>
          <p:cNvSpPr/>
          <p:nvPr/>
        </p:nvSpPr>
        <p:spPr>
          <a:xfrm>
            <a:off x="7176689"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3" name="Rectangle 22">
            <a:extLst>
              <a:ext uri="{FF2B5EF4-FFF2-40B4-BE49-F238E27FC236}">
                <a16:creationId xmlns:a16="http://schemas.microsoft.com/office/drawing/2014/main" id="{DB106360-A347-4301-A140-4B646E03003E}"/>
              </a:ext>
            </a:extLst>
          </p:cNvPr>
          <p:cNvSpPr/>
          <p:nvPr/>
        </p:nvSpPr>
        <p:spPr>
          <a:xfrm>
            <a:off x="8404433" y="1826985"/>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3B367914-A2C9-492C-8848-12E60CD32301}"/>
              </a:ext>
            </a:extLst>
          </p:cNvPr>
          <p:cNvSpPr/>
          <p:nvPr/>
        </p:nvSpPr>
        <p:spPr>
          <a:xfrm>
            <a:off x="5889778"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5" name="Freeform: Shape 24">
            <a:extLst>
              <a:ext uri="{FF2B5EF4-FFF2-40B4-BE49-F238E27FC236}">
                <a16:creationId xmlns:a16="http://schemas.microsoft.com/office/drawing/2014/main" id="{CDDF5BB0-9F15-4D8E-B9B8-F5B6CC5373A3}"/>
              </a:ext>
            </a:extLst>
          </p:cNvPr>
          <p:cNvSpPr/>
          <p:nvPr/>
        </p:nvSpPr>
        <p:spPr>
          <a:xfrm>
            <a:off x="6530768"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26" name="Rectangle 25">
            <a:extLst>
              <a:ext uri="{FF2B5EF4-FFF2-40B4-BE49-F238E27FC236}">
                <a16:creationId xmlns:a16="http://schemas.microsoft.com/office/drawing/2014/main" id="{F8A2EA9E-4FC5-45CC-AC8E-C548FFB24876}"/>
              </a:ext>
            </a:extLst>
          </p:cNvPr>
          <p:cNvSpPr/>
          <p:nvPr/>
        </p:nvSpPr>
        <p:spPr>
          <a:xfrm>
            <a:off x="5002253" y="2989533"/>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47E82C30-9958-41CC-9244-CFAA840CCD8E}"/>
              </a:ext>
            </a:extLst>
          </p:cNvPr>
          <p:cNvSpPr/>
          <p:nvPr/>
        </p:nvSpPr>
        <p:spPr>
          <a:xfrm>
            <a:off x="7817680"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8" name="Freeform: Shape 27">
            <a:extLst>
              <a:ext uri="{FF2B5EF4-FFF2-40B4-BE49-F238E27FC236}">
                <a16:creationId xmlns:a16="http://schemas.microsoft.com/office/drawing/2014/main" id="{FF83C103-8577-4373-B83B-81A72E865215}"/>
              </a:ext>
            </a:extLst>
          </p:cNvPr>
          <p:cNvSpPr/>
          <p:nvPr/>
        </p:nvSpPr>
        <p:spPr>
          <a:xfrm>
            <a:off x="7176689"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9" name="Freeform: Shape 28">
            <a:extLst>
              <a:ext uri="{FF2B5EF4-FFF2-40B4-BE49-F238E27FC236}">
                <a16:creationId xmlns:a16="http://schemas.microsoft.com/office/drawing/2014/main" id="{855C6D04-268E-4C4C-B987-27CE1DE1B2C3}"/>
              </a:ext>
            </a:extLst>
          </p:cNvPr>
          <p:cNvSpPr/>
          <p:nvPr/>
        </p:nvSpPr>
        <p:spPr>
          <a:xfrm>
            <a:off x="8404433" y="4152081"/>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0" name="Freeform: Shape 29">
            <a:extLst>
              <a:ext uri="{FF2B5EF4-FFF2-40B4-BE49-F238E27FC236}">
                <a16:creationId xmlns:a16="http://schemas.microsoft.com/office/drawing/2014/main" id="{6C6321AF-8175-4EDE-879B-60379E917ADE}"/>
              </a:ext>
            </a:extLst>
          </p:cNvPr>
          <p:cNvSpPr/>
          <p:nvPr/>
        </p:nvSpPr>
        <p:spPr>
          <a:xfrm>
            <a:off x="5889778"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1" name="Rectangle 30">
            <a:extLst>
              <a:ext uri="{FF2B5EF4-FFF2-40B4-BE49-F238E27FC236}">
                <a16:creationId xmlns:a16="http://schemas.microsoft.com/office/drawing/2014/main" id="{745FC958-DCF8-48F9-80D9-0415B4E3DC5D}"/>
              </a:ext>
            </a:extLst>
          </p:cNvPr>
          <p:cNvSpPr/>
          <p:nvPr/>
        </p:nvSpPr>
        <p:spPr>
          <a:xfrm>
            <a:off x="10961894" y="1841273"/>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ADCD0114-12B2-4950-8A30-739C74D6756E}"/>
              </a:ext>
            </a:extLst>
          </p:cNvPr>
          <p:cNvSpPr/>
          <p:nvPr/>
        </p:nvSpPr>
        <p:spPr>
          <a:xfrm>
            <a:off x="8447241" y="156734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3" name="Freeform: Shape 32">
            <a:extLst>
              <a:ext uri="{FF2B5EF4-FFF2-40B4-BE49-F238E27FC236}">
                <a16:creationId xmlns:a16="http://schemas.microsoft.com/office/drawing/2014/main" id="{44975476-77DF-4729-B4C3-C4B92AD266E9}"/>
              </a:ext>
            </a:extLst>
          </p:cNvPr>
          <p:cNvSpPr/>
          <p:nvPr/>
        </p:nvSpPr>
        <p:spPr>
          <a:xfrm>
            <a:off x="9088231" y="272989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34" name="Rectangle 33">
            <a:extLst>
              <a:ext uri="{FF2B5EF4-FFF2-40B4-BE49-F238E27FC236}">
                <a16:creationId xmlns:a16="http://schemas.microsoft.com/office/drawing/2014/main" id="{45E8EC97-5584-42FA-9384-07DCB70881B4}"/>
              </a:ext>
            </a:extLst>
          </p:cNvPr>
          <p:cNvSpPr/>
          <p:nvPr/>
        </p:nvSpPr>
        <p:spPr>
          <a:xfrm>
            <a:off x="7559715" y="3003821"/>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239CB0D3-1610-45AE-BBD8-A6C4565617FB}"/>
              </a:ext>
            </a:extLst>
          </p:cNvPr>
          <p:cNvSpPr/>
          <p:nvPr/>
        </p:nvSpPr>
        <p:spPr>
          <a:xfrm>
            <a:off x="10961894" y="4166369"/>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6" name="Freeform: Shape 35">
            <a:extLst>
              <a:ext uri="{FF2B5EF4-FFF2-40B4-BE49-F238E27FC236}">
                <a16:creationId xmlns:a16="http://schemas.microsoft.com/office/drawing/2014/main" id="{241E32BE-A651-491D-A95B-87C3CFD7F54F}"/>
              </a:ext>
            </a:extLst>
          </p:cNvPr>
          <p:cNvSpPr/>
          <p:nvPr/>
        </p:nvSpPr>
        <p:spPr>
          <a:xfrm>
            <a:off x="8447241" y="3892443"/>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grpSp>
        <p:nvGrpSpPr>
          <p:cNvPr id="37" name="Group 36">
            <a:extLst>
              <a:ext uri="{FF2B5EF4-FFF2-40B4-BE49-F238E27FC236}">
                <a16:creationId xmlns:a16="http://schemas.microsoft.com/office/drawing/2014/main" id="{1984C290-3113-4A09-9B4C-7A9777674385}"/>
              </a:ext>
            </a:extLst>
          </p:cNvPr>
          <p:cNvGrpSpPr/>
          <p:nvPr/>
        </p:nvGrpSpPr>
        <p:grpSpPr>
          <a:xfrm>
            <a:off x="-2741572" y="1581632"/>
            <a:ext cx="4930694" cy="3694734"/>
            <a:chOff x="3316870" y="965843"/>
            <a:chExt cx="6574259" cy="4926312"/>
          </a:xfrm>
        </p:grpSpPr>
        <p:sp>
          <p:nvSpPr>
            <p:cNvPr id="38" name="Freeform: Shape 37">
              <a:extLst>
                <a:ext uri="{FF2B5EF4-FFF2-40B4-BE49-F238E27FC236}">
                  <a16:creationId xmlns:a16="http://schemas.microsoft.com/office/drawing/2014/main" id="{3043868A-098E-43FD-BFCA-3AFA780D62DA}"/>
                </a:ext>
              </a:extLst>
            </p:cNvPr>
            <p:cNvSpPr/>
            <p:nvPr/>
          </p:nvSpPr>
          <p:spPr>
            <a:xfrm>
              <a:off x="6216118" y="965843"/>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39" name="Rectangle 38">
              <a:extLst>
                <a:ext uri="{FF2B5EF4-FFF2-40B4-BE49-F238E27FC236}">
                  <a16:creationId xmlns:a16="http://schemas.microsoft.com/office/drawing/2014/main" id="{85E17A3C-CE02-495F-9EF5-AF3E0611F9AA}"/>
                </a:ext>
              </a:extLst>
            </p:cNvPr>
            <p:cNvSpPr/>
            <p:nvPr/>
          </p:nvSpPr>
          <p:spPr>
            <a:xfrm>
              <a:off x="7853109" y="1331080"/>
              <a:ext cx="2038020" cy="10957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743995D7-60D3-45EA-93AE-25E1C387A864}"/>
                </a:ext>
              </a:extLst>
            </p:cNvPr>
            <p:cNvSpPr/>
            <p:nvPr/>
          </p:nvSpPr>
          <p:spPr>
            <a:xfrm>
              <a:off x="5354890" y="2515907"/>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41" name="Rectangle 40">
              <a:extLst>
                <a:ext uri="{FF2B5EF4-FFF2-40B4-BE49-F238E27FC236}">
                  <a16:creationId xmlns:a16="http://schemas.microsoft.com/office/drawing/2014/main" id="{5E87B7C4-903E-4B89-B6BE-083F7423C6C9}"/>
                </a:ext>
              </a:extLst>
            </p:cNvPr>
            <p:cNvSpPr/>
            <p:nvPr/>
          </p:nvSpPr>
          <p:spPr>
            <a:xfrm>
              <a:off x="3316870" y="2881144"/>
              <a:ext cx="1972277" cy="10957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Freeform: Shape 41">
              <a:extLst>
                <a:ext uri="{FF2B5EF4-FFF2-40B4-BE49-F238E27FC236}">
                  <a16:creationId xmlns:a16="http://schemas.microsoft.com/office/drawing/2014/main" id="{7D594B52-583C-4F96-8AA6-845632490B2D}"/>
                </a:ext>
              </a:extLst>
            </p:cNvPr>
            <p:cNvSpPr/>
            <p:nvPr/>
          </p:nvSpPr>
          <p:spPr>
            <a:xfrm>
              <a:off x="7070772" y="2515907"/>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43" name="Freeform: Shape 42">
              <a:extLst>
                <a:ext uri="{FF2B5EF4-FFF2-40B4-BE49-F238E27FC236}">
                  <a16:creationId xmlns:a16="http://schemas.microsoft.com/office/drawing/2014/main" id="{9A0FD838-4F8E-43D5-B2A8-F71828947B63}"/>
                </a:ext>
              </a:extLst>
            </p:cNvPr>
            <p:cNvSpPr/>
            <p:nvPr/>
          </p:nvSpPr>
          <p:spPr>
            <a:xfrm>
              <a:off x="6216118" y="4065972"/>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44" name="Freeform: Shape 43">
              <a:extLst>
                <a:ext uri="{FF2B5EF4-FFF2-40B4-BE49-F238E27FC236}">
                  <a16:creationId xmlns:a16="http://schemas.microsoft.com/office/drawing/2014/main" id="{C820F1F1-78D0-47BB-930C-9F966744F6FB}"/>
                </a:ext>
              </a:extLst>
            </p:cNvPr>
            <p:cNvSpPr/>
            <p:nvPr/>
          </p:nvSpPr>
          <p:spPr>
            <a:xfrm>
              <a:off x="7853109" y="4431208"/>
              <a:ext cx="2038020" cy="1095709"/>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grpSp>
      <p:sp>
        <p:nvSpPr>
          <p:cNvPr id="46" name="TextBox 45">
            <a:extLst>
              <a:ext uri="{FF2B5EF4-FFF2-40B4-BE49-F238E27FC236}">
                <a16:creationId xmlns:a16="http://schemas.microsoft.com/office/drawing/2014/main" id="{BF5850D3-5454-4C1A-9BC9-9FD8300DE572}"/>
              </a:ext>
            </a:extLst>
          </p:cNvPr>
          <p:cNvSpPr txBox="1"/>
          <p:nvPr/>
        </p:nvSpPr>
        <p:spPr>
          <a:xfrm>
            <a:off x="3983699" y="3232996"/>
            <a:ext cx="1207466" cy="400110"/>
          </a:xfrm>
          <a:prstGeom prst="rect">
            <a:avLst/>
          </a:prstGeom>
          <a:noFill/>
        </p:spPr>
        <p:txBody>
          <a:bodyPr wrap="square" rtlCol="0">
            <a:spAutoFit/>
          </a:bodyPr>
          <a:lstStyle/>
          <a:p>
            <a:r>
              <a:rPr lang="en-US" sz="2000" b="1" dirty="0">
                <a:solidFill>
                  <a:schemeClr val="tx1">
                    <a:lumMod val="50000"/>
                  </a:schemeClr>
                </a:solidFill>
              </a:rPr>
              <a:t>Housing</a:t>
            </a:r>
            <a:endParaRPr lang="en-US" sz="1875" b="1" dirty="0">
              <a:solidFill>
                <a:schemeClr val="tx1">
                  <a:lumMod val="50000"/>
                </a:schemeClr>
              </a:solidFill>
            </a:endParaRPr>
          </a:p>
        </p:txBody>
      </p:sp>
      <p:sp>
        <p:nvSpPr>
          <p:cNvPr id="54" name="Freeform: Shape 53">
            <a:extLst>
              <a:ext uri="{FF2B5EF4-FFF2-40B4-BE49-F238E27FC236}">
                <a16:creationId xmlns:a16="http://schemas.microsoft.com/office/drawing/2014/main" id="{3C60E8FE-631B-4F84-A504-FE6FC0241AA4}"/>
              </a:ext>
            </a:extLst>
          </p:cNvPr>
          <p:cNvSpPr/>
          <p:nvPr/>
        </p:nvSpPr>
        <p:spPr>
          <a:xfrm>
            <a:off x="1990261"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55" name="Freeform: Shape 54">
            <a:extLst>
              <a:ext uri="{FF2B5EF4-FFF2-40B4-BE49-F238E27FC236}">
                <a16:creationId xmlns:a16="http://schemas.microsoft.com/office/drawing/2014/main" id="{5E6CF1B8-CD28-4D87-832B-3DC19E6CFB5B}"/>
              </a:ext>
            </a:extLst>
          </p:cNvPr>
          <p:cNvSpPr/>
          <p:nvPr/>
        </p:nvSpPr>
        <p:spPr>
          <a:xfrm>
            <a:off x="703058"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56" name="Freeform: Shape 55">
            <a:extLst>
              <a:ext uri="{FF2B5EF4-FFF2-40B4-BE49-F238E27FC236}">
                <a16:creationId xmlns:a16="http://schemas.microsoft.com/office/drawing/2014/main" id="{EE886372-4E80-4F59-9CC8-358D1F85D33D}"/>
              </a:ext>
            </a:extLst>
          </p:cNvPr>
          <p:cNvSpPr/>
          <p:nvPr/>
        </p:nvSpPr>
        <p:spPr>
          <a:xfrm>
            <a:off x="333231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57" name="TextBox 56">
            <a:extLst>
              <a:ext uri="{FF2B5EF4-FFF2-40B4-BE49-F238E27FC236}">
                <a16:creationId xmlns:a16="http://schemas.microsoft.com/office/drawing/2014/main" id="{A0A055A8-B0FA-4C87-9584-960C88558082}"/>
              </a:ext>
            </a:extLst>
          </p:cNvPr>
          <p:cNvSpPr txBox="1"/>
          <p:nvPr/>
        </p:nvSpPr>
        <p:spPr>
          <a:xfrm>
            <a:off x="681115" y="2094057"/>
            <a:ext cx="4315523" cy="380873"/>
          </a:xfrm>
          <a:prstGeom prst="rect">
            <a:avLst/>
          </a:prstGeom>
          <a:noFill/>
        </p:spPr>
        <p:txBody>
          <a:bodyPr wrap="square" rtlCol="0">
            <a:spAutoFit/>
          </a:bodyPr>
          <a:lstStyle/>
          <a:p>
            <a:r>
              <a:rPr lang="en-US" sz="1875" b="1" dirty="0">
                <a:solidFill>
                  <a:schemeClr val="bg2">
                    <a:lumMod val="60000"/>
                    <a:lumOff val="40000"/>
                  </a:schemeClr>
                </a:solidFill>
              </a:rPr>
              <a:t>Racism and other discrimination</a:t>
            </a:r>
          </a:p>
        </p:txBody>
      </p:sp>
    </p:spTree>
    <p:extLst>
      <p:ext uri="{BB962C8B-B14F-4D97-AF65-F5344CB8AC3E}">
        <p14:creationId xmlns:p14="http://schemas.microsoft.com/office/powerpoint/2010/main" val="24761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585F5B-4D75-45AC-BDC3-3EB72F779F7D}"/>
              </a:ext>
            </a:extLst>
          </p:cNvPr>
          <p:cNvSpPr/>
          <p:nvPr/>
        </p:nvSpPr>
        <p:spPr>
          <a:xfrm>
            <a:off x="-490538" y="1581150"/>
            <a:ext cx="5543550" cy="3695700"/>
          </a:xfrm>
          <a:prstGeom prst="rect">
            <a:avLst/>
          </a:prstGeom>
          <a:noFill/>
        </p:spPr>
      </p:sp>
      <p:sp>
        <p:nvSpPr>
          <p:cNvPr id="5" name="Freeform: Shape 4">
            <a:extLst>
              <a:ext uri="{FF2B5EF4-FFF2-40B4-BE49-F238E27FC236}">
                <a16:creationId xmlns:a16="http://schemas.microsoft.com/office/drawing/2014/main" id="{8AF414C9-886E-41E7-9F8A-9592A42E7E65}"/>
              </a:ext>
            </a:extLst>
          </p:cNvPr>
          <p:cNvSpPr/>
          <p:nvPr/>
        </p:nvSpPr>
        <p:spPr>
          <a:xfrm>
            <a:off x="3218283" y="1855204"/>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7" name="Freeform: Shape 6">
            <a:extLst>
              <a:ext uri="{FF2B5EF4-FFF2-40B4-BE49-F238E27FC236}">
                <a16:creationId xmlns:a16="http://schemas.microsoft.com/office/drawing/2014/main" id="{93EF2C55-BD28-4BA2-B9F1-97E99013F2D4}"/>
              </a:ext>
            </a:extLst>
          </p:cNvPr>
          <p:cNvSpPr/>
          <p:nvPr/>
        </p:nvSpPr>
        <p:spPr>
          <a:xfrm>
            <a:off x="1344193"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8" name="Freeform: Shape 7">
            <a:extLst>
              <a:ext uri="{FF2B5EF4-FFF2-40B4-BE49-F238E27FC236}">
                <a16:creationId xmlns:a16="http://schemas.microsoft.com/office/drawing/2014/main" id="{1A0E2B93-35BD-4392-A543-57117AEFC5F2}"/>
              </a:ext>
            </a:extLst>
          </p:cNvPr>
          <p:cNvSpPr/>
          <p:nvPr/>
        </p:nvSpPr>
        <p:spPr>
          <a:xfrm>
            <a:off x="-184668" y="3018016"/>
            <a:ext cx="1479543" cy="821968"/>
          </a:xfrm>
          <a:custGeom>
            <a:avLst/>
            <a:gdLst>
              <a:gd name="connsiteX0" fmla="*/ 0 w 1972724"/>
              <a:gd name="connsiteY0" fmla="*/ 0 h 1095957"/>
              <a:gd name="connsiteX1" fmla="*/ 1972724 w 1972724"/>
              <a:gd name="connsiteY1" fmla="*/ 0 h 1095957"/>
              <a:gd name="connsiteX2" fmla="*/ 1972724 w 1972724"/>
              <a:gd name="connsiteY2" fmla="*/ 1095957 h 1095957"/>
              <a:gd name="connsiteX3" fmla="*/ 0 w 1972724"/>
              <a:gd name="connsiteY3" fmla="*/ 1095957 h 1095957"/>
              <a:gd name="connsiteX4" fmla="*/ 0 w 1972724"/>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24" h="1095957">
                <a:moveTo>
                  <a:pt x="0" y="0"/>
                </a:moveTo>
                <a:lnTo>
                  <a:pt x="1972724" y="0"/>
                </a:lnTo>
                <a:lnTo>
                  <a:pt x="1972724"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r" defTabSz="400050">
              <a:lnSpc>
                <a:spcPct val="90000"/>
              </a:lnSpc>
              <a:spcBef>
                <a:spcPct val="0"/>
              </a:spcBef>
              <a:spcAft>
                <a:spcPct val="35000"/>
              </a:spcAft>
            </a:pPr>
            <a:endParaRPr lang="en-US" sz="900" kern="1200">
              <a:solidFill>
                <a:schemeClr val="tx1"/>
              </a:solidFill>
            </a:endParaRPr>
          </a:p>
        </p:txBody>
      </p:sp>
      <p:sp>
        <p:nvSpPr>
          <p:cNvPr id="9" name="Freeform: Shape 8">
            <a:extLst>
              <a:ext uri="{FF2B5EF4-FFF2-40B4-BE49-F238E27FC236}">
                <a16:creationId xmlns:a16="http://schemas.microsoft.com/office/drawing/2014/main" id="{D0DF264E-AF43-4262-A29A-F2FFB315879A}"/>
              </a:ext>
            </a:extLst>
          </p:cNvPr>
          <p:cNvSpPr/>
          <p:nvPr/>
        </p:nvSpPr>
        <p:spPr>
          <a:xfrm>
            <a:off x="2631396"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0" name="Freeform: Shape 9">
            <a:extLst>
              <a:ext uri="{FF2B5EF4-FFF2-40B4-BE49-F238E27FC236}">
                <a16:creationId xmlns:a16="http://schemas.microsoft.com/office/drawing/2014/main" id="{10DC6320-D13D-4E72-8E6F-BE5C59EE16E3}"/>
              </a:ext>
            </a:extLst>
          </p:cNvPr>
          <p:cNvSpPr/>
          <p:nvPr/>
        </p:nvSpPr>
        <p:spPr>
          <a:xfrm>
            <a:off x="1990261" y="3906837"/>
            <a:ext cx="1191854" cy="1369948"/>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11" name="Freeform: Shape 10">
            <a:extLst>
              <a:ext uri="{FF2B5EF4-FFF2-40B4-BE49-F238E27FC236}">
                <a16:creationId xmlns:a16="http://schemas.microsoft.com/office/drawing/2014/main" id="{AD67C5C8-6C9E-4E4E-8639-424D9C2E9A7F}"/>
              </a:ext>
            </a:extLst>
          </p:cNvPr>
          <p:cNvSpPr/>
          <p:nvPr/>
        </p:nvSpPr>
        <p:spPr>
          <a:xfrm>
            <a:off x="3218283" y="4180827"/>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12" name="Freeform: Shape 11">
            <a:extLst>
              <a:ext uri="{FF2B5EF4-FFF2-40B4-BE49-F238E27FC236}">
                <a16:creationId xmlns:a16="http://schemas.microsoft.com/office/drawing/2014/main" id="{1C1AB774-1108-4C3A-B5E6-5E3B1F2C115A}"/>
              </a:ext>
            </a:extLst>
          </p:cNvPr>
          <p:cNvSpPr/>
          <p:nvPr/>
        </p:nvSpPr>
        <p:spPr>
          <a:xfrm>
            <a:off x="703058" y="3906838"/>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3" name="Freeform: Shape 12">
            <a:extLst>
              <a:ext uri="{FF2B5EF4-FFF2-40B4-BE49-F238E27FC236}">
                <a16:creationId xmlns:a16="http://schemas.microsoft.com/office/drawing/2014/main" id="{4811AD03-DB47-498E-957D-D533AB972951}"/>
              </a:ext>
            </a:extLst>
          </p:cNvPr>
          <p:cNvSpPr/>
          <p:nvPr/>
        </p:nvSpPr>
        <p:spPr>
          <a:xfrm>
            <a:off x="4619227"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14" name="Rectangle 13">
            <a:extLst>
              <a:ext uri="{FF2B5EF4-FFF2-40B4-BE49-F238E27FC236}">
                <a16:creationId xmlns:a16="http://schemas.microsoft.com/office/drawing/2014/main" id="{CA5F186A-647A-46FB-9673-CF9E2CDEEC75}"/>
              </a:ext>
            </a:extLst>
          </p:cNvPr>
          <p:cNvSpPr/>
          <p:nvPr/>
        </p:nvSpPr>
        <p:spPr>
          <a:xfrm>
            <a:off x="5846970"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D38444EA-3470-4E62-8345-74E3A8228483}"/>
              </a:ext>
            </a:extLst>
          </p:cNvPr>
          <p:cNvSpPr/>
          <p:nvPr/>
        </p:nvSpPr>
        <p:spPr>
          <a:xfrm>
            <a:off x="3973306"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18" name="Freeform: Shape 17">
            <a:extLst>
              <a:ext uri="{FF2B5EF4-FFF2-40B4-BE49-F238E27FC236}">
                <a16:creationId xmlns:a16="http://schemas.microsoft.com/office/drawing/2014/main" id="{C0A85B1B-111C-41DA-A662-620C23C7C928}"/>
              </a:ext>
            </a:extLst>
          </p:cNvPr>
          <p:cNvSpPr/>
          <p:nvPr/>
        </p:nvSpPr>
        <p:spPr>
          <a:xfrm>
            <a:off x="526021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9" name="Freeform: Shape 18">
            <a:extLst>
              <a:ext uri="{FF2B5EF4-FFF2-40B4-BE49-F238E27FC236}">
                <a16:creationId xmlns:a16="http://schemas.microsoft.com/office/drawing/2014/main" id="{C94B5931-3361-4BFB-B5B6-F232024A3E0A}"/>
              </a:ext>
            </a:extLst>
          </p:cNvPr>
          <p:cNvSpPr/>
          <p:nvPr/>
        </p:nvSpPr>
        <p:spPr>
          <a:xfrm>
            <a:off x="4619227"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0" name="Freeform: Shape 19">
            <a:extLst>
              <a:ext uri="{FF2B5EF4-FFF2-40B4-BE49-F238E27FC236}">
                <a16:creationId xmlns:a16="http://schemas.microsoft.com/office/drawing/2014/main" id="{F4FB9292-B048-4A95-B0BF-A312EEE12B43}"/>
              </a:ext>
            </a:extLst>
          </p:cNvPr>
          <p:cNvSpPr/>
          <p:nvPr/>
        </p:nvSpPr>
        <p:spPr>
          <a:xfrm>
            <a:off x="5846970"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21" name="Freeform: Shape 20">
            <a:extLst>
              <a:ext uri="{FF2B5EF4-FFF2-40B4-BE49-F238E27FC236}">
                <a16:creationId xmlns:a16="http://schemas.microsoft.com/office/drawing/2014/main" id="{0577FF5D-D638-477D-8820-953B281C8009}"/>
              </a:ext>
            </a:extLst>
          </p:cNvPr>
          <p:cNvSpPr/>
          <p:nvPr/>
        </p:nvSpPr>
        <p:spPr>
          <a:xfrm>
            <a:off x="333231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2" name="Freeform: Shape 21">
            <a:extLst>
              <a:ext uri="{FF2B5EF4-FFF2-40B4-BE49-F238E27FC236}">
                <a16:creationId xmlns:a16="http://schemas.microsoft.com/office/drawing/2014/main" id="{5EF53B72-285C-4773-82E3-B08CBB8A723D}"/>
              </a:ext>
            </a:extLst>
          </p:cNvPr>
          <p:cNvSpPr/>
          <p:nvPr/>
        </p:nvSpPr>
        <p:spPr>
          <a:xfrm>
            <a:off x="7176689"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3" name="Rectangle 22">
            <a:extLst>
              <a:ext uri="{FF2B5EF4-FFF2-40B4-BE49-F238E27FC236}">
                <a16:creationId xmlns:a16="http://schemas.microsoft.com/office/drawing/2014/main" id="{E4BD7244-A1D1-4CD1-BE12-2685DE660D6C}"/>
              </a:ext>
            </a:extLst>
          </p:cNvPr>
          <p:cNvSpPr/>
          <p:nvPr/>
        </p:nvSpPr>
        <p:spPr>
          <a:xfrm>
            <a:off x="8404433" y="1826985"/>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193C2A99-09E9-40D8-90F3-0C4EC018E964}"/>
              </a:ext>
            </a:extLst>
          </p:cNvPr>
          <p:cNvSpPr/>
          <p:nvPr/>
        </p:nvSpPr>
        <p:spPr>
          <a:xfrm>
            <a:off x="5889778"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5" name="Freeform: Shape 24">
            <a:extLst>
              <a:ext uri="{FF2B5EF4-FFF2-40B4-BE49-F238E27FC236}">
                <a16:creationId xmlns:a16="http://schemas.microsoft.com/office/drawing/2014/main" id="{669317E9-DB2A-4F97-8252-6171F37EAAF9}"/>
              </a:ext>
            </a:extLst>
          </p:cNvPr>
          <p:cNvSpPr/>
          <p:nvPr/>
        </p:nvSpPr>
        <p:spPr>
          <a:xfrm>
            <a:off x="6530768"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26" name="Rectangle 25">
            <a:extLst>
              <a:ext uri="{FF2B5EF4-FFF2-40B4-BE49-F238E27FC236}">
                <a16:creationId xmlns:a16="http://schemas.microsoft.com/office/drawing/2014/main" id="{D5D91308-3B54-44F1-89EB-06B17E4DB112}"/>
              </a:ext>
            </a:extLst>
          </p:cNvPr>
          <p:cNvSpPr/>
          <p:nvPr/>
        </p:nvSpPr>
        <p:spPr>
          <a:xfrm>
            <a:off x="5002253" y="2989533"/>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49916496-8820-4423-B749-4661F32A0855}"/>
              </a:ext>
            </a:extLst>
          </p:cNvPr>
          <p:cNvSpPr/>
          <p:nvPr/>
        </p:nvSpPr>
        <p:spPr>
          <a:xfrm>
            <a:off x="7817680"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8" name="Freeform: Shape 27">
            <a:extLst>
              <a:ext uri="{FF2B5EF4-FFF2-40B4-BE49-F238E27FC236}">
                <a16:creationId xmlns:a16="http://schemas.microsoft.com/office/drawing/2014/main" id="{977D99FC-51BE-4055-8645-4EB43D95070E}"/>
              </a:ext>
            </a:extLst>
          </p:cNvPr>
          <p:cNvSpPr/>
          <p:nvPr/>
        </p:nvSpPr>
        <p:spPr>
          <a:xfrm>
            <a:off x="7176689"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9" name="Freeform: Shape 28">
            <a:extLst>
              <a:ext uri="{FF2B5EF4-FFF2-40B4-BE49-F238E27FC236}">
                <a16:creationId xmlns:a16="http://schemas.microsoft.com/office/drawing/2014/main" id="{42750169-AC4E-4B9F-B446-F0457C33FB3C}"/>
              </a:ext>
            </a:extLst>
          </p:cNvPr>
          <p:cNvSpPr/>
          <p:nvPr/>
        </p:nvSpPr>
        <p:spPr>
          <a:xfrm>
            <a:off x="8404433" y="4152081"/>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0" name="Freeform: Shape 29">
            <a:extLst>
              <a:ext uri="{FF2B5EF4-FFF2-40B4-BE49-F238E27FC236}">
                <a16:creationId xmlns:a16="http://schemas.microsoft.com/office/drawing/2014/main" id="{16770519-72B1-40CA-9431-933667A01EE2}"/>
              </a:ext>
            </a:extLst>
          </p:cNvPr>
          <p:cNvSpPr/>
          <p:nvPr/>
        </p:nvSpPr>
        <p:spPr>
          <a:xfrm>
            <a:off x="5889778"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1" name="Rectangle 30">
            <a:extLst>
              <a:ext uri="{FF2B5EF4-FFF2-40B4-BE49-F238E27FC236}">
                <a16:creationId xmlns:a16="http://schemas.microsoft.com/office/drawing/2014/main" id="{F20178B0-FB4E-4415-A187-C89FD7F1B6C3}"/>
              </a:ext>
            </a:extLst>
          </p:cNvPr>
          <p:cNvSpPr/>
          <p:nvPr/>
        </p:nvSpPr>
        <p:spPr>
          <a:xfrm>
            <a:off x="10961894" y="1841273"/>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76D79BB2-1BC4-400E-A29A-876DB5A1400C}"/>
              </a:ext>
            </a:extLst>
          </p:cNvPr>
          <p:cNvSpPr/>
          <p:nvPr/>
        </p:nvSpPr>
        <p:spPr>
          <a:xfrm>
            <a:off x="8447241" y="156734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3" name="Freeform: Shape 32">
            <a:extLst>
              <a:ext uri="{FF2B5EF4-FFF2-40B4-BE49-F238E27FC236}">
                <a16:creationId xmlns:a16="http://schemas.microsoft.com/office/drawing/2014/main" id="{AED367BC-EE83-4A87-AC83-4619BBA0F3CF}"/>
              </a:ext>
            </a:extLst>
          </p:cNvPr>
          <p:cNvSpPr/>
          <p:nvPr/>
        </p:nvSpPr>
        <p:spPr>
          <a:xfrm>
            <a:off x="9088231" y="272989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34" name="Rectangle 33">
            <a:extLst>
              <a:ext uri="{FF2B5EF4-FFF2-40B4-BE49-F238E27FC236}">
                <a16:creationId xmlns:a16="http://schemas.microsoft.com/office/drawing/2014/main" id="{703C8CFB-6D4D-476C-83CB-C4FD2993A356}"/>
              </a:ext>
            </a:extLst>
          </p:cNvPr>
          <p:cNvSpPr/>
          <p:nvPr/>
        </p:nvSpPr>
        <p:spPr>
          <a:xfrm>
            <a:off x="7559715" y="3003821"/>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39954B6F-ACE6-441A-9429-15DC1FA2F4B5}"/>
              </a:ext>
            </a:extLst>
          </p:cNvPr>
          <p:cNvSpPr/>
          <p:nvPr/>
        </p:nvSpPr>
        <p:spPr>
          <a:xfrm>
            <a:off x="10961894" y="4166369"/>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6" name="Freeform: Shape 35">
            <a:extLst>
              <a:ext uri="{FF2B5EF4-FFF2-40B4-BE49-F238E27FC236}">
                <a16:creationId xmlns:a16="http://schemas.microsoft.com/office/drawing/2014/main" id="{128F4A8B-7867-4FF9-A614-D273A4246E8A}"/>
              </a:ext>
            </a:extLst>
          </p:cNvPr>
          <p:cNvSpPr/>
          <p:nvPr/>
        </p:nvSpPr>
        <p:spPr>
          <a:xfrm>
            <a:off x="8447241" y="3892443"/>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grpSp>
        <p:nvGrpSpPr>
          <p:cNvPr id="37" name="Group 36">
            <a:extLst>
              <a:ext uri="{FF2B5EF4-FFF2-40B4-BE49-F238E27FC236}">
                <a16:creationId xmlns:a16="http://schemas.microsoft.com/office/drawing/2014/main" id="{FF390CDE-7B26-4DA1-A8A4-DFADB1952602}"/>
              </a:ext>
            </a:extLst>
          </p:cNvPr>
          <p:cNvGrpSpPr/>
          <p:nvPr/>
        </p:nvGrpSpPr>
        <p:grpSpPr>
          <a:xfrm>
            <a:off x="-2741572" y="1581632"/>
            <a:ext cx="4930694" cy="3694734"/>
            <a:chOff x="3316870" y="965843"/>
            <a:chExt cx="6574259" cy="4926312"/>
          </a:xfrm>
        </p:grpSpPr>
        <p:sp>
          <p:nvSpPr>
            <p:cNvPr id="38" name="Freeform: Shape 37">
              <a:extLst>
                <a:ext uri="{FF2B5EF4-FFF2-40B4-BE49-F238E27FC236}">
                  <a16:creationId xmlns:a16="http://schemas.microsoft.com/office/drawing/2014/main" id="{01448A7F-B70D-4862-A13F-7DEFD17DA05D}"/>
                </a:ext>
              </a:extLst>
            </p:cNvPr>
            <p:cNvSpPr/>
            <p:nvPr/>
          </p:nvSpPr>
          <p:spPr>
            <a:xfrm>
              <a:off x="6216118" y="965843"/>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39" name="Rectangle 38">
              <a:extLst>
                <a:ext uri="{FF2B5EF4-FFF2-40B4-BE49-F238E27FC236}">
                  <a16:creationId xmlns:a16="http://schemas.microsoft.com/office/drawing/2014/main" id="{2339DB58-E833-4446-A2AE-30B081A0D969}"/>
                </a:ext>
              </a:extLst>
            </p:cNvPr>
            <p:cNvSpPr/>
            <p:nvPr/>
          </p:nvSpPr>
          <p:spPr>
            <a:xfrm>
              <a:off x="7853109" y="1331080"/>
              <a:ext cx="2038020" cy="10957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CD10D5FB-CF65-4057-861D-AAA842768AFC}"/>
                </a:ext>
              </a:extLst>
            </p:cNvPr>
            <p:cNvSpPr/>
            <p:nvPr/>
          </p:nvSpPr>
          <p:spPr>
            <a:xfrm>
              <a:off x="5354890" y="2515907"/>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41" name="Rectangle 40">
              <a:extLst>
                <a:ext uri="{FF2B5EF4-FFF2-40B4-BE49-F238E27FC236}">
                  <a16:creationId xmlns:a16="http://schemas.microsoft.com/office/drawing/2014/main" id="{32C26E0A-165A-452B-A7D7-38387B82A798}"/>
                </a:ext>
              </a:extLst>
            </p:cNvPr>
            <p:cNvSpPr/>
            <p:nvPr/>
          </p:nvSpPr>
          <p:spPr>
            <a:xfrm>
              <a:off x="3316870" y="2881144"/>
              <a:ext cx="1972277" cy="10957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Freeform: Shape 41">
              <a:extLst>
                <a:ext uri="{FF2B5EF4-FFF2-40B4-BE49-F238E27FC236}">
                  <a16:creationId xmlns:a16="http://schemas.microsoft.com/office/drawing/2014/main" id="{5D0C4AD6-CF2B-4E9D-8122-68182D26C256}"/>
                </a:ext>
              </a:extLst>
            </p:cNvPr>
            <p:cNvSpPr/>
            <p:nvPr/>
          </p:nvSpPr>
          <p:spPr>
            <a:xfrm>
              <a:off x="7070772" y="2515907"/>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43" name="Freeform: Shape 42">
              <a:extLst>
                <a:ext uri="{FF2B5EF4-FFF2-40B4-BE49-F238E27FC236}">
                  <a16:creationId xmlns:a16="http://schemas.microsoft.com/office/drawing/2014/main" id="{0A37BB6F-BF32-489A-A307-62D5AFE79126}"/>
                </a:ext>
              </a:extLst>
            </p:cNvPr>
            <p:cNvSpPr/>
            <p:nvPr/>
          </p:nvSpPr>
          <p:spPr>
            <a:xfrm>
              <a:off x="6216118" y="4065972"/>
              <a:ext cx="1588779" cy="1826183"/>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44" name="Freeform: Shape 43">
              <a:extLst>
                <a:ext uri="{FF2B5EF4-FFF2-40B4-BE49-F238E27FC236}">
                  <a16:creationId xmlns:a16="http://schemas.microsoft.com/office/drawing/2014/main" id="{546271E4-086B-46AC-98F4-2986FD3919A1}"/>
                </a:ext>
              </a:extLst>
            </p:cNvPr>
            <p:cNvSpPr/>
            <p:nvPr/>
          </p:nvSpPr>
          <p:spPr>
            <a:xfrm>
              <a:off x="7853109" y="4431208"/>
              <a:ext cx="2038020" cy="1095709"/>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grpSp>
      <p:sp>
        <p:nvSpPr>
          <p:cNvPr id="47" name="TextBox 46">
            <a:extLst>
              <a:ext uri="{FF2B5EF4-FFF2-40B4-BE49-F238E27FC236}">
                <a16:creationId xmlns:a16="http://schemas.microsoft.com/office/drawing/2014/main" id="{938F4330-FC68-4C8F-AB85-9022A31B923B}"/>
              </a:ext>
            </a:extLst>
          </p:cNvPr>
          <p:cNvSpPr txBox="1"/>
          <p:nvPr/>
        </p:nvSpPr>
        <p:spPr>
          <a:xfrm>
            <a:off x="6172465" y="2049420"/>
            <a:ext cx="1965641" cy="400110"/>
          </a:xfrm>
          <a:prstGeom prst="rect">
            <a:avLst/>
          </a:prstGeom>
          <a:noFill/>
        </p:spPr>
        <p:txBody>
          <a:bodyPr wrap="square" rtlCol="0">
            <a:spAutoFit/>
          </a:bodyPr>
          <a:lstStyle/>
          <a:p>
            <a:r>
              <a:rPr lang="en-US" sz="2000" b="1" dirty="0">
                <a:solidFill>
                  <a:schemeClr val="accent2">
                    <a:lumMod val="20000"/>
                    <a:lumOff val="80000"/>
                  </a:schemeClr>
                </a:solidFill>
              </a:rPr>
              <a:t>Neighborhood</a:t>
            </a:r>
            <a:r>
              <a:rPr lang="en-US" sz="1800" b="1" dirty="0">
                <a:solidFill>
                  <a:schemeClr val="accent2">
                    <a:lumMod val="20000"/>
                    <a:lumOff val="80000"/>
                  </a:schemeClr>
                </a:solidFill>
              </a:rPr>
              <a:t> </a:t>
            </a:r>
          </a:p>
        </p:txBody>
      </p:sp>
      <p:sp>
        <p:nvSpPr>
          <p:cNvPr id="51" name="Freeform: Shape 50">
            <a:extLst>
              <a:ext uri="{FF2B5EF4-FFF2-40B4-BE49-F238E27FC236}">
                <a16:creationId xmlns:a16="http://schemas.microsoft.com/office/drawing/2014/main" id="{B038CC36-F109-49D5-AA22-682B7FC427E0}"/>
              </a:ext>
            </a:extLst>
          </p:cNvPr>
          <p:cNvSpPr/>
          <p:nvPr/>
        </p:nvSpPr>
        <p:spPr>
          <a:xfrm>
            <a:off x="1990261"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52" name="Freeform: Shape 51">
            <a:extLst>
              <a:ext uri="{FF2B5EF4-FFF2-40B4-BE49-F238E27FC236}">
                <a16:creationId xmlns:a16="http://schemas.microsoft.com/office/drawing/2014/main" id="{AA2B0197-29C6-41E4-85EC-094FCD81E5F1}"/>
              </a:ext>
            </a:extLst>
          </p:cNvPr>
          <p:cNvSpPr/>
          <p:nvPr/>
        </p:nvSpPr>
        <p:spPr>
          <a:xfrm>
            <a:off x="703058"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53" name="Freeform: Shape 52">
            <a:extLst>
              <a:ext uri="{FF2B5EF4-FFF2-40B4-BE49-F238E27FC236}">
                <a16:creationId xmlns:a16="http://schemas.microsoft.com/office/drawing/2014/main" id="{FF3667DC-8C4F-4E2C-9AA3-FE985A021014}"/>
              </a:ext>
            </a:extLst>
          </p:cNvPr>
          <p:cNvSpPr/>
          <p:nvPr/>
        </p:nvSpPr>
        <p:spPr>
          <a:xfrm>
            <a:off x="333231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54" name="TextBox 53">
            <a:extLst>
              <a:ext uri="{FF2B5EF4-FFF2-40B4-BE49-F238E27FC236}">
                <a16:creationId xmlns:a16="http://schemas.microsoft.com/office/drawing/2014/main" id="{60D2ECFE-E31D-4BE6-ADE3-55A27CD3B2EE}"/>
              </a:ext>
            </a:extLst>
          </p:cNvPr>
          <p:cNvSpPr txBox="1"/>
          <p:nvPr/>
        </p:nvSpPr>
        <p:spPr>
          <a:xfrm>
            <a:off x="681115" y="2094057"/>
            <a:ext cx="4315523" cy="380873"/>
          </a:xfrm>
          <a:prstGeom prst="rect">
            <a:avLst/>
          </a:prstGeom>
          <a:noFill/>
        </p:spPr>
        <p:txBody>
          <a:bodyPr wrap="square" rtlCol="0">
            <a:spAutoFit/>
          </a:bodyPr>
          <a:lstStyle/>
          <a:p>
            <a:r>
              <a:rPr lang="en-US" sz="1875" b="1" dirty="0">
                <a:solidFill>
                  <a:schemeClr val="bg2">
                    <a:lumMod val="60000"/>
                    <a:lumOff val="40000"/>
                  </a:schemeClr>
                </a:solidFill>
              </a:rPr>
              <a:t>Racism and other discrimination</a:t>
            </a:r>
          </a:p>
        </p:txBody>
      </p:sp>
      <p:sp>
        <p:nvSpPr>
          <p:cNvPr id="55" name="TextBox 54">
            <a:extLst>
              <a:ext uri="{FF2B5EF4-FFF2-40B4-BE49-F238E27FC236}">
                <a16:creationId xmlns:a16="http://schemas.microsoft.com/office/drawing/2014/main" id="{0B20EF8D-F9FC-4AFA-92C3-631161B59D4F}"/>
              </a:ext>
            </a:extLst>
          </p:cNvPr>
          <p:cNvSpPr txBox="1"/>
          <p:nvPr/>
        </p:nvSpPr>
        <p:spPr>
          <a:xfrm>
            <a:off x="3983699" y="3232996"/>
            <a:ext cx="1207466" cy="400110"/>
          </a:xfrm>
          <a:prstGeom prst="rect">
            <a:avLst/>
          </a:prstGeom>
          <a:noFill/>
        </p:spPr>
        <p:txBody>
          <a:bodyPr wrap="square" rtlCol="0">
            <a:spAutoFit/>
          </a:bodyPr>
          <a:lstStyle/>
          <a:p>
            <a:r>
              <a:rPr lang="en-US" sz="2000" b="1" dirty="0">
                <a:solidFill>
                  <a:schemeClr val="tx1">
                    <a:lumMod val="50000"/>
                  </a:schemeClr>
                </a:solidFill>
              </a:rPr>
              <a:t>Housing</a:t>
            </a:r>
            <a:endParaRPr lang="en-US" sz="1875" b="1" dirty="0">
              <a:solidFill>
                <a:schemeClr val="tx1">
                  <a:lumMod val="50000"/>
                </a:schemeClr>
              </a:solidFill>
            </a:endParaRPr>
          </a:p>
        </p:txBody>
      </p:sp>
    </p:spTree>
    <p:extLst>
      <p:ext uri="{BB962C8B-B14F-4D97-AF65-F5344CB8AC3E}">
        <p14:creationId xmlns:p14="http://schemas.microsoft.com/office/powerpoint/2010/main" val="42235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dirty="0"/>
              <a:t>None</a:t>
            </a:r>
            <a:endParaRPr dirty="0"/>
          </a:p>
        </p:txBody>
      </p:sp>
      <p:sp>
        <p:nvSpPr>
          <p:cNvPr id="67" name="Google Shape;67;p4"/>
          <p:cNvSpPr txBox="1">
            <a:spLocks noGrp="1"/>
          </p:cNvSpPr>
          <p:nvPr>
            <p:ph type="ctrTitle"/>
          </p:nvPr>
        </p:nvSpPr>
        <p:spPr>
          <a:xfrm>
            <a:off x="1143000" y="2778125"/>
            <a:ext cx="6858000" cy="61698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3600"/>
              <a:buFont typeface="Arial"/>
              <a:buNone/>
            </a:pPr>
            <a:r>
              <a:rPr lang="en-US"/>
              <a:t>Disclosures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00C539-5040-45C9-B4D1-30C0FC5091D0}"/>
              </a:ext>
            </a:extLst>
          </p:cNvPr>
          <p:cNvSpPr/>
          <p:nvPr/>
        </p:nvSpPr>
        <p:spPr>
          <a:xfrm>
            <a:off x="-490538" y="1581150"/>
            <a:ext cx="5543550" cy="3695700"/>
          </a:xfrm>
          <a:prstGeom prst="rect">
            <a:avLst/>
          </a:prstGeom>
          <a:noFill/>
        </p:spPr>
      </p:sp>
      <p:sp>
        <p:nvSpPr>
          <p:cNvPr id="5" name="Freeform: Shape 4">
            <a:extLst>
              <a:ext uri="{FF2B5EF4-FFF2-40B4-BE49-F238E27FC236}">
                <a16:creationId xmlns:a16="http://schemas.microsoft.com/office/drawing/2014/main" id="{C8EE6093-973A-4B14-96D7-1330888EAB3D}"/>
              </a:ext>
            </a:extLst>
          </p:cNvPr>
          <p:cNvSpPr/>
          <p:nvPr/>
        </p:nvSpPr>
        <p:spPr>
          <a:xfrm>
            <a:off x="3218283" y="1855204"/>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7" name="Freeform: Shape 6">
            <a:extLst>
              <a:ext uri="{FF2B5EF4-FFF2-40B4-BE49-F238E27FC236}">
                <a16:creationId xmlns:a16="http://schemas.microsoft.com/office/drawing/2014/main" id="{DDCFD836-CE3C-490F-AA56-CAF940F97C1D}"/>
              </a:ext>
            </a:extLst>
          </p:cNvPr>
          <p:cNvSpPr/>
          <p:nvPr/>
        </p:nvSpPr>
        <p:spPr>
          <a:xfrm>
            <a:off x="1344193"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8" name="Freeform: Shape 7">
            <a:extLst>
              <a:ext uri="{FF2B5EF4-FFF2-40B4-BE49-F238E27FC236}">
                <a16:creationId xmlns:a16="http://schemas.microsoft.com/office/drawing/2014/main" id="{FE3E4AD5-93D0-445B-8535-442F2E77BDAC}"/>
              </a:ext>
            </a:extLst>
          </p:cNvPr>
          <p:cNvSpPr/>
          <p:nvPr/>
        </p:nvSpPr>
        <p:spPr>
          <a:xfrm>
            <a:off x="-184668" y="3018016"/>
            <a:ext cx="1479543" cy="821968"/>
          </a:xfrm>
          <a:custGeom>
            <a:avLst/>
            <a:gdLst>
              <a:gd name="connsiteX0" fmla="*/ 0 w 1972724"/>
              <a:gd name="connsiteY0" fmla="*/ 0 h 1095957"/>
              <a:gd name="connsiteX1" fmla="*/ 1972724 w 1972724"/>
              <a:gd name="connsiteY1" fmla="*/ 0 h 1095957"/>
              <a:gd name="connsiteX2" fmla="*/ 1972724 w 1972724"/>
              <a:gd name="connsiteY2" fmla="*/ 1095957 h 1095957"/>
              <a:gd name="connsiteX3" fmla="*/ 0 w 1972724"/>
              <a:gd name="connsiteY3" fmla="*/ 1095957 h 1095957"/>
              <a:gd name="connsiteX4" fmla="*/ 0 w 1972724"/>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24" h="1095957">
                <a:moveTo>
                  <a:pt x="0" y="0"/>
                </a:moveTo>
                <a:lnTo>
                  <a:pt x="1972724" y="0"/>
                </a:lnTo>
                <a:lnTo>
                  <a:pt x="1972724"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r" defTabSz="400050">
              <a:lnSpc>
                <a:spcPct val="90000"/>
              </a:lnSpc>
              <a:spcBef>
                <a:spcPct val="0"/>
              </a:spcBef>
              <a:spcAft>
                <a:spcPct val="35000"/>
              </a:spcAft>
            </a:pPr>
            <a:endParaRPr lang="en-US" sz="900" kern="1200">
              <a:solidFill>
                <a:schemeClr val="tx1"/>
              </a:solidFill>
            </a:endParaRPr>
          </a:p>
        </p:txBody>
      </p:sp>
      <p:sp>
        <p:nvSpPr>
          <p:cNvPr id="9" name="Freeform: Shape 8">
            <a:extLst>
              <a:ext uri="{FF2B5EF4-FFF2-40B4-BE49-F238E27FC236}">
                <a16:creationId xmlns:a16="http://schemas.microsoft.com/office/drawing/2014/main" id="{766B0ECA-6D52-4D92-A15B-760D9551A87E}"/>
              </a:ext>
            </a:extLst>
          </p:cNvPr>
          <p:cNvSpPr/>
          <p:nvPr/>
        </p:nvSpPr>
        <p:spPr>
          <a:xfrm>
            <a:off x="2631396"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0" name="Freeform: Shape 9">
            <a:extLst>
              <a:ext uri="{FF2B5EF4-FFF2-40B4-BE49-F238E27FC236}">
                <a16:creationId xmlns:a16="http://schemas.microsoft.com/office/drawing/2014/main" id="{FAACC8B0-4CE8-4BED-B823-158C234C0968}"/>
              </a:ext>
            </a:extLst>
          </p:cNvPr>
          <p:cNvSpPr/>
          <p:nvPr/>
        </p:nvSpPr>
        <p:spPr>
          <a:xfrm>
            <a:off x="1990261" y="3906837"/>
            <a:ext cx="1191854" cy="1369948"/>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11" name="Freeform: Shape 10">
            <a:extLst>
              <a:ext uri="{FF2B5EF4-FFF2-40B4-BE49-F238E27FC236}">
                <a16:creationId xmlns:a16="http://schemas.microsoft.com/office/drawing/2014/main" id="{B0BBA19C-7E4F-421A-8DF2-70D6812F32FB}"/>
              </a:ext>
            </a:extLst>
          </p:cNvPr>
          <p:cNvSpPr/>
          <p:nvPr/>
        </p:nvSpPr>
        <p:spPr>
          <a:xfrm>
            <a:off x="3218283" y="4180827"/>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12" name="Freeform: Shape 11">
            <a:extLst>
              <a:ext uri="{FF2B5EF4-FFF2-40B4-BE49-F238E27FC236}">
                <a16:creationId xmlns:a16="http://schemas.microsoft.com/office/drawing/2014/main" id="{87ACA4F0-87AA-4321-A872-6BB64DE2A7E1}"/>
              </a:ext>
            </a:extLst>
          </p:cNvPr>
          <p:cNvSpPr/>
          <p:nvPr/>
        </p:nvSpPr>
        <p:spPr>
          <a:xfrm>
            <a:off x="703058" y="3906838"/>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3" name="Freeform: Shape 12">
            <a:extLst>
              <a:ext uri="{FF2B5EF4-FFF2-40B4-BE49-F238E27FC236}">
                <a16:creationId xmlns:a16="http://schemas.microsoft.com/office/drawing/2014/main" id="{C5BE18CF-1AF2-4BBD-A41E-663A4460EF61}"/>
              </a:ext>
            </a:extLst>
          </p:cNvPr>
          <p:cNvSpPr/>
          <p:nvPr/>
        </p:nvSpPr>
        <p:spPr>
          <a:xfrm>
            <a:off x="4619227"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14" name="Rectangle 13">
            <a:extLst>
              <a:ext uri="{FF2B5EF4-FFF2-40B4-BE49-F238E27FC236}">
                <a16:creationId xmlns:a16="http://schemas.microsoft.com/office/drawing/2014/main" id="{AA9E5C97-CCB5-4281-9887-AE025658B8E7}"/>
              </a:ext>
            </a:extLst>
          </p:cNvPr>
          <p:cNvSpPr/>
          <p:nvPr/>
        </p:nvSpPr>
        <p:spPr>
          <a:xfrm>
            <a:off x="5846970"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74BC2B4D-D322-42EB-BE36-CE7C73DE20FC}"/>
              </a:ext>
            </a:extLst>
          </p:cNvPr>
          <p:cNvSpPr/>
          <p:nvPr/>
        </p:nvSpPr>
        <p:spPr>
          <a:xfrm>
            <a:off x="3973306"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18" name="Freeform: Shape 17">
            <a:extLst>
              <a:ext uri="{FF2B5EF4-FFF2-40B4-BE49-F238E27FC236}">
                <a16:creationId xmlns:a16="http://schemas.microsoft.com/office/drawing/2014/main" id="{E71B82F1-C75A-4614-AF3B-F61C6F0013E9}"/>
              </a:ext>
            </a:extLst>
          </p:cNvPr>
          <p:cNvSpPr/>
          <p:nvPr/>
        </p:nvSpPr>
        <p:spPr>
          <a:xfrm>
            <a:off x="526021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9" name="Freeform: Shape 18">
            <a:extLst>
              <a:ext uri="{FF2B5EF4-FFF2-40B4-BE49-F238E27FC236}">
                <a16:creationId xmlns:a16="http://schemas.microsoft.com/office/drawing/2014/main" id="{DBA7901C-7A43-4D4A-938A-9428FC04955A}"/>
              </a:ext>
            </a:extLst>
          </p:cNvPr>
          <p:cNvSpPr/>
          <p:nvPr/>
        </p:nvSpPr>
        <p:spPr>
          <a:xfrm>
            <a:off x="4619227"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0" name="Freeform: Shape 19">
            <a:extLst>
              <a:ext uri="{FF2B5EF4-FFF2-40B4-BE49-F238E27FC236}">
                <a16:creationId xmlns:a16="http://schemas.microsoft.com/office/drawing/2014/main" id="{4DAEF430-65AE-41C8-8443-BF1E37A65AB6}"/>
              </a:ext>
            </a:extLst>
          </p:cNvPr>
          <p:cNvSpPr/>
          <p:nvPr/>
        </p:nvSpPr>
        <p:spPr>
          <a:xfrm>
            <a:off x="5846970"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21" name="Freeform: Shape 20">
            <a:extLst>
              <a:ext uri="{FF2B5EF4-FFF2-40B4-BE49-F238E27FC236}">
                <a16:creationId xmlns:a16="http://schemas.microsoft.com/office/drawing/2014/main" id="{02F43CBE-F55E-481E-80D2-C7939E4B7BDC}"/>
              </a:ext>
            </a:extLst>
          </p:cNvPr>
          <p:cNvSpPr/>
          <p:nvPr/>
        </p:nvSpPr>
        <p:spPr>
          <a:xfrm>
            <a:off x="333231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3" name="Rectangle 22">
            <a:extLst>
              <a:ext uri="{FF2B5EF4-FFF2-40B4-BE49-F238E27FC236}">
                <a16:creationId xmlns:a16="http://schemas.microsoft.com/office/drawing/2014/main" id="{1D9908C5-DD2D-446A-8A21-CEDFABA11B3E}"/>
              </a:ext>
            </a:extLst>
          </p:cNvPr>
          <p:cNvSpPr/>
          <p:nvPr/>
        </p:nvSpPr>
        <p:spPr>
          <a:xfrm>
            <a:off x="8404433" y="1826985"/>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F926CC1D-9E57-4DD0-AC22-E0B76C1004E3}"/>
              </a:ext>
            </a:extLst>
          </p:cNvPr>
          <p:cNvSpPr/>
          <p:nvPr/>
        </p:nvSpPr>
        <p:spPr>
          <a:xfrm>
            <a:off x="6530768"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26" name="Rectangle 25">
            <a:extLst>
              <a:ext uri="{FF2B5EF4-FFF2-40B4-BE49-F238E27FC236}">
                <a16:creationId xmlns:a16="http://schemas.microsoft.com/office/drawing/2014/main" id="{DE40532D-3F83-4F1B-BFE6-3E2FF3D45A93}"/>
              </a:ext>
            </a:extLst>
          </p:cNvPr>
          <p:cNvSpPr/>
          <p:nvPr/>
        </p:nvSpPr>
        <p:spPr>
          <a:xfrm>
            <a:off x="5002253" y="2989533"/>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FBB259BC-1D25-4712-875C-908D4B162481}"/>
              </a:ext>
            </a:extLst>
          </p:cNvPr>
          <p:cNvSpPr/>
          <p:nvPr/>
        </p:nvSpPr>
        <p:spPr>
          <a:xfrm>
            <a:off x="7817680"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F789E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8" name="Freeform: Shape 27">
            <a:extLst>
              <a:ext uri="{FF2B5EF4-FFF2-40B4-BE49-F238E27FC236}">
                <a16:creationId xmlns:a16="http://schemas.microsoft.com/office/drawing/2014/main" id="{4181231F-A75F-4EFF-BC00-9ECD6C3C38E3}"/>
              </a:ext>
            </a:extLst>
          </p:cNvPr>
          <p:cNvSpPr/>
          <p:nvPr/>
        </p:nvSpPr>
        <p:spPr>
          <a:xfrm>
            <a:off x="7176689"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9" name="Freeform: Shape 28">
            <a:extLst>
              <a:ext uri="{FF2B5EF4-FFF2-40B4-BE49-F238E27FC236}">
                <a16:creationId xmlns:a16="http://schemas.microsoft.com/office/drawing/2014/main" id="{4B5BDE18-32AE-402E-9AAA-6F16CE65310B}"/>
              </a:ext>
            </a:extLst>
          </p:cNvPr>
          <p:cNvSpPr/>
          <p:nvPr/>
        </p:nvSpPr>
        <p:spPr>
          <a:xfrm>
            <a:off x="8404433" y="4152081"/>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0" name="Freeform: Shape 29">
            <a:extLst>
              <a:ext uri="{FF2B5EF4-FFF2-40B4-BE49-F238E27FC236}">
                <a16:creationId xmlns:a16="http://schemas.microsoft.com/office/drawing/2014/main" id="{9E91A48E-1DBF-4225-9C9C-48B07FADF274}"/>
              </a:ext>
            </a:extLst>
          </p:cNvPr>
          <p:cNvSpPr/>
          <p:nvPr/>
        </p:nvSpPr>
        <p:spPr>
          <a:xfrm>
            <a:off x="5889778"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1" name="Rectangle 30">
            <a:extLst>
              <a:ext uri="{FF2B5EF4-FFF2-40B4-BE49-F238E27FC236}">
                <a16:creationId xmlns:a16="http://schemas.microsoft.com/office/drawing/2014/main" id="{FA8C1D12-9611-4833-9019-997E71683DC1}"/>
              </a:ext>
            </a:extLst>
          </p:cNvPr>
          <p:cNvSpPr/>
          <p:nvPr/>
        </p:nvSpPr>
        <p:spPr>
          <a:xfrm>
            <a:off x="10961894" y="1841273"/>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4043ED62-CD1C-4270-BDF8-749C1B3B7C87}"/>
              </a:ext>
            </a:extLst>
          </p:cNvPr>
          <p:cNvSpPr/>
          <p:nvPr/>
        </p:nvSpPr>
        <p:spPr>
          <a:xfrm>
            <a:off x="8447241" y="156734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3" name="Freeform: Shape 32">
            <a:extLst>
              <a:ext uri="{FF2B5EF4-FFF2-40B4-BE49-F238E27FC236}">
                <a16:creationId xmlns:a16="http://schemas.microsoft.com/office/drawing/2014/main" id="{007960C6-8E8A-4E6E-B486-DA51022F60C4}"/>
              </a:ext>
            </a:extLst>
          </p:cNvPr>
          <p:cNvSpPr/>
          <p:nvPr/>
        </p:nvSpPr>
        <p:spPr>
          <a:xfrm>
            <a:off x="9088231" y="272989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34" name="Rectangle 33">
            <a:extLst>
              <a:ext uri="{FF2B5EF4-FFF2-40B4-BE49-F238E27FC236}">
                <a16:creationId xmlns:a16="http://schemas.microsoft.com/office/drawing/2014/main" id="{7AB858F8-9A83-48BD-A051-18CBA51761BA}"/>
              </a:ext>
            </a:extLst>
          </p:cNvPr>
          <p:cNvSpPr/>
          <p:nvPr/>
        </p:nvSpPr>
        <p:spPr>
          <a:xfrm>
            <a:off x="7559715" y="3003821"/>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4CC10A20-BAE7-4FF1-8B8B-B00BA03B2E68}"/>
              </a:ext>
            </a:extLst>
          </p:cNvPr>
          <p:cNvSpPr/>
          <p:nvPr/>
        </p:nvSpPr>
        <p:spPr>
          <a:xfrm>
            <a:off x="10961894" y="4166369"/>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6" name="Freeform: Shape 35">
            <a:extLst>
              <a:ext uri="{FF2B5EF4-FFF2-40B4-BE49-F238E27FC236}">
                <a16:creationId xmlns:a16="http://schemas.microsoft.com/office/drawing/2014/main" id="{773FD5A8-DF9A-46AB-AB61-58CF21E48B4E}"/>
              </a:ext>
            </a:extLst>
          </p:cNvPr>
          <p:cNvSpPr/>
          <p:nvPr/>
        </p:nvSpPr>
        <p:spPr>
          <a:xfrm>
            <a:off x="8447241" y="3892443"/>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7" name="Freeform: Shape 36">
            <a:extLst>
              <a:ext uri="{FF2B5EF4-FFF2-40B4-BE49-F238E27FC236}">
                <a16:creationId xmlns:a16="http://schemas.microsoft.com/office/drawing/2014/main" id="{338CFD54-EDAB-4704-9093-AA271CE10072}"/>
              </a:ext>
            </a:extLst>
          </p:cNvPr>
          <p:cNvSpPr/>
          <p:nvPr/>
        </p:nvSpPr>
        <p:spPr>
          <a:xfrm>
            <a:off x="-56713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38" name="Rectangle 37">
            <a:extLst>
              <a:ext uri="{FF2B5EF4-FFF2-40B4-BE49-F238E27FC236}">
                <a16:creationId xmlns:a16="http://schemas.microsoft.com/office/drawing/2014/main" id="{919826DA-0CB7-43FB-90FD-52B91FF63284}"/>
              </a:ext>
            </a:extLst>
          </p:cNvPr>
          <p:cNvSpPr/>
          <p:nvPr/>
        </p:nvSpPr>
        <p:spPr>
          <a:xfrm>
            <a:off x="660608"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Freeform: Shape 38">
            <a:extLst>
              <a:ext uri="{FF2B5EF4-FFF2-40B4-BE49-F238E27FC236}">
                <a16:creationId xmlns:a16="http://schemas.microsoft.com/office/drawing/2014/main" id="{EC9385E4-3E27-4F68-8CF6-D2A21570A050}"/>
              </a:ext>
            </a:extLst>
          </p:cNvPr>
          <p:cNvSpPr/>
          <p:nvPr/>
        </p:nvSpPr>
        <p:spPr>
          <a:xfrm>
            <a:off x="-121305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40" name="Rectangle 39">
            <a:extLst>
              <a:ext uri="{FF2B5EF4-FFF2-40B4-BE49-F238E27FC236}">
                <a16:creationId xmlns:a16="http://schemas.microsoft.com/office/drawing/2014/main" id="{49AF96C5-88E8-4123-892D-DFB0F204C165}"/>
              </a:ext>
            </a:extLst>
          </p:cNvPr>
          <p:cNvSpPr/>
          <p:nvPr/>
        </p:nvSpPr>
        <p:spPr>
          <a:xfrm>
            <a:off x="-2741573" y="3018108"/>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Freeform: Shape 40">
            <a:extLst>
              <a:ext uri="{FF2B5EF4-FFF2-40B4-BE49-F238E27FC236}">
                <a16:creationId xmlns:a16="http://schemas.microsoft.com/office/drawing/2014/main" id="{BB59D46B-BED3-459B-9DE8-1E4166C6940A}"/>
              </a:ext>
            </a:extLst>
          </p:cNvPr>
          <p:cNvSpPr/>
          <p:nvPr/>
        </p:nvSpPr>
        <p:spPr>
          <a:xfrm>
            <a:off x="73855"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42" name="Freeform: Shape 41">
            <a:extLst>
              <a:ext uri="{FF2B5EF4-FFF2-40B4-BE49-F238E27FC236}">
                <a16:creationId xmlns:a16="http://schemas.microsoft.com/office/drawing/2014/main" id="{41491CCD-2453-4C7D-8CDB-ABCE4C06104E}"/>
              </a:ext>
            </a:extLst>
          </p:cNvPr>
          <p:cNvSpPr/>
          <p:nvPr/>
        </p:nvSpPr>
        <p:spPr>
          <a:xfrm>
            <a:off x="-56713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43" name="Freeform: Shape 42">
            <a:extLst>
              <a:ext uri="{FF2B5EF4-FFF2-40B4-BE49-F238E27FC236}">
                <a16:creationId xmlns:a16="http://schemas.microsoft.com/office/drawing/2014/main" id="{9156C42B-BF7E-4A21-BF33-C657CAFA24AE}"/>
              </a:ext>
            </a:extLst>
          </p:cNvPr>
          <p:cNvSpPr/>
          <p:nvPr/>
        </p:nvSpPr>
        <p:spPr>
          <a:xfrm>
            <a:off x="660608"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47" name="TextBox 46">
            <a:extLst>
              <a:ext uri="{FF2B5EF4-FFF2-40B4-BE49-F238E27FC236}">
                <a16:creationId xmlns:a16="http://schemas.microsoft.com/office/drawing/2014/main" id="{8CCFC85B-38E9-4EB8-B464-FC2FA1977CCA}"/>
              </a:ext>
            </a:extLst>
          </p:cNvPr>
          <p:cNvSpPr txBox="1"/>
          <p:nvPr/>
        </p:nvSpPr>
        <p:spPr>
          <a:xfrm>
            <a:off x="7755352" y="3217999"/>
            <a:ext cx="1479208" cy="380873"/>
          </a:xfrm>
          <a:prstGeom prst="rect">
            <a:avLst/>
          </a:prstGeom>
          <a:noFill/>
        </p:spPr>
        <p:txBody>
          <a:bodyPr wrap="square" rtlCol="0">
            <a:spAutoFit/>
          </a:bodyPr>
          <a:lstStyle/>
          <a:p>
            <a:r>
              <a:rPr lang="en-US" sz="1875" b="1" dirty="0">
                <a:solidFill>
                  <a:schemeClr val="accent4">
                    <a:lumMod val="75000"/>
                  </a:schemeClr>
                </a:solidFill>
              </a:rPr>
              <a:t>Education</a:t>
            </a:r>
          </a:p>
        </p:txBody>
      </p:sp>
      <p:sp>
        <p:nvSpPr>
          <p:cNvPr id="51" name="Freeform: Shape 50">
            <a:extLst>
              <a:ext uri="{FF2B5EF4-FFF2-40B4-BE49-F238E27FC236}">
                <a16:creationId xmlns:a16="http://schemas.microsoft.com/office/drawing/2014/main" id="{EBA26142-D6B0-46DA-8463-4D3CFFEA6962}"/>
              </a:ext>
            </a:extLst>
          </p:cNvPr>
          <p:cNvSpPr/>
          <p:nvPr/>
        </p:nvSpPr>
        <p:spPr>
          <a:xfrm>
            <a:off x="1990261"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52" name="Freeform: Shape 51">
            <a:extLst>
              <a:ext uri="{FF2B5EF4-FFF2-40B4-BE49-F238E27FC236}">
                <a16:creationId xmlns:a16="http://schemas.microsoft.com/office/drawing/2014/main" id="{9B66A433-DE20-4AD0-9ED3-C72284000842}"/>
              </a:ext>
            </a:extLst>
          </p:cNvPr>
          <p:cNvSpPr/>
          <p:nvPr/>
        </p:nvSpPr>
        <p:spPr>
          <a:xfrm>
            <a:off x="703058"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53" name="Freeform: Shape 52">
            <a:extLst>
              <a:ext uri="{FF2B5EF4-FFF2-40B4-BE49-F238E27FC236}">
                <a16:creationId xmlns:a16="http://schemas.microsoft.com/office/drawing/2014/main" id="{11DD6ED2-171C-4879-8E1C-89BE6B1BE72C}"/>
              </a:ext>
            </a:extLst>
          </p:cNvPr>
          <p:cNvSpPr/>
          <p:nvPr/>
        </p:nvSpPr>
        <p:spPr>
          <a:xfrm>
            <a:off x="333231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54" name="TextBox 53">
            <a:extLst>
              <a:ext uri="{FF2B5EF4-FFF2-40B4-BE49-F238E27FC236}">
                <a16:creationId xmlns:a16="http://schemas.microsoft.com/office/drawing/2014/main" id="{C24E2302-BF63-48F1-99D5-95EF5A6CB95B}"/>
              </a:ext>
            </a:extLst>
          </p:cNvPr>
          <p:cNvSpPr txBox="1"/>
          <p:nvPr/>
        </p:nvSpPr>
        <p:spPr>
          <a:xfrm>
            <a:off x="681115" y="2094057"/>
            <a:ext cx="4315523" cy="380873"/>
          </a:xfrm>
          <a:prstGeom prst="rect">
            <a:avLst/>
          </a:prstGeom>
          <a:noFill/>
        </p:spPr>
        <p:txBody>
          <a:bodyPr wrap="square" rtlCol="0">
            <a:spAutoFit/>
          </a:bodyPr>
          <a:lstStyle/>
          <a:p>
            <a:r>
              <a:rPr lang="en-US" sz="1875" b="1" dirty="0">
                <a:solidFill>
                  <a:schemeClr val="bg2">
                    <a:lumMod val="60000"/>
                    <a:lumOff val="40000"/>
                  </a:schemeClr>
                </a:solidFill>
              </a:rPr>
              <a:t>Racism and other discrimination</a:t>
            </a:r>
          </a:p>
        </p:txBody>
      </p:sp>
      <p:sp>
        <p:nvSpPr>
          <p:cNvPr id="55" name="TextBox 54">
            <a:extLst>
              <a:ext uri="{FF2B5EF4-FFF2-40B4-BE49-F238E27FC236}">
                <a16:creationId xmlns:a16="http://schemas.microsoft.com/office/drawing/2014/main" id="{1FC91F1A-5EC7-417A-AB5B-94A9D3235818}"/>
              </a:ext>
            </a:extLst>
          </p:cNvPr>
          <p:cNvSpPr txBox="1"/>
          <p:nvPr/>
        </p:nvSpPr>
        <p:spPr>
          <a:xfrm>
            <a:off x="3983699" y="3232996"/>
            <a:ext cx="1207466" cy="400110"/>
          </a:xfrm>
          <a:prstGeom prst="rect">
            <a:avLst/>
          </a:prstGeom>
          <a:noFill/>
        </p:spPr>
        <p:txBody>
          <a:bodyPr wrap="square" rtlCol="0">
            <a:spAutoFit/>
          </a:bodyPr>
          <a:lstStyle/>
          <a:p>
            <a:r>
              <a:rPr lang="en-US" sz="2000" b="1" dirty="0">
                <a:solidFill>
                  <a:schemeClr val="tx1">
                    <a:lumMod val="50000"/>
                  </a:schemeClr>
                </a:solidFill>
              </a:rPr>
              <a:t>Housing</a:t>
            </a:r>
            <a:endParaRPr lang="en-US" sz="1875" b="1" dirty="0">
              <a:solidFill>
                <a:schemeClr val="tx1">
                  <a:lumMod val="50000"/>
                </a:schemeClr>
              </a:solidFill>
            </a:endParaRPr>
          </a:p>
        </p:txBody>
      </p:sp>
      <p:sp>
        <p:nvSpPr>
          <p:cNvPr id="56" name="Freeform: Shape 55">
            <a:extLst>
              <a:ext uri="{FF2B5EF4-FFF2-40B4-BE49-F238E27FC236}">
                <a16:creationId xmlns:a16="http://schemas.microsoft.com/office/drawing/2014/main" id="{26825B96-FD33-46A5-B6F9-7B223838BC88}"/>
              </a:ext>
            </a:extLst>
          </p:cNvPr>
          <p:cNvSpPr/>
          <p:nvPr/>
        </p:nvSpPr>
        <p:spPr>
          <a:xfrm>
            <a:off x="7176689"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57" name="Freeform: Shape 56">
            <a:extLst>
              <a:ext uri="{FF2B5EF4-FFF2-40B4-BE49-F238E27FC236}">
                <a16:creationId xmlns:a16="http://schemas.microsoft.com/office/drawing/2014/main" id="{1F6D3F62-3F26-4981-9445-A4246F285DDB}"/>
              </a:ext>
            </a:extLst>
          </p:cNvPr>
          <p:cNvSpPr/>
          <p:nvPr/>
        </p:nvSpPr>
        <p:spPr>
          <a:xfrm>
            <a:off x="5889778"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58" name="TextBox 57">
            <a:extLst>
              <a:ext uri="{FF2B5EF4-FFF2-40B4-BE49-F238E27FC236}">
                <a16:creationId xmlns:a16="http://schemas.microsoft.com/office/drawing/2014/main" id="{90C98576-9E53-4BAE-8C37-896AA3370E12}"/>
              </a:ext>
            </a:extLst>
          </p:cNvPr>
          <p:cNvSpPr txBox="1"/>
          <p:nvPr/>
        </p:nvSpPr>
        <p:spPr>
          <a:xfrm>
            <a:off x="6172465" y="2049420"/>
            <a:ext cx="1965641" cy="400110"/>
          </a:xfrm>
          <a:prstGeom prst="rect">
            <a:avLst/>
          </a:prstGeom>
          <a:noFill/>
        </p:spPr>
        <p:txBody>
          <a:bodyPr wrap="square" rtlCol="0">
            <a:spAutoFit/>
          </a:bodyPr>
          <a:lstStyle/>
          <a:p>
            <a:r>
              <a:rPr lang="en-US" sz="2000" b="1" dirty="0">
                <a:solidFill>
                  <a:schemeClr val="accent2">
                    <a:lumMod val="20000"/>
                    <a:lumOff val="80000"/>
                  </a:schemeClr>
                </a:solidFill>
              </a:rPr>
              <a:t>Neighborhood</a:t>
            </a:r>
            <a:r>
              <a:rPr lang="en-US" sz="1800" b="1" dirty="0">
                <a:solidFill>
                  <a:schemeClr val="accent2">
                    <a:lumMod val="20000"/>
                    <a:lumOff val="80000"/>
                  </a:schemeClr>
                </a:solidFill>
              </a:rPr>
              <a:t> </a:t>
            </a:r>
          </a:p>
        </p:txBody>
      </p:sp>
    </p:spTree>
    <p:extLst>
      <p:ext uri="{BB962C8B-B14F-4D97-AF65-F5344CB8AC3E}">
        <p14:creationId xmlns:p14="http://schemas.microsoft.com/office/powerpoint/2010/main" val="193683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A5A14-B4A3-492D-B282-FC80EC690629}"/>
              </a:ext>
            </a:extLst>
          </p:cNvPr>
          <p:cNvSpPr/>
          <p:nvPr/>
        </p:nvSpPr>
        <p:spPr>
          <a:xfrm>
            <a:off x="-490538" y="1581150"/>
            <a:ext cx="5543550" cy="3695700"/>
          </a:xfrm>
          <a:prstGeom prst="rect">
            <a:avLst/>
          </a:prstGeom>
          <a:noFill/>
        </p:spPr>
      </p:sp>
      <p:sp>
        <p:nvSpPr>
          <p:cNvPr id="5" name="Freeform: Shape 4">
            <a:extLst>
              <a:ext uri="{FF2B5EF4-FFF2-40B4-BE49-F238E27FC236}">
                <a16:creationId xmlns:a16="http://schemas.microsoft.com/office/drawing/2014/main" id="{DB94A6A5-5116-4EBB-B747-1483B2180EDD}"/>
              </a:ext>
            </a:extLst>
          </p:cNvPr>
          <p:cNvSpPr/>
          <p:nvPr/>
        </p:nvSpPr>
        <p:spPr>
          <a:xfrm>
            <a:off x="3218283" y="1855204"/>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7" name="Freeform: Shape 6">
            <a:extLst>
              <a:ext uri="{FF2B5EF4-FFF2-40B4-BE49-F238E27FC236}">
                <a16:creationId xmlns:a16="http://schemas.microsoft.com/office/drawing/2014/main" id="{0B5A88F5-8F53-4A90-96B0-E2DB31800C96}"/>
              </a:ext>
            </a:extLst>
          </p:cNvPr>
          <p:cNvSpPr/>
          <p:nvPr/>
        </p:nvSpPr>
        <p:spPr>
          <a:xfrm>
            <a:off x="1344193"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8" name="Freeform: Shape 7">
            <a:extLst>
              <a:ext uri="{FF2B5EF4-FFF2-40B4-BE49-F238E27FC236}">
                <a16:creationId xmlns:a16="http://schemas.microsoft.com/office/drawing/2014/main" id="{0B912B36-3711-4E6F-AA67-2C87D61FE5DA}"/>
              </a:ext>
            </a:extLst>
          </p:cNvPr>
          <p:cNvSpPr/>
          <p:nvPr/>
        </p:nvSpPr>
        <p:spPr>
          <a:xfrm>
            <a:off x="-184668" y="3018016"/>
            <a:ext cx="1479543" cy="821968"/>
          </a:xfrm>
          <a:custGeom>
            <a:avLst/>
            <a:gdLst>
              <a:gd name="connsiteX0" fmla="*/ 0 w 1972724"/>
              <a:gd name="connsiteY0" fmla="*/ 0 h 1095957"/>
              <a:gd name="connsiteX1" fmla="*/ 1972724 w 1972724"/>
              <a:gd name="connsiteY1" fmla="*/ 0 h 1095957"/>
              <a:gd name="connsiteX2" fmla="*/ 1972724 w 1972724"/>
              <a:gd name="connsiteY2" fmla="*/ 1095957 h 1095957"/>
              <a:gd name="connsiteX3" fmla="*/ 0 w 1972724"/>
              <a:gd name="connsiteY3" fmla="*/ 1095957 h 1095957"/>
              <a:gd name="connsiteX4" fmla="*/ 0 w 1972724"/>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24" h="1095957">
                <a:moveTo>
                  <a:pt x="0" y="0"/>
                </a:moveTo>
                <a:lnTo>
                  <a:pt x="1972724" y="0"/>
                </a:lnTo>
                <a:lnTo>
                  <a:pt x="1972724"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r" defTabSz="400050">
              <a:lnSpc>
                <a:spcPct val="90000"/>
              </a:lnSpc>
              <a:spcBef>
                <a:spcPct val="0"/>
              </a:spcBef>
              <a:spcAft>
                <a:spcPct val="35000"/>
              </a:spcAft>
            </a:pPr>
            <a:endParaRPr lang="en-US" sz="900" kern="1200">
              <a:solidFill>
                <a:schemeClr val="tx1"/>
              </a:solidFill>
            </a:endParaRPr>
          </a:p>
        </p:txBody>
      </p:sp>
      <p:sp>
        <p:nvSpPr>
          <p:cNvPr id="9" name="Freeform: Shape 8">
            <a:extLst>
              <a:ext uri="{FF2B5EF4-FFF2-40B4-BE49-F238E27FC236}">
                <a16:creationId xmlns:a16="http://schemas.microsoft.com/office/drawing/2014/main" id="{AAEE7A6D-CF44-4675-B91D-72964E28F4D2}"/>
              </a:ext>
            </a:extLst>
          </p:cNvPr>
          <p:cNvSpPr/>
          <p:nvPr/>
        </p:nvSpPr>
        <p:spPr>
          <a:xfrm>
            <a:off x="2631396"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0" name="Freeform: Shape 9">
            <a:extLst>
              <a:ext uri="{FF2B5EF4-FFF2-40B4-BE49-F238E27FC236}">
                <a16:creationId xmlns:a16="http://schemas.microsoft.com/office/drawing/2014/main" id="{D5AB03EB-BFE5-4C3F-9763-D045E3230F51}"/>
              </a:ext>
            </a:extLst>
          </p:cNvPr>
          <p:cNvSpPr/>
          <p:nvPr/>
        </p:nvSpPr>
        <p:spPr>
          <a:xfrm>
            <a:off x="1990261" y="3906837"/>
            <a:ext cx="1191854" cy="1369948"/>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rgbClr val="FF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11" name="Freeform: Shape 10">
            <a:extLst>
              <a:ext uri="{FF2B5EF4-FFF2-40B4-BE49-F238E27FC236}">
                <a16:creationId xmlns:a16="http://schemas.microsoft.com/office/drawing/2014/main" id="{C72D7283-7D74-4116-B269-181AC97750C8}"/>
              </a:ext>
            </a:extLst>
          </p:cNvPr>
          <p:cNvSpPr/>
          <p:nvPr/>
        </p:nvSpPr>
        <p:spPr>
          <a:xfrm>
            <a:off x="3218283" y="4180827"/>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12" name="Freeform: Shape 11">
            <a:extLst>
              <a:ext uri="{FF2B5EF4-FFF2-40B4-BE49-F238E27FC236}">
                <a16:creationId xmlns:a16="http://schemas.microsoft.com/office/drawing/2014/main" id="{7A6CC42A-5246-4993-8569-DFBE65257DB6}"/>
              </a:ext>
            </a:extLst>
          </p:cNvPr>
          <p:cNvSpPr/>
          <p:nvPr/>
        </p:nvSpPr>
        <p:spPr>
          <a:xfrm>
            <a:off x="703058" y="3906838"/>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rgbClr val="FF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3" name="Freeform: Shape 12">
            <a:extLst>
              <a:ext uri="{FF2B5EF4-FFF2-40B4-BE49-F238E27FC236}">
                <a16:creationId xmlns:a16="http://schemas.microsoft.com/office/drawing/2014/main" id="{D0253F72-D87A-4F7B-BB0F-858A5FC2B016}"/>
              </a:ext>
            </a:extLst>
          </p:cNvPr>
          <p:cNvSpPr/>
          <p:nvPr/>
        </p:nvSpPr>
        <p:spPr>
          <a:xfrm>
            <a:off x="4619227"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14" name="Rectangle 13">
            <a:extLst>
              <a:ext uri="{FF2B5EF4-FFF2-40B4-BE49-F238E27FC236}">
                <a16:creationId xmlns:a16="http://schemas.microsoft.com/office/drawing/2014/main" id="{4D3A1CAB-D741-4959-B70D-1E5195D31C9E}"/>
              </a:ext>
            </a:extLst>
          </p:cNvPr>
          <p:cNvSpPr/>
          <p:nvPr/>
        </p:nvSpPr>
        <p:spPr>
          <a:xfrm>
            <a:off x="5846970"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A6B13BE3-848F-4A30-B750-92EB25061F00}"/>
              </a:ext>
            </a:extLst>
          </p:cNvPr>
          <p:cNvSpPr/>
          <p:nvPr/>
        </p:nvSpPr>
        <p:spPr>
          <a:xfrm>
            <a:off x="3973306"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17" name="Rectangle 16">
            <a:extLst>
              <a:ext uri="{FF2B5EF4-FFF2-40B4-BE49-F238E27FC236}">
                <a16:creationId xmlns:a16="http://schemas.microsoft.com/office/drawing/2014/main" id="{1B34AB1C-B484-4FE8-A370-0A53CE42679D}"/>
              </a:ext>
            </a:extLst>
          </p:cNvPr>
          <p:cNvSpPr/>
          <p:nvPr/>
        </p:nvSpPr>
        <p:spPr>
          <a:xfrm>
            <a:off x="2444790" y="3018108"/>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585D95B2-6367-4071-B3EC-A04F7FB453C0}"/>
              </a:ext>
            </a:extLst>
          </p:cNvPr>
          <p:cNvSpPr/>
          <p:nvPr/>
        </p:nvSpPr>
        <p:spPr>
          <a:xfrm>
            <a:off x="526021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9" name="Freeform: Shape 18">
            <a:extLst>
              <a:ext uri="{FF2B5EF4-FFF2-40B4-BE49-F238E27FC236}">
                <a16:creationId xmlns:a16="http://schemas.microsoft.com/office/drawing/2014/main" id="{2280F86F-4681-4EC2-997A-B21974FE399B}"/>
              </a:ext>
            </a:extLst>
          </p:cNvPr>
          <p:cNvSpPr/>
          <p:nvPr/>
        </p:nvSpPr>
        <p:spPr>
          <a:xfrm>
            <a:off x="4619227"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0" name="Freeform: Shape 19">
            <a:extLst>
              <a:ext uri="{FF2B5EF4-FFF2-40B4-BE49-F238E27FC236}">
                <a16:creationId xmlns:a16="http://schemas.microsoft.com/office/drawing/2014/main" id="{3F9A65A0-43EA-4F13-B5C4-B5BFF54EF66B}"/>
              </a:ext>
            </a:extLst>
          </p:cNvPr>
          <p:cNvSpPr/>
          <p:nvPr/>
        </p:nvSpPr>
        <p:spPr>
          <a:xfrm>
            <a:off x="5846970"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21" name="Freeform: Shape 20">
            <a:extLst>
              <a:ext uri="{FF2B5EF4-FFF2-40B4-BE49-F238E27FC236}">
                <a16:creationId xmlns:a16="http://schemas.microsoft.com/office/drawing/2014/main" id="{608331AD-5382-41E3-A492-E82193D7E434}"/>
              </a:ext>
            </a:extLst>
          </p:cNvPr>
          <p:cNvSpPr/>
          <p:nvPr/>
        </p:nvSpPr>
        <p:spPr>
          <a:xfrm>
            <a:off x="333231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3" name="Rectangle 22">
            <a:extLst>
              <a:ext uri="{FF2B5EF4-FFF2-40B4-BE49-F238E27FC236}">
                <a16:creationId xmlns:a16="http://schemas.microsoft.com/office/drawing/2014/main" id="{B60496D7-5B91-449D-9685-3E28E328E007}"/>
              </a:ext>
            </a:extLst>
          </p:cNvPr>
          <p:cNvSpPr/>
          <p:nvPr/>
        </p:nvSpPr>
        <p:spPr>
          <a:xfrm>
            <a:off x="8404433" y="1826985"/>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A4A1F4F3-D33D-441C-ADF5-9ED9DB108E81}"/>
              </a:ext>
            </a:extLst>
          </p:cNvPr>
          <p:cNvSpPr/>
          <p:nvPr/>
        </p:nvSpPr>
        <p:spPr>
          <a:xfrm>
            <a:off x="6530768"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26" name="Rectangle 25">
            <a:extLst>
              <a:ext uri="{FF2B5EF4-FFF2-40B4-BE49-F238E27FC236}">
                <a16:creationId xmlns:a16="http://schemas.microsoft.com/office/drawing/2014/main" id="{EF6D119E-BA88-437D-96BB-0C0EB11191E5}"/>
              </a:ext>
            </a:extLst>
          </p:cNvPr>
          <p:cNvSpPr/>
          <p:nvPr/>
        </p:nvSpPr>
        <p:spPr>
          <a:xfrm>
            <a:off x="5002253" y="2989533"/>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7A8DD5C7-10F4-4461-8ACA-226FD5F3EE78}"/>
              </a:ext>
            </a:extLst>
          </p:cNvPr>
          <p:cNvSpPr/>
          <p:nvPr/>
        </p:nvSpPr>
        <p:spPr>
          <a:xfrm>
            <a:off x="7176689"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9" name="Freeform: Shape 28">
            <a:extLst>
              <a:ext uri="{FF2B5EF4-FFF2-40B4-BE49-F238E27FC236}">
                <a16:creationId xmlns:a16="http://schemas.microsoft.com/office/drawing/2014/main" id="{9F3FF9EE-74D4-4C68-B04C-CABAC9F11B72}"/>
              </a:ext>
            </a:extLst>
          </p:cNvPr>
          <p:cNvSpPr/>
          <p:nvPr/>
        </p:nvSpPr>
        <p:spPr>
          <a:xfrm>
            <a:off x="8404433" y="4152081"/>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0" name="Freeform: Shape 29">
            <a:extLst>
              <a:ext uri="{FF2B5EF4-FFF2-40B4-BE49-F238E27FC236}">
                <a16:creationId xmlns:a16="http://schemas.microsoft.com/office/drawing/2014/main" id="{AA449741-BF9C-482C-AF73-4BDCA1DF433D}"/>
              </a:ext>
            </a:extLst>
          </p:cNvPr>
          <p:cNvSpPr/>
          <p:nvPr/>
        </p:nvSpPr>
        <p:spPr>
          <a:xfrm>
            <a:off x="5889778"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1" name="Rectangle 30">
            <a:extLst>
              <a:ext uri="{FF2B5EF4-FFF2-40B4-BE49-F238E27FC236}">
                <a16:creationId xmlns:a16="http://schemas.microsoft.com/office/drawing/2014/main" id="{D7F35A47-5783-4DFE-AF21-F4A6C0DCDDEF}"/>
              </a:ext>
            </a:extLst>
          </p:cNvPr>
          <p:cNvSpPr/>
          <p:nvPr/>
        </p:nvSpPr>
        <p:spPr>
          <a:xfrm>
            <a:off x="10961894" y="1841273"/>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22E4F054-8B9C-4B03-ACAA-E27FCCDCBC3D}"/>
              </a:ext>
            </a:extLst>
          </p:cNvPr>
          <p:cNvSpPr/>
          <p:nvPr/>
        </p:nvSpPr>
        <p:spPr>
          <a:xfrm>
            <a:off x="8447241" y="156734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3" name="Freeform: Shape 32">
            <a:extLst>
              <a:ext uri="{FF2B5EF4-FFF2-40B4-BE49-F238E27FC236}">
                <a16:creationId xmlns:a16="http://schemas.microsoft.com/office/drawing/2014/main" id="{BDFDD633-3BC0-42C5-9CE2-5D9E05A817F9}"/>
              </a:ext>
            </a:extLst>
          </p:cNvPr>
          <p:cNvSpPr/>
          <p:nvPr/>
        </p:nvSpPr>
        <p:spPr>
          <a:xfrm>
            <a:off x="9088231" y="272989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34" name="Rectangle 33">
            <a:extLst>
              <a:ext uri="{FF2B5EF4-FFF2-40B4-BE49-F238E27FC236}">
                <a16:creationId xmlns:a16="http://schemas.microsoft.com/office/drawing/2014/main" id="{6C85F924-5A12-45ED-A826-D9E25C30B83D}"/>
              </a:ext>
            </a:extLst>
          </p:cNvPr>
          <p:cNvSpPr/>
          <p:nvPr/>
        </p:nvSpPr>
        <p:spPr>
          <a:xfrm>
            <a:off x="7559715" y="3003821"/>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995FB69C-693D-4565-BD35-0FC04934C6D3}"/>
              </a:ext>
            </a:extLst>
          </p:cNvPr>
          <p:cNvSpPr/>
          <p:nvPr/>
        </p:nvSpPr>
        <p:spPr>
          <a:xfrm>
            <a:off x="10961894" y="4166369"/>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6" name="Freeform: Shape 35">
            <a:extLst>
              <a:ext uri="{FF2B5EF4-FFF2-40B4-BE49-F238E27FC236}">
                <a16:creationId xmlns:a16="http://schemas.microsoft.com/office/drawing/2014/main" id="{B6035482-7EE2-471B-A190-7AC93132B537}"/>
              </a:ext>
            </a:extLst>
          </p:cNvPr>
          <p:cNvSpPr/>
          <p:nvPr/>
        </p:nvSpPr>
        <p:spPr>
          <a:xfrm>
            <a:off x="8447241" y="3892443"/>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7" name="Freeform: Shape 36">
            <a:extLst>
              <a:ext uri="{FF2B5EF4-FFF2-40B4-BE49-F238E27FC236}">
                <a16:creationId xmlns:a16="http://schemas.microsoft.com/office/drawing/2014/main" id="{8E2906FB-718B-4510-A225-FB3C00EA6DFF}"/>
              </a:ext>
            </a:extLst>
          </p:cNvPr>
          <p:cNvSpPr/>
          <p:nvPr/>
        </p:nvSpPr>
        <p:spPr>
          <a:xfrm>
            <a:off x="-56713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38" name="Rectangle 37">
            <a:extLst>
              <a:ext uri="{FF2B5EF4-FFF2-40B4-BE49-F238E27FC236}">
                <a16:creationId xmlns:a16="http://schemas.microsoft.com/office/drawing/2014/main" id="{DF86064E-E189-44A5-A81E-3E1B0E91E5E3}"/>
              </a:ext>
            </a:extLst>
          </p:cNvPr>
          <p:cNvSpPr/>
          <p:nvPr/>
        </p:nvSpPr>
        <p:spPr>
          <a:xfrm>
            <a:off x="660608"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Freeform: Shape 38">
            <a:extLst>
              <a:ext uri="{FF2B5EF4-FFF2-40B4-BE49-F238E27FC236}">
                <a16:creationId xmlns:a16="http://schemas.microsoft.com/office/drawing/2014/main" id="{12378DE8-83D4-4155-A608-5D2B5E3997B6}"/>
              </a:ext>
            </a:extLst>
          </p:cNvPr>
          <p:cNvSpPr/>
          <p:nvPr/>
        </p:nvSpPr>
        <p:spPr>
          <a:xfrm>
            <a:off x="-121305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40" name="Rectangle 39">
            <a:extLst>
              <a:ext uri="{FF2B5EF4-FFF2-40B4-BE49-F238E27FC236}">
                <a16:creationId xmlns:a16="http://schemas.microsoft.com/office/drawing/2014/main" id="{1B5F226D-5D67-4619-AFE1-E3B2A480DCB1}"/>
              </a:ext>
            </a:extLst>
          </p:cNvPr>
          <p:cNvSpPr/>
          <p:nvPr/>
        </p:nvSpPr>
        <p:spPr>
          <a:xfrm>
            <a:off x="-2741573" y="3018108"/>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Freeform: Shape 40">
            <a:extLst>
              <a:ext uri="{FF2B5EF4-FFF2-40B4-BE49-F238E27FC236}">
                <a16:creationId xmlns:a16="http://schemas.microsoft.com/office/drawing/2014/main" id="{50F0E294-BB52-4AC5-B0ED-9B39FA615A59}"/>
              </a:ext>
            </a:extLst>
          </p:cNvPr>
          <p:cNvSpPr/>
          <p:nvPr/>
        </p:nvSpPr>
        <p:spPr>
          <a:xfrm>
            <a:off x="73855"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42" name="Freeform: Shape 41">
            <a:extLst>
              <a:ext uri="{FF2B5EF4-FFF2-40B4-BE49-F238E27FC236}">
                <a16:creationId xmlns:a16="http://schemas.microsoft.com/office/drawing/2014/main" id="{3463A344-DD84-4F98-B992-A37E141E7218}"/>
              </a:ext>
            </a:extLst>
          </p:cNvPr>
          <p:cNvSpPr/>
          <p:nvPr/>
        </p:nvSpPr>
        <p:spPr>
          <a:xfrm>
            <a:off x="-56713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43" name="Freeform: Shape 42">
            <a:extLst>
              <a:ext uri="{FF2B5EF4-FFF2-40B4-BE49-F238E27FC236}">
                <a16:creationId xmlns:a16="http://schemas.microsoft.com/office/drawing/2014/main" id="{CE4E8E4B-F2D1-47E7-A6E8-8AEAC0950CE1}"/>
              </a:ext>
            </a:extLst>
          </p:cNvPr>
          <p:cNvSpPr/>
          <p:nvPr/>
        </p:nvSpPr>
        <p:spPr>
          <a:xfrm>
            <a:off x="660608"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48" name="TextBox 47">
            <a:extLst>
              <a:ext uri="{FF2B5EF4-FFF2-40B4-BE49-F238E27FC236}">
                <a16:creationId xmlns:a16="http://schemas.microsoft.com/office/drawing/2014/main" id="{55294372-5173-43D1-918C-788367DBB8D3}"/>
              </a:ext>
            </a:extLst>
          </p:cNvPr>
          <p:cNvSpPr txBox="1"/>
          <p:nvPr/>
        </p:nvSpPr>
        <p:spPr>
          <a:xfrm>
            <a:off x="681115" y="4325761"/>
            <a:ext cx="2645760" cy="369332"/>
          </a:xfrm>
          <a:prstGeom prst="rect">
            <a:avLst/>
          </a:prstGeom>
          <a:noFill/>
        </p:spPr>
        <p:txBody>
          <a:bodyPr wrap="square" rtlCol="0">
            <a:spAutoFit/>
          </a:bodyPr>
          <a:lstStyle/>
          <a:p>
            <a:r>
              <a:rPr lang="en-US" sz="1800" b="1" dirty="0">
                <a:solidFill>
                  <a:schemeClr val="accent2">
                    <a:lumMod val="20000"/>
                    <a:lumOff val="80000"/>
                  </a:schemeClr>
                </a:solidFill>
              </a:rPr>
              <a:t>Access to Healthcare</a:t>
            </a:r>
          </a:p>
        </p:txBody>
      </p:sp>
      <p:sp>
        <p:nvSpPr>
          <p:cNvPr id="53" name="Freeform: Shape 52">
            <a:extLst>
              <a:ext uri="{FF2B5EF4-FFF2-40B4-BE49-F238E27FC236}">
                <a16:creationId xmlns:a16="http://schemas.microsoft.com/office/drawing/2014/main" id="{4BEC4560-F870-457C-A375-CED269A6EA36}"/>
              </a:ext>
            </a:extLst>
          </p:cNvPr>
          <p:cNvSpPr/>
          <p:nvPr/>
        </p:nvSpPr>
        <p:spPr>
          <a:xfrm>
            <a:off x="7817680"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F789E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54" name="TextBox 53">
            <a:extLst>
              <a:ext uri="{FF2B5EF4-FFF2-40B4-BE49-F238E27FC236}">
                <a16:creationId xmlns:a16="http://schemas.microsoft.com/office/drawing/2014/main" id="{B5421618-BB43-4C62-83EB-D0355A31A1C4}"/>
              </a:ext>
            </a:extLst>
          </p:cNvPr>
          <p:cNvSpPr txBox="1"/>
          <p:nvPr/>
        </p:nvSpPr>
        <p:spPr>
          <a:xfrm>
            <a:off x="7755352" y="3217999"/>
            <a:ext cx="1479208" cy="380873"/>
          </a:xfrm>
          <a:prstGeom prst="rect">
            <a:avLst/>
          </a:prstGeom>
          <a:noFill/>
        </p:spPr>
        <p:txBody>
          <a:bodyPr wrap="square" rtlCol="0">
            <a:spAutoFit/>
          </a:bodyPr>
          <a:lstStyle/>
          <a:p>
            <a:r>
              <a:rPr lang="en-US" sz="1875" b="1" dirty="0">
                <a:solidFill>
                  <a:schemeClr val="accent4">
                    <a:lumMod val="75000"/>
                  </a:schemeClr>
                </a:solidFill>
              </a:rPr>
              <a:t>Education</a:t>
            </a:r>
          </a:p>
        </p:txBody>
      </p:sp>
      <p:sp>
        <p:nvSpPr>
          <p:cNvPr id="55" name="Freeform: Shape 54">
            <a:extLst>
              <a:ext uri="{FF2B5EF4-FFF2-40B4-BE49-F238E27FC236}">
                <a16:creationId xmlns:a16="http://schemas.microsoft.com/office/drawing/2014/main" id="{5A2031BE-1B79-4FFF-AE24-8BE8DD928763}"/>
              </a:ext>
            </a:extLst>
          </p:cNvPr>
          <p:cNvSpPr/>
          <p:nvPr/>
        </p:nvSpPr>
        <p:spPr>
          <a:xfrm>
            <a:off x="1990261"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56" name="Freeform: Shape 55">
            <a:extLst>
              <a:ext uri="{FF2B5EF4-FFF2-40B4-BE49-F238E27FC236}">
                <a16:creationId xmlns:a16="http://schemas.microsoft.com/office/drawing/2014/main" id="{F136A702-BA61-4EB0-8111-51CF5B97713D}"/>
              </a:ext>
            </a:extLst>
          </p:cNvPr>
          <p:cNvSpPr/>
          <p:nvPr/>
        </p:nvSpPr>
        <p:spPr>
          <a:xfrm>
            <a:off x="703058"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57" name="Freeform: Shape 56">
            <a:extLst>
              <a:ext uri="{FF2B5EF4-FFF2-40B4-BE49-F238E27FC236}">
                <a16:creationId xmlns:a16="http://schemas.microsoft.com/office/drawing/2014/main" id="{556F1F04-6998-49F8-A938-42C6E8329A7D}"/>
              </a:ext>
            </a:extLst>
          </p:cNvPr>
          <p:cNvSpPr/>
          <p:nvPr/>
        </p:nvSpPr>
        <p:spPr>
          <a:xfrm>
            <a:off x="333231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58" name="TextBox 57">
            <a:extLst>
              <a:ext uri="{FF2B5EF4-FFF2-40B4-BE49-F238E27FC236}">
                <a16:creationId xmlns:a16="http://schemas.microsoft.com/office/drawing/2014/main" id="{0B2F2B81-3DA4-4808-B977-ADD9EACBB7A2}"/>
              </a:ext>
            </a:extLst>
          </p:cNvPr>
          <p:cNvSpPr txBox="1"/>
          <p:nvPr/>
        </p:nvSpPr>
        <p:spPr>
          <a:xfrm>
            <a:off x="681115" y="2094057"/>
            <a:ext cx="4315523" cy="380873"/>
          </a:xfrm>
          <a:prstGeom prst="rect">
            <a:avLst/>
          </a:prstGeom>
          <a:noFill/>
        </p:spPr>
        <p:txBody>
          <a:bodyPr wrap="square" rtlCol="0">
            <a:spAutoFit/>
          </a:bodyPr>
          <a:lstStyle/>
          <a:p>
            <a:r>
              <a:rPr lang="en-US" sz="1875" b="1" dirty="0">
                <a:solidFill>
                  <a:schemeClr val="bg2">
                    <a:lumMod val="60000"/>
                    <a:lumOff val="40000"/>
                  </a:schemeClr>
                </a:solidFill>
              </a:rPr>
              <a:t>Racism and other discrimination</a:t>
            </a:r>
          </a:p>
        </p:txBody>
      </p:sp>
      <p:sp>
        <p:nvSpPr>
          <p:cNvPr id="59" name="TextBox 58">
            <a:extLst>
              <a:ext uri="{FF2B5EF4-FFF2-40B4-BE49-F238E27FC236}">
                <a16:creationId xmlns:a16="http://schemas.microsoft.com/office/drawing/2014/main" id="{A32E85C4-3F40-449B-A70A-5EEE387A8595}"/>
              </a:ext>
            </a:extLst>
          </p:cNvPr>
          <p:cNvSpPr txBox="1"/>
          <p:nvPr/>
        </p:nvSpPr>
        <p:spPr>
          <a:xfrm>
            <a:off x="3983699" y="3232996"/>
            <a:ext cx="1207466" cy="400110"/>
          </a:xfrm>
          <a:prstGeom prst="rect">
            <a:avLst/>
          </a:prstGeom>
          <a:noFill/>
        </p:spPr>
        <p:txBody>
          <a:bodyPr wrap="square" rtlCol="0">
            <a:spAutoFit/>
          </a:bodyPr>
          <a:lstStyle/>
          <a:p>
            <a:r>
              <a:rPr lang="en-US" sz="2000" b="1" dirty="0">
                <a:solidFill>
                  <a:schemeClr val="tx1">
                    <a:lumMod val="50000"/>
                  </a:schemeClr>
                </a:solidFill>
              </a:rPr>
              <a:t>Housing</a:t>
            </a:r>
            <a:endParaRPr lang="en-US" sz="1875" b="1" dirty="0">
              <a:solidFill>
                <a:schemeClr val="tx1">
                  <a:lumMod val="50000"/>
                </a:schemeClr>
              </a:solidFill>
            </a:endParaRPr>
          </a:p>
        </p:txBody>
      </p:sp>
      <p:sp>
        <p:nvSpPr>
          <p:cNvPr id="60" name="Freeform: Shape 59">
            <a:extLst>
              <a:ext uri="{FF2B5EF4-FFF2-40B4-BE49-F238E27FC236}">
                <a16:creationId xmlns:a16="http://schemas.microsoft.com/office/drawing/2014/main" id="{CDF243F6-5C7F-4832-B1C6-77A5F541172C}"/>
              </a:ext>
            </a:extLst>
          </p:cNvPr>
          <p:cNvSpPr/>
          <p:nvPr/>
        </p:nvSpPr>
        <p:spPr>
          <a:xfrm>
            <a:off x="7176689"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61" name="Freeform: Shape 60">
            <a:extLst>
              <a:ext uri="{FF2B5EF4-FFF2-40B4-BE49-F238E27FC236}">
                <a16:creationId xmlns:a16="http://schemas.microsoft.com/office/drawing/2014/main" id="{E282B67F-341E-4982-B094-9D78D7BF3EE3}"/>
              </a:ext>
            </a:extLst>
          </p:cNvPr>
          <p:cNvSpPr/>
          <p:nvPr/>
        </p:nvSpPr>
        <p:spPr>
          <a:xfrm>
            <a:off x="5889778"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62" name="TextBox 61">
            <a:extLst>
              <a:ext uri="{FF2B5EF4-FFF2-40B4-BE49-F238E27FC236}">
                <a16:creationId xmlns:a16="http://schemas.microsoft.com/office/drawing/2014/main" id="{9C831CA3-0C8F-4E2B-92E1-B3A8983E9B84}"/>
              </a:ext>
            </a:extLst>
          </p:cNvPr>
          <p:cNvSpPr txBox="1"/>
          <p:nvPr/>
        </p:nvSpPr>
        <p:spPr>
          <a:xfrm>
            <a:off x="6172465" y="2049420"/>
            <a:ext cx="1965641" cy="400110"/>
          </a:xfrm>
          <a:prstGeom prst="rect">
            <a:avLst/>
          </a:prstGeom>
          <a:noFill/>
        </p:spPr>
        <p:txBody>
          <a:bodyPr wrap="square" rtlCol="0">
            <a:spAutoFit/>
          </a:bodyPr>
          <a:lstStyle/>
          <a:p>
            <a:r>
              <a:rPr lang="en-US" sz="2000" b="1" dirty="0">
                <a:solidFill>
                  <a:schemeClr val="accent2">
                    <a:lumMod val="20000"/>
                    <a:lumOff val="80000"/>
                  </a:schemeClr>
                </a:solidFill>
              </a:rPr>
              <a:t>Neighborhood</a:t>
            </a:r>
            <a:r>
              <a:rPr lang="en-US" sz="1800" b="1" dirty="0">
                <a:solidFill>
                  <a:schemeClr val="accent2">
                    <a:lumMod val="20000"/>
                    <a:lumOff val="80000"/>
                  </a:schemeClr>
                </a:solidFill>
              </a:rPr>
              <a:t> </a:t>
            </a:r>
          </a:p>
        </p:txBody>
      </p:sp>
    </p:spTree>
    <p:extLst>
      <p:ext uri="{BB962C8B-B14F-4D97-AF65-F5344CB8AC3E}">
        <p14:creationId xmlns:p14="http://schemas.microsoft.com/office/powerpoint/2010/main" val="293151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DA1A32-E0AF-4CA9-872D-F995F53D5F93}"/>
              </a:ext>
            </a:extLst>
          </p:cNvPr>
          <p:cNvSpPr/>
          <p:nvPr/>
        </p:nvSpPr>
        <p:spPr>
          <a:xfrm>
            <a:off x="-490538" y="1581150"/>
            <a:ext cx="5543550" cy="3695700"/>
          </a:xfrm>
          <a:prstGeom prst="rect">
            <a:avLst/>
          </a:prstGeom>
          <a:noFill/>
        </p:spPr>
      </p:sp>
      <p:sp>
        <p:nvSpPr>
          <p:cNvPr id="5" name="Freeform: Shape 4">
            <a:extLst>
              <a:ext uri="{FF2B5EF4-FFF2-40B4-BE49-F238E27FC236}">
                <a16:creationId xmlns:a16="http://schemas.microsoft.com/office/drawing/2014/main" id="{55FB36B4-026A-4616-B173-7B49D85786C8}"/>
              </a:ext>
            </a:extLst>
          </p:cNvPr>
          <p:cNvSpPr/>
          <p:nvPr/>
        </p:nvSpPr>
        <p:spPr>
          <a:xfrm>
            <a:off x="3218283" y="1855204"/>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7" name="Freeform: Shape 6">
            <a:extLst>
              <a:ext uri="{FF2B5EF4-FFF2-40B4-BE49-F238E27FC236}">
                <a16:creationId xmlns:a16="http://schemas.microsoft.com/office/drawing/2014/main" id="{D8BA392C-D14D-48B5-9522-9D5B2C87F36E}"/>
              </a:ext>
            </a:extLst>
          </p:cNvPr>
          <p:cNvSpPr/>
          <p:nvPr/>
        </p:nvSpPr>
        <p:spPr>
          <a:xfrm>
            <a:off x="1344193"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accent6">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8" name="Freeform: Shape 7">
            <a:extLst>
              <a:ext uri="{FF2B5EF4-FFF2-40B4-BE49-F238E27FC236}">
                <a16:creationId xmlns:a16="http://schemas.microsoft.com/office/drawing/2014/main" id="{8A3C13AB-976E-4710-BDDA-937A61F6D646}"/>
              </a:ext>
            </a:extLst>
          </p:cNvPr>
          <p:cNvSpPr/>
          <p:nvPr/>
        </p:nvSpPr>
        <p:spPr>
          <a:xfrm>
            <a:off x="-184668" y="3018016"/>
            <a:ext cx="1479543" cy="821968"/>
          </a:xfrm>
          <a:custGeom>
            <a:avLst/>
            <a:gdLst>
              <a:gd name="connsiteX0" fmla="*/ 0 w 1972724"/>
              <a:gd name="connsiteY0" fmla="*/ 0 h 1095957"/>
              <a:gd name="connsiteX1" fmla="*/ 1972724 w 1972724"/>
              <a:gd name="connsiteY1" fmla="*/ 0 h 1095957"/>
              <a:gd name="connsiteX2" fmla="*/ 1972724 w 1972724"/>
              <a:gd name="connsiteY2" fmla="*/ 1095957 h 1095957"/>
              <a:gd name="connsiteX3" fmla="*/ 0 w 1972724"/>
              <a:gd name="connsiteY3" fmla="*/ 1095957 h 1095957"/>
              <a:gd name="connsiteX4" fmla="*/ 0 w 1972724"/>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24" h="1095957">
                <a:moveTo>
                  <a:pt x="0" y="0"/>
                </a:moveTo>
                <a:lnTo>
                  <a:pt x="1972724" y="0"/>
                </a:lnTo>
                <a:lnTo>
                  <a:pt x="1972724"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r" defTabSz="400050">
              <a:lnSpc>
                <a:spcPct val="90000"/>
              </a:lnSpc>
              <a:spcBef>
                <a:spcPct val="0"/>
              </a:spcBef>
              <a:spcAft>
                <a:spcPct val="35000"/>
              </a:spcAft>
            </a:pPr>
            <a:endParaRPr lang="en-US" sz="900" kern="1200">
              <a:solidFill>
                <a:schemeClr val="tx1"/>
              </a:solidFill>
            </a:endParaRPr>
          </a:p>
        </p:txBody>
      </p:sp>
      <p:sp>
        <p:nvSpPr>
          <p:cNvPr id="9" name="Freeform: Shape 8">
            <a:extLst>
              <a:ext uri="{FF2B5EF4-FFF2-40B4-BE49-F238E27FC236}">
                <a16:creationId xmlns:a16="http://schemas.microsoft.com/office/drawing/2014/main" id="{DACB3BB2-220B-4EEA-93AE-BC92B81A3E24}"/>
              </a:ext>
            </a:extLst>
          </p:cNvPr>
          <p:cNvSpPr/>
          <p:nvPr/>
        </p:nvSpPr>
        <p:spPr>
          <a:xfrm>
            <a:off x="2631396"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1" name="Freeform: Shape 10">
            <a:extLst>
              <a:ext uri="{FF2B5EF4-FFF2-40B4-BE49-F238E27FC236}">
                <a16:creationId xmlns:a16="http://schemas.microsoft.com/office/drawing/2014/main" id="{E80B8C57-522F-4D23-AE83-993E417624FD}"/>
              </a:ext>
            </a:extLst>
          </p:cNvPr>
          <p:cNvSpPr/>
          <p:nvPr/>
        </p:nvSpPr>
        <p:spPr>
          <a:xfrm>
            <a:off x="3218283" y="4180827"/>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13" name="Freeform: Shape 12">
            <a:extLst>
              <a:ext uri="{FF2B5EF4-FFF2-40B4-BE49-F238E27FC236}">
                <a16:creationId xmlns:a16="http://schemas.microsoft.com/office/drawing/2014/main" id="{0913B6B2-0238-47FA-9E84-6DE0C4734C62}"/>
              </a:ext>
            </a:extLst>
          </p:cNvPr>
          <p:cNvSpPr/>
          <p:nvPr/>
        </p:nvSpPr>
        <p:spPr>
          <a:xfrm>
            <a:off x="4619227"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14" name="Rectangle 13">
            <a:extLst>
              <a:ext uri="{FF2B5EF4-FFF2-40B4-BE49-F238E27FC236}">
                <a16:creationId xmlns:a16="http://schemas.microsoft.com/office/drawing/2014/main" id="{65CA65E4-F9E9-475B-94EE-D54003F9350A}"/>
              </a:ext>
            </a:extLst>
          </p:cNvPr>
          <p:cNvSpPr/>
          <p:nvPr/>
        </p:nvSpPr>
        <p:spPr>
          <a:xfrm>
            <a:off x="5846970"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a:extLst>
              <a:ext uri="{FF2B5EF4-FFF2-40B4-BE49-F238E27FC236}">
                <a16:creationId xmlns:a16="http://schemas.microsoft.com/office/drawing/2014/main" id="{986432A9-3E3B-4F74-8A27-82AA39AF22B9}"/>
              </a:ext>
            </a:extLst>
          </p:cNvPr>
          <p:cNvSpPr/>
          <p:nvPr/>
        </p:nvSpPr>
        <p:spPr>
          <a:xfrm>
            <a:off x="2444790" y="3018108"/>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AD8CE5A1-B070-4E56-8281-B979DA961A54}"/>
              </a:ext>
            </a:extLst>
          </p:cNvPr>
          <p:cNvSpPr/>
          <p:nvPr/>
        </p:nvSpPr>
        <p:spPr>
          <a:xfrm>
            <a:off x="526021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9" name="Freeform: Shape 18">
            <a:extLst>
              <a:ext uri="{FF2B5EF4-FFF2-40B4-BE49-F238E27FC236}">
                <a16:creationId xmlns:a16="http://schemas.microsoft.com/office/drawing/2014/main" id="{5ABF4547-639D-473B-B5A6-944EB8ABA596}"/>
              </a:ext>
            </a:extLst>
          </p:cNvPr>
          <p:cNvSpPr/>
          <p:nvPr/>
        </p:nvSpPr>
        <p:spPr>
          <a:xfrm>
            <a:off x="4619227"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7030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0" name="Freeform: Shape 19">
            <a:extLst>
              <a:ext uri="{FF2B5EF4-FFF2-40B4-BE49-F238E27FC236}">
                <a16:creationId xmlns:a16="http://schemas.microsoft.com/office/drawing/2014/main" id="{41A2B509-39CE-4356-9DCA-9570A9493A5F}"/>
              </a:ext>
            </a:extLst>
          </p:cNvPr>
          <p:cNvSpPr/>
          <p:nvPr/>
        </p:nvSpPr>
        <p:spPr>
          <a:xfrm>
            <a:off x="5846970"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21" name="Freeform: Shape 20">
            <a:extLst>
              <a:ext uri="{FF2B5EF4-FFF2-40B4-BE49-F238E27FC236}">
                <a16:creationId xmlns:a16="http://schemas.microsoft.com/office/drawing/2014/main" id="{C3691751-A37F-486F-AC42-7B2FDCB20CA9}"/>
              </a:ext>
            </a:extLst>
          </p:cNvPr>
          <p:cNvSpPr/>
          <p:nvPr/>
        </p:nvSpPr>
        <p:spPr>
          <a:xfrm>
            <a:off x="333231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7030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3" name="Rectangle 22">
            <a:extLst>
              <a:ext uri="{FF2B5EF4-FFF2-40B4-BE49-F238E27FC236}">
                <a16:creationId xmlns:a16="http://schemas.microsoft.com/office/drawing/2014/main" id="{14DD49B3-4517-4704-B8B3-30EC59DE1DE0}"/>
              </a:ext>
            </a:extLst>
          </p:cNvPr>
          <p:cNvSpPr/>
          <p:nvPr/>
        </p:nvSpPr>
        <p:spPr>
          <a:xfrm>
            <a:off x="8404433" y="1826985"/>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3202977C-192A-4992-A7CC-F6F72CD9E65B}"/>
              </a:ext>
            </a:extLst>
          </p:cNvPr>
          <p:cNvSpPr/>
          <p:nvPr/>
        </p:nvSpPr>
        <p:spPr>
          <a:xfrm>
            <a:off x="6530768"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26" name="Rectangle 25">
            <a:extLst>
              <a:ext uri="{FF2B5EF4-FFF2-40B4-BE49-F238E27FC236}">
                <a16:creationId xmlns:a16="http://schemas.microsoft.com/office/drawing/2014/main" id="{E1B48CCE-F35E-4268-982D-AA5545451B2F}"/>
              </a:ext>
            </a:extLst>
          </p:cNvPr>
          <p:cNvSpPr/>
          <p:nvPr/>
        </p:nvSpPr>
        <p:spPr>
          <a:xfrm>
            <a:off x="5002253" y="2989533"/>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BD049225-A3ED-4F49-BE2A-81C3B584B285}"/>
              </a:ext>
            </a:extLst>
          </p:cNvPr>
          <p:cNvSpPr/>
          <p:nvPr/>
        </p:nvSpPr>
        <p:spPr>
          <a:xfrm>
            <a:off x="7176689"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9" name="Freeform: Shape 28">
            <a:extLst>
              <a:ext uri="{FF2B5EF4-FFF2-40B4-BE49-F238E27FC236}">
                <a16:creationId xmlns:a16="http://schemas.microsoft.com/office/drawing/2014/main" id="{A407FAC3-BDF7-4EA7-B1DC-A85BCDD886E5}"/>
              </a:ext>
            </a:extLst>
          </p:cNvPr>
          <p:cNvSpPr/>
          <p:nvPr/>
        </p:nvSpPr>
        <p:spPr>
          <a:xfrm>
            <a:off x="8404433" y="4152081"/>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0" name="Freeform: Shape 29">
            <a:extLst>
              <a:ext uri="{FF2B5EF4-FFF2-40B4-BE49-F238E27FC236}">
                <a16:creationId xmlns:a16="http://schemas.microsoft.com/office/drawing/2014/main" id="{F1E5A305-FB8F-4618-981A-4C2137D20BA0}"/>
              </a:ext>
            </a:extLst>
          </p:cNvPr>
          <p:cNvSpPr/>
          <p:nvPr/>
        </p:nvSpPr>
        <p:spPr>
          <a:xfrm>
            <a:off x="5889778"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1" name="Rectangle 30">
            <a:extLst>
              <a:ext uri="{FF2B5EF4-FFF2-40B4-BE49-F238E27FC236}">
                <a16:creationId xmlns:a16="http://schemas.microsoft.com/office/drawing/2014/main" id="{7C850144-6897-4D0C-9C64-F1A4B203258F}"/>
              </a:ext>
            </a:extLst>
          </p:cNvPr>
          <p:cNvSpPr/>
          <p:nvPr/>
        </p:nvSpPr>
        <p:spPr>
          <a:xfrm>
            <a:off x="10961894" y="1841273"/>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AC2FE8D8-CFD6-4A72-A787-70779747DE82}"/>
              </a:ext>
            </a:extLst>
          </p:cNvPr>
          <p:cNvSpPr/>
          <p:nvPr/>
        </p:nvSpPr>
        <p:spPr>
          <a:xfrm>
            <a:off x="8447241" y="156734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3" name="Freeform: Shape 32">
            <a:extLst>
              <a:ext uri="{FF2B5EF4-FFF2-40B4-BE49-F238E27FC236}">
                <a16:creationId xmlns:a16="http://schemas.microsoft.com/office/drawing/2014/main" id="{B078CD9A-4528-423B-B454-0D119E6098FE}"/>
              </a:ext>
            </a:extLst>
          </p:cNvPr>
          <p:cNvSpPr/>
          <p:nvPr/>
        </p:nvSpPr>
        <p:spPr>
          <a:xfrm>
            <a:off x="9088231" y="272989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34" name="Rectangle 33">
            <a:extLst>
              <a:ext uri="{FF2B5EF4-FFF2-40B4-BE49-F238E27FC236}">
                <a16:creationId xmlns:a16="http://schemas.microsoft.com/office/drawing/2014/main" id="{A41D3FA3-2B49-4F31-8FC9-16C4FB4D3E64}"/>
              </a:ext>
            </a:extLst>
          </p:cNvPr>
          <p:cNvSpPr/>
          <p:nvPr/>
        </p:nvSpPr>
        <p:spPr>
          <a:xfrm>
            <a:off x="7559715" y="3003821"/>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A17B735B-D5FD-402D-8050-B60304477D79}"/>
              </a:ext>
            </a:extLst>
          </p:cNvPr>
          <p:cNvSpPr/>
          <p:nvPr/>
        </p:nvSpPr>
        <p:spPr>
          <a:xfrm>
            <a:off x="10961894" y="4166369"/>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6" name="Freeform: Shape 35">
            <a:extLst>
              <a:ext uri="{FF2B5EF4-FFF2-40B4-BE49-F238E27FC236}">
                <a16:creationId xmlns:a16="http://schemas.microsoft.com/office/drawing/2014/main" id="{D464A7CA-734C-48C4-B0D6-11DB22C01928}"/>
              </a:ext>
            </a:extLst>
          </p:cNvPr>
          <p:cNvSpPr/>
          <p:nvPr/>
        </p:nvSpPr>
        <p:spPr>
          <a:xfrm>
            <a:off x="8447241" y="3892443"/>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7" name="Freeform: Shape 36">
            <a:extLst>
              <a:ext uri="{FF2B5EF4-FFF2-40B4-BE49-F238E27FC236}">
                <a16:creationId xmlns:a16="http://schemas.microsoft.com/office/drawing/2014/main" id="{5C004B8D-BCDB-4844-BCFA-622F7F41CDA2}"/>
              </a:ext>
            </a:extLst>
          </p:cNvPr>
          <p:cNvSpPr/>
          <p:nvPr/>
        </p:nvSpPr>
        <p:spPr>
          <a:xfrm>
            <a:off x="-56713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38" name="Rectangle 37">
            <a:extLst>
              <a:ext uri="{FF2B5EF4-FFF2-40B4-BE49-F238E27FC236}">
                <a16:creationId xmlns:a16="http://schemas.microsoft.com/office/drawing/2014/main" id="{77EB02C9-3653-4B59-9427-1A030522E7BB}"/>
              </a:ext>
            </a:extLst>
          </p:cNvPr>
          <p:cNvSpPr/>
          <p:nvPr/>
        </p:nvSpPr>
        <p:spPr>
          <a:xfrm>
            <a:off x="660608"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Freeform: Shape 38">
            <a:extLst>
              <a:ext uri="{FF2B5EF4-FFF2-40B4-BE49-F238E27FC236}">
                <a16:creationId xmlns:a16="http://schemas.microsoft.com/office/drawing/2014/main" id="{9D20A703-FAB8-4B6C-8101-BC03E35DE5B6}"/>
              </a:ext>
            </a:extLst>
          </p:cNvPr>
          <p:cNvSpPr/>
          <p:nvPr/>
        </p:nvSpPr>
        <p:spPr>
          <a:xfrm>
            <a:off x="-121305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40" name="Rectangle 39">
            <a:extLst>
              <a:ext uri="{FF2B5EF4-FFF2-40B4-BE49-F238E27FC236}">
                <a16:creationId xmlns:a16="http://schemas.microsoft.com/office/drawing/2014/main" id="{59E21CE8-7712-4249-902D-9D1375B08C99}"/>
              </a:ext>
            </a:extLst>
          </p:cNvPr>
          <p:cNvSpPr/>
          <p:nvPr/>
        </p:nvSpPr>
        <p:spPr>
          <a:xfrm>
            <a:off x="-2741573" y="3018108"/>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Freeform: Shape 40">
            <a:extLst>
              <a:ext uri="{FF2B5EF4-FFF2-40B4-BE49-F238E27FC236}">
                <a16:creationId xmlns:a16="http://schemas.microsoft.com/office/drawing/2014/main" id="{AA051F75-3618-46C2-A74F-67ACE217B481}"/>
              </a:ext>
            </a:extLst>
          </p:cNvPr>
          <p:cNvSpPr/>
          <p:nvPr/>
        </p:nvSpPr>
        <p:spPr>
          <a:xfrm>
            <a:off x="73855"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6">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42" name="Freeform: Shape 41">
            <a:extLst>
              <a:ext uri="{FF2B5EF4-FFF2-40B4-BE49-F238E27FC236}">
                <a16:creationId xmlns:a16="http://schemas.microsoft.com/office/drawing/2014/main" id="{10EBFE44-5005-4F7A-A7E6-F438674A9C26}"/>
              </a:ext>
            </a:extLst>
          </p:cNvPr>
          <p:cNvSpPr/>
          <p:nvPr/>
        </p:nvSpPr>
        <p:spPr>
          <a:xfrm>
            <a:off x="-56713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43" name="Freeform: Shape 42">
            <a:extLst>
              <a:ext uri="{FF2B5EF4-FFF2-40B4-BE49-F238E27FC236}">
                <a16:creationId xmlns:a16="http://schemas.microsoft.com/office/drawing/2014/main" id="{E0CCA359-EC24-4BFC-B1A0-8033B0DBFB8F}"/>
              </a:ext>
            </a:extLst>
          </p:cNvPr>
          <p:cNvSpPr/>
          <p:nvPr/>
        </p:nvSpPr>
        <p:spPr>
          <a:xfrm>
            <a:off x="660608"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49" name="TextBox 48">
            <a:extLst>
              <a:ext uri="{FF2B5EF4-FFF2-40B4-BE49-F238E27FC236}">
                <a16:creationId xmlns:a16="http://schemas.microsoft.com/office/drawing/2014/main" id="{3F874991-58E4-4BA1-B4DA-F630CB0B3705}"/>
              </a:ext>
            </a:extLst>
          </p:cNvPr>
          <p:cNvSpPr txBox="1"/>
          <p:nvPr/>
        </p:nvSpPr>
        <p:spPr>
          <a:xfrm>
            <a:off x="3350967" y="4387851"/>
            <a:ext cx="2732597" cy="400110"/>
          </a:xfrm>
          <a:prstGeom prst="rect">
            <a:avLst/>
          </a:prstGeom>
          <a:noFill/>
        </p:spPr>
        <p:txBody>
          <a:bodyPr wrap="square" rtlCol="0">
            <a:spAutoFit/>
          </a:bodyPr>
          <a:lstStyle/>
          <a:p>
            <a:r>
              <a:rPr lang="en-US" sz="2000" b="1" dirty="0">
                <a:solidFill>
                  <a:schemeClr val="tx2">
                    <a:lumMod val="20000"/>
                    <a:lumOff val="80000"/>
                  </a:schemeClr>
                </a:solidFill>
              </a:rPr>
              <a:t>Immigration Status</a:t>
            </a:r>
          </a:p>
        </p:txBody>
      </p:sp>
      <p:sp>
        <p:nvSpPr>
          <p:cNvPr id="50" name="TextBox 49">
            <a:extLst>
              <a:ext uri="{FF2B5EF4-FFF2-40B4-BE49-F238E27FC236}">
                <a16:creationId xmlns:a16="http://schemas.microsoft.com/office/drawing/2014/main" id="{6DE44472-1417-433C-A1B7-3CEF8485525E}"/>
              </a:ext>
            </a:extLst>
          </p:cNvPr>
          <p:cNvSpPr txBox="1"/>
          <p:nvPr/>
        </p:nvSpPr>
        <p:spPr>
          <a:xfrm>
            <a:off x="306760" y="3180760"/>
            <a:ext cx="2088108" cy="461665"/>
          </a:xfrm>
          <a:prstGeom prst="rect">
            <a:avLst/>
          </a:prstGeom>
          <a:noFill/>
        </p:spPr>
        <p:txBody>
          <a:bodyPr wrap="square" rtlCol="0">
            <a:spAutoFit/>
          </a:bodyPr>
          <a:lstStyle/>
          <a:p>
            <a:r>
              <a:rPr lang="en-US" sz="2400" b="1" dirty="0">
                <a:solidFill>
                  <a:schemeClr val="accent3">
                    <a:lumMod val="50000"/>
                  </a:schemeClr>
                </a:solidFill>
              </a:rPr>
              <a:t>Employment</a:t>
            </a:r>
          </a:p>
        </p:txBody>
      </p:sp>
      <p:sp>
        <p:nvSpPr>
          <p:cNvPr id="54" name="Freeform: Shape 53">
            <a:extLst>
              <a:ext uri="{FF2B5EF4-FFF2-40B4-BE49-F238E27FC236}">
                <a16:creationId xmlns:a16="http://schemas.microsoft.com/office/drawing/2014/main" id="{1F4D70E3-DE45-4A92-9745-49C4C7A6A4C4}"/>
              </a:ext>
            </a:extLst>
          </p:cNvPr>
          <p:cNvSpPr/>
          <p:nvPr/>
        </p:nvSpPr>
        <p:spPr>
          <a:xfrm>
            <a:off x="1990261" y="3906837"/>
            <a:ext cx="1191854" cy="1369948"/>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rgbClr val="FF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55" name="Freeform: Shape 54">
            <a:extLst>
              <a:ext uri="{FF2B5EF4-FFF2-40B4-BE49-F238E27FC236}">
                <a16:creationId xmlns:a16="http://schemas.microsoft.com/office/drawing/2014/main" id="{9DECBF03-CE62-4865-B7EA-86642EADDBB9}"/>
              </a:ext>
            </a:extLst>
          </p:cNvPr>
          <p:cNvSpPr/>
          <p:nvPr/>
        </p:nvSpPr>
        <p:spPr>
          <a:xfrm>
            <a:off x="703058" y="3906838"/>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rgbClr val="FF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56" name="Freeform: Shape 55">
            <a:extLst>
              <a:ext uri="{FF2B5EF4-FFF2-40B4-BE49-F238E27FC236}">
                <a16:creationId xmlns:a16="http://schemas.microsoft.com/office/drawing/2014/main" id="{AA16F0D0-5244-42AA-A416-CE0AD7690540}"/>
              </a:ext>
            </a:extLst>
          </p:cNvPr>
          <p:cNvSpPr/>
          <p:nvPr/>
        </p:nvSpPr>
        <p:spPr>
          <a:xfrm>
            <a:off x="3973306"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57" name="TextBox 56">
            <a:extLst>
              <a:ext uri="{FF2B5EF4-FFF2-40B4-BE49-F238E27FC236}">
                <a16:creationId xmlns:a16="http://schemas.microsoft.com/office/drawing/2014/main" id="{9F0EAAF0-B1F8-4555-9BB0-CC743E77DA4A}"/>
              </a:ext>
            </a:extLst>
          </p:cNvPr>
          <p:cNvSpPr txBox="1"/>
          <p:nvPr/>
        </p:nvSpPr>
        <p:spPr>
          <a:xfrm>
            <a:off x="681115" y="4325761"/>
            <a:ext cx="2645760" cy="369332"/>
          </a:xfrm>
          <a:prstGeom prst="rect">
            <a:avLst/>
          </a:prstGeom>
          <a:noFill/>
        </p:spPr>
        <p:txBody>
          <a:bodyPr wrap="square" rtlCol="0">
            <a:spAutoFit/>
          </a:bodyPr>
          <a:lstStyle/>
          <a:p>
            <a:r>
              <a:rPr lang="en-US" sz="1800" b="1" dirty="0">
                <a:solidFill>
                  <a:schemeClr val="accent2">
                    <a:lumMod val="20000"/>
                    <a:lumOff val="80000"/>
                  </a:schemeClr>
                </a:solidFill>
              </a:rPr>
              <a:t>Access to Healthcare</a:t>
            </a:r>
          </a:p>
        </p:txBody>
      </p:sp>
      <p:sp>
        <p:nvSpPr>
          <p:cNvPr id="58" name="Freeform: Shape 57">
            <a:extLst>
              <a:ext uri="{FF2B5EF4-FFF2-40B4-BE49-F238E27FC236}">
                <a16:creationId xmlns:a16="http://schemas.microsoft.com/office/drawing/2014/main" id="{57A6F15E-F77B-44E3-A84C-F65F4235D30F}"/>
              </a:ext>
            </a:extLst>
          </p:cNvPr>
          <p:cNvSpPr/>
          <p:nvPr/>
        </p:nvSpPr>
        <p:spPr>
          <a:xfrm>
            <a:off x="7817680"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F789E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59" name="TextBox 58">
            <a:extLst>
              <a:ext uri="{FF2B5EF4-FFF2-40B4-BE49-F238E27FC236}">
                <a16:creationId xmlns:a16="http://schemas.microsoft.com/office/drawing/2014/main" id="{7FED7029-46D0-4347-97DC-E29BF89489A7}"/>
              </a:ext>
            </a:extLst>
          </p:cNvPr>
          <p:cNvSpPr txBox="1"/>
          <p:nvPr/>
        </p:nvSpPr>
        <p:spPr>
          <a:xfrm>
            <a:off x="7755352" y="3217999"/>
            <a:ext cx="1479208" cy="380873"/>
          </a:xfrm>
          <a:prstGeom prst="rect">
            <a:avLst/>
          </a:prstGeom>
          <a:noFill/>
        </p:spPr>
        <p:txBody>
          <a:bodyPr wrap="square" rtlCol="0">
            <a:spAutoFit/>
          </a:bodyPr>
          <a:lstStyle/>
          <a:p>
            <a:r>
              <a:rPr lang="en-US" sz="1875" b="1" dirty="0">
                <a:solidFill>
                  <a:schemeClr val="accent4">
                    <a:lumMod val="75000"/>
                  </a:schemeClr>
                </a:solidFill>
              </a:rPr>
              <a:t>Education</a:t>
            </a:r>
          </a:p>
        </p:txBody>
      </p:sp>
      <p:sp>
        <p:nvSpPr>
          <p:cNvPr id="60" name="Freeform: Shape 59">
            <a:extLst>
              <a:ext uri="{FF2B5EF4-FFF2-40B4-BE49-F238E27FC236}">
                <a16:creationId xmlns:a16="http://schemas.microsoft.com/office/drawing/2014/main" id="{30DEE66B-BBCA-407E-BDBF-986409D1010A}"/>
              </a:ext>
            </a:extLst>
          </p:cNvPr>
          <p:cNvSpPr/>
          <p:nvPr/>
        </p:nvSpPr>
        <p:spPr>
          <a:xfrm>
            <a:off x="1990261"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61" name="Freeform: Shape 60">
            <a:extLst>
              <a:ext uri="{FF2B5EF4-FFF2-40B4-BE49-F238E27FC236}">
                <a16:creationId xmlns:a16="http://schemas.microsoft.com/office/drawing/2014/main" id="{8ACE9C5E-D890-40BD-9172-2182AA5C2FFA}"/>
              </a:ext>
            </a:extLst>
          </p:cNvPr>
          <p:cNvSpPr/>
          <p:nvPr/>
        </p:nvSpPr>
        <p:spPr>
          <a:xfrm>
            <a:off x="703058"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62" name="Freeform: Shape 61">
            <a:extLst>
              <a:ext uri="{FF2B5EF4-FFF2-40B4-BE49-F238E27FC236}">
                <a16:creationId xmlns:a16="http://schemas.microsoft.com/office/drawing/2014/main" id="{56F5659E-5BD9-4239-AB34-4453FCD9392A}"/>
              </a:ext>
            </a:extLst>
          </p:cNvPr>
          <p:cNvSpPr/>
          <p:nvPr/>
        </p:nvSpPr>
        <p:spPr>
          <a:xfrm>
            <a:off x="333231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63" name="TextBox 62">
            <a:extLst>
              <a:ext uri="{FF2B5EF4-FFF2-40B4-BE49-F238E27FC236}">
                <a16:creationId xmlns:a16="http://schemas.microsoft.com/office/drawing/2014/main" id="{16BC3E23-892F-470A-AF01-08F1DDBA39FB}"/>
              </a:ext>
            </a:extLst>
          </p:cNvPr>
          <p:cNvSpPr txBox="1"/>
          <p:nvPr/>
        </p:nvSpPr>
        <p:spPr>
          <a:xfrm>
            <a:off x="681115" y="2094057"/>
            <a:ext cx="4315523" cy="380873"/>
          </a:xfrm>
          <a:prstGeom prst="rect">
            <a:avLst/>
          </a:prstGeom>
          <a:noFill/>
        </p:spPr>
        <p:txBody>
          <a:bodyPr wrap="square" rtlCol="0">
            <a:spAutoFit/>
          </a:bodyPr>
          <a:lstStyle/>
          <a:p>
            <a:r>
              <a:rPr lang="en-US" sz="1875" b="1" dirty="0">
                <a:solidFill>
                  <a:schemeClr val="bg2">
                    <a:lumMod val="60000"/>
                    <a:lumOff val="40000"/>
                  </a:schemeClr>
                </a:solidFill>
              </a:rPr>
              <a:t>Racism and other Discrimination</a:t>
            </a:r>
          </a:p>
        </p:txBody>
      </p:sp>
      <p:sp>
        <p:nvSpPr>
          <p:cNvPr id="64" name="TextBox 63">
            <a:extLst>
              <a:ext uri="{FF2B5EF4-FFF2-40B4-BE49-F238E27FC236}">
                <a16:creationId xmlns:a16="http://schemas.microsoft.com/office/drawing/2014/main" id="{44A9B8D7-7939-494D-A663-D4FB4393C239}"/>
              </a:ext>
            </a:extLst>
          </p:cNvPr>
          <p:cNvSpPr txBox="1"/>
          <p:nvPr/>
        </p:nvSpPr>
        <p:spPr>
          <a:xfrm>
            <a:off x="3983699" y="3232996"/>
            <a:ext cx="1207466" cy="400110"/>
          </a:xfrm>
          <a:prstGeom prst="rect">
            <a:avLst/>
          </a:prstGeom>
          <a:noFill/>
        </p:spPr>
        <p:txBody>
          <a:bodyPr wrap="square" rtlCol="0">
            <a:spAutoFit/>
          </a:bodyPr>
          <a:lstStyle/>
          <a:p>
            <a:r>
              <a:rPr lang="en-US" sz="2000" b="1" dirty="0">
                <a:solidFill>
                  <a:schemeClr val="tx1">
                    <a:lumMod val="50000"/>
                  </a:schemeClr>
                </a:solidFill>
              </a:rPr>
              <a:t>Housing</a:t>
            </a:r>
            <a:endParaRPr lang="en-US" sz="1875" b="1" dirty="0">
              <a:solidFill>
                <a:schemeClr val="tx1">
                  <a:lumMod val="50000"/>
                </a:schemeClr>
              </a:solidFill>
            </a:endParaRPr>
          </a:p>
        </p:txBody>
      </p:sp>
      <p:sp>
        <p:nvSpPr>
          <p:cNvPr id="65" name="Freeform: Shape 64">
            <a:extLst>
              <a:ext uri="{FF2B5EF4-FFF2-40B4-BE49-F238E27FC236}">
                <a16:creationId xmlns:a16="http://schemas.microsoft.com/office/drawing/2014/main" id="{5298D8F4-07B2-4742-ADD5-5EF1DAABA838}"/>
              </a:ext>
            </a:extLst>
          </p:cNvPr>
          <p:cNvSpPr/>
          <p:nvPr/>
        </p:nvSpPr>
        <p:spPr>
          <a:xfrm>
            <a:off x="7176689"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66" name="Freeform: Shape 65">
            <a:extLst>
              <a:ext uri="{FF2B5EF4-FFF2-40B4-BE49-F238E27FC236}">
                <a16:creationId xmlns:a16="http://schemas.microsoft.com/office/drawing/2014/main" id="{AE259E0D-E4C6-42CF-A38F-66BF2393DF5F}"/>
              </a:ext>
            </a:extLst>
          </p:cNvPr>
          <p:cNvSpPr/>
          <p:nvPr/>
        </p:nvSpPr>
        <p:spPr>
          <a:xfrm>
            <a:off x="5889778"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67" name="TextBox 66">
            <a:extLst>
              <a:ext uri="{FF2B5EF4-FFF2-40B4-BE49-F238E27FC236}">
                <a16:creationId xmlns:a16="http://schemas.microsoft.com/office/drawing/2014/main" id="{A6FA89CC-0C2A-40C1-8664-3357DFBA3F95}"/>
              </a:ext>
            </a:extLst>
          </p:cNvPr>
          <p:cNvSpPr txBox="1"/>
          <p:nvPr/>
        </p:nvSpPr>
        <p:spPr>
          <a:xfrm>
            <a:off x="6172465" y="2049420"/>
            <a:ext cx="1965641" cy="400110"/>
          </a:xfrm>
          <a:prstGeom prst="rect">
            <a:avLst/>
          </a:prstGeom>
          <a:noFill/>
        </p:spPr>
        <p:txBody>
          <a:bodyPr wrap="square" rtlCol="0">
            <a:spAutoFit/>
          </a:bodyPr>
          <a:lstStyle/>
          <a:p>
            <a:r>
              <a:rPr lang="en-US" sz="2000" b="1" dirty="0">
                <a:solidFill>
                  <a:schemeClr val="accent2">
                    <a:lumMod val="20000"/>
                    <a:lumOff val="80000"/>
                  </a:schemeClr>
                </a:solidFill>
              </a:rPr>
              <a:t>Neighborhood</a:t>
            </a:r>
            <a:r>
              <a:rPr lang="en-US" sz="1800" b="1" dirty="0">
                <a:solidFill>
                  <a:schemeClr val="accent2">
                    <a:lumMod val="20000"/>
                    <a:lumOff val="80000"/>
                  </a:schemeClr>
                </a:solidFill>
              </a:rPr>
              <a:t> </a:t>
            </a:r>
          </a:p>
        </p:txBody>
      </p:sp>
    </p:spTree>
    <p:extLst>
      <p:ext uri="{BB962C8B-B14F-4D97-AF65-F5344CB8AC3E}">
        <p14:creationId xmlns:p14="http://schemas.microsoft.com/office/powerpoint/2010/main" val="57535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522073-2E1A-4D00-9C64-EC753E39041C}"/>
              </a:ext>
            </a:extLst>
          </p:cNvPr>
          <p:cNvSpPr/>
          <p:nvPr/>
        </p:nvSpPr>
        <p:spPr>
          <a:xfrm>
            <a:off x="-490538" y="1581150"/>
            <a:ext cx="5543550" cy="3695700"/>
          </a:xfrm>
          <a:prstGeom prst="rect">
            <a:avLst/>
          </a:prstGeom>
          <a:noFill/>
        </p:spPr>
      </p:sp>
      <p:sp>
        <p:nvSpPr>
          <p:cNvPr id="5" name="Freeform: Shape 4">
            <a:extLst>
              <a:ext uri="{FF2B5EF4-FFF2-40B4-BE49-F238E27FC236}">
                <a16:creationId xmlns:a16="http://schemas.microsoft.com/office/drawing/2014/main" id="{12E24433-059D-4157-8F19-8E16C46B61DE}"/>
              </a:ext>
            </a:extLst>
          </p:cNvPr>
          <p:cNvSpPr/>
          <p:nvPr/>
        </p:nvSpPr>
        <p:spPr>
          <a:xfrm>
            <a:off x="3218283" y="1855204"/>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8" name="Freeform: Shape 7">
            <a:extLst>
              <a:ext uri="{FF2B5EF4-FFF2-40B4-BE49-F238E27FC236}">
                <a16:creationId xmlns:a16="http://schemas.microsoft.com/office/drawing/2014/main" id="{BD84873F-D4D5-4004-88F3-03539CBE122C}"/>
              </a:ext>
            </a:extLst>
          </p:cNvPr>
          <p:cNvSpPr/>
          <p:nvPr/>
        </p:nvSpPr>
        <p:spPr>
          <a:xfrm>
            <a:off x="-184668" y="3018016"/>
            <a:ext cx="1479543" cy="821968"/>
          </a:xfrm>
          <a:custGeom>
            <a:avLst/>
            <a:gdLst>
              <a:gd name="connsiteX0" fmla="*/ 0 w 1972724"/>
              <a:gd name="connsiteY0" fmla="*/ 0 h 1095957"/>
              <a:gd name="connsiteX1" fmla="*/ 1972724 w 1972724"/>
              <a:gd name="connsiteY1" fmla="*/ 0 h 1095957"/>
              <a:gd name="connsiteX2" fmla="*/ 1972724 w 1972724"/>
              <a:gd name="connsiteY2" fmla="*/ 1095957 h 1095957"/>
              <a:gd name="connsiteX3" fmla="*/ 0 w 1972724"/>
              <a:gd name="connsiteY3" fmla="*/ 1095957 h 1095957"/>
              <a:gd name="connsiteX4" fmla="*/ 0 w 1972724"/>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24" h="1095957">
                <a:moveTo>
                  <a:pt x="0" y="0"/>
                </a:moveTo>
                <a:lnTo>
                  <a:pt x="1972724" y="0"/>
                </a:lnTo>
                <a:lnTo>
                  <a:pt x="1972724"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r" defTabSz="400050">
              <a:lnSpc>
                <a:spcPct val="90000"/>
              </a:lnSpc>
              <a:spcBef>
                <a:spcPct val="0"/>
              </a:spcBef>
              <a:spcAft>
                <a:spcPct val="35000"/>
              </a:spcAft>
            </a:pPr>
            <a:endParaRPr lang="en-US" sz="900" kern="1200">
              <a:solidFill>
                <a:schemeClr val="tx1"/>
              </a:solidFill>
            </a:endParaRPr>
          </a:p>
        </p:txBody>
      </p:sp>
      <p:sp>
        <p:nvSpPr>
          <p:cNvPr id="9" name="Freeform: Shape 8">
            <a:extLst>
              <a:ext uri="{FF2B5EF4-FFF2-40B4-BE49-F238E27FC236}">
                <a16:creationId xmlns:a16="http://schemas.microsoft.com/office/drawing/2014/main" id="{11F0047C-8F0D-42CB-A107-A57CD7F38DCE}"/>
              </a:ext>
            </a:extLst>
          </p:cNvPr>
          <p:cNvSpPr/>
          <p:nvPr/>
        </p:nvSpPr>
        <p:spPr>
          <a:xfrm>
            <a:off x="2631396"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accent5">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11" name="Freeform: Shape 10">
            <a:extLst>
              <a:ext uri="{FF2B5EF4-FFF2-40B4-BE49-F238E27FC236}">
                <a16:creationId xmlns:a16="http://schemas.microsoft.com/office/drawing/2014/main" id="{BA34D335-CF7C-4235-B3FC-BC6F55519957}"/>
              </a:ext>
            </a:extLst>
          </p:cNvPr>
          <p:cNvSpPr/>
          <p:nvPr/>
        </p:nvSpPr>
        <p:spPr>
          <a:xfrm>
            <a:off x="3218283" y="4180827"/>
            <a:ext cx="1528861" cy="821968"/>
          </a:xfrm>
          <a:custGeom>
            <a:avLst/>
            <a:gdLst>
              <a:gd name="connsiteX0" fmla="*/ 0 w 2038481"/>
              <a:gd name="connsiteY0" fmla="*/ 0 h 1095957"/>
              <a:gd name="connsiteX1" fmla="*/ 2038481 w 2038481"/>
              <a:gd name="connsiteY1" fmla="*/ 0 h 1095957"/>
              <a:gd name="connsiteX2" fmla="*/ 2038481 w 2038481"/>
              <a:gd name="connsiteY2" fmla="*/ 1095957 h 1095957"/>
              <a:gd name="connsiteX3" fmla="*/ 0 w 2038481"/>
              <a:gd name="connsiteY3" fmla="*/ 1095957 h 1095957"/>
              <a:gd name="connsiteX4" fmla="*/ 0 w 2038481"/>
              <a:gd name="connsiteY4" fmla="*/ 0 h 109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481" h="1095957">
                <a:moveTo>
                  <a:pt x="0" y="0"/>
                </a:moveTo>
                <a:lnTo>
                  <a:pt x="2038481" y="0"/>
                </a:lnTo>
                <a:lnTo>
                  <a:pt x="2038481" y="1095957"/>
                </a:lnTo>
                <a:lnTo>
                  <a:pt x="0" y="10959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defTabSz="400050">
              <a:lnSpc>
                <a:spcPct val="90000"/>
              </a:lnSpc>
              <a:spcBef>
                <a:spcPct val="0"/>
              </a:spcBef>
              <a:spcAft>
                <a:spcPct val="35000"/>
              </a:spcAft>
            </a:pPr>
            <a:endParaRPr lang="en-US" sz="900" kern="1200" dirty="0">
              <a:solidFill>
                <a:schemeClr val="tx1"/>
              </a:solidFill>
            </a:endParaRPr>
          </a:p>
        </p:txBody>
      </p:sp>
      <p:sp>
        <p:nvSpPr>
          <p:cNvPr id="13" name="Freeform: Shape 12">
            <a:extLst>
              <a:ext uri="{FF2B5EF4-FFF2-40B4-BE49-F238E27FC236}">
                <a16:creationId xmlns:a16="http://schemas.microsoft.com/office/drawing/2014/main" id="{150B5BCA-105B-4905-9CE9-CE96004C4D25}"/>
              </a:ext>
            </a:extLst>
          </p:cNvPr>
          <p:cNvSpPr/>
          <p:nvPr/>
        </p:nvSpPr>
        <p:spPr>
          <a:xfrm>
            <a:off x="4619227"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FFFF9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14" name="Rectangle 13">
            <a:extLst>
              <a:ext uri="{FF2B5EF4-FFF2-40B4-BE49-F238E27FC236}">
                <a16:creationId xmlns:a16="http://schemas.microsoft.com/office/drawing/2014/main" id="{6AC30C69-A0CA-4356-AF0F-19E2B04C3B0C}"/>
              </a:ext>
            </a:extLst>
          </p:cNvPr>
          <p:cNvSpPr/>
          <p:nvPr/>
        </p:nvSpPr>
        <p:spPr>
          <a:xfrm>
            <a:off x="5846970"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a:extLst>
              <a:ext uri="{FF2B5EF4-FFF2-40B4-BE49-F238E27FC236}">
                <a16:creationId xmlns:a16="http://schemas.microsoft.com/office/drawing/2014/main" id="{EF59C869-DA79-488E-8E23-A587B58A4385}"/>
              </a:ext>
            </a:extLst>
          </p:cNvPr>
          <p:cNvSpPr/>
          <p:nvPr/>
        </p:nvSpPr>
        <p:spPr>
          <a:xfrm>
            <a:off x="2444790" y="3018108"/>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FDAE76E7-43AA-4EDE-9BEF-7F9568FA8E45}"/>
              </a:ext>
            </a:extLst>
          </p:cNvPr>
          <p:cNvSpPr/>
          <p:nvPr/>
        </p:nvSpPr>
        <p:spPr>
          <a:xfrm>
            <a:off x="526021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20" name="Freeform: Shape 19">
            <a:extLst>
              <a:ext uri="{FF2B5EF4-FFF2-40B4-BE49-F238E27FC236}">
                <a16:creationId xmlns:a16="http://schemas.microsoft.com/office/drawing/2014/main" id="{D2C537ED-8EC9-442A-9A49-269D9673B2F9}"/>
              </a:ext>
            </a:extLst>
          </p:cNvPr>
          <p:cNvSpPr/>
          <p:nvPr/>
        </p:nvSpPr>
        <p:spPr>
          <a:xfrm>
            <a:off x="5846970"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23" name="Rectangle 22">
            <a:extLst>
              <a:ext uri="{FF2B5EF4-FFF2-40B4-BE49-F238E27FC236}">
                <a16:creationId xmlns:a16="http://schemas.microsoft.com/office/drawing/2014/main" id="{B510CC04-BF9C-4129-BD14-388A3539A397}"/>
              </a:ext>
            </a:extLst>
          </p:cNvPr>
          <p:cNvSpPr/>
          <p:nvPr/>
        </p:nvSpPr>
        <p:spPr>
          <a:xfrm>
            <a:off x="8404433" y="1826985"/>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Freeform: Shape 24">
            <a:extLst>
              <a:ext uri="{FF2B5EF4-FFF2-40B4-BE49-F238E27FC236}">
                <a16:creationId xmlns:a16="http://schemas.microsoft.com/office/drawing/2014/main" id="{69CE65ED-D622-4C4F-ABD4-A0FB5AF2EF63}"/>
              </a:ext>
            </a:extLst>
          </p:cNvPr>
          <p:cNvSpPr/>
          <p:nvPr/>
        </p:nvSpPr>
        <p:spPr>
          <a:xfrm>
            <a:off x="6530768"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tx1">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6" name="Rectangle 25">
            <a:extLst>
              <a:ext uri="{FF2B5EF4-FFF2-40B4-BE49-F238E27FC236}">
                <a16:creationId xmlns:a16="http://schemas.microsoft.com/office/drawing/2014/main" id="{DD034984-0B8B-42BF-A35D-E340328C1010}"/>
              </a:ext>
            </a:extLst>
          </p:cNvPr>
          <p:cNvSpPr/>
          <p:nvPr/>
        </p:nvSpPr>
        <p:spPr>
          <a:xfrm>
            <a:off x="5002253" y="2989533"/>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3695B966-84BC-487A-A0AA-F0190F15B257}"/>
              </a:ext>
            </a:extLst>
          </p:cNvPr>
          <p:cNvSpPr/>
          <p:nvPr/>
        </p:nvSpPr>
        <p:spPr>
          <a:xfrm>
            <a:off x="7176689"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00763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29" name="Freeform: Shape 28">
            <a:extLst>
              <a:ext uri="{FF2B5EF4-FFF2-40B4-BE49-F238E27FC236}">
                <a16:creationId xmlns:a16="http://schemas.microsoft.com/office/drawing/2014/main" id="{0468E611-96BD-4D98-9434-A82156249FE5}"/>
              </a:ext>
            </a:extLst>
          </p:cNvPr>
          <p:cNvSpPr/>
          <p:nvPr/>
        </p:nvSpPr>
        <p:spPr>
          <a:xfrm>
            <a:off x="8404433" y="4152081"/>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0" name="Freeform: Shape 29">
            <a:extLst>
              <a:ext uri="{FF2B5EF4-FFF2-40B4-BE49-F238E27FC236}">
                <a16:creationId xmlns:a16="http://schemas.microsoft.com/office/drawing/2014/main" id="{EA258E1D-4A11-49E3-B2A9-CFBB7A8EF4ED}"/>
              </a:ext>
            </a:extLst>
          </p:cNvPr>
          <p:cNvSpPr/>
          <p:nvPr/>
        </p:nvSpPr>
        <p:spPr>
          <a:xfrm>
            <a:off x="5889778" y="387815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00763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1" name="Rectangle 30">
            <a:extLst>
              <a:ext uri="{FF2B5EF4-FFF2-40B4-BE49-F238E27FC236}">
                <a16:creationId xmlns:a16="http://schemas.microsoft.com/office/drawing/2014/main" id="{EE636AF1-3F7F-45E6-9A11-03353EEC0EE7}"/>
              </a:ext>
            </a:extLst>
          </p:cNvPr>
          <p:cNvSpPr/>
          <p:nvPr/>
        </p:nvSpPr>
        <p:spPr>
          <a:xfrm>
            <a:off x="10961894" y="1841273"/>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F1A96E98-8067-436E-B516-3DCDA639C7A0}"/>
              </a:ext>
            </a:extLst>
          </p:cNvPr>
          <p:cNvSpPr/>
          <p:nvPr/>
        </p:nvSpPr>
        <p:spPr>
          <a:xfrm>
            <a:off x="8447241" y="1567346"/>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3" name="Freeform: Shape 32">
            <a:extLst>
              <a:ext uri="{FF2B5EF4-FFF2-40B4-BE49-F238E27FC236}">
                <a16:creationId xmlns:a16="http://schemas.microsoft.com/office/drawing/2014/main" id="{D9D87AC3-8EB3-4F14-BBDC-B92220F86039}"/>
              </a:ext>
            </a:extLst>
          </p:cNvPr>
          <p:cNvSpPr/>
          <p:nvPr/>
        </p:nvSpPr>
        <p:spPr>
          <a:xfrm>
            <a:off x="9088231" y="272989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34" name="Rectangle 33">
            <a:extLst>
              <a:ext uri="{FF2B5EF4-FFF2-40B4-BE49-F238E27FC236}">
                <a16:creationId xmlns:a16="http://schemas.microsoft.com/office/drawing/2014/main" id="{A41F092E-5325-4810-B46D-C93B5E68333E}"/>
              </a:ext>
            </a:extLst>
          </p:cNvPr>
          <p:cNvSpPr/>
          <p:nvPr/>
        </p:nvSpPr>
        <p:spPr>
          <a:xfrm>
            <a:off x="7559715" y="3003821"/>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Freeform: Shape 34">
            <a:extLst>
              <a:ext uri="{FF2B5EF4-FFF2-40B4-BE49-F238E27FC236}">
                <a16:creationId xmlns:a16="http://schemas.microsoft.com/office/drawing/2014/main" id="{63CCA56E-ADE9-487F-A98C-94C124BBCDFF}"/>
              </a:ext>
            </a:extLst>
          </p:cNvPr>
          <p:cNvSpPr/>
          <p:nvPr/>
        </p:nvSpPr>
        <p:spPr>
          <a:xfrm>
            <a:off x="10961894" y="4166369"/>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36" name="Freeform: Shape 35">
            <a:extLst>
              <a:ext uri="{FF2B5EF4-FFF2-40B4-BE49-F238E27FC236}">
                <a16:creationId xmlns:a16="http://schemas.microsoft.com/office/drawing/2014/main" id="{5CA260B9-9A81-4FEE-8CD5-12314E32AE2F}"/>
              </a:ext>
            </a:extLst>
          </p:cNvPr>
          <p:cNvSpPr/>
          <p:nvPr/>
        </p:nvSpPr>
        <p:spPr>
          <a:xfrm>
            <a:off x="8447241" y="3892443"/>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37" name="Freeform: Shape 36">
            <a:extLst>
              <a:ext uri="{FF2B5EF4-FFF2-40B4-BE49-F238E27FC236}">
                <a16:creationId xmlns:a16="http://schemas.microsoft.com/office/drawing/2014/main" id="{8420584C-96DA-42D5-A632-0BC099B52541}"/>
              </a:ext>
            </a:extLst>
          </p:cNvPr>
          <p:cNvSpPr/>
          <p:nvPr/>
        </p:nvSpPr>
        <p:spPr>
          <a:xfrm>
            <a:off x="-56713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38" name="Rectangle 37">
            <a:extLst>
              <a:ext uri="{FF2B5EF4-FFF2-40B4-BE49-F238E27FC236}">
                <a16:creationId xmlns:a16="http://schemas.microsoft.com/office/drawing/2014/main" id="{72B3E0E6-D7CA-46FA-AF15-B78A3B5D2FCC}"/>
              </a:ext>
            </a:extLst>
          </p:cNvPr>
          <p:cNvSpPr/>
          <p:nvPr/>
        </p:nvSpPr>
        <p:spPr>
          <a:xfrm>
            <a:off x="660608" y="1855560"/>
            <a:ext cx="1528515"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Freeform: Shape 38">
            <a:extLst>
              <a:ext uri="{FF2B5EF4-FFF2-40B4-BE49-F238E27FC236}">
                <a16:creationId xmlns:a16="http://schemas.microsoft.com/office/drawing/2014/main" id="{F9F0D4DA-7F2D-493A-8EB4-EA954BC8AC6E}"/>
              </a:ext>
            </a:extLst>
          </p:cNvPr>
          <p:cNvSpPr/>
          <p:nvPr/>
        </p:nvSpPr>
        <p:spPr>
          <a:xfrm>
            <a:off x="-1213057"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40" name="Rectangle 39">
            <a:extLst>
              <a:ext uri="{FF2B5EF4-FFF2-40B4-BE49-F238E27FC236}">
                <a16:creationId xmlns:a16="http://schemas.microsoft.com/office/drawing/2014/main" id="{C329B639-A747-4B72-B3BB-D5A513FD6494}"/>
              </a:ext>
            </a:extLst>
          </p:cNvPr>
          <p:cNvSpPr/>
          <p:nvPr/>
        </p:nvSpPr>
        <p:spPr>
          <a:xfrm>
            <a:off x="-2741573" y="3018108"/>
            <a:ext cx="1479208" cy="8217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Freeform: Shape 41">
            <a:extLst>
              <a:ext uri="{FF2B5EF4-FFF2-40B4-BE49-F238E27FC236}">
                <a16:creationId xmlns:a16="http://schemas.microsoft.com/office/drawing/2014/main" id="{73687294-0A71-4252-91C3-43E2C3C26907}"/>
              </a:ext>
            </a:extLst>
          </p:cNvPr>
          <p:cNvSpPr/>
          <p:nvPr/>
        </p:nvSpPr>
        <p:spPr>
          <a:xfrm>
            <a:off x="-56713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43" name="Freeform: Shape 42">
            <a:extLst>
              <a:ext uri="{FF2B5EF4-FFF2-40B4-BE49-F238E27FC236}">
                <a16:creationId xmlns:a16="http://schemas.microsoft.com/office/drawing/2014/main" id="{390C0DF5-2102-4299-AF3D-C48F00050932}"/>
              </a:ext>
            </a:extLst>
          </p:cNvPr>
          <p:cNvSpPr/>
          <p:nvPr/>
        </p:nvSpPr>
        <p:spPr>
          <a:xfrm>
            <a:off x="660608" y="4180656"/>
            <a:ext cx="1528515" cy="821782"/>
          </a:xfrm>
          <a:custGeom>
            <a:avLst/>
            <a:gdLst>
              <a:gd name="connsiteX0" fmla="*/ 0 w 2038020"/>
              <a:gd name="connsiteY0" fmla="*/ 0 h 1095709"/>
              <a:gd name="connsiteX1" fmla="*/ 2038020 w 2038020"/>
              <a:gd name="connsiteY1" fmla="*/ 0 h 1095709"/>
              <a:gd name="connsiteX2" fmla="*/ 2038020 w 2038020"/>
              <a:gd name="connsiteY2" fmla="*/ 1095709 h 1095709"/>
              <a:gd name="connsiteX3" fmla="*/ 0 w 2038020"/>
              <a:gd name="connsiteY3" fmla="*/ 1095709 h 1095709"/>
              <a:gd name="connsiteX4" fmla="*/ 0 w 2038020"/>
              <a:gd name="connsiteY4" fmla="*/ 0 h 109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20" h="1095709">
                <a:moveTo>
                  <a:pt x="0" y="0"/>
                </a:moveTo>
                <a:lnTo>
                  <a:pt x="2038020" y="0"/>
                </a:lnTo>
                <a:lnTo>
                  <a:pt x="2038020" y="1095709"/>
                </a:lnTo>
                <a:lnTo>
                  <a:pt x="0" y="1095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endParaRPr lang="en-US" sz="1200" b="1" kern="1200" dirty="0">
              <a:solidFill>
                <a:schemeClr val="tx1"/>
              </a:solidFill>
            </a:endParaRPr>
          </a:p>
        </p:txBody>
      </p:sp>
      <p:sp>
        <p:nvSpPr>
          <p:cNvPr id="51" name="TextBox 50">
            <a:extLst>
              <a:ext uri="{FF2B5EF4-FFF2-40B4-BE49-F238E27FC236}">
                <a16:creationId xmlns:a16="http://schemas.microsoft.com/office/drawing/2014/main" id="{A9547757-F5E5-4642-AC05-7F3312EB124E}"/>
              </a:ext>
            </a:extLst>
          </p:cNvPr>
          <p:cNvSpPr txBox="1"/>
          <p:nvPr/>
        </p:nvSpPr>
        <p:spPr>
          <a:xfrm>
            <a:off x="4692696" y="2009898"/>
            <a:ext cx="1207466" cy="461665"/>
          </a:xfrm>
          <a:prstGeom prst="rect">
            <a:avLst/>
          </a:prstGeom>
          <a:noFill/>
        </p:spPr>
        <p:txBody>
          <a:bodyPr wrap="square" rtlCol="0">
            <a:spAutoFit/>
          </a:bodyPr>
          <a:lstStyle/>
          <a:p>
            <a:r>
              <a:rPr lang="en-US" sz="2400" b="1" dirty="0">
                <a:solidFill>
                  <a:schemeClr val="bg1">
                    <a:lumMod val="50000"/>
                  </a:schemeClr>
                </a:solidFill>
              </a:rPr>
              <a:t>Safety</a:t>
            </a:r>
            <a:endParaRPr lang="en-US" sz="1875" b="1" dirty="0">
              <a:solidFill>
                <a:schemeClr val="bg1">
                  <a:lumMod val="50000"/>
                </a:schemeClr>
              </a:solidFill>
            </a:endParaRPr>
          </a:p>
        </p:txBody>
      </p:sp>
      <p:sp>
        <p:nvSpPr>
          <p:cNvPr id="52" name="TextBox 51">
            <a:extLst>
              <a:ext uri="{FF2B5EF4-FFF2-40B4-BE49-F238E27FC236}">
                <a16:creationId xmlns:a16="http://schemas.microsoft.com/office/drawing/2014/main" id="{78014DAB-D39F-4002-9BA2-38471A42F248}"/>
              </a:ext>
            </a:extLst>
          </p:cNvPr>
          <p:cNvSpPr txBox="1"/>
          <p:nvPr/>
        </p:nvSpPr>
        <p:spPr>
          <a:xfrm>
            <a:off x="6464501" y="3167199"/>
            <a:ext cx="1381361" cy="461665"/>
          </a:xfrm>
          <a:prstGeom prst="rect">
            <a:avLst/>
          </a:prstGeom>
          <a:noFill/>
        </p:spPr>
        <p:txBody>
          <a:bodyPr wrap="square" rtlCol="0">
            <a:spAutoFit/>
          </a:bodyPr>
          <a:lstStyle/>
          <a:p>
            <a:r>
              <a:rPr lang="en-US" sz="2400" b="1" dirty="0">
                <a:solidFill>
                  <a:schemeClr val="accent5">
                    <a:lumMod val="60000"/>
                    <a:lumOff val="40000"/>
                  </a:schemeClr>
                </a:solidFill>
              </a:rPr>
              <a:t>Mobility</a:t>
            </a:r>
            <a:endParaRPr lang="en-US" sz="1875" b="1" dirty="0">
              <a:solidFill>
                <a:schemeClr val="accent5">
                  <a:lumMod val="60000"/>
                  <a:lumOff val="40000"/>
                </a:schemeClr>
              </a:solidFill>
            </a:endParaRPr>
          </a:p>
        </p:txBody>
      </p:sp>
      <p:sp>
        <p:nvSpPr>
          <p:cNvPr id="53" name="TextBox 52">
            <a:extLst>
              <a:ext uri="{FF2B5EF4-FFF2-40B4-BE49-F238E27FC236}">
                <a16:creationId xmlns:a16="http://schemas.microsoft.com/office/drawing/2014/main" id="{1ED744FB-9328-4C2E-9192-FCAF634DADFE}"/>
              </a:ext>
            </a:extLst>
          </p:cNvPr>
          <p:cNvSpPr txBox="1"/>
          <p:nvPr/>
        </p:nvSpPr>
        <p:spPr>
          <a:xfrm>
            <a:off x="5887462" y="4362210"/>
            <a:ext cx="2556228" cy="380873"/>
          </a:xfrm>
          <a:prstGeom prst="rect">
            <a:avLst/>
          </a:prstGeom>
          <a:noFill/>
        </p:spPr>
        <p:txBody>
          <a:bodyPr wrap="square" rtlCol="0">
            <a:spAutoFit/>
          </a:bodyPr>
          <a:lstStyle/>
          <a:p>
            <a:r>
              <a:rPr lang="en-US" sz="1875" b="1" dirty="0">
                <a:solidFill>
                  <a:srgbClr val="FFFF99"/>
                </a:solidFill>
              </a:rPr>
              <a:t>Literacy &amp; Numeracy</a:t>
            </a:r>
          </a:p>
        </p:txBody>
      </p:sp>
      <p:sp>
        <p:nvSpPr>
          <p:cNvPr id="54" name="TextBox 53">
            <a:extLst>
              <a:ext uri="{FF2B5EF4-FFF2-40B4-BE49-F238E27FC236}">
                <a16:creationId xmlns:a16="http://schemas.microsoft.com/office/drawing/2014/main" id="{B26D0523-0AE6-4934-966E-234F3DB46967}"/>
              </a:ext>
            </a:extLst>
          </p:cNvPr>
          <p:cNvSpPr txBox="1"/>
          <p:nvPr/>
        </p:nvSpPr>
        <p:spPr>
          <a:xfrm>
            <a:off x="2594184" y="3245696"/>
            <a:ext cx="1355612" cy="400110"/>
          </a:xfrm>
          <a:prstGeom prst="rect">
            <a:avLst/>
          </a:prstGeom>
          <a:noFill/>
        </p:spPr>
        <p:txBody>
          <a:bodyPr wrap="square" rtlCol="0">
            <a:spAutoFit/>
          </a:bodyPr>
          <a:lstStyle/>
          <a:p>
            <a:r>
              <a:rPr lang="en-US" sz="2000" b="1" dirty="0">
                <a:solidFill>
                  <a:schemeClr val="accent4">
                    <a:lumMod val="75000"/>
                  </a:schemeClr>
                </a:solidFill>
              </a:rPr>
              <a:t>Finances</a:t>
            </a:r>
            <a:endParaRPr lang="en-US" sz="1875" b="1" dirty="0">
              <a:solidFill>
                <a:schemeClr val="accent4">
                  <a:lumMod val="75000"/>
                </a:schemeClr>
              </a:solidFill>
            </a:endParaRPr>
          </a:p>
        </p:txBody>
      </p:sp>
      <p:sp>
        <p:nvSpPr>
          <p:cNvPr id="58" name="Freeform: Shape 57">
            <a:extLst>
              <a:ext uri="{FF2B5EF4-FFF2-40B4-BE49-F238E27FC236}">
                <a16:creationId xmlns:a16="http://schemas.microsoft.com/office/drawing/2014/main" id="{B84E14CF-C2FB-4889-87BC-BC3B3B20891F}"/>
              </a:ext>
            </a:extLst>
          </p:cNvPr>
          <p:cNvSpPr/>
          <p:nvPr/>
        </p:nvSpPr>
        <p:spPr>
          <a:xfrm>
            <a:off x="1344193" y="2744027"/>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accent6">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59" name="Freeform: Shape 58">
            <a:extLst>
              <a:ext uri="{FF2B5EF4-FFF2-40B4-BE49-F238E27FC236}">
                <a16:creationId xmlns:a16="http://schemas.microsoft.com/office/drawing/2014/main" id="{AB77F2C8-5060-4329-8AB9-B8EB387B5D45}"/>
              </a:ext>
            </a:extLst>
          </p:cNvPr>
          <p:cNvSpPr/>
          <p:nvPr/>
        </p:nvSpPr>
        <p:spPr>
          <a:xfrm>
            <a:off x="4619227"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7030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60" name="Freeform: Shape 59">
            <a:extLst>
              <a:ext uri="{FF2B5EF4-FFF2-40B4-BE49-F238E27FC236}">
                <a16:creationId xmlns:a16="http://schemas.microsoft.com/office/drawing/2014/main" id="{FD485884-D606-442B-B66F-82BE207F827F}"/>
              </a:ext>
            </a:extLst>
          </p:cNvPr>
          <p:cNvSpPr/>
          <p:nvPr/>
        </p:nvSpPr>
        <p:spPr>
          <a:xfrm>
            <a:off x="3332316" y="3906731"/>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7030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61" name="Freeform: Shape 60">
            <a:extLst>
              <a:ext uri="{FF2B5EF4-FFF2-40B4-BE49-F238E27FC236}">
                <a16:creationId xmlns:a16="http://schemas.microsoft.com/office/drawing/2014/main" id="{26C163C9-5530-4490-92CF-0FFABA7772AF}"/>
              </a:ext>
            </a:extLst>
          </p:cNvPr>
          <p:cNvSpPr/>
          <p:nvPr/>
        </p:nvSpPr>
        <p:spPr>
          <a:xfrm>
            <a:off x="73855"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6">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62" name="TextBox 61">
            <a:extLst>
              <a:ext uri="{FF2B5EF4-FFF2-40B4-BE49-F238E27FC236}">
                <a16:creationId xmlns:a16="http://schemas.microsoft.com/office/drawing/2014/main" id="{5270ACBA-B1D2-4463-80E9-558FCCB99311}"/>
              </a:ext>
            </a:extLst>
          </p:cNvPr>
          <p:cNvSpPr txBox="1"/>
          <p:nvPr/>
        </p:nvSpPr>
        <p:spPr>
          <a:xfrm>
            <a:off x="3350967" y="4387851"/>
            <a:ext cx="2732597" cy="400110"/>
          </a:xfrm>
          <a:prstGeom prst="rect">
            <a:avLst/>
          </a:prstGeom>
          <a:noFill/>
        </p:spPr>
        <p:txBody>
          <a:bodyPr wrap="square" rtlCol="0">
            <a:spAutoFit/>
          </a:bodyPr>
          <a:lstStyle/>
          <a:p>
            <a:r>
              <a:rPr lang="en-US" sz="2000" b="1" dirty="0">
                <a:solidFill>
                  <a:schemeClr val="tx2">
                    <a:lumMod val="20000"/>
                    <a:lumOff val="80000"/>
                  </a:schemeClr>
                </a:solidFill>
              </a:rPr>
              <a:t>Immigration Status</a:t>
            </a:r>
          </a:p>
        </p:txBody>
      </p:sp>
      <p:sp>
        <p:nvSpPr>
          <p:cNvPr id="63" name="TextBox 62">
            <a:extLst>
              <a:ext uri="{FF2B5EF4-FFF2-40B4-BE49-F238E27FC236}">
                <a16:creationId xmlns:a16="http://schemas.microsoft.com/office/drawing/2014/main" id="{652D0BF7-C064-4C9D-A476-112E230B3593}"/>
              </a:ext>
            </a:extLst>
          </p:cNvPr>
          <p:cNvSpPr txBox="1"/>
          <p:nvPr/>
        </p:nvSpPr>
        <p:spPr>
          <a:xfrm>
            <a:off x="306760" y="3180760"/>
            <a:ext cx="2088108" cy="461665"/>
          </a:xfrm>
          <a:prstGeom prst="rect">
            <a:avLst/>
          </a:prstGeom>
          <a:noFill/>
        </p:spPr>
        <p:txBody>
          <a:bodyPr wrap="square" rtlCol="0">
            <a:spAutoFit/>
          </a:bodyPr>
          <a:lstStyle/>
          <a:p>
            <a:r>
              <a:rPr lang="en-US" sz="2400" b="1" dirty="0">
                <a:solidFill>
                  <a:schemeClr val="accent3">
                    <a:lumMod val="50000"/>
                  </a:schemeClr>
                </a:solidFill>
              </a:rPr>
              <a:t>Employment</a:t>
            </a:r>
          </a:p>
        </p:txBody>
      </p:sp>
      <p:sp>
        <p:nvSpPr>
          <p:cNvPr id="64" name="Freeform: Shape 63">
            <a:extLst>
              <a:ext uri="{FF2B5EF4-FFF2-40B4-BE49-F238E27FC236}">
                <a16:creationId xmlns:a16="http://schemas.microsoft.com/office/drawing/2014/main" id="{5BB786B0-60F0-4D1F-B32F-96950BB14579}"/>
              </a:ext>
            </a:extLst>
          </p:cNvPr>
          <p:cNvSpPr/>
          <p:nvPr/>
        </p:nvSpPr>
        <p:spPr>
          <a:xfrm>
            <a:off x="1990261" y="3906837"/>
            <a:ext cx="1191854" cy="1369948"/>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rgbClr val="FF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solidFill>
                <a:schemeClr val="tx1"/>
              </a:solidFill>
            </a:endParaRPr>
          </a:p>
        </p:txBody>
      </p:sp>
      <p:sp>
        <p:nvSpPr>
          <p:cNvPr id="65" name="Freeform: Shape 64">
            <a:extLst>
              <a:ext uri="{FF2B5EF4-FFF2-40B4-BE49-F238E27FC236}">
                <a16:creationId xmlns:a16="http://schemas.microsoft.com/office/drawing/2014/main" id="{03C0D8BA-1D4B-4700-8196-541C01EEE10D}"/>
              </a:ext>
            </a:extLst>
          </p:cNvPr>
          <p:cNvSpPr/>
          <p:nvPr/>
        </p:nvSpPr>
        <p:spPr>
          <a:xfrm>
            <a:off x="703058" y="3906838"/>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rgbClr val="FF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66" name="Freeform: Shape 65">
            <a:extLst>
              <a:ext uri="{FF2B5EF4-FFF2-40B4-BE49-F238E27FC236}">
                <a16:creationId xmlns:a16="http://schemas.microsoft.com/office/drawing/2014/main" id="{3401F207-A924-4FAC-A6F6-3065976E0B0B}"/>
              </a:ext>
            </a:extLst>
          </p:cNvPr>
          <p:cNvSpPr/>
          <p:nvPr/>
        </p:nvSpPr>
        <p:spPr>
          <a:xfrm>
            <a:off x="3973306" y="2744182"/>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a:solidFill>
                <a:schemeClr val="tx1"/>
              </a:solidFill>
            </a:endParaRPr>
          </a:p>
        </p:txBody>
      </p:sp>
      <p:sp>
        <p:nvSpPr>
          <p:cNvPr id="67" name="TextBox 66">
            <a:extLst>
              <a:ext uri="{FF2B5EF4-FFF2-40B4-BE49-F238E27FC236}">
                <a16:creationId xmlns:a16="http://schemas.microsoft.com/office/drawing/2014/main" id="{C607F51C-723E-4068-9C1A-67F5F0DF9211}"/>
              </a:ext>
            </a:extLst>
          </p:cNvPr>
          <p:cNvSpPr txBox="1"/>
          <p:nvPr/>
        </p:nvSpPr>
        <p:spPr>
          <a:xfrm>
            <a:off x="681115" y="4325761"/>
            <a:ext cx="2645760" cy="369332"/>
          </a:xfrm>
          <a:prstGeom prst="rect">
            <a:avLst/>
          </a:prstGeom>
          <a:noFill/>
        </p:spPr>
        <p:txBody>
          <a:bodyPr wrap="square" rtlCol="0">
            <a:spAutoFit/>
          </a:bodyPr>
          <a:lstStyle/>
          <a:p>
            <a:r>
              <a:rPr lang="en-US" sz="1800" b="1" dirty="0">
                <a:solidFill>
                  <a:schemeClr val="accent2">
                    <a:lumMod val="20000"/>
                    <a:lumOff val="80000"/>
                  </a:schemeClr>
                </a:solidFill>
              </a:rPr>
              <a:t>Access to Healthcare</a:t>
            </a:r>
          </a:p>
        </p:txBody>
      </p:sp>
      <p:sp>
        <p:nvSpPr>
          <p:cNvPr id="68" name="Freeform: Shape 67">
            <a:extLst>
              <a:ext uri="{FF2B5EF4-FFF2-40B4-BE49-F238E27FC236}">
                <a16:creationId xmlns:a16="http://schemas.microsoft.com/office/drawing/2014/main" id="{9BEF6404-E5BA-43CA-9F46-A0DAF8BEACD4}"/>
              </a:ext>
            </a:extLst>
          </p:cNvPr>
          <p:cNvSpPr/>
          <p:nvPr/>
        </p:nvSpPr>
        <p:spPr>
          <a:xfrm>
            <a:off x="7817680" y="2715607"/>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rgbClr val="F789E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69" name="TextBox 68">
            <a:extLst>
              <a:ext uri="{FF2B5EF4-FFF2-40B4-BE49-F238E27FC236}">
                <a16:creationId xmlns:a16="http://schemas.microsoft.com/office/drawing/2014/main" id="{E2EACC54-BDFD-4512-803E-926DAA442C07}"/>
              </a:ext>
            </a:extLst>
          </p:cNvPr>
          <p:cNvSpPr txBox="1"/>
          <p:nvPr/>
        </p:nvSpPr>
        <p:spPr>
          <a:xfrm>
            <a:off x="7755352" y="3217999"/>
            <a:ext cx="1479208" cy="380873"/>
          </a:xfrm>
          <a:prstGeom prst="rect">
            <a:avLst/>
          </a:prstGeom>
          <a:noFill/>
        </p:spPr>
        <p:txBody>
          <a:bodyPr wrap="square" rtlCol="0">
            <a:spAutoFit/>
          </a:bodyPr>
          <a:lstStyle/>
          <a:p>
            <a:r>
              <a:rPr lang="en-US" sz="1875" b="1" dirty="0">
                <a:solidFill>
                  <a:schemeClr val="accent4">
                    <a:lumMod val="75000"/>
                  </a:schemeClr>
                </a:solidFill>
              </a:rPr>
              <a:t>Education</a:t>
            </a:r>
          </a:p>
        </p:txBody>
      </p:sp>
      <p:sp>
        <p:nvSpPr>
          <p:cNvPr id="70" name="Freeform: Shape 69">
            <a:extLst>
              <a:ext uri="{FF2B5EF4-FFF2-40B4-BE49-F238E27FC236}">
                <a16:creationId xmlns:a16="http://schemas.microsoft.com/office/drawing/2014/main" id="{680C6A6D-0249-4127-8419-557D1096C234}"/>
              </a:ext>
            </a:extLst>
          </p:cNvPr>
          <p:cNvSpPr/>
          <p:nvPr/>
        </p:nvSpPr>
        <p:spPr>
          <a:xfrm>
            <a:off x="1990261"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0021" tIns="247775" rIns="220021" bIns="247772" numCol="1" spcCol="1270" anchor="ctr" anchorCtr="0">
            <a:noAutofit/>
          </a:bodyPr>
          <a:lstStyle/>
          <a:p>
            <a:pPr algn="ctr" defTabSz="400050">
              <a:lnSpc>
                <a:spcPct val="90000"/>
              </a:lnSpc>
              <a:spcBef>
                <a:spcPct val="0"/>
              </a:spcBef>
              <a:spcAft>
                <a:spcPct val="35000"/>
              </a:spcAft>
            </a:pPr>
            <a:endParaRPr lang="en-US" sz="900" kern="1200" dirty="0"/>
          </a:p>
        </p:txBody>
      </p:sp>
      <p:sp>
        <p:nvSpPr>
          <p:cNvPr id="71" name="Freeform: Shape 70">
            <a:extLst>
              <a:ext uri="{FF2B5EF4-FFF2-40B4-BE49-F238E27FC236}">
                <a16:creationId xmlns:a16="http://schemas.microsoft.com/office/drawing/2014/main" id="{0CC30A5F-E074-4BD0-93FB-266BD13C6811}"/>
              </a:ext>
            </a:extLst>
          </p:cNvPr>
          <p:cNvSpPr/>
          <p:nvPr/>
        </p:nvSpPr>
        <p:spPr>
          <a:xfrm>
            <a:off x="703058" y="1581216"/>
            <a:ext cx="1191854" cy="1369947"/>
          </a:xfrm>
          <a:custGeom>
            <a:avLst/>
            <a:gdLst>
              <a:gd name="connsiteX0" fmla="*/ 0 w 1826596"/>
              <a:gd name="connsiteY0" fmla="*/ 794569 h 1589138"/>
              <a:gd name="connsiteX1" fmla="*/ 397285 w 1826596"/>
              <a:gd name="connsiteY1" fmla="*/ 0 h 1589138"/>
              <a:gd name="connsiteX2" fmla="*/ 1429312 w 1826596"/>
              <a:gd name="connsiteY2" fmla="*/ 0 h 1589138"/>
              <a:gd name="connsiteX3" fmla="*/ 1826596 w 1826596"/>
              <a:gd name="connsiteY3" fmla="*/ 794569 h 1589138"/>
              <a:gd name="connsiteX4" fmla="*/ 1429312 w 1826596"/>
              <a:gd name="connsiteY4" fmla="*/ 1589138 h 1589138"/>
              <a:gd name="connsiteX5" fmla="*/ 397285 w 1826596"/>
              <a:gd name="connsiteY5" fmla="*/ 1589138 h 1589138"/>
              <a:gd name="connsiteX6" fmla="*/ 0 w 1826596"/>
              <a:gd name="connsiteY6" fmla="*/ 794569 h 158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596" h="1589138">
                <a:moveTo>
                  <a:pt x="913298" y="0"/>
                </a:moveTo>
                <a:lnTo>
                  <a:pt x="1826596" y="345638"/>
                </a:lnTo>
                <a:lnTo>
                  <a:pt x="1826596" y="1243501"/>
                </a:lnTo>
                <a:lnTo>
                  <a:pt x="913298" y="1589138"/>
                </a:lnTo>
                <a:lnTo>
                  <a:pt x="0" y="1243501"/>
                </a:lnTo>
                <a:lnTo>
                  <a:pt x="0" y="345638"/>
                </a:lnTo>
                <a:lnTo>
                  <a:pt x="913298"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1" tIns="213485" rIns="185731" bIns="213482" numCol="1" spcCol="1270" anchor="ctr" anchorCtr="0">
            <a:noAutofit/>
          </a:bodyPr>
          <a:lstStyle/>
          <a:p>
            <a:pPr algn="ctr" defTabSz="1200150">
              <a:lnSpc>
                <a:spcPct val="90000"/>
              </a:lnSpc>
              <a:spcBef>
                <a:spcPct val="0"/>
              </a:spcBef>
              <a:spcAft>
                <a:spcPct val="35000"/>
              </a:spcAft>
            </a:pPr>
            <a:endParaRPr lang="en-US" sz="2700" kern="1200"/>
          </a:p>
        </p:txBody>
      </p:sp>
      <p:sp>
        <p:nvSpPr>
          <p:cNvPr id="72" name="Freeform: Shape 71">
            <a:extLst>
              <a:ext uri="{FF2B5EF4-FFF2-40B4-BE49-F238E27FC236}">
                <a16:creationId xmlns:a16="http://schemas.microsoft.com/office/drawing/2014/main" id="{79C78872-2D8F-417F-9A37-93DBE984B2D6}"/>
              </a:ext>
            </a:extLst>
          </p:cNvPr>
          <p:cNvSpPr/>
          <p:nvPr/>
        </p:nvSpPr>
        <p:spPr>
          <a:xfrm>
            <a:off x="3332316" y="1581634"/>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p>
        </p:txBody>
      </p:sp>
      <p:sp>
        <p:nvSpPr>
          <p:cNvPr id="73" name="TextBox 72">
            <a:extLst>
              <a:ext uri="{FF2B5EF4-FFF2-40B4-BE49-F238E27FC236}">
                <a16:creationId xmlns:a16="http://schemas.microsoft.com/office/drawing/2014/main" id="{2E6483EE-ECEE-43C6-B8BA-3F121CAEE04A}"/>
              </a:ext>
            </a:extLst>
          </p:cNvPr>
          <p:cNvSpPr txBox="1"/>
          <p:nvPr/>
        </p:nvSpPr>
        <p:spPr>
          <a:xfrm>
            <a:off x="681115" y="2094057"/>
            <a:ext cx="4315523" cy="380873"/>
          </a:xfrm>
          <a:prstGeom prst="rect">
            <a:avLst/>
          </a:prstGeom>
          <a:noFill/>
        </p:spPr>
        <p:txBody>
          <a:bodyPr wrap="square" rtlCol="0">
            <a:spAutoFit/>
          </a:bodyPr>
          <a:lstStyle/>
          <a:p>
            <a:r>
              <a:rPr lang="en-US" sz="1875" b="1" dirty="0">
                <a:solidFill>
                  <a:schemeClr val="bg2">
                    <a:lumMod val="60000"/>
                    <a:lumOff val="40000"/>
                  </a:schemeClr>
                </a:solidFill>
              </a:rPr>
              <a:t>Racism and other Discrimination</a:t>
            </a:r>
          </a:p>
        </p:txBody>
      </p:sp>
      <p:sp>
        <p:nvSpPr>
          <p:cNvPr id="74" name="TextBox 73">
            <a:extLst>
              <a:ext uri="{FF2B5EF4-FFF2-40B4-BE49-F238E27FC236}">
                <a16:creationId xmlns:a16="http://schemas.microsoft.com/office/drawing/2014/main" id="{E33C87F8-4183-4E1C-B754-8905A361FA5F}"/>
              </a:ext>
            </a:extLst>
          </p:cNvPr>
          <p:cNvSpPr txBox="1"/>
          <p:nvPr/>
        </p:nvSpPr>
        <p:spPr>
          <a:xfrm>
            <a:off x="3983699" y="3232996"/>
            <a:ext cx="1207466" cy="400110"/>
          </a:xfrm>
          <a:prstGeom prst="rect">
            <a:avLst/>
          </a:prstGeom>
          <a:noFill/>
        </p:spPr>
        <p:txBody>
          <a:bodyPr wrap="square" rtlCol="0">
            <a:spAutoFit/>
          </a:bodyPr>
          <a:lstStyle/>
          <a:p>
            <a:r>
              <a:rPr lang="en-US" sz="2000" b="1" dirty="0">
                <a:solidFill>
                  <a:schemeClr val="tx1">
                    <a:lumMod val="50000"/>
                  </a:schemeClr>
                </a:solidFill>
              </a:rPr>
              <a:t>Housing</a:t>
            </a:r>
            <a:endParaRPr lang="en-US" sz="1875" b="1" dirty="0">
              <a:solidFill>
                <a:schemeClr val="tx1">
                  <a:lumMod val="50000"/>
                </a:schemeClr>
              </a:solidFill>
            </a:endParaRPr>
          </a:p>
        </p:txBody>
      </p:sp>
      <p:sp>
        <p:nvSpPr>
          <p:cNvPr id="75" name="Freeform: Shape 74">
            <a:extLst>
              <a:ext uri="{FF2B5EF4-FFF2-40B4-BE49-F238E27FC236}">
                <a16:creationId xmlns:a16="http://schemas.microsoft.com/office/drawing/2014/main" id="{16D85C04-D0C1-414B-9349-6C28A7316FEE}"/>
              </a:ext>
            </a:extLst>
          </p:cNvPr>
          <p:cNvSpPr/>
          <p:nvPr/>
        </p:nvSpPr>
        <p:spPr>
          <a:xfrm>
            <a:off x="7176689"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09" tIns="259155" rIns="231409" bIns="259155" numCol="1" spcCol="1270" anchor="ctr" anchorCtr="0">
            <a:noAutofit/>
          </a:bodyPr>
          <a:lstStyle/>
          <a:p>
            <a:pPr algn="ctr" defTabSz="533400">
              <a:lnSpc>
                <a:spcPct val="90000"/>
              </a:lnSpc>
              <a:spcBef>
                <a:spcPct val="0"/>
              </a:spcBef>
              <a:spcAft>
                <a:spcPct val="35000"/>
              </a:spcAft>
            </a:pPr>
            <a:endParaRPr lang="en-US" sz="1200" b="1" kern="1200" dirty="0">
              <a:solidFill>
                <a:schemeClr val="tx1"/>
              </a:solidFill>
            </a:endParaRPr>
          </a:p>
        </p:txBody>
      </p:sp>
      <p:sp>
        <p:nvSpPr>
          <p:cNvPr id="76" name="Freeform: Shape 75">
            <a:extLst>
              <a:ext uri="{FF2B5EF4-FFF2-40B4-BE49-F238E27FC236}">
                <a16:creationId xmlns:a16="http://schemas.microsoft.com/office/drawing/2014/main" id="{F38C1618-B764-46CF-93F9-6D7DCDC64280}"/>
              </a:ext>
            </a:extLst>
          </p:cNvPr>
          <p:cNvSpPr/>
          <p:nvPr/>
        </p:nvSpPr>
        <p:spPr>
          <a:xfrm>
            <a:off x="5889778" y="1553059"/>
            <a:ext cx="1191584" cy="1369637"/>
          </a:xfrm>
          <a:custGeom>
            <a:avLst/>
            <a:gdLst>
              <a:gd name="connsiteX0" fmla="*/ 0 w 1826183"/>
              <a:gd name="connsiteY0" fmla="*/ 794390 h 1588779"/>
              <a:gd name="connsiteX1" fmla="*/ 397195 w 1826183"/>
              <a:gd name="connsiteY1" fmla="*/ 0 h 1588779"/>
              <a:gd name="connsiteX2" fmla="*/ 1428988 w 1826183"/>
              <a:gd name="connsiteY2" fmla="*/ 0 h 1588779"/>
              <a:gd name="connsiteX3" fmla="*/ 1826183 w 1826183"/>
              <a:gd name="connsiteY3" fmla="*/ 794390 h 1588779"/>
              <a:gd name="connsiteX4" fmla="*/ 1428988 w 1826183"/>
              <a:gd name="connsiteY4" fmla="*/ 1588779 h 1588779"/>
              <a:gd name="connsiteX5" fmla="*/ 397195 w 1826183"/>
              <a:gd name="connsiteY5" fmla="*/ 1588779 h 1588779"/>
              <a:gd name="connsiteX6" fmla="*/ 0 w 1826183"/>
              <a:gd name="connsiteY6" fmla="*/ 794390 h 15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183" h="1588779">
                <a:moveTo>
                  <a:pt x="913091" y="0"/>
                </a:moveTo>
                <a:lnTo>
                  <a:pt x="1826183" y="345560"/>
                </a:lnTo>
                <a:lnTo>
                  <a:pt x="1826183" y="1243219"/>
                </a:lnTo>
                <a:lnTo>
                  <a:pt x="913091" y="1588779"/>
                </a:lnTo>
                <a:lnTo>
                  <a:pt x="0" y="1243219"/>
                </a:lnTo>
                <a:lnTo>
                  <a:pt x="0" y="345560"/>
                </a:lnTo>
                <a:lnTo>
                  <a:pt x="913091"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689" tIns="213435" rIns="185689" bIns="213435" numCol="1" spcCol="1270" anchor="ctr" anchorCtr="0">
            <a:noAutofit/>
          </a:bodyPr>
          <a:lstStyle/>
          <a:p>
            <a:pPr algn="ctr" defTabSz="1200150">
              <a:lnSpc>
                <a:spcPct val="90000"/>
              </a:lnSpc>
              <a:spcBef>
                <a:spcPct val="0"/>
              </a:spcBef>
              <a:spcAft>
                <a:spcPct val="35000"/>
              </a:spcAft>
            </a:pPr>
            <a:endParaRPr lang="en-US" sz="2700" kern="1200">
              <a:solidFill>
                <a:schemeClr val="tx1"/>
              </a:solidFill>
            </a:endParaRPr>
          </a:p>
        </p:txBody>
      </p:sp>
      <p:sp>
        <p:nvSpPr>
          <p:cNvPr id="77" name="TextBox 76">
            <a:extLst>
              <a:ext uri="{FF2B5EF4-FFF2-40B4-BE49-F238E27FC236}">
                <a16:creationId xmlns:a16="http://schemas.microsoft.com/office/drawing/2014/main" id="{CF7A08E9-642D-4CA7-84FC-632DA07DD275}"/>
              </a:ext>
            </a:extLst>
          </p:cNvPr>
          <p:cNvSpPr txBox="1"/>
          <p:nvPr/>
        </p:nvSpPr>
        <p:spPr>
          <a:xfrm>
            <a:off x="6172465" y="2049420"/>
            <a:ext cx="1965641" cy="400110"/>
          </a:xfrm>
          <a:prstGeom prst="rect">
            <a:avLst/>
          </a:prstGeom>
          <a:noFill/>
        </p:spPr>
        <p:txBody>
          <a:bodyPr wrap="square" rtlCol="0">
            <a:spAutoFit/>
          </a:bodyPr>
          <a:lstStyle/>
          <a:p>
            <a:r>
              <a:rPr lang="en-US" sz="2000" b="1" dirty="0">
                <a:solidFill>
                  <a:schemeClr val="accent2">
                    <a:lumMod val="20000"/>
                    <a:lumOff val="80000"/>
                  </a:schemeClr>
                </a:solidFill>
              </a:rPr>
              <a:t>Neighborhood</a:t>
            </a:r>
            <a:r>
              <a:rPr lang="en-US" sz="1800" b="1" dirty="0">
                <a:solidFill>
                  <a:schemeClr val="accent2">
                    <a:lumMod val="20000"/>
                    <a:lumOff val="80000"/>
                  </a:schemeClr>
                </a:solidFill>
              </a:rPr>
              <a:t> </a:t>
            </a:r>
          </a:p>
        </p:txBody>
      </p:sp>
    </p:spTree>
    <p:extLst>
      <p:ext uri="{BB962C8B-B14F-4D97-AF65-F5344CB8AC3E}">
        <p14:creationId xmlns:p14="http://schemas.microsoft.com/office/powerpoint/2010/main" val="41518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7" name="Rectangle 6">
            <a:extLst>
              <a:ext uri="{FF2B5EF4-FFF2-40B4-BE49-F238E27FC236}">
                <a16:creationId xmlns:a16="http://schemas.microsoft.com/office/drawing/2014/main" id="{9A1D7EBA-D601-471F-B68C-AA080E99577F}"/>
              </a:ext>
            </a:extLst>
          </p:cNvPr>
          <p:cNvSpPr/>
          <p:nvPr/>
        </p:nvSpPr>
        <p:spPr>
          <a:xfrm>
            <a:off x="-484094" y="880027"/>
            <a:ext cx="10192870" cy="5749373"/>
          </a:xfrm>
          <a:prstGeom prst="rect">
            <a:avLst/>
          </a:prstGeom>
          <a:gradFill>
            <a:gsLst>
              <a:gs pos="0">
                <a:schemeClr val="bg1"/>
              </a:gs>
              <a:gs pos="74000">
                <a:schemeClr val="bg2">
                  <a:lumMod val="20000"/>
                  <a:lumOff val="80000"/>
                </a:schemeClr>
              </a:gs>
              <a:gs pos="83000">
                <a:schemeClr val="bg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Google Shape;271;g121c6f4a230_0_7"/>
          <p:cNvSpPr txBox="1">
            <a:spLocks noGrp="1"/>
          </p:cNvSpPr>
          <p:nvPr>
            <p:ph type="title"/>
          </p:nvPr>
        </p:nvSpPr>
        <p:spPr>
          <a:xfrm>
            <a:off x="329400" y="619176"/>
            <a:ext cx="7886700"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Housing Instability</a:t>
            </a:r>
            <a:endParaRPr dirty="0"/>
          </a:p>
        </p:txBody>
      </p:sp>
      <p:sp>
        <p:nvSpPr>
          <p:cNvPr id="272" name="Google Shape;272;g121c6f4a230_0_7"/>
          <p:cNvSpPr txBox="1">
            <a:spLocks noGrp="1"/>
          </p:cNvSpPr>
          <p:nvPr>
            <p:ph type="body" idx="1"/>
          </p:nvPr>
        </p:nvSpPr>
        <p:spPr>
          <a:xfrm>
            <a:off x="491400" y="1364313"/>
            <a:ext cx="7999200" cy="42653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000" dirty="0">
                <a:solidFill>
                  <a:srgbClr val="1B1B1B"/>
                </a:solidFill>
                <a:latin typeface="+mj-lt"/>
                <a:ea typeface="Roboto"/>
                <a:cs typeface="Roboto"/>
                <a:sym typeface="Roboto"/>
              </a:rPr>
              <a:t>Analysis of Integrated HIV Housing and Care Services by: Mathematica Policy Research and The Cloudburst Group. 2014</a:t>
            </a:r>
            <a:endParaRPr sz="1600" dirty="0">
              <a:solidFill>
                <a:srgbClr val="1B1B1B"/>
              </a:solidFill>
              <a:latin typeface="+mj-lt"/>
              <a:ea typeface="Roboto"/>
              <a:cs typeface="Roboto"/>
              <a:sym typeface="Roboto"/>
            </a:endParaRPr>
          </a:p>
          <a:p>
            <a:pPr marL="457200" lvl="0" indent="0" algn="l" rtl="0">
              <a:lnSpc>
                <a:spcPct val="100000"/>
              </a:lnSpc>
              <a:spcBef>
                <a:spcPts val="0"/>
              </a:spcBef>
              <a:spcAft>
                <a:spcPts val="0"/>
              </a:spcAft>
              <a:buNone/>
            </a:pPr>
            <a:endParaRPr sz="1600" dirty="0">
              <a:solidFill>
                <a:srgbClr val="1B1B1B"/>
              </a:solidFill>
              <a:latin typeface="+mj-lt"/>
              <a:ea typeface="Roboto"/>
              <a:cs typeface="Roboto"/>
              <a:sym typeface="Roboto"/>
            </a:endParaRPr>
          </a:p>
          <a:p>
            <a:pPr marL="285750" lvl="0" indent="-298450" algn="l" rtl="0">
              <a:lnSpc>
                <a:spcPct val="100000"/>
              </a:lnSpc>
              <a:spcBef>
                <a:spcPts val="0"/>
              </a:spcBef>
              <a:spcAft>
                <a:spcPts val="0"/>
              </a:spcAft>
              <a:buClr>
                <a:srgbClr val="000000"/>
              </a:buClr>
              <a:buSzPts val="2000"/>
              <a:buChar char="•"/>
            </a:pPr>
            <a:r>
              <a:rPr lang="en-US" sz="1600" dirty="0">
                <a:solidFill>
                  <a:srgbClr val="1B1B1B"/>
                </a:solidFill>
                <a:latin typeface="+mj-lt"/>
                <a:ea typeface="Roboto"/>
                <a:cs typeface="Roboto"/>
                <a:sym typeface="Roboto"/>
              </a:rPr>
              <a:t>PWH who lack stable housing are more likely to delay entering HIV care and less likely to have access to regular care, to receive anti-retroviral therapy (ART), or to adhere to their HIV medication regimen.</a:t>
            </a:r>
          </a:p>
          <a:p>
            <a:pPr marL="0" lvl="0" indent="0" algn="l" rtl="0">
              <a:lnSpc>
                <a:spcPct val="100000"/>
              </a:lnSpc>
              <a:spcBef>
                <a:spcPts val="0"/>
              </a:spcBef>
              <a:spcAft>
                <a:spcPts val="0"/>
              </a:spcAft>
              <a:buClr>
                <a:srgbClr val="000000"/>
              </a:buClr>
              <a:buSzPts val="2000"/>
              <a:buNone/>
            </a:pPr>
            <a:endParaRPr sz="1600" dirty="0">
              <a:solidFill>
                <a:srgbClr val="1B1B1B"/>
              </a:solidFill>
              <a:latin typeface="+mj-lt"/>
              <a:ea typeface="Roboto"/>
              <a:cs typeface="Roboto"/>
              <a:sym typeface="Roboto"/>
            </a:endParaRPr>
          </a:p>
          <a:p>
            <a:pPr marL="285750" lvl="0" indent="-273050" algn="l" rtl="0">
              <a:lnSpc>
                <a:spcPct val="100000"/>
              </a:lnSpc>
              <a:spcBef>
                <a:spcPts val="0"/>
              </a:spcBef>
              <a:spcAft>
                <a:spcPts val="0"/>
              </a:spcAft>
              <a:buClr>
                <a:srgbClr val="000000"/>
              </a:buClr>
              <a:buSzPts val="1600"/>
              <a:buChar char="•"/>
            </a:pPr>
            <a:r>
              <a:rPr lang="en-US" sz="1600" dirty="0">
                <a:solidFill>
                  <a:srgbClr val="1B1B1B"/>
                </a:solidFill>
                <a:latin typeface="+mj-lt"/>
                <a:ea typeface="Roboto"/>
                <a:cs typeface="Roboto"/>
                <a:sym typeface="Roboto"/>
              </a:rPr>
              <a:t>Data indicate that individuals with HIV infection suffer far greater housing instability and homelessness than the general population: an estimated </a:t>
            </a:r>
            <a:r>
              <a:rPr lang="en-US" sz="1600" b="1" dirty="0">
                <a:solidFill>
                  <a:srgbClr val="1B1B1B"/>
                </a:solidFill>
                <a:latin typeface="+mj-lt"/>
                <a:ea typeface="Roboto"/>
                <a:cs typeface="Roboto"/>
                <a:sym typeface="Roboto"/>
              </a:rPr>
              <a:t>one-third to one-half</a:t>
            </a:r>
            <a:r>
              <a:rPr lang="en-US" sz="1600" dirty="0">
                <a:solidFill>
                  <a:srgbClr val="1B1B1B"/>
                </a:solidFill>
                <a:latin typeface="+mj-lt"/>
                <a:ea typeface="Roboto"/>
                <a:cs typeface="Roboto"/>
                <a:sym typeface="Roboto"/>
              </a:rPr>
              <a:t> are homeless or at risk of becoming homeless.</a:t>
            </a:r>
          </a:p>
          <a:p>
            <a:pPr marL="12700" lvl="0" indent="0" algn="l" rtl="0">
              <a:lnSpc>
                <a:spcPct val="100000"/>
              </a:lnSpc>
              <a:spcBef>
                <a:spcPts val="0"/>
              </a:spcBef>
              <a:spcAft>
                <a:spcPts val="0"/>
              </a:spcAft>
              <a:buClr>
                <a:srgbClr val="000000"/>
              </a:buClr>
              <a:buSzPts val="1600"/>
              <a:buNone/>
            </a:pPr>
            <a:endParaRPr sz="1600" dirty="0">
              <a:solidFill>
                <a:srgbClr val="1B1B1B"/>
              </a:solidFill>
              <a:latin typeface="+mj-lt"/>
              <a:ea typeface="Roboto"/>
              <a:cs typeface="Roboto"/>
              <a:sym typeface="Roboto"/>
            </a:endParaRPr>
          </a:p>
          <a:p>
            <a:pPr marL="285750" lvl="0" indent="-273050" algn="l" rtl="0">
              <a:lnSpc>
                <a:spcPct val="100000"/>
              </a:lnSpc>
              <a:spcBef>
                <a:spcPts val="0"/>
              </a:spcBef>
              <a:spcAft>
                <a:spcPts val="0"/>
              </a:spcAft>
              <a:buClr>
                <a:srgbClr val="000000"/>
              </a:buClr>
              <a:buSzPts val="1600"/>
              <a:buChar char="•"/>
            </a:pPr>
            <a:r>
              <a:rPr lang="en-US" sz="1600" dirty="0">
                <a:solidFill>
                  <a:srgbClr val="1B1B1B"/>
                </a:solidFill>
                <a:latin typeface="+mj-lt"/>
                <a:ea typeface="Roboto"/>
                <a:cs typeface="Roboto"/>
                <a:sym typeface="Roboto"/>
              </a:rPr>
              <a:t>Homelessness and unstable housing are linked to higher risk of HIV infection, inadequate health care, poor health outcomes, and early death.</a:t>
            </a:r>
            <a:endParaRPr sz="1600" dirty="0">
              <a:solidFill>
                <a:srgbClr val="1B1B1B"/>
              </a:solidFill>
              <a:latin typeface="+mj-lt"/>
              <a:ea typeface="Roboto"/>
              <a:cs typeface="Roboto"/>
              <a:sym typeface="Roboto"/>
            </a:endParaRPr>
          </a:p>
          <a:p>
            <a:pPr marL="0" lvl="0" indent="0" algn="l" rtl="0">
              <a:lnSpc>
                <a:spcPct val="100000"/>
              </a:lnSpc>
              <a:spcBef>
                <a:spcPts val="0"/>
              </a:spcBef>
              <a:spcAft>
                <a:spcPts val="0"/>
              </a:spcAft>
              <a:buNone/>
            </a:pPr>
            <a:endParaRPr sz="1400" dirty="0">
              <a:solidFill>
                <a:srgbClr val="1B1B1B"/>
              </a:solidFill>
              <a:highlight>
                <a:srgbClr val="FFFFFF"/>
              </a:highlight>
              <a:latin typeface="+mj-lt"/>
              <a:ea typeface="Roboto"/>
              <a:cs typeface="Roboto"/>
              <a:sym typeface="Roboto"/>
            </a:endParaRPr>
          </a:p>
        </p:txBody>
      </p:sp>
      <p:sp>
        <p:nvSpPr>
          <p:cNvPr id="273" name="Google Shape;273;g121c6f4a230_0_7"/>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24</a:t>
            </a:fld>
            <a:endParaRPr/>
          </a:p>
        </p:txBody>
      </p:sp>
      <p:sp>
        <p:nvSpPr>
          <p:cNvPr id="274" name="Google Shape;274;g121c6f4a230_0_7"/>
          <p:cNvSpPr txBox="1"/>
          <p:nvPr/>
        </p:nvSpPr>
        <p:spPr>
          <a:xfrm>
            <a:off x="414525" y="4785816"/>
            <a:ext cx="8152950" cy="141574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400" dirty="0">
              <a:solidFill>
                <a:srgbClr val="7030A0"/>
              </a:solidFill>
              <a:latin typeface="+mj-lt"/>
            </a:endParaRPr>
          </a:p>
          <a:p>
            <a:pPr marL="0" lvl="0" indent="0" algn="ctr" rtl="0">
              <a:spcBef>
                <a:spcPts val="0"/>
              </a:spcBef>
              <a:spcAft>
                <a:spcPts val="0"/>
              </a:spcAft>
              <a:buNone/>
            </a:pPr>
            <a:r>
              <a:rPr lang="en-US" sz="2800" b="1" dirty="0">
                <a:solidFill>
                  <a:srgbClr val="7030A0"/>
                </a:solidFill>
                <a:latin typeface="+mj-lt"/>
                <a:ea typeface="Arial Narrow"/>
                <a:cs typeface="Arial Narrow"/>
                <a:sym typeface="Arial Narrow"/>
              </a:rPr>
              <a:t>Housing instability is a structural factor contributing to worse outcomes.</a:t>
            </a:r>
            <a:endParaRPr sz="1050" b="1" dirty="0">
              <a:solidFill>
                <a:srgbClr val="7030A0"/>
              </a:solidFill>
              <a:latin typeface="+mj-lt"/>
            </a:endParaRPr>
          </a:p>
        </p:txBody>
      </p:sp>
      <p:sp>
        <p:nvSpPr>
          <p:cNvPr id="6" name="TextBox 5">
            <a:extLst>
              <a:ext uri="{FF2B5EF4-FFF2-40B4-BE49-F238E27FC236}">
                <a16:creationId xmlns:a16="http://schemas.microsoft.com/office/drawing/2014/main" id="{85019FA9-78F3-4386-811C-944F867D0284}"/>
              </a:ext>
            </a:extLst>
          </p:cNvPr>
          <p:cNvSpPr txBox="1"/>
          <p:nvPr/>
        </p:nvSpPr>
        <p:spPr>
          <a:xfrm>
            <a:off x="253724" y="6417101"/>
            <a:ext cx="9387976" cy="815608"/>
          </a:xfrm>
          <a:prstGeom prst="rect">
            <a:avLst/>
          </a:prstGeom>
          <a:noFill/>
        </p:spPr>
        <p:txBody>
          <a:bodyPr wrap="square" rtlCol="0">
            <a:spAutoFit/>
          </a:bodyPr>
          <a:lstStyle/>
          <a:p>
            <a:pPr marL="114300" lvl="0" algn="l" rtl="0">
              <a:spcBef>
                <a:spcPts val="0"/>
              </a:spcBef>
              <a:spcAft>
                <a:spcPts val="0"/>
              </a:spcAft>
              <a:buSzPts val="1800"/>
            </a:pPr>
            <a:r>
              <a:rPr lang="en-US" sz="1200" dirty="0">
                <a:latin typeface="+mj-lt"/>
              </a:rPr>
              <a:t>Source: </a:t>
            </a:r>
            <a:r>
              <a:rPr lang="en-US" sz="1100" i="1" dirty="0">
                <a:latin typeface="Arial"/>
                <a:ea typeface="Arial"/>
                <a:cs typeface="Arial"/>
                <a:sym typeface="Arial"/>
              </a:rPr>
              <a:t>“Housing Status, Medical Care, and Health Outcomes Among People Living With HIV/AIDS: A Systematic Review” by </a:t>
            </a:r>
            <a:r>
              <a:rPr lang="en-US" sz="1100" i="1" dirty="0" err="1">
                <a:latin typeface="Arial"/>
                <a:ea typeface="Arial"/>
                <a:cs typeface="Arial"/>
                <a:sym typeface="Arial"/>
              </a:rPr>
              <a:t>Aidala</a:t>
            </a:r>
            <a:r>
              <a:rPr lang="en-US" sz="1100" i="1" dirty="0">
                <a:latin typeface="Arial"/>
                <a:ea typeface="Arial"/>
                <a:cs typeface="Arial"/>
                <a:sym typeface="Arial"/>
              </a:rPr>
              <a:t> et al.</a:t>
            </a:r>
          </a:p>
          <a:p>
            <a:pPr marL="139700" lvl="0" algn="l" rtl="0">
              <a:spcBef>
                <a:spcPts val="0"/>
              </a:spcBef>
              <a:spcAft>
                <a:spcPts val="0"/>
              </a:spcAft>
              <a:buSzPts val="1400"/>
            </a:pPr>
            <a:r>
              <a:rPr lang="en-US" sz="1100" i="1" dirty="0">
                <a:latin typeface="Arial"/>
                <a:ea typeface="Arial"/>
                <a:cs typeface="Arial"/>
                <a:sym typeface="Arial"/>
              </a:rPr>
              <a:t>https://aspe.hhs.gov/reports/analysis-integrated-hiv-housing-care-services-0</a:t>
            </a:r>
          </a:p>
          <a:p>
            <a:endParaRPr lang="en-US" sz="1200" dirty="0">
              <a:latin typeface="+mj-lt"/>
            </a:endParaRPr>
          </a:p>
          <a:p>
            <a:r>
              <a:rPr lang="en-US" sz="1200" dirty="0">
                <a:latin typeface="+mj-lt"/>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6" name="Rectangle 5">
            <a:extLst>
              <a:ext uri="{FF2B5EF4-FFF2-40B4-BE49-F238E27FC236}">
                <a16:creationId xmlns:a16="http://schemas.microsoft.com/office/drawing/2014/main" id="{7E1311BA-B045-4DC7-A8E1-5A2653C5ED9C}"/>
              </a:ext>
            </a:extLst>
          </p:cNvPr>
          <p:cNvSpPr/>
          <p:nvPr/>
        </p:nvSpPr>
        <p:spPr>
          <a:xfrm>
            <a:off x="-484094" y="880027"/>
            <a:ext cx="10192870" cy="5749373"/>
          </a:xfrm>
          <a:prstGeom prst="rect">
            <a:avLst/>
          </a:prstGeom>
          <a:gradFill>
            <a:gsLst>
              <a:gs pos="0">
                <a:schemeClr val="bg1"/>
              </a:gs>
              <a:gs pos="74000">
                <a:schemeClr val="bg2">
                  <a:lumMod val="20000"/>
                  <a:lumOff val="80000"/>
                </a:schemeClr>
              </a:gs>
              <a:gs pos="83000">
                <a:schemeClr val="bg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Google Shape;280;g121c6f4a23c_0_56"/>
          <p:cNvSpPr txBox="1">
            <a:spLocks noGrp="1"/>
          </p:cNvSpPr>
          <p:nvPr>
            <p:ph type="title"/>
          </p:nvPr>
        </p:nvSpPr>
        <p:spPr>
          <a:xfrm>
            <a:off x="347025" y="838752"/>
            <a:ext cx="7886700"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Housing is Medicine - What to do?</a:t>
            </a:r>
            <a:endParaRPr/>
          </a:p>
        </p:txBody>
      </p:sp>
      <p:sp>
        <p:nvSpPr>
          <p:cNvPr id="282" name="Google Shape;282;g121c6f4a23c_0_56"/>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25</a:t>
            </a:fld>
            <a:endParaRPr/>
          </a:p>
        </p:txBody>
      </p:sp>
      <p:pic>
        <p:nvPicPr>
          <p:cNvPr id="283" name="Google Shape;283;g121c6f4a23c_0_56"/>
          <p:cNvPicPr preferRelativeResize="0"/>
          <p:nvPr/>
        </p:nvPicPr>
        <p:blipFill>
          <a:blip r:embed="rId3">
            <a:alphaModFix/>
          </a:blip>
          <a:stretch>
            <a:fillRect/>
          </a:stretch>
        </p:blipFill>
        <p:spPr>
          <a:xfrm>
            <a:off x="5426636" y="1566727"/>
            <a:ext cx="3784600" cy="3737339"/>
          </a:xfrm>
          <a:prstGeom prst="rect">
            <a:avLst/>
          </a:prstGeom>
          <a:noFill/>
          <a:ln>
            <a:noFill/>
          </a:ln>
        </p:spPr>
      </p:pic>
      <p:sp>
        <p:nvSpPr>
          <p:cNvPr id="281" name="Google Shape;281;g121c6f4a23c_0_56"/>
          <p:cNvSpPr txBox="1">
            <a:spLocks noGrp="1"/>
          </p:cNvSpPr>
          <p:nvPr>
            <p:ph type="body" idx="1"/>
          </p:nvPr>
        </p:nvSpPr>
        <p:spPr>
          <a:xfrm>
            <a:off x="126724" y="1665152"/>
            <a:ext cx="5171417" cy="4964248"/>
          </a:xfrm>
          <a:prstGeom prst="rect">
            <a:avLst/>
          </a:prstGeom>
        </p:spPr>
        <p:txBody>
          <a:bodyPr spcFirstLastPara="1" wrap="square" lIns="91425" tIns="45700" rIns="91425" bIns="45700" anchor="t" anchorCtr="0">
            <a:normAutofit/>
          </a:bodyPr>
          <a:lstStyle/>
          <a:p>
            <a:pPr marL="457200" lvl="0" indent="-368300" algn="l" rtl="0">
              <a:lnSpc>
                <a:spcPct val="80000"/>
              </a:lnSpc>
              <a:spcBef>
                <a:spcPts val="1000"/>
              </a:spcBef>
              <a:spcAft>
                <a:spcPts val="0"/>
              </a:spcAft>
              <a:buClr>
                <a:srgbClr val="4D4D4D"/>
              </a:buClr>
              <a:buSzPts val="2200"/>
              <a:buChar char="•"/>
            </a:pPr>
            <a:r>
              <a:rPr lang="en-US" sz="2200" dirty="0">
                <a:solidFill>
                  <a:srgbClr val="4D4D4D"/>
                </a:solidFill>
                <a:latin typeface="+mj-lt"/>
              </a:rPr>
              <a:t>Screen frequently for housing instability</a:t>
            </a:r>
            <a:endParaRPr sz="2200" dirty="0">
              <a:solidFill>
                <a:srgbClr val="4D4D4D"/>
              </a:solidFill>
              <a:latin typeface="+mj-lt"/>
            </a:endParaRPr>
          </a:p>
          <a:p>
            <a:pPr marL="457200" lvl="0" indent="-368300" algn="l" rtl="0">
              <a:lnSpc>
                <a:spcPct val="80000"/>
              </a:lnSpc>
              <a:spcBef>
                <a:spcPts val="0"/>
              </a:spcBef>
              <a:spcAft>
                <a:spcPts val="0"/>
              </a:spcAft>
              <a:buClr>
                <a:srgbClr val="4D4D4D"/>
              </a:buClr>
              <a:buSzPts val="2200"/>
              <a:buChar char="•"/>
            </a:pPr>
            <a:r>
              <a:rPr lang="en-US" sz="2200" dirty="0">
                <a:solidFill>
                  <a:srgbClr val="4D4D4D"/>
                </a:solidFill>
                <a:latin typeface="+mj-lt"/>
              </a:rPr>
              <a:t>Familiarize with housing programs for people living with HIV</a:t>
            </a:r>
            <a:endParaRPr sz="2200" dirty="0">
              <a:solidFill>
                <a:srgbClr val="4D4D4D"/>
              </a:solidFill>
              <a:latin typeface="+mj-lt"/>
            </a:endParaRPr>
          </a:p>
          <a:p>
            <a:pPr marL="457200" lvl="0" indent="0" algn="l" rtl="0">
              <a:lnSpc>
                <a:spcPct val="80000"/>
              </a:lnSpc>
              <a:spcBef>
                <a:spcPts val="1000"/>
              </a:spcBef>
              <a:spcAft>
                <a:spcPts val="0"/>
              </a:spcAft>
              <a:buNone/>
            </a:pPr>
            <a:r>
              <a:rPr lang="en-US" sz="2200" dirty="0">
                <a:solidFill>
                  <a:srgbClr val="4D4D4D"/>
                </a:solidFill>
                <a:latin typeface="+mj-lt"/>
                <a:ea typeface="Arial"/>
                <a:cs typeface="Arial"/>
                <a:sym typeface="Arial"/>
              </a:rPr>
              <a:t>Housing Opportunities for Persons With AIDS (HOPWA) program.</a:t>
            </a:r>
            <a:endParaRPr sz="2200" dirty="0">
              <a:solidFill>
                <a:srgbClr val="4D4D4D"/>
              </a:solidFill>
              <a:latin typeface="+mj-lt"/>
              <a:ea typeface="Arial"/>
              <a:cs typeface="Arial"/>
              <a:sym typeface="Arial"/>
            </a:endParaRPr>
          </a:p>
          <a:p>
            <a:pPr marL="914400" lvl="1" indent="-368300" algn="l" rtl="0">
              <a:lnSpc>
                <a:spcPct val="80000"/>
              </a:lnSpc>
              <a:spcBef>
                <a:spcPts val="500"/>
              </a:spcBef>
              <a:spcAft>
                <a:spcPts val="0"/>
              </a:spcAft>
              <a:buClr>
                <a:srgbClr val="4D4D4D"/>
              </a:buClr>
              <a:buSzPts val="2200"/>
              <a:buFont typeface="Arial"/>
              <a:buChar char="•"/>
            </a:pPr>
            <a:r>
              <a:rPr lang="en-US" sz="2200" u="sng" dirty="0">
                <a:solidFill>
                  <a:srgbClr val="4D4D4D"/>
                </a:solidFill>
                <a:latin typeface="+mj-lt"/>
                <a:ea typeface="Arial"/>
                <a:cs typeface="Arial"/>
                <a:sym typeface="Arial"/>
                <a:hlinkClick r:id="rId4">
                  <a:extLst>
                    <a:ext uri="{A12FA001-AC4F-418D-AE19-62706E023703}">
                      <ahyp:hlinkClr xmlns:ahyp="http://schemas.microsoft.com/office/drawing/2018/hyperlinkcolor" val="tx"/>
                    </a:ext>
                  </a:extLst>
                </a:hlinkClick>
              </a:rPr>
              <a:t>https://locator.hiv.gov/</a:t>
            </a:r>
            <a:endParaRPr sz="2200" dirty="0">
              <a:solidFill>
                <a:srgbClr val="4D4D4D"/>
              </a:solidFill>
              <a:latin typeface="+mj-lt"/>
              <a:ea typeface="Arial"/>
              <a:cs typeface="Arial"/>
              <a:sym typeface="Arial"/>
            </a:endParaRPr>
          </a:p>
          <a:p>
            <a:pPr marL="914400" lvl="1" indent="-368300" algn="l" rtl="0">
              <a:lnSpc>
                <a:spcPct val="80000"/>
              </a:lnSpc>
              <a:spcBef>
                <a:spcPts val="0"/>
              </a:spcBef>
              <a:spcAft>
                <a:spcPts val="0"/>
              </a:spcAft>
              <a:buClr>
                <a:srgbClr val="4D4D4D"/>
              </a:buClr>
              <a:buSzPts val="2200"/>
              <a:buFont typeface="Arial"/>
              <a:buChar char="•"/>
            </a:pPr>
            <a:r>
              <a:rPr lang="en-US" sz="2200" dirty="0">
                <a:solidFill>
                  <a:srgbClr val="4D4D4D"/>
                </a:solidFill>
                <a:latin typeface="+mj-lt"/>
                <a:ea typeface="Arial"/>
                <a:cs typeface="Arial"/>
                <a:sym typeface="Arial"/>
              </a:rPr>
              <a:t>short-term and long-term rental assistance, community residences, or provide other supportive housing facilities</a:t>
            </a:r>
            <a:endParaRPr sz="2200" dirty="0">
              <a:solidFill>
                <a:srgbClr val="4D4D4D"/>
              </a:solidFill>
              <a:latin typeface="+mj-lt"/>
              <a:ea typeface="Arial"/>
              <a:cs typeface="Arial"/>
              <a:sym typeface="Arial"/>
            </a:endParaRPr>
          </a:p>
          <a:p>
            <a:pPr marL="457200" lvl="0" indent="-368300" algn="l" rtl="0">
              <a:lnSpc>
                <a:spcPct val="80000"/>
              </a:lnSpc>
              <a:spcBef>
                <a:spcPts val="0"/>
              </a:spcBef>
              <a:spcAft>
                <a:spcPts val="0"/>
              </a:spcAft>
              <a:buClr>
                <a:srgbClr val="4D4D4D"/>
              </a:buClr>
              <a:buSzPts val="2200"/>
              <a:buFont typeface="Arial"/>
              <a:buChar char="•"/>
            </a:pPr>
            <a:r>
              <a:rPr lang="en-US" sz="2200" dirty="0">
                <a:solidFill>
                  <a:srgbClr val="4D4D4D"/>
                </a:solidFill>
                <a:latin typeface="+mj-lt"/>
                <a:ea typeface="Arial"/>
                <a:cs typeface="Arial"/>
                <a:sym typeface="Arial"/>
              </a:rPr>
              <a:t>Also eligible for other housing programs in addition to HIV specific programs</a:t>
            </a:r>
            <a:endParaRPr sz="2200" dirty="0">
              <a:solidFill>
                <a:srgbClr val="4D4D4D"/>
              </a:solidFill>
              <a:latin typeface="+mj-lt"/>
              <a:ea typeface="Arial"/>
              <a:cs typeface="Arial"/>
              <a:sym typeface="Arial"/>
            </a:endParaRPr>
          </a:p>
          <a:p>
            <a:pPr marL="0" lvl="0" indent="0" algn="l" rtl="0">
              <a:lnSpc>
                <a:spcPct val="80000"/>
              </a:lnSpc>
              <a:spcBef>
                <a:spcPts val="1000"/>
              </a:spcBef>
              <a:spcAft>
                <a:spcPts val="0"/>
              </a:spcAft>
              <a:buNone/>
            </a:pPr>
            <a:endParaRPr sz="2200" dirty="0">
              <a:latin typeface="+mj-lt"/>
            </a:endParaRPr>
          </a:p>
          <a:p>
            <a:pPr marL="0" lvl="0" indent="0" algn="l" rtl="0">
              <a:lnSpc>
                <a:spcPct val="80000"/>
              </a:lnSpc>
              <a:spcBef>
                <a:spcPts val="1000"/>
              </a:spcBef>
              <a:spcAft>
                <a:spcPts val="0"/>
              </a:spcAft>
              <a:buNone/>
            </a:pPr>
            <a:endParaRPr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10" name="Rectangle 9">
            <a:extLst>
              <a:ext uri="{FF2B5EF4-FFF2-40B4-BE49-F238E27FC236}">
                <a16:creationId xmlns:a16="http://schemas.microsoft.com/office/drawing/2014/main" id="{865A041B-236C-4542-AD2F-16D1A5E4E881}"/>
              </a:ext>
            </a:extLst>
          </p:cNvPr>
          <p:cNvSpPr/>
          <p:nvPr/>
        </p:nvSpPr>
        <p:spPr>
          <a:xfrm>
            <a:off x="-484094" y="880027"/>
            <a:ext cx="10192870" cy="5749373"/>
          </a:xfrm>
          <a:prstGeom prst="rect">
            <a:avLst/>
          </a:prstGeom>
          <a:gradFill>
            <a:gsLst>
              <a:gs pos="0">
                <a:schemeClr val="bg1"/>
              </a:gs>
              <a:gs pos="74000">
                <a:schemeClr val="bg2">
                  <a:lumMod val="20000"/>
                  <a:lumOff val="80000"/>
                </a:schemeClr>
              </a:gs>
              <a:gs pos="83000">
                <a:schemeClr val="bg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Google Shape;289;g12498ee482c_0_148"/>
          <p:cNvSpPr txBox="1">
            <a:spLocks noGrp="1"/>
          </p:cNvSpPr>
          <p:nvPr>
            <p:ph type="title"/>
          </p:nvPr>
        </p:nvSpPr>
        <p:spPr>
          <a:xfrm>
            <a:off x="412750" y="912638"/>
            <a:ext cx="7886700"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can you do?</a:t>
            </a:r>
            <a:endParaRPr dirty="0"/>
          </a:p>
        </p:txBody>
      </p:sp>
      <p:sp>
        <p:nvSpPr>
          <p:cNvPr id="290" name="Google Shape;290;g12498ee482c_0_148"/>
          <p:cNvSpPr txBox="1">
            <a:spLocks noGrp="1"/>
          </p:cNvSpPr>
          <p:nvPr>
            <p:ph type="body" idx="1"/>
          </p:nvPr>
        </p:nvSpPr>
        <p:spPr>
          <a:xfrm>
            <a:off x="378105" y="3881947"/>
            <a:ext cx="8387790" cy="2419974"/>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dirty="0">
              <a:latin typeface="+mj-lt"/>
            </a:endParaRPr>
          </a:p>
          <a:p>
            <a:pPr marL="0" lvl="0" indent="0" algn="l" rtl="0">
              <a:spcBef>
                <a:spcPts val="1000"/>
              </a:spcBef>
              <a:spcAft>
                <a:spcPts val="0"/>
              </a:spcAft>
              <a:buNone/>
            </a:pPr>
            <a:r>
              <a:rPr lang="en-US" b="1" dirty="0">
                <a:latin typeface="+mj-lt"/>
              </a:rPr>
              <a:t>Take action </a:t>
            </a:r>
            <a:r>
              <a:rPr lang="en-US" dirty="0">
                <a:latin typeface="+mj-lt"/>
              </a:rPr>
              <a:t>(local/state/federal) to support policies that provide a comprehensive approach to the prevention and treatment of HIV and are centered in addressing structural barriers to care. </a:t>
            </a:r>
            <a:endParaRPr dirty="0">
              <a:latin typeface="+mj-lt"/>
            </a:endParaRPr>
          </a:p>
          <a:p>
            <a:pPr marL="0" lvl="0" indent="0" algn="l" rtl="0">
              <a:spcBef>
                <a:spcPts val="1000"/>
              </a:spcBef>
              <a:spcAft>
                <a:spcPts val="0"/>
              </a:spcAft>
              <a:buNone/>
            </a:pPr>
            <a:endParaRPr dirty="0">
              <a:latin typeface="+mj-lt"/>
            </a:endParaRPr>
          </a:p>
          <a:p>
            <a:pPr marL="0" lvl="0" indent="0" algn="l" rtl="0">
              <a:spcBef>
                <a:spcPts val="1000"/>
              </a:spcBef>
              <a:spcAft>
                <a:spcPts val="0"/>
              </a:spcAft>
              <a:buNone/>
            </a:pPr>
            <a:endParaRPr dirty="0">
              <a:latin typeface="+mj-lt"/>
            </a:endParaRPr>
          </a:p>
          <a:p>
            <a:pPr marL="0" lvl="0" indent="0" algn="l" rtl="0">
              <a:spcBef>
                <a:spcPts val="1000"/>
              </a:spcBef>
              <a:spcAft>
                <a:spcPts val="0"/>
              </a:spcAft>
              <a:buNone/>
            </a:pPr>
            <a:endParaRPr dirty="0">
              <a:latin typeface="+mj-lt"/>
            </a:endParaRPr>
          </a:p>
          <a:p>
            <a:pPr marL="0" lvl="0" indent="0" algn="l" rtl="0">
              <a:spcBef>
                <a:spcPts val="1000"/>
              </a:spcBef>
              <a:spcAft>
                <a:spcPts val="0"/>
              </a:spcAft>
              <a:buNone/>
            </a:pPr>
            <a:endParaRPr dirty="0">
              <a:latin typeface="+mj-lt"/>
            </a:endParaRPr>
          </a:p>
        </p:txBody>
      </p:sp>
      <p:sp>
        <p:nvSpPr>
          <p:cNvPr id="291" name="Google Shape;291;g12498ee482c_0_148"/>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26</a:t>
            </a:fld>
            <a:endParaRPr/>
          </a:p>
        </p:txBody>
      </p:sp>
      <p:sp>
        <p:nvSpPr>
          <p:cNvPr id="2" name="TextBox 1">
            <a:extLst>
              <a:ext uri="{FF2B5EF4-FFF2-40B4-BE49-F238E27FC236}">
                <a16:creationId xmlns:a16="http://schemas.microsoft.com/office/drawing/2014/main" id="{BAFB6A75-7DD1-4BA7-B006-88648302165D}"/>
              </a:ext>
            </a:extLst>
          </p:cNvPr>
          <p:cNvSpPr txBox="1"/>
          <p:nvPr/>
        </p:nvSpPr>
        <p:spPr>
          <a:xfrm>
            <a:off x="412750" y="1599338"/>
            <a:ext cx="5172262" cy="2805896"/>
          </a:xfrm>
          <a:prstGeom prst="rect">
            <a:avLst/>
          </a:prstGeom>
          <a:noFill/>
        </p:spPr>
        <p:txBody>
          <a:bodyPr wrap="square" rtlCol="0">
            <a:spAutoFit/>
          </a:bodyPr>
          <a:lstStyle/>
          <a:p>
            <a:pPr marL="0" lvl="0" indent="0" algn="l" rtl="0">
              <a:spcBef>
                <a:spcPts val="1000"/>
              </a:spcBef>
              <a:spcAft>
                <a:spcPts val="0"/>
              </a:spcAft>
              <a:buNone/>
            </a:pPr>
            <a:r>
              <a:rPr lang="en-US" sz="2400" b="1" dirty="0">
                <a:latin typeface="+mj-lt"/>
              </a:rPr>
              <a:t>Join the Ryan White Medical Providers Coalition</a:t>
            </a:r>
            <a:r>
              <a:rPr lang="en-US" sz="2400" dirty="0">
                <a:latin typeface="+mj-lt"/>
              </a:rPr>
              <a:t>: </a:t>
            </a:r>
            <a:r>
              <a:rPr lang="en-US" sz="2000" dirty="0">
                <a:latin typeface="+mj-lt"/>
              </a:rPr>
              <a:t>Click Join Now!</a:t>
            </a:r>
          </a:p>
          <a:p>
            <a:pPr marL="0" lvl="0" indent="0" algn="l" rtl="0">
              <a:spcBef>
                <a:spcPts val="1000"/>
              </a:spcBef>
              <a:spcAft>
                <a:spcPts val="0"/>
              </a:spcAft>
              <a:buNone/>
            </a:pPr>
            <a:r>
              <a:rPr lang="en-US" sz="2400" dirty="0">
                <a:latin typeface="+mj-lt"/>
              </a:rPr>
              <a:t>   </a:t>
            </a:r>
            <a:r>
              <a:rPr lang="en-US" sz="2400" u="sng" dirty="0">
                <a:solidFill>
                  <a:schemeClr val="hlink"/>
                </a:solidFill>
                <a:latin typeface="+mj-lt"/>
                <a:hlinkClick r:id="rId3"/>
              </a:rPr>
              <a:t>https://www.hivma.org/policy--advocacy/ryan-white-medical-providers-coalition/ryan-white-medical-providers-coalition/</a:t>
            </a:r>
            <a:endParaRPr lang="en-US" sz="2400" dirty="0">
              <a:latin typeface="+mj-lt"/>
            </a:endParaRPr>
          </a:p>
          <a:p>
            <a:endParaRPr lang="en-US" sz="2400" dirty="0"/>
          </a:p>
        </p:txBody>
      </p:sp>
      <p:pic>
        <p:nvPicPr>
          <p:cNvPr id="4" name="Picture 3" descr="Qr code&#10;&#10;Description automatically generated">
            <a:extLst>
              <a:ext uri="{FF2B5EF4-FFF2-40B4-BE49-F238E27FC236}">
                <a16:creationId xmlns:a16="http://schemas.microsoft.com/office/drawing/2014/main" id="{6BE5E031-CF8F-4750-B162-09E9C131E177}"/>
              </a:ext>
            </a:extLst>
          </p:cNvPr>
          <p:cNvPicPr>
            <a:picLocks noChangeAspect="1"/>
          </p:cNvPicPr>
          <p:nvPr/>
        </p:nvPicPr>
        <p:blipFill>
          <a:blip r:embed="rId4"/>
          <a:stretch>
            <a:fillRect/>
          </a:stretch>
        </p:blipFill>
        <p:spPr>
          <a:xfrm>
            <a:off x="5549153" y="1119230"/>
            <a:ext cx="3146612" cy="31466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5" name="Rectangle 4">
            <a:extLst>
              <a:ext uri="{FF2B5EF4-FFF2-40B4-BE49-F238E27FC236}">
                <a16:creationId xmlns:a16="http://schemas.microsoft.com/office/drawing/2014/main" id="{D12D00D2-7D73-4B09-8F7F-5EBEE95EBADE}"/>
              </a:ext>
            </a:extLst>
          </p:cNvPr>
          <p:cNvSpPr/>
          <p:nvPr/>
        </p:nvSpPr>
        <p:spPr>
          <a:xfrm>
            <a:off x="-484094" y="880027"/>
            <a:ext cx="10192870" cy="5749373"/>
          </a:xfrm>
          <a:prstGeom prst="rect">
            <a:avLst/>
          </a:prstGeom>
          <a:gradFill>
            <a:gsLst>
              <a:gs pos="0">
                <a:schemeClr val="bg1"/>
              </a:gs>
              <a:gs pos="74000">
                <a:schemeClr val="bg2">
                  <a:lumMod val="20000"/>
                  <a:lumOff val="80000"/>
                </a:schemeClr>
              </a:gs>
              <a:gs pos="83000">
                <a:schemeClr val="bg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Google Shape;297;g121c6f4a23c_0_125"/>
          <p:cNvSpPr txBox="1">
            <a:spLocks noGrp="1"/>
          </p:cNvSpPr>
          <p:nvPr>
            <p:ph type="title"/>
          </p:nvPr>
        </p:nvSpPr>
        <p:spPr>
          <a:xfrm>
            <a:off x="425450" y="913805"/>
            <a:ext cx="7886700"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can you do?</a:t>
            </a:r>
            <a:endParaRPr dirty="0"/>
          </a:p>
        </p:txBody>
      </p:sp>
      <p:sp>
        <p:nvSpPr>
          <p:cNvPr id="298" name="Google Shape;298;g121c6f4a23c_0_125"/>
          <p:cNvSpPr txBox="1">
            <a:spLocks noGrp="1"/>
          </p:cNvSpPr>
          <p:nvPr>
            <p:ph type="body" idx="1"/>
          </p:nvPr>
        </p:nvSpPr>
        <p:spPr>
          <a:xfrm>
            <a:off x="425450" y="1714375"/>
            <a:ext cx="8223250" cy="4915025"/>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latin typeface="+mj-lt"/>
              </a:rPr>
              <a:t>Support the training of diverse HIV workforce:</a:t>
            </a:r>
            <a:endParaRPr dirty="0">
              <a:latin typeface="+mj-lt"/>
            </a:endParaRPr>
          </a:p>
          <a:p>
            <a:pPr marL="457200" lvl="0" indent="-342900" algn="l" rtl="0">
              <a:spcBef>
                <a:spcPts val="1000"/>
              </a:spcBef>
              <a:spcAft>
                <a:spcPts val="0"/>
              </a:spcAft>
              <a:buSzPts val="1800"/>
              <a:buChar char="•"/>
            </a:pPr>
            <a:r>
              <a:rPr lang="en-US" u="sng" dirty="0">
                <a:latin typeface="+mj-lt"/>
              </a:rPr>
              <a:t>Incorporate HIV Medicine in the core training of family medicine residencies.</a:t>
            </a:r>
            <a:endParaRPr u="sng" dirty="0">
              <a:latin typeface="+mj-lt"/>
            </a:endParaRPr>
          </a:p>
          <a:p>
            <a:pPr marL="457200" lvl="0" indent="-342900" algn="l" rtl="0">
              <a:spcBef>
                <a:spcPts val="0"/>
              </a:spcBef>
              <a:spcAft>
                <a:spcPts val="0"/>
              </a:spcAft>
              <a:buSzPts val="1800"/>
              <a:buChar char="•"/>
            </a:pPr>
            <a:r>
              <a:rPr lang="en-US" dirty="0">
                <a:latin typeface="+mj-lt"/>
              </a:rPr>
              <a:t>Support the creation of HIV tracks.</a:t>
            </a:r>
            <a:endParaRPr dirty="0">
              <a:latin typeface="+mj-lt"/>
            </a:endParaRPr>
          </a:p>
          <a:p>
            <a:pPr marL="457200" lvl="0" indent="-342900" algn="l" rtl="0">
              <a:spcBef>
                <a:spcPts val="0"/>
              </a:spcBef>
              <a:spcAft>
                <a:spcPts val="0"/>
              </a:spcAft>
              <a:buSzPts val="1800"/>
              <a:buChar char="•"/>
            </a:pPr>
            <a:r>
              <a:rPr lang="en-US" dirty="0">
                <a:latin typeface="+mj-lt"/>
              </a:rPr>
              <a:t>Training Resources</a:t>
            </a:r>
            <a:endParaRPr dirty="0">
              <a:latin typeface="+mj-lt"/>
            </a:endParaRPr>
          </a:p>
          <a:p>
            <a:pPr marL="914400" lvl="1" indent="-342900" algn="l" rtl="0">
              <a:spcBef>
                <a:spcPts val="0"/>
              </a:spcBef>
              <a:spcAft>
                <a:spcPts val="0"/>
              </a:spcAft>
              <a:buSzPts val="1800"/>
              <a:buChar char="•"/>
            </a:pPr>
            <a:r>
              <a:rPr lang="en-US" u="sng" dirty="0">
                <a:solidFill>
                  <a:schemeClr val="hlink"/>
                </a:solidFill>
                <a:latin typeface="+mj-lt"/>
                <a:hlinkClick r:id="rId3"/>
              </a:rPr>
              <a:t>National HIV curriculum</a:t>
            </a:r>
            <a:endParaRPr dirty="0">
              <a:latin typeface="+mj-lt"/>
            </a:endParaRPr>
          </a:p>
          <a:p>
            <a:pPr marL="914400" lvl="1" indent="-342900" algn="l" rtl="0">
              <a:spcBef>
                <a:spcPts val="0"/>
              </a:spcBef>
              <a:spcAft>
                <a:spcPts val="0"/>
              </a:spcAft>
              <a:buSzPts val="1800"/>
              <a:buChar char="•"/>
            </a:pPr>
            <a:r>
              <a:rPr lang="en-US" u="sng" dirty="0">
                <a:solidFill>
                  <a:schemeClr val="hlink"/>
                </a:solidFill>
                <a:latin typeface="+mj-lt"/>
                <a:hlinkClick r:id="rId4"/>
              </a:rPr>
              <a:t>American Academy of HIV Medicine- Core Curriculum</a:t>
            </a:r>
            <a:endParaRPr dirty="0">
              <a:latin typeface="+mj-lt"/>
            </a:endParaRPr>
          </a:p>
          <a:p>
            <a:pPr marL="914400" lvl="1" indent="-342900" algn="l" rtl="0">
              <a:spcBef>
                <a:spcPts val="0"/>
              </a:spcBef>
              <a:spcAft>
                <a:spcPts val="0"/>
              </a:spcAft>
              <a:buSzPts val="1800"/>
              <a:buChar char="•"/>
            </a:pPr>
            <a:r>
              <a:rPr lang="en-US" u="sng" dirty="0">
                <a:solidFill>
                  <a:schemeClr val="hlink"/>
                </a:solidFill>
                <a:latin typeface="+mj-lt"/>
                <a:hlinkClick r:id="rId5"/>
              </a:rPr>
              <a:t>HIVMA</a:t>
            </a:r>
            <a:endParaRPr dirty="0">
              <a:latin typeface="+mj-lt"/>
            </a:endParaRPr>
          </a:p>
          <a:p>
            <a:pPr marL="1371600" lvl="2" indent="-342900" algn="l" rtl="0">
              <a:spcBef>
                <a:spcPts val="0"/>
              </a:spcBef>
              <a:spcAft>
                <a:spcPts val="0"/>
              </a:spcAft>
              <a:buSzPts val="1800"/>
              <a:buChar char="•"/>
            </a:pPr>
            <a:r>
              <a:rPr lang="en-US" u="sng" dirty="0">
                <a:solidFill>
                  <a:schemeClr val="hlink"/>
                </a:solidFill>
                <a:latin typeface="+mj-lt"/>
                <a:hlinkClick r:id="rId6"/>
              </a:rPr>
              <a:t>HIVMA Clinical Fellowship</a:t>
            </a:r>
            <a:endParaRPr dirty="0">
              <a:latin typeface="+mj-lt"/>
            </a:endParaRPr>
          </a:p>
          <a:p>
            <a:pPr marL="914400" lvl="1" indent="-342900" algn="l" rtl="0">
              <a:spcBef>
                <a:spcPts val="0"/>
              </a:spcBef>
              <a:spcAft>
                <a:spcPts val="0"/>
              </a:spcAft>
              <a:buSzPts val="1800"/>
              <a:buChar char="•"/>
            </a:pPr>
            <a:r>
              <a:rPr lang="en-US" u="sng" dirty="0">
                <a:solidFill>
                  <a:schemeClr val="hlink"/>
                </a:solidFill>
                <a:latin typeface="+mj-lt"/>
                <a:hlinkClick r:id="rId7"/>
              </a:rPr>
              <a:t>ACTHIV</a:t>
            </a:r>
            <a:endParaRPr dirty="0">
              <a:latin typeface="+mj-lt"/>
            </a:endParaRPr>
          </a:p>
          <a:p>
            <a:pPr marL="914400" lvl="1" indent="-342900" algn="l" rtl="0">
              <a:spcBef>
                <a:spcPts val="0"/>
              </a:spcBef>
              <a:spcAft>
                <a:spcPts val="0"/>
              </a:spcAft>
              <a:buSzPts val="1800"/>
              <a:buChar char="•"/>
            </a:pPr>
            <a:r>
              <a:rPr lang="en-US" u="sng" dirty="0">
                <a:solidFill>
                  <a:schemeClr val="hlink"/>
                </a:solidFill>
                <a:latin typeface="+mj-lt"/>
                <a:hlinkClick r:id="rId8"/>
              </a:rPr>
              <a:t>National Clinical Consultation Center</a:t>
            </a:r>
            <a:endParaRPr dirty="0">
              <a:latin typeface="+mj-lt"/>
            </a:endParaRPr>
          </a:p>
        </p:txBody>
      </p:sp>
      <p:sp>
        <p:nvSpPr>
          <p:cNvPr id="299" name="Google Shape;299;g121c6f4a23c_0_125"/>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232eb86e6e_6_560"/>
          <p:cNvSpPr txBox="1">
            <a:spLocks noGrp="1"/>
          </p:cNvSpPr>
          <p:nvPr>
            <p:ph type="title"/>
          </p:nvPr>
        </p:nvSpPr>
        <p:spPr>
          <a:xfrm>
            <a:off x="402674" y="808247"/>
            <a:ext cx="8195225" cy="5664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sz="3100" dirty="0"/>
              <a:t>National HIV/AIDS Strategy (2022-2025)</a:t>
            </a:r>
            <a:endParaRPr sz="3100" dirty="0"/>
          </a:p>
        </p:txBody>
      </p:sp>
      <p:sp>
        <p:nvSpPr>
          <p:cNvPr id="306" name="Google Shape;306;g1232eb86e6e_6_560"/>
          <p:cNvSpPr txBox="1">
            <a:spLocks noGrp="1"/>
          </p:cNvSpPr>
          <p:nvPr>
            <p:ph type="sldNum" idx="12"/>
          </p:nvPr>
        </p:nvSpPr>
        <p:spPr>
          <a:xfrm>
            <a:off x="126724" y="6629400"/>
            <a:ext cx="2057400" cy="228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pic>
        <p:nvPicPr>
          <p:cNvPr id="307" name="Google Shape;307;g1232eb86e6e_6_560"/>
          <p:cNvPicPr preferRelativeResize="0"/>
          <p:nvPr/>
        </p:nvPicPr>
        <p:blipFill>
          <a:blip r:embed="rId3">
            <a:alphaModFix/>
          </a:blip>
          <a:stretch>
            <a:fillRect/>
          </a:stretch>
        </p:blipFill>
        <p:spPr>
          <a:xfrm>
            <a:off x="402674" y="1374651"/>
            <a:ext cx="8452952" cy="5806514"/>
          </a:xfrm>
          <a:prstGeom prst="rect">
            <a:avLst/>
          </a:prstGeom>
          <a:noFill/>
          <a:ln>
            <a:noFill/>
          </a:ln>
        </p:spPr>
      </p:pic>
      <p:sp>
        <p:nvSpPr>
          <p:cNvPr id="5" name="TextBox 4">
            <a:extLst>
              <a:ext uri="{FF2B5EF4-FFF2-40B4-BE49-F238E27FC236}">
                <a16:creationId xmlns:a16="http://schemas.microsoft.com/office/drawing/2014/main" id="{606CA7F3-94E6-41EC-9DAF-929BBE3EEE87}"/>
              </a:ext>
            </a:extLst>
          </p:cNvPr>
          <p:cNvSpPr txBox="1"/>
          <p:nvPr/>
        </p:nvSpPr>
        <p:spPr>
          <a:xfrm>
            <a:off x="402674" y="6534834"/>
            <a:ext cx="9273676" cy="646331"/>
          </a:xfrm>
          <a:prstGeom prst="rect">
            <a:avLst/>
          </a:prstGeom>
          <a:solidFill>
            <a:schemeClr val="lt1"/>
          </a:solidFill>
        </p:spPr>
        <p:txBody>
          <a:bodyPr wrap="square" rtlCol="0">
            <a:spAutoFit/>
          </a:bodyPr>
          <a:lstStyle/>
          <a:p>
            <a:pPr marL="114300">
              <a:buSzPts val="1800"/>
            </a:pPr>
            <a:r>
              <a:rPr lang="en-US" sz="1200" dirty="0">
                <a:latin typeface="+mj-lt"/>
              </a:rPr>
              <a:t>Source: </a:t>
            </a:r>
            <a:r>
              <a:rPr lang="en-US" sz="1100" u="sng" dirty="0">
                <a:solidFill>
                  <a:schemeClr val="hlink"/>
                </a:solidFill>
                <a:hlinkClick r:id="rId4"/>
              </a:rPr>
              <a:t>https://hivgov-prod-v3.s3.amazonaws.com/s3fs-public/NHAS-2022-2025-2Pager.pdf</a:t>
            </a:r>
            <a:endParaRPr lang="en-US" sz="1100" dirty="0"/>
          </a:p>
          <a:p>
            <a:pPr marL="114300" lvl="0" algn="l" rtl="0">
              <a:spcBef>
                <a:spcPts val="0"/>
              </a:spcBef>
              <a:spcAft>
                <a:spcPts val="0"/>
              </a:spcAft>
              <a:buSzPts val="1800"/>
            </a:pPr>
            <a:endParaRPr lang="en-US" sz="1200" dirty="0">
              <a:latin typeface="+mj-lt"/>
            </a:endParaRPr>
          </a:p>
          <a:p>
            <a:r>
              <a:rPr lang="en-US" sz="1200" dirty="0">
                <a:latin typeface="+mj-lt"/>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21c6f4a23c_0_108"/>
          <p:cNvSpPr txBox="1">
            <a:spLocks noGrp="1"/>
          </p:cNvSpPr>
          <p:nvPr>
            <p:ph type="title"/>
          </p:nvPr>
        </p:nvSpPr>
        <p:spPr>
          <a:xfrm>
            <a:off x="628650" y="1003852"/>
            <a:ext cx="7886700"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Font typeface="Arial"/>
              <a:buNone/>
            </a:pPr>
            <a:r>
              <a:rPr lang="en-US" sz="3100"/>
              <a:t>National HIV/AIDS Strategy (2022-2025)</a:t>
            </a:r>
            <a:endParaRPr/>
          </a:p>
        </p:txBody>
      </p:sp>
      <p:sp>
        <p:nvSpPr>
          <p:cNvPr id="314" name="Google Shape;314;g121c6f4a23c_0_108"/>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315" name="Google Shape;315;g121c6f4a23c_0_108"/>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29</a:t>
            </a:fld>
            <a:endParaRPr/>
          </a:p>
        </p:txBody>
      </p:sp>
      <p:pic>
        <p:nvPicPr>
          <p:cNvPr id="316" name="Google Shape;316;g121c6f4a23c_0_108"/>
          <p:cNvPicPr preferRelativeResize="0"/>
          <p:nvPr/>
        </p:nvPicPr>
        <p:blipFill>
          <a:blip r:embed="rId3">
            <a:alphaModFix/>
          </a:blip>
          <a:stretch>
            <a:fillRect/>
          </a:stretch>
        </p:blipFill>
        <p:spPr>
          <a:xfrm>
            <a:off x="402675" y="1787524"/>
            <a:ext cx="8589202" cy="5032376"/>
          </a:xfrm>
          <a:prstGeom prst="rect">
            <a:avLst/>
          </a:prstGeom>
          <a:noFill/>
          <a:ln>
            <a:noFill/>
          </a:ln>
        </p:spPr>
      </p:pic>
      <p:sp>
        <p:nvSpPr>
          <p:cNvPr id="317" name="Google Shape;317;g121c6f4a23c_0_108"/>
          <p:cNvSpPr/>
          <p:nvPr/>
        </p:nvSpPr>
        <p:spPr>
          <a:xfrm>
            <a:off x="6083299" y="1817100"/>
            <a:ext cx="2774287" cy="1904000"/>
          </a:xfrm>
          <a:prstGeom prst="rect">
            <a:avLst/>
          </a:prstGeom>
          <a:noFill/>
          <a:ln w="117475" cap="flat" cmpd="sng">
            <a:solidFill>
              <a:schemeClr val="bg2">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CB3D75FF-C373-4EBE-8510-47B09D40D18E}"/>
              </a:ext>
            </a:extLst>
          </p:cNvPr>
          <p:cNvSpPr txBox="1"/>
          <p:nvPr/>
        </p:nvSpPr>
        <p:spPr>
          <a:xfrm>
            <a:off x="402674" y="6534834"/>
            <a:ext cx="9273676" cy="646331"/>
          </a:xfrm>
          <a:prstGeom prst="rect">
            <a:avLst/>
          </a:prstGeom>
          <a:solidFill>
            <a:schemeClr val="lt1"/>
          </a:solidFill>
        </p:spPr>
        <p:txBody>
          <a:bodyPr wrap="square" rtlCol="0">
            <a:spAutoFit/>
          </a:bodyPr>
          <a:lstStyle/>
          <a:p>
            <a:pPr marL="114300">
              <a:buSzPts val="1800"/>
            </a:pPr>
            <a:r>
              <a:rPr lang="en-US" sz="1200" dirty="0">
                <a:latin typeface="+mj-lt"/>
              </a:rPr>
              <a:t>Source: </a:t>
            </a:r>
            <a:r>
              <a:rPr lang="en-US" sz="1100" u="sng" dirty="0">
                <a:solidFill>
                  <a:schemeClr val="hlink"/>
                </a:solidFill>
                <a:hlinkClick r:id="rId4"/>
              </a:rPr>
              <a:t>https://hivgov-prod-v3.s3.amazonaws.com/s3fs-public/NHAS-2022-2025-2Pager.pdf</a:t>
            </a:r>
            <a:endParaRPr lang="en-US" sz="1100" dirty="0"/>
          </a:p>
          <a:p>
            <a:pPr marL="114300" lvl="0" algn="l" rtl="0">
              <a:spcBef>
                <a:spcPts val="0"/>
              </a:spcBef>
              <a:spcAft>
                <a:spcPts val="0"/>
              </a:spcAft>
              <a:buSzPts val="1800"/>
            </a:pPr>
            <a:endParaRPr lang="en-US" sz="1200" dirty="0">
              <a:latin typeface="+mj-lt"/>
            </a:endParaRPr>
          </a:p>
          <a:p>
            <a:r>
              <a:rPr lang="en-US" sz="1200" dirty="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ctrTitle"/>
          </p:nvPr>
        </p:nvSpPr>
        <p:spPr>
          <a:xfrm>
            <a:off x="1143000" y="683458"/>
            <a:ext cx="6858000" cy="7568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dirty="0"/>
              <a:t>Objectives</a:t>
            </a:r>
            <a:endParaRPr dirty="0"/>
          </a:p>
        </p:txBody>
      </p:sp>
      <p:sp>
        <p:nvSpPr>
          <p:cNvPr id="6" name="Google Shape;100;g1232eb86e6e_6_77">
            <a:extLst>
              <a:ext uri="{FF2B5EF4-FFF2-40B4-BE49-F238E27FC236}">
                <a16:creationId xmlns:a16="http://schemas.microsoft.com/office/drawing/2014/main" id="{CABB9952-5E5B-4F23-830C-B9998769399C}"/>
              </a:ext>
            </a:extLst>
          </p:cNvPr>
          <p:cNvSpPr txBox="1">
            <a:spLocks noGrp="1"/>
          </p:cNvSpPr>
          <p:nvPr>
            <p:ph type="subTitle" idx="1"/>
          </p:nvPr>
        </p:nvSpPr>
        <p:spPr>
          <a:xfrm>
            <a:off x="802139" y="1318194"/>
            <a:ext cx="7678474" cy="5145358"/>
          </a:xfrm>
          <a:prstGeom prst="rect">
            <a:avLst/>
          </a:prstGeom>
          <a:solidFill>
            <a:schemeClr val="accent5">
              <a:lumMod val="75000"/>
            </a:schemeClr>
          </a:solid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SzPts val="2000"/>
              <a:buFont typeface="Wingdings" panose="05000000000000000000" pitchFamily="2" charset="2"/>
              <a:buChar char="Ø"/>
            </a:pPr>
            <a:r>
              <a:rPr lang="en-US" sz="1800" dirty="0">
                <a:solidFill>
                  <a:schemeClr val="lt1"/>
                </a:solidFill>
                <a:latin typeface="Arial Black" panose="020B0A04020102020204" pitchFamily="34" charset="0"/>
                <a:cs typeface="AngsanaUPC" panose="02020603050405020304" pitchFamily="18" charset="-34"/>
              </a:rPr>
              <a:t>Understand how structur</a:t>
            </a:r>
            <a:r>
              <a:rPr lang="en-US" sz="1800" dirty="0">
                <a:latin typeface="Arial Black" panose="020B0A04020102020204" pitchFamily="34" charset="0"/>
                <a:cs typeface="AngsanaUPC" panose="02020603050405020304" pitchFamily="18" charset="-34"/>
              </a:rPr>
              <a:t>al factors impact the outcomes of people living with HIV/AIDS (PWH) with a particular emphasis on housing instability.</a:t>
            </a:r>
            <a:endParaRPr sz="1800" dirty="0">
              <a:latin typeface="Arial Black" panose="020B0A04020102020204" pitchFamily="34" charset="0"/>
              <a:cs typeface="AngsanaUPC" panose="02020603050405020304" pitchFamily="18" charset="-34"/>
            </a:endParaRPr>
          </a:p>
          <a:p>
            <a:pPr marL="285750" lvl="0" indent="-285750" algn="l" rtl="0">
              <a:lnSpc>
                <a:spcPct val="90000"/>
              </a:lnSpc>
              <a:spcBef>
                <a:spcPts val="1000"/>
              </a:spcBef>
              <a:spcAft>
                <a:spcPts val="0"/>
              </a:spcAft>
              <a:buSzPts val="2000"/>
              <a:buFont typeface="Wingdings" panose="05000000000000000000" pitchFamily="2" charset="2"/>
              <a:buChar char="Ø"/>
            </a:pPr>
            <a:endParaRPr sz="1800" dirty="0">
              <a:latin typeface="Arial Black" panose="020B0A04020102020204" pitchFamily="34" charset="0"/>
              <a:cs typeface="AngsanaUPC" panose="02020603050405020304" pitchFamily="18" charset="-34"/>
            </a:endParaRPr>
          </a:p>
          <a:p>
            <a:pPr marL="285750" lvl="0" indent="-285750" algn="l" rtl="0">
              <a:lnSpc>
                <a:spcPct val="90000"/>
              </a:lnSpc>
              <a:spcBef>
                <a:spcPts val="1000"/>
              </a:spcBef>
              <a:spcAft>
                <a:spcPts val="0"/>
              </a:spcAft>
              <a:buSzPts val="2000"/>
              <a:buFont typeface="Wingdings" panose="05000000000000000000" pitchFamily="2" charset="2"/>
              <a:buChar char="Ø"/>
            </a:pPr>
            <a:r>
              <a:rPr lang="en-US" sz="1800" dirty="0">
                <a:latin typeface="Arial Black" panose="020B0A04020102020204" pitchFamily="34" charset="0"/>
                <a:cs typeface="AngsanaUPC" panose="02020603050405020304" pitchFamily="18" charset="-34"/>
              </a:rPr>
              <a:t>Identify strategies and available resources to support PWH.</a:t>
            </a:r>
            <a:endParaRPr sz="1800" dirty="0">
              <a:latin typeface="Arial Black" panose="020B0A04020102020204" pitchFamily="34" charset="0"/>
              <a:cs typeface="AngsanaUPC" panose="02020603050405020304" pitchFamily="18" charset="-34"/>
            </a:endParaRPr>
          </a:p>
          <a:p>
            <a:pPr marL="285750" lvl="0" indent="-285750" algn="l" rtl="0">
              <a:lnSpc>
                <a:spcPct val="90000"/>
              </a:lnSpc>
              <a:spcBef>
                <a:spcPts val="1000"/>
              </a:spcBef>
              <a:spcAft>
                <a:spcPts val="0"/>
              </a:spcAft>
              <a:buSzPts val="2000"/>
              <a:buFont typeface="Wingdings" panose="05000000000000000000" pitchFamily="2" charset="2"/>
              <a:buChar char="Ø"/>
            </a:pPr>
            <a:endParaRPr sz="1800" dirty="0">
              <a:latin typeface="Arial Black" panose="020B0A04020102020204" pitchFamily="34" charset="0"/>
              <a:cs typeface="AngsanaUPC" panose="02020603050405020304" pitchFamily="18" charset="-34"/>
            </a:endParaRPr>
          </a:p>
          <a:p>
            <a:pPr marL="285750" lvl="0" indent="-285750" algn="l" rtl="0">
              <a:lnSpc>
                <a:spcPct val="90000"/>
              </a:lnSpc>
              <a:spcBef>
                <a:spcPts val="1000"/>
              </a:spcBef>
              <a:spcAft>
                <a:spcPts val="0"/>
              </a:spcAft>
              <a:buSzPts val="2000"/>
              <a:buFont typeface="Wingdings" panose="05000000000000000000" pitchFamily="2" charset="2"/>
              <a:buChar char="Ø"/>
            </a:pPr>
            <a:r>
              <a:rPr lang="en-US" sz="1800" dirty="0">
                <a:latin typeface="Arial Black" panose="020B0A04020102020204" pitchFamily="34" charset="0"/>
                <a:cs typeface="AngsanaUPC" panose="02020603050405020304" pitchFamily="18" charset="-34"/>
              </a:rPr>
              <a:t>Become familiar with how to become an advocate for PWH.</a:t>
            </a:r>
            <a:endParaRPr sz="1800" dirty="0">
              <a:latin typeface="Arial Black" panose="020B0A04020102020204" pitchFamily="34" charset="0"/>
              <a:cs typeface="AngsanaUPC" panose="02020603050405020304" pitchFamily="18" charset="-34"/>
            </a:endParaRPr>
          </a:p>
          <a:p>
            <a:pPr marL="285750" lvl="0" indent="-285750" algn="l" rtl="0">
              <a:lnSpc>
                <a:spcPct val="90000"/>
              </a:lnSpc>
              <a:spcBef>
                <a:spcPts val="1000"/>
              </a:spcBef>
              <a:spcAft>
                <a:spcPts val="0"/>
              </a:spcAft>
              <a:buSzPts val="2000"/>
              <a:buFont typeface="Wingdings" panose="05000000000000000000" pitchFamily="2" charset="2"/>
              <a:buChar char="Ø"/>
            </a:pPr>
            <a:endParaRPr sz="1800" dirty="0">
              <a:solidFill>
                <a:schemeClr val="lt1"/>
              </a:solidFill>
              <a:latin typeface="Arial Black" panose="020B0A04020102020204" pitchFamily="34" charset="0"/>
              <a:cs typeface="AngsanaUPC" panose="02020603050405020304" pitchFamily="18" charset="-34"/>
            </a:endParaRPr>
          </a:p>
          <a:p>
            <a:pPr marL="285750" lvl="0" indent="-285750" algn="l" rtl="0">
              <a:lnSpc>
                <a:spcPct val="90000"/>
              </a:lnSpc>
              <a:spcBef>
                <a:spcPts val="1000"/>
              </a:spcBef>
              <a:spcAft>
                <a:spcPts val="0"/>
              </a:spcAft>
              <a:buSzPts val="2000"/>
              <a:buFont typeface="Wingdings" panose="05000000000000000000" pitchFamily="2" charset="2"/>
              <a:buChar char="Ø"/>
            </a:pPr>
            <a:r>
              <a:rPr lang="en-US" sz="1800" dirty="0">
                <a:solidFill>
                  <a:schemeClr val="lt1"/>
                </a:solidFill>
                <a:latin typeface="Arial Black" panose="020B0A04020102020204" pitchFamily="34" charset="0"/>
                <a:cs typeface="AngsanaUPC" panose="02020603050405020304" pitchFamily="18" charset="-34"/>
              </a:rPr>
              <a:t>Apply the unique immunization schedule and screening testing when providing primary care for PWH.</a:t>
            </a:r>
            <a:endParaRPr sz="2400" dirty="0">
              <a:latin typeface="Arial Black" panose="020B0A04020102020204" pitchFamily="34" charset="0"/>
              <a:cs typeface="AngsanaUPC" panose="02020603050405020304" pitchFamily="18" charset="-34"/>
            </a:endParaRPr>
          </a:p>
          <a:p>
            <a:pPr marL="285750" lvl="0" indent="-285750" algn="l" rtl="0">
              <a:lnSpc>
                <a:spcPct val="90000"/>
              </a:lnSpc>
              <a:spcBef>
                <a:spcPts val="1000"/>
              </a:spcBef>
              <a:spcAft>
                <a:spcPts val="0"/>
              </a:spcAft>
              <a:buSzPts val="2000"/>
              <a:buFont typeface="Wingdings" panose="05000000000000000000" pitchFamily="2" charset="2"/>
              <a:buChar char="Ø"/>
            </a:pPr>
            <a:endParaRPr sz="1800" dirty="0">
              <a:solidFill>
                <a:schemeClr val="lt1"/>
              </a:solidFill>
              <a:latin typeface="Arial Black" panose="020B0A04020102020204" pitchFamily="34" charset="0"/>
              <a:cs typeface="AngsanaUPC" panose="02020603050405020304" pitchFamily="18" charset="-34"/>
            </a:endParaRPr>
          </a:p>
          <a:p>
            <a:pPr marL="285750" lvl="0" indent="-285750" algn="l" rtl="0">
              <a:lnSpc>
                <a:spcPct val="90000"/>
              </a:lnSpc>
              <a:spcBef>
                <a:spcPts val="1000"/>
              </a:spcBef>
              <a:spcAft>
                <a:spcPts val="0"/>
              </a:spcAft>
              <a:buSzPts val="2000"/>
              <a:buFont typeface="Wingdings" panose="05000000000000000000" pitchFamily="2" charset="2"/>
              <a:buChar char="Ø"/>
            </a:pPr>
            <a:r>
              <a:rPr lang="en-US" sz="1800" dirty="0">
                <a:solidFill>
                  <a:schemeClr val="lt1"/>
                </a:solidFill>
                <a:latin typeface="Arial Black" panose="020B0A04020102020204" pitchFamily="34" charset="0"/>
                <a:cs typeface="AngsanaUPC" panose="02020603050405020304" pitchFamily="18" charset="-34"/>
              </a:rPr>
              <a:t>Recognize the impact of HIV status on risk stratification of bone and cardiovascular health</a:t>
            </a:r>
            <a:r>
              <a:rPr lang="en-US" sz="1800" dirty="0">
                <a:latin typeface="Arial Black" panose="020B0A04020102020204" pitchFamily="34" charset="0"/>
                <a:cs typeface="AngsanaUPC" panose="02020603050405020304" pitchFamily="18" charset="-34"/>
              </a:rPr>
              <a:t>.</a:t>
            </a:r>
            <a:endParaRPr sz="1800" dirty="0">
              <a:solidFill>
                <a:schemeClr val="lt1"/>
              </a:solidFill>
              <a:latin typeface="Arial Black" panose="020B0A04020102020204" pitchFamily="34" charset="0"/>
              <a:cs typeface="AngsanaUPC" panose="02020603050405020304"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2decaa9cf_0_0"/>
          <p:cNvSpPr txBox="1">
            <a:spLocks noGrp="1"/>
          </p:cNvSpPr>
          <p:nvPr>
            <p:ph type="ctrTitle"/>
          </p:nvPr>
        </p:nvSpPr>
        <p:spPr>
          <a:xfrm>
            <a:off x="120580" y="2964153"/>
            <a:ext cx="8714433" cy="75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dirty="0"/>
              <a:t>HEALTH MAINTENANCE FOR PWH</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786" y="1122120"/>
            <a:ext cx="5318475" cy="673936"/>
          </a:xfrm>
        </p:spPr>
        <p:txBody>
          <a:bodyPr spcFirstLastPara="1" vert="horz" wrap="square" lIns="68580" tIns="34290" rIns="68580" bIns="34290" rtlCol="0" anchor="ctr" anchorCtr="0">
            <a:normAutofit/>
          </a:bodyPr>
          <a:lstStyle/>
          <a:p>
            <a:r>
              <a:rPr lang="en-US" sz="3000">
                <a:solidFill>
                  <a:srgbClr val="FFFFFF"/>
                </a:solidFill>
              </a:rPr>
              <a:t>HIV and HPV Co-infection</a:t>
            </a:r>
          </a:p>
        </p:txBody>
      </p:sp>
      <p:pic>
        <p:nvPicPr>
          <p:cNvPr id="3" name="Picture 5" descr="Chart, bar chart&#10;&#10;Description automatically generated">
            <a:extLst>
              <a:ext uri="{FF2B5EF4-FFF2-40B4-BE49-F238E27FC236}">
                <a16:creationId xmlns:a16="http://schemas.microsoft.com/office/drawing/2014/main" id="{0C2700B9-378E-4311-BD8E-1E682BC1AE5E}"/>
              </a:ext>
            </a:extLst>
          </p:cNvPr>
          <p:cNvPicPr>
            <a:picLocks noChangeAspect="1"/>
          </p:cNvPicPr>
          <p:nvPr/>
        </p:nvPicPr>
        <p:blipFill>
          <a:blip r:embed="rId2"/>
          <a:stretch>
            <a:fillRect/>
          </a:stretch>
        </p:blipFill>
        <p:spPr>
          <a:xfrm>
            <a:off x="180196" y="1459088"/>
            <a:ext cx="4248501" cy="4519681"/>
          </a:xfrm>
          <a:prstGeom prst="rect">
            <a:avLst/>
          </a:prstGeom>
        </p:spPr>
      </p:pic>
      <p:pic>
        <p:nvPicPr>
          <p:cNvPr id="6" name="Picture 6" descr="Chart, bar chart&#10;&#10;Description automatically generated">
            <a:extLst>
              <a:ext uri="{FF2B5EF4-FFF2-40B4-BE49-F238E27FC236}">
                <a16:creationId xmlns:a16="http://schemas.microsoft.com/office/drawing/2014/main" id="{AA03511E-A9E4-4087-B0C6-51889BE3B42D}"/>
              </a:ext>
            </a:extLst>
          </p:cNvPr>
          <p:cNvPicPr>
            <a:picLocks noChangeAspect="1"/>
          </p:cNvPicPr>
          <p:nvPr/>
        </p:nvPicPr>
        <p:blipFill>
          <a:blip r:embed="rId3"/>
          <a:stretch>
            <a:fillRect/>
          </a:stretch>
        </p:blipFill>
        <p:spPr>
          <a:xfrm>
            <a:off x="4728011" y="1459088"/>
            <a:ext cx="4260757" cy="4519680"/>
          </a:xfrm>
          <a:prstGeom prst="rect">
            <a:avLst/>
          </a:prstGeom>
        </p:spPr>
      </p:pic>
      <p:pic>
        <p:nvPicPr>
          <p:cNvPr id="5" name="Picture 2" descr="https://anchorstudy.org/sites/default/files/check-me-out-graphic.png">
            <a:extLst>
              <a:ext uri="{FF2B5EF4-FFF2-40B4-BE49-F238E27FC236}">
                <a16:creationId xmlns:a16="http://schemas.microsoft.com/office/drawing/2014/main" id="{14C85DCE-C4D9-48ED-94B9-ECFF2BF07B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00937" y="-87858"/>
            <a:ext cx="1643063" cy="22145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72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HIV and Anal Cancer Risk</a:t>
            </a:r>
          </a:p>
        </p:txBody>
      </p:sp>
      <p:pic>
        <p:nvPicPr>
          <p:cNvPr id="2050" name="Picture 2" descr="https://anchorstudy.org/sites/default/files/.uploads/anal_vs._other_cancer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814" y="1797248"/>
            <a:ext cx="8225043" cy="4450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987" y="6458641"/>
            <a:ext cx="2093843" cy="253916"/>
          </a:xfrm>
          <a:prstGeom prst="rect">
            <a:avLst/>
          </a:prstGeom>
        </p:spPr>
        <p:txBody>
          <a:bodyPr wrap="none">
            <a:spAutoFit/>
          </a:bodyPr>
          <a:lstStyle/>
          <a:p>
            <a:r>
              <a:rPr lang="en-US" sz="1050" dirty="0"/>
              <a:t>Source: https://anchorstudy.org/</a:t>
            </a:r>
          </a:p>
        </p:txBody>
      </p:sp>
    </p:spTree>
    <p:extLst>
      <p:ext uri="{BB962C8B-B14F-4D97-AF65-F5344CB8AC3E}">
        <p14:creationId xmlns:p14="http://schemas.microsoft.com/office/powerpoint/2010/main" val="1381051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AE9D40-C36B-480B-BB24-9AAD7440C5FC}"/>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Anal cancer prevention: A paucity of quality data</a:t>
            </a:r>
          </a:p>
        </p:txBody>
      </p:sp>
      <p:sp>
        <p:nvSpPr>
          <p:cNvPr id="3" name="Content Placeholder 2"/>
          <p:cNvSpPr>
            <a:spLocks noGrp="1"/>
          </p:cNvSpPr>
          <p:nvPr>
            <p:ph idx="1"/>
          </p:nvPr>
        </p:nvSpPr>
        <p:spPr>
          <a:xfrm>
            <a:off x="628650" y="2270055"/>
            <a:ext cx="7886700" cy="4351338"/>
          </a:xfrm>
        </p:spPr>
        <p:txBody>
          <a:bodyPr>
            <a:normAutofit lnSpcReduction="10000"/>
          </a:bodyPr>
          <a:lstStyle/>
          <a:p>
            <a:r>
              <a:rPr lang="en-US" dirty="0">
                <a:latin typeface="+mj-lt"/>
              </a:rPr>
              <a:t>Anal cytologic screening or high-resolution </a:t>
            </a:r>
            <a:r>
              <a:rPr lang="en-US" dirty="0" err="1">
                <a:latin typeface="+mj-lt"/>
              </a:rPr>
              <a:t>anoscopy</a:t>
            </a:r>
            <a:r>
              <a:rPr lang="en-US" dirty="0">
                <a:latin typeface="+mj-lt"/>
              </a:rPr>
              <a:t> (HRA) for men and women who are HIV+ has been controversial.</a:t>
            </a:r>
            <a:r>
              <a:rPr lang="en-US" b="1" dirty="0">
                <a:latin typeface="+mj-lt"/>
              </a:rPr>
              <a:t> (CIII)</a:t>
            </a:r>
            <a:r>
              <a:rPr lang="en-US" dirty="0">
                <a:latin typeface="+mj-lt"/>
              </a:rPr>
              <a:t> </a:t>
            </a:r>
          </a:p>
          <a:p>
            <a:r>
              <a:rPr lang="en-US" dirty="0">
                <a:latin typeface="+mj-lt"/>
              </a:rPr>
              <a:t>Annual digital anal examination </a:t>
            </a:r>
            <a:r>
              <a:rPr lang="en-US" b="1" dirty="0">
                <a:latin typeface="+mj-lt"/>
              </a:rPr>
              <a:t>(BIII)</a:t>
            </a:r>
            <a:r>
              <a:rPr lang="en-US" dirty="0">
                <a:latin typeface="+mj-lt"/>
              </a:rPr>
              <a:t> and screening for symptoms such as anorectal bleeding, anorectal pain, and palpable anorectal masses or nodules also may be useful. </a:t>
            </a:r>
            <a:r>
              <a:rPr lang="en-US" b="1" dirty="0">
                <a:latin typeface="+mj-lt"/>
              </a:rPr>
              <a:t>(CIII)</a:t>
            </a:r>
            <a:endParaRPr lang="en-US" dirty="0">
              <a:latin typeface="+mj-lt"/>
            </a:endParaRPr>
          </a:p>
          <a:p>
            <a:r>
              <a:rPr lang="en-US" dirty="0">
                <a:latin typeface="+mj-lt"/>
              </a:rPr>
              <a:t>Screening for anal cancer with anal cytology should not be done without the availability of referral for HRA. </a:t>
            </a:r>
          </a:p>
        </p:txBody>
      </p:sp>
    </p:spTree>
    <p:extLst>
      <p:ext uri="{BB962C8B-B14F-4D97-AF65-F5344CB8AC3E}">
        <p14:creationId xmlns:p14="http://schemas.microsoft.com/office/powerpoint/2010/main" val="2178088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1DCC7A-1195-45C4-A8B6-837BDBF467DD}"/>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1255061"/>
            <a:ext cx="7886700" cy="686836"/>
          </a:xfrm>
        </p:spPr>
        <p:txBody>
          <a:bodyPr/>
          <a:lstStyle/>
          <a:p>
            <a:r>
              <a:rPr lang="en-US" sz="3200" dirty="0"/>
              <a:t>Cervical Cancer screening (Age &lt;30):</a:t>
            </a:r>
          </a:p>
        </p:txBody>
      </p:sp>
      <p:sp>
        <p:nvSpPr>
          <p:cNvPr id="5" name="Content Placeholder 4"/>
          <p:cNvSpPr>
            <a:spLocks noGrp="1"/>
          </p:cNvSpPr>
          <p:nvPr>
            <p:ph idx="1"/>
          </p:nvPr>
        </p:nvSpPr>
        <p:spPr>
          <a:xfrm>
            <a:off x="628650" y="2194869"/>
            <a:ext cx="7886700" cy="4351338"/>
          </a:xfrm>
        </p:spPr>
        <p:txBody>
          <a:bodyPr spcFirstLastPara="1" vert="horz" wrap="square" lIns="68580" tIns="34290" rIns="68580" bIns="34290" rtlCol="0" anchor="t" anchorCtr="0">
            <a:normAutofit/>
          </a:bodyPr>
          <a:lstStyle/>
          <a:p>
            <a:r>
              <a:rPr lang="en-US" dirty="0">
                <a:latin typeface="+mj-lt"/>
              </a:rPr>
              <a:t>Pap test at the time of initial diagnosis with HIV for persons aged 21-29.</a:t>
            </a:r>
          </a:p>
          <a:p>
            <a:r>
              <a:rPr lang="en-US" dirty="0">
                <a:latin typeface="+mj-lt"/>
              </a:rPr>
              <a:t>If initial Pap test is normal, repeat Pap test in 12 months. </a:t>
            </a:r>
            <a:r>
              <a:rPr lang="en-US" b="1" dirty="0">
                <a:latin typeface="+mj-lt"/>
              </a:rPr>
              <a:t>(BII)</a:t>
            </a:r>
            <a:endParaRPr lang="en-US" dirty="0">
              <a:latin typeface="+mj-lt"/>
            </a:endParaRPr>
          </a:p>
          <a:p>
            <a:r>
              <a:rPr lang="en-US" dirty="0">
                <a:latin typeface="+mj-lt"/>
              </a:rPr>
              <a:t> If 3 consecutive Pap tests are normal, repeat pap every 3 years. </a:t>
            </a:r>
            <a:r>
              <a:rPr lang="en-US" b="1" dirty="0">
                <a:latin typeface="+mj-lt"/>
              </a:rPr>
              <a:t>(BII)</a:t>
            </a:r>
            <a:endParaRPr lang="en-US" dirty="0">
              <a:latin typeface="+mj-lt"/>
            </a:endParaRPr>
          </a:p>
          <a:p>
            <a:r>
              <a:rPr lang="en-US" dirty="0">
                <a:latin typeface="+mj-lt"/>
              </a:rPr>
              <a:t>Co-testing (Pap test and HPV test) is not recommended.</a:t>
            </a:r>
          </a:p>
        </p:txBody>
      </p:sp>
    </p:spTree>
    <p:extLst>
      <p:ext uri="{BB962C8B-B14F-4D97-AF65-F5344CB8AC3E}">
        <p14:creationId xmlns:p14="http://schemas.microsoft.com/office/powerpoint/2010/main" val="2100437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00F534-28E0-46E7-BE75-21DF6612EDCF}"/>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1224915"/>
            <a:ext cx="7886700" cy="686836"/>
          </a:xfrm>
        </p:spPr>
        <p:txBody>
          <a:bodyPr/>
          <a:lstStyle/>
          <a:p>
            <a:r>
              <a:rPr lang="en-US" sz="3200" dirty="0"/>
              <a:t>Cervical Cancer screening (age &gt;30):</a:t>
            </a:r>
          </a:p>
        </p:txBody>
      </p:sp>
      <p:sp>
        <p:nvSpPr>
          <p:cNvPr id="5" name="Content Placeholder 4"/>
          <p:cNvSpPr>
            <a:spLocks noGrp="1"/>
          </p:cNvSpPr>
          <p:nvPr>
            <p:ph idx="1"/>
          </p:nvPr>
        </p:nvSpPr>
        <p:spPr>
          <a:xfrm>
            <a:off x="628650" y="2097349"/>
            <a:ext cx="8340538" cy="4397579"/>
          </a:xfrm>
        </p:spPr>
        <p:txBody>
          <a:bodyPr spcFirstLastPara="1" vert="horz" wrap="square" lIns="68580" tIns="34290" rIns="68580" bIns="34290" rtlCol="0" anchor="t" anchorCtr="0">
            <a:normAutofit/>
          </a:bodyPr>
          <a:lstStyle/>
          <a:p>
            <a:r>
              <a:rPr lang="en-US" b="1" dirty="0">
                <a:latin typeface="+mj-lt"/>
              </a:rPr>
              <a:t>Screening is lifetime: </a:t>
            </a:r>
            <a:r>
              <a:rPr lang="en-US" sz="2400" dirty="0">
                <a:latin typeface="+mj-lt"/>
              </a:rPr>
              <a:t>Does </a:t>
            </a:r>
            <a:r>
              <a:rPr lang="en-US" sz="2400" b="1" u="sng" dirty="0">
                <a:latin typeface="+mj-lt"/>
              </a:rPr>
              <a:t>NOT</a:t>
            </a:r>
            <a:r>
              <a:rPr lang="en-US" sz="2400" dirty="0">
                <a:latin typeface="+mj-lt"/>
              </a:rPr>
              <a:t> stop at age 65.</a:t>
            </a:r>
            <a:endParaRPr lang="en-US" sz="2400" dirty="0">
              <a:latin typeface="+mj-lt"/>
              <a:cs typeface="Calibri"/>
            </a:endParaRPr>
          </a:p>
          <a:p>
            <a:r>
              <a:rPr lang="en-US" b="1" i="1" dirty="0">
                <a:latin typeface="+mj-lt"/>
              </a:rPr>
              <a:t>Pap Testing Only:</a:t>
            </a:r>
            <a:endParaRPr lang="en-US" b="1" dirty="0">
              <a:latin typeface="+mj-lt"/>
            </a:endParaRPr>
          </a:p>
          <a:p>
            <a:pPr lvl="1"/>
            <a:r>
              <a:rPr lang="en-US" dirty="0">
                <a:latin typeface="+mj-lt"/>
              </a:rPr>
              <a:t>Same screening guidelines as persons aged 21-29.</a:t>
            </a:r>
          </a:p>
          <a:p>
            <a:r>
              <a:rPr lang="en-US" b="1" i="1" dirty="0">
                <a:latin typeface="+mj-lt"/>
              </a:rPr>
              <a:t>Pap and HPV Co-Testing:</a:t>
            </a:r>
            <a:endParaRPr lang="en-US" b="1" dirty="0">
              <a:latin typeface="+mj-lt"/>
            </a:endParaRPr>
          </a:p>
          <a:p>
            <a:pPr lvl="1"/>
            <a:r>
              <a:rPr lang="en-US" dirty="0">
                <a:latin typeface="+mj-lt"/>
              </a:rPr>
              <a:t>Test at HIV diagnosis or age 30. </a:t>
            </a:r>
            <a:r>
              <a:rPr lang="en-US" b="1" dirty="0">
                <a:latin typeface="+mj-lt"/>
              </a:rPr>
              <a:t>(BII)</a:t>
            </a:r>
            <a:r>
              <a:rPr lang="en-US" dirty="0">
                <a:latin typeface="+mj-lt"/>
              </a:rPr>
              <a:t> </a:t>
            </a:r>
            <a:endParaRPr lang="en-US" dirty="0">
              <a:latin typeface="+mj-lt"/>
              <a:cs typeface="Calibri"/>
            </a:endParaRPr>
          </a:p>
          <a:p>
            <a:pPr lvl="1"/>
            <a:r>
              <a:rPr lang="en-US" dirty="0">
                <a:latin typeface="+mj-lt"/>
              </a:rPr>
              <a:t>Those who co-test negative/negative (i.e., a normal Pap cytology and negative HPV test) can repeat screening </a:t>
            </a:r>
            <a:r>
              <a:rPr lang="en-US" b="1" u="sng" dirty="0">
                <a:latin typeface="+mj-lt"/>
              </a:rPr>
              <a:t>in 3 years.</a:t>
            </a:r>
          </a:p>
          <a:p>
            <a:endParaRPr lang="en-US" dirty="0">
              <a:latin typeface="+mj-lt"/>
            </a:endParaRPr>
          </a:p>
        </p:txBody>
      </p:sp>
    </p:spTree>
    <p:extLst>
      <p:ext uri="{BB962C8B-B14F-4D97-AF65-F5344CB8AC3E}">
        <p14:creationId xmlns:p14="http://schemas.microsoft.com/office/powerpoint/2010/main" val="4107583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773881-A923-4396-81A5-C5F27A979042}"/>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A137C-E2BB-4C3B-A95E-85A556B1B54C}"/>
              </a:ext>
            </a:extLst>
          </p:cNvPr>
          <p:cNvSpPr>
            <a:spLocks noGrp="1"/>
          </p:cNvSpPr>
          <p:nvPr>
            <p:ph type="title"/>
          </p:nvPr>
        </p:nvSpPr>
        <p:spPr/>
        <p:txBody>
          <a:bodyPr/>
          <a:lstStyle/>
          <a:p>
            <a:pPr algn="ctr"/>
            <a:r>
              <a:rPr lang="en-US" dirty="0">
                <a:cs typeface="Calibri Light"/>
              </a:rPr>
              <a:t>HPV Vaccination for PWH</a:t>
            </a:r>
          </a:p>
        </p:txBody>
      </p:sp>
      <p:graphicFrame>
        <p:nvGraphicFramePr>
          <p:cNvPr id="6" name="Content Placeholder 5">
            <a:extLst>
              <a:ext uri="{FF2B5EF4-FFF2-40B4-BE49-F238E27FC236}">
                <a16:creationId xmlns:a16="http://schemas.microsoft.com/office/drawing/2014/main" id="{72EF564E-D13F-4E34-B443-2A18F09B7892}"/>
              </a:ext>
            </a:extLst>
          </p:cNvPr>
          <p:cNvGraphicFramePr>
            <a:graphicFrameLocks noGrp="1"/>
          </p:cNvGraphicFramePr>
          <p:nvPr>
            <p:ph idx="1"/>
            <p:extLst>
              <p:ext uri="{D42A27DB-BD31-4B8C-83A1-F6EECF244321}">
                <p14:modId xmlns:p14="http://schemas.microsoft.com/office/powerpoint/2010/main" val="669680149"/>
              </p:ext>
            </p:extLst>
          </p:nvPr>
        </p:nvGraphicFramePr>
        <p:xfrm>
          <a:off x="628650" y="1979526"/>
          <a:ext cx="7886700" cy="3989196"/>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872335695"/>
                    </a:ext>
                  </a:extLst>
                </a:gridCol>
              </a:tblGrid>
              <a:tr h="3989196">
                <a:tc>
                  <a:txBody>
                    <a:bodyPr/>
                    <a:lstStyle/>
                    <a:p>
                      <a:pPr marL="342900" indent="-342900" fontAlgn="t">
                        <a:buFont typeface="Arial"/>
                        <a:buChar char="•"/>
                      </a:pPr>
                      <a:r>
                        <a:rPr lang="en-US" sz="1800" b="0" dirty="0">
                          <a:solidFill>
                            <a:schemeClr val="accent1">
                              <a:lumMod val="75000"/>
                            </a:schemeClr>
                          </a:solidFill>
                          <a:effectLst/>
                          <a:latin typeface="+mj-lt"/>
                        </a:rPr>
                        <a:t>Target age for </a:t>
                      </a:r>
                      <a:r>
                        <a:rPr lang="en-US" sz="1800" b="0" i="0" u="none" strike="noStrike" noProof="0" dirty="0">
                          <a:solidFill>
                            <a:schemeClr val="accent1">
                              <a:lumMod val="75000"/>
                            </a:schemeClr>
                          </a:solidFill>
                          <a:effectLst/>
                          <a:latin typeface="+mj-lt"/>
                        </a:rPr>
                        <a:t>HPV recombinant 9-valent vaccine</a:t>
                      </a:r>
                      <a:r>
                        <a:rPr lang="en-US" sz="1800" b="0" dirty="0">
                          <a:solidFill>
                            <a:schemeClr val="accent1">
                              <a:lumMod val="75000"/>
                            </a:schemeClr>
                          </a:solidFill>
                          <a:effectLst/>
                          <a:latin typeface="+mj-lt"/>
                        </a:rPr>
                        <a:t> is 11 to 12 years. (AIII)</a:t>
                      </a:r>
                      <a:endParaRPr lang="en-US" sz="1800" b="0" dirty="0">
                        <a:solidFill>
                          <a:schemeClr val="accent1">
                            <a:lumMod val="75000"/>
                          </a:schemeClr>
                        </a:solidFill>
                        <a:latin typeface="+mj-lt"/>
                      </a:endParaRPr>
                    </a:p>
                    <a:p>
                      <a:pPr marL="342900" lvl="0" indent="-342900">
                        <a:buFont typeface="Arial"/>
                        <a:buChar char="•"/>
                      </a:pPr>
                      <a:endParaRPr lang="en-US" sz="1800" b="0" dirty="0">
                        <a:solidFill>
                          <a:schemeClr val="accent1">
                            <a:lumMod val="75000"/>
                          </a:schemeClr>
                        </a:solidFill>
                        <a:effectLst/>
                        <a:latin typeface="+mj-lt"/>
                      </a:endParaRPr>
                    </a:p>
                    <a:p>
                      <a:pPr marL="342900" lvl="0" indent="-342900">
                        <a:buFont typeface="Arial"/>
                        <a:buChar char="•"/>
                      </a:pPr>
                      <a:r>
                        <a:rPr lang="en-US" sz="1800" b="0" i="0" u="none" strike="noStrike" noProof="0" dirty="0">
                          <a:solidFill>
                            <a:schemeClr val="accent1">
                              <a:lumMod val="75000"/>
                            </a:schemeClr>
                          </a:solidFill>
                          <a:effectLst/>
                          <a:latin typeface="+mj-lt"/>
                        </a:rPr>
                        <a:t>PWH age 13-26 years: HPV vaccine</a:t>
                      </a:r>
                      <a:r>
                        <a:rPr lang="en-US" sz="1800" b="0" dirty="0">
                          <a:solidFill>
                            <a:schemeClr val="accent1">
                              <a:lumMod val="75000"/>
                            </a:schemeClr>
                          </a:solidFill>
                          <a:effectLst/>
                          <a:latin typeface="+mj-lt"/>
                        </a:rPr>
                        <a:t> is recommended (lower efficacy if after onset of sexual activity). (BII)</a:t>
                      </a:r>
                      <a:endParaRPr lang="en-US" sz="1800" b="0" dirty="0">
                        <a:solidFill>
                          <a:schemeClr val="accent1">
                            <a:lumMod val="75000"/>
                          </a:schemeClr>
                        </a:solidFill>
                        <a:latin typeface="+mj-lt"/>
                      </a:endParaRPr>
                    </a:p>
                    <a:p>
                      <a:pPr marL="342900" lvl="0" indent="-342900">
                        <a:buFont typeface="Arial"/>
                        <a:buChar char="•"/>
                      </a:pPr>
                      <a:endParaRPr lang="en-US" sz="1800" b="0" dirty="0">
                        <a:solidFill>
                          <a:schemeClr val="accent1">
                            <a:lumMod val="75000"/>
                          </a:schemeClr>
                        </a:solidFill>
                        <a:effectLst/>
                        <a:latin typeface="+mj-lt"/>
                      </a:endParaRPr>
                    </a:p>
                    <a:p>
                      <a:pPr marL="342900" indent="-342900" fontAlgn="t">
                        <a:buFont typeface="Arial"/>
                        <a:buChar char="•"/>
                      </a:pPr>
                      <a:r>
                        <a:rPr lang="en-US" sz="1800" b="0" i="0" u="none" strike="noStrike" noProof="0" dirty="0">
                          <a:solidFill>
                            <a:schemeClr val="accent1">
                              <a:lumMod val="75000"/>
                            </a:schemeClr>
                          </a:solidFill>
                          <a:effectLst/>
                          <a:latin typeface="+mj-lt"/>
                        </a:rPr>
                        <a:t>PWH ages 27-45+: HPV vaccine</a:t>
                      </a:r>
                      <a:r>
                        <a:rPr lang="en-US" sz="1800" b="0" dirty="0">
                          <a:solidFill>
                            <a:schemeClr val="accent1">
                              <a:lumMod val="75000"/>
                            </a:schemeClr>
                          </a:solidFill>
                          <a:effectLst/>
                          <a:latin typeface="+mj-lt"/>
                        </a:rPr>
                        <a:t> not recommended (AI) In some situations, there might be vaccine benefit (e.g., PWH with minimal HPV exposure) - use shared decision making</a:t>
                      </a:r>
                    </a:p>
                    <a:p>
                      <a:pPr marL="342900" lvl="0" indent="-342900">
                        <a:buFont typeface="Arial"/>
                        <a:buChar char="•"/>
                      </a:pPr>
                      <a:endParaRPr lang="en-US" sz="1800" b="0" dirty="0">
                        <a:solidFill>
                          <a:schemeClr val="accent1">
                            <a:lumMod val="75000"/>
                          </a:schemeClr>
                        </a:solidFill>
                        <a:effectLst/>
                        <a:latin typeface="+mj-lt"/>
                      </a:endParaRPr>
                    </a:p>
                    <a:p>
                      <a:pPr marL="342900" indent="-342900" fontAlgn="t">
                        <a:buFont typeface="Arial"/>
                        <a:buChar char="•"/>
                      </a:pPr>
                      <a:r>
                        <a:rPr lang="en-US" sz="1800" b="0" dirty="0">
                          <a:solidFill>
                            <a:schemeClr val="accent1">
                              <a:lumMod val="75000"/>
                            </a:schemeClr>
                          </a:solidFill>
                          <a:effectLst/>
                          <a:latin typeface="+mj-lt"/>
                        </a:rPr>
                        <a:t>For patients who have completed a vaccination series with the recombinant bivalent or quadrivalent vaccine, consider full series (three doses) of recombinant 9-valent vaccine (CIII)</a:t>
                      </a:r>
                      <a:endParaRPr lang="en-US" sz="1800" b="0" i="0" dirty="0">
                        <a:solidFill>
                          <a:schemeClr val="accent1">
                            <a:lumMod val="75000"/>
                          </a:schemeClr>
                        </a:solidFill>
                        <a:effectLst/>
                        <a:latin typeface="+mj-lt"/>
                      </a:endParaRPr>
                    </a:p>
                  </a:txBody>
                  <a:tcPr marL="107156" marR="107156" marT="107156" marB="107156">
                    <a:noFill/>
                  </a:tcPr>
                </a:tc>
                <a:extLst>
                  <a:ext uri="{0D108BD9-81ED-4DB2-BD59-A6C34878D82A}">
                    <a16:rowId xmlns:a16="http://schemas.microsoft.com/office/drawing/2014/main" val="2124299468"/>
                  </a:ext>
                </a:extLst>
              </a:tr>
            </a:tbl>
          </a:graphicData>
        </a:graphic>
      </p:graphicFrame>
    </p:spTree>
    <p:extLst>
      <p:ext uri="{BB962C8B-B14F-4D97-AF65-F5344CB8AC3E}">
        <p14:creationId xmlns:p14="http://schemas.microsoft.com/office/powerpoint/2010/main" val="139408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59289C-6656-4173-9EF3-C25DBF2EA19B}"/>
              </a:ext>
            </a:extLst>
          </p:cNvPr>
          <p:cNvPicPr>
            <a:picLocks noChangeAspect="1"/>
          </p:cNvPicPr>
          <p:nvPr/>
        </p:nvPicPr>
        <p:blipFill>
          <a:blip r:embed="rId3"/>
          <a:stretch>
            <a:fillRect/>
          </a:stretch>
        </p:blipFill>
        <p:spPr>
          <a:xfrm>
            <a:off x="472069" y="785931"/>
            <a:ext cx="7949261" cy="6106616"/>
          </a:xfrm>
          <a:prstGeom prst="rect">
            <a:avLst/>
          </a:prstGeom>
        </p:spPr>
      </p:pic>
      <p:sp>
        <p:nvSpPr>
          <p:cNvPr id="6" name="TextBox 5">
            <a:extLst>
              <a:ext uri="{FF2B5EF4-FFF2-40B4-BE49-F238E27FC236}">
                <a16:creationId xmlns:a16="http://schemas.microsoft.com/office/drawing/2014/main" id="{0CE17310-1B47-446A-BC27-1D69D9268974}"/>
              </a:ext>
            </a:extLst>
          </p:cNvPr>
          <p:cNvSpPr txBox="1"/>
          <p:nvPr/>
        </p:nvSpPr>
        <p:spPr>
          <a:xfrm>
            <a:off x="6480312" y="82083"/>
            <a:ext cx="5327375" cy="230832"/>
          </a:xfrm>
          <a:prstGeom prst="rect">
            <a:avLst/>
          </a:prstGeom>
          <a:noFill/>
        </p:spPr>
        <p:txBody>
          <a:bodyPr wrap="square" rtlCol="0">
            <a:spAutoFit/>
          </a:bodyPr>
          <a:lstStyle/>
          <a:p>
            <a:r>
              <a:rPr lang="en-US" sz="900" dirty="0">
                <a:solidFill>
                  <a:schemeClr val="tx1"/>
                </a:solidFill>
              </a:rPr>
              <a:t>Source: </a:t>
            </a:r>
            <a:r>
              <a:rPr lang="en-US" sz="900" dirty="0">
                <a:hlinkClick r:id="rId4"/>
              </a:rPr>
              <a:t>adult-combined-schedule.pdf (cdc.gov)</a:t>
            </a:r>
            <a:endParaRPr lang="en-US" sz="900" dirty="0">
              <a:solidFill>
                <a:schemeClr val="tx1"/>
              </a:solidFill>
            </a:endParaRPr>
          </a:p>
        </p:txBody>
      </p:sp>
      <p:sp>
        <p:nvSpPr>
          <p:cNvPr id="3" name="Rectangle 2">
            <a:extLst>
              <a:ext uri="{FF2B5EF4-FFF2-40B4-BE49-F238E27FC236}">
                <a16:creationId xmlns:a16="http://schemas.microsoft.com/office/drawing/2014/main" id="{2A5DE166-DDDF-4732-8B43-2725E087B389}"/>
              </a:ext>
            </a:extLst>
          </p:cNvPr>
          <p:cNvSpPr/>
          <p:nvPr/>
        </p:nvSpPr>
        <p:spPr>
          <a:xfrm>
            <a:off x="2613672" y="1227510"/>
            <a:ext cx="748961" cy="47603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93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3069E0-1526-4148-8EEB-C376072E193B}"/>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5A5BD-BF9E-4B26-A23E-35C094A02E0B}"/>
              </a:ext>
            </a:extLst>
          </p:cNvPr>
          <p:cNvSpPr>
            <a:spLocks noGrp="1"/>
          </p:cNvSpPr>
          <p:nvPr>
            <p:ph type="title"/>
          </p:nvPr>
        </p:nvSpPr>
        <p:spPr/>
        <p:txBody>
          <a:bodyPr/>
          <a:lstStyle/>
          <a:p>
            <a:pPr algn="ctr"/>
            <a:r>
              <a:rPr lang="en-US" dirty="0">
                <a:cs typeface="Calibri Light"/>
              </a:rPr>
              <a:t>Covid-19 Vaccination</a:t>
            </a:r>
          </a:p>
        </p:txBody>
      </p:sp>
      <p:sp>
        <p:nvSpPr>
          <p:cNvPr id="6" name="TextBox 5">
            <a:extLst>
              <a:ext uri="{FF2B5EF4-FFF2-40B4-BE49-F238E27FC236}">
                <a16:creationId xmlns:a16="http://schemas.microsoft.com/office/drawing/2014/main" id="{1295F11A-122C-4C35-ABF9-7F2F23AC4DB5}"/>
              </a:ext>
            </a:extLst>
          </p:cNvPr>
          <p:cNvSpPr txBox="1"/>
          <p:nvPr/>
        </p:nvSpPr>
        <p:spPr>
          <a:xfrm>
            <a:off x="544689" y="2094139"/>
            <a:ext cx="8430581" cy="222368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2000" dirty="0">
                <a:ea typeface="+mn-lt"/>
                <a:cs typeface="+mn-lt"/>
              </a:rPr>
              <a:t>PWH should receive the full series of a COVID-19 vaccine, regardless of CD4 count or viral load</a:t>
            </a:r>
            <a:r>
              <a:rPr lang="en-US" sz="2000" b="1" dirty="0">
                <a:ea typeface="+mn-lt"/>
                <a:cs typeface="+mn-lt"/>
              </a:rPr>
              <a:t>- mRNA vaccines preferred</a:t>
            </a:r>
            <a:endParaRPr lang="en-US" sz="2000" dirty="0"/>
          </a:p>
          <a:p>
            <a:pPr marL="214313" indent="-214313">
              <a:buFont typeface="Arial"/>
              <a:buChar char="•"/>
            </a:pPr>
            <a:r>
              <a:rPr lang="en-US" sz="2000" dirty="0">
                <a:ea typeface="+mn-lt"/>
                <a:cs typeface="+mn-lt"/>
              </a:rPr>
              <a:t>Persons with advanced HIV (CD4 &lt;200, &lt;14%) should receive 3rd dose &gt;28d after 2nd dose of primary series or mRNA/ &gt;4wks after J&amp;J</a:t>
            </a:r>
          </a:p>
          <a:p>
            <a:pPr marL="214313" indent="-214313">
              <a:buFont typeface="Arial"/>
              <a:buChar char="•"/>
            </a:pPr>
            <a:r>
              <a:rPr lang="en-US" sz="2000" dirty="0">
                <a:ea typeface="+mn-lt"/>
                <a:cs typeface="+mn-lt"/>
              </a:rPr>
              <a:t>PLWH should receive booster doses</a:t>
            </a:r>
            <a:endParaRPr lang="en-US" sz="2000" dirty="0">
              <a:cs typeface="Calibri"/>
            </a:endParaRPr>
          </a:p>
          <a:p>
            <a:pPr marL="557213" lvl="1" indent="-214313">
              <a:buFont typeface="Arial"/>
              <a:buChar char="•"/>
            </a:pPr>
            <a:r>
              <a:rPr lang="en-US" sz="2000" dirty="0">
                <a:cs typeface="Calibri"/>
              </a:rPr>
              <a:t>CD4&gt;200: 5 months after 2 dose series </a:t>
            </a:r>
          </a:p>
          <a:p>
            <a:pPr marL="557213" lvl="1" indent="-214313">
              <a:buFont typeface="Arial"/>
              <a:buChar char="•"/>
            </a:pPr>
            <a:r>
              <a:rPr lang="en-US" sz="2000" dirty="0">
                <a:cs typeface="Calibri"/>
              </a:rPr>
              <a:t>CD4&lt;200: 3 months after 3 dose series</a:t>
            </a:r>
          </a:p>
        </p:txBody>
      </p:sp>
      <p:pic>
        <p:nvPicPr>
          <p:cNvPr id="9" name="Picture 9" descr="Text&#10;&#10;Description automatically generated">
            <a:extLst>
              <a:ext uri="{FF2B5EF4-FFF2-40B4-BE49-F238E27FC236}">
                <a16:creationId xmlns:a16="http://schemas.microsoft.com/office/drawing/2014/main" id="{9602F3E5-0B0C-44B5-8241-51844B426504}"/>
              </a:ext>
            </a:extLst>
          </p:cNvPr>
          <p:cNvPicPr>
            <a:picLocks noChangeAspect="1"/>
          </p:cNvPicPr>
          <p:nvPr/>
        </p:nvPicPr>
        <p:blipFill>
          <a:blip r:embed="rId3"/>
          <a:stretch>
            <a:fillRect/>
          </a:stretch>
        </p:blipFill>
        <p:spPr>
          <a:xfrm>
            <a:off x="1139312" y="4913004"/>
            <a:ext cx="6589843" cy="1236068"/>
          </a:xfrm>
          <a:prstGeom prst="rect">
            <a:avLst/>
          </a:prstGeom>
          <a:ln w="53975">
            <a:solidFill>
              <a:schemeClr val="bg2">
                <a:lumMod val="60000"/>
                <a:lumOff val="40000"/>
              </a:schemeClr>
            </a:solidFill>
          </a:ln>
        </p:spPr>
      </p:pic>
    </p:spTree>
    <p:extLst>
      <p:ext uri="{BB962C8B-B14F-4D97-AF65-F5344CB8AC3E}">
        <p14:creationId xmlns:p14="http://schemas.microsoft.com/office/powerpoint/2010/main" val="23237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B60D1D-2EA6-4F81-9D1A-4CE464CFEA95}"/>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5A5BD-BF9E-4B26-A23E-35C094A02E0B}"/>
              </a:ext>
            </a:extLst>
          </p:cNvPr>
          <p:cNvSpPr>
            <a:spLocks noGrp="1"/>
          </p:cNvSpPr>
          <p:nvPr>
            <p:ph type="title"/>
          </p:nvPr>
        </p:nvSpPr>
        <p:spPr/>
        <p:txBody>
          <a:bodyPr/>
          <a:lstStyle/>
          <a:p>
            <a:pPr algn="ctr"/>
            <a:r>
              <a:rPr lang="en-US" dirty="0">
                <a:cs typeface="Calibri Light"/>
              </a:rPr>
              <a:t>Influenza Vaccination</a:t>
            </a:r>
          </a:p>
        </p:txBody>
      </p:sp>
      <p:sp>
        <p:nvSpPr>
          <p:cNvPr id="6" name="TextBox 5">
            <a:extLst>
              <a:ext uri="{FF2B5EF4-FFF2-40B4-BE49-F238E27FC236}">
                <a16:creationId xmlns:a16="http://schemas.microsoft.com/office/drawing/2014/main" id="{1295F11A-122C-4C35-ABF9-7F2F23AC4DB5}"/>
              </a:ext>
            </a:extLst>
          </p:cNvPr>
          <p:cNvSpPr txBox="1"/>
          <p:nvPr/>
        </p:nvSpPr>
        <p:spPr>
          <a:xfrm>
            <a:off x="544689" y="2094139"/>
            <a:ext cx="8430581"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dirty="0"/>
              <a:t>People with HIV at greater risk of severe morbidity.</a:t>
            </a:r>
          </a:p>
          <a:p>
            <a:pPr marL="285750" indent="-285750">
              <a:buFont typeface="Arial" panose="020B0604020202020204" pitchFamily="34" charset="0"/>
              <a:buChar char="•"/>
            </a:pPr>
            <a:r>
              <a:rPr lang="en-US" sz="2000" dirty="0"/>
              <a:t>They can receive inactivated influenza vaccine(IIV).</a:t>
            </a:r>
          </a:p>
          <a:p>
            <a:pPr marL="285750" indent="-285750">
              <a:buFont typeface="Arial" panose="020B0604020202020204" pitchFamily="34" charset="0"/>
              <a:buChar char="•"/>
            </a:pPr>
            <a:r>
              <a:rPr lang="en-US" sz="2000" dirty="0"/>
              <a:t>Live, attenuated should not be used.</a:t>
            </a:r>
          </a:p>
        </p:txBody>
      </p:sp>
    </p:spTree>
    <p:extLst>
      <p:ext uri="{BB962C8B-B14F-4D97-AF65-F5344CB8AC3E}">
        <p14:creationId xmlns:p14="http://schemas.microsoft.com/office/powerpoint/2010/main" val="13151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Rectangle 1">
            <a:extLst>
              <a:ext uri="{FF2B5EF4-FFF2-40B4-BE49-F238E27FC236}">
                <a16:creationId xmlns:a16="http://schemas.microsoft.com/office/drawing/2014/main" id="{8F973C9D-AB95-48FF-9619-13E02749C9C7}"/>
              </a:ext>
            </a:extLst>
          </p:cNvPr>
          <p:cNvSpPr/>
          <p:nvPr/>
        </p:nvSpPr>
        <p:spPr>
          <a:xfrm>
            <a:off x="-484094" y="880027"/>
            <a:ext cx="10192870" cy="5749373"/>
          </a:xfrm>
          <a:prstGeom prst="rect">
            <a:avLst/>
          </a:prstGeom>
          <a:gradFill>
            <a:gsLst>
              <a:gs pos="0">
                <a:schemeClr val="bg1"/>
              </a:gs>
              <a:gs pos="74000">
                <a:schemeClr val="tx2">
                  <a:lumMod val="60000"/>
                  <a:lumOff val="40000"/>
                </a:schemeClr>
              </a:gs>
              <a:gs pos="83000">
                <a:schemeClr val="tx2">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121c6f4a230_0_14"/>
          <p:cNvSpPr txBox="1">
            <a:spLocks noGrp="1"/>
          </p:cNvSpPr>
          <p:nvPr>
            <p:ph type="title"/>
          </p:nvPr>
        </p:nvSpPr>
        <p:spPr>
          <a:xfrm>
            <a:off x="409575" y="880027"/>
            <a:ext cx="7886700"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Timeline</a:t>
            </a:r>
            <a:endParaRPr dirty="0"/>
          </a:p>
        </p:txBody>
      </p:sp>
      <p:sp>
        <p:nvSpPr>
          <p:cNvPr id="107" name="Google Shape;107;g121c6f4a230_0_14"/>
          <p:cNvSpPr txBox="1">
            <a:spLocks noGrp="1"/>
          </p:cNvSpPr>
          <p:nvPr>
            <p:ph type="body" idx="1"/>
          </p:nvPr>
        </p:nvSpPr>
        <p:spPr>
          <a:xfrm>
            <a:off x="476250" y="1941513"/>
            <a:ext cx="7886700" cy="4351200"/>
          </a:xfrm>
          <a:prstGeom prst="rect">
            <a:avLst/>
          </a:prstGeom>
        </p:spPr>
        <p:txBody>
          <a:bodyPr spcFirstLastPara="1" wrap="square" lIns="91425" tIns="45700" rIns="91425" bIns="45700" anchor="t" anchorCtr="0">
            <a:normAutofit/>
          </a:bodyPr>
          <a:lstStyle/>
          <a:p>
            <a:pPr marL="457200" lvl="0" indent="-336550" algn="l" rtl="0">
              <a:lnSpc>
                <a:spcPct val="115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(1981) First official statement of what will be known as AIDS appears on the </a:t>
            </a:r>
            <a:r>
              <a:rPr lang="en-US" sz="1800" dirty="0" err="1">
                <a:solidFill>
                  <a:srgbClr val="000000"/>
                </a:solidFill>
                <a:latin typeface="Roboto"/>
                <a:ea typeface="Roboto"/>
                <a:cs typeface="Roboto"/>
                <a:sym typeface="Roboto"/>
              </a:rPr>
              <a:t>The</a:t>
            </a:r>
            <a:r>
              <a:rPr lang="en-US" sz="1800" dirty="0">
                <a:solidFill>
                  <a:srgbClr val="000000"/>
                </a:solidFill>
                <a:latin typeface="Roboto"/>
                <a:ea typeface="Roboto"/>
                <a:cs typeface="Roboto"/>
                <a:sym typeface="Roboto"/>
              </a:rPr>
              <a:t> Morbidity and Mortality Weekly report.</a:t>
            </a:r>
            <a:endParaRPr sz="1800" dirty="0">
              <a:solidFill>
                <a:srgbClr val="000000"/>
              </a:solidFill>
              <a:latin typeface="Roboto"/>
              <a:ea typeface="Roboto"/>
              <a:cs typeface="Roboto"/>
              <a:sym typeface="Roboto"/>
            </a:endParaRPr>
          </a:p>
          <a:p>
            <a:pPr marL="457200" lvl="0" indent="0" algn="l" rtl="0">
              <a:lnSpc>
                <a:spcPct val="115000"/>
              </a:lnSpc>
              <a:spcBef>
                <a:spcPts val="0"/>
              </a:spcBef>
              <a:spcAft>
                <a:spcPts val="0"/>
              </a:spcAft>
              <a:buNone/>
            </a:pPr>
            <a:endParaRPr sz="1800" dirty="0">
              <a:solidFill>
                <a:srgbClr val="000000"/>
              </a:solidFill>
              <a:latin typeface="Roboto"/>
              <a:ea typeface="Roboto"/>
              <a:cs typeface="Roboto"/>
              <a:sym typeface="Roboto"/>
            </a:endParaRPr>
          </a:p>
          <a:p>
            <a:pPr marL="457200" lvl="0" indent="-336550" algn="l" rtl="0">
              <a:lnSpc>
                <a:spcPct val="115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(1981) Reports on KS and PCP in New York and California among MSM.</a:t>
            </a:r>
            <a:endParaRPr sz="18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000000"/>
              </a:solidFill>
              <a:latin typeface="Arial"/>
              <a:ea typeface="Arial"/>
              <a:cs typeface="Arial"/>
              <a:sym typeface="Arial"/>
            </a:endParaRPr>
          </a:p>
          <a:p>
            <a:pPr marL="457200" lvl="0" indent="-336550" algn="l" rtl="0">
              <a:lnSpc>
                <a:spcPct val="100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(1984) Lymphadenopathy Associated Virus (LAV) or Human T lymphotropic virus type II is (HTLV II) identified as the cause of AIDS.</a:t>
            </a:r>
            <a:endParaRPr sz="18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00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(1985) FDA licenses the first commercial blood test, ELISA.</a:t>
            </a:r>
            <a:endParaRPr sz="18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00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(1985) Ryan White goes to speak publicly against AIDS stigma and discrimination.</a:t>
            </a:r>
            <a:endParaRPr sz="18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700" dirty="0">
              <a:solidFill>
                <a:srgbClr val="000000"/>
              </a:solidFill>
              <a:latin typeface="Arial"/>
              <a:ea typeface="Arial"/>
              <a:cs typeface="Arial"/>
              <a:sym typeface="Arial"/>
            </a:endParaRPr>
          </a:p>
          <a:p>
            <a:pPr marL="0" lvl="0" indent="0" algn="l" rtl="0">
              <a:lnSpc>
                <a:spcPct val="115000"/>
              </a:lnSpc>
              <a:spcBef>
                <a:spcPts val="1600"/>
              </a:spcBef>
              <a:spcAft>
                <a:spcPts val="0"/>
              </a:spcAft>
              <a:buClr>
                <a:srgbClr val="000000"/>
              </a:buClr>
              <a:buSzPts val="1800"/>
              <a:buFont typeface="Arial"/>
              <a:buNone/>
            </a:pPr>
            <a:endParaRPr sz="1700" dirty="0">
              <a:solidFill>
                <a:srgbClr val="000000"/>
              </a:solidFill>
              <a:latin typeface="Arial"/>
              <a:ea typeface="Arial"/>
              <a:cs typeface="Arial"/>
              <a:sym typeface="Arial"/>
            </a:endParaRPr>
          </a:p>
          <a:p>
            <a:pPr marL="0" lvl="0" indent="0" algn="l" rtl="0">
              <a:spcBef>
                <a:spcPts val="1600"/>
              </a:spcBef>
              <a:spcAft>
                <a:spcPts val="0"/>
              </a:spcAft>
              <a:buNone/>
            </a:pPr>
            <a:endParaRPr dirty="0"/>
          </a:p>
        </p:txBody>
      </p:sp>
      <p:sp>
        <p:nvSpPr>
          <p:cNvPr id="108" name="Google Shape;108;g121c6f4a230_0_14"/>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a:t>
            </a:fld>
            <a:endParaRPr/>
          </a:p>
        </p:txBody>
      </p:sp>
      <p:pic>
        <p:nvPicPr>
          <p:cNvPr id="109" name="Google Shape;109;g121c6f4a230_0_14"/>
          <p:cNvPicPr preferRelativeResize="0"/>
          <p:nvPr/>
        </p:nvPicPr>
        <p:blipFill rotWithShape="1">
          <a:blip r:embed="rId3">
            <a:alphaModFix/>
          </a:blip>
          <a:srcRect/>
          <a:stretch/>
        </p:blipFill>
        <p:spPr>
          <a:xfrm>
            <a:off x="5600701" y="183871"/>
            <a:ext cx="3362326" cy="156672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C06C8B-B548-4C18-AC98-79950C663569}"/>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BBAA0-A56C-4F64-A883-BC89496BFC66}"/>
              </a:ext>
            </a:extLst>
          </p:cNvPr>
          <p:cNvSpPr>
            <a:spLocks noGrp="1"/>
          </p:cNvSpPr>
          <p:nvPr>
            <p:ph type="title"/>
          </p:nvPr>
        </p:nvSpPr>
        <p:spPr/>
        <p:txBody>
          <a:bodyPr/>
          <a:lstStyle/>
          <a:p>
            <a:pPr algn="ctr"/>
            <a:r>
              <a:rPr lang="en-US" dirty="0">
                <a:latin typeface="Calibri"/>
                <a:cs typeface="Calibri"/>
              </a:rPr>
              <a:t>Hepatitis A Vaccination </a:t>
            </a:r>
            <a:endParaRPr lang="en-US" dirty="0"/>
          </a:p>
        </p:txBody>
      </p:sp>
      <p:sp>
        <p:nvSpPr>
          <p:cNvPr id="3" name="Content Placeholder 2">
            <a:extLst>
              <a:ext uri="{FF2B5EF4-FFF2-40B4-BE49-F238E27FC236}">
                <a16:creationId xmlns:a16="http://schemas.microsoft.com/office/drawing/2014/main" id="{2BCAF15F-425A-4222-B337-EF7CFAAFBF0B}"/>
              </a:ext>
            </a:extLst>
          </p:cNvPr>
          <p:cNvSpPr>
            <a:spLocks noGrp="1"/>
          </p:cNvSpPr>
          <p:nvPr>
            <p:ph sz="half" idx="1"/>
          </p:nvPr>
        </p:nvSpPr>
        <p:spPr>
          <a:xfrm>
            <a:off x="457200" y="2226469"/>
            <a:ext cx="8465574" cy="3263504"/>
          </a:xfrm>
        </p:spPr>
        <p:txBody>
          <a:bodyPr spcFirstLastPara="1" vert="horz" wrap="square" lIns="68580" tIns="34290" rIns="68580" bIns="34290" rtlCol="0" anchor="t" anchorCtr="0">
            <a:normAutofit fontScale="92500"/>
          </a:bodyPr>
          <a:lstStyle/>
          <a:p>
            <a:pPr marL="214313" indent="-214313">
              <a:lnSpc>
                <a:spcPct val="100000"/>
              </a:lnSpc>
              <a:spcBef>
                <a:spcPts val="0"/>
              </a:spcBef>
              <a:buFont typeface="Arial,Sans-Serif" panose="020B0604020202020204" pitchFamily="34" charset="0"/>
            </a:pPr>
            <a:r>
              <a:rPr lang="en-US" dirty="0">
                <a:latin typeface="+mj-lt"/>
                <a:ea typeface="+mn-lt"/>
                <a:cs typeface="+mn-lt"/>
              </a:rPr>
              <a:t>Test immunity.</a:t>
            </a:r>
          </a:p>
          <a:p>
            <a:pPr marL="214313" indent="-214313">
              <a:lnSpc>
                <a:spcPct val="100000"/>
              </a:lnSpc>
              <a:spcBef>
                <a:spcPts val="0"/>
              </a:spcBef>
              <a:buFont typeface="Arial,Sans-Serif" panose="020B0604020202020204" pitchFamily="34" charset="0"/>
            </a:pPr>
            <a:r>
              <a:rPr lang="en-US" dirty="0">
                <a:latin typeface="+mj-lt"/>
                <a:ea typeface="+mn-lt"/>
                <a:cs typeface="+mn-lt"/>
              </a:rPr>
              <a:t>Non-immune: BOOST Hep A: 2 or 3 or 4 dose series</a:t>
            </a:r>
          </a:p>
          <a:p>
            <a:pPr marL="214313" indent="-214313">
              <a:lnSpc>
                <a:spcPct val="100000"/>
              </a:lnSpc>
              <a:spcBef>
                <a:spcPts val="0"/>
              </a:spcBef>
              <a:buFont typeface="Arial,Sans-Serif" panose="020B0604020202020204" pitchFamily="34" charset="0"/>
            </a:pPr>
            <a:r>
              <a:rPr lang="en-US" dirty="0">
                <a:latin typeface="+mj-lt"/>
                <a:ea typeface="+mn-lt"/>
                <a:cs typeface="+mn-lt"/>
              </a:rPr>
              <a:t>Complete post-vaccination serologic testing after boosting (1-2 months after last dose). </a:t>
            </a:r>
          </a:p>
          <a:p>
            <a:pPr marL="214313" indent="-214313">
              <a:lnSpc>
                <a:spcPct val="100000"/>
              </a:lnSpc>
              <a:spcBef>
                <a:spcPts val="0"/>
              </a:spcBef>
              <a:buFont typeface="Arial,Sans-Serif" panose="020B0604020202020204" pitchFamily="34" charset="0"/>
            </a:pPr>
            <a:r>
              <a:rPr lang="en-US" dirty="0">
                <a:latin typeface="+mj-lt"/>
                <a:ea typeface="+mn-lt"/>
                <a:cs typeface="+mn-lt"/>
              </a:rPr>
              <a:t>Re-Boost if post-vax serological testing is non-immune.</a:t>
            </a:r>
          </a:p>
          <a:p>
            <a:pPr marL="214313" indent="-214313">
              <a:lnSpc>
                <a:spcPct val="100000"/>
              </a:lnSpc>
              <a:spcBef>
                <a:spcPts val="0"/>
              </a:spcBef>
              <a:buFont typeface="Arial,Sans-Serif" panose="020B0604020202020204" pitchFamily="34" charset="0"/>
            </a:pPr>
            <a:r>
              <a:rPr lang="en-US" dirty="0">
                <a:latin typeface="+mj-lt"/>
                <a:ea typeface="+mn-lt"/>
                <a:cs typeface="+mn-lt"/>
              </a:rPr>
              <a:t>Consider waiting until CD4&gt;200 before second booster. </a:t>
            </a:r>
          </a:p>
        </p:txBody>
      </p:sp>
      <p:sp>
        <p:nvSpPr>
          <p:cNvPr id="6" name="TextBox 5">
            <a:extLst>
              <a:ext uri="{FF2B5EF4-FFF2-40B4-BE49-F238E27FC236}">
                <a16:creationId xmlns:a16="http://schemas.microsoft.com/office/drawing/2014/main" id="{0A1BC18D-BC97-4AD5-B924-02461DA4F911}"/>
              </a:ext>
            </a:extLst>
          </p:cNvPr>
          <p:cNvSpPr txBox="1"/>
          <p:nvPr/>
        </p:nvSpPr>
        <p:spPr>
          <a:xfrm>
            <a:off x="3816625" y="6402255"/>
            <a:ext cx="5327375" cy="230832"/>
          </a:xfrm>
          <a:prstGeom prst="rect">
            <a:avLst/>
          </a:prstGeom>
          <a:noFill/>
        </p:spPr>
        <p:txBody>
          <a:bodyPr wrap="square" rtlCol="0">
            <a:spAutoFit/>
          </a:bodyPr>
          <a:lstStyle/>
          <a:p>
            <a:r>
              <a:rPr lang="en-US" sz="900" dirty="0">
                <a:solidFill>
                  <a:schemeClr val="tx1"/>
                </a:solidFill>
              </a:rPr>
              <a:t>Source: </a:t>
            </a:r>
            <a:r>
              <a:rPr lang="en-US" sz="900" dirty="0">
                <a:hlinkClick r:id="rId2"/>
              </a:rPr>
              <a:t>Immunizations for Preventable Diseases in Adults and Adolescents Living with HIV | NIH</a:t>
            </a:r>
            <a:endParaRPr lang="en-US" sz="900" dirty="0">
              <a:solidFill>
                <a:schemeClr val="tx1"/>
              </a:solidFill>
            </a:endParaRPr>
          </a:p>
        </p:txBody>
      </p:sp>
    </p:spTree>
    <p:extLst>
      <p:ext uri="{BB962C8B-B14F-4D97-AF65-F5344CB8AC3E}">
        <p14:creationId xmlns:p14="http://schemas.microsoft.com/office/powerpoint/2010/main" val="4292407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D0DE74-78C5-4B72-9945-4276F867A387}"/>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BBAA0-A56C-4F64-A883-BC89496BFC66}"/>
              </a:ext>
            </a:extLst>
          </p:cNvPr>
          <p:cNvSpPr>
            <a:spLocks noGrp="1"/>
          </p:cNvSpPr>
          <p:nvPr>
            <p:ph type="title"/>
          </p:nvPr>
        </p:nvSpPr>
        <p:spPr/>
        <p:txBody>
          <a:bodyPr/>
          <a:lstStyle/>
          <a:p>
            <a:pPr algn="ctr"/>
            <a:r>
              <a:rPr lang="en-US" dirty="0">
                <a:latin typeface="Calibri"/>
                <a:cs typeface="Calibri"/>
              </a:rPr>
              <a:t>Hepatitis B Vaccination </a:t>
            </a:r>
            <a:endParaRPr lang="en-US" dirty="0"/>
          </a:p>
        </p:txBody>
      </p:sp>
      <p:sp>
        <p:nvSpPr>
          <p:cNvPr id="3" name="Content Placeholder 2">
            <a:extLst>
              <a:ext uri="{FF2B5EF4-FFF2-40B4-BE49-F238E27FC236}">
                <a16:creationId xmlns:a16="http://schemas.microsoft.com/office/drawing/2014/main" id="{2BCAF15F-425A-4222-B337-EF7CFAAFBF0B}"/>
              </a:ext>
            </a:extLst>
          </p:cNvPr>
          <p:cNvSpPr>
            <a:spLocks noGrp="1"/>
          </p:cNvSpPr>
          <p:nvPr>
            <p:ph sz="half" idx="1"/>
          </p:nvPr>
        </p:nvSpPr>
        <p:spPr>
          <a:xfrm>
            <a:off x="457200" y="2226468"/>
            <a:ext cx="8465574" cy="3938357"/>
          </a:xfrm>
        </p:spPr>
        <p:txBody>
          <a:bodyPr spcFirstLastPara="1" vert="horz" wrap="square" lIns="68580" tIns="34290" rIns="68580" bIns="34290" rtlCol="0" anchor="t" anchorCtr="0">
            <a:normAutofit fontScale="92500" lnSpcReduction="20000"/>
          </a:bodyPr>
          <a:lstStyle/>
          <a:p>
            <a:pPr marL="214313" indent="-214313">
              <a:lnSpc>
                <a:spcPct val="100000"/>
              </a:lnSpc>
              <a:spcBef>
                <a:spcPts val="0"/>
              </a:spcBef>
              <a:buFont typeface="Arial,Sans-Serif" panose="020B0604020202020204" pitchFamily="34" charset="0"/>
            </a:pPr>
            <a:r>
              <a:rPr lang="en-US" dirty="0">
                <a:latin typeface="+mj-lt"/>
                <a:ea typeface="+mn-lt"/>
                <a:cs typeface="+mn-lt"/>
              </a:rPr>
              <a:t>Test immunity.</a:t>
            </a:r>
          </a:p>
          <a:p>
            <a:pPr marL="214313" indent="-214313">
              <a:lnSpc>
                <a:spcPct val="100000"/>
              </a:lnSpc>
              <a:spcBef>
                <a:spcPts val="0"/>
              </a:spcBef>
              <a:buFont typeface="Arial,Sans-Serif" panose="020B0604020202020204" pitchFamily="34" charset="0"/>
            </a:pPr>
            <a:r>
              <a:rPr lang="en-US" dirty="0">
                <a:latin typeface="+mj-lt"/>
                <a:ea typeface="+mn-lt"/>
                <a:cs typeface="+mn-lt"/>
              </a:rPr>
              <a:t>Non-immune: BOOST Hep B: 3 dose series</a:t>
            </a:r>
          </a:p>
          <a:p>
            <a:pPr marL="214313" indent="-214313">
              <a:lnSpc>
                <a:spcPct val="100000"/>
              </a:lnSpc>
              <a:spcBef>
                <a:spcPts val="0"/>
              </a:spcBef>
              <a:buFont typeface="Arial,Sans-Serif" panose="020B0604020202020204" pitchFamily="34" charset="0"/>
            </a:pPr>
            <a:r>
              <a:rPr lang="en-US" dirty="0">
                <a:latin typeface="+mj-lt"/>
                <a:ea typeface="+mn-lt"/>
                <a:cs typeface="+mn-lt"/>
              </a:rPr>
              <a:t>Complete post-vaccination serologic testing after boosting (1-2 months after last dose). </a:t>
            </a:r>
          </a:p>
          <a:p>
            <a:pPr marL="214313" indent="-214313">
              <a:lnSpc>
                <a:spcPct val="100000"/>
              </a:lnSpc>
              <a:spcBef>
                <a:spcPts val="0"/>
              </a:spcBef>
              <a:buFont typeface="Arial,Sans-Serif" panose="020B0604020202020204" pitchFamily="34" charset="0"/>
            </a:pPr>
            <a:r>
              <a:rPr lang="en-US" dirty="0">
                <a:latin typeface="+mj-lt"/>
                <a:ea typeface="+mn-lt"/>
                <a:cs typeface="+mn-lt"/>
              </a:rPr>
              <a:t>Re-Boost if post-vax serological testing is non-immune.</a:t>
            </a:r>
          </a:p>
          <a:p>
            <a:pPr marL="214313" indent="-214313">
              <a:lnSpc>
                <a:spcPct val="100000"/>
              </a:lnSpc>
              <a:spcBef>
                <a:spcPts val="0"/>
              </a:spcBef>
              <a:buFont typeface="Arial,Sans-Serif" panose="020B0604020202020204" pitchFamily="34" charset="0"/>
            </a:pPr>
            <a:r>
              <a:rPr lang="en-US" dirty="0">
                <a:latin typeface="+mj-lt"/>
                <a:ea typeface="+mn-lt"/>
                <a:cs typeface="+mn-lt"/>
              </a:rPr>
              <a:t>Consider waiting until CD4&gt;200 before second booster.</a:t>
            </a:r>
          </a:p>
          <a:p>
            <a:pPr marL="214313" indent="-214313">
              <a:lnSpc>
                <a:spcPct val="100000"/>
              </a:lnSpc>
              <a:spcBef>
                <a:spcPts val="0"/>
              </a:spcBef>
              <a:buFont typeface="Arial,Sans-Serif" panose="020B0604020202020204" pitchFamily="34" charset="0"/>
            </a:pPr>
            <a:r>
              <a:rPr lang="en-US" dirty="0">
                <a:latin typeface="+mj-lt"/>
                <a:ea typeface="+mn-lt"/>
                <a:cs typeface="+mn-lt"/>
              </a:rPr>
              <a:t>Consider double dose or switching to 2-dose Hep B vaccine.</a:t>
            </a:r>
          </a:p>
          <a:p>
            <a:pPr marL="214313" indent="-214313">
              <a:lnSpc>
                <a:spcPct val="100000"/>
              </a:lnSpc>
              <a:spcBef>
                <a:spcPts val="0"/>
              </a:spcBef>
              <a:buFont typeface="Arial,Sans-Serif" panose="020B0604020202020204" pitchFamily="34" charset="0"/>
            </a:pPr>
            <a:r>
              <a:rPr lang="en-US" dirty="0">
                <a:latin typeface="+mj-lt"/>
                <a:ea typeface="+mn-lt"/>
                <a:cs typeface="+mn-lt"/>
              </a:rPr>
              <a:t>Isolated Hep B Core Ab positive: BOOST or partial BOOSTER. </a:t>
            </a:r>
          </a:p>
        </p:txBody>
      </p:sp>
      <p:sp>
        <p:nvSpPr>
          <p:cNvPr id="6" name="TextBox 5">
            <a:extLst>
              <a:ext uri="{FF2B5EF4-FFF2-40B4-BE49-F238E27FC236}">
                <a16:creationId xmlns:a16="http://schemas.microsoft.com/office/drawing/2014/main" id="{0A1BC18D-BC97-4AD5-B924-02461DA4F911}"/>
              </a:ext>
            </a:extLst>
          </p:cNvPr>
          <p:cNvSpPr txBox="1"/>
          <p:nvPr/>
        </p:nvSpPr>
        <p:spPr>
          <a:xfrm>
            <a:off x="3816625" y="6402255"/>
            <a:ext cx="5327375" cy="230832"/>
          </a:xfrm>
          <a:prstGeom prst="rect">
            <a:avLst/>
          </a:prstGeom>
          <a:noFill/>
        </p:spPr>
        <p:txBody>
          <a:bodyPr wrap="square" rtlCol="0">
            <a:spAutoFit/>
          </a:bodyPr>
          <a:lstStyle/>
          <a:p>
            <a:r>
              <a:rPr lang="en-US" sz="900" dirty="0">
                <a:solidFill>
                  <a:schemeClr val="tx1"/>
                </a:solidFill>
              </a:rPr>
              <a:t>Source: </a:t>
            </a:r>
            <a:r>
              <a:rPr lang="en-US" sz="900" dirty="0">
                <a:hlinkClick r:id="rId3"/>
              </a:rPr>
              <a:t>Immunizations for Preventable Diseases in Adults and Adolescents Living with HIV | NIH</a:t>
            </a:r>
            <a:endParaRPr lang="en-US" sz="900" dirty="0">
              <a:solidFill>
                <a:schemeClr val="tx1"/>
              </a:solidFill>
            </a:endParaRPr>
          </a:p>
        </p:txBody>
      </p:sp>
    </p:spTree>
    <p:extLst>
      <p:ext uri="{BB962C8B-B14F-4D97-AF65-F5344CB8AC3E}">
        <p14:creationId xmlns:p14="http://schemas.microsoft.com/office/powerpoint/2010/main" val="95278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B2484D-9CB1-4E4D-A0AF-355CEC70DC2A}"/>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30F25-9C95-434F-81B3-857708C461E0}"/>
              </a:ext>
            </a:extLst>
          </p:cNvPr>
          <p:cNvSpPr>
            <a:spLocks noGrp="1"/>
          </p:cNvSpPr>
          <p:nvPr>
            <p:ph type="title"/>
          </p:nvPr>
        </p:nvSpPr>
        <p:spPr/>
        <p:txBody>
          <a:bodyPr/>
          <a:lstStyle/>
          <a:p>
            <a:pPr algn="ctr"/>
            <a:r>
              <a:rPr lang="en-US" dirty="0">
                <a:cs typeface="Calibri Light"/>
              </a:rPr>
              <a:t>Meningococcal Vaccination</a:t>
            </a:r>
          </a:p>
        </p:txBody>
      </p:sp>
      <p:sp>
        <p:nvSpPr>
          <p:cNvPr id="3" name="Content Placeholder 2">
            <a:extLst>
              <a:ext uri="{FF2B5EF4-FFF2-40B4-BE49-F238E27FC236}">
                <a16:creationId xmlns:a16="http://schemas.microsoft.com/office/drawing/2014/main" id="{F5356EB9-31F8-420A-BEFF-86A5A8132DDE}"/>
              </a:ext>
            </a:extLst>
          </p:cNvPr>
          <p:cNvSpPr>
            <a:spLocks noGrp="1"/>
          </p:cNvSpPr>
          <p:nvPr>
            <p:ph sz="half" idx="1"/>
          </p:nvPr>
        </p:nvSpPr>
        <p:spPr>
          <a:xfrm>
            <a:off x="442452" y="2226469"/>
            <a:ext cx="8324630" cy="4041596"/>
          </a:xfrm>
        </p:spPr>
        <p:txBody>
          <a:bodyPr spcFirstLastPara="1" vert="horz" wrap="square" lIns="68580" tIns="34290" rIns="68580" bIns="34290" rtlCol="0" anchor="t" anchorCtr="0">
            <a:normAutofit/>
          </a:bodyPr>
          <a:lstStyle/>
          <a:p>
            <a:r>
              <a:rPr lang="en-US" dirty="0">
                <a:latin typeface="+mj-lt"/>
                <a:ea typeface="+mn-lt"/>
                <a:cs typeface="+mn-lt"/>
              </a:rPr>
              <a:t>PWH with prior vaccination and age &gt; 7 years, repeat vaccination </a:t>
            </a:r>
            <a:r>
              <a:rPr lang="en-US" u="sng" dirty="0">
                <a:latin typeface="+mj-lt"/>
                <a:ea typeface="+mn-lt"/>
                <a:cs typeface="+mn-lt"/>
              </a:rPr>
              <a:t>every 5 years </a:t>
            </a:r>
            <a:r>
              <a:rPr lang="en-US" dirty="0">
                <a:latin typeface="+mj-lt"/>
                <a:ea typeface="+mn-lt"/>
                <a:cs typeface="+mn-lt"/>
              </a:rPr>
              <a:t>with quadrivalent conjugated Meningitis vaccine. </a:t>
            </a:r>
            <a:endParaRPr lang="en-US" dirty="0">
              <a:latin typeface="+mj-lt"/>
              <a:cs typeface="Calibri" panose="020F0502020204030204"/>
            </a:endParaRPr>
          </a:p>
          <a:p>
            <a:r>
              <a:rPr lang="en-US" dirty="0">
                <a:latin typeface="+mj-lt"/>
                <a:cs typeface="Calibri" panose="020F0502020204030204"/>
              </a:rPr>
              <a:t>If no prior vaccination history give 2 doses &gt;8 weeks apart. </a:t>
            </a:r>
            <a:endParaRPr lang="en-US" dirty="0">
              <a:latin typeface="+mj-lt"/>
              <a:ea typeface="+mn-lt"/>
              <a:cs typeface="+mn-lt"/>
            </a:endParaRPr>
          </a:p>
          <a:p>
            <a:r>
              <a:rPr lang="en-US" dirty="0">
                <a:latin typeface="+mj-lt"/>
                <a:ea typeface="+mn-lt"/>
                <a:cs typeface="+mn-lt"/>
              </a:rPr>
              <a:t>Serogroup B meningococcal vaccination is not routinely indicated. </a:t>
            </a:r>
            <a:endParaRPr lang="en-US" dirty="0">
              <a:latin typeface="+mj-lt"/>
              <a:cs typeface="Calibri" panose="020F0502020204030204"/>
            </a:endParaRPr>
          </a:p>
          <a:p>
            <a:endParaRPr lang="en-US" dirty="0">
              <a:latin typeface="+mj-lt"/>
              <a:cs typeface="Calibri" panose="020F0502020204030204"/>
            </a:endParaRPr>
          </a:p>
        </p:txBody>
      </p:sp>
      <p:sp>
        <p:nvSpPr>
          <p:cNvPr id="6" name="TextBox 5">
            <a:extLst>
              <a:ext uri="{FF2B5EF4-FFF2-40B4-BE49-F238E27FC236}">
                <a16:creationId xmlns:a16="http://schemas.microsoft.com/office/drawing/2014/main" id="{02CE597F-0DEA-4AC2-8130-04A3BE5BD317}"/>
              </a:ext>
            </a:extLst>
          </p:cNvPr>
          <p:cNvSpPr txBox="1"/>
          <p:nvPr/>
        </p:nvSpPr>
        <p:spPr>
          <a:xfrm>
            <a:off x="3816625" y="6402255"/>
            <a:ext cx="5327375" cy="230832"/>
          </a:xfrm>
          <a:prstGeom prst="rect">
            <a:avLst/>
          </a:prstGeom>
          <a:noFill/>
        </p:spPr>
        <p:txBody>
          <a:bodyPr wrap="square" rtlCol="0">
            <a:spAutoFit/>
          </a:bodyPr>
          <a:lstStyle/>
          <a:p>
            <a:r>
              <a:rPr lang="en-US" sz="900" dirty="0">
                <a:solidFill>
                  <a:schemeClr val="tx1"/>
                </a:solidFill>
              </a:rPr>
              <a:t>Source: </a:t>
            </a:r>
            <a:r>
              <a:rPr lang="en-US" sz="900" dirty="0">
                <a:hlinkClick r:id="rId3"/>
              </a:rPr>
              <a:t>Immunizations for Preventable Diseases in Adults and Adolescents Living with HIV | NIH</a:t>
            </a:r>
            <a:endParaRPr lang="en-US" sz="900" dirty="0">
              <a:solidFill>
                <a:schemeClr val="tx1"/>
              </a:solidFill>
            </a:endParaRPr>
          </a:p>
        </p:txBody>
      </p:sp>
    </p:spTree>
    <p:extLst>
      <p:ext uri="{BB962C8B-B14F-4D97-AF65-F5344CB8AC3E}">
        <p14:creationId xmlns:p14="http://schemas.microsoft.com/office/powerpoint/2010/main" val="566477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50977A-718F-4DB3-A61C-AEC59DB9B5A8}"/>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4C33A4-E734-4F95-8552-828D45914460}"/>
              </a:ext>
            </a:extLst>
          </p:cNvPr>
          <p:cNvSpPr/>
          <p:nvPr/>
        </p:nvSpPr>
        <p:spPr>
          <a:xfrm>
            <a:off x="1" y="1609472"/>
            <a:ext cx="9143999" cy="723399"/>
          </a:xfrm>
          <a:prstGeom prst="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26903" y="1760171"/>
            <a:ext cx="7550038" cy="572700"/>
          </a:xfrm>
        </p:spPr>
        <p:txBody>
          <a:bodyPr/>
          <a:lstStyle/>
          <a:p>
            <a:r>
              <a:rPr lang="en-US" sz="3200" dirty="0"/>
              <a:t>Pneumococcal Vaccination</a:t>
            </a:r>
          </a:p>
        </p:txBody>
      </p:sp>
      <p:pic>
        <p:nvPicPr>
          <p:cNvPr id="3" name="Picture 2">
            <a:extLst>
              <a:ext uri="{FF2B5EF4-FFF2-40B4-BE49-F238E27FC236}">
                <a16:creationId xmlns:a16="http://schemas.microsoft.com/office/drawing/2014/main" id="{46D67ECF-85E7-4E3D-AC14-8E7FA3E98FA4}"/>
              </a:ext>
            </a:extLst>
          </p:cNvPr>
          <p:cNvPicPr>
            <a:picLocks noChangeAspect="1"/>
          </p:cNvPicPr>
          <p:nvPr/>
        </p:nvPicPr>
        <p:blipFill>
          <a:blip r:embed="rId3"/>
          <a:stretch>
            <a:fillRect/>
          </a:stretch>
        </p:blipFill>
        <p:spPr>
          <a:xfrm>
            <a:off x="0" y="2420711"/>
            <a:ext cx="9144000" cy="3276982"/>
          </a:xfrm>
          <a:prstGeom prst="rect">
            <a:avLst/>
          </a:prstGeom>
        </p:spPr>
      </p:pic>
      <p:sp>
        <p:nvSpPr>
          <p:cNvPr id="9" name="TextBox 8">
            <a:extLst>
              <a:ext uri="{FF2B5EF4-FFF2-40B4-BE49-F238E27FC236}">
                <a16:creationId xmlns:a16="http://schemas.microsoft.com/office/drawing/2014/main" id="{83A748A4-39DA-4CC5-A7AC-6A3BFE97FBC2}"/>
              </a:ext>
            </a:extLst>
          </p:cNvPr>
          <p:cNvSpPr txBox="1"/>
          <p:nvPr/>
        </p:nvSpPr>
        <p:spPr>
          <a:xfrm>
            <a:off x="5192865" y="5769918"/>
            <a:ext cx="5327375" cy="230832"/>
          </a:xfrm>
          <a:prstGeom prst="rect">
            <a:avLst/>
          </a:prstGeom>
          <a:noFill/>
        </p:spPr>
        <p:txBody>
          <a:bodyPr wrap="square" rtlCol="0">
            <a:spAutoFit/>
          </a:bodyPr>
          <a:lstStyle/>
          <a:p>
            <a:r>
              <a:rPr lang="en-US" sz="900" dirty="0">
                <a:solidFill>
                  <a:schemeClr val="tx1"/>
                </a:solidFill>
              </a:rPr>
              <a:t>Source: </a:t>
            </a:r>
            <a:r>
              <a:rPr lang="en-US" sz="900" dirty="0">
                <a:hlinkClick r:id="rId4"/>
              </a:rPr>
              <a:t>Pneumococcal Vaccine Timing for Adults-June 25, 2020 (cdc.gov)</a:t>
            </a:r>
            <a:endParaRPr lang="en-US" sz="900" dirty="0">
              <a:solidFill>
                <a:schemeClr val="tx1"/>
              </a:solidFill>
            </a:endParaRPr>
          </a:p>
        </p:txBody>
      </p:sp>
    </p:spTree>
    <p:extLst>
      <p:ext uri="{BB962C8B-B14F-4D97-AF65-F5344CB8AC3E}">
        <p14:creationId xmlns:p14="http://schemas.microsoft.com/office/powerpoint/2010/main" val="1819765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A800A8-AD5A-43C6-BFA9-EE7427CF76AF}"/>
              </a:ext>
            </a:extLst>
          </p:cNvPr>
          <p:cNvSpPr/>
          <p:nvPr/>
        </p:nvSpPr>
        <p:spPr>
          <a:xfrm>
            <a:off x="-484094" y="880027"/>
            <a:ext cx="10192870" cy="5749373"/>
          </a:xfrm>
          <a:prstGeom prst="rect">
            <a:avLst/>
          </a:prstGeom>
          <a:gradFill>
            <a:gsLst>
              <a:gs pos="0">
                <a:schemeClr val="bg1"/>
              </a:gs>
              <a:gs pos="74000">
                <a:schemeClr val="tx2">
                  <a:lumMod val="20000"/>
                  <a:lumOff val="80000"/>
                </a:schemeClr>
              </a:gs>
              <a:gs pos="83000">
                <a:schemeClr val="tx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E4F63-6E7E-4E18-817C-14C4335EE87C}"/>
              </a:ext>
            </a:extLst>
          </p:cNvPr>
          <p:cNvSpPr>
            <a:spLocks noGrp="1"/>
          </p:cNvSpPr>
          <p:nvPr>
            <p:ph type="title"/>
          </p:nvPr>
        </p:nvSpPr>
        <p:spPr/>
        <p:txBody>
          <a:bodyPr/>
          <a:lstStyle/>
          <a:p>
            <a:pPr algn="ctr"/>
            <a:r>
              <a:rPr lang="en-US" dirty="0">
                <a:cs typeface="Calibri Light" panose="020F0302020204030204"/>
              </a:rPr>
              <a:t>Pneumococcal vaccination</a:t>
            </a:r>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34ABA6C6-E587-4CDB-B888-D59EDA386643}"/>
              </a:ext>
            </a:extLst>
          </p:cNvPr>
          <p:cNvPicPr>
            <a:picLocks noGrp="1" noChangeAspect="1"/>
          </p:cNvPicPr>
          <p:nvPr>
            <p:ph sz="half" idx="1"/>
          </p:nvPr>
        </p:nvPicPr>
        <p:blipFill>
          <a:blip r:embed="rId3"/>
          <a:stretch>
            <a:fillRect/>
          </a:stretch>
        </p:blipFill>
        <p:spPr>
          <a:xfrm>
            <a:off x="2260970" y="1603069"/>
            <a:ext cx="4622060" cy="3283256"/>
          </a:xfrm>
        </p:spPr>
      </p:pic>
      <p:pic>
        <p:nvPicPr>
          <p:cNvPr id="10" name="Picture 10" descr="Graphical user interface, text, application&#10;&#10;Description automatically generated">
            <a:extLst>
              <a:ext uri="{FF2B5EF4-FFF2-40B4-BE49-F238E27FC236}">
                <a16:creationId xmlns:a16="http://schemas.microsoft.com/office/drawing/2014/main" id="{9BB936EE-AA41-4A04-8AFB-AFE601CD490D}"/>
              </a:ext>
            </a:extLst>
          </p:cNvPr>
          <p:cNvPicPr>
            <a:picLocks noChangeAspect="1"/>
          </p:cNvPicPr>
          <p:nvPr/>
        </p:nvPicPr>
        <p:blipFill>
          <a:blip r:embed="rId4"/>
          <a:stretch>
            <a:fillRect/>
          </a:stretch>
        </p:blipFill>
        <p:spPr>
          <a:xfrm>
            <a:off x="2092479" y="4909771"/>
            <a:ext cx="5113827" cy="1515208"/>
          </a:xfrm>
          <a:prstGeom prst="rect">
            <a:avLst/>
          </a:prstGeom>
        </p:spPr>
      </p:pic>
    </p:spTree>
    <p:extLst>
      <p:ext uri="{BB962C8B-B14F-4D97-AF65-F5344CB8AC3E}">
        <p14:creationId xmlns:p14="http://schemas.microsoft.com/office/powerpoint/2010/main" val="39626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2decaa9cf_0_0"/>
          <p:cNvSpPr txBox="1">
            <a:spLocks noGrp="1"/>
          </p:cNvSpPr>
          <p:nvPr>
            <p:ph type="ctrTitle"/>
          </p:nvPr>
        </p:nvSpPr>
        <p:spPr>
          <a:xfrm>
            <a:off x="1143000" y="2753139"/>
            <a:ext cx="6858000" cy="75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dirty="0"/>
              <a:t>HIV AS A CHRONIC DISEASE</a:t>
            </a:r>
            <a:endParaRPr dirty="0"/>
          </a:p>
        </p:txBody>
      </p:sp>
    </p:spTree>
    <p:extLst>
      <p:ext uri="{BB962C8B-B14F-4D97-AF65-F5344CB8AC3E}">
        <p14:creationId xmlns:p14="http://schemas.microsoft.com/office/powerpoint/2010/main" val="4000732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4DE40B-2154-4987-92BA-1246B29B7719}"/>
              </a:ext>
            </a:extLst>
          </p:cNvPr>
          <p:cNvSpPr/>
          <p:nvPr/>
        </p:nvSpPr>
        <p:spPr>
          <a:xfrm>
            <a:off x="0" y="758891"/>
            <a:ext cx="9143999" cy="657157"/>
          </a:xfrm>
          <a:prstGeom prst="rect">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l="100000" b="100000"/>
            </a:path>
            <a:tileRect t="-100000" r="-100000"/>
          </a:gra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7035" y="843348"/>
            <a:ext cx="7550038" cy="572700"/>
          </a:xfrm>
        </p:spPr>
        <p:txBody>
          <a:bodyPr/>
          <a:lstStyle/>
          <a:p>
            <a:r>
              <a:rPr lang="en-US" sz="3200" dirty="0"/>
              <a:t>Cardiovascular Disease</a:t>
            </a:r>
          </a:p>
        </p:txBody>
      </p:sp>
      <p:sp>
        <p:nvSpPr>
          <p:cNvPr id="4" name="Rectangle 1"/>
          <p:cNvSpPr>
            <a:spLocks noChangeArrowheads="1"/>
          </p:cNvSpPr>
          <p:nvPr/>
        </p:nvSpPr>
        <p:spPr bwMode="auto">
          <a:xfrm>
            <a:off x="5309249" y="5806721"/>
            <a:ext cx="3834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altLang="en-US" sz="800" dirty="0">
                <a:solidFill>
                  <a:schemeClr val="bg1">
                    <a:lumMod val="95000"/>
                  </a:schemeClr>
                </a:solidFill>
                <a:latin typeface="+mn-lt"/>
              </a:rPr>
              <a:t>Reference </a:t>
            </a:r>
            <a:r>
              <a:rPr lang="en-US" altLang="en-US" sz="800" i="1" dirty="0">
                <a:solidFill>
                  <a:schemeClr val="bg1">
                    <a:lumMod val="95000"/>
                  </a:schemeClr>
                </a:solidFill>
                <a:latin typeface="+mn-lt"/>
              </a:rPr>
              <a:t>Feinstein et al. 2019</a:t>
            </a:r>
            <a:br>
              <a:rPr lang="en-US" altLang="en-US" sz="800" i="1" dirty="0">
                <a:solidFill>
                  <a:schemeClr val="bg1">
                    <a:lumMod val="95000"/>
                  </a:schemeClr>
                </a:solidFill>
                <a:latin typeface="+mn-lt"/>
              </a:rPr>
            </a:br>
            <a:r>
              <a:rPr lang="en-US" sz="800" dirty="0">
                <a:solidFill>
                  <a:schemeClr val="bg1">
                    <a:lumMod val="95000"/>
                  </a:schemeClr>
                </a:solidFill>
                <a:hlinkClick r:id="rId3">
                  <a:extLst>
                    <a:ext uri="{A12FA001-AC4F-418D-AE19-62706E023703}">
                      <ahyp:hlinkClr xmlns:ahyp="http://schemas.microsoft.com/office/drawing/2018/hyperlinkcolor" val="tx"/>
                    </a:ext>
                  </a:extLst>
                </a:hlinkClick>
              </a:rPr>
              <a:t>Characteristics, Prevention, and Management of Cardiovascular Disease in People Living With HIV: A Scientific Statement From the American Heart Association | Circulation (ahajournals.org)</a:t>
            </a:r>
            <a:endParaRPr lang="en-US" altLang="en-US" sz="800" i="1" dirty="0">
              <a:solidFill>
                <a:schemeClr val="bg1">
                  <a:lumMod val="95000"/>
                </a:schemeClr>
              </a:solidFill>
              <a:latin typeface="+mn-lt"/>
            </a:endParaRPr>
          </a:p>
        </p:txBody>
      </p:sp>
      <p:sp>
        <p:nvSpPr>
          <p:cNvPr id="5" name="Rectangle 4"/>
          <p:cNvSpPr/>
          <p:nvPr/>
        </p:nvSpPr>
        <p:spPr>
          <a:xfrm>
            <a:off x="67035" y="1621865"/>
            <a:ext cx="5037573" cy="5755422"/>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lumMod val="95000"/>
                  </a:schemeClr>
                </a:solidFill>
              </a:rPr>
              <a:t>HIV infection seems to be an independent atherosclerotic cardiovascular disease risk factor.</a:t>
            </a:r>
            <a:br>
              <a:rPr lang="en-US" sz="2000" dirty="0">
                <a:solidFill>
                  <a:schemeClr val="bg1">
                    <a:lumMod val="95000"/>
                  </a:schemeClr>
                </a:solidFill>
              </a:rPr>
            </a:br>
            <a:endParaRPr lang="en-US" sz="2000" dirty="0">
              <a:solidFill>
                <a:schemeClr val="bg1">
                  <a:lumMod val="95000"/>
                </a:schemeClr>
              </a:solidFill>
            </a:endParaRPr>
          </a:p>
          <a:p>
            <a:pPr marL="285750" indent="-285750">
              <a:buFont typeface="Arial" panose="020B0604020202020204" pitchFamily="34" charset="0"/>
              <a:buChar char="•"/>
            </a:pPr>
            <a:r>
              <a:rPr lang="en-US" sz="2000" dirty="0">
                <a:solidFill>
                  <a:schemeClr val="bg1">
                    <a:lumMod val="95000"/>
                  </a:schemeClr>
                </a:solidFill>
              </a:rPr>
              <a:t>Chronic inflammation and immune activation are described as mechanisms of action in HIV with virological suppression. </a:t>
            </a:r>
            <a:br>
              <a:rPr lang="en-US" sz="2000" dirty="0">
                <a:solidFill>
                  <a:schemeClr val="bg1">
                    <a:lumMod val="95000"/>
                  </a:schemeClr>
                </a:solidFill>
              </a:rPr>
            </a:br>
            <a:endParaRPr lang="en-US" sz="2000" dirty="0">
              <a:solidFill>
                <a:schemeClr val="bg1">
                  <a:lumMod val="95000"/>
                </a:schemeClr>
              </a:solidFill>
            </a:endParaRPr>
          </a:p>
          <a:p>
            <a:pPr marL="285750" indent="-285750">
              <a:buFont typeface="Arial" panose="020B0604020202020204" pitchFamily="34" charset="0"/>
              <a:buChar char="•"/>
            </a:pPr>
            <a:r>
              <a:rPr lang="en-US" sz="2000" dirty="0">
                <a:solidFill>
                  <a:schemeClr val="bg1">
                    <a:lumMod val="95000"/>
                  </a:schemeClr>
                </a:solidFill>
              </a:rPr>
              <a:t>No research on therapeutics in CVD risk in PWH (i.e. statin, </a:t>
            </a:r>
            <a:r>
              <a:rPr lang="en-US" sz="2000" dirty="0" err="1">
                <a:solidFill>
                  <a:schemeClr val="bg1">
                    <a:lumMod val="95000"/>
                  </a:schemeClr>
                </a:solidFill>
              </a:rPr>
              <a:t>asa</a:t>
            </a:r>
            <a:r>
              <a:rPr lang="en-US" sz="2000" dirty="0">
                <a:solidFill>
                  <a:schemeClr val="bg1">
                    <a:lumMod val="95000"/>
                  </a:schemeClr>
                </a:solidFill>
              </a:rPr>
              <a:t>).</a:t>
            </a:r>
            <a:br>
              <a:rPr lang="en-US" sz="2000" dirty="0">
                <a:solidFill>
                  <a:schemeClr val="bg1">
                    <a:lumMod val="95000"/>
                  </a:schemeClr>
                </a:solidFill>
              </a:rPr>
            </a:br>
            <a:endParaRPr lang="en-US" sz="2000" dirty="0">
              <a:solidFill>
                <a:schemeClr val="bg1">
                  <a:lumMod val="95000"/>
                </a:schemeClr>
              </a:solidFill>
            </a:endParaRPr>
          </a:p>
          <a:p>
            <a:pPr marL="285750" indent="-285750">
              <a:buFont typeface="Arial" panose="020B0604020202020204" pitchFamily="34" charset="0"/>
              <a:buChar char="•"/>
            </a:pPr>
            <a:r>
              <a:rPr lang="en-US" sz="2000" dirty="0">
                <a:solidFill>
                  <a:schemeClr val="bg1">
                    <a:lumMod val="95000"/>
                  </a:schemeClr>
                </a:solidFill>
              </a:rPr>
              <a:t>Traditional ART was once blamed for this, but current standard ART likely does not contribute to CVD risk except perhaps with weight gain. </a:t>
            </a:r>
          </a:p>
          <a:p>
            <a:pPr marL="285750" indent="-285750">
              <a:buFont typeface="Arial" panose="020B0604020202020204" pitchFamily="34" charset="0"/>
              <a:buChar char="•"/>
            </a:pPr>
            <a:endParaRPr lang="en-US" sz="2000" dirty="0">
              <a:solidFill>
                <a:schemeClr val="bg1">
                  <a:lumMod val="95000"/>
                </a:schemeClr>
              </a:solidFill>
            </a:endParaRPr>
          </a:p>
          <a:p>
            <a:pPr marL="285750" indent="-285750">
              <a:buFont typeface="Arial" panose="020B0604020202020204" pitchFamily="34" charset="0"/>
              <a:buChar char="•"/>
            </a:pPr>
            <a:endParaRPr lang="en-US" sz="2800" dirty="0">
              <a:solidFill>
                <a:schemeClr val="bg1">
                  <a:lumMod val="95000"/>
                </a:schemeClr>
              </a:solidFill>
            </a:endParaRPr>
          </a:p>
        </p:txBody>
      </p:sp>
      <p:pic>
        <p:nvPicPr>
          <p:cNvPr id="7" name="Picture 6">
            <a:extLst>
              <a:ext uri="{FF2B5EF4-FFF2-40B4-BE49-F238E27FC236}">
                <a16:creationId xmlns:a16="http://schemas.microsoft.com/office/drawing/2014/main" id="{56988322-8996-45A9-9280-F7DCE32E2B3E}"/>
              </a:ext>
            </a:extLst>
          </p:cNvPr>
          <p:cNvPicPr>
            <a:picLocks noChangeAspect="1"/>
          </p:cNvPicPr>
          <p:nvPr/>
        </p:nvPicPr>
        <p:blipFill>
          <a:blip r:embed="rId4"/>
          <a:stretch>
            <a:fillRect/>
          </a:stretch>
        </p:blipFill>
        <p:spPr>
          <a:xfrm>
            <a:off x="5242215" y="2006988"/>
            <a:ext cx="3834750" cy="2492588"/>
          </a:xfrm>
          <a:prstGeom prst="rect">
            <a:avLst/>
          </a:prstGeom>
        </p:spPr>
      </p:pic>
    </p:spTree>
    <p:extLst>
      <p:ext uri="{BB962C8B-B14F-4D97-AF65-F5344CB8AC3E}">
        <p14:creationId xmlns:p14="http://schemas.microsoft.com/office/powerpoint/2010/main" val="282782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8A2CBD-DFAA-4378-A874-75E8447BB354}"/>
              </a:ext>
            </a:extLst>
          </p:cNvPr>
          <p:cNvPicPr>
            <a:picLocks noChangeAspect="1"/>
          </p:cNvPicPr>
          <p:nvPr/>
        </p:nvPicPr>
        <p:blipFill>
          <a:blip r:embed="rId3"/>
          <a:stretch>
            <a:fillRect/>
          </a:stretch>
        </p:blipFill>
        <p:spPr>
          <a:xfrm>
            <a:off x="1161965" y="822793"/>
            <a:ext cx="5228295" cy="6000750"/>
          </a:xfrm>
          <a:prstGeom prst="rect">
            <a:avLst/>
          </a:prstGeom>
        </p:spPr>
      </p:pic>
      <p:sp>
        <p:nvSpPr>
          <p:cNvPr id="9" name="Rectangle 1">
            <a:extLst>
              <a:ext uri="{FF2B5EF4-FFF2-40B4-BE49-F238E27FC236}">
                <a16:creationId xmlns:a16="http://schemas.microsoft.com/office/drawing/2014/main" id="{655EB3D6-1799-4F6C-A498-A8BD118BA911}"/>
              </a:ext>
            </a:extLst>
          </p:cNvPr>
          <p:cNvSpPr>
            <a:spLocks noChangeArrowheads="1"/>
          </p:cNvSpPr>
          <p:nvPr/>
        </p:nvSpPr>
        <p:spPr bwMode="auto">
          <a:xfrm>
            <a:off x="6721310" y="5292864"/>
            <a:ext cx="24226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altLang="en-US" sz="800" dirty="0">
                <a:solidFill>
                  <a:schemeClr val="bg1">
                    <a:lumMod val="95000"/>
                  </a:schemeClr>
                </a:solidFill>
                <a:latin typeface="+mn-lt"/>
              </a:rPr>
              <a:t>Reference </a:t>
            </a:r>
            <a:r>
              <a:rPr lang="en-US" altLang="en-US" sz="800" i="1" dirty="0">
                <a:solidFill>
                  <a:schemeClr val="bg1">
                    <a:lumMod val="95000"/>
                  </a:schemeClr>
                </a:solidFill>
                <a:latin typeface="+mn-lt"/>
              </a:rPr>
              <a:t>Feinstein et al. 2019</a:t>
            </a:r>
            <a:br>
              <a:rPr lang="en-US" altLang="en-US" sz="800" i="1" dirty="0">
                <a:solidFill>
                  <a:schemeClr val="bg1">
                    <a:lumMod val="95000"/>
                  </a:schemeClr>
                </a:solidFill>
                <a:latin typeface="+mn-lt"/>
              </a:rPr>
            </a:br>
            <a:r>
              <a:rPr lang="en-US" sz="800" dirty="0">
                <a:solidFill>
                  <a:schemeClr val="bg1">
                    <a:lumMod val="95000"/>
                  </a:schemeClr>
                </a:solidFill>
                <a:hlinkClick r:id="rId4">
                  <a:extLst>
                    <a:ext uri="{A12FA001-AC4F-418D-AE19-62706E023703}">
                      <ahyp:hlinkClr xmlns:ahyp="http://schemas.microsoft.com/office/drawing/2018/hyperlinkcolor" val="tx"/>
                    </a:ext>
                  </a:extLst>
                </a:hlinkClick>
              </a:rPr>
              <a:t>Characteristics, Prevention, and Management of Cardiovascular Disease in People Living With HIV: A Scientific Statement From the American Heart Association | Circulation (ahajournals.org)</a:t>
            </a:r>
            <a:endParaRPr lang="en-US" altLang="en-US" sz="800" i="1" dirty="0">
              <a:solidFill>
                <a:schemeClr val="bg1">
                  <a:lumMod val="95000"/>
                </a:schemeClr>
              </a:solidFill>
              <a:latin typeface="+mn-lt"/>
            </a:endParaRPr>
          </a:p>
        </p:txBody>
      </p:sp>
      <p:sp>
        <p:nvSpPr>
          <p:cNvPr id="3" name="Arrow: Striped Right 2">
            <a:extLst>
              <a:ext uri="{FF2B5EF4-FFF2-40B4-BE49-F238E27FC236}">
                <a16:creationId xmlns:a16="http://schemas.microsoft.com/office/drawing/2014/main" id="{081FCBE9-AF76-4593-81F8-29F862E8D883}"/>
              </a:ext>
            </a:extLst>
          </p:cNvPr>
          <p:cNvSpPr/>
          <p:nvPr/>
        </p:nvSpPr>
        <p:spPr>
          <a:xfrm>
            <a:off x="484094" y="2936836"/>
            <a:ext cx="957570" cy="580913"/>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Striped Right 9">
            <a:extLst>
              <a:ext uri="{FF2B5EF4-FFF2-40B4-BE49-F238E27FC236}">
                <a16:creationId xmlns:a16="http://schemas.microsoft.com/office/drawing/2014/main" id="{8902A52E-063C-4691-92F0-CEB2FA310D4F}"/>
              </a:ext>
            </a:extLst>
          </p:cNvPr>
          <p:cNvSpPr/>
          <p:nvPr/>
        </p:nvSpPr>
        <p:spPr>
          <a:xfrm>
            <a:off x="484094" y="4143486"/>
            <a:ext cx="957570" cy="580913"/>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rrow: Striped Right 10">
            <a:extLst>
              <a:ext uri="{FF2B5EF4-FFF2-40B4-BE49-F238E27FC236}">
                <a16:creationId xmlns:a16="http://schemas.microsoft.com/office/drawing/2014/main" id="{4BCD1781-8362-4F7A-B355-E14B68022D1F}"/>
              </a:ext>
            </a:extLst>
          </p:cNvPr>
          <p:cNvSpPr/>
          <p:nvPr/>
        </p:nvSpPr>
        <p:spPr>
          <a:xfrm>
            <a:off x="484094" y="5356350"/>
            <a:ext cx="957570" cy="580913"/>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98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CE2884-202A-4726-A049-7461525B9349}"/>
              </a:ext>
            </a:extLst>
          </p:cNvPr>
          <p:cNvSpPr/>
          <p:nvPr/>
        </p:nvSpPr>
        <p:spPr>
          <a:xfrm>
            <a:off x="0" y="775281"/>
            <a:ext cx="9143999" cy="65715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57048" y="850310"/>
            <a:ext cx="7550038" cy="511961"/>
          </a:xfrm>
        </p:spPr>
        <p:txBody>
          <a:bodyPr/>
          <a:lstStyle/>
          <a:p>
            <a:r>
              <a:rPr lang="en-US" sz="3200" dirty="0">
                <a:solidFill>
                  <a:schemeClr val="tx1"/>
                </a:solidFill>
              </a:rPr>
              <a:t>Bone Health</a:t>
            </a:r>
          </a:p>
        </p:txBody>
      </p:sp>
      <p:sp>
        <p:nvSpPr>
          <p:cNvPr id="5" name="Rectangle 4"/>
          <p:cNvSpPr/>
          <p:nvPr/>
        </p:nvSpPr>
        <p:spPr>
          <a:xfrm>
            <a:off x="516367" y="1782683"/>
            <a:ext cx="7941305" cy="4154984"/>
          </a:xfrm>
          <a:prstGeom prst="rect">
            <a:avLst/>
          </a:prstGeom>
        </p:spPr>
        <p:txBody>
          <a:bodyPr wrap="square">
            <a:spAutoFit/>
          </a:bodyPr>
          <a:lstStyle/>
          <a:p>
            <a:r>
              <a:rPr lang="en-US" sz="2400" dirty="0">
                <a:solidFill>
                  <a:schemeClr val="bg1"/>
                </a:solidFill>
              </a:rPr>
              <a:t>Fracture rates are higher in PWH.</a:t>
            </a:r>
          </a:p>
          <a:p>
            <a:r>
              <a:rPr lang="en-US" sz="2400" dirty="0">
                <a:solidFill>
                  <a:schemeClr val="bg1"/>
                </a:solidFill>
              </a:rPr>
              <a:t>Multifactorial progression of bone loss in PWH.</a:t>
            </a:r>
          </a:p>
          <a:p>
            <a:endParaRPr lang="en-US" sz="2400" dirty="0">
              <a:solidFill>
                <a:schemeClr val="bg1"/>
              </a:solidFill>
            </a:endParaRPr>
          </a:p>
          <a:p>
            <a:pPr marL="457200" indent="-457200">
              <a:buFont typeface="+mj-lt"/>
              <a:buAutoNum type="alphaUcPeriod"/>
            </a:pPr>
            <a:r>
              <a:rPr lang="en-US" sz="2400" dirty="0">
                <a:solidFill>
                  <a:schemeClr val="bg1"/>
                </a:solidFill>
              </a:rPr>
              <a:t>Host risk factors such as concurrent medical problems like CKD, smoking, weight loss etc.</a:t>
            </a:r>
          </a:p>
          <a:p>
            <a:pPr marL="457200" indent="-457200">
              <a:buFont typeface="+mj-lt"/>
              <a:buAutoNum type="alphaUcPeriod"/>
            </a:pPr>
            <a:r>
              <a:rPr lang="en-US" sz="2400" dirty="0">
                <a:solidFill>
                  <a:schemeClr val="bg1"/>
                </a:solidFill>
              </a:rPr>
              <a:t>HIV infection itself can directly or indirectly affect bone cells via chronic inflammation and immune activation. Osteoclast bone resorption induction is noted.</a:t>
            </a:r>
          </a:p>
          <a:p>
            <a:pPr marL="457200" indent="-457200">
              <a:buFont typeface="+mj-lt"/>
              <a:buAutoNum type="alphaUcPeriod"/>
            </a:pPr>
            <a:r>
              <a:rPr lang="en-US" sz="2400" dirty="0">
                <a:solidFill>
                  <a:schemeClr val="bg1"/>
                </a:solidFill>
              </a:rPr>
              <a:t>ART initiation is associated with 2-6% decrease in bone mineral density.</a:t>
            </a:r>
          </a:p>
        </p:txBody>
      </p:sp>
      <p:sp>
        <p:nvSpPr>
          <p:cNvPr id="7" name="Rectangle 1">
            <a:extLst>
              <a:ext uri="{FF2B5EF4-FFF2-40B4-BE49-F238E27FC236}">
                <a16:creationId xmlns:a16="http://schemas.microsoft.com/office/drawing/2014/main" id="{746082B1-66AD-48F0-82CB-989AE2A6CFD4}"/>
              </a:ext>
            </a:extLst>
          </p:cNvPr>
          <p:cNvSpPr>
            <a:spLocks noChangeArrowheads="1"/>
          </p:cNvSpPr>
          <p:nvPr/>
        </p:nvSpPr>
        <p:spPr bwMode="auto">
          <a:xfrm>
            <a:off x="6074229" y="6498302"/>
            <a:ext cx="30697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altLang="en-US" sz="800" dirty="0">
                <a:solidFill>
                  <a:schemeClr val="bg1"/>
                </a:solidFill>
                <a:latin typeface="+mn-lt"/>
              </a:rPr>
              <a:t>Reference Foundations of HIV Medicine AAHIVM</a:t>
            </a:r>
          </a:p>
        </p:txBody>
      </p:sp>
    </p:spTree>
    <p:extLst>
      <p:ext uri="{BB962C8B-B14F-4D97-AF65-F5344CB8AC3E}">
        <p14:creationId xmlns:p14="http://schemas.microsoft.com/office/powerpoint/2010/main" val="53246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CE2884-202A-4726-A049-7461525B9349}"/>
              </a:ext>
            </a:extLst>
          </p:cNvPr>
          <p:cNvSpPr/>
          <p:nvPr/>
        </p:nvSpPr>
        <p:spPr>
          <a:xfrm>
            <a:off x="0" y="770376"/>
            <a:ext cx="9143999" cy="65715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46288" y="849302"/>
            <a:ext cx="7550038" cy="624885"/>
          </a:xfrm>
        </p:spPr>
        <p:txBody>
          <a:bodyPr/>
          <a:lstStyle/>
          <a:p>
            <a:r>
              <a:rPr lang="en-US" sz="3200" dirty="0">
                <a:solidFill>
                  <a:schemeClr val="tx1"/>
                </a:solidFill>
              </a:rPr>
              <a:t>Preventing Bone Disease</a:t>
            </a:r>
          </a:p>
        </p:txBody>
      </p:sp>
      <p:sp>
        <p:nvSpPr>
          <p:cNvPr id="5" name="Rectangle 4"/>
          <p:cNvSpPr/>
          <p:nvPr/>
        </p:nvSpPr>
        <p:spPr>
          <a:xfrm>
            <a:off x="398033" y="1695381"/>
            <a:ext cx="8177475" cy="4893647"/>
          </a:xfrm>
          <a:prstGeom prst="rect">
            <a:avLst/>
          </a:prstGeom>
        </p:spPr>
        <p:txBody>
          <a:bodyPr wrap="square">
            <a:spAutoFit/>
          </a:bodyPr>
          <a:lstStyle/>
          <a:p>
            <a:pPr marL="285750" indent="-285750">
              <a:buFont typeface="Arial" panose="020B0604020202020204" pitchFamily="34" charset="0"/>
              <a:buChar char="•"/>
            </a:pPr>
            <a:r>
              <a:rPr lang="en-US" sz="2400" dirty="0">
                <a:solidFill>
                  <a:schemeClr val="bg1"/>
                </a:solidFill>
              </a:rPr>
              <a:t>ALL age &gt;50: Calcium 1200mg/d + Vitamin D 800-100 IU/d, weight-bearing and muscle strengthening exercise for fall prevention, smoking cessation, etc.</a:t>
            </a:r>
          </a:p>
          <a:p>
            <a:br>
              <a:rPr lang="en-US" sz="2400" b="1" u="sng" dirty="0">
                <a:solidFill>
                  <a:schemeClr val="bg1"/>
                </a:solidFill>
              </a:rPr>
            </a:br>
            <a:r>
              <a:rPr lang="en-US" sz="2400" b="1" u="sng" dirty="0">
                <a:solidFill>
                  <a:schemeClr val="bg1"/>
                </a:solidFill>
              </a:rPr>
              <a:t>IDSA recommends screening PWH: Male sex at birth &gt;50 years, and post menopausal female sex at birth.</a:t>
            </a:r>
          </a:p>
          <a:p>
            <a:endParaRPr lang="en-US" sz="2400" b="1" u="sng" dirty="0">
              <a:solidFill>
                <a:schemeClr val="bg1"/>
              </a:solidFill>
            </a:endParaRPr>
          </a:p>
          <a:p>
            <a:pPr marL="285750" indent="-285750">
              <a:buFont typeface="Arial" panose="020B0604020202020204" pitchFamily="34" charset="0"/>
              <a:buChar char="•"/>
            </a:pPr>
            <a:r>
              <a:rPr lang="en-US" sz="2400" dirty="0">
                <a:solidFill>
                  <a:schemeClr val="bg1"/>
                </a:solidFill>
              </a:rPr>
              <a:t>Start therapy for BMD T-Score -2.5 or less at femoral or spine. </a:t>
            </a:r>
          </a:p>
          <a:p>
            <a:pPr marL="285750" indent="-285750">
              <a:buFont typeface="Arial" panose="020B0604020202020204" pitchFamily="34" charset="0"/>
              <a:buChar char="•"/>
            </a:pPr>
            <a:r>
              <a:rPr lang="en-US" sz="2400" dirty="0">
                <a:solidFill>
                  <a:schemeClr val="bg1"/>
                </a:solidFill>
              </a:rPr>
              <a:t>Start therapy based on FRAX score for persons with low bone mass (T Score -1 to -2.5, osteopenia).</a:t>
            </a:r>
          </a:p>
          <a:p>
            <a:pPr marL="285750" indent="-285750">
              <a:buFont typeface="Arial" panose="020B0604020202020204" pitchFamily="34" charset="0"/>
              <a:buChar char="•"/>
            </a:pPr>
            <a:r>
              <a:rPr lang="en-US" sz="2400" dirty="0">
                <a:solidFill>
                  <a:schemeClr val="bg1"/>
                </a:solidFill>
              </a:rPr>
              <a:t>Insufficient evidence regarding screening for Vitamin D deficiency. </a:t>
            </a:r>
          </a:p>
        </p:txBody>
      </p:sp>
      <p:sp>
        <p:nvSpPr>
          <p:cNvPr id="7" name="Rectangle 1">
            <a:extLst>
              <a:ext uri="{FF2B5EF4-FFF2-40B4-BE49-F238E27FC236}">
                <a16:creationId xmlns:a16="http://schemas.microsoft.com/office/drawing/2014/main" id="{3845D1A5-A432-4698-B054-CD204E72717E}"/>
              </a:ext>
            </a:extLst>
          </p:cNvPr>
          <p:cNvSpPr>
            <a:spLocks noChangeArrowheads="1"/>
          </p:cNvSpPr>
          <p:nvPr/>
        </p:nvSpPr>
        <p:spPr bwMode="auto">
          <a:xfrm>
            <a:off x="6074229" y="6487544"/>
            <a:ext cx="30697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altLang="en-US" sz="800" dirty="0">
                <a:solidFill>
                  <a:schemeClr val="bg1"/>
                </a:solidFill>
                <a:latin typeface="+mn-lt"/>
              </a:rPr>
              <a:t>Reference Foundations of HIV Medicine AAHIVM</a:t>
            </a:r>
          </a:p>
        </p:txBody>
      </p:sp>
    </p:spTree>
    <p:extLst>
      <p:ext uri="{BB962C8B-B14F-4D97-AF65-F5344CB8AC3E}">
        <p14:creationId xmlns:p14="http://schemas.microsoft.com/office/powerpoint/2010/main" val="39332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8" name="Rectangle 7">
            <a:extLst>
              <a:ext uri="{FF2B5EF4-FFF2-40B4-BE49-F238E27FC236}">
                <a16:creationId xmlns:a16="http://schemas.microsoft.com/office/drawing/2014/main" id="{C567CA96-074E-4EEF-82BE-914AEAAB72A4}"/>
              </a:ext>
            </a:extLst>
          </p:cNvPr>
          <p:cNvSpPr/>
          <p:nvPr/>
        </p:nvSpPr>
        <p:spPr>
          <a:xfrm>
            <a:off x="-484094" y="880027"/>
            <a:ext cx="10192870" cy="5749373"/>
          </a:xfrm>
          <a:prstGeom prst="rect">
            <a:avLst/>
          </a:prstGeom>
          <a:gradFill>
            <a:gsLst>
              <a:gs pos="0">
                <a:schemeClr val="bg1"/>
              </a:gs>
              <a:gs pos="74000">
                <a:schemeClr val="tx2">
                  <a:lumMod val="60000"/>
                  <a:lumOff val="40000"/>
                </a:schemeClr>
              </a:gs>
              <a:gs pos="83000">
                <a:schemeClr val="tx2">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F1C3E37-C6D4-47CE-925C-DBC68FAEE5F1}"/>
              </a:ext>
            </a:extLst>
          </p:cNvPr>
          <p:cNvSpPr/>
          <p:nvPr/>
        </p:nvSpPr>
        <p:spPr>
          <a:xfrm>
            <a:off x="2419350" y="3848100"/>
            <a:ext cx="3829050" cy="2781300"/>
          </a:xfrm>
          <a:prstGeom prst="rect">
            <a:avLst/>
          </a:prstGeom>
          <a:solidFill>
            <a:schemeClr val="bg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5" name="Google Shape;115;g121c6f4a230_0_0"/>
          <p:cNvSpPr txBox="1">
            <a:spLocks noGrp="1"/>
          </p:cNvSpPr>
          <p:nvPr>
            <p:ph type="title"/>
          </p:nvPr>
        </p:nvSpPr>
        <p:spPr>
          <a:xfrm>
            <a:off x="538162" y="894627"/>
            <a:ext cx="7886700" cy="686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dirty="0"/>
              <a:t>Ryan White</a:t>
            </a:r>
            <a:endParaRPr dirty="0"/>
          </a:p>
        </p:txBody>
      </p:sp>
      <p:sp>
        <p:nvSpPr>
          <p:cNvPr id="116" name="Google Shape;116;g121c6f4a230_0_0"/>
          <p:cNvSpPr txBox="1">
            <a:spLocks noGrp="1"/>
          </p:cNvSpPr>
          <p:nvPr>
            <p:ph type="body" idx="1"/>
          </p:nvPr>
        </p:nvSpPr>
        <p:spPr>
          <a:xfrm>
            <a:off x="447675" y="1690552"/>
            <a:ext cx="8067675" cy="4486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en-US" sz="1800" dirty="0">
                <a:solidFill>
                  <a:srgbClr val="1B1B1B"/>
                </a:solidFill>
                <a:latin typeface="Roboto"/>
                <a:ea typeface="Roboto"/>
                <a:cs typeface="Roboto"/>
                <a:sym typeface="Roboto"/>
              </a:rPr>
              <a:t>Ryan White was 13 when he was diagnosed with AIDS after a blood transfusion in December 1984.</a:t>
            </a:r>
          </a:p>
          <a:p>
            <a:pPr marL="0" lvl="0" indent="0" algn="l" rtl="0">
              <a:lnSpc>
                <a:spcPct val="90000"/>
              </a:lnSpc>
              <a:spcBef>
                <a:spcPts val="1000"/>
              </a:spcBef>
              <a:spcAft>
                <a:spcPts val="0"/>
              </a:spcAft>
              <a:buSzPts val="2400"/>
              <a:buNone/>
            </a:pPr>
            <a:r>
              <a:rPr lang="en-US" sz="1800" dirty="0">
                <a:solidFill>
                  <a:srgbClr val="1B1B1B"/>
                </a:solidFill>
                <a:latin typeface="Roboto"/>
                <a:ea typeface="Roboto"/>
                <a:cs typeface="Roboto"/>
                <a:sym typeface="Roboto"/>
              </a:rPr>
              <a:t>Ryan tried to return to school, he faced AIDS-related discrimination in his Indiana community</a:t>
            </a:r>
            <a:endParaRPr sz="1800" dirty="0">
              <a:solidFill>
                <a:srgbClr val="1B1B1B"/>
              </a:solidFill>
              <a:latin typeface="Roboto"/>
              <a:ea typeface="Roboto"/>
              <a:cs typeface="Roboto"/>
              <a:sym typeface="Roboto"/>
            </a:endParaRPr>
          </a:p>
          <a:p>
            <a:pPr marL="0" lvl="0" indent="0" algn="l" rtl="0">
              <a:lnSpc>
                <a:spcPct val="90000"/>
              </a:lnSpc>
              <a:spcBef>
                <a:spcPts val="1000"/>
              </a:spcBef>
              <a:spcAft>
                <a:spcPts val="0"/>
              </a:spcAft>
              <a:buSzPts val="2400"/>
              <a:buNone/>
            </a:pPr>
            <a:r>
              <a:rPr lang="en-US" sz="1800" dirty="0">
                <a:solidFill>
                  <a:srgbClr val="1B1B1B"/>
                </a:solidFill>
                <a:latin typeface="Roboto"/>
                <a:ea typeface="Roboto"/>
                <a:cs typeface="Roboto"/>
                <a:sym typeface="Roboto"/>
              </a:rPr>
              <a:t>He gained national attention and became the face of public education about the disease.</a:t>
            </a:r>
            <a:endParaRPr sz="1800" dirty="0">
              <a:solidFill>
                <a:srgbClr val="1B1B1B"/>
              </a:solidFill>
              <a:latin typeface="Roboto"/>
              <a:ea typeface="Roboto"/>
              <a:cs typeface="Roboto"/>
              <a:sym typeface="Roboto"/>
            </a:endParaRPr>
          </a:p>
          <a:p>
            <a:pPr marL="0" lvl="0" indent="0" algn="l" rtl="0">
              <a:lnSpc>
                <a:spcPct val="90000"/>
              </a:lnSpc>
              <a:spcBef>
                <a:spcPts val="1000"/>
              </a:spcBef>
              <a:spcAft>
                <a:spcPts val="0"/>
              </a:spcAft>
              <a:buSzPts val="2400"/>
              <a:buNone/>
            </a:pPr>
            <a:endParaRPr sz="1350" dirty="0">
              <a:solidFill>
                <a:srgbClr val="1B1B1B"/>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SzPts val="2400"/>
              <a:buNone/>
            </a:pPr>
            <a:endParaRPr sz="1350" dirty="0">
              <a:solidFill>
                <a:srgbClr val="1B1B1B"/>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SzPts val="2400"/>
              <a:buNone/>
            </a:pPr>
            <a:endParaRPr sz="1350" dirty="0">
              <a:solidFill>
                <a:srgbClr val="1B1B1B"/>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SzPts val="2400"/>
              <a:buNone/>
            </a:pPr>
            <a:endParaRPr sz="1350" dirty="0">
              <a:solidFill>
                <a:srgbClr val="1B1B1B"/>
              </a:solidFill>
              <a:highlight>
                <a:srgbClr val="FFFFFF"/>
              </a:highlight>
              <a:latin typeface="Roboto"/>
              <a:ea typeface="Roboto"/>
              <a:cs typeface="Roboto"/>
              <a:sym typeface="Roboto"/>
            </a:endParaRPr>
          </a:p>
        </p:txBody>
      </p:sp>
      <p:sp>
        <p:nvSpPr>
          <p:cNvPr id="117" name="Google Shape;117;g121c6f4a230_0_0"/>
          <p:cNvSpPr txBox="1">
            <a:spLocks noGrp="1"/>
          </p:cNvSpPr>
          <p:nvPr>
            <p:ph type="sldNum" idx="12"/>
          </p:nvPr>
        </p:nvSpPr>
        <p:spPr>
          <a:xfrm>
            <a:off x="126724" y="6629400"/>
            <a:ext cx="2057400" cy="22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pic>
        <p:nvPicPr>
          <p:cNvPr id="118" name="Google Shape;118;g121c6f4a230_0_0"/>
          <p:cNvPicPr preferRelativeResize="0"/>
          <p:nvPr/>
        </p:nvPicPr>
        <p:blipFill>
          <a:blip r:embed="rId3">
            <a:alphaModFix/>
          </a:blip>
          <a:stretch>
            <a:fillRect/>
          </a:stretch>
        </p:blipFill>
        <p:spPr>
          <a:xfrm>
            <a:off x="2905125" y="4176848"/>
            <a:ext cx="2857500" cy="1981200"/>
          </a:xfrm>
          <a:prstGeom prst="rect">
            <a:avLst/>
          </a:prstGeom>
          <a:noFill/>
          <a:ln>
            <a:noFill/>
          </a:ln>
        </p:spPr>
      </p:pic>
      <p:sp>
        <p:nvSpPr>
          <p:cNvPr id="119" name="Google Shape;119;g121c6f4a230_0_0"/>
          <p:cNvSpPr txBox="1"/>
          <p:nvPr/>
        </p:nvSpPr>
        <p:spPr>
          <a:xfrm>
            <a:off x="2607975" y="6070800"/>
            <a:ext cx="4288500" cy="37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350" u="sng">
                <a:solidFill>
                  <a:schemeClr val="accent4"/>
                </a:solidFill>
                <a:highlight>
                  <a:schemeClr val="lt1"/>
                </a:highlight>
                <a:latin typeface="Roboto"/>
                <a:ea typeface="Roboto"/>
                <a:cs typeface="Roboto"/>
                <a:sym typeface="Roboto"/>
                <a:hlinkClick r:id="rId4">
                  <a:extLst>
                    <a:ext uri="{A12FA001-AC4F-418D-AE19-62706E023703}">
                      <ahyp:hlinkClr xmlns:ahyp="http://schemas.microsoft.com/office/drawing/2018/hyperlinkcolor" val="tx"/>
                    </a:ext>
                  </a:extLst>
                </a:hlinkClick>
              </a:rPr>
              <a:t>https://ryanwhite.hrsa.gov/about/ryan-white</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ctrTitle"/>
          </p:nvPr>
        </p:nvSpPr>
        <p:spPr>
          <a:xfrm>
            <a:off x="1059024" y="748772"/>
            <a:ext cx="6858000" cy="7568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b="1" dirty="0"/>
              <a:t>Conclusions</a:t>
            </a:r>
            <a:endParaRPr b="1" dirty="0"/>
          </a:p>
        </p:txBody>
      </p:sp>
      <p:sp>
        <p:nvSpPr>
          <p:cNvPr id="6" name="Google Shape;100;g1232eb86e6e_6_77">
            <a:extLst>
              <a:ext uri="{FF2B5EF4-FFF2-40B4-BE49-F238E27FC236}">
                <a16:creationId xmlns:a16="http://schemas.microsoft.com/office/drawing/2014/main" id="{CABB9952-5E5B-4F23-830C-B9998769399C}"/>
              </a:ext>
            </a:extLst>
          </p:cNvPr>
          <p:cNvSpPr txBox="1">
            <a:spLocks noGrp="1"/>
          </p:cNvSpPr>
          <p:nvPr>
            <p:ph type="subTitle" idx="1"/>
          </p:nvPr>
        </p:nvSpPr>
        <p:spPr>
          <a:xfrm>
            <a:off x="802139" y="1280869"/>
            <a:ext cx="7678474" cy="5371855"/>
          </a:xfrm>
          <a:prstGeom prst="rect">
            <a:avLst/>
          </a:prstGeom>
          <a:solidFill>
            <a:schemeClr val="bg1"/>
          </a:solid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SzPts val="2000"/>
              <a:buFont typeface="Wingdings" panose="05000000000000000000" pitchFamily="2" charset="2"/>
              <a:buChar char="Ø"/>
            </a:pPr>
            <a:r>
              <a:rPr lang="en-US" b="1" dirty="0">
                <a:solidFill>
                  <a:schemeClr val="tx1">
                    <a:lumMod val="50000"/>
                  </a:schemeClr>
                </a:solidFill>
                <a:latin typeface="Arial "/>
                <a:cs typeface="AngsanaUPC" panose="02020603050405020304" pitchFamily="18" charset="-34"/>
              </a:rPr>
              <a:t>Structural factors including racism, housing, employment, immigration status, </a:t>
            </a:r>
            <a:r>
              <a:rPr lang="en-US" b="1" dirty="0" err="1">
                <a:solidFill>
                  <a:schemeClr val="tx1">
                    <a:lumMod val="50000"/>
                  </a:schemeClr>
                </a:solidFill>
                <a:latin typeface="Arial "/>
                <a:cs typeface="AngsanaUPC" panose="02020603050405020304" pitchFamily="18" charset="-34"/>
              </a:rPr>
              <a:t>etc</a:t>
            </a:r>
            <a:r>
              <a:rPr lang="en-US" b="1" dirty="0">
                <a:solidFill>
                  <a:schemeClr val="tx1">
                    <a:lumMod val="50000"/>
                  </a:schemeClr>
                </a:solidFill>
                <a:latin typeface="Arial "/>
                <a:cs typeface="AngsanaUPC" panose="02020603050405020304" pitchFamily="18" charset="-34"/>
              </a:rPr>
              <a:t> impact PWH. </a:t>
            </a:r>
          </a:p>
          <a:p>
            <a:pPr marL="285750" lvl="0" indent="-285750" algn="l" rtl="0">
              <a:lnSpc>
                <a:spcPct val="90000"/>
              </a:lnSpc>
              <a:spcBef>
                <a:spcPts val="1000"/>
              </a:spcBef>
              <a:spcAft>
                <a:spcPts val="0"/>
              </a:spcAft>
              <a:buSzPts val="2000"/>
              <a:buFont typeface="Wingdings" panose="05000000000000000000" pitchFamily="2" charset="2"/>
              <a:buChar char="Ø"/>
            </a:pPr>
            <a:r>
              <a:rPr lang="en-US" b="1" dirty="0">
                <a:solidFill>
                  <a:schemeClr val="tx1">
                    <a:lumMod val="50000"/>
                  </a:schemeClr>
                </a:solidFill>
                <a:latin typeface="Arial "/>
                <a:cs typeface="AngsanaUPC" panose="02020603050405020304" pitchFamily="18" charset="-34"/>
              </a:rPr>
              <a:t>There are resources and strategies to support PWH, including advocacy. </a:t>
            </a:r>
          </a:p>
          <a:p>
            <a:pPr marL="285750" lvl="0" indent="-285750" algn="l" rtl="0">
              <a:lnSpc>
                <a:spcPct val="90000"/>
              </a:lnSpc>
              <a:spcBef>
                <a:spcPts val="1000"/>
              </a:spcBef>
              <a:spcAft>
                <a:spcPts val="0"/>
              </a:spcAft>
              <a:buSzPts val="2000"/>
              <a:buFont typeface="Wingdings" panose="05000000000000000000" pitchFamily="2" charset="2"/>
              <a:buChar char="Ø"/>
            </a:pPr>
            <a:r>
              <a:rPr lang="en-US" b="1" dirty="0">
                <a:solidFill>
                  <a:schemeClr val="tx1">
                    <a:lumMod val="50000"/>
                  </a:schemeClr>
                </a:solidFill>
                <a:latin typeface="Arial "/>
                <a:cs typeface="AngsanaUPC" panose="02020603050405020304" pitchFamily="18" charset="-34"/>
              </a:rPr>
              <a:t>Join the Ryan White </a:t>
            </a:r>
            <a:br>
              <a:rPr lang="en-US" b="1" dirty="0">
                <a:solidFill>
                  <a:schemeClr val="tx1">
                    <a:lumMod val="50000"/>
                  </a:schemeClr>
                </a:solidFill>
                <a:latin typeface="Arial "/>
                <a:cs typeface="AngsanaUPC" panose="02020603050405020304" pitchFamily="18" charset="-34"/>
              </a:rPr>
            </a:br>
            <a:r>
              <a:rPr lang="en-US" b="1" dirty="0">
                <a:solidFill>
                  <a:schemeClr val="tx1">
                    <a:lumMod val="50000"/>
                  </a:schemeClr>
                </a:solidFill>
                <a:latin typeface="Arial "/>
                <a:cs typeface="AngsanaUPC" panose="02020603050405020304" pitchFamily="18" charset="-34"/>
              </a:rPr>
              <a:t>Medical Providers Coalition! </a:t>
            </a:r>
            <a:r>
              <a:rPr lang="en-US" b="1" dirty="0">
                <a:solidFill>
                  <a:schemeClr val="tx1">
                    <a:lumMod val="50000"/>
                  </a:schemeClr>
                </a:solidFill>
                <a:latin typeface="Arial "/>
                <a:cs typeface="AngsanaUPC" panose="02020603050405020304" pitchFamily="18" charset="-34"/>
                <a:sym typeface="Wingdings" panose="05000000000000000000" pitchFamily="2" charset="2"/>
              </a:rPr>
              <a:t>   </a:t>
            </a:r>
            <a:r>
              <a:rPr lang="en-US" b="1" dirty="0">
                <a:solidFill>
                  <a:schemeClr val="tx1">
                    <a:lumMod val="50000"/>
                  </a:schemeClr>
                </a:solidFill>
                <a:latin typeface="Arial "/>
                <a:cs typeface="AngsanaUPC" panose="02020603050405020304" pitchFamily="18" charset="-34"/>
              </a:rPr>
              <a:t> </a:t>
            </a:r>
            <a:endParaRPr b="1" dirty="0">
              <a:solidFill>
                <a:schemeClr val="tx1">
                  <a:lumMod val="50000"/>
                </a:schemeClr>
              </a:solidFill>
              <a:latin typeface="Arial "/>
              <a:cs typeface="AngsanaUPC" panose="02020603050405020304" pitchFamily="18" charset="-34"/>
            </a:endParaRPr>
          </a:p>
          <a:p>
            <a:pPr marL="285750" lvl="0" indent="-285750" algn="l" rtl="0">
              <a:lnSpc>
                <a:spcPct val="90000"/>
              </a:lnSpc>
              <a:spcBef>
                <a:spcPts val="1000"/>
              </a:spcBef>
              <a:spcAft>
                <a:spcPts val="0"/>
              </a:spcAft>
              <a:buSzPts val="2000"/>
              <a:buFont typeface="Wingdings" panose="05000000000000000000" pitchFamily="2" charset="2"/>
              <a:buChar char="Ø"/>
            </a:pPr>
            <a:r>
              <a:rPr lang="en-US" b="1" dirty="0">
                <a:solidFill>
                  <a:schemeClr val="tx1">
                    <a:lumMod val="50000"/>
                  </a:schemeClr>
                </a:solidFill>
                <a:latin typeface="Arial "/>
                <a:cs typeface="AngsanaUPC" panose="02020603050405020304" pitchFamily="18" charset="-34"/>
              </a:rPr>
              <a:t>Apply the unique immunization </a:t>
            </a:r>
            <a:br>
              <a:rPr lang="en-US" b="1" dirty="0">
                <a:solidFill>
                  <a:schemeClr val="tx1">
                    <a:lumMod val="50000"/>
                  </a:schemeClr>
                </a:solidFill>
                <a:latin typeface="Arial "/>
                <a:cs typeface="AngsanaUPC" panose="02020603050405020304" pitchFamily="18" charset="-34"/>
              </a:rPr>
            </a:br>
            <a:r>
              <a:rPr lang="en-US" b="1" dirty="0">
                <a:solidFill>
                  <a:schemeClr val="tx1">
                    <a:lumMod val="50000"/>
                  </a:schemeClr>
                </a:solidFill>
                <a:latin typeface="Arial "/>
                <a:cs typeface="AngsanaUPC" panose="02020603050405020304" pitchFamily="18" charset="-34"/>
              </a:rPr>
              <a:t>schedule and screening testing. </a:t>
            </a:r>
          </a:p>
          <a:p>
            <a:pPr marL="285750" lvl="0" indent="-285750" algn="l" rtl="0">
              <a:lnSpc>
                <a:spcPct val="90000"/>
              </a:lnSpc>
              <a:spcBef>
                <a:spcPts val="1000"/>
              </a:spcBef>
              <a:spcAft>
                <a:spcPts val="0"/>
              </a:spcAft>
              <a:buSzPts val="2000"/>
              <a:buFont typeface="Wingdings" panose="05000000000000000000" pitchFamily="2" charset="2"/>
              <a:buChar char="Ø"/>
            </a:pPr>
            <a:r>
              <a:rPr lang="en-US" b="1" dirty="0">
                <a:solidFill>
                  <a:schemeClr val="tx1">
                    <a:lumMod val="50000"/>
                  </a:schemeClr>
                </a:solidFill>
                <a:latin typeface="Arial "/>
                <a:cs typeface="AngsanaUPC" panose="02020603050405020304" pitchFamily="18" charset="-34"/>
              </a:rPr>
              <a:t>HIV as a chronic disease, </a:t>
            </a:r>
            <a:br>
              <a:rPr lang="en-US" b="1" dirty="0">
                <a:solidFill>
                  <a:schemeClr val="tx1">
                    <a:lumMod val="50000"/>
                  </a:schemeClr>
                </a:solidFill>
                <a:latin typeface="Arial "/>
                <a:cs typeface="AngsanaUPC" panose="02020603050405020304" pitchFamily="18" charset="-34"/>
              </a:rPr>
            </a:br>
            <a:r>
              <a:rPr lang="en-US" b="1" dirty="0">
                <a:solidFill>
                  <a:schemeClr val="tx1">
                    <a:lumMod val="50000"/>
                  </a:schemeClr>
                </a:solidFill>
                <a:latin typeface="Arial "/>
                <a:cs typeface="AngsanaUPC" panose="02020603050405020304" pitchFamily="18" charset="-34"/>
              </a:rPr>
              <a:t>effects cardiovascular and </a:t>
            </a:r>
            <a:br>
              <a:rPr lang="en-US" b="1" dirty="0">
                <a:solidFill>
                  <a:schemeClr val="tx1">
                    <a:lumMod val="50000"/>
                  </a:schemeClr>
                </a:solidFill>
                <a:latin typeface="Arial "/>
                <a:cs typeface="AngsanaUPC" panose="02020603050405020304" pitchFamily="18" charset="-34"/>
              </a:rPr>
            </a:br>
            <a:r>
              <a:rPr lang="en-US" b="1" dirty="0">
                <a:solidFill>
                  <a:schemeClr val="tx1">
                    <a:lumMod val="50000"/>
                  </a:schemeClr>
                </a:solidFill>
                <a:latin typeface="Arial "/>
                <a:cs typeface="AngsanaUPC" panose="02020603050405020304" pitchFamily="18" charset="-34"/>
              </a:rPr>
              <a:t>bone health. </a:t>
            </a:r>
          </a:p>
          <a:p>
            <a:pPr marL="285750" lvl="0" indent="-285750" algn="l" rtl="0">
              <a:lnSpc>
                <a:spcPct val="90000"/>
              </a:lnSpc>
              <a:spcBef>
                <a:spcPts val="1000"/>
              </a:spcBef>
              <a:spcAft>
                <a:spcPts val="0"/>
              </a:spcAft>
              <a:buSzPts val="2000"/>
              <a:buFont typeface="Wingdings" panose="05000000000000000000" pitchFamily="2" charset="2"/>
              <a:buChar char="Ø"/>
            </a:pPr>
            <a:r>
              <a:rPr lang="en-US" b="1" dirty="0">
                <a:solidFill>
                  <a:schemeClr val="tx1">
                    <a:lumMod val="50000"/>
                  </a:schemeClr>
                </a:solidFill>
                <a:latin typeface="Arial "/>
                <a:cs typeface="AngsanaUPC" panose="02020603050405020304" pitchFamily="18" charset="-34"/>
              </a:rPr>
              <a:t>Apply an adjusted ASCVD Score to risk stratify PWH.</a:t>
            </a:r>
            <a:br>
              <a:rPr lang="en-US" b="1" dirty="0">
                <a:solidFill>
                  <a:schemeClr val="tx1">
                    <a:lumMod val="50000"/>
                  </a:schemeClr>
                </a:solidFill>
                <a:latin typeface="Arial "/>
                <a:cs typeface="AngsanaUPC" panose="02020603050405020304" pitchFamily="18" charset="-34"/>
              </a:rPr>
            </a:br>
            <a:endParaRPr lang="en-US" b="1" dirty="0">
              <a:solidFill>
                <a:schemeClr val="tx1">
                  <a:lumMod val="50000"/>
                </a:schemeClr>
              </a:solidFill>
              <a:latin typeface="Arial "/>
              <a:cs typeface="AngsanaUPC" panose="02020603050405020304" pitchFamily="18" charset="-34"/>
            </a:endParaRPr>
          </a:p>
          <a:p>
            <a:pPr marL="285750" lvl="0" indent="-285750" rtl="0">
              <a:lnSpc>
                <a:spcPct val="90000"/>
              </a:lnSpc>
              <a:spcBef>
                <a:spcPts val="1000"/>
              </a:spcBef>
              <a:spcAft>
                <a:spcPts val="0"/>
              </a:spcAft>
              <a:buSzPts val="2000"/>
              <a:buFont typeface="Wingdings" panose="05000000000000000000" pitchFamily="2" charset="2"/>
              <a:buChar char="Ø"/>
            </a:pPr>
            <a:r>
              <a:rPr lang="en-US" dirty="0">
                <a:solidFill>
                  <a:schemeClr val="tx1">
                    <a:lumMod val="50000"/>
                  </a:schemeClr>
                </a:solidFill>
                <a:latin typeface="Arial Black" panose="020B0A04020102020204" pitchFamily="34" charset="0"/>
                <a:cs typeface="AngsanaUPC" panose="02020603050405020304" pitchFamily="18" charset="-34"/>
              </a:rPr>
              <a:t>Continue furthering your knowledge and comfort level to provide high quality evidence-based primary care for PWH!</a:t>
            </a:r>
          </a:p>
        </p:txBody>
      </p:sp>
      <p:pic>
        <p:nvPicPr>
          <p:cNvPr id="4" name="Picture 3" descr="Qr code&#10;&#10;Description automatically generated">
            <a:extLst>
              <a:ext uri="{FF2B5EF4-FFF2-40B4-BE49-F238E27FC236}">
                <a16:creationId xmlns:a16="http://schemas.microsoft.com/office/drawing/2014/main" id="{4202A247-1A0A-4918-9CF7-4523CC952C82}"/>
              </a:ext>
            </a:extLst>
          </p:cNvPr>
          <p:cNvPicPr>
            <a:picLocks noChangeAspect="1"/>
          </p:cNvPicPr>
          <p:nvPr/>
        </p:nvPicPr>
        <p:blipFill>
          <a:blip r:embed="rId3"/>
          <a:stretch>
            <a:fillRect/>
          </a:stretch>
        </p:blipFill>
        <p:spPr>
          <a:xfrm>
            <a:off x="5738326" y="2546447"/>
            <a:ext cx="2425959" cy="2425959"/>
          </a:xfrm>
          <a:prstGeom prst="rect">
            <a:avLst/>
          </a:prstGeom>
        </p:spPr>
      </p:pic>
    </p:spTree>
    <p:extLst>
      <p:ext uri="{BB962C8B-B14F-4D97-AF65-F5344CB8AC3E}">
        <p14:creationId xmlns:p14="http://schemas.microsoft.com/office/powerpoint/2010/main" val="37828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Rectangle 4">
            <a:extLst>
              <a:ext uri="{FF2B5EF4-FFF2-40B4-BE49-F238E27FC236}">
                <a16:creationId xmlns:a16="http://schemas.microsoft.com/office/drawing/2014/main" id="{B4DDD859-DBDB-4E0E-9614-1FB0E0DCE570}"/>
              </a:ext>
            </a:extLst>
          </p:cNvPr>
          <p:cNvSpPr/>
          <p:nvPr/>
        </p:nvSpPr>
        <p:spPr>
          <a:xfrm>
            <a:off x="-484094" y="880027"/>
            <a:ext cx="10192870" cy="5749373"/>
          </a:xfrm>
          <a:prstGeom prst="rect">
            <a:avLst/>
          </a:prstGeom>
          <a:gradFill>
            <a:gsLst>
              <a:gs pos="0">
                <a:schemeClr val="bg1"/>
              </a:gs>
              <a:gs pos="74000">
                <a:schemeClr val="tx2">
                  <a:lumMod val="60000"/>
                  <a:lumOff val="40000"/>
                </a:schemeClr>
              </a:gs>
              <a:gs pos="83000">
                <a:schemeClr val="tx2">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Google Shape;125;g121c6f4a230_0_28"/>
          <p:cNvSpPr txBox="1">
            <a:spLocks noGrp="1"/>
          </p:cNvSpPr>
          <p:nvPr>
            <p:ph type="title"/>
          </p:nvPr>
        </p:nvSpPr>
        <p:spPr>
          <a:xfrm>
            <a:off x="423862" y="899077"/>
            <a:ext cx="7886700"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Timeline </a:t>
            </a:r>
            <a:r>
              <a:rPr lang="en-US" sz="2400" dirty="0"/>
              <a:t>(continued)</a:t>
            </a:r>
            <a:endParaRPr dirty="0"/>
          </a:p>
        </p:txBody>
      </p:sp>
      <p:sp>
        <p:nvSpPr>
          <p:cNvPr id="126" name="Google Shape;126;g121c6f4a230_0_28"/>
          <p:cNvSpPr txBox="1">
            <a:spLocks noGrp="1"/>
          </p:cNvSpPr>
          <p:nvPr>
            <p:ph type="body" idx="1"/>
          </p:nvPr>
        </p:nvSpPr>
        <p:spPr>
          <a:xfrm>
            <a:off x="219075" y="1825625"/>
            <a:ext cx="8296275" cy="4737100"/>
          </a:xfrm>
          <a:prstGeom prst="rect">
            <a:avLst/>
          </a:prstGeom>
        </p:spPr>
        <p:txBody>
          <a:bodyPr spcFirstLastPara="1" wrap="square" lIns="91425" tIns="45700" rIns="91425" bIns="45700" anchor="t" anchorCtr="0">
            <a:normAutofit/>
          </a:bodyPr>
          <a:lstStyle/>
          <a:p>
            <a:pPr marL="457200" lvl="0" indent="-336550" algn="l" rtl="0">
              <a:lnSpc>
                <a:spcPct val="115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(1986) Surgeon General C. Everett Koop makes it clear that HIV cannot be spread casually and calls for nationwide educational campaign.</a:t>
            </a:r>
            <a:br>
              <a:rPr lang="en-US" sz="1800" dirty="0">
                <a:solidFill>
                  <a:srgbClr val="000000"/>
                </a:solidFill>
                <a:latin typeface="Arial"/>
                <a:ea typeface="Arial"/>
                <a:cs typeface="Arial"/>
                <a:sym typeface="Arial"/>
              </a:rPr>
            </a:br>
            <a:endParaRPr sz="1800" dirty="0">
              <a:solidFill>
                <a:srgbClr val="000000"/>
              </a:solidFill>
              <a:latin typeface="Arial"/>
              <a:ea typeface="Arial"/>
              <a:cs typeface="Arial"/>
              <a:sym typeface="Arial"/>
            </a:endParaRPr>
          </a:p>
          <a:p>
            <a:pPr marL="457200" lvl="0" indent="-336550" algn="l" rtl="0">
              <a:lnSpc>
                <a:spcPct val="115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(1986) The virus which causes AIDS is officially known as </a:t>
            </a:r>
            <a:r>
              <a:rPr lang="en-US" sz="1800" b="1" u="sng" dirty="0">
                <a:solidFill>
                  <a:srgbClr val="000000"/>
                </a:solidFill>
                <a:latin typeface="Arial"/>
                <a:ea typeface="Arial"/>
                <a:cs typeface="Arial"/>
                <a:sym typeface="Arial"/>
              </a:rPr>
              <a:t>Human Immunodeficiency Virus </a:t>
            </a:r>
            <a:r>
              <a:rPr lang="en-US" sz="1800" dirty="0">
                <a:solidFill>
                  <a:srgbClr val="000000"/>
                </a:solidFill>
                <a:latin typeface="Arial"/>
                <a:ea typeface="Arial"/>
                <a:cs typeface="Arial"/>
                <a:sym typeface="Arial"/>
              </a:rPr>
              <a:t>(HIV).</a:t>
            </a:r>
            <a:endParaRPr sz="18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(1987) The FDA approves the first antiretroviral drug, </a:t>
            </a:r>
            <a:r>
              <a:rPr lang="en-US" sz="1800" u="sng" dirty="0">
                <a:solidFill>
                  <a:srgbClr val="000000"/>
                </a:solidFill>
                <a:latin typeface="Arial"/>
                <a:ea typeface="Arial"/>
                <a:cs typeface="Arial"/>
                <a:sym typeface="Arial"/>
              </a:rPr>
              <a:t>zidovudine (AZT).</a:t>
            </a:r>
            <a:br>
              <a:rPr lang="en-US" sz="1800" u="sng" dirty="0">
                <a:solidFill>
                  <a:srgbClr val="000000"/>
                </a:solidFill>
                <a:latin typeface="Arial"/>
                <a:ea typeface="Arial"/>
                <a:cs typeface="Arial"/>
                <a:sym typeface="Arial"/>
              </a:rPr>
            </a:br>
            <a:endParaRPr sz="1800" u="sng" dirty="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(1989) The number of reported AIDS cases in the U.S. reaches 100,000.</a:t>
            </a:r>
            <a:br>
              <a:rPr lang="en-US" sz="1800" dirty="0">
                <a:solidFill>
                  <a:srgbClr val="000000"/>
                </a:solidFill>
                <a:latin typeface="Arial"/>
                <a:ea typeface="Arial"/>
                <a:cs typeface="Arial"/>
                <a:sym typeface="Arial"/>
              </a:rPr>
            </a:br>
            <a:endParaRPr sz="1800" dirty="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Char char="●"/>
            </a:pPr>
            <a:r>
              <a:rPr lang="en-US" sz="1800" dirty="0">
                <a:solidFill>
                  <a:srgbClr val="000000"/>
                </a:solidFill>
                <a:latin typeface="Arial"/>
                <a:ea typeface="Arial"/>
                <a:cs typeface="Arial"/>
                <a:sym typeface="Arial"/>
              </a:rPr>
              <a:t>(1990) Congress enacts the </a:t>
            </a:r>
            <a:r>
              <a:rPr lang="en-US" sz="1800" b="1" dirty="0">
                <a:solidFill>
                  <a:srgbClr val="000000"/>
                </a:solidFill>
                <a:latin typeface="Arial"/>
                <a:ea typeface="Arial"/>
                <a:cs typeface="Arial"/>
                <a:sym typeface="Arial"/>
              </a:rPr>
              <a:t>Ryan White Comprehensive AIDS Resources Emergency Act.</a:t>
            </a:r>
            <a:endParaRPr sz="1800" b="1" dirty="0">
              <a:solidFill>
                <a:srgbClr val="000000"/>
              </a:solidFill>
              <a:latin typeface="Arial"/>
              <a:ea typeface="Arial"/>
              <a:cs typeface="Arial"/>
              <a:sym typeface="Arial"/>
            </a:endParaRPr>
          </a:p>
          <a:p>
            <a:pPr marL="0" lvl="0" indent="0" algn="l" rtl="0">
              <a:lnSpc>
                <a:spcPct val="150000"/>
              </a:lnSpc>
              <a:spcBef>
                <a:spcPts val="0"/>
              </a:spcBef>
              <a:spcAft>
                <a:spcPts val="0"/>
              </a:spcAft>
              <a:buNone/>
            </a:pPr>
            <a:endParaRPr dirty="0"/>
          </a:p>
        </p:txBody>
      </p:sp>
      <p:sp>
        <p:nvSpPr>
          <p:cNvPr id="127" name="Google Shape;127;g121c6f4a230_0_28"/>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21c6f4a23c_0_11"/>
          <p:cNvSpPr txBox="1">
            <a:spLocks noGrp="1"/>
          </p:cNvSpPr>
          <p:nvPr>
            <p:ph type="title"/>
          </p:nvPr>
        </p:nvSpPr>
        <p:spPr>
          <a:xfrm>
            <a:off x="252324" y="822336"/>
            <a:ext cx="9729876"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dirty="0">
                <a:highlight>
                  <a:srgbClr val="FFFFFF"/>
                </a:highlight>
                <a:latin typeface="Roboto"/>
                <a:ea typeface="Roboto"/>
                <a:cs typeface="Roboto"/>
                <a:sym typeface="Roboto"/>
              </a:rPr>
              <a:t>Ryan White Comprehensive AIDS Resources Emergency (CARE) Act </a:t>
            </a:r>
          </a:p>
          <a:p>
            <a:pPr marL="0" lvl="0" indent="0" algn="l" rtl="0">
              <a:spcBef>
                <a:spcPts val="0"/>
              </a:spcBef>
              <a:spcAft>
                <a:spcPts val="0"/>
              </a:spcAft>
              <a:buNone/>
            </a:pPr>
            <a:r>
              <a:rPr lang="en-US" sz="2200" dirty="0">
                <a:highlight>
                  <a:srgbClr val="FFFFFF"/>
                </a:highlight>
                <a:latin typeface="Roboto"/>
                <a:ea typeface="Roboto"/>
                <a:cs typeface="Roboto"/>
                <a:sym typeface="Roboto"/>
              </a:rPr>
              <a:t>Ryan White HIV/AIDS Program (RWHAP)</a:t>
            </a:r>
          </a:p>
          <a:p>
            <a:pPr marL="0" lvl="0" indent="0" algn="l" rtl="0">
              <a:spcBef>
                <a:spcPts val="0"/>
              </a:spcBef>
              <a:spcAft>
                <a:spcPts val="0"/>
              </a:spcAft>
              <a:buNone/>
            </a:pPr>
            <a:endParaRPr sz="2000" b="0" dirty="0">
              <a:solidFill>
                <a:srgbClr val="1B1B1B"/>
              </a:solidFill>
              <a:highlight>
                <a:srgbClr val="FFFFFF"/>
              </a:highlight>
              <a:latin typeface="Roboto"/>
              <a:ea typeface="Roboto"/>
              <a:cs typeface="Roboto"/>
              <a:sym typeface="Roboto"/>
            </a:endParaRPr>
          </a:p>
          <a:p>
            <a:pPr marL="0" lvl="0" indent="0" algn="l" rtl="0">
              <a:spcBef>
                <a:spcPts val="0"/>
              </a:spcBef>
              <a:spcAft>
                <a:spcPts val="0"/>
              </a:spcAft>
              <a:buNone/>
            </a:pPr>
            <a:endParaRPr sz="2000" b="0" dirty="0">
              <a:solidFill>
                <a:srgbClr val="1B1B1B"/>
              </a:solidFill>
              <a:highlight>
                <a:srgbClr val="FFFFFF"/>
              </a:highlight>
              <a:latin typeface="Roboto"/>
              <a:ea typeface="Roboto"/>
              <a:cs typeface="Roboto"/>
              <a:sym typeface="Roboto"/>
            </a:endParaRPr>
          </a:p>
        </p:txBody>
      </p:sp>
      <p:sp>
        <p:nvSpPr>
          <p:cNvPr id="134" name="Google Shape;134;g121c6f4a23c_0_11"/>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35" name="Google Shape;135;g121c6f4a23c_0_11"/>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7</a:t>
            </a:fld>
            <a:endParaRPr/>
          </a:p>
        </p:txBody>
      </p:sp>
      <p:graphicFrame>
        <p:nvGraphicFramePr>
          <p:cNvPr id="136" name="Google Shape;136;g121c6f4a23c_0_11"/>
          <p:cNvGraphicFramePr/>
          <p:nvPr>
            <p:extLst>
              <p:ext uri="{D42A27DB-BD31-4B8C-83A1-F6EECF244321}">
                <p14:modId xmlns:p14="http://schemas.microsoft.com/office/powerpoint/2010/main" val="3573223674"/>
              </p:ext>
            </p:extLst>
          </p:nvPr>
        </p:nvGraphicFramePr>
        <p:xfrm>
          <a:off x="454800" y="1689913"/>
          <a:ext cx="8060550" cy="4789090"/>
        </p:xfrm>
        <a:graphic>
          <a:graphicData uri="http://schemas.openxmlformats.org/drawingml/2006/table">
            <a:tbl>
              <a:tblPr>
                <a:noFill/>
              </a:tblPr>
              <a:tblGrid>
                <a:gridCol w="876800">
                  <a:extLst>
                    <a:ext uri="{9D8B030D-6E8A-4147-A177-3AD203B41FA5}">
                      <a16:colId xmlns:a16="http://schemas.microsoft.com/office/drawing/2014/main" val="20000"/>
                    </a:ext>
                  </a:extLst>
                </a:gridCol>
                <a:gridCol w="7183750">
                  <a:extLst>
                    <a:ext uri="{9D8B030D-6E8A-4147-A177-3AD203B41FA5}">
                      <a16:colId xmlns:a16="http://schemas.microsoft.com/office/drawing/2014/main" val="20001"/>
                    </a:ext>
                  </a:extLst>
                </a:gridCol>
              </a:tblGrid>
              <a:tr h="365825">
                <a:tc>
                  <a:txBody>
                    <a:bodyPr/>
                    <a:lstStyle/>
                    <a:p>
                      <a:pPr marL="0" lvl="0" indent="0" algn="l" rtl="0">
                        <a:spcBef>
                          <a:spcPts val="0"/>
                        </a:spcBef>
                        <a:spcAft>
                          <a:spcPts val="0"/>
                        </a:spcAft>
                        <a:buNone/>
                      </a:pPr>
                      <a:r>
                        <a:rPr lang="en-US" sz="1600" b="1" dirty="0">
                          <a:solidFill>
                            <a:schemeClr val="accent1">
                              <a:lumMod val="75000"/>
                            </a:schemeClr>
                          </a:solidFill>
                        </a:rPr>
                        <a:t>Part A</a:t>
                      </a:r>
                      <a:endParaRPr sz="1600" b="1" dirty="0">
                        <a:solidFill>
                          <a:schemeClr val="accent1">
                            <a:lumMod val="75000"/>
                          </a:schemeClr>
                        </a:solidFill>
                      </a:endParaRPr>
                    </a:p>
                  </a:txBody>
                  <a:tcPr marL="91425" marR="91425" marT="91425" marB="91425">
                    <a:solidFill>
                      <a:schemeClr val="tx2">
                        <a:lumMod val="20000"/>
                        <a:lumOff val="80000"/>
                      </a:schemeClr>
                    </a:solidFill>
                  </a:tcPr>
                </a:tc>
                <a:tc>
                  <a:txBody>
                    <a:bodyPr/>
                    <a:lstStyle/>
                    <a:p>
                      <a:pPr marL="0" lvl="0" indent="0" algn="l" rtl="0">
                        <a:spcBef>
                          <a:spcPts val="0"/>
                        </a:spcBef>
                        <a:spcAft>
                          <a:spcPts val="0"/>
                        </a:spcAft>
                        <a:buNone/>
                      </a:pPr>
                      <a:r>
                        <a:rPr lang="en-US" sz="1350" dirty="0">
                          <a:solidFill>
                            <a:srgbClr val="1B1B1B"/>
                          </a:solidFill>
                          <a:latin typeface="Roboto"/>
                          <a:ea typeface="Roboto"/>
                          <a:cs typeface="Roboto"/>
                          <a:sym typeface="Roboto"/>
                        </a:rPr>
                        <a:t>Provide medical and support services to cities and counties most severely affected by HIV</a:t>
                      </a:r>
                      <a:endParaRPr dirty="0"/>
                    </a:p>
                  </a:txBody>
                  <a:tcPr marL="91425" marR="91425" marT="91425" marB="91425">
                    <a:solidFill>
                      <a:schemeClr val="tx2">
                        <a:lumMod val="20000"/>
                        <a:lumOff val="80000"/>
                      </a:schemeClr>
                    </a:solidFill>
                  </a:tcPr>
                </a:tc>
                <a:extLst>
                  <a:ext uri="{0D108BD9-81ED-4DB2-BD59-A6C34878D82A}">
                    <a16:rowId xmlns:a16="http://schemas.microsoft.com/office/drawing/2014/main" val="10000"/>
                  </a:ext>
                </a:extLst>
              </a:tr>
              <a:tr h="741050">
                <a:tc>
                  <a:txBody>
                    <a:bodyPr/>
                    <a:lstStyle/>
                    <a:p>
                      <a:pPr marL="0" lvl="0" indent="0" algn="l" rtl="0">
                        <a:spcBef>
                          <a:spcPts val="0"/>
                        </a:spcBef>
                        <a:spcAft>
                          <a:spcPts val="0"/>
                        </a:spcAft>
                        <a:buNone/>
                      </a:pPr>
                      <a:r>
                        <a:rPr lang="en-US" sz="1600" b="1">
                          <a:solidFill>
                            <a:schemeClr val="accent1">
                              <a:lumMod val="75000"/>
                            </a:schemeClr>
                          </a:solidFill>
                        </a:rPr>
                        <a:t>Part B</a:t>
                      </a:r>
                      <a:endParaRPr sz="1600" b="1">
                        <a:solidFill>
                          <a:schemeClr val="accent1">
                            <a:lumMod val="75000"/>
                          </a:schemeClr>
                        </a:solidFill>
                      </a:endParaRPr>
                    </a:p>
                  </a:txBody>
                  <a:tcPr marL="91425" marR="91425" marT="91425" marB="91425">
                    <a:solidFill>
                      <a:schemeClr val="tx2">
                        <a:lumMod val="20000"/>
                        <a:lumOff val="80000"/>
                      </a:schemeClr>
                    </a:solidFill>
                  </a:tcPr>
                </a:tc>
                <a:tc>
                  <a:txBody>
                    <a:bodyPr/>
                    <a:lstStyle/>
                    <a:p>
                      <a:pPr marL="0" lvl="0" indent="0" algn="l" rtl="0">
                        <a:lnSpc>
                          <a:spcPct val="100000"/>
                        </a:lnSpc>
                        <a:spcBef>
                          <a:spcPts val="0"/>
                        </a:spcBef>
                        <a:spcAft>
                          <a:spcPts val="0"/>
                        </a:spcAft>
                        <a:buNone/>
                      </a:pPr>
                      <a:r>
                        <a:rPr lang="en-US" sz="1350" dirty="0">
                          <a:solidFill>
                            <a:srgbClr val="1B1B1B"/>
                          </a:solidFill>
                          <a:latin typeface="Roboto"/>
                          <a:ea typeface="Roboto"/>
                          <a:cs typeface="Roboto"/>
                          <a:sym typeface="Roboto"/>
                        </a:rPr>
                        <a:t>Improve the quality of and access to HIV health care and support in the U.S.</a:t>
                      </a:r>
                      <a:endParaRPr sz="1350" dirty="0">
                        <a:solidFill>
                          <a:srgbClr val="1B1B1B"/>
                        </a:solidFill>
                        <a:latin typeface="Roboto"/>
                        <a:ea typeface="Roboto"/>
                        <a:cs typeface="Roboto"/>
                        <a:sym typeface="Roboto"/>
                      </a:endParaRPr>
                    </a:p>
                    <a:p>
                      <a:pPr marL="0" lvl="0" indent="0" algn="l" rtl="0">
                        <a:lnSpc>
                          <a:spcPct val="100000"/>
                        </a:lnSpc>
                        <a:spcBef>
                          <a:spcPts val="300"/>
                        </a:spcBef>
                        <a:spcAft>
                          <a:spcPts val="0"/>
                        </a:spcAft>
                        <a:buNone/>
                      </a:pPr>
                      <a:r>
                        <a:rPr lang="en-US" sz="1350" dirty="0">
                          <a:solidFill>
                            <a:srgbClr val="1B1B1B"/>
                          </a:solidFill>
                          <a:latin typeface="Roboto"/>
                          <a:ea typeface="Roboto"/>
                          <a:cs typeface="Roboto"/>
                          <a:sym typeface="Roboto"/>
                        </a:rPr>
                        <a:t>Provide medications to low-income people with HIV through AIDS Drug Assistance Program</a:t>
                      </a:r>
                      <a:endParaRPr dirty="0"/>
                    </a:p>
                  </a:txBody>
                  <a:tcPr marL="91425" marR="91425" marT="91425" marB="91425">
                    <a:solidFill>
                      <a:schemeClr val="tx2">
                        <a:lumMod val="20000"/>
                        <a:lumOff val="80000"/>
                      </a:schemeClr>
                    </a:solidFill>
                  </a:tcPr>
                </a:tc>
                <a:extLst>
                  <a:ext uri="{0D108BD9-81ED-4DB2-BD59-A6C34878D82A}">
                    <a16:rowId xmlns:a16="http://schemas.microsoft.com/office/drawing/2014/main" val="10001"/>
                  </a:ext>
                </a:extLst>
              </a:tr>
              <a:tr h="773925">
                <a:tc>
                  <a:txBody>
                    <a:bodyPr/>
                    <a:lstStyle/>
                    <a:p>
                      <a:pPr marL="0" lvl="0" indent="0" algn="l" rtl="0">
                        <a:lnSpc>
                          <a:spcPct val="100000"/>
                        </a:lnSpc>
                        <a:spcBef>
                          <a:spcPts val="0"/>
                        </a:spcBef>
                        <a:spcAft>
                          <a:spcPts val="0"/>
                        </a:spcAft>
                        <a:buNone/>
                      </a:pPr>
                      <a:r>
                        <a:rPr lang="en-US" sz="1600" b="1">
                          <a:solidFill>
                            <a:schemeClr val="accent1">
                              <a:lumMod val="75000"/>
                            </a:schemeClr>
                          </a:solidFill>
                        </a:rPr>
                        <a:t>Part C</a:t>
                      </a:r>
                      <a:endParaRPr sz="1600" b="1">
                        <a:solidFill>
                          <a:schemeClr val="accent1">
                            <a:lumMod val="75000"/>
                          </a:schemeClr>
                        </a:solidFill>
                      </a:endParaRPr>
                    </a:p>
                  </a:txBody>
                  <a:tcPr marL="91425" marR="91425" marT="91425" marB="91425">
                    <a:solidFill>
                      <a:schemeClr val="tx2">
                        <a:lumMod val="20000"/>
                        <a:lumOff val="80000"/>
                      </a:schemeClr>
                    </a:solidFill>
                  </a:tcPr>
                </a:tc>
                <a:tc>
                  <a:txBody>
                    <a:bodyPr/>
                    <a:lstStyle/>
                    <a:p>
                      <a:pPr marL="0" lvl="0" indent="0" algn="l" rtl="0">
                        <a:lnSpc>
                          <a:spcPct val="100000"/>
                        </a:lnSpc>
                        <a:spcBef>
                          <a:spcPts val="0"/>
                        </a:spcBef>
                        <a:spcAft>
                          <a:spcPts val="0"/>
                        </a:spcAft>
                        <a:buNone/>
                      </a:pPr>
                      <a:r>
                        <a:rPr lang="en-US" sz="1350">
                          <a:solidFill>
                            <a:srgbClr val="1B1B1B"/>
                          </a:solidFill>
                          <a:latin typeface="Roboto"/>
                          <a:ea typeface="Roboto"/>
                          <a:cs typeface="Roboto"/>
                          <a:sym typeface="Roboto"/>
                        </a:rPr>
                        <a:t>Provide outpatient ambulatory health services and support for people with HIV  </a:t>
                      </a:r>
                      <a:endParaRPr sz="1350">
                        <a:solidFill>
                          <a:srgbClr val="1B1B1B"/>
                        </a:solidFill>
                        <a:latin typeface="Roboto"/>
                        <a:ea typeface="Roboto"/>
                        <a:cs typeface="Roboto"/>
                        <a:sym typeface="Roboto"/>
                      </a:endParaRPr>
                    </a:p>
                    <a:p>
                      <a:pPr marL="0" lvl="0" indent="0" algn="l" rtl="0">
                        <a:lnSpc>
                          <a:spcPct val="100000"/>
                        </a:lnSpc>
                        <a:spcBef>
                          <a:spcPts val="300"/>
                        </a:spcBef>
                        <a:spcAft>
                          <a:spcPts val="300"/>
                        </a:spcAft>
                        <a:buNone/>
                      </a:pPr>
                      <a:r>
                        <a:rPr lang="en-US" sz="1350">
                          <a:solidFill>
                            <a:srgbClr val="1B1B1B"/>
                          </a:solidFill>
                          <a:latin typeface="Roboto"/>
                          <a:ea typeface="Roboto"/>
                          <a:cs typeface="Roboto"/>
                          <a:sym typeface="Roboto"/>
                        </a:rPr>
                        <a:t>Help for community-based groups to strengthen their capacity to deliver high-quality HIV care</a:t>
                      </a:r>
                      <a:endParaRPr/>
                    </a:p>
                  </a:txBody>
                  <a:tcPr marL="91425" marR="91425" marT="91425" marB="91425">
                    <a:solidFill>
                      <a:schemeClr val="tx2">
                        <a:lumMod val="20000"/>
                        <a:lumOff val="80000"/>
                      </a:schemeClr>
                    </a:solidFill>
                  </a:tcPr>
                </a:tc>
                <a:extLst>
                  <a:ext uri="{0D108BD9-81ED-4DB2-BD59-A6C34878D82A}">
                    <a16:rowId xmlns:a16="http://schemas.microsoft.com/office/drawing/2014/main" val="10002"/>
                  </a:ext>
                </a:extLst>
              </a:tr>
              <a:tr h="741050">
                <a:tc>
                  <a:txBody>
                    <a:bodyPr/>
                    <a:lstStyle/>
                    <a:p>
                      <a:pPr marL="0" lvl="0" indent="0" algn="l" rtl="0">
                        <a:lnSpc>
                          <a:spcPct val="100000"/>
                        </a:lnSpc>
                        <a:spcBef>
                          <a:spcPts val="0"/>
                        </a:spcBef>
                        <a:spcAft>
                          <a:spcPts val="0"/>
                        </a:spcAft>
                        <a:buNone/>
                      </a:pPr>
                      <a:r>
                        <a:rPr lang="en-US" sz="1600" b="1" dirty="0">
                          <a:solidFill>
                            <a:schemeClr val="accent1">
                              <a:lumMod val="75000"/>
                            </a:schemeClr>
                          </a:solidFill>
                        </a:rPr>
                        <a:t>Part D</a:t>
                      </a:r>
                      <a:endParaRPr sz="1600" b="1" dirty="0">
                        <a:solidFill>
                          <a:schemeClr val="accent1">
                            <a:lumMod val="75000"/>
                          </a:schemeClr>
                        </a:solidFill>
                      </a:endParaRPr>
                    </a:p>
                  </a:txBody>
                  <a:tcPr marL="91425" marR="91425" marT="91425" marB="91425">
                    <a:solidFill>
                      <a:schemeClr val="tx2">
                        <a:lumMod val="20000"/>
                        <a:lumOff val="80000"/>
                      </a:schemeClr>
                    </a:solidFill>
                  </a:tcPr>
                </a:tc>
                <a:tc>
                  <a:txBody>
                    <a:bodyPr/>
                    <a:lstStyle/>
                    <a:p>
                      <a:pPr marL="0" lvl="0" indent="0" algn="l" rtl="0">
                        <a:lnSpc>
                          <a:spcPct val="100000"/>
                        </a:lnSpc>
                        <a:spcBef>
                          <a:spcPts val="0"/>
                        </a:spcBef>
                        <a:spcAft>
                          <a:spcPts val="0"/>
                        </a:spcAft>
                        <a:buNone/>
                      </a:pPr>
                      <a:r>
                        <a:rPr lang="en-US" sz="1350">
                          <a:solidFill>
                            <a:srgbClr val="1B1B1B"/>
                          </a:solidFill>
                          <a:latin typeface="Roboto"/>
                          <a:ea typeface="Roboto"/>
                          <a:cs typeface="Roboto"/>
                          <a:sym typeface="Roboto"/>
                        </a:rPr>
                        <a:t>Provide medical care for low-income women, infants, children and youth with HIV</a:t>
                      </a:r>
                      <a:endParaRPr sz="1350">
                        <a:solidFill>
                          <a:srgbClr val="1B1B1B"/>
                        </a:solidFill>
                        <a:latin typeface="Roboto"/>
                        <a:ea typeface="Roboto"/>
                        <a:cs typeface="Roboto"/>
                        <a:sym typeface="Roboto"/>
                      </a:endParaRPr>
                    </a:p>
                    <a:p>
                      <a:pPr marL="0" lvl="0" indent="0" algn="l" rtl="0">
                        <a:lnSpc>
                          <a:spcPct val="100000"/>
                        </a:lnSpc>
                        <a:spcBef>
                          <a:spcPts val="300"/>
                        </a:spcBef>
                        <a:spcAft>
                          <a:spcPts val="0"/>
                        </a:spcAft>
                        <a:buNone/>
                      </a:pPr>
                      <a:r>
                        <a:rPr lang="en-US" sz="1350">
                          <a:solidFill>
                            <a:srgbClr val="1B1B1B"/>
                          </a:solidFill>
                          <a:latin typeface="Roboto"/>
                          <a:ea typeface="Roboto"/>
                          <a:cs typeface="Roboto"/>
                          <a:sym typeface="Roboto"/>
                        </a:rPr>
                        <a:t>Offer support services for people with HIV and their family members</a:t>
                      </a:r>
                      <a:endParaRPr/>
                    </a:p>
                  </a:txBody>
                  <a:tcPr marL="91425" marR="91425" marT="91425" marB="91425">
                    <a:solidFill>
                      <a:schemeClr val="tx2">
                        <a:lumMod val="20000"/>
                        <a:lumOff val="80000"/>
                      </a:schemeClr>
                    </a:solidFill>
                  </a:tcPr>
                </a:tc>
                <a:extLst>
                  <a:ext uri="{0D108BD9-81ED-4DB2-BD59-A6C34878D82A}">
                    <a16:rowId xmlns:a16="http://schemas.microsoft.com/office/drawing/2014/main" val="10003"/>
                  </a:ext>
                </a:extLst>
              </a:tr>
              <a:tr h="1987375">
                <a:tc>
                  <a:txBody>
                    <a:bodyPr/>
                    <a:lstStyle/>
                    <a:p>
                      <a:pPr marL="0" lvl="0" indent="0" algn="l" rtl="0">
                        <a:spcBef>
                          <a:spcPts val="0"/>
                        </a:spcBef>
                        <a:spcAft>
                          <a:spcPts val="0"/>
                        </a:spcAft>
                        <a:buNone/>
                      </a:pPr>
                      <a:r>
                        <a:rPr lang="en-US" sz="1600" b="1" dirty="0">
                          <a:solidFill>
                            <a:schemeClr val="accent1">
                              <a:lumMod val="75000"/>
                            </a:schemeClr>
                          </a:solidFill>
                        </a:rPr>
                        <a:t>Part F</a:t>
                      </a:r>
                      <a:endParaRPr sz="1600" b="1" dirty="0">
                        <a:solidFill>
                          <a:schemeClr val="accent1">
                            <a:lumMod val="75000"/>
                          </a:schemeClr>
                        </a:solidFill>
                      </a:endParaRPr>
                    </a:p>
                  </a:txBody>
                  <a:tcPr marL="91425" marR="91425" marT="91425" marB="91425">
                    <a:solidFill>
                      <a:schemeClr val="tx2">
                        <a:lumMod val="20000"/>
                        <a:lumOff val="80000"/>
                      </a:schemeClr>
                    </a:solidFill>
                  </a:tcPr>
                </a:tc>
                <a:tc>
                  <a:txBody>
                    <a:bodyPr/>
                    <a:lstStyle/>
                    <a:p>
                      <a:pPr marL="457200" lvl="0" indent="-314325" algn="l" rtl="0">
                        <a:lnSpc>
                          <a:spcPct val="100000"/>
                        </a:lnSpc>
                        <a:spcBef>
                          <a:spcPts val="1400"/>
                        </a:spcBef>
                        <a:spcAft>
                          <a:spcPts val="0"/>
                        </a:spcAft>
                        <a:buClr>
                          <a:srgbClr val="1B1B1B"/>
                        </a:buClr>
                        <a:buSzPts val="1350"/>
                        <a:buFont typeface="Roboto"/>
                        <a:buChar char="●"/>
                      </a:pPr>
                      <a:r>
                        <a:rPr lang="en-US" sz="1350" u="sng" dirty="0">
                          <a:solidFill>
                            <a:srgbClr val="0B4778"/>
                          </a:solidFill>
                          <a:latin typeface="Roboto"/>
                          <a:ea typeface="Roboto"/>
                          <a:cs typeface="Roboto"/>
                          <a:sym typeface="Roboto"/>
                          <a:hlinkClick r:id="rId3">
                            <a:extLst>
                              <a:ext uri="{A12FA001-AC4F-418D-AE19-62706E023703}">
                                <ahyp:hlinkClr xmlns:ahyp="http://schemas.microsoft.com/office/drawing/2018/hyperlinkcolor" val="tx"/>
                              </a:ext>
                            </a:extLst>
                          </a:hlinkClick>
                        </a:rPr>
                        <a:t>AIDS Education and Training Center (AETC) Program</a:t>
                      </a:r>
                      <a:r>
                        <a:rPr lang="en-US" sz="1350" dirty="0">
                          <a:solidFill>
                            <a:srgbClr val="1B1B1B"/>
                          </a:solidFill>
                          <a:latin typeface="Roboto"/>
                          <a:ea typeface="Roboto"/>
                          <a:cs typeface="Roboto"/>
                          <a:sym typeface="Roboto"/>
                        </a:rPr>
                        <a:t> – Provide training and technical assistance to providers treating patients with or at risk for HIV </a:t>
                      </a:r>
                      <a:endParaRPr sz="1350" dirty="0">
                        <a:solidFill>
                          <a:srgbClr val="1B1B1B"/>
                        </a:solidFill>
                        <a:latin typeface="Roboto"/>
                        <a:ea typeface="Roboto"/>
                        <a:cs typeface="Roboto"/>
                        <a:sym typeface="Roboto"/>
                      </a:endParaRPr>
                    </a:p>
                    <a:p>
                      <a:pPr marL="457200" lvl="0" indent="-314325" algn="l" rtl="0">
                        <a:lnSpc>
                          <a:spcPct val="100000"/>
                        </a:lnSpc>
                        <a:spcBef>
                          <a:spcPts val="0"/>
                        </a:spcBef>
                        <a:spcAft>
                          <a:spcPts val="0"/>
                        </a:spcAft>
                        <a:buClr>
                          <a:srgbClr val="1B1B1B"/>
                        </a:buClr>
                        <a:buSzPts val="1350"/>
                        <a:buFont typeface="Roboto"/>
                        <a:buChar char="●"/>
                      </a:pPr>
                      <a:r>
                        <a:rPr lang="en-US" sz="1350" u="sng" dirty="0">
                          <a:solidFill>
                            <a:srgbClr val="0B4778"/>
                          </a:solidFill>
                          <a:latin typeface="Roboto"/>
                          <a:ea typeface="Roboto"/>
                          <a:cs typeface="Roboto"/>
                          <a:sym typeface="Roboto"/>
                          <a:hlinkClick r:id="rId4">
                            <a:extLst>
                              <a:ext uri="{A12FA001-AC4F-418D-AE19-62706E023703}">
                                <ahyp:hlinkClr xmlns:ahyp="http://schemas.microsoft.com/office/drawing/2018/hyperlinkcolor" val="tx"/>
                              </a:ext>
                            </a:extLst>
                          </a:hlinkClick>
                        </a:rPr>
                        <a:t>Special Projects of National Significance (SPNS)</a:t>
                      </a:r>
                      <a:r>
                        <a:rPr lang="en-US" sz="1350" dirty="0">
                          <a:solidFill>
                            <a:srgbClr val="1B1B1B"/>
                          </a:solidFill>
                          <a:latin typeface="Roboto"/>
                          <a:ea typeface="Roboto"/>
                          <a:cs typeface="Roboto"/>
                          <a:sym typeface="Roboto"/>
                        </a:rPr>
                        <a:t> – Develop innovative models of HIV care and treatment to respond to RWHAP client needs </a:t>
                      </a:r>
                      <a:endParaRPr sz="1350" dirty="0">
                        <a:solidFill>
                          <a:srgbClr val="1B1B1B"/>
                        </a:solidFill>
                        <a:latin typeface="Roboto"/>
                        <a:ea typeface="Roboto"/>
                        <a:cs typeface="Roboto"/>
                        <a:sym typeface="Roboto"/>
                      </a:endParaRPr>
                    </a:p>
                    <a:p>
                      <a:pPr marL="457200" lvl="0" indent="-314325" algn="l" rtl="0">
                        <a:lnSpc>
                          <a:spcPct val="100000"/>
                        </a:lnSpc>
                        <a:spcBef>
                          <a:spcPts val="0"/>
                        </a:spcBef>
                        <a:spcAft>
                          <a:spcPts val="0"/>
                        </a:spcAft>
                        <a:buClr>
                          <a:srgbClr val="1B1B1B"/>
                        </a:buClr>
                        <a:buSzPts val="1350"/>
                        <a:buFont typeface="Roboto"/>
                        <a:buChar char="●"/>
                      </a:pPr>
                      <a:r>
                        <a:rPr lang="en-US" sz="1350" u="sng" dirty="0">
                          <a:solidFill>
                            <a:srgbClr val="0B4778"/>
                          </a:solidFill>
                          <a:latin typeface="Roboto"/>
                          <a:ea typeface="Roboto"/>
                          <a:cs typeface="Roboto"/>
                          <a:sym typeface="Roboto"/>
                          <a:hlinkClick r:id="rId5">
                            <a:extLst>
                              <a:ext uri="{A12FA001-AC4F-418D-AE19-62706E023703}">
                                <ahyp:hlinkClr xmlns:ahyp="http://schemas.microsoft.com/office/drawing/2018/hyperlinkcolor" val="tx"/>
                              </a:ext>
                            </a:extLst>
                          </a:hlinkClick>
                        </a:rPr>
                        <a:t>Dental Programs</a:t>
                      </a:r>
                      <a:r>
                        <a:rPr lang="en-US" sz="1350" dirty="0">
                          <a:solidFill>
                            <a:srgbClr val="1B1B1B"/>
                          </a:solidFill>
                          <a:latin typeface="Roboto"/>
                          <a:ea typeface="Roboto"/>
                          <a:cs typeface="Roboto"/>
                          <a:sym typeface="Roboto"/>
                        </a:rPr>
                        <a:t> – Provide oral health care for people with HIV and education about HIV for dental care providers </a:t>
                      </a:r>
                      <a:endParaRPr sz="1350" dirty="0">
                        <a:solidFill>
                          <a:srgbClr val="1B1B1B"/>
                        </a:solidFill>
                        <a:latin typeface="Roboto"/>
                        <a:ea typeface="Roboto"/>
                        <a:cs typeface="Roboto"/>
                        <a:sym typeface="Roboto"/>
                      </a:endParaRPr>
                    </a:p>
                    <a:p>
                      <a:pPr marL="457200" lvl="0" indent="-314325" algn="l" rtl="0">
                        <a:lnSpc>
                          <a:spcPct val="100000"/>
                        </a:lnSpc>
                        <a:spcBef>
                          <a:spcPts val="0"/>
                        </a:spcBef>
                        <a:spcAft>
                          <a:spcPts val="0"/>
                        </a:spcAft>
                        <a:buClr>
                          <a:srgbClr val="1B1B1B"/>
                        </a:buClr>
                        <a:buSzPts val="1350"/>
                        <a:buFont typeface="Roboto"/>
                        <a:buChar char="●"/>
                      </a:pPr>
                      <a:r>
                        <a:rPr lang="en-US" sz="1350" u="sng" dirty="0">
                          <a:solidFill>
                            <a:srgbClr val="0B4778"/>
                          </a:solidFill>
                          <a:latin typeface="Roboto"/>
                          <a:ea typeface="Roboto"/>
                          <a:cs typeface="Roboto"/>
                          <a:sym typeface="Roboto"/>
                          <a:hlinkClick r:id="rId6">
                            <a:extLst>
                              <a:ext uri="{A12FA001-AC4F-418D-AE19-62706E023703}">
                                <ahyp:hlinkClr xmlns:ahyp="http://schemas.microsoft.com/office/drawing/2018/hyperlinkcolor" val="tx"/>
                              </a:ext>
                            </a:extLst>
                          </a:hlinkClick>
                        </a:rPr>
                        <a:t>Minority AIDS Initiative</a:t>
                      </a:r>
                      <a:r>
                        <a:rPr lang="en-US" sz="1350" dirty="0">
                          <a:solidFill>
                            <a:srgbClr val="1B1B1B"/>
                          </a:solidFill>
                          <a:latin typeface="Roboto"/>
                          <a:ea typeface="Roboto"/>
                          <a:cs typeface="Roboto"/>
                          <a:sym typeface="Roboto"/>
                        </a:rPr>
                        <a:t> – Help RWHAP recipients improve access to HIV care and health outcomes for minorities</a:t>
                      </a:r>
                      <a:endParaRPr sz="1350" dirty="0">
                        <a:solidFill>
                          <a:srgbClr val="1B1B1B"/>
                        </a:solidFill>
                        <a:latin typeface="Roboto"/>
                        <a:ea typeface="Roboto"/>
                        <a:cs typeface="Roboto"/>
                        <a:sym typeface="Roboto"/>
                      </a:endParaRPr>
                    </a:p>
                    <a:p>
                      <a:pPr marL="0" lvl="0" indent="0" algn="l" rtl="0">
                        <a:lnSpc>
                          <a:spcPct val="100000"/>
                        </a:lnSpc>
                        <a:spcBef>
                          <a:spcPts val="0"/>
                        </a:spcBef>
                        <a:spcAft>
                          <a:spcPts val="0"/>
                        </a:spcAft>
                        <a:buNone/>
                      </a:pPr>
                      <a:endParaRPr dirty="0"/>
                    </a:p>
                  </a:txBody>
                  <a:tcPr marL="91425" marR="91425" marT="91425" marB="91425">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29A8D6F-7DC8-421B-AD87-A8F923A9E8A3}"/>
              </a:ext>
            </a:extLst>
          </p:cNvPr>
          <p:cNvSpPr txBox="1"/>
          <p:nvPr/>
        </p:nvSpPr>
        <p:spPr>
          <a:xfrm>
            <a:off x="5295900" y="6448523"/>
            <a:ext cx="3393300" cy="523220"/>
          </a:xfrm>
          <a:prstGeom prst="rect">
            <a:avLst/>
          </a:prstGeom>
          <a:noFill/>
        </p:spPr>
        <p:txBody>
          <a:bodyPr wrap="square" rtlCol="0">
            <a:spAutoFit/>
          </a:bodyPr>
          <a:lstStyle/>
          <a:p>
            <a:r>
              <a:rPr lang="en-US" sz="1200" dirty="0"/>
              <a:t>Source</a:t>
            </a:r>
            <a:r>
              <a:rPr lang="en-US" dirty="0"/>
              <a:t>: </a:t>
            </a:r>
            <a:r>
              <a:rPr lang="en-US" sz="1400" u="sng" dirty="0">
                <a:solidFill>
                  <a:srgbClr val="ED1163"/>
                </a:solidFill>
                <a:latin typeface="Arial Narrow"/>
                <a:ea typeface="Arial Narrow"/>
                <a:cs typeface="Arial Narrow"/>
                <a:sym typeface="Arial Narrow"/>
                <a:hlinkClick r:id="rId7">
                  <a:extLst>
                    <a:ext uri="{A12FA001-AC4F-418D-AE19-62706E023703}">
                      <ahyp:hlinkClr xmlns:ahyp="http://schemas.microsoft.com/office/drawing/2018/hyperlinkcolor" val="tx"/>
                    </a:ext>
                  </a:extLst>
                </a:hlinkClick>
              </a:rPr>
              <a:t>https://ryanwhite.hrsa.gov/about</a:t>
            </a:r>
            <a:endParaRPr lang="en-US" dirty="0"/>
          </a:p>
          <a:p>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7" name="Rectangle 6">
            <a:extLst>
              <a:ext uri="{FF2B5EF4-FFF2-40B4-BE49-F238E27FC236}">
                <a16:creationId xmlns:a16="http://schemas.microsoft.com/office/drawing/2014/main" id="{CC5DACB4-67A8-4921-85AB-1041D10916B5}"/>
              </a:ext>
            </a:extLst>
          </p:cNvPr>
          <p:cNvSpPr/>
          <p:nvPr/>
        </p:nvSpPr>
        <p:spPr>
          <a:xfrm>
            <a:off x="-484094" y="880027"/>
            <a:ext cx="10192870" cy="5749373"/>
          </a:xfrm>
          <a:prstGeom prst="rect">
            <a:avLst/>
          </a:prstGeom>
          <a:gradFill>
            <a:gsLst>
              <a:gs pos="0">
                <a:schemeClr val="bg1"/>
              </a:gs>
              <a:gs pos="74000">
                <a:schemeClr val="tx2">
                  <a:lumMod val="60000"/>
                  <a:lumOff val="40000"/>
                </a:schemeClr>
              </a:gs>
              <a:gs pos="83000">
                <a:schemeClr val="tx2">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g12498ee482c_0_136"/>
          <p:cNvSpPr txBox="1">
            <a:spLocks noGrp="1"/>
          </p:cNvSpPr>
          <p:nvPr>
            <p:ph type="title"/>
          </p:nvPr>
        </p:nvSpPr>
        <p:spPr>
          <a:xfrm>
            <a:off x="552450" y="851452"/>
            <a:ext cx="7886700"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Timeline </a:t>
            </a:r>
            <a:r>
              <a:rPr lang="en-US" sz="2400" dirty="0"/>
              <a:t>(continued)</a:t>
            </a:r>
            <a:endParaRPr sz="2400" dirty="0"/>
          </a:p>
        </p:txBody>
      </p:sp>
      <p:sp>
        <p:nvSpPr>
          <p:cNvPr id="143" name="Google Shape;143;g12498ee482c_0_136"/>
          <p:cNvSpPr txBox="1">
            <a:spLocks noGrp="1"/>
          </p:cNvSpPr>
          <p:nvPr>
            <p:ph type="body" idx="1"/>
          </p:nvPr>
        </p:nvSpPr>
        <p:spPr>
          <a:xfrm>
            <a:off x="552450" y="1690550"/>
            <a:ext cx="8235950" cy="2089400"/>
          </a:xfrm>
          <a:prstGeom prst="rect">
            <a:avLst/>
          </a:prstGeom>
        </p:spPr>
        <p:txBody>
          <a:bodyPr spcFirstLastPara="1" wrap="square" lIns="91425" tIns="45700" rIns="91425" bIns="45700" anchor="t" anchorCtr="0">
            <a:normAutofit lnSpcReduction="10000"/>
          </a:bodyPr>
          <a:lstStyle/>
          <a:p>
            <a:pPr marL="457200" lvl="0" indent="-328453" algn="l" rtl="0">
              <a:lnSpc>
                <a:spcPct val="150000"/>
              </a:lnSpc>
              <a:spcBef>
                <a:spcPts val="0"/>
              </a:spcBef>
              <a:spcAft>
                <a:spcPts val="0"/>
              </a:spcAft>
              <a:buClr>
                <a:srgbClr val="000000"/>
              </a:buClr>
              <a:buSzPct val="100000"/>
              <a:buChar char="●"/>
            </a:pPr>
            <a:r>
              <a:rPr lang="en-US" sz="2000" dirty="0">
                <a:solidFill>
                  <a:srgbClr val="000000"/>
                </a:solidFill>
                <a:latin typeface="Arial"/>
                <a:ea typeface="Arial"/>
                <a:cs typeface="Arial"/>
                <a:sym typeface="Arial"/>
              </a:rPr>
              <a:t>(1992) AIDS becomes the number one cause of death for U.S. men aged 25-44.</a:t>
            </a:r>
            <a:endParaRPr sz="2000" b="1" dirty="0">
              <a:solidFill>
                <a:srgbClr val="000000"/>
              </a:solidFill>
              <a:latin typeface="Arial"/>
              <a:ea typeface="Arial"/>
              <a:cs typeface="Arial"/>
              <a:sym typeface="Arial"/>
            </a:endParaRPr>
          </a:p>
          <a:p>
            <a:pPr marL="457200" lvl="0" indent="-328453" algn="l" rtl="0">
              <a:lnSpc>
                <a:spcPct val="150000"/>
              </a:lnSpc>
              <a:spcBef>
                <a:spcPts val="1600"/>
              </a:spcBef>
              <a:spcAft>
                <a:spcPts val="0"/>
              </a:spcAft>
              <a:buClr>
                <a:srgbClr val="000000"/>
              </a:buClr>
              <a:buSzPct val="100000"/>
              <a:buChar char="●"/>
            </a:pPr>
            <a:r>
              <a:rPr lang="en-US" sz="2000" b="1" dirty="0">
                <a:solidFill>
                  <a:srgbClr val="000000"/>
                </a:solidFill>
                <a:latin typeface="Arial"/>
                <a:ea typeface="Arial"/>
                <a:cs typeface="Arial"/>
                <a:sym typeface="Arial"/>
              </a:rPr>
              <a:t>(1995) The FDA approves the first protease inhibitor. (Saquinavir) </a:t>
            </a:r>
            <a:r>
              <a:rPr lang="en-US" sz="2000" b="1" dirty="0">
                <a:solidFill>
                  <a:srgbClr val="000000"/>
                </a:solidFill>
                <a:latin typeface="Arial"/>
                <a:ea typeface="Arial"/>
                <a:cs typeface="Arial"/>
                <a:sym typeface="Wingdings" panose="05000000000000000000" pitchFamily="2" charset="2"/>
              </a:rPr>
              <a:t></a:t>
            </a:r>
            <a:r>
              <a:rPr lang="en-US" sz="2000" b="1" dirty="0">
                <a:solidFill>
                  <a:srgbClr val="000000"/>
                </a:solidFill>
                <a:latin typeface="Arial"/>
                <a:ea typeface="Arial"/>
                <a:cs typeface="Arial"/>
                <a:sym typeface="Arial"/>
              </a:rPr>
              <a:t> Highly Active Antiretroviral therapy.</a:t>
            </a:r>
            <a:endParaRPr sz="3600" dirty="0"/>
          </a:p>
          <a:p>
            <a:pPr marL="0" lvl="0" indent="0" algn="l" rtl="0">
              <a:spcBef>
                <a:spcPts val="1000"/>
              </a:spcBef>
              <a:spcAft>
                <a:spcPts val="0"/>
              </a:spcAft>
              <a:buNone/>
            </a:pPr>
            <a:endParaRPr sz="3600" dirty="0"/>
          </a:p>
        </p:txBody>
      </p:sp>
      <p:sp>
        <p:nvSpPr>
          <p:cNvPr id="144" name="Google Shape;144;g12498ee482c_0_136"/>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8</a:t>
            </a:fld>
            <a:endParaRPr/>
          </a:p>
        </p:txBody>
      </p:sp>
      <p:cxnSp>
        <p:nvCxnSpPr>
          <p:cNvPr id="146" name="Google Shape;146;g12498ee482c_0_136"/>
          <p:cNvCxnSpPr>
            <a:cxnSpLocks/>
          </p:cNvCxnSpPr>
          <p:nvPr/>
        </p:nvCxnSpPr>
        <p:spPr>
          <a:xfrm>
            <a:off x="4572000" y="3779950"/>
            <a:ext cx="0" cy="1020650"/>
          </a:xfrm>
          <a:prstGeom prst="straightConnector1">
            <a:avLst/>
          </a:prstGeom>
          <a:noFill/>
          <a:ln w="92075" cap="flat" cmpd="sng">
            <a:solidFill>
              <a:schemeClr val="dk2"/>
            </a:solidFill>
            <a:prstDash val="solid"/>
            <a:round/>
            <a:headEnd type="none" w="med" len="med"/>
            <a:tailEnd type="triangle" w="med" len="med"/>
          </a:ln>
        </p:spPr>
      </p:cxnSp>
      <p:sp>
        <p:nvSpPr>
          <p:cNvPr id="147" name="Google Shape;147;g12498ee482c_0_136"/>
          <p:cNvSpPr txBox="1">
            <a:spLocks noGrp="1"/>
          </p:cNvSpPr>
          <p:nvPr>
            <p:ph type="title"/>
          </p:nvPr>
        </p:nvSpPr>
        <p:spPr>
          <a:xfrm>
            <a:off x="1" y="5028125"/>
            <a:ext cx="9144000" cy="949848"/>
          </a:xfrm>
          <a:prstGeom prst="rect">
            <a:avLst/>
          </a:prstGeom>
          <a:solidFill>
            <a:schemeClr val="accent5">
              <a:lumMod val="20000"/>
              <a:lumOff val="80000"/>
            </a:schemeClr>
          </a:solidFill>
        </p:spPr>
        <p:txBody>
          <a:bodyPr spcFirstLastPara="1" wrap="square" lIns="91425" tIns="45700" rIns="91425" bIns="45700" anchor="t" anchorCtr="0">
            <a:noAutofit/>
          </a:bodyPr>
          <a:lstStyle/>
          <a:p>
            <a:pPr marL="0" lvl="0" indent="0" algn="ctr" rtl="0">
              <a:lnSpc>
                <a:spcPct val="150000"/>
              </a:lnSpc>
              <a:spcBef>
                <a:spcPts val="0"/>
              </a:spcBef>
              <a:spcAft>
                <a:spcPts val="0"/>
              </a:spcAft>
              <a:buNone/>
            </a:pPr>
            <a:r>
              <a:rPr lang="en-US" dirty="0"/>
              <a:t>What is the current state of HIV?</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6" name="Rectangle 5">
            <a:extLst>
              <a:ext uri="{FF2B5EF4-FFF2-40B4-BE49-F238E27FC236}">
                <a16:creationId xmlns:a16="http://schemas.microsoft.com/office/drawing/2014/main" id="{28315476-3B88-4E78-BD33-C5ABA2F12A6A}"/>
              </a:ext>
            </a:extLst>
          </p:cNvPr>
          <p:cNvSpPr/>
          <p:nvPr/>
        </p:nvSpPr>
        <p:spPr>
          <a:xfrm>
            <a:off x="-484094" y="880027"/>
            <a:ext cx="10192870" cy="5749373"/>
          </a:xfrm>
          <a:prstGeom prst="rect">
            <a:avLst/>
          </a:prstGeom>
          <a:gradFill>
            <a:gsLst>
              <a:gs pos="0">
                <a:schemeClr val="bg1"/>
              </a:gs>
              <a:gs pos="74000">
                <a:schemeClr val="bg2">
                  <a:lumMod val="20000"/>
                  <a:lumOff val="80000"/>
                </a:schemeClr>
              </a:gs>
              <a:gs pos="83000">
                <a:schemeClr val="bg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Google Shape;153;g121c6f4a230_0_21"/>
          <p:cNvSpPr txBox="1">
            <a:spLocks noGrp="1"/>
          </p:cNvSpPr>
          <p:nvPr>
            <p:ph type="title"/>
          </p:nvPr>
        </p:nvSpPr>
        <p:spPr>
          <a:xfrm>
            <a:off x="393700" y="1024623"/>
            <a:ext cx="7886700" cy="686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Current State of HIV</a:t>
            </a:r>
            <a:endParaRPr dirty="0"/>
          </a:p>
        </p:txBody>
      </p:sp>
      <p:sp>
        <p:nvSpPr>
          <p:cNvPr id="154" name="Google Shape;154;g121c6f4a230_0_21"/>
          <p:cNvSpPr txBox="1">
            <a:spLocks noGrp="1"/>
          </p:cNvSpPr>
          <p:nvPr>
            <p:ph type="body" idx="1"/>
          </p:nvPr>
        </p:nvSpPr>
        <p:spPr>
          <a:xfrm>
            <a:off x="393700" y="1825624"/>
            <a:ext cx="8496300" cy="4689475"/>
          </a:xfrm>
          <a:prstGeom prst="rect">
            <a:avLst/>
          </a:prstGeom>
        </p:spPr>
        <p:txBody>
          <a:bodyPr spcFirstLastPara="1" wrap="square" lIns="91425" tIns="45700" rIns="91425" bIns="45700" anchor="t" anchorCtr="0">
            <a:normAutofit/>
          </a:bodyPr>
          <a:lstStyle/>
          <a:p>
            <a:pPr marL="228600" lvl="0" indent="0" algn="l" rtl="0">
              <a:spcBef>
                <a:spcPts val="0"/>
              </a:spcBef>
              <a:spcAft>
                <a:spcPts val="0"/>
              </a:spcAft>
              <a:buNone/>
            </a:pPr>
            <a:endParaRPr dirty="0">
              <a:solidFill>
                <a:srgbClr val="4D4D4D"/>
              </a:solidFill>
              <a:latin typeface="+mj-lt"/>
            </a:endParaRPr>
          </a:p>
          <a:p>
            <a:pPr marL="228600" lvl="0" indent="-228600" algn="l" rtl="0">
              <a:spcBef>
                <a:spcPts val="0"/>
              </a:spcBef>
              <a:spcAft>
                <a:spcPts val="0"/>
              </a:spcAft>
              <a:buClr>
                <a:srgbClr val="4D4D4D"/>
              </a:buClr>
              <a:buSzPts val="2400"/>
              <a:buChar char="•"/>
            </a:pPr>
            <a:r>
              <a:rPr lang="en-US" dirty="0">
                <a:solidFill>
                  <a:srgbClr val="4D4D4D"/>
                </a:solidFill>
                <a:latin typeface="+mj-lt"/>
              </a:rPr>
              <a:t>36,801 New HIV diagnoses in 2019, 69% were among gay and bisexual men, 23% were among heterosexuals, 7% among people who inject drugs.</a:t>
            </a:r>
            <a:endParaRPr sz="3200" dirty="0">
              <a:solidFill>
                <a:srgbClr val="4D4D4D"/>
              </a:solidFill>
              <a:latin typeface="+mj-lt"/>
            </a:endParaRPr>
          </a:p>
          <a:p>
            <a:pPr marL="228600" lvl="0" indent="-228600" algn="l" rtl="0">
              <a:spcBef>
                <a:spcPts val="1000"/>
              </a:spcBef>
              <a:spcAft>
                <a:spcPts val="0"/>
              </a:spcAft>
              <a:buClr>
                <a:srgbClr val="4D4D4D"/>
              </a:buClr>
              <a:buSzPts val="2400"/>
              <a:buChar char="•"/>
            </a:pPr>
            <a:r>
              <a:rPr lang="en-US" dirty="0">
                <a:solidFill>
                  <a:srgbClr val="4D4D4D"/>
                </a:solidFill>
                <a:latin typeface="+mj-lt"/>
              </a:rPr>
              <a:t>Gay, bisexual, and other men who reported male-to-male sexual contact</a:t>
            </a:r>
            <a:r>
              <a:rPr lang="en-US" baseline="30000" dirty="0">
                <a:solidFill>
                  <a:srgbClr val="4D4D4D"/>
                </a:solidFill>
                <a:latin typeface="+mj-lt"/>
              </a:rPr>
              <a:t>]</a:t>
            </a:r>
            <a:r>
              <a:rPr lang="en-US" dirty="0">
                <a:solidFill>
                  <a:srgbClr val="4D4D4D"/>
                </a:solidFill>
                <a:latin typeface="+mj-lt"/>
              </a:rPr>
              <a:t> are the population most affected by HIV.</a:t>
            </a:r>
            <a:endParaRPr sz="3200" dirty="0">
              <a:solidFill>
                <a:srgbClr val="4D4D4D"/>
              </a:solidFill>
              <a:latin typeface="+mj-lt"/>
            </a:endParaRPr>
          </a:p>
          <a:p>
            <a:pPr marL="228600" lvl="0" indent="-228600" algn="l" rtl="0">
              <a:spcBef>
                <a:spcPts val="1000"/>
              </a:spcBef>
              <a:spcAft>
                <a:spcPts val="0"/>
              </a:spcAft>
              <a:buClr>
                <a:srgbClr val="4D4D4D"/>
              </a:buClr>
              <a:buSzPts val="2400"/>
              <a:buChar char="•"/>
            </a:pPr>
            <a:r>
              <a:rPr lang="en-US" dirty="0">
                <a:solidFill>
                  <a:srgbClr val="4D4D4D"/>
                </a:solidFill>
                <a:latin typeface="+mj-lt"/>
              </a:rPr>
              <a:t>Transgender people accounted for 2% (671) of the 36,801 new HIV diagnoses.</a:t>
            </a:r>
            <a:endParaRPr sz="3200" dirty="0">
              <a:solidFill>
                <a:srgbClr val="4D4D4D"/>
              </a:solidFill>
              <a:latin typeface="+mj-lt"/>
            </a:endParaRPr>
          </a:p>
          <a:p>
            <a:pPr marL="0" lvl="0" indent="0" algn="l" rtl="0">
              <a:spcBef>
                <a:spcPts val="1000"/>
              </a:spcBef>
              <a:spcAft>
                <a:spcPts val="0"/>
              </a:spcAft>
              <a:buNone/>
            </a:pPr>
            <a:endParaRPr dirty="0"/>
          </a:p>
        </p:txBody>
      </p:sp>
      <p:sp>
        <p:nvSpPr>
          <p:cNvPr id="155" name="Google Shape;155;g121c6f4a230_0_21"/>
          <p:cNvSpPr txBox="1">
            <a:spLocks noGrp="1"/>
          </p:cNvSpPr>
          <p:nvPr>
            <p:ph type="sldNum" idx="12"/>
          </p:nvPr>
        </p:nvSpPr>
        <p:spPr>
          <a:xfrm>
            <a:off x="126724" y="6629400"/>
            <a:ext cx="2057400" cy="22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9</a:t>
            </a:fld>
            <a:endParaRPr/>
          </a:p>
        </p:txBody>
      </p:sp>
      <p:sp>
        <p:nvSpPr>
          <p:cNvPr id="5" name="TextBox 4">
            <a:extLst>
              <a:ext uri="{FF2B5EF4-FFF2-40B4-BE49-F238E27FC236}">
                <a16:creationId xmlns:a16="http://schemas.microsoft.com/office/drawing/2014/main" id="{AD21CBF8-531E-47E3-B484-F23D84E95A51}"/>
              </a:ext>
            </a:extLst>
          </p:cNvPr>
          <p:cNvSpPr txBox="1"/>
          <p:nvPr/>
        </p:nvSpPr>
        <p:spPr>
          <a:xfrm>
            <a:off x="3454400" y="6328201"/>
            <a:ext cx="6060300" cy="830997"/>
          </a:xfrm>
          <a:prstGeom prst="rect">
            <a:avLst/>
          </a:prstGeom>
          <a:noFill/>
        </p:spPr>
        <p:txBody>
          <a:bodyPr wrap="square" rtlCol="0">
            <a:spAutoFit/>
          </a:bodyPr>
          <a:lstStyle/>
          <a:p>
            <a:r>
              <a:rPr lang="en-US" sz="1200" dirty="0">
                <a:latin typeface="+mj-lt"/>
              </a:rPr>
              <a:t>Source: </a:t>
            </a:r>
            <a:r>
              <a:rPr lang="en-US" sz="1100" u="sng" dirty="0">
                <a:solidFill>
                  <a:srgbClr val="262626"/>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Diagnoses of HIV infection in the United States and dependent areas, 2019</a:t>
            </a:r>
            <a:br>
              <a:rPr lang="en-US" sz="1200" dirty="0">
                <a:latin typeface="+mj-lt"/>
              </a:rPr>
            </a:br>
            <a:r>
              <a:rPr lang="en-US" sz="1200" dirty="0">
                <a:solidFill>
                  <a:srgbClr val="262626"/>
                </a:solidFill>
                <a:latin typeface="+mj-lt"/>
                <a:ea typeface="Trebuchet MS"/>
                <a:cs typeface="Trebuchet MS"/>
                <a:sym typeface="Trebuchet MS"/>
              </a:rPr>
              <a:t>https://www.cdc.gov/hiv/statistics/overview/ataglance.html</a:t>
            </a:r>
            <a:endParaRPr lang="en-US" sz="1200" dirty="0">
              <a:latin typeface="+mj-lt"/>
            </a:endParaRPr>
          </a:p>
          <a:p>
            <a:endParaRPr lang="en-US" sz="1200" dirty="0">
              <a:latin typeface="+mj-lt"/>
            </a:endParaRPr>
          </a:p>
          <a:p>
            <a:r>
              <a:rPr lang="en-US" sz="1200" dirty="0">
                <a:latin typeface="+mj-lt"/>
              </a:rPr>
              <a:t> </a:t>
            </a:r>
          </a:p>
        </p:txBody>
      </p:sp>
    </p:spTree>
  </p:cSld>
  <p:clrMapOvr>
    <a:masterClrMapping/>
  </p:clrMapOvr>
</p:sld>
</file>

<file path=ppt/theme/theme1.xml><?xml version="1.0" encoding="utf-8"?>
<a:theme xmlns:a="http://schemas.openxmlformats.org/drawingml/2006/main" name="1_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AN22 1">
      <a:dk1>
        <a:srgbClr val="839340"/>
      </a:dk1>
      <a:lt1>
        <a:srgbClr val="FFFFFF"/>
      </a:lt1>
      <a:dk2>
        <a:srgbClr val="892293"/>
      </a:dk2>
      <a:lt2>
        <a:srgbClr val="C5E055"/>
      </a:lt2>
      <a:accent1>
        <a:srgbClr val="4D4D4D"/>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5723</TotalTime>
  <Words>3928</Words>
  <Application>Microsoft Office PowerPoint</Application>
  <PresentationFormat>On-screen Show (4:3)</PresentationFormat>
  <Paragraphs>393</Paragraphs>
  <Slides>51</Slides>
  <Notes>48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51</vt:i4>
      </vt:variant>
    </vt:vector>
  </HeadingPairs>
  <TitlesOfParts>
    <vt:vector size="66" baseType="lpstr">
      <vt:lpstr>Open Sans</vt:lpstr>
      <vt:lpstr>Montserrat</vt:lpstr>
      <vt:lpstr>Trebuchet MS</vt:lpstr>
      <vt:lpstr>Arial,Sans-Serif</vt:lpstr>
      <vt:lpstr>Arial </vt:lpstr>
      <vt:lpstr>Calibri</vt:lpstr>
      <vt:lpstr>Arial Narrow</vt:lpstr>
      <vt:lpstr>Wingdings</vt:lpstr>
      <vt:lpstr>Arial</vt:lpstr>
      <vt:lpstr>Arial Black</vt:lpstr>
      <vt:lpstr>Roboto</vt:lpstr>
      <vt:lpstr>1_Custom Design</vt:lpstr>
      <vt:lpstr>3_Custom Design</vt:lpstr>
      <vt:lpstr>Custom Design</vt:lpstr>
      <vt:lpstr>2_Custom Design</vt:lpstr>
      <vt:lpstr>The Dual Imperative in Ending the HIV Epidemic: Primary Care and Social Determinants of Health for Persons Living with HIV  </vt:lpstr>
      <vt:lpstr>Disclosures</vt:lpstr>
      <vt:lpstr>Objectives</vt:lpstr>
      <vt:lpstr>Timeline</vt:lpstr>
      <vt:lpstr>Ryan White</vt:lpstr>
      <vt:lpstr>Timeline (continued)</vt:lpstr>
      <vt:lpstr>Ryan White Comprehensive AIDS Resources Emergency (CARE) Act  Ryan White HIV/AIDS Program (RWHAP)  </vt:lpstr>
      <vt:lpstr>Timeline (continued)</vt:lpstr>
      <vt:lpstr>The Current State of HIV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 Instability</vt:lpstr>
      <vt:lpstr>Housing is Medicine - What to do?</vt:lpstr>
      <vt:lpstr>What can you do?</vt:lpstr>
      <vt:lpstr>What can you do?</vt:lpstr>
      <vt:lpstr>National HIV/AIDS Strategy (2022-2025)</vt:lpstr>
      <vt:lpstr>National HIV/AIDS Strategy (2022-2025)</vt:lpstr>
      <vt:lpstr>HEALTH MAINTENANCE FOR PWH</vt:lpstr>
      <vt:lpstr>HIV and HPV Co-infection</vt:lpstr>
      <vt:lpstr>HIV and Anal Cancer Risk</vt:lpstr>
      <vt:lpstr>Anal cancer prevention: A paucity of quality data</vt:lpstr>
      <vt:lpstr>Cervical Cancer screening (Age &lt;30):</vt:lpstr>
      <vt:lpstr>Cervical Cancer screening (age &gt;30):</vt:lpstr>
      <vt:lpstr>HPV Vaccination for PWH</vt:lpstr>
      <vt:lpstr>PowerPoint Presentation</vt:lpstr>
      <vt:lpstr>Covid-19 Vaccination</vt:lpstr>
      <vt:lpstr>Influenza Vaccination</vt:lpstr>
      <vt:lpstr>Hepatitis A Vaccination </vt:lpstr>
      <vt:lpstr>Hepatitis B Vaccination </vt:lpstr>
      <vt:lpstr>Meningococcal Vaccination</vt:lpstr>
      <vt:lpstr>Pneumococcal Vaccination</vt:lpstr>
      <vt:lpstr>Pneumococcal vaccination</vt:lpstr>
      <vt:lpstr>HIV AS A CHRONIC DISEASE</vt:lpstr>
      <vt:lpstr>Cardiovascular Disease</vt:lpstr>
      <vt:lpstr>PowerPoint Presentation</vt:lpstr>
      <vt:lpstr>Bone Health</vt:lpstr>
      <vt:lpstr>Preventing Bone Disease</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Dual Imperative in Ending the HIV Epidemic: Primary Care and Social Determinants of Health for Persons With HIV</dc:title>
  <dc:creator>Microsoft Office User</dc:creator>
  <cp:lastModifiedBy>radeeb akhtar</cp:lastModifiedBy>
  <cp:revision>42</cp:revision>
  <dcterms:created xsi:type="dcterms:W3CDTF">2020-10-26T17:33:56Z</dcterms:created>
  <dcterms:modified xsi:type="dcterms:W3CDTF">2022-05-03T16:48:43Z</dcterms:modified>
</cp:coreProperties>
</file>