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7"/>
  </p:notesMasterIdLst>
  <p:sldIdLst>
    <p:sldId id="256" r:id="rId2"/>
    <p:sldId id="266" r:id="rId3"/>
    <p:sldId id="267" r:id="rId4"/>
    <p:sldId id="257" r:id="rId5"/>
    <p:sldId id="258" r:id="rId6"/>
    <p:sldId id="311" r:id="rId7"/>
    <p:sldId id="299" r:id="rId8"/>
    <p:sldId id="259" r:id="rId9"/>
    <p:sldId id="263" r:id="rId10"/>
    <p:sldId id="264" r:id="rId11"/>
    <p:sldId id="284" r:id="rId12"/>
    <p:sldId id="260" r:id="rId13"/>
    <p:sldId id="324" r:id="rId14"/>
    <p:sldId id="261" r:id="rId15"/>
    <p:sldId id="265" r:id="rId16"/>
    <p:sldId id="262" r:id="rId17"/>
    <p:sldId id="269" r:id="rId18"/>
    <p:sldId id="271" r:id="rId19"/>
    <p:sldId id="273" r:id="rId20"/>
    <p:sldId id="275" r:id="rId21"/>
    <p:sldId id="277" r:id="rId22"/>
    <p:sldId id="279" r:id="rId23"/>
    <p:sldId id="281" r:id="rId24"/>
    <p:sldId id="294" r:id="rId25"/>
    <p:sldId id="296" r:id="rId26"/>
    <p:sldId id="298" r:id="rId27"/>
    <p:sldId id="285" r:id="rId28"/>
    <p:sldId id="323" r:id="rId29"/>
    <p:sldId id="310" r:id="rId30"/>
    <p:sldId id="312" r:id="rId31"/>
    <p:sldId id="313" r:id="rId32"/>
    <p:sldId id="314" r:id="rId33"/>
    <p:sldId id="322" r:id="rId34"/>
    <p:sldId id="325" r:id="rId35"/>
    <p:sldId id="321"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78508" autoAdjust="0"/>
  </p:normalViewPr>
  <p:slideViewPr>
    <p:cSldViewPr>
      <p:cViewPr>
        <p:scale>
          <a:sx n="50" d="100"/>
          <a:sy n="50" d="100"/>
        </p:scale>
        <p:origin x="2371" y="43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912099C-6E0A-4346-BA56-343F2993837E}" type="datetimeFigureOut">
              <a:rPr lang="en-US" smtClean="0"/>
              <a:pPr/>
              <a:t>10/12/2017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71B28DE-63CC-4E2D-8132-9EDBCB84F355}" type="slidenum">
              <a:rPr lang="en-US" smtClean="0"/>
              <a:pPr/>
              <a:t>‹#›</a:t>
            </a:fld>
            <a:endParaRPr lang="en-US"/>
          </a:p>
        </p:txBody>
      </p:sp>
    </p:spTree>
    <p:extLst>
      <p:ext uri="{BB962C8B-B14F-4D97-AF65-F5344CB8AC3E}">
        <p14:creationId xmlns:p14="http://schemas.microsoft.com/office/powerpoint/2010/main" val="207824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28DE-63CC-4E2D-8132-9EDBCB84F355}" type="slidenum">
              <a:rPr lang="en-US" smtClean="0"/>
              <a:pPr/>
              <a:t>1</a:t>
            </a:fld>
            <a:endParaRPr lang="en-US"/>
          </a:p>
        </p:txBody>
      </p:sp>
    </p:spTree>
    <p:extLst>
      <p:ext uri="{BB962C8B-B14F-4D97-AF65-F5344CB8AC3E}">
        <p14:creationId xmlns:p14="http://schemas.microsoft.com/office/powerpoint/2010/main" val="4593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Timmy has evolved with the field of global health to respond to these areas of concern.</a:t>
            </a:r>
          </a:p>
          <a:p>
            <a:endParaRPr lang="en-US" dirty="0"/>
          </a:p>
          <a:p>
            <a:r>
              <a:rPr lang="en-US" dirty="0"/>
              <a:t>How?</a:t>
            </a:r>
          </a:p>
          <a:p>
            <a:pPr marL="171450" indent="-171450">
              <a:buFontTx/>
              <a:buChar char="-"/>
            </a:pPr>
            <a:r>
              <a:rPr lang="en-US" sz="1200" kern="1200" dirty="0">
                <a:solidFill>
                  <a:schemeClr val="tx1"/>
                </a:solidFill>
                <a:effectLst/>
                <a:latin typeface="+mn-lt"/>
                <a:ea typeface="+mn-ea"/>
                <a:cs typeface="+mn-cs"/>
              </a:rPr>
              <a:t>Establishing trust through recurring visits: sending</a:t>
            </a:r>
            <a:r>
              <a:rPr lang="en-US" sz="1200" kern="1200" baseline="0" dirty="0">
                <a:solidFill>
                  <a:schemeClr val="tx1"/>
                </a:solidFill>
                <a:effectLst/>
                <a:latin typeface="+mn-lt"/>
                <a:ea typeface="+mn-ea"/>
                <a:cs typeface="+mn-cs"/>
              </a:rPr>
              <a:t> teams to a handful of Timmy sites, 4-5 times per year, for many years</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Creating a referral system that plugs into local health care system:</a:t>
            </a:r>
            <a:r>
              <a:rPr lang="en-US" sz="1200" kern="1200" baseline="0" dirty="0">
                <a:solidFill>
                  <a:schemeClr val="tx1"/>
                </a:solidFill>
                <a:effectLst/>
                <a:latin typeface="+mn-lt"/>
                <a:ea typeface="+mn-ea"/>
                <a:cs typeface="+mn-cs"/>
              </a:rPr>
              <a:t> if patient needs cannot be met w/ Timmy mobile clinic, the Timmy staff person (on the ground year-round) will ensure that the patient is referred to a specialist, and will accompany the patient to the follow-up visit</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Building long-term partnerships with in-country groups, investing in them,</a:t>
            </a:r>
            <a:r>
              <a:rPr lang="en-US" sz="1200" kern="1200" baseline="0" dirty="0">
                <a:solidFill>
                  <a:schemeClr val="tx1"/>
                </a:solidFill>
                <a:effectLst/>
                <a:latin typeface="+mn-lt"/>
                <a:ea typeface="+mn-ea"/>
                <a:cs typeface="+mn-cs"/>
              </a:rPr>
              <a:t> in CHPs, in local clinics that handle referrals</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Introducing public health and prevention activities:</a:t>
            </a:r>
            <a:r>
              <a:rPr lang="en-US" sz="1200" kern="1200" baseline="0" dirty="0">
                <a:solidFill>
                  <a:schemeClr val="tx1"/>
                </a:solidFill>
                <a:effectLst/>
                <a:latin typeface="+mn-lt"/>
                <a:ea typeface="+mn-ea"/>
                <a:cs typeface="+mn-cs"/>
              </a:rPr>
              <a:t> instead of focusing on treatment alone, seek ways to avoid the most common health problems seen in clinic (nutrition, safe water, education)</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Strengthening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education and advocacy through engagement with college chapters, who are introduced to</a:t>
            </a:r>
            <a:r>
              <a:rPr lang="en-US" sz="1200" kern="1200" baseline="0" dirty="0">
                <a:solidFill>
                  <a:schemeClr val="tx1"/>
                </a:solidFill>
                <a:effectLst/>
                <a:latin typeface="+mn-lt"/>
                <a:ea typeface="+mn-ea"/>
                <a:cs typeface="+mn-cs"/>
              </a:rPr>
              <a:t> global health through a lens of partnership and empowerment, who are set up to LEARN as the primary objective</a:t>
            </a:r>
          </a:p>
          <a:p>
            <a:pPr marL="171450" indent="-171450">
              <a:buFontTx/>
              <a:buChar char="-"/>
            </a:pPr>
            <a:r>
              <a:rPr lang="en-US" sz="1200" kern="1200" baseline="0" dirty="0">
                <a:solidFill>
                  <a:schemeClr val="tx1"/>
                </a:solidFill>
                <a:effectLst/>
                <a:latin typeface="+mn-lt"/>
                <a:ea typeface="+mn-ea"/>
                <a:cs typeface="+mn-cs"/>
              </a:rPr>
              <a:t>Launching a monitoring &amp; evaluation function to track the impact of Timmy’s work</a:t>
            </a: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Shifting towards community-owned solutions to health care access challenges, and planning for when Timmy will step</a:t>
            </a:r>
            <a:r>
              <a:rPr lang="en-US" sz="1200" kern="1200" baseline="0" dirty="0">
                <a:solidFill>
                  <a:schemeClr val="tx1"/>
                </a:solidFill>
                <a:effectLst/>
                <a:latin typeface="+mn-lt"/>
                <a:ea typeface="+mn-ea"/>
                <a:cs typeface="+mn-cs"/>
              </a:rPr>
              <a:t> back – when health care access &amp; quality have improved within its partner communities </a:t>
            </a:r>
            <a:endParaRPr lang="en-US"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1B28DE-63CC-4E2D-8132-9EDBCB84F355}" type="slidenum">
              <a:rPr lang="en-US" smtClean="0"/>
              <a:pPr/>
              <a:t>14</a:t>
            </a:fld>
            <a:endParaRPr lang="en-US"/>
          </a:p>
        </p:txBody>
      </p:sp>
    </p:spTree>
    <p:extLst>
      <p:ext uri="{BB962C8B-B14F-4D97-AF65-F5344CB8AC3E}">
        <p14:creationId xmlns:p14="http://schemas.microsoft.com/office/powerpoint/2010/main" val="35809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28DE-63CC-4E2D-8132-9EDBCB84F355}" type="slidenum">
              <a:rPr lang="en-US" smtClean="0"/>
              <a:pPr/>
              <a:t>15</a:t>
            </a:fld>
            <a:endParaRPr lang="en-US"/>
          </a:p>
        </p:txBody>
      </p:sp>
    </p:spTree>
    <p:extLst>
      <p:ext uri="{BB962C8B-B14F-4D97-AF65-F5344CB8AC3E}">
        <p14:creationId xmlns:p14="http://schemas.microsoft.com/office/powerpoint/2010/main" val="302703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these changes, Timmy retains a priority focus on cross-cultural connectedness, mutual respect, and ethical engagement.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Timmy recognizes that an important part of its impact is the way it introduces volunteers to partner communities—emphasizing these values and inspiring service as a bridge-building mechanism across individuals and across cultures, whether in another country or here at home.</a:t>
            </a:r>
            <a:endParaRPr lang="en-US" dirty="0"/>
          </a:p>
          <a:p>
            <a:endParaRPr lang="en-US" dirty="0"/>
          </a:p>
        </p:txBody>
      </p:sp>
      <p:sp>
        <p:nvSpPr>
          <p:cNvPr id="4" name="Slide Number Placeholder 3"/>
          <p:cNvSpPr>
            <a:spLocks noGrp="1"/>
          </p:cNvSpPr>
          <p:nvPr>
            <p:ph type="sldNum" sz="quarter" idx="10"/>
          </p:nvPr>
        </p:nvSpPr>
        <p:spPr/>
        <p:txBody>
          <a:bodyPr/>
          <a:lstStyle/>
          <a:p>
            <a:fld id="{C71B28DE-63CC-4E2D-8132-9EDBCB84F355}" type="slidenum">
              <a:rPr lang="en-US" smtClean="0"/>
              <a:pPr/>
              <a:t>16</a:t>
            </a:fld>
            <a:endParaRPr lang="en-US"/>
          </a:p>
        </p:txBody>
      </p:sp>
    </p:spTree>
    <p:extLst>
      <p:ext uri="{BB962C8B-B14F-4D97-AF65-F5344CB8AC3E}">
        <p14:creationId xmlns:p14="http://schemas.microsoft.com/office/powerpoint/2010/main" val="153290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nstantia" panose="02030602050306030303" pitchFamily="18" charset="0"/>
                <a:cs typeface="Arial" panose="020B0604020202020204" pitchFamily="34" charset="0"/>
              </a:defRPr>
            </a:lvl1pPr>
            <a:lvl2pPr marL="742950" indent="-285750" eaLnBrk="0" hangingPunct="0">
              <a:defRPr>
                <a:solidFill>
                  <a:schemeClr val="tx1"/>
                </a:solidFill>
                <a:latin typeface="Constantia" panose="02030602050306030303" pitchFamily="18" charset="0"/>
                <a:cs typeface="Arial" panose="020B0604020202020204" pitchFamily="34" charset="0"/>
              </a:defRPr>
            </a:lvl2pPr>
            <a:lvl3pPr marL="1143000" indent="-228600" eaLnBrk="0" hangingPunct="0">
              <a:defRPr>
                <a:solidFill>
                  <a:schemeClr val="tx1"/>
                </a:solidFill>
                <a:latin typeface="Constantia" panose="02030602050306030303" pitchFamily="18" charset="0"/>
                <a:cs typeface="Arial" panose="020B0604020202020204" pitchFamily="34" charset="0"/>
              </a:defRPr>
            </a:lvl3pPr>
            <a:lvl4pPr marL="1600200" indent="-228600" eaLnBrk="0" hangingPunct="0">
              <a:defRPr>
                <a:solidFill>
                  <a:schemeClr val="tx1"/>
                </a:solidFill>
                <a:latin typeface="Constantia" panose="02030602050306030303" pitchFamily="18" charset="0"/>
                <a:cs typeface="Arial" panose="020B0604020202020204" pitchFamily="34" charset="0"/>
              </a:defRPr>
            </a:lvl4pPr>
            <a:lvl5pPr marL="2057400" indent="-228600" eaLnBrk="0" hangingPunct="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eaLnBrk="1" hangingPunct="1"/>
            <a:fld id="{900C54E4-FD30-45D0-9CF1-30761446BED3}" type="slidenum">
              <a:rPr lang="en-US" altLang="en-US">
                <a:latin typeface="Arial" panose="020B0604020202020204" pitchFamily="34" charset="0"/>
              </a:rPr>
              <a:pPr eaLnBrk="1" hangingPunct="1"/>
              <a:t>35</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SV" altLang="en-US">
              <a:latin typeface="Arial" panose="020B0604020202020204" pitchFamily="34" charset="0"/>
            </a:endParaRPr>
          </a:p>
        </p:txBody>
      </p:sp>
    </p:spTree>
    <p:extLst>
      <p:ext uri="{BB962C8B-B14F-4D97-AF65-F5344CB8AC3E}">
        <p14:creationId xmlns:p14="http://schemas.microsoft.com/office/powerpoint/2010/main" val="230389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28DE-63CC-4E2D-8132-9EDBCB84F355}" type="slidenum">
              <a:rPr lang="en-US" smtClean="0"/>
              <a:pPr/>
              <a:t>2</a:t>
            </a:fld>
            <a:endParaRPr lang="en-US"/>
          </a:p>
        </p:txBody>
      </p:sp>
    </p:spTree>
    <p:extLst>
      <p:ext uri="{BB962C8B-B14F-4D97-AF65-F5344CB8AC3E}">
        <p14:creationId xmlns:p14="http://schemas.microsoft.com/office/powerpoint/2010/main" val="294349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28DE-63CC-4E2D-8132-9EDBCB84F355}" type="slidenum">
              <a:rPr lang="en-US" smtClean="0"/>
              <a:pPr/>
              <a:t>3</a:t>
            </a:fld>
            <a:endParaRPr lang="en-US"/>
          </a:p>
        </p:txBody>
      </p:sp>
    </p:spTree>
    <p:extLst>
      <p:ext uri="{BB962C8B-B14F-4D97-AF65-F5344CB8AC3E}">
        <p14:creationId xmlns:p14="http://schemas.microsoft.com/office/powerpoint/2010/main" val="98979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Timmy’s work (Latin America &amp; West Africa); include clinical care, preventive work &amp; education</a:t>
            </a:r>
            <a:r>
              <a:rPr lang="en-US" baseline="0" dirty="0"/>
              <a:t>.</a:t>
            </a:r>
          </a:p>
          <a:p>
            <a:r>
              <a:rPr lang="en-US" sz="1200" b="1" kern="1200" dirty="0">
                <a:solidFill>
                  <a:schemeClr val="tx1"/>
                </a:solidFill>
                <a:effectLst/>
                <a:latin typeface="+mn-lt"/>
                <a:ea typeface="+mn-ea"/>
                <a:cs typeface="+mn-cs"/>
              </a:rPr>
              <a:t>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71B28DE-63CC-4E2D-8132-9EDBCB84F355}" type="slidenum">
              <a:rPr lang="en-US" smtClean="0"/>
              <a:pPr/>
              <a:t>4</a:t>
            </a:fld>
            <a:endParaRPr lang="en-US"/>
          </a:p>
        </p:txBody>
      </p:sp>
    </p:spTree>
    <p:extLst>
      <p:ext uri="{BB962C8B-B14F-4D97-AF65-F5344CB8AC3E}">
        <p14:creationId xmlns:p14="http://schemas.microsoft.com/office/powerpoint/2010/main" val="238392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brief history of</a:t>
            </a:r>
            <a:r>
              <a:rPr lang="en-US" baseline="0" dirty="0"/>
              <a:t> Timmy Foundation &amp; Mercy Medical Missions</a:t>
            </a:r>
            <a:endParaRPr lang="en-US" dirty="0"/>
          </a:p>
        </p:txBody>
      </p:sp>
      <p:sp>
        <p:nvSpPr>
          <p:cNvPr id="4" name="Slide Number Placeholder 3"/>
          <p:cNvSpPr>
            <a:spLocks noGrp="1"/>
          </p:cNvSpPr>
          <p:nvPr>
            <p:ph type="sldNum" sz="quarter" idx="10"/>
          </p:nvPr>
        </p:nvSpPr>
        <p:spPr/>
        <p:txBody>
          <a:bodyPr/>
          <a:lstStyle/>
          <a:p>
            <a:fld id="{C71B28DE-63CC-4E2D-8132-9EDBCB84F355}" type="slidenum">
              <a:rPr lang="en-US" smtClean="0"/>
              <a:pPr/>
              <a:t>5</a:t>
            </a:fld>
            <a:endParaRPr lang="en-US"/>
          </a:p>
        </p:txBody>
      </p:sp>
    </p:spTree>
    <p:extLst>
      <p:ext uri="{BB962C8B-B14F-4D97-AF65-F5344CB8AC3E}">
        <p14:creationId xmlns:p14="http://schemas.microsoft.com/office/powerpoint/2010/main" val="238392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giving medical care to people who need it, this work has been about building bridges.</a:t>
            </a:r>
          </a:p>
          <a:p>
            <a:endParaRPr lang="en-US" dirty="0"/>
          </a:p>
          <a:p>
            <a:pPr marL="0" indent="0">
              <a:buFont typeface="Arial" panose="020B0604020202020204" pitchFamily="34" charset="0"/>
              <a:buNone/>
            </a:pPr>
            <a:r>
              <a:rPr lang="en-US" dirty="0"/>
              <a:t>Deep</a:t>
            </a:r>
            <a:r>
              <a:rPr lang="en-US" baseline="0" dirty="0"/>
              <a:t> emphasis on</a:t>
            </a:r>
            <a:r>
              <a:rPr lang="en-US" dirty="0"/>
              <a:t>:</a:t>
            </a:r>
          </a:p>
          <a:p>
            <a:pPr marL="171450" indent="-171450">
              <a:buFont typeface="Arial" panose="020B0604020202020204" pitchFamily="34" charset="0"/>
              <a:buChar char="•"/>
            </a:pPr>
            <a:r>
              <a:rPr lang="en-US" dirty="0"/>
              <a:t>cross-cultural connectedness</a:t>
            </a:r>
          </a:p>
          <a:p>
            <a:pPr marL="171450" indent="-171450">
              <a:buFont typeface="Arial" panose="020B0604020202020204" pitchFamily="34" charset="0"/>
              <a:buChar char="•"/>
            </a:pPr>
            <a:r>
              <a:rPr lang="en-US" dirty="0"/>
              <a:t>mutual respect</a:t>
            </a:r>
          </a:p>
          <a:p>
            <a:pPr marL="171450" indent="-171450">
              <a:buFont typeface="Arial" panose="020B0604020202020204" pitchFamily="34" charset="0"/>
              <a:buChar char="•"/>
            </a:pPr>
            <a:r>
              <a:rPr lang="en-US" dirty="0"/>
              <a:t>ethical engagement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Inspires careers and engagement in serving the underserved—at home and abroad, through health care or through other avenues. (Examples: Paul Park, Dion, Michael Hole)</a:t>
            </a:r>
          </a:p>
        </p:txBody>
      </p:sp>
      <p:sp>
        <p:nvSpPr>
          <p:cNvPr id="4" name="Slide Number Placeholder 3"/>
          <p:cNvSpPr>
            <a:spLocks noGrp="1"/>
          </p:cNvSpPr>
          <p:nvPr>
            <p:ph type="sldNum" sz="quarter" idx="10"/>
          </p:nvPr>
        </p:nvSpPr>
        <p:spPr/>
        <p:txBody>
          <a:bodyPr/>
          <a:lstStyle/>
          <a:p>
            <a:fld id="{C71B28DE-63CC-4E2D-8132-9EDBCB84F355}" type="slidenum">
              <a:rPr lang="en-US" smtClean="0"/>
              <a:pPr/>
              <a:t>8</a:t>
            </a:fld>
            <a:endParaRPr lang="en-US"/>
          </a:p>
        </p:txBody>
      </p:sp>
    </p:spTree>
    <p:extLst>
      <p:ext uri="{BB962C8B-B14F-4D97-AF65-F5344CB8AC3E}">
        <p14:creationId xmlns:p14="http://schemas.microsoft.com/office/powerpoint/2010/main" val="305422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1B28DE-63CC-4E2D-8132-9EDBCB84F355}" type="slidenum">
              <a:rPr lang="en-US" smtClean="0"/>
              <a:pPr/>
              <a:t>9</a:t>
            </a:fld>
            <a:endParaRPr lang="en-US"/>
          </a:p>
        </p:txBody>
      </p:sp>
    </p:spTree>
    <p:extLst>
      <p:ext uri="{BB962C8B-B14F-4D97-AF65-F5344CB8AC3E}">
        <p14:creationId xmlns:p14="http://schemas.microsoft.com/office/powerpoint/2010/main" val="399879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1B28DE-63CC-4E2D-8132-9EDBCB84F355}" type="slidenum">
              <a:rPr lang="en-US" smtClean="0"/>
              <a:pPr/>
              <a:t>10</a:t>
            </a:fld>
            <a:endParaRPr lang="en-US"/>
          </a:p>
        </p:txBody>
      </p:sp>
    </p:spTree>
    <p:extLst>
      <p:ext uri="{BB962C8B-B14F-4D97-AF65-F5344CB8AC3E}">
        <p14:creationId xmlns:p14="http://schemas.microsoft.com/office/powerpoint/2010/main" val="129330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Global health field is evolving.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Medical missions have historically been</a:t>
            </a:r>
            <a:r>
              <a:rPr lang="en-US" sz="1200" kern="1200" baseline="0" dirty="0">
                <a:solidFill>
                  <a:schemeClr val="tx1"/>
                </a:solidFill>
                <a:effectLst/>
                <a:latin typeface="+mn-lt"/>
                <a:ea typeface="+mn-ea"/>
                <a:cs typeface="+mn-cs"/>
              </a:rPr>
              <a:t> about bringing care to the underserved, responding in the moment to meet urgent needs, at an individual level.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Global Health steps back and asks about how to strengthen health systems for the long</a:t>
            </a:r>
            <a:r>
              <a:rPr lang="en-US" sz="1200" kern="1200" baseline="0" dirty="0">
                <a:solidFill>
                  <a:schemeClr val="tx1"/>
                </a:solidFill>
                <a:effectLst/>
                <a:latin typeface="+mn-lt"/>
                <a:ea typeface="+mn-ea"/>
                <a:cs typeface="+mn-cs"/>
              </a:rPr>
              <a:t> term </a:t>
            </a:r>
            <a:r>
              <a:rPr lang="en-US" sz="1200" kern="1200" dirty="0">
                <a:solidFill>
                  <a:schemeClr val="tx1"/>
                </a:solidFill>
                <a:effectLst/>
                <a:latin typeface="+mn-lt"/>
                <a:ea typeface="+mn-ea"/>
                <a:cs typeface="+mn-cs"/>
              </a:rPr>
              <a:t>– and asks whether short-term medical service is the best way to address global inequities in access to care.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recent years, critiques of:</a:t>
            </a:r>
          </a:p>
          <a:p>
            <a:pPr marL="171450" indent="-171450">
              <a:buFontTx/>
              <a:buChar char="-"/>
            </a:pPr>
            <a:r>
              <a:rPr lang="en-US" sz="1200" kern="1200" baseline="0" dirty="0">
                <a:solidFill>
                  <a:schemeClr val="tx1"/>
                </a:solidFill>
                <a:effectLst/>
                <a:latin typeface="+mn-lt"/>
                <a:ea typeface="+mn-ea"/>
                <a:cs typeface="+mn-cs"/>
              </a:rPr>
              <a:t>Whether dollars spent on medical service trips would be better invested directly in local health system</a:t>
            </a:r>
          </a:p>
          <a:p>
            <a:pPr marL="171450" indent="-171450">
              <a:buFontTx/>
              <a:buChar char="-"/>
            </a:pPr>
            <a:r>
              <a:rPr lang="en-US" sz="1200" kern="1200" baseline="0" dirty="0">
                <a:solidFill>
                  <a:schemeClr val="tx1"/>
                </a:solidFill>
                <a:effectLst/>
                <a:latin typeface="+mn-lt"/>
                <a:ea typeface="+mn-ea"/>
                <a:cs typeface="+mn-cs"/>
              </a:rPr>
              <a:t>Medical service trips creating relationships of dependency – and a “get out of jail free” card for governments to skimp on health care investments, because someone will come in from the outside and provide the services needed, at no cost to the country budget</a:t>
            </a:r>
          </a:p>
          <a:p>
            <a:pPr marL="171450" indent="-171450">
              <a:buFontTx/>
              <a:buChar char="-"/>
            </a:pPr>
            <a:r>
              <a:rPr lang="en-US" sz="1200" kern="1200" baseline="0" dirty="0">
                <a:solidFill>
                  <a:schemeClr val="tx1"/>
                </a:solidFill>
                <a:effectLst/>
                <a:latin typeface="+mn-lt"/>
                <a:ea typeface="+mn-ea"/>
                <a:cs typeface="+mn-cs"/>
              </a:rPr>
              <a:t>“Helicopter” missions that drop in with care for a community and then leave with no plan for return &amp; follow-up</a:t>
            </a:r>
          </a:p>
          <a:p>
            <a:pPr marL="171450" indent="-171450">
              <a:buFontTx/>
              <a:buChar char="-"/>
            </a:pPr>
            <a:r>
              <a:rPr lang="en-US" sz="1200" kern="1200" baseline="0" dirty="0">
                <a:solidFill>
                  <a:schemeClr val="tx1"/>
                </a:solidFill>
                <a:effectLst/>
                <a:latin typeface="+mn-lt"/>
                <a:ea typeface="+mn-ea"/>
                <a:cs typeface="+mn-cs"/>
              </a:rPr>
              <a:t>How free services or free medicines can undermine the local health care economy</a:t>
            </a:r>
          </a:p>
          <a:p>
            <a:pPr marL="171450" indent="-171450">
              <a:buFontTx/>
              <a:buChar char="-"/>
            </a:pPr>
            <a:r>
              <a:rPr lang="en-US" sz="1200" kern="1200" baseline="0" dirty="0">
                <a:solidFill>
                  <a:schemeClr val="tx1"/>
                </a:solidFill>
                <a:effectLst/>
                <a:latin typeface="+mn-lt"/>
                <a:ea typeface="+mn-ea"/>
                <a:cs typeface="+mn-cs"/>
              </a:rPr>
              <a:t>Medical missions as a tool for privileged Northern / Western hemisphere volunteers to tour an “exotic” location in a “feel-good” way, or worse, as an avenue to practice medicine with insufficient training and preparation</a:t>
            </a:r>
          </a:p>
          <a:p>
            <a:pPr marL="171450" indent="-171450">
              <a:buFontTx/>
              <a:buChar char="-"/>
            </a:pPr>
            <a:endParaRPr lang="en-US" sz="1200" kern="1200" baseline="0" dirty="0">
              <a:solidFill>
                <a:schemeClr val="tx1"/>
              </a:solidFill>
              <a:effectLst/>
              <a:latin typeface="+mn-lt"/>
              <a:ea typeface="+mn-ea"/>
              <a:cs typeface="+mn-cs"/>
            </a:endParaRPr>
          </a:p>
          <a:p>
            <a:pPr marL="0" indent="0">
              <a:buFontTx/>
              <a:buNone/>
            </a:pPr>
            <a:r>
              <a:rPr lang="en-US" sz="1200" kern="1200" baseline="0" dirty="0">
                <a:solidFill>
                  <a:schemeClr val="tx1"/>
                </a:solidFill>
                <a:effectLst/>
                <a:latin typeface="+mn-lt"/>
                <a:ea typeface="+mn-ea"/>
                <a:cs typeface="+mn-cs"/>
              </a:rPr>
              <a:t>All of those critical questions have merit, but not all apply to the work of Timmy Global Health—nor to many other organizations that apply strict standards of quality, equivalent to what would be done in the U.S., and commit to promoting </a:t>
            </a:r>
            <a:r>
              <a:rPr lang="en-US" sz="1200" i="1" kern="1200" baseline="0" dirty="0">
                <a:solidFill>
                  <a:schemeClr val="tx1"/>
                </a:solidFill>
                <a:effectLst/>
                <a:latin typeface="+mn-lt"/>
                <a:ea typeface="+mn-ea"/>
                <a:cs typeface="+mn-cs"/>
              </a:rPr>
              <a:t>responsible and respectful </a:t>
            </a:r>
            <a:r>
              <a:rPr lang="en-US" sz="1200" kern="1200" baseline="0" dirty="0">
                <a:solidFill>
                  <a:schemeClr val="tx1"/>
                </a:solidFill>
                <a:effectLst/>
                <a:latin typeface="+mn-lt"/>
                <a:ea typeface="+mn-ea"/>
                <a:cs typeface="+mn-cs"/>
              </a:rPr>
              <a:t>service work.</a:t>
            </a:r>
          </a:p>
          <a:p>
            <a:pPr marL="0" indent="0">
              <a:buFontTx/>
              <a:buNone/>
            </a:pPr>
            <a:endParaRPr lang="en-US" sz="1200" kern="1200" baseline="0" dirty="0">
              <a:solidFill>
                <a:schemeClr val="tx1"/>
              </a:solidFill>
              <a:effectLst/>
              <a:latin typeface="+mn-lt"/>
              <a:ea typeface="+mn-ea"/>
              <a:cs typeface="+mn-cs"/>
            </a:endParaRPr>
          </a:p>
          <a:p>
            <a:pPr marL="0" indent="0">
              <a:buFontTx/>
              <a:buNone/>
            </a:pPr>
            <a:r>
              <a:rPr lang="en-US" sz="1200" kern="1200" baseline="0" dirty="0">
                <a:solidFill>
                  <a:schemeClr val="tx1"/>
                </a:solidFill>
                <a:effectLst/>
                <a:latin typeface="+mn-lt"/>
                <a:ea typeface="+mn-ea"/>
                <a:cs typeface="+mn-cs"/>
              </a:rPr>
              <a:t>But they are also worthy of consideration…</a:t>
            </a:r>
          </a:p>
          <a:p>
            <a:pPr marL="171450" indent="-171450">
              <a:buFontTx/>
              <a:buChar char="-"/>
            </a:pPr>
            <a:endParaRPr lang="en-US" sz="1200" kern="1200" baseline="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71B28DE-63CC-4E2D-8132-9EDBCB84F355}" type="slidenum">
              <a:rPr lang="en-US" smtClean="0"/>
              <a:pPr/>
              <a:t>12</a:t>
            </a:fld>
            <a:endParaRPr lang="en-US"/>
          </a:p>
        </p:txBody>
      </p:sp>
    </p:spTree>
    <p:extLst>
      <p:ext uri="{BB962C8B-B14F-4D97-AF65-F5344CB8AC3E}">
        <p14:creationId xmlns:p14="http://schemas.microsoft.com/office/powerpoint/2010/main" val="2886678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84682E8-AEEB-4889-B89E-53AA67854532}" type="datetimeFigureOut">
              <a:rPr lang="en-US" smtClean="0"/>
              <a:pPr/>
              <a:t>10/12/2017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9B23442-56CF-4078-9C6C-607CBF7EF2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23442-56CF-4078-9C6C-607CBF7EF2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23442-56CF-4078-9C6C-607CBF7EF2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23442-56CF-4078-9C6C-607CBF7EF23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23442-56CF-4078-9C6C-607CBF7EF23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23442-56CF-4078-9C6C-607CBF7EF23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B23442-56CF-4078-9C6C-607CBF7EF2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B23442-56CF-4078-9C6C-607CBF7EF23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2" descr="Timmy Global Healt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500" y="6344129"/>
            <a:ext cx="1612900" cy="437671"/>
          </a:xfrm>
          <a:prstGeom prst="rect">
            <a:avLst/>
          </a:prstGeom>
          <a:solidFill>
            <a:schemeClr val="accent1"/>
          </a:solidFill>
        </p:spPr>
      </p:pic>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682E8-AEEB-4889-B89E-53AA67854532}" type="datetimeFigureOut">
              <a:rPr lang="en-US" smtClean="0"/>
              <a:pPr/>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B23442-56CF-4078-9C6C-607CBF7EF2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84682E8-AEEB-4889-B89E-53AA67854532}" type="datetimeFigureOut">
              <a:rPr lang="en-US" smtClean="0"/>
              <a:pPr/>
              <a:t>10/12/2017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B23442-56CF-4078-9C6C-607CBF7EF2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84682E8-AEEB-4889-B89E-53AA67854532}" type="datetimeFigureOut">
              <a:rPr lang="en-US" smtClean="0"/>
              <a:pPr/>
              <a:t>10/12/2017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9B23442-56CF-4078-9C6C-607CBF7EF23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84682E8-AEEB-4889-B89E-53AA67854532}" type="datetimeFigureOut">
              <a:rPr lang="en-US" smtClean="0"/>
              <a:pPr/>
              <a:t>10/12/2017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B23442-56CF-4078-9C6C-607CBF7EF2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timmyglobalhealth.or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timmyglobalhealth.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www.timmyglobalhealth.or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a:bodyPr>
          <a:lstStyle/>
          <a:p>
            <a:pPr algn="ctr"/>
            <a:br>
              <a:rPr lang="en-US" sz="3600" dirty="0"/>
            </a:br>
            <a:r>
              <a:rPr lang="en-US" sz="3600" dirty="0"/>
              <a:t>Timmy Global Health:</a:t>
            </a:r>
            <a:br>
              <a:rPr lang="en-US" sz="3600" dirty="0"/>
            </a:br>
            <a:r>
              <a:rPr lang="en-US" sz="3600" dirty="0"/>
              <a:t>Twenty Years of</a:t>
            </a:r>
            <a:br>
              <a:rPr lang="en-US" sz="3600" dirty="0"/>
            </a:br>
            <a:r>
              <a:rPr lang="en-US" sz="3600" dirty="0"/>
              <a:t>Service &amp; Learning</a:t>
            </a:r>
          </a:p>
        </p:txBody>
      </p:sp>
      <p:pic>
        <p:nvPicPr>
          <p:cNvPr id="4" name="Picture 2" descr="Timmy Global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58357"/>
            <a:ext cx="2908300" cy="789187"/>
          </a:xfrm>
          <a:prstGeom prst="rect">
            <a:avLst/>
          </a:prstGeom>
          <a:solidFill>
            <a:schemeClr val="accent1"/>
          </a:solidFill>
        </p:spPr>
      </p:pic>
    </p:spTree>
    <p:extLst>
      <p:ext uri="{BB962C8B-B14F-4D97-AF65-F5344CB8AC3E}">
        <p14:creationId xmlns:p14="http://schemas.microsoft.com/office/powerpoint/2010/main" val="278561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ctr"/>
            <a:r>
              <a:rPr lang="en-US" sz="4000" dirty="0">
                <a:solidFill>
                  <a:schemeClr val="tx1"/>
                </a:solidFill>
              </a:rPr>
              <a:t>Signing of Health Shield Bill 1145	“2016”</a:t>
            </a:r>
          </a:p>
        </p:txBody>
      </p:sp>
      <p:pic>
        <p:nvPicPr>
          <p:cNvPr id="3074" name="Picture 2" descr="https://attachment.outlook.live.net/owa/MOBEIME@msn.com/service.svc/s/GetAttachmentThumbnail?id=AQMkADAwATIwMTAwAC0wMTQzLWNlNjUtMDACLTAwCgBGAAAD6wux3cW2JkKGKs6hcK3j5gcAd36y7Ttzr0m2wYUOpgRJcwAAAgEMAAAAd36y7Ttzr0m2wYUOpgRJcwABKesdYgAAAAESABAAuthBcPuHhEGAqaalTV3pCA%3D%3D&amp;thumbnailType=2&amp;X-OWA-CANARY=3UvNG5QM60ufDrjad5t4cfBz0zIhBdUYANhasbBipxBE4MrwQ5JmFrVXBaQJFN4OlYcusEulV_M.&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TMxMzI4LTIxMjIwOTY1XCIsXCJwdWlkXCI6XCI1NjQwNDk0ODYyNzAwNTNcIixcIm9pZFwiOlwiMDAwMjAxMDAtMDE0My1jZTY1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DY0NTk4NDQsIm5iZiI6MTUwNjQ1OTI0NH0.24vmNO0sZR5_hikAp1RI2PSiuHoSiOnB_wHFSgpNfe8fEcDaP4fhYWsb8Wa8_46u329-T6uLPmPMh6EgljwaiG8-I2dsVWffvC9SY6E3ov5_WGjdOXcOScRP4Y-Kf9THEaLBZUhkIVoq6BIbeH0mospYCfv2llUnSwm3XGh1h08pcrh2Noo7PSXrel0WFP34ntyu0iekePxZpLRv7tKsCUEcTtS0AlwnsV8JiBlt6H8kUvMdBbVTangap31e8eMe7iOgBxHeqeAYkMIlPJzrYghbDJUGATO1E8p-onYjiv6Ku1ZF_1bndsxDG2xb9LaRFOn2thbpKRISJd2ZBWJ3EA&amp;owa=outlook.live.com&amp;isc=1"/>
          <p:cNvPicPr>
            <a:picLocks noGrp="1" noChangeAspect="1" noChangeArrowheads="1"/>
          </p:cNvPicPr>
          <p:nvPr>
            <p:ph type="pic" idx="4294967295"/>
          </p:nvPr>
        </p:nvPicPr>
        <p:blipFill>
          <a:blip r:embed="rId3" cstate="print">
            <a:extLst>
              <a:ext uri="{28A0092B-C50C-407E-A947-70E740481C1C}">
                <a14:useLocalDpi xmlns:a14="http://schemas.microsoft.com/office/drawing/2010/main" val="0"/>
              </a:ext>
            </a:extLst>
          </a:blip>
          <a:srcRect t="16326" b="16326"/>
          <a:stretch>
            <a:fillRect/>
          </a:stretch>
        </p:blipFill>
        <p:spPr bwMode="auto">
          <a:xfrm>
            <a:off x="0" y="1295400"/>
            <a:ext cx="9144000" cy="438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1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rwallstownsel\AppData\Local\Microsoft\Windows\Temporary Internet Files\Content.IE5\Q148TYF0\IMG_6574.JPG"/>
          <p:cNvPicPr>
            <a:picLocks noChangeAspect="1" noChangeArrowheads="1"/>
          </p:cNvPicPr>
          <p:nvPr/>
        </p:nvPicPr>
        <p:blipFill rotWithShape="1">
          <a:blip r:embed="rId2" cstate="print"/>
          <a:srcRect l="18900" t="17242" r="-316"/>
          <a:stretch/>
        </p:blipFill>
        <p:spPr bwMode="auto">
          <a:xfrm>
            <a:off x="1219200" y="1828800"/>
            <a:ext cx="7086600" cy="3810000"/>
          </a:xfrm>
          <a:prstGeom prst="rect">
            <a:avLst/>
          </a:prstGeom>
          <a:noFill/>
        </p:spPr>
      </p:pic>
      <p:sp>
        <p:nvSpPr>
          <p:cNvPr id="3" name="Title 2"/>
          <p:cNvSpPr>
            <a:spLocks noGrp="1"/>
          </p:cNvSpPr>
          <p:nvPr>
            <p:ph type="title"/>
          </p:nvPr>
        </p:nvSpPr>
        <p:spPr/>
        <p:txBody>
          <a:bodyPr>
            <a:noAutofit/>
          </a:bodyPr>
          <a:lstStyle/>
          <a:p>
            <a:r>
              <a:rPr lang="en-US" sz="4100" dirty="0">
                <a:solidFill>
                  <a:schemeClr val="tx1"/>
                </a:solidFill>
              </a:rPr>
              <a:t>Brown County Student  Retreat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944562"/>
          </a:xfrm>
        </p:spPr>
        <p:txBody>
          <a:bodyPr>
            <a:noAutofit/>
          </a:bodyPr>
          <a:lstStyle/>
          <a:p>
            <a:r>
              <a:rPr lang="en-US" dirty="0">
                <a:solidFill>
                  <a:schemeClr val="tx1"/>
                </a:solidFill>
              </a:rPr>
              <a:t>A Changing Landscape For Medical Missions</a:t>
            </a:r>
          </a:p>
        </p:txBody>
      </p:sp>
      <p:sp>
        <p:nvSpPr>
          <p:cNvPr id="3" name="Rectangle 2"/>
          <p:cNvSpPr/>
          <p:nvPr/>
        </p:nvSpPr>
        <p:spPr>
          <a:xfrm>
            <a:off x="533400" y="1752600"/>
            <a:ext cx="8610600" cy="3046988"/>
          </a:xfrm>
          <a:prstGeom prst="rect">
            <a:avLst/>
          </a:prstGeom>
        </p:spPr>
        <p:txBody>
          <a:bodyPr wrap="square">
            <a:spAutoFit/>
          </a:bodyPr>
          <a:lstStyle/>
          <a:p>
            <a:r>
              <a:rPr lang="en-US" sz="3200" dirty="0"/>
              <a:t>Global health field is evolving</a:t>
            </a:r>
          </a:p>
          <a:p>
            <a:endParaRPr lang="en-US" sz="3200" dirty="0"/>
          </a:p>
          <a:p>
            <a:r>
              <a:rPr lang="en-US" sz="3200" dirty="0"/>
              <a:t>Medical missions have historically been about bringing care to the underserved, responding in the moment to meet urgent needs, at an individual level.</a:t>
            </a:r>
          </a:p>
        </p:txBody>
      </p:sp>
    </p:spTree>
    <p:extLst>
      <p:ext uri="{BB962C8B-B14F-4D97-AF65-F5344CB8AC3E}">
        <p14:creationId xmlns:p14="http://schemas.microsoft.com/office/powerpoint/2010/main" val="199375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990600" y="990600"/>
            <a:ext cx="7620000" cy="5080000"/>
          </a:xfrm>
          <a:prstGeom prst="rect">
            <a:avLst/>
          </a:prstGeom>
          <a:ln>
            <a:noFill/>
          </a:ln>
          <a:effectLst>
            <a:softEdge rad="112500"/>
          </a:effectLst>
          <a:extLst/>
        </p:spPr>
      </p:pic>
      <p:sp>
        <p:nvSpPr>
          <p:cNvPr id="15" name="Title 14"/>
          <p:cNvSpPr>
            <a:spLocks noGrp="1"/>
          </p:cNvSpPr>
          <p:nvPr>
            <p:ph type="title"/>
          </p:nvPr>
        </p:nvSpPr>
        <p:spPr/>
        <p:txBody>
          <a:bodyPr>
            <a:noAutofit/>
          </a:bodyPr>
          <a:lstStyle/>
          <a:p>
            <a:br>
              <a:rPr lang="en-US" altLang="ja-JP" dirty="0">
                <a:latin typeface="Matura MT Script Capitals" panose="03020802060602070202" pitchFamily="66" charset="0"/>
                <a:ea typeface="HG明朝B" charset="-128"/>
              </a:rPr>
            </a:br>
            <a:r>
              <a:rPr lang="en-US" altLang="ja-JP" dirty="0">
                <a:latin typeface="Matura MT Script Capitals" panose="03020802060602070202" pitchFamily="66" charset="0"/>
                <a:ea typeface="HG明朝B" charset="-128"/>
              </a:rPr>
              <a:t> </a:t>
            </a:r>
            <a:br>
              <a:rPr lang="en-US" altLang="ja-JP" dirty="0">
                <a:latin typeface="Matura MT Script Capitals" panose="03020802060602070202" pitchFamily="66" charset="0"/>
                <a:ea typeface="HG明朝B" charset="-128"/>
              </a:rPr>
            </a:br>
            <a:br>
              <a:rPr lang="en-US" altLang="ja-JP" dirty="0">
                <a:latin typeface="Matura MT Script Capitals" panose="03020802060602070202" pitchFamily="66" charset="0"/>
                <a:ea typeface="HG明朝B" charset="-128"/>
              </a:rPr>
            </a:br>
            <a:br>
              <a:rPr lang="en-US" altLang="ja-JP" dirty="0">
                <a:latin typeface="Matura MT Script Capitals" panose="03020802060602070202" pitchFamily="66" charset="0"/>
                <a:ea typeface="HG明朝B" charset="-128"/>
              </a:rPr>
            </a:br>
            <a:br>
              <a:rPr lang="en-US" altLang="ja-JP" dirty="0">
                <a:latin typeface="Matura MT Script Capitals" panose="03020802060602070202" pitchFamily="66" charset="0"/>
                <a:ea typeface="HG明朝B" charset="-128"/>
              </a:rPr>
            </a:br>
            <a:br>
              <a:rPr lang="en-US" altLang="en-US" sz="2000" dirty="0"/>
            </a:br>
            <a:endParaRPr lang="en-US" sz="2000" dirty="0"/>
          </a:p>
        </p:txBody>
      </p:sp>
      <p:sp>
        <p:nvSpPr>
          <p:cNvPr id="4" name="Rectangle 3"/>
          <p:cNvSpPr/>
          <p:nvPr/>
        </p:nvSpPr>
        <p:spPr>
          <a:xfrm>
            <a:off x="533400" y="304800"/>
            <a:ext cx="8305800" cy="584775"/>
          </a:xfrm>
          <a:prstGeom prst="rect">
            <a:avLst/>
          </a:prstGeom>
        </p:spPr>
        <p:txBody>
          <a:bodyPr wrap="square">
            <a:spAutoFit/>
          </a:bodyPr>
          <a:lstStyle/>
          <a:p>
            <a:r>
              <a:rPr lang="en-US" altLang="ja-JP" sz="3200" dirty="0">
                <a:latin typeface="Matura MT Script Capitals" panose="03020802060602070202" pitchFamily="66" charset="0"/>
                <a:ea typeface="HG明朝B" charset="-128"/>
              </a:rPr>
              <a:t>My life is not my own.</a:t>
            </a:r>
            <a:r>
              <a:rPr lang="ja-JP" altLang="en-US" sz="3200">
                <a:latin typeface="Matura MT Script Capitals" panose="03020802060602070202" pitchFamily="66" charset="0"/>
                <a:ea typeface="HG明朝B" charset="-128"/>
              </a:rPr>
              <a:t>”</a:t>
            </a:r>
            <a:r>
              <a:rPr lang="en-US" altLang="ja-JP" sz="3200" dirty="0">
                <a:latin typeface="Matura MT Script Capitals" panose="03020802060602070202" pitchFamily="66" charset="0"/>
                <a:ea typeface="HG明朝B" charset="-128"/>
              </a:rPr>
              <a:t>  - Padre </a:t>
            </a:r>
            <a:r>
              <a:rPr lang="en-US" altLang="ja-JP" sz="3200" dirty="0" err="1">
                <a:latin typeface="Matura MT Script Capitals" panose="03020802060602070202" pitchFamily="66" charset="0"/>
                <a:ea typeface="HG明朝B" charset="-128"/>
              </a:rPr>
              <a:t>Carollo</a:t>
            </a:r>
            <a:r>
              <a:rPr lang="en-US" altLang="ja-JP" sz="3200" dirty="0">
                <a:latin typeface="Matura MT Script Capitals" panose="03020802060602070202" pitchFamily="66" charset="0"/>
                <a:ea typeface="HG明朝B" charset="-128"/>
              </a:rPr>
              <a:t> </a:t>
            </a:r>
            <a:endParaRPr lang="en-US" sz="3200" dirty="0"/>
          </a:p>
        </p:txBody>
      </p:sp>
    </p:spTree>
    <p:extLst>
      <p:ext uri="{BB962C8B-B14F-4D97-AF65-F5344CB8AC3E}">
        <p14:creationId xmlns:p14="http://schemas.microsoft.com/office/powerpoint/2010/main" val="191421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a:solidFill>
                  <a:schemeClr val="tx1"/>
                </a:solidFill>
              </a:rPr>
              <a:t>Timmy evolves</a:t>
            </a:r>
          </a:p>
        </p:txBody>
      </p:sp>
      <p:sp>
        <p:nvSpPr>
          <p:cNvPr id="3" name="Rectangle 2"/>
          <p:cNvSpPr/>
          <p:nvPr/>
        </p:nvSpPr>
        <p:spPr>
          <a:xfrm>
            <a:off x="0" y="838200"/>
            <a:ext cx="9525000" cy="4678204"/>
          </a:xfrm>
          <a:prstGeom prst="rect">
            <a:avLst/>
          </a:prstGeom>
        </p:spPr>
        <p:txBody>
          <a:bodyPr wrap="square">
            <a:spAutoFit/>
          </a:bodyPr>
          <a:lstStyle/>
          <a:p>
            <a:r>
              <a:rPr lang="en-US" sz="2800" dirty="0"/>
              <a:t>With the field of global health to respond to these areas of concern.</a:t>
            </a:r>
          </a:p>
          <a:p>
            <a:pPr algn="ctr"/>
            <a:r>
              <a:rPr lang="en-US" sz="2800" dirty="0"/>
              <a:t>How?</a:t>
            </a:r>
          </a:p>
          <a:p>
            <a:pPr marL="171450" indent="-171450">
              <a:buFontTx/>
              <a:buChar char="-"/>
            </a:pPr>
            <a:r>
              <a:rPr lang="en-US" sz="2800" dirty="0"/>
              <a:t>Establishing trust </a:t>
            </a:r>
          </a:p>
          <a:p>
            <a:pPr marL="171450" indent="-171450">
              <a:buFontTx/>
              <a:buChar char="-"/>
            </a:pPr>
            <a:r>
              <a:rPr lang="en-US" sz="2800" dirty="0"/>
              <a:t>Creating a referral system </a:t>
            </a:r>
          </a:p>
          <a:p>
            <a:pPr marL="171450" indent="-171450">
              <a:buFontTx/>
              <a:buChar char="-"/>
            </a:pPr>
            <a:r>
              <a:rPr lang="en-US" sz="2800" dirty="0"/>
              <a:t>Building long-term partnerships </a:t>
            </a:r>
          </a:p>
          <a:p>
            <a:pPr marL="171450" indent="-171450">
              <a:buFontTx/>
              <a:buChar char="-"/>
            </a:pPr>
            <a:r>
              <a:rPr lang="en-US" sz="2800" dirty="0"/>
              <a:t>Introducing public health and prevention activities</a:t>
            </a:r>
          </a:p>
          <a:p>
            <a:pPr marL="171450" indent="-171450">
              <a:buFontTx/>
              <a:buChar char="-"/>
            </a:pPr>
            <a:r>
              <a:rPr lang="en-US" sz="2800" dirty="0"/>
              <a:t>Strengthening education and advocacy </a:t>
            </a:r>
          </a:p>
          <a:p>
            <a:pPr marL="171450" indent="-171450">
              <a:buFontTx/>
              <a:buChar char="-"/>
            </a:pPr>
            <a:r>
              <a:rPr lang="en-US" sz="2800" dirty="0"/>
              <a:t>Launching a monitoring &amp; evaluation function </a:t>
            </a:r>
          </a:p>
          <a:p>
            <a:pPr marL="171450" indent="-171450">
              <a:buFontTx/>
              <a:buChar char="-"/>
            </a:pPr>
            <a:r>
              <a:rPr lang="en-US" sz="2800" dirty="0"/>
              <a:t>Shifting towards community-owned solutions </a:t>
            </a:r>
          </a:p>
          <a:p>
            <a:pPr marL="171450" indent="-171450">
              <a:buFontTx/>
              <a:buChar char="-"/>
            </a:pPr>
            <a:endParaRPr lang="en-US" dirty="0"/>
          </a:p>
        </p:txBody>
      </p:sp>
    </p:spTree>
    <p:extLst>
      <p:ext uri="{BB962C8B-B14F-4D97-AF65-F5344CB8AC3E}">
        <p14:creationId xmlns:p14="http://schemas.microsoft.com/office/powerpoint/2010/main" val="3141464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1"/>
                </a:solidFill>
              </a:rPr>
              <a:t>Current organizational structure</a:t>
            </a:r>
          </a:p>
        </p:txBody>
      </p:sp>
      <p:sp>
        <p:nvSpPr>
          <p:cNvPr id="3" name="Rectangle 2"/>
          <p:cNvSpPr/>
          <p:nvPr/>
        </p:nvSpPr>
        <p:spPr>
          <a:xfrm>
            <a:off x="533400" y="2250638"/>
            <a:ext cx="8305800" cy="923330"/>
          </a:xfrm>
          <a:prstGeom prst="rect">
            <a:avLst/>
          </a:prstGeom>
        </p:spPr>
        <p:txBody>
          <a:bodyPr wrap="square">
            <a:spAutoFit/>
          </a:bodyPr>
          <a:lstStyle/>
          <a:p>
            <a:endParaRPr lang="en-US" sz="3600" dirty="0">
              <a:latin typeface="Times New Roman" panose="02020603050405020304" pitchFamily="18" charset="0"/>
              <a:cs typeface="Times New Roman" panose="02020603050405020304" pitchFamily="18" charset="0"/>
            </a:endParaRPr>
          </a:p>
          <a:p>
            <a:endParaRPr lang="en-US" dirty="0"/>
          </a:p>
        </p:txBody>
      </p:sp>
      <p:sp>
        <p:nvSpPr>
          <p:cNvPr id="4" name="Rectangle 3"/>
          <p:cNvSpPr/>
          <p:nvPr/>
        </p:nvSpPr>
        <p:spPr>
          <a:xfrm>
            <a:off x="838200" y="3244334"/>
            <a:ext cx="7848599" cy="1446550"/>
          </a:xfrm>
          <a:prstGeom prst="rect">
            <a:avLst/>
          </a:prstGeom>
        </p:spPr>
        <p:txBody>
          <a:bodyPr wrap="square">
            <a:spAutoFit/>
          </a:bodyPr>
          <a:lstStyle/>
          <a:p>
            <a:r>
              <a:rPr lang="en-US" sz="4400" dirty="0">
                <a:solidFill>
                  <a:srgbClr val="0070C0"/>
                </a:solidFill>
                <a:hlinkClick r:id="rId3"/>
              </a:rPr>
              <a:t>www.timmyglobalhealth.org</a:t>
            </a:r>
            <a:endParaRPr lang="en-US" sz="4400" dirty="0">
              <a:solidFill>
                <a:srgbClr val="0070C0"/>
              </a:solidFill>
            </a:endParaRPr>
          </a:p>
          <a:p>
            <a:endParaRPr lang="en-US" sz="4400" dirty="0"/>
          </a:p>
        </p:txBody>
      </p:sp>
    </p:spTree>
    <p:extLst>
      <p:ext uri="{BB962C8B-B14F-4D97-AF65-F5344CB8AC3E}">
        <p14:creationId xmlns:p14="http://schemas.microsoft.com/office/powerpoint/2010/main" val="31281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But the core values remain</a:t>
            </a:r>
          </a:p>
        </p:txBody>
      </p:sp>
      <p:sp>
        <p:nvSpPr>
          <p:cNvPr id="3" name="Rectangle 2"/>
          <p:cNvSpPr/>
          <p:nvPr/>
        </p:nvSpPr>
        <p:spPr>
          <a:xfrm>
            <a:off x="1295400" y="2286000"/>
            <a:ext cx="7086600" cy="2123658"/>
          </a:xfrm>
          <a:prstGeom prst="rect">
            <a:avLst/>
          </a:prstGeom>
        </p:spPr>
        <p:txBody>
          <a:bodyPr wrap="square">
            <a:spAutoFit/>
          </a:bodyPr>
          <a:lstStyle/>
          <a:p>
            <a:pPr>
              <a:defRPr/>
            </a:pPr>
            <a:r>
              <a:rPr lang="en-US" sz="3200" dirty="0"/>
              <a:t>Timmy retains a priority focus on cross-cultural connectedness, mutual respect, and ethical engagement</a:t>
            </a:r>
            <a:r>
              <a:rPr lang="en-US" sz="3600" dirty="0"/>
              <a:t>.</a:t>
            </a:r>
          </a:p>
        </p:txBody>
      </p:sp>
    </p:spTree>
    <p:extLst>
      <p:ext uri="{BB962C8B-B14F-4D97-AF65-F5344CB8AC3E}">
        <p14:creationId xmlns:p14="http://schemas.microsoft.com/office/powerpoint/2010/main" val="279914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5334000"/>
            <a:ext cx="8153400" cy="1295400"/>
          </a:xfrm>
        </p:spPr>
        <p:txBody>
          <a:bodyPr>
            <a:normAutofit/>
          </a:bodyPr>
          <a:lstStyle/>
          <a:p>
            <a:r>
              <a:rPr lang="en-US" sz="2000" dirty="0"/>
              <a:t>Timmy Global Health works in three states in southern Nigeria: </a:t>
            </a:r>
            <a:r>
              <a:rPr lang="en-US" sz="2000" b="1" dirty="0"/>
              <a:t>Edo</a:t>
            </a:r>
            <a:r>
              <a:rPr lang="en-US" sz="2000" dirty="0"/>
              <a:t> (</a:t>
            </a:r>
            <a:r>
              <a:rPr lang="en-US" sz="2000" dirty="0" err="1"/>
              <a:t>Uromi</a:t>
            </a:r>
            <a:r>
              <a:rPr lang="en-US" sz="2000" dirty="0"/>
              <a:t>, Dr. Mercy </a:t>
            </a:r>
            <a:r>
              <a:rPr lang="en-US" sz="2000" dirty="0" err="1"/>
              <a:t>Obeime</a:t>
            </a:r>
            <a:r>
              <a:rPr lang="en-US" sz="2000" dirty="0"/>
              <a:t>), </a:t>
            </a:r>
            <a:r>
              <a:rPr lang="en-US" sz="2000" b="1" dirty="0"/>
              <a:t>Anambra</a:t>
            </a:r>
            <a:r>
              <a:rPr lang="en-US" sz="2000" dirty="0"/>
              <a:t> (</a:t>
            </a:r>
            <a:r>
              <a:rPr lang="en-US" sz="2000" dirty="0" err="1"/>
              <a:t>Amichi</a:t>
            </a:r>
            <a:r>
              <a:rPr lang="en-US" sz="2000" dirty="0"/>
              <a:t>, Dr. </a:t>
            </a:r>
            <a:r>
              <a:rPr lang="en-US" sz="2000" dirty="0" err="1"/>
              <a:t>Ukamaka</a:t>
            </a:r>
            <a:r>
              <a:rPr lang="en-US" sz="2000" dirty="0"/>
              <a:t> </a:t>
            </a:r>
            <a:r>
              <a:rPr lang="en-US" sz="2000" dirty="0" err="1"/>
              <a:t>Oruche</a:t>
            </a:r>
            <a:r>
              <a:rPr lang="en-US" sz="2000" dirty="0"/>
              <a:t>) and </a:t>
            </a:r>
            <a:r>
              <a:rPr lang="en-US" sz="2000" b="1" dirty="0"/>
              <a:t>Rivers</a:t>
            </a:r>
            <a:r>
              <a:rPr lang="en-US" sz="2000" dirty="0"/>
              <a:t> (Bane, Bodo, </a:t>
            </a:r>
            <a:r>
              <a:rPr lang="en-US" sz="2000" dirty="0" err="1"/>
              <a:t>Bori</a:t>
            </a:r>
            <a:r>
              <a:rPr lang="en-US" sz="2000" dirty="0"/>
              <a:t>, Scott Pegg)</a:t>
            </a:r>
            <a:r>
              <a:rPr lang="en-US" sz="2000" dirty="0">
                <a:solidFill>
                  <a:schemeClr val="accent2"/>
                </a:solidFill>
              </a:rPr>
              <a:t>.</a:t>
            </a:r>
            <a:endParaRPr lang="en-US" sz="2000" dirty="0"/>
          </a:p>
          <a:p>
            <a:endParaRPr lang="en-US" dirty="0"/>
          </a:p>
        </p:txBody>
      </p:sp>
      <p:pic>
        <p:nvPicPr>
          <p:cNvPr id="10" name="Picture Placeholder 9">
            <a:extLst>
              <a:ext uri="{FF2B5EF4-FFF2-40B4-BE49-F238E27FC236}">
                <a16:creationId xmlns:a16="http://schemas.microsoft.com/office/drawing/2014/main" id="{D8D1F658-A4E0-4661-B303-549B2C363BD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3382" b="13382"/>
          <a:stretch>
            <a:fillRect/>
          </a:stretch>
        </p:blipFill>
        <p:spPr/>
      </p:pic>
      <p:sp>
        <p:nvSpPr>
          <p:cNvPr id="2" name="Title 1"/>
          <p:cNvSpPr>
            <a:spLocks noGrp="1"/>
          </p:cNvSpPr>
          <p:nvPr>
            <p:ph type="title"/>
          </p:nvPr>
        </p:nvSpPr>
        <p:spPr>
          <a:xfrm>
            <a:off x="1792288" y="4800600"/>
            <a:ext cx="5486400" cy="381000"/>
          </a:xfrm>
        </p:spPr>
        <p:txBody>
          <a:bodyPr>
            <a:noAutofit/>
          </a:bodyPr>
          <a:lstStyle/>
          <a:p>
            <a:pPr algn="ctr"/>
            <a:r>
              <a:rPr lang="en-US" dirty="0"/>
              <a:t> </a:t>
            </a:r>
            <a:r>
              <a:rPr lang="en-US" sz="2400" dirty="0">
                <a:solidFill>
                  <a:schemeClr val="tx1"/>
                </a:solidFill>
              </a:rPr>
              <a:t>Timmy Global Health in Nigeria</a:t>
            </a:r>
          </a:p>
        </p:txBody>
      </p:sp>
    </p:spTree>
    <p:extLst>
      <p:ext uri="{BB962C8B-B14F-4D97-AF65-F5344CB8AC3E}">
        <p14:creationId xmlns:p14="http://schemas.microsoft.com/office/powerpoint/2010/main" val="204830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685800" y="1752600"/>
            <a:ext cx="7772400" cy="4343400"/>
          </a:xfrm>
        </p:spPr>
        <p:txBody>
          <a:bodyPr>
            <a:normAutofit lnSpcReduction="10000"/>
          </a:bodyPr>
          <a:lstStyle/>
          <a:p>
            <a:pPr eaLnBrk="1" hangingPunct="1">
              <a:lnSpc>
                <a:spcPct val="90000"/>
              </a:lnSpc>
            </a:pPr>
            <a:r>
              <a:rPr lang="en-US" sz="2800" dirty="0">
                <a:solidFill>
                  <a:srgbClr val="FF0000"/>
                </a:solidFill>
              </a:rPr>
              <a:t>Nigeria is ranked 152</a:t>
            </a:r>
            <a:r>
              <a:rPr lang="en-US" sz="2800" baseline="30000" dirty="0">
                <a:solidFill>
                  <a:srgbClr val="FF0000"/>
                </a:solidFill>
              </a:rPr>
              <a:t>nd</a:t>
            </a:r>
            <a:r>
              <a:rPr lang="en-US" sz="2800" dirty="0">
                <a:solidFill>
                  <a:srgbClr val="FF0000"/>
                </a:solidFill>
              </a:rPr>
              <a:t> </a:t>
            </a:r>
            <a:r>
              <a:rPr lang="en-US" sz="2800" dirty="0"/>
              <a:t>out of 185 countries on the UNDP’s 2016 Human Development Index.</a:t>
            </a:r>
          </a:p>
          <a:p>
            <a:pPr eaLnBrk="1" hangingPunct="1">
              <a:lnSpc>
                <a:spcPct val="90000"/>
              </a:lnSpc>
            </a:pPr>
            <a:r>
              <a:rPr lang="en-US" sz="2800" dirty="0"/>
              <a:t>By comparison, </a:t>
            </a:r>
            <a:r>
              <a:rPr lang="en-US" sz="2800" dirty="0">
                <a:solidFill>
                  <a:srgbClr val="00B050"/>
                </a:solidFill>
              </a:rPr>
              <a:t>Guatemala is 125</a:t>
            </a:r>
            <a:r>
              <a:rPr lang="en-US" sz="2800" baseline="30000" dirty="0">
                <a:solidFill>
                  <a:srgbClr val="00B050"/>
                </a:solidFill>
              </a:rPr>
              <a:t>th</a:t>
            </a:r>
            <a:r>
              <a:rPr lang="en-US" sz="2800" dirty="0"/>
              <a:t>, </a:t>
            </a:r>
            <a:r>
              <a:rPr lang="en-US" sz="2800" dirty="0">
                <a:solidFill>
                  <a:srgbClr val="00B0F0"/>
                </a:solidFill>
              </a:rPr>
              <a:t>the DR is 99</a:t>
            </a:r>
            <a:r>
              <a:rPr lang="en-US" sz="2800" baseline="30000" dirty="0">
                <a:solidFill>
                  <a:srgbClr val="00B0F0"/>
                </a:solidFill>
              </a:rPr>
              <a:t>th</a:t>
            </a:r>
            <a:r>
              <a:rPr lang="en-US" sz="2800" dirty="0">
                <a:solidFill>
                  <a:srgbClr val="00B0F0"/>
                </a:solidFill>
              </a:rPr>
              <a:t> </a:t>
            </a:r>
            <a:r>
              <a:rPr lang="en-US" sz="2800" dirty="0"/>
              <a:t>and </a:t>
            </a:r>
            <a:r>
              <a:rPr lang="en-US" sz="2800" dirty="0">
                <a:solidFill>
                  <a:srgbClr val="7030A0"/>
                </a:solidFill>
              </a:rPr>
              <a:t>Ecuador is 89</a:t>
            </a:r>
            <a:r>
              <a:rPr lang="en-US" sz="2800" baseline="30000" dirty="0">
                <a:solidFill>
                  <a:srgbClr val="7030A0"/>
                </a:solidFill>
              </a:rPr>
              <a:t>th</a:t>
            </a:r>
            <a:r>
              <a:rPr lang="en-US" sz="2800" dirty="0"/>
              <a:t>.</a:t>
            </a:r>
          </a:p>
          <a:p>
            <a:pPr eaLnBrk="1" hangingPunct="1">
              <a:lnSpc>
                <a:spcPct val="90000"/>
              </a:lnSpc>
            </a:pPr>
            <a:r>
              <a:rPr lang="en-US" sz="2800" dirty="0"/>
              <a:t>Life expectancy at birth is </a:t>
            </a:r>
            <a:r>
              <a:rPr lang="en-US" sz="2800" dirty="0">
                <a:solidFill>
                  <a:srgbClr val="FF0000"/>
                </a:solidFill>
              </a:rPr>
              <a:t>53.1 years (Nigeria), </a:t>
            </a:r>
            <a:r>
              <a:rPr lang="en-US" sz="2800" dirty="0">
                <a:solidFill>
                  <a:srgbClr val="00B050"/>
                </a:solidFill>
              </a:rPr>
              <a:t>72.1 (Guatemala), </a:t>
            </a:r>
            <a:r>
              <a:rPr lang="en-US" sz="2800" dirty="0">
                <a:solidFill>
                  <a:srgbClr val="00B0F0"/>
                </a:solidFill>
              </a:rPr>
              <a:t>73.7 (DR) </a:t>
            </a:r>
            <a:r>
              <a:rPr lang="en-US" sz="2800" dirty="0"/>
              <a:t>and </a:t>
            </a:r>
            <a:r>
              <a:rPr lang="en-US" sz="2800" dirty="0">
                <a:solidFill>
                  <a:srgbClr val="7030A0"/>
                </a:solidFill>
              </a:rPr>
              <a:t>76.1 (Ecuador)</a:t>
            </a:r>
            <a:r>
              <a:rPr lang="en-US" sz="2800" dirty="0"/>
              <a:t>.</a:t>
            </a:r>
          </a:p>
          <a:p>
            <a:pPr lvl="0" eaLnBrk="1" hangingPunct="1">
              <a:lnSpc>
                <a:spcPct val="90000"/>
              </a:lnSpc>
            </a:pPr>
            <a:r>
              <a:rPr lang="en-US" sz="2800" dirty="0">
                <a:solidFill>
                  <a:srgbClr val="000000"/>
                </a:solidFill>
              </a:rPr>
              <a:t>Nigeria’s maternal mortality rate (560) is 20 times higher than the US rate (28) per 100,000 live births (2013) and more than 100 times higher than Norway’s rate (4).</a:t>
            </a:r>
          </a:p>
          <a:p>
            <a:pPr eaLnBrk="1" hangingPunct="1">
              <a:lnSpc>
                <a:spcPct val="90000"/>
              </a:lnSpc>
            </a:pPr>
            <a:endParaRPr lang="en-US" sz="2800" dirty="0"/>
          </a:p>
        </p:txBody>
      </p:sp>
      <p:sp>
        <p:nvSpPr>
          <p:cNvPr id="3074" name="Rectangle 2"/>
          <p:cNvSpPr>
            <a:spLocks noGrp="1" noChangeArrowheads="1"/>
          </p:cNvSpPr>
          <p:nvPr>
            <p:ph type="title"/>
          </p:nvPr>
        </p:nvSpPr>
        <p:spPr/>
        <p:txBody>
          <a:bodyPr/>
          <a:lstStyle/>
          <a:p>
            <a:pPr eaLnBrk="1" hangingPunct="1"/>
            <a:r>
              <a:rPr lang="en-US" dirty="0"/>
              <a:t>The Nigerian Context</a:t>
            </a:r>
          </a:p>
        </p:txBody>
      </p:sp>
    </p:spTree>
    <p:extLst>
      <p:ext uri="{BB962C8B-B14F-4D97-AF65-F5344CB8AC3E}">
        <p14:creationId xmlns:p14="http://schemas.microsoft.com/office/powerpoint/2010/main" val="400865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ctr"/>
            <a:r>
              <a:rPr lang="en-US" sz="4400" b="1" dirty="0">
                <a:solidFill>
                  <a:schemeClr val="tx1"/>
                </a:solidFill>
              </a:rPr>
              <a:t>A Small Footnote in Timmy History</a:t>
            </a:r>
            <a:br>
              <a:rPr lang="en-US" sz="2400" b="1" dirty="0">
                <a:solidFill>
                  <a:schemeClr val="tx1"/>
                </a:solidFill>
              </a:rPr>
            </a:br>
            <a:br>
              <a:rPr lang="en-US" sz="2400" dirty="0">
                <a:solidFill>
                  <a:schemeClr val="tx1"/>
                </a:solidFill>
              </a:rPr>
            </a:br>
            <a:endParaRPr lang="en-US" sz="2400" dirty="0">
              <a:solidFill>
                <a:schemeClr val="tx1"/>
              </a:solidFill>
            </a:endParaRPr>
          </a:p>
        </p:txBody>
      </p:sp>
      <p:sp>
        <p:nvSpPr>
          <p:cNvPr id="4" name="Text Placeholder 3"/>
          <p:cNvSpPr>
            <a:spLocks noGrp="1"/>
          </p:cNvSpPr>
          <p:nvPr>
            <p:ph type="body" sz="half" idx="4294967295"/>
          </p:nvPr>
        </p:nvSpPr>
        <p:spPr>
          <a:xfrm>
            <a:off x="381000" y="4876800"/>
            <a:ext cx="8763000" cy="838200"/>
          </a:xfrm>
        </p:spPr>
        <p:txBody>
          <a:bodyPr>
            <a:noAutofit/>
          </a:bodyPr>
          <a:lstStyle/>
          <a:p>
            <a:r>
              <a:rPr lang="en-US" sz="2000" dirty="0"/>
              <a:t>Dr. Chuck </a:t>
            </a:r>
            <a:r>
              <a:rPr lang="en-US" sz="2000" dirty="0" err="1"/>
              <a:t>Dietzen</a:t>
            </a:r>
            <a:r>
              <a:rPr lang="en-US" sz="2000" dirty="0"/>
              <a:t> being made an honorary chief in the village of Bane, Rivers State, Nigeria, June 2004.</a:t>
            </a:r>
          </a:p>
        </p:txBody>
      </p:sp>
    </p:spTree>
    <p:extLst>
      <p:ext uri="{BB962C8B-B14F-4D97-AF65-F5344CB8AC3E}">
        <p14:creationId xmlns:p14="http://schemas.microsoft.com/office/powerpoint/2010/main" val="196812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Rectangle 2"/>
          <p:cNvSpPr/>
          <p:nvPr/>
        </p:nvSpPr>
        <p:spPr>
          <a:xfrm>
            <a:off x="838200" y="1371600"/>
            <a:ext cx="7086600" cy="4401205"/>
          </a:xfrm>
          <a:prstGeom prst="rect">
            <a:avLst/>
          </a:prstGeom>
        </p:spPr>
        <p:txBody>
          <a:bodyPr wrap="square">
            <a:spAutoFit/>
          </a:bodyPr>
          <a:lstStyle/>
          <a:p>
            <a:r>
              <a:rPr lang="en-US" sz="3200" b="1" dirty="0"/>
              <a:t>Chuck </a:t>
            </a:r>
            <a:r>
              <a:rPr lang="en-US" sz="3200" b="1" dirty="0" err="1"/>
              <a:t>Dietzen</a:t>
            </a:r>
            <a:r>
              <a:rPr lang="en-US" sz="3200" b="1" dirty="0"/>
              <a:t> MD</a:t>
            </a:r>
            <a:br>
              <a:rPr lang="en-US" sz="3200" dirty="0"/>
            </a:br>
            <a:r>
              <a:rPr lang="en-US" sz="3200" dirty="0"/>
              <a:t>Chief of Pediatric Rehabilitation</a:t>
            </a:r>
            <a:br>
              <a:rPr lang="en-US" sz="3200" dirty="0"/>
            </a:br>
            <a:r>
              <a:rPr lang="en-US" sz="3200" dirty="0"/>
              <a:t>Riley Hospital for Children at IU Health </a:t>
            </a:r>
          </a:p>
          <a:p>
            <a:br>
              <a:rPr lang="en-US" sz="3200" dirty="0"/>
            </a:br>
            <a:r>
              <a:rPr lang="en-US" sz="3200" dirty="0"/>
              <a:t>Founder/Volunteer</a:t>
            </a:r>
            <a:br>
              <a:rPr lang="en-US" sz="3200" dirty="0"/>
            </a:br>
            <a:r>
              <a:rPr lang="en-US" sz="3200" dirty="0"/>
              <a:t>Timmy Global Health </a:t>
            </a:r>
            <a:br>
              <a:rPr lang="en-US" sz="3200" dirty="0"/>
            </a:br>
            <a:r>
              <a:rPr lang="en-US" sz="3200" dirty="0">
                <a:hlinkClick r:id="rId3"/>
              </a:rPr>
              <a:t>www.timmyglobalhealth.org</a:t>
            </a:r>
            <a:br>
              <a:rPr lang="en-US" sz="2400" dirty="0"/>
            </a:br>
            <a:endParaRPr lang="en-US" sz="2400" dirty="0"/>
          </a:p>
        </p:txBody>
      </p:sp>
    </p:spTree>
    <p:extLst>
      <p:ext uri="{BB962C8B-B14F-4D97-AF65-F5344CB8AC3E}">
        <p14:creationId xmlns:p14="http://schemas.microsoft.com/office/powerpoint/2010/main" val="373287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0058400" cy="685800"/>
          </a:xfrm>
        </p:spPr>
        <p:txBody>
          <a:bodyPr>
            <a:normAutofit fontScale="90000"/>
          </a:bodyPr>
          <a:lstStyle/>
          <a:p>
            <a:r>
              <a:rPr lang="en-US" sz="4400" dirty="0">
                <a:solidFill>
                  <a:schemeClr val="tx1"/>
                </a:solidFill>
              </a:rPr>
              <a:t>The Importance of Female Students</a:t>
            </a:r>
            <a:br>
              <a:rPr lang="en-US" sz="2400" dirty="0">
                <a:solidFill>
                  <a:schemeClr val="bg1"/>
                </a:solidFill>
              </a:rPr>
            </a:br>
            <a:br>
              <a:rPr lang="en-US" sz="2400" dirty="0"/>
            </a:br>
            <a:endParaRPr lang="en-US" sz="2400" dirty="0"/>
          </a:p>
        </p:txBody>
      </p:sp>
      <p:sp>
        <p:nvSpPr>
          <p:cNvPr id="4" name="Text Placeholder 3"/>
          <p:cNvSpPr>
            <a:spLocks noGrp="1"/>
          </p:cNvSpPr>
          <p:nvPr>
            <p:ph type="body" sz="half" idx="4294967295"/>
          </p:nvPr>
        </p:nvSpPr>
        <p:spPr>
          <a:xfrm>
            <a:off x="-30480" y="4343400"/>
            <a:ext cx="9372600" cy="1905000"/>
          </a:xfrm>
        </p:spPr>
        <p:txBody>
          <a:bodyPr>
            <a:noAutofit/>
          </a:bodyPr>
          <a:lstStyle/>
          <a:p>
            <a:pPr>
              <a:buNone/>
            </a:pPr>
            <a:r>
              <a:rPr lang="en-US" sz="2000" dirty="0"/>
              <a:t>“There is probably no higher return on investment in the developing world than primary and secondary education for girls” Larry Summers, Professor of Economics, Harvard.  </a:t>
            </a:r>
            <a:r>
              <a:rPr lang="en-US" sz="2000" b="1" dirty="0"/>
              <a:t>In a July 2015 headcount 51.37% of our students across all three schools were girls</a:t>
            </a:r>
            <a:r>
              <a:rPr lang="en-US" sz="2000" dirty="0"/>
              <a:t>.</a:t>
            </a:r>
          </a:p>
        </p:txBody>
      </p:sp>
    </p:spTree>
    <p:extLst>
      <p:ext uri="{BB962C8B-B14F-4D97-AF65-F5344CB8AC3E}">
        <p14:creationId xmlns:p14="http://schemas.microsoft.com/office/powerpoint/2010/main" val="226960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Autofit/>
          </a:bodyPr>
          <a:lstStyle/>
          <a:p>
            <a:pPr algn="ctr"/>
            <a:r>
              <a:rPr lang="en-US" sz="4000" dirty="0">
                <a:solidFill>
                  <a:schemeClr val="tx1"/>
                </a:solidFill>
              </a:rPr>
              <a:t>Expanding Deworming Treatment</a:t>
            </a:r>
          </a:p>
        </p:txBody>
      </p:sp>
      <p:sp>
        <p:nvSpPr>
          <p:cNvPr id="4" name="Text Placeholder 3"/>
          <p:cNvSpPr>
            <a:spLocks noGrp="1"/>
          </p:cNvSpPr>
          <p:nvPr>
            <p:ph type="body" sz="half" idx="4294967295"/>
          </p:nvPr>
        </p:nvSpPr>
        <p:spPr>
          <a:xfrm>
            <a:off x="457200" y="4419600"/>
            <a:ext cx="8229600" cy="1371600"/>
          </a:xfrm>
        </p:spPr>
        <p:txBody>
          <a:bodyPr>
            <a:noAutofit/>
          </a:bodyPr>
          <a:lstStyle/>
          <a:p>
            <a:pPr>
              <a:buNone/>
            </a:pPr>
            <a:r>
              <a:rPr lang="en-US" sz="2000" b="1" dirty="0">
                <a:latin typeface="Times New Roman" panose="02020603050405020304" pitchFamily="18" charset="0"/>
                <a:cs typeface="Times New Roman" panose="02020603050405020304" pitchFamily="18" charset="0"/>
              </a:rPr>
              <a:t>Deworming has expanded from 100 students in Bodo (2012-13) to all the students in Bodo (2013-14) to all the students in Bodo and </a:t>
            </a:r>
            <a:r>
              <a:rPr lang="en-US" sz="2000" b="1" dirty="0" err="1">
                <a:latin typeface="Times New Roman" panose="02020603050405020304" pitchFamily="18" charset="0"/>
                <a:cs typeface="Times New Roman" panose="02020603050405020304" pitchFamily="18" charset="0"/>
              </a:rPr>
              <a:t>Bori</a:t>
            </a:r>
            <a:r>
              <a:rPr lang="en-US" sz="2000" b="1" dirty="0">
                <a:latin typeface="Times New Roman" panose="02020603050405020304" pitchFamily="18" charset="0"/>
                <a:cs typeface="Times New Roman" panose="02020603050405020304" pitchFamily="18" charset="0"/>
              </a:rPr>
              <a:t> (2014-15) to all the students in Bane, Bodo, </a:t>
            </a:r>
            <a:r>
              <a:rPr lang="en-US" sz="2000" b="1" dirty="0" err="1">
                <a:latin typeface="Times New Roman" panose="02020603050405020304" pitchFamily="18" charset="0"/>
                <a:cs typeface="Times New Roman" panose="02020603050405020304" pitchFamily="18" charset="0"/>
              </a:rPr>
              <a:t>Bori</a:t>
            </a:r>
            <a:r>
              <a:rPr lang="en-US" sz="2000" b="1" dirty="0">
                <a:latin typeface="Times New Roman" panose="02020603050405020304" pitchFamily="18" charset="0"/>
                <a:cs typeface="Times New Roman" panose="02020603050405020304" pitchFamily="18" charset="0"/>
              </a:rPr>
              <a:t> and St. Patrick’s Nursery and Primary School in Bodo (2015-16).</a:t>
            </a:r>
          </a:p>
        </p:txBody>
      </p:sp>
    </p:spTree>
    <p:extLst>
      <p:ext uri="{BB962C8B-B14F-4D97-AF65-F5344CB8AC3E}">
        <p14:creationId xmlns:p14="http://schemas.microsoft.com/office/powerpoint/2010/main" val="1522695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fontScale="90000"/>
          </a:bodyPr>
          <a:lstStyle/>
          <a:p>
            <a:pPr algn="ctr"/>
            <a:r>
              <a:rPr lang="en-US" dirty="0">
                <a:solidFill>
                  <a:schemeClr val="tx1"/>
                </a:solidFill>
              </a:rPr>
              <a:t>If You Want to Deworm and Immunize Children, First You Have to Build a Wall</a:t>
            </a:r>
          </a:p>
        </p:txBody>
      </p:sp>
      <p:pic>
        <p:nvPicPr>
          <p:cNvPr id="5" name="Picture Placeholder 4"/>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t="5101" b="5101"/>
          <a:stretch>
            <a:fillRect/>
          </a:stretch>
        </p:blipFill>
        <p:spPr>
          <a:xfrm>
            <a:off x="0" y="1447800"/>
            <a:ext cx="9144000" cy="4389438"/>
          </a:xfrm>
        </p:spPr>
      </p:pic>
      <p:sp>
        <p:nvSpPr>
          <p:cNvPr id="4" name="Text Placeholder 3"/>
          <p:cNvSpPr>
            <a:spLocks noGrp="1"/>
          </p:cNvSpPr>
          <p:nvPr>
            <p:ph type="body" sz="half" idx="4294967295"/>
          </p:nvPr>
        </p:nvSpPr>
        <p:spPr>
          <a:xfrm>
            <a:off x="1981200" y="5715000"/>
            <a:ext cx="7162800" cy="647700"/>
          </a:xfrm>
        </p:spPr>
        <p:txBody>
          <a:bodyPr>
            <a:noAutofit/>
          </a:bodyPr>
          <a:lstStyle/>
          <a:p>
            <a:pPr algn="ctr">
              <a:buNone/>
            </a:pPr>
            <a:r>
              <a:rPr lang="en-US" sz="2000" dirty="0"/>
              <a:t>A worker constructing a perimeter wall around the property of our school in Bane in 2016.</a:t>
            </a:r>
          </a:p>
        </p:txBody>
      </p:sp>
    </p:spTree>
    <p:extLst>
      <p:ext uri="{BB962C8B-B14F-4D97-AF65-F5344CB8AC3E}">
        <p14:creationId xmlns:p14="http://schemas.microsoft.com/office/powerpoint/2010/main" val="281948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ctr"/>
            <a:r>
              <a:rPr lang="en-US" sz="4000" dirty="0">
                <a:solidFill>
                  <a:schemeClr val="tx1"/>
                </a:solidFill>
              </a:rPr>
              <a:t>Phase IV: Nutrition </a:t>
            </a:r>
          </a:p>
        </p:txBody>
      </p:sp>
      <p:sp>
        <p:nvSpPr>
          <p:cNvPr id="4" name="Text Placeholder 3"/>
          <p:cNvSpPr>
            <a:spLocks noGrp="1"/>
          </p:cNvSpPr>
          <p:nvPr>
            <p:ph type="body" sz="half" idx="4294967295"/>
          </p:nvPr>
        </p:nvSpPr>
        <p:spPr>
          <a:xfrm>
            <a:off x="762000" y="4724400"/>
            <a:ext cx="8229600" cy="685800"/>
          </a:xfrm>
        </p:spPr>
        <p:txBody>
          <a:bodyPr>
            <a:noAutofit/>
          </a:bodyPr>
          <a:lstStyle/>
          <a:p>
            <a:pPr>
              <a:buNone/>
            </a:pPr>
            <a:r>
              <a:rPr lang="en-US" sz="1800" dirty="0"/>
              <a:t>We started a 6 month pilot nutrition program with 50 of the poorest children at our school in Bodo in February.  This program is largely based on three widely available local ingredients: </a:t>
            </a:r>
            <a:r>
              <a:rPr lang="en-US" sz="1800" b="1" dirty="0"/>
              <a:t>crawfish</a:t>
            </a:r>
            <a:r>
              <a:rPr lang="en-US" sz="1800" dirty="0"/>
              <a:t>, </a:t>
            </a:r>
            <a:r>
              <a:rPr lang="en-US" sz="1800" b="1" dirty="0"/>
              <a:t>soybeans</a:t>
            </a:r>
            <a:r>
              <a:rPr lang="en-US" sz="1800" dirty="0"/>
              <a:t>    and </a:t>
            </a:r>
            <a:r>
              <a:rPr lang="en-US" sz="1800" b="1" dirty="0"/>
              <a:t>millet</a:t>
            </a:r>
            <a:r>
              <a:rPr lang="en-US" sz="1800" dirty="0"/>
              <a:t>.</a:t>
            </a:r>
          </a:p>
        </p:txBody>
      </p:sp>
    </p:spTree>
    <p:extLst>
      <p:ext uri="{BB962C8B-B14F-4D97-AF65-F5344CB8AC3E}">
        <p14:creationId xmlns:p14="http://schemas.microsoft.com/office/powerpoint/2010/main" val="87734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1143000"/>
          </a:xfrm>
        </p:spPr>
        <p:txBody>
          <a:bodyPr>
            <a:noAutofit/>
          </a:bodyPr>
          <a:lstStyle/>
          <a:p>
            <a:r>
              <a:rPr lang="en-US" sz="4000" dirty="0">
                <a:solidFill>
                  <a:schemeClr val="tx1"/>
                </a:solidFill>
              </a:rPr>
              <a:t>3-day health screen program 9 brigades serving over 5972 patients</a:t>
            </a:r>
          </a:p>
        </p:txBody>
      </p:sp>
    </p:spTree>
    <p:extLst>
      <p:ext uri="{BB962C8B-B14F-4D97-AF65-F5344CB8AC3E}">
        <p14:creationId xmlns:p14="http://schemas.microsoft.com/office/powerpoint/2010/main" val="349159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solidFill>
                  <a:schemeClr val="tx1"/>
                </a:solidFill>
              </a:rPr>
              <a:t>Provided 50 cataract surgeries and glaucoma treatment  </a:t>
            </a:r>
          </a:p>
        </p:txBody>
      </p:sp>
    </p:spTree>
    <p:extLst>
      <p:ext uri="{BB962C8B-B14F-4D97-AF65-F5344CB8AC3E}">
        <p14:creationId xmlns:p14="http://schemas.microsoft.com/office/powerpoint/2010/main" val="352674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229600" cy="1143000"/>
          </a:xfrm>
        </p:spPr>
        <p:txBody>
          <a:bodyPr>
            <a:normAutofit fontScale="90000"/>
          </a:bodyPr>
          <a:lstStyle/>
          <a:p>
            <a:pPr algn="ctr"/>
            <a:r>
              <a:rPr lang="en-US" dirty="0">
                <a:solidFill>
                  <a:schemeClr val="tx1"/>
                </a:solidFill>
              </a:rPr>
              <a:t>Distributed 2500 reading glasses</a:t>
            </a:r>
          </a:p>
        </p:txBody>
      </p:sp>
    </p:spTree>
    <p:extLst>
      <p:ext uri="{BB962C8B-B14F-4D97-AF65-F5344CB8AC3E}">
        <p14:creationId xmlns:p14="http://schemas.microsoft.com/office/powerpoint/2010/main" val="263261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wallstownsel\AppData\Local\Microsoft\Windows\Temporary Internet Files\Content.IE5\9L0F75LD\IMG_4447.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bwMode="auto">
          <a:xfrm>
            <a:off x="0" y="1752600"/>
            <a:ext cx="4114800" cy="4318000"/>
          </a:xfrm>
          <a:prstGeom prst="rect">
            <a:avLst/>
          </a:prstGeom>
          <a:noFill/>
        </p:spPr>
      </p:pic>
      <p:sp>
        <p:nvSpPr>
          <p:cNvPr id="4" name="Title 3"/>
          <p:cNvSpPr>
            <a:spLocks noGrp="1"/>
          </p:cNvSpPr>
          <p:nvPr>
            <p:ph type="title"/>
          </p:nvPr>
        </p:nvSpPr>
        <p:spPr/>
        <p:txBody>
          <a:bodyPr/>
          <a:lstStyle/>
          <a:p>
            <a:r>
              <a:rPr lang="en-US" dirty="0"/>
              <a:t>Timmy Care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Autofit/>
          </a:bodyPr>
          <a:lstStyle/>
          <a:p>
            <a:pPr algn="l"/>
            <a:r>
              <a:rPr lang="en-US" sz="4000" dirty="0">
                <a:solidFill>
                  <a:schemeClr val="tx1"/>
                </a:solidFill>
              </a:rPr>
              <a:t>Mentoring the  Next Generation of Healers</a:t>
            </a:r>
            <a:endParaRPr lang="en-US" sz="4000" dirty="0"/>
          </a:p>
        </p:txBody>
      </p:sp>
    </p:spTree>
    <p:extLst>
      <p:ext uri="{BB962C8B-B14F-4D97-AF65-F5344CB8AC3E}">
        <p14:creationId xmlns:p14="http://schemas.microsoft.com/office/powerpoint/2010/main" val="320876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791" t="17187" r="27525" b="36719"/>
          <a:stretch/>
        </p:blipFill>
        <p:spPr bwMode="auto">
          <a:xfrm>
            <a:off x="381000" y="381000"/>
            <a:ext cx="84582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98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489770"/>
            <a:ext cx="8305800" cy="4031873"/>
          </a:xfrm>
          <a:prstGeom prst="rect">
            <a:avLst/>
          </a:prstGeom>
        </p:spPr>
        <p:txBody>
          <a:bodyPr wrap="square">
            <a:spAutoFit/>
          </a:bodyPr>
          <a:lstStyle/>
          <a:p>
            <a:pPr fontAlgn="base"/>
            <a:r>
              <a:rPr lang="en-US" sz="3200" b="1" dirty="0"/>
              <a:t>Mercy Obeime, M.D., FAAFP, FAAHPM</a:t>
            </a:r>
          </a:p>
          <a:p>
            <a:r>
              <a:rPr lang="en-US" sz="3200" dirty="0"/>
              <a:t>Community and Global Health Director </a:t>
            </a:r>
          </a:p>
          <a:p>
            <a:r>
              <a:rPr lang="en-US" sz="3200" dirty="0"/>
              <a:t>Franciscan Health</a:t>
            </a:r>
          </a:p>
          <a:p>
            <a:r>
              <a:rPr lang="en-US" sz="3200" dirty="0"/>
              <a:t>5330 A East Stop 11</a:t>
            </a:r>
          </a:p>
          <a:p>
            <a:r>
              <a:rPr lang="en-US" sz="3200" dirty="0"/>
              <a:t>Suite 250</a:t>
            </a:r>
          </a:p>
          <a:p>
            <a:r>
              <a:rPr lang="en-US" sz="3200" dirty="0"/>
              <a:t>Indianapolis, IN 46237</a:t>
            </a:r>
          </a:p>
          <a:p>
            <a:endParaRPr lang="en-US" sz="3200" dirty="0"/>
          </a:p>
          <a:p>
            <a:endParaRPr lang="en-US" sz="3200" dirty="0"/>
          </a:p>
        </p:txBody>
      </p:sp>
      <p:sp>
        <p:nvSpPr>
          <p:cNvPr id="5" name="Rectangle 4"/>
          <p:cNvSpPr/>
          <p:nvPr/>
        </p:nvSpPr>
        <p:spPr>
          <a:xfrm>
            <a:off x="609600" y="5105400"/>
            <a:ext cx="6151043" cy="1077218"/>
          </a:xfrm>
          <a:prstGeom prst="rect">
            <a:avLst/>
          </a:prstGeom>
        </p:spPr>
        <p:txBody>
          <a:bodyPr wrap="none">
            <a:spAutoFit/>
          </a:bodyPr>
          <a:lstStyle/>
          <a:p>
            <a:r>
              <a:rPr lang="en-US" sz="3200" dirty="0"/>
              <a:t>Founder </a:t>
            </a:r>
          </a:p>
          <a:p>
            <a:r>
              <a:rPr lang="en-US" sz="3200" dirty="0"/>
              <a:t>Mercy Medical Mission at TGH</a:t>
            </a:r>
          </a:p>
        </p:txBody>
      </p:sp>
    </p:spTree>
    <p:extLst>
      <p:ext uri="{BB962C8B-B14F-4D97-AF65-F5344CB8AC3E}">
        <p14:creationId xmlns:p14="http://schemas.microsoft.com/office/powerpoint/2010/main" val="367465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04800"/>
            <a:ext cx="8001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550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210"/>
          <a:stretch/>
        </p:blipFill>
        <p:spPr bwMode="auto">
          <a:xfrm>
            <a:off x="1600199" y="0"/>
            <a:ext cx="6901131"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561"/>
          <a:stretch/>
        </p:blipFill>
        <p:spPr bwMode="auto">
          <a:xfrm>
            <a:off x="1600200" y="4724400"/>
            <a:ext cx="3733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86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
            <a:ext cx="7696200"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940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an10049"/>
          <p:cNvPicPr>
            <a:picLocks noChangeAspect="1" noChangeArrowheads="1"/>
          </p:cNvPicPr>
          <p:nvPr/>
        </p:nvPicPr>
        <p:blipFill>
          <a:blip r:embed="rId2" cstate="print"/>
          <a:srcRect/>
          <a:stretch>
            <a:fillRect/>
          </a:stretch>
        </p:blipFill>
        <p:spPr bwMode="auto">
          <a:xfrm>
            <a:off x="838200" y="457200"/>
            <a:ext cx="7696200" cy="5486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5173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273050"/>
            <a:ext cx="8229600" cy="1143000"/>
          </a:xfrm>
        </p:spPr>
        <p:txBody>
          <a:bodyPr>
            <a:normAutofit fontScale="90000"/>
          </a:bodyPr>
          <a:lstStyle/>
          <a:p>
            <a:r>
              <a:rPr lang="en-US" dirty="0">
                <a:hlinkClick r:id="rId2"/>
              </a:rPr>
              <a:t>www.timmyglobalhealth.org</a:t>
            </a:r>
            <a:br>
              <a:rPr lang="en-US" dirty="0"/>
            </a:br>
            <a:endParaRPr lang="en-US" dirty="0"/>
          </a:p>
        </p:txBody>
      </p:sp>
    </p:spTree>
    <p:extLst>
      <p:ext uri="{BB962C8B-B14F-4D97-AF65-F5344CB8AC3E}">
        <p14:creationId xmlns:p14="http://schemas.microsoft.com/office/powerpoint/2010/main" val="116307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Thank you, thank you, thank you!</a:t>
            </a:r>
          </a:p>
        </p:txBody>
      </p:sp>
    </p:spTree>
    <p:extLst>
      <p:ext uri="{BB962C8B-B14F-4D97-AF65-F5344CB8AC3E}">
        <p14:creationId xmlns:p14="http://schemas.microsoft.com/office/powerpoint/2010/main" val="112657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Timmy Global Health?</a:t>
            </a:r>
          </a:p>
        </p:txBody>
      </p:sp>
      <p:sp>
        <p:nvSpPr>
          <p:cNvPr id="3" name="Content Placeholder 2"/>
          <p:cNvSpPr>
            <a:spLocks noGrp="1"/>
          </p:cNvSpPr>
          <p:nvPr>
            <p:ph idx="4294967295"/>
          </p:nvPr>
        </p:nvSpPr>
        <p:spPr>
          <a:xfrm>
            <a:off x="0" y="1481138"/>
            <a:ext cx="8229600" cy="4525962"/>
          </a:xfrm>
        </p:spPr>
        <p:txBody>
          <a:bodyPr>
            <a:normAutofit/>
          </a:bodyPr>
          <a:lstStyle/>
          <a:p>
            <a:pPr marL="0" indent="0">
              <a:buNone/>
            </a:pPr>
            <a:r>
              <a:rPr lang="en-US" sz="3200" dirty="0"/>
              <a:t>Timmy Global Health is an Indianapolis-based nonprofit that expands access to healthcare and empowers students and volunteers to tackle today’s most pressing global health challenges </a:t>
            </a:r>
          </a:p>
        </p:txBody>
      </p:sp>
    </p:spTree>
    <p:extLst>
      <p:ext uri="{BB962C8B-B14F-4D97-AF65-F5344CB8AC3E}">
        <p14:creationId xmlns:p14="http://schemas.microsoft.com/office/powerpoint/2010/main" val="79359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a:t>How did it all begin?</a:t>
            </a:r>
          </a:p>
        </p:txBody>
      </p:sp>
      <p:sp>
        <p:nvSpPr>
          <p:cNvPr id="3" name="TextBox 2"/>
          <p:cNvSpPr txBox="1"/>
          <p:nvPr/>
        </p:nvSpPr>
        <p:spPr>
          <a:xfrm>
            <a:off x="457200" y="1295400"/>
            <a:ext cx="8001000" cy="3539430"/>
          </a:xfrm>
          <a:prstGeom prst="rect">
            <a:avLst/>
          </a:prstGeom>
          <a:noFill/>
        </p:spPr>
        <p:txBody>
          <a:bodyPr wrap="square" rtlCol="0">
            <a:spAutoFit/>
          </a:bodyPr>
          <a:lstStyle/>
          <a:p>
            <a:endParaRPr lang="en-US" sz="3200" dirty="0"/>
          </a:p>
          <a:p>
            <a:r>
              <a:rPr lang="en-US" sz="3200" dirty="0"/>
              <a:t>Timmy Global Health……</a:t>
            </a:r>
          </a:p>
          <a:p>
            <a:endParaRPr lang="en-US" sz="3200" dirty="0"/>
          </a:p>
          <a:p>
            <a:r>
              <a:rPr lang="en-US" sz="3200" dirty="0"/>
              <a:t>Chuck’s beginning……..</a:t>
            </a:r>
          </a:p>
          <a:p>
            <a:endParaRPr lang="en-US" sz="3200" dirty="0"/>
          </a:p>
          <a:p>
            <a:endParaRPr lang="en-US" sz="3200" dirty="0"/>
          </a:p>
          <a:p>
            <a:r>
              <a:rPr lang="en-US" sz="3200" dirty="0"/>
              <a:t>Mercy’s beginning…..</a:t>
            </a:r>
          </a:p>
        </p:txBody>
      </p:sp>
    </p:spTree>
    <p:extLst>
      <p:ext uri="{BB962C8B-B14F-4D97-AF65-F5344CB8AC3E}">
        <p14:creationId xmlns:p14="http://schemas.microsoft.com/office/powerpoint/2010/main" val="357762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995" t="1403" b="5088"/>
          <a:stretch>
            <a:fillRect/>
          </a:stretch>
        </p:blipFill>
        <p:spPr bwMode="auto">
          <a:xfrm>
            <a:off x="838200" y="457200"/>
            <a:ext cx="75819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619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RT_1506541543408_IMG_20170927_125205"/>
          <p:cNvPicPr>
            <a:picLocks noChangeAspect="1" noChangeArrowheads="1"/>
          </p:cNvPicPr>
          <p:nvPr/>
        </p:nvPicPr>
        <p:blipFill rotWithShape="1">
          <a:blip r:embed="rId2" cstate="print"/>
          <a:srcRect l="6675" t="10290" r="8139" b="21791"/>
          <a:stretch/>
        </p:blipFill>
        <p:spPr bwMode="auto">
          <a:xfrm>
            <a:off x="3810000" y="3143984"/>
            <a:ext cx="5334000" cy="37140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229600" cy="1143000"/>
          </a:xfrm>
        </p:spPr>
        <p:txBody>
          <a:bodyPr/>
          <a:lstStyle/>
          <a:p>
            <a:pPr algn="ctr"/>
            <a:r>
              <a:rPr lang="en-US" dirty="0">
                <a:solidFill>
                  <a:schemeClr val="tx1"/>
                </a:solidFill>
              </a:rPr>
              <a:t>Most Powerful Legacy</a:t>
            </a:r>
          </a:p>
        </p:txBody>
      </p:sp>
      <p:sp>
        <p:nvSpPr>
          <p:cNvPr id="2" name="Rectangle 1"/>
          <p:cNvSpPr/>
          <p:nvPr/>
        </p:nvSpPr>
        <p:spPr>
          <a:xfrm>
            <a:off x="1219200" y="1219200"/>
            <a:ext cx="6858000" cy="4031873"/>
          </a:xfrm>
          <a:prstGeom prst="rect">
            <a:avLst/>
          </a:prstGeom>
        </p:spPr>
        <p:txBody>
          <a:bodyPr wrap="square">
            <a:spAutoFit/>
          </a:bodyPr>
          <a:lstStyle/>
          <a:p>
            <a:r>
              <a:rPr lang="en-US" sz="3200" dirty="0"/>
              <a:t>Beyond giving medical care to people who need it, this work has been about building bridges</a:t>
            </a:r>
          </a:p>
          <a:p>
            <a:endParaRPr lang="en-US" sz="3200" dirty="0"/>
          </a:p>
          <a:p>
            <a:r>
              <a:rPr lang="en-US" sz="3200" dirty="0"/>
              <a:t>Deep emphasis on</a:t>
            </a:r>
          </a:p>
          <a:p>
            <a:pPr marL="171450" indent="-171450">
              <a:buFont typeface="Arial" panose="020B0604020202020204" pitchFamily="34" charset="0"/>
              <a:buChar char="•"/>
            </a:pPr>
            <a:r>
              <a:rPr lang="en-US" sz="3200" dirty="0"/>
              <a:t>cross-cultural connectedness</a:t>
            </a:r>
          </a:p>
          <a:p>
            <a:pPr marL="171450" indent="-171450">
              <a:buFont typeface="Arial" panose="020B0604020202020204" pitchFamily="34" charset="0"/>
              <a:buChar char="•"/>
            </a:pPr>
            <a:r>
              <a:rPr lang="en-US" sz="3200" dirty="0"/>
              <a:t>mutual respect</a:t>
            </a:r>
          </a:p>
          <a:p>
            <a:pPr marL="171450" indent="-171450">
              <a:buFont typeface="Arial" panose="020B0604020202020204" pitchFamily="34" charset="0"/>
              <a:buChar char="•"/>
            </a:pPr>
            <a:r>
              <a:rPr lang="en-US" sz="3200" dirty="0"/>
              <a:t>ethical engagement</a:t>
            </a:r>
          </a:p>
        </p:txBody>
      </p:sp>
    </p:spTree>
    <p:extLst>
      <p:ext uri="{BB962C8B-B14F-4D97-AF65-F5344CB8AC3E}">
        <p14:creationId xmlns:p14="http://schemas.microsoft.com/office/powerpoint/2010/main" val="236089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100" dirty="0">
                <a:solidFill>
                  <a:schemeClr val="tx1"/>
                </a:solidFill>
              </a:rPr>
              <a:t>Health Shield Bill 1145</a:t>
            </a:r>
          </a:p>
        </p:txBody>
      </p:sp>
      <p:pic>
        <p:nvPicPr>
          <p:cNvPr id="5" name="Picture 2" descr="https://attachment.outlook.live.net/owa/MOBEIME@msn.com/service.svc/s/GetAttachmentThumbnail?id=AQMkADAwATIwMTAwAC0wMTQzLWNlNjUtMDACLTAwCgBGAAAD6wux3cW2JkKGKs6hcK3j5gcAd36y7Ttzr0m2wYUOpgRJcwAAAgEMAAAAd36y7Ttzr0m2wYUOpgRJcwABKesdYQAAAAESABAAploSpM9NA0a3rE%2BS2O%2BqWA%3D%3D&amp;thumbnailType=2&amp;X-OWA-CANARY=oWSRYRagY0ezlOZ8kDWrjOA49JkgBdUYp7gdVEkmgfPllEU6ErMkVIqppZyOsBy_D0WK4QPt4xs.&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MTMxMzI4LTIxMjIwOTY1XCIsXCJwdWlkXCI6XCI1NjQwNDk0ODYyNzAwNTNcIixcIm9pZFwiOlwiMDAwMjAxMDAtMDE0My1jZTY1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DY0NTk1NDQsIm5iZiI6MTUwNjQ1ODk0NH0.METL2fzVwpsHMEtI9AJhiJS1R450bjBmbDtm5WmKfbb4_ZzGeDogesQkU7u98gsvhWo2NggXdyX1MHVLAlouIyDC78g8kTtgu8VjMSk3BTgKfGWfPRxb1dpQdrbD6N9FWyt1brOGPrL575kKzpkk8LCseJK_VdIMWjLjyg8xA29m8fSO9yYVbELDUZQpBujMYWYNh65pbUfSy-lT6JeipFvyzeFqK0T6gHVJtnWH1-7HaF97koPZZ_KhsXOJAUkT4yrL76T4pc1XzP3yNkvZYrjWxaF2NS9UiyX3e1VyEykaN5mlgk8dTsL_Wr7SjiNP5safon4uIR11P7JkAjb-aQ&amp;owa=outlook.live.com&amp;isc=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91" t="-1172" r="30806" b="20"/>
          <a:stretch/>
        </p:blipFill>
        <p:spPr bwMode="auto">
          <a:xfrm rot="5400000">
            <a:off x="2643224" y="176176"/>
            <a:ext cx="5029200" cy="6658048"/>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472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TotalTime>
  <Words>1327</Words>
  <Application>Microsoft Office PowerPoint</Application>
  <PresentationFormat>On-screen Show (4:3)</PresentationFormat>
  <Paragraphs>129</Paragraphs>
  <Slides>35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HG明朝B</vt:lpstr>
      <vt:lpstr>Lucida Sans Unicode</vt:lpstr>
      <vt:lpstr>Matura MT Script Capitals</vt:lpstr>
      <vt:lpstr>Times New Roman</vt:lpstr>
      <vt:lpstr>Verdana</vt:lpstr>
      <vt:lpstr>Wingdings 2</vt:lpstr>
      <vt:lpstr>Wingdings 3</vt:lpstr>
      <vt:lpstr>Concourse</vt:lpstr>
      <vt:lpstr> Timmy Global Health: Twenty Years of Service &amp; Learning</vt:lpstr>
      <vt:lpstr>         </vt:lpstr>
      <vt:lpstr>PowerPoint Presentation</vt:lpstr>
      <vt:lpstr>What is Timmy Global Health?</vt:lpstr>
      <vt:lpstr>How did it all begin?</vt:lpstr>
      <vt:lpstr>PowerPoint Presentation</vt:lpstr>
      <vt:lpstr>PowerPoint Presentation</vt:lpstr>
      <vt:lpstr>Most Powerful Legacy</vt:lpstr>
      <vt:lpstr>Health Shield Bill 1145</vt:lpstr>
      <vt:lpstr>Signing of Health Shield Bill 1145 “2016”</vt:lpstr>
      <vt:lpstr>Brown County Student  Retreat</vt:lpstr>
      <vt:lpstr>A Changing Landscape For Medical Missions</vt:lpstr>
      <vt:lpstr>       </vt:lpstr>
      <vt:lpstr>Timmy evolves</vt:lpstr>
      <vt:lpstr>Current organizational structure</vt:lpstr>
      <vt:lpstr>But the core values remain</vt:lpstr>
      <vt:lpstr> Timmy Global Health in Nigeria</vt:lpstr>
      <vt:lpstr>The Nigerian Context</vt:lpstr>
      <vt:lpstr>A Small Footnote in Timmy History  </vt:lpstr>
      <vt:lpstr>The Importance of Female Students  </vt:lpstr>
      <vt:lpstr>Expanding Deworming Treatment</vt:lpstr>
      <vt:lpstr>If You Want to Deworm and Immunize Children, First You Have to Build a Wall</vt:lpstr>
      <vt:lpstr>Phase IV: Nutrition </vt:lpstr>
      <vt:lpstr>3-day health screen program 9 brigades serving over 5972 patients</vt:lpstr>
      <vt:lpstr>Provided 50 cataract surgeries and glaucoma treatment  </vt:lpstr>
      <vt:lpstr>Distributed 2500 reading glasses</vt:lpstr>
      <vt:lpstr>Timmy Care</vt:lpstr>
      <vt:lpstr>Mentoring the  Next Generation of Healers</vt:lpstr>
      <vt:lpstr>PowerPoint Presentation</vt:lpstr>
      <vt:lpstr>PowerPoint Presentation</vt:lpstr>
      <vt:lpstr>PowerPoint Presentation</vt:lpstr>
      <vt:lpstr>PowerPoint Presentation</vt:lpstr>
      <vt:lpstr>PowerPoint Presentation</vt:lpstr>
      <vt:lpstr>www.timmyglobalhealth.org </vt:lpstr>
      <vt:lpstr>Thank you, thank you,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Timmy Global Health: Twenty Years of Service &amp; Learning</dc:title>
  <dc:creator>Kristina Graff</dc:creator>
  <cp:lastModifiedBy>Ashley Poole</cp:lastModifiedBy>
  <cp:revision>69</cp:revision>
  <cp:lastPrinted>2017-09-26T14:59:17Z</cp:lastPrinted>
  <dcterms:created xsi:type="dcterms:W3CDTF">2017-09-24T14:57:36Z</dcterms:created>
  <dcterms:modified xsi:type="dcterms:W3CDTF">2017-10-12T16:48:59Z</dcterms:modified>
</cp:coreProperties>
</file>