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Against Medical Advice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0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the choice the patient makes consistent with the patient’s values?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182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there an impending risk to life and / or limb / essential function?</a:t>
            </a:r>
          </a:p>
          <a:p>
            <a:r>
              <a:rPr lang="en-US" sz="3600" dirty="0" smtClean="0"/>
              <a:t>If so, does the patient understand that?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2459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the patient is not capable of making an informed decision, is there a decision maker available?</a:t>
            </a:r>
          </a:p>
          <a:p>
            <a:r>
              <a:rPr lang="en-US" sz="3600" dirty="0" smtClean="0"/>
              <a:t>Is there a MOLST, Proxy, or Living will?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092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48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Nurse urges patient to go to ED and patient again refuses.</a:t>
            </a:r>
          </a:p>
          <a:p>
            <a:r>
              <a:rPr lang="en-US" sz="3200" dirty="0" smtClean="0"/>
              <a:t>2 days later the family calls 911 and the patient is admitted to the hospital where he dies 6 days later from end-stage heart failure.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726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Non-adherence /</a:t>
            </a:r>
            <a:br>
              <a:rPr lang="en-US" dirty="0" smtClean="0"/>
            </a:br>
            <a:r>
              <a:rPr lang="en-US" dirty="0" smtClean="0"/>
              <a:t>Non-compliance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Examples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04826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58255"/>
            <a:ext cx="7729728" cy="118872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41342"/>
            <a:ext cx="7729728" cy="3798685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Rudofker</a:t>
            </a:r>
            <a:r>
              <a:rPr lang="en-US" dirty="0" smtClean="0"/>
              <a:t> EW, </a:t>
            </a:r>
            <a:r>
              <a:rPr lang="en-US" dirty="0" err="1" smtClean="0"/>
              <a:t>Gottenborg</a:t>
            </a:r>
            <a:r>
              <a:rPr lang="en-US" dirty="0" smtClean="0"/>
              <a:t> EW. Avoiding Hospital Discharge Against Medical Advice A Teachable Moment. JAMA Internal Med 2019: 179(3):423-4.</a:t>
            </a:r>
            <a:br>
              <a:rPr lang="en-US" dirty="0" smtClean="0"/>
            </a:br>
            <a:r>
              <a:rPr lang="en-US" dirty="0" smtClean="0"/>
              <a:t>DOI:10.1001/jamainternmed.2018.7286.</a:t>
            </a:r>
          </a:p>
          <a:p>
            <a:r>
              <a:rPr lang="en-US" dirty="0" smtClean="0"/>
              <a:t>Marco CA, et al.  Refusal of Emergency Medical Treatment: Case Studies and Ethical Foundations.  </a:t>
            </a:r>
            <a:r>
              <a:rPr lang="en-US" i="1" dirty="0" smtClean="0"/>
              <a:t>Ann </a:t>
            </a:r>
            <a:r>
              <a:rPr lang="en-US" i="1" dirty="0" err="1" smtClean="0"/>
              <a:t>Emerg</a:t>
            </a:r>
            <a:r>
              <a:rPr lang="en-US" i="1" dirty="0" smtClean="0"/>
              <a:t> Med.</a:t>
            </a:r>
            <a:r>
              <a:rPr lang="en-US" dirty="0" smtClean="0"/>
              <a:t> 2017; 70:696-703.  dx.doi.org/10.1016/j.annemergmed.2017.04.015.</a:t>
            </a:r>
          </a:p>
          <a:p>
            <a:r>
              <a:rPr lang="en-US" dirty="0" smtClean="0"/>
              <a:t>Kolar GJ,  </a:t>
            </a:r>
            <a:r>
              <a:rPr lang="en-US" dirty="0" err="1" smtClean="0"/>
              <a:t>Valder</a:t>
            </a:r>
            <a:r>
              <a:rPr lang="en-US" dirty="0" smtClean="0"/>
              <a:t> ED, Discharge Against Medical Advice. </a:t>
            </a:r>
            <a:r>
              <a:rPr lang="en-US" i="1" dirty="0" smtClean="0"/>
              <a:t>Southern Med J</a:t>
            </a:r>
            <a:r>
              <a:rPr lang="en-US" dirty="0" smtClean="0"/>
              <a:t> 113(10):507. October 2020. DOI: 10.14423/SMJ.0000000000001150.</a:t>
            </a:r>
          </a:p>
          <a:p>
            <a:r>
              <a:rPr lang="en-US" dirty="0" smtClean="0"/>
              <a:t>Sievert A, Against Medical Advice. NEJM 382(11): 985-987, March 12, 2020.  DOI: 10.1056/NEJMp1914671.</a:t>
            </a:r>
          </a:p>
          <a:p>
            <a:r>
              <a:rPr lang="en-US" dirty="0" smtClean="0"/>
              <a:t>McMahon-Parkes K, Rationality, religion and refusal of treatment in an ambulance revisited. J Med Ethics 2013;39:587-590. DOI</a:t>
            </a:r>
            <a:r>
              <a:rPr lang="en-US" smtClean="0"/>
              <a:t>: 10.1136/medethics-2011-100079.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664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8594" y="486391"/>
            <a:ext cx="7729728" cy="1188720"/>
          </a:xfrm>
        </p:spPr>
        <p:txBody>
          <a:bodyPr/>
          <a:lstStyle/>
          <a:p>
            <a:r>
              <a:rPr lang="en-US" dirty="0" smtClean="0"/>
              <a:t>References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69477"/>
            <a:ext cx="7729728" cy="3770551"/>
          </a:xfrm>
        </p:spPr>
        <p:txBody>
          <a:bodyPr>
            <a:normAutofit/>
          </a:bodyPr>
          <a:lstStyle/>
          <a:p>
            <a:r>
              <a:rPr lang="en-US" dirty="0"/>
              <a:t>Popper-</a:t>
            </a:r>
            <a:r>
              <a:rPr lang="en-US" dirty="0" err="1"/>
              <a:t>Giveon</a:t>
            </a:r>
            <a:r>
              <a:rPr lang="en-US" dirty="0"/>
              <a:t> A, </a:t>
            </a:r>
            <a:r>
              <a:rPr lang="en-US" dirty="0" err="1"/>
              <a:t>Keshet</a:t>
            </a:r>
            <a:r>
              <a:rPr lang="en-US" dirty="0"/>
              <a:t> Y, The Secret Drama at the Patient’s Bedside – Refusal of Treatment because of the Practitioner’s Ethnic Identity: The Medical Staff’s Point of View. Qualitative Health Research 2018. 28(5):711-720. </a:t>
            </a:r>
            <a:br>
              <a:rPr lang="en-US" dirty="0"/>
            </a:br>
            <a:r>
              <a:rPr lang="en-US" dirty="0"/>
              <a:t>DOI: </a:t>
            </a:r>
            <a:r>
              <a:rPr lang="en-US" dirty="0" smtClean="0"/>
              <a:t>10.1177/1049732318755676</a:t>
            </a:r>
          </a:p>
          <a:p>
            <a:r>
              <a:rPr lang="en-US" dirty="0" err="1" smtClean="0"/>
              <a:t>Wondemaghen</a:t>
            </a:r>
            <a:r>
              <a:rPr lang="en-US" dirty="0" smtClean="0"/>
              <a:t> M, Testing Equality: Insanity, Treatment Refusal and the CRPD. </a:t>
            </a:r>
            <a:r>
              <a:rPr lang="en-US" i="1" dirty="0" smtClean="0"/>
              <a:t>Psychiatry, Psychology &amp; the Law</a:t>
            </a:r>
            <a:r>
              <a:rPr lang="en-US" dirty="0" smtClean="0"/>
              <a:t>, 2018. 25(2):174-185.</a:t>
            </a:r>
            <a:br>
              <a:rPr lang="en-US" dirty="0" smtClean="0"/>
            </a:br>
            <a:r>
              <a:rPr lang="en-US" dirty="0" smtClean="0"/>
              <a:t>DOI: 10.1080/13218719.2017.1371575.</a:t>
            </a:r>
          </a:p>
          <a:p>
            <a:r>
              <a:rPr lang="en-US" dirty="0" err="1" smtClean="0"/>
              <a:t>Alfandre</a:t>
            </a:r>
            <a:r>
              <a:rPr lang="en-US" dirty="0" smtClean="0"/>
              <a:t> DJ. I’m Going Home: Discharges Against Medical Advice. </a:t>
            </a:r>
            <a:r>
              <a:rPr lang="en-US" i="1" dirty="0" smtClean="0"/>
              <a:t>Mayo </a:t>
            </a:r>
            <a:r>
              <a:rPr lang="en-US" i="1" dirty="0" err="1" smtClean="0"/>
              <a:t>Clin</a:t>
            </a:r>
            <a:r>
              <a:rPr lang="en-US" i="1" dirty="0" smtClean="0"/>
              <a:t> Proc</a:t>
            </a:r>
            <a:r>
              <a:rPr lang="en-US" dirty="0" smtClean="0"/>
              <a:t>. March 2009; 84(3)255-260.</a:t>
            </a:r>
          </a:p>
          <a:p>
            <a:r>
              <a:rPr lang="en-US" dirty="0" err="1" smtClean="0"/>
              <a:t>Tummalapalli</a:t>
            </a:r>
            <a:r>
              <a:rPr lang="en-US" dirty="0" smtClean="0"/>
              <a:t> SL, Change PA, </a:t>
            </a:r>
            <a:r>
              <a:rPr lang="en-US" dirty="0" err="1" smtClean="0"/>
              <a:t>Goodlev</a:t>
            </a:r>
            <a:r>
              <a:rPr lang="en-US" dirty="0" smtClean="0"/>
              <a:t> ER. Physician Practices in Against Medical Advice Discharges.  </a:t>
            </a:r>
            <a:r>
              <a:rPr lang="en-US" i="1" dirty="0" smtClean="0"/>
              <a:t>J for Health Care Quality</a:t>
            </a:r>
            <a:r>
              <a:rPr lang="en-US" dirty="0" smtClean="0"/>
              <a:t>, 42(5):269-277.</a:t>
            </a:r>
            <a:br>
              <a:rPr lang="en-US" dirty="0" smtClean="0"/>
            </a:br>
            <a:r>
              <a:rPr lang="en-US" dirty="0" smtClean="0"/>
              <a:t>DOI: 10.1097/JHQ.000000000000227.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3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14526"/>
            <a:ext cx="7729728" cy="1188720"/>
          </a:xfrm>
        </p:spPr>
        <p:txBody>
          <a:bodyPr/>
          <a:lstStyle/>
          <a:p>
            <a:r>
              <a:rPr lang="en-US" dirty="0" smtClean="0"/>
              <a:t>Outpatient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138289"/>
            <a:ext cx="7729728" cy="3910819"/>
          </a:xfrm>
        </p:spPr>
        <p:txBody>
          <a:bodyPr>
            <a:noAutofit/>
          </a:bodyPr>
          <a:lstStyle/>
          <a:p>
            <a:r>
              <a:rPr lang="en-US" sz="2400" dirty="0"/>
              <a:t> 57  year </a:t>
            </a:r>
            <a:r>
              <a:rPr lang="en-US" sz="2400" dirty="0" smtClean="0"/>
              <a:t>old male </a:t>
            </a:r>
            <a:r>
              <a:rPr lang="en-US" sz="2400" dirty="0"/>
              <a:t>with multiple comorbidities with history of  non-compliance was being cared for by visiting nurse service on Tuesday,  November 19, 2019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Visiting nurse service calls the patient’s PCP and reports patient is agitated with low blood pressure (84/56), pulse at 124, dizziness, weakness, wound drainage from recent surgery, and patient belligerently refusing to go to the Emergency Department. </a:t>
            </a:r>
          </a:p>
        </p:txBody>
      </p:sp>
    </p:spTree>
    <p:extLst>
      <p:ext uri="{BB962C8B-B14F-4D97-AF65-F5344CB8AC3E}">
        <p14:creationId xmlns:p14="http://schemas.microsoft.com/office/powerpoint/2010/main" val="333748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next?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List your choices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2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4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Pick 2 of your possible actions and evaluate the consequences of those actions.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558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-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Choose &amp; Communicate Choice</a:t>
            </a:r>
          </a:p>
          <a:p>
            <a:r>
              <a:rPr lang="en-US" sz="2400" dirty="0" smtClean="0"/>
              <a:t>Understand</a:t>
            </a:r>
          </a:p>
          <a:p>
            <a:r>
              <a:rPr lang="en-US" sz="2400" dirty="0" smtClean="0"/>
              <a:t>Reason</a:t>
            </a:r>
          </a:p>
          <a:p>
            <a:r>
              <a:rPr lang="en-US" sz="2400" dirty="0" smtClean="0"/>
              <a:t>Value</a:t>
            </a:r>
          </a:p>
          <a:p>
            <a:r>
              <a:rPr lang="en-US" sz="2400" dirty="0" smtClean="0"/>
              <a:t>Emergency</a:t>
            </a:r>
          </a:p>
          <a:p>
            <a:r>
              <a:rPr lang="en-US" sz="2400" dirty="0" smtClean="0"/>
              <a:t>Surrogate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87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&amp; 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Can the patient make a choice and communicate that choice?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492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071" y="2638044"/>
            <a:ext cx="8271803" cy="3101983"/>
          </a:xfrm>
        </p:spPr>
        <p:txBody>
          <a:bodyPr>
            <a:noAutofit/>
          </a:bodyPr>
          <a:lstStyle/>
          <a:p>
            <a:r>
              <a:rPr lang="en-US" sz="2800" dirty="0" smtClean="0"/>
              <a:t>Can the patient understand the benefits, risks, and alternatives?</a:t>
            </a:r>
          </a:p>
          <a:p>
            <a:r>
              <a:rPr lang="en-US" sz="2800" dirty="0" smtClean="0"/>
              <a:t>Can the patient describe the proposed treatment?</a:t>
            </a:r>
          </a:p>
          <a:p>
            <a:r>
              <a:rPr lang="en-US" sz="2800" dirty="0" smtClean="0"/>
              <a:t>Does the patient understand the risks of treatment?</a:t>
            </a:r>
          </a:p>
          <a:p>
            <a:r>
              <a:rPr lang="en-US" sz="2800" dirty="0" smtClean="0"/>
              <a:t>Does the patient understand the risks of not acting?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451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Can the patient make a logical, rational choice?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 (Can you recognize this even if you disagree with the reasoning or the choice?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656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114</TotalTime>
  <Words>578</Words>
  <Application>Microsoft Office PowerPoint</Application>
  <PresentationFormat>Widescreen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Parcel</vt:lpstr>
      <vt:lpstr>Against Medical Advice</vt:lpstr>
      <vt:lpstr>Outpatient Case</vt:lpstr>
      <vt:lpstr>What do you do next?</vt:lpstr>
      <vt:lpstr>Choices</vt:lpstr>
      <vt:lpstr>Consequences</vt:lpstr>
      <vt:lpstr>Principles - Curves</vt:lpstr>
      <vt:lpstr>Choose &amp; Communicate</vt:lpstr>
      <vt:lpstr>Understand</vt:lpstr>
      <vt:lpstr>Reason</vt:lpstr>
      <vt:lpstr>Value</vt:lpstr>
      <vt:lpstr>Emergency</vt:lpstr>
      <vt:lpstr>Surrogate</vt:lpstr>
      <vt:lpstr>Discuss</vt:lpstr>
      <vt:lpstr>Case Follow-up</vt:lpstr>
      <vt:lpstr>Non-adherence / Non-compliance</vt:lpstr>
      <vt:lpstr>References</vt:lpstr>
      <vt:lpstr>References 2</vt:lpstr>
    </vt:vector>
  </TitlesOfParts>
  <Company>UMMC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Against Medical Advice</dc:title>
  <dc:creator>Newman, David</dc:creator>
  <cp:lastModifiedBy>Newman, David</cp:lastModifiedBy>
  <cp:revision>10</cp:revision>
  <dcterms:created xsi:type="dcterms:W3CDTF">2021-04-12T15:57:19Z</dcterms:created>
  <dcterms:modified xsi:type="dcterms:W3CDTF">2021-04-14T16:08:21Z</dcterms:modified>
</cp:coreProperties>
</file>