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75" r:id="rId4"/>
    <p:sldId id="274" r:id="rId5"/>
    <p:sldId id="289" r:id="rId6"/>
    <p:sldId id="276" r:id="rId7"/>
    <p:sldId id="277" r:id="rId8"/>
    <p:sldId id="278" r:id="rId9"/>
    <p:sldId id="279" r:id="rId10"/>
    <p:sldId id="287" r:id="rId11"/>
    <p:sldId id="280" r:id="rId12"/>
    <p:sldId id="290" r:id="rId13"/>
    <p:sldId id="291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8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7920" autoAdjust="0"/>
  </p:normalViewPr>
  <p:slideViewPr>
    <p:cSldViewPr snapToGrid="0" snapToObjects="1">
      <p:cViewPr varScale="1">
        <p:scale>
          <a:sx n="103" d="100"/>
          <a:sy n="103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emilyhubbard:Library:Application%20Support:Box:Box%20Edit:Documents:149974922077:PopHealth%20&amp;%20Leadership%20pre-post%20assessments%20032117%20h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ilyhubbard:Library:Application%20Support:Box:Box%20Edit:Documents:149974922077:PopHealth%20&amp;%20Leadership%20pre-post%20assessments%20032117%20h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accent4"/>
                </a:solidFill>
                <a:effectLst/>
                <a:latin typeface="+mj-lt"/>
              </a:rPr>
              <a:t>Self-Assessment of Population Health Competencies: Pre- and Post-Curriculum</a:t>
            </a:r>
            <a:endParaRPr lang="en-US" sz="1800" dirty="0">
              <a:solidFill>
                <a:schemeClr val="accent4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11295079891329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1351623202194"/>
          <c:y val="0.25274451114777002"/>
          <c:w val="0.70514585347884096"/>
          <c:h val="0.583340249315488"/>
        </c:manualLayout>
      </c:layout>
      <c:barChart>
        <c:barDir val="col"/>
        <c:grouping val="clustered"/>
        <c:varyColors val="0"/>
        <c:ser>
          <c:idx val="0"/>
          <c:order val="0"/>
          <c:tx>
            <c:v>Pre-curriculum competency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'Pop Health Graph'!$A$3:$A$6</c:f>
              <c:strCache>
                <c:ptCount val="4"/>
                <c:pt idx="0">
                  <c:v>Foundations of population health</c:v>
                </c:pt>
                <c:pt idx="1">
                  <c:v>Public Health</c:v>
                </c:pt>
                <c:pt idx="2">
                  <c:v>Social Determinants of Health, Health Equity, and Community Engagement</c:v>
                </c:pt>
                <c:pt idx="3">
                  <c:v>Health Policy and Management</c:v>
                </c:pt>
              </c:strCache>
            </c:strRef>
          </c:cat>
          <c:val>
            <c:numRef>
              <c:f>'Pop Health Graph'!$B$3:$B$6</c:f>
              <c:numCache>
                <c:formatCode>0.0</c:formatCode>
                <c:ptCount val="4"/>
                <c:pt idx="0">
                  <c:v>1.825</c:v>
                </c:pt>
                <c:pt idx="1">
                  <c:v>1.8857142857142859</c:v>
                </c:pt>
                <c:pt idx="2">
                  <c:v>1.8296296296296299</c:v>
                </c:pt>
                <c:pt idx="3">
                  <c:v>1.62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D0-438F-9187-F042D960AC2D}"/>
            </c:ext>
          </c:extLst>
        </c:ser>
        <c:ser>
          <c:idx val="1"/>
          <c:order val="1"/>
          <c:tx>
            <c:v>Post-curriculum competency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'Pop Health Graph'!$A$3:$A$6</c:f>
              <c:strCache>
                <c:ptCount val="4"/>
                <c:pt idx="0">
                  <c:v>Foundations of population health</c:v>
                </c:pt>
                <c:pt idx="1">
                  <c:v>Public Health</c:v>
                </c:pt>
                <c:pt idx="2">
                  <c:v>Social Determinants of Health, Health Equity, and Community Engagement</c:v>
                </c:pt>
                <c:pt idx="3">
                  <c:v>Health Policy and Management</c:v>
                </c:pt>
              </c:strCache>
            </c:strRef>
          </c:cat>
          <c:val>
            <c:numRef>
              <c:f>'Pop Health Graph'!$C$3:$C$6</c:f>
              <c:numCache>
                <c:formatCode>0.0</c:formatCode>
                <c:ptCount val="4"/>
                <c:pt idx="0">
                  <c:v>3</c:v>
                </c:pt>
                <c:pt idx="1">
                  <c:v>3.0612244897959182</c:v>
                </c:pt>
                <c:pt idx="2">
                  <c:v>3</c:v>
                </c:pt>
                <c:pt idx="3">
                  <c:v>2.3428571428571421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D0-438F-9187-F042D960A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5"/>
        <c:axId val="452467496"/>
        <c:axId val="524533264"/>
      </c:barChart>
      <c:catAx>
        <c:axId val="452467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Population Health Competency</a:t>
                </a:r>
                <a:r>
                  <a:rPr lang="en-US" baseline="0"/>
                  <a:t> Domains</a:t>
                </a:r>
              </a:p>
            </c:rich>
          </c:tx>
          <c:layout>
            <c:manualLayout>
              <c:xMode val="edge"/>
              <c:yMode val="edge"/>
              <c:x val="0.37463956808030602"/>
              <c:y val="0.9486437305488000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33264"/>
        <c:crosses val="autoZero"/>
        <c:auto val="1"/>
        <c:lblAlgn val="ctr"/>
        <c:lblOffset val="100"/>
        <c:noMultiLvlLbl val="0"/>
      </c:catAx>
      <c:valAx>
        <c:axId val="524533264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Competency</a:t>
                </a:r>
                <a:r>
                  <a:rPr lang="en-US" baseline="0"/>
                  <a:t> Level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41252665770990299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4674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52871022701098"/>
          <c:y val="0.158756143603"/>
          <c:w val="0.202723442464429"/>
          <c:h val="8.4512338225540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rgbClr val="8064A2"/>
                </a:solidFill>
                <a:latin typeface="+mj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rgbClr val="8064A2"/>
                </a:solidFill>
                <a:effectLst/>
                <a:latin typeface="+mj-lt"/>
              </a:rPr>
              <a:t>Self-Assessment of Leadership Competencies: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rgbClr val="8064A2"/>
                </a:solidFill>
                <a:latin typeface="+mj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rgbClr val="8064A2"/>
                </a:solidFill>
                <a:effectLst/>
                <a:latin typeface="+mj-lt"/>
              </a:rPr>
              <a:t>Pre- and Post-Curriculum</a:t>
            </a:r>
            <a:endParaRPr lang="en-US" sz="1800" dirty="0">
              <a:solidFill>
                <a:srgbClr val="8064A2"/>
              </a:solidFill>
              <a:effectLst/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386019725122299"/>
          <c:y val="0.22243689207790501"/>
          <c:w val="0.71603504107441096"/>
          <c:h val="0.61000772346737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'Leadership Graph'!$B$2</c:f>
              <c:strCache>
                <c:ptCount val="1"/>
                <c:pt idx="0">
                  <c:v>Pre-Mean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'Leadership Graph'!$A$3:$A$6</c:f>
              <c:strCache>
                <c:ptCount val="4"/>
                <c:pt idx="0">
                  <c:v>Leading Diverse Teams</c:v>
                </c:pt>
                <c:pt idx="1">
                  <c:v>Change Management</c:v>
                </c:pt>
                <c:pt idx="2">
                  <c:v>Advocacy and Activism</c:v>
                </c:pt>
                <c:pt idx="3">
                  <c:v>Practice Management</c:v>
                </c:pt>
              </c:strCache>
            </c:strRef>
          </c:cat>
          <c:val>
            <c:numRef>
              <c:f>'Leadership Graph'!$B$3:$B$6</c:f>
              <c:numCache>
                <c:formatCode>0.0</c:formatCode>
                <c:ptCount val="4"/>
                <c:pt idx="0">
                  <c:v>2.16</c:v>
                </c:pt>
                <c:pt idx="1">
                  <c:v>2</c:v>
                </c:pt>
                <c:pt idx="2">
                  <c:v>1.283333333333333</c:v>
                </c:pt>
                <c:pt idx="3">
                  <c:v>1.466666666666667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F-464C-8DA6-820C275CFB3B}"/>
            </c:ext>
          </c:extLst>
        </c:ser>
        <c:ser>
          <c:idx val="1"/>
          <c:order val="1"/>
          <c:tx>
            <c:strRef>
              <c:f>'Leadership Graph'!$C$2</c:f>
              <c:strCache>
                <c:ptCount val="1"/>
                <c:pt idx="0">
                  <c:v>Post-Mean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'Leadership Graph'!$A$3:$A$6</c:f>
              <c:strCache>
                <c:ptCount val="4"/>
                <c:pt idx="0">
                  <c:v>Leading Diverse Teams</c:v>
                </c:pt>
                <c:pt idx="1">
                  <c:v>Change Management</c:v>
                </c:pt>
                <c:pt idx="2">
                  <c:v>Advocacy and Activism</c:v>
                </c:pt>
                <c:pt idx="3">
                  <c:v>Practice Management</c:v>
                </c:pt>
              </c:strCache>
            </c:strRef>
          </c:cat>
          <c:val>
            <c:numRef>
              <c:f>'Leadership Graph'!$C$3:$C$6</c:f>
              <c:numCache>
                <c:formatCode>0.0</c:formatCode>
                <c:ptCount val="4"/>
                <c:pt idx="0">
                  <c:v>2.714285714285714</c:v>
                </c:pt>
                <c:pt idx="1">
                  <c:v>2.6666666666666661</c:v>
                </c:pt>
                <c:pt idx="2">
                  <c:v>2.5238095238095242</c:v>
                </c:pt>
                <c:pt idx="3">
                  <c:v>2.3915343915343921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7F-464C-8DA6-820C275CFB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-25"/>
        <c:axId val="524534048"/>
        <c:axId val="524534440"/>
      </c:barChart>
      <c:catAx>
        <c:axId val="524534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rgbClr val="000000"/>
                    </a:solidFill>
                  </a:rPr>
                  <a:t>Leadership</a:t>
                </a:r>
                <a:r>
                  <a:rPr lang="en-US" b="1" baseline="0">
                    <a:solidFill>
                      <a:srgbClr val="000000"/>
                    </a:solidFill>
                  </a:rPr>
                  <a:t> Competency Domains</a:t>
                </a:r>
                <a:endParaRPr lang="en-US" b="1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729386099464797"/>
              <c:y val="0.921982149880554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34440"/>
        <c:crosses val="autoZero"/>
        <c:auto val="1"/>
        <c:lblAlgn val="ctr"/>
        <c:lblOffset val="100"/>
        <c:noMultiLvlLbl val="0"/>
      </c:catAx>
      <c:valAx>
        <c:axId val="5245344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Competency</a:t>
                </a:r>
                <a:r>
                  <a:rPr lang="en-US" b="1" baseline="0"/>
                  <a:t> Level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8.41485723375487E-4"/>
              <c:y val="0.397313722712291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3404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910545272749996"/>
          <c:y val="0.140340669396708"/>
          <c:w val="0.119451545829499"/>
          <c:h val="8.1031596479880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0.03006</cdr:x>
      <cdr:y>0.21382</cdr:y>
    </cdr:from>
    <cdr:to>
      <cdr:x>0.14647</cdr:x>
      <cdr:y>0.89633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0000000-0008-0000-0100-000003000000}"/>
            </a:ext>
          </a:extLst>
        </cdr:cNvPr>
        <cdr:cNvSpPr txBox="1"/>
      </cdr:nvSpPr>
      <cdr:spPr>
        <a:xfrm xmlns:a="http://schemas.openxmlformats.org/drawingml/2006/main">
          <a:off x="261099" y="1257300"/>
          <a:ext cx="1011219" cy="40131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dirty="0"/>
            <a:t>Highly competent</a:t>
          </a:r>
        </a:p>
        <a:p xmlns:a="http://schemas.openxmlformats.org/drawingml/2006/main">
          <a:pPr algn="r"/>
          <a:endParaRPr lang="en-US" sz="1000" dirty="0"/>
        </a:p>
        <a:p xmlns:a="http://schemas.openxmlformats.org/drawingml/2006/main">
          <a:pPr algn="r"/>
          <a:endParaRPr lang="en-US" sz="1000" dirty="0"/>
        </a:p>
        <a:p xmlns:a="http://schemas.openxmlformats.org/drawingml/2006/main">
          <a:pPr algn="r"/>
          <a:endParaRPr lang="en-US" sz="1000" dirty="0"/>
        </a:p>
        <a:p xmlns:a="http://schemas.openxmlformats.org/drawingml/2006/main">
          <a:pPr algn="r"/>
          <a:endParaRPr lang="en-US" sz="1000" dirty="0"/>
        </a:p>
        <a:p xmlns:a="http://schemas.openxmlformats.org/drawingml/2006/main">
          <a:pPr algn="r"/>
          <a:r>
            <a:rPr lang="en-US" sz="1000" dirty="0"/>
            <a:t>Moderately competent</a:t>
          </a:r>
        </a:p>
        <a:p xmlns:a="http://schemas.openxmlformats.org/drawingml/2006/main">
          <a:pPr algn="r"/>
          <a:endParaRPr lang="en-US" sz="1000" dirty="0"/>
        </a:p>
        <a:p xmlns:a="http://schemas.openxmlformats.org/drawingml/2006/main">
          <a:pPr algn="r"/>
          <a:endParaRPr lang="en-US" sz="1050" dirty="0"/>
        </a:p>
        <a:p xmlns:a="http://schemas.openxmlformats.org/drawingml/2006/main">
          <a:pPr algn="r"/>
          <a:endParaRPr lang="en-US" sz="1400" dirty="0"/>
        </a:p>
        <a:p xmlns:a="http://schemas.openxmlformats.org/drawingml/2006/main">
          <a:pPr algn="r"/>
          <a:r>
            <a:rPr lang="en-US" sz="1000" dirty="0"/>
            <a:t>Somewhat</a:t>
          </a:r>
          <a:r>
            <a:rPr lang="en-US" sz="1000" baseline="0" dirty="0"/>
            <a:t> competent</a:t>
          </a:r>
        </a:p>
        <a:p xmlns:a="http://schemas.openxmlformats.org/drawingml/2006/main">
          <a:pPr algn="r"/>
          <a:endParaRPr lang="en-US" sz="1000" baseline="0" dirty="0"/>
        </a:p>
        <a:p xmlns:a="http://schemas.openxmlformats.org/drawingml/2006/main">
          <a:pPr algn="r"/>
          <a:endParaRPr lang="en-US" sz="1000" baseline="0" dirty="0"/>
        </a:p>
        <a:p xmlns:a="http://schemas.openxmlformats.org/drawingml/2006/main">
          <a:pPr algn="r"/>
          <a:endParaRPr lang="en-US" sz="700" baseline="0" dirty="0"/>
        </a:p>
        <a:p xmlns:a="http://schemas.openxmlformats.org/drawingml/2006/main">
          <a:pPr algn="r"/>
          <a:endParaRPr lang="en-US" sz="1000" baseline="0" dirty="0"/>
        </a:p>
        <a:p xmlns:a="http://schemas.openxmlformats.org/drawingml/2006/main">
          <a:pPr algn="r"/>
          <a:r>
            <a:rPr lang="en-US" sz="1000" baseline="0" dirty="0"/>
            <a:t>Not competent at all</a:t>
          </a:r>
          <a:endParaRPr lang="en-US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F9963-D8EF-A943-85DA-606DAE3A4EA8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DDCF-73E7-F548-9734-692C65472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5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address barriers at this stage</a:t>
            </a:r>
          </a:p>
          <a:p>
            <a:r>
              <a:rPr lang="en-US" dirty="0"/>
              <a:t>Scheduling – coordinator greatly helped</a:t>
            </a:r>
          </a:p>
          <a:p>
            <a:r>
              <a:rPr lang="en-US" dirty="0"/>
              <a:t>Multiple off site partners and resident rigid schedules made scheduling challenging</a:t>
            </a:r>
          </a:p>
          <a:p>
            <a:r>
              <a:rPr lang="en-US" dirty="0"/>
              <a:t>Need for active learn by doing activities – need to think outside the box</a:t>
            </a:r>
          </a:p>
          <a:p>
            <a:r>
              <a:rPr lang="en-US" dirty="0"/>
              <a:t>Time – helped that it was protected and regular</a:t>
            </a:r>
          </a:p>
          <a:p>
            <a:r>
              <a:rPr lang="en-US" dirty="0"/>
              <a:t>Dedicated faculty – just </a:t>
            </a:r>
            <a:r>
              <a:rPr lang="en-US" dirty="0" err="1"/>
              <a:t>one,others</a:t>
            </a:r>
            <a:r>
              <a:rPr lang="en-US" dirty="0"/>
              <a:t> were all volunteer and wonderful!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BDDCF-73E7-F548-9734-692C65472C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0C22-AB3E-3144-954A-30AFB7F4824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3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11362" y="693735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11213" y="1917626"/>
            <a:ext cx="7534275" cy="2938995"/>
          </a:xfrm>
        </p:spPr>
        <p:txBody>
          <a:bodyPr/>
          <a:lstStyle>
            <a:lvl1pPr>
              <a:lnSpc>
                <a:spcPct val="130000"/>
              </a:lnSpc>
              <a:defRPr>
                <a:solidFill>
                  <a:srgbClr val="585E60"/>
                </a:solidFill>
                <a:latin typeface="Noto Serif"/>
                <a:cs typeface="Noto Serif"/>
              </a:defRPr>
            </a:lvl1pPr>
            <a:lvl2pPr>
              <a:lnSpc>
                <a:spcPct val="130000"/>
              </a:lnSpc>
              <a:defRPr>
                <a:solidFill>
                  <a:srgbClr val="585E60"/>
                </a:solidFill>
                <a:latin typeface="Noto Serif"/>
                <a:cs typeface="Noto Serif"/>
              </a:defRPr>
            </a:lvl2pPr>
            <a:lvl3pPr>
              <a:lnSpc>
                <a:spcPct val="130000"/>
              </a:lnSpc>
              <a:defRPr>
                <a:solidFill>
                  <a:srgbClr val="585E60"/>
                </a:solidFill>
                <a:latin typeface="Noto Serif"/>
                <a:cs typeface="Noto Serif"/>
              </a:defRPr>
            </a:lvl3pPr>
            <a:lvl4pPr>
              <a:lnSpc>
                <a:spcPct val="130000"/>
              </a:lnSpc>
              <a:defRPr>
                <a:solidFill>
                  <a:srgbClr val="585E60"/>
                </a:solidFill>
                <a:latin typeface="Noto Serif"/>
                <a:cs typeface="Noto Serif"/>
              </a:defRPr>
            </a:lvl4pPr>
            <a:lvl5pPr>
              <a:lnSpc>
                <a:spcPct val="130000"/>
              </a:lnSpc>
              <a:defRPr>
                <a:solidFill>
                  <a:srgbClr val="585E60"/>
                </a:solidFill>
                <a:latin typeface="Noto Serif"/>
                <a:cs typeface="Noto Seri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 userDrawn="1"/>
        </p:nvSpPr>
        <p:spPr>
          <a:xfrm>
            <a:off x="211579" y="6358532"/>
            <a:ext cx="591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A59DB8F-8FAF-2B4A-8A2B-8E81A1CA772A}" type="slidenum">
              <a:rPr lang="en-US" sz="1200" smtClean="0">
                <a:solidFill>
                  <a:schemeClr val="tx2"/>
                </a:solidFill>
                <a:latin typeface="Noto Serif" charset="0"/>
                <a:ea typeface="Noto Serif" charset="0"/>
                <a:cs typeface="Noto Serif" charset="0"/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  <a:latin typeface="Noto Serif" charset="0"/>
              <a:ea typeface="Noto Serif" charset="0"/>
              <a:cs typeface="Noto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32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E22B-0AF3-9946-940C-BB51678246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F046-92C3-7842-A851-37EE8A5688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342"/>
            <a:ext cx="7772400" cy="997350"/>
          </a:xfrm>
        </p:spPr>
        <p:txBody>
          <a:bodyPr>
            <a:noAutofit/>
          </a:bodyPr>
          <a:lstStyle/>
          <a:p>
            <a:r>
              <a:rPr lang="en-US" sz="3200" dirty="0"/>
              <a:t>Creating a Novel Population Health and Leadership Curriculum at Your Institution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30407"/>
            <a:ext cx="9144000" cy="981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Holly </a:t>
            </a:r>
            <a:r>
              <a:rPr lang="en-US" sz="2400" dirty="0" err="1"/>
              <a:t>Hofkamp</a:t>
            </a:r>
            <a:r>
              <a:rPr lang="en-US" sz="2400" dirty="0"/>
              <a:t>, MD, Emily Waterman, MD, Anthony Cheng, MD, </a:t>
            </a:r>
          </a:p>
          <a:p>
            <a:r>
              <a:rPr lang="en-US" sz="2400" dirty="0"/>
              <a:t>Roger Garvin, MD, Patrice </a:t>
            </a:r>
            <a:r>
              <a:rPr lang="en-US" sz="2400" dirty="0" err="1"/>
              <a:t>Eiff</a:t>
            </a:r>
            <a:r>
              <a:rPr lang="en-US" sz="2400" dirty="0"/>
              <a:t>, MD, Elaine Waller</a:t>
            </a:r>
          </a:p>
        </p:txBody>
      </p:sp>
      <p:pic>
        <p:nvPicPr>
          <p:cNvPr id="5" name="Picture 4" descr="OHSU four-colog master brand logo." title="OHSU master brand 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981" y="3032904"/>
            <a:ext cx="870038" cy="1490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335" y="627027"/>
            <a:ext cx="5917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Achieving the Triple Aim: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4354" y="5990828"/>
            <a:ext cx="3195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STFM Annual Spring Conference 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May 7,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Kohler Pavilion in summer, looking up east-facing windows." title="Kohler Pavilion imag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 descr="Translucent white rectangle for quotes. " title="Translucent white rectangle for quotes. "/>
          <p:cNvSpPr/>
          <p:nvPr/>
        </p:nvSpPr>
        <p:spPr>
          <a:xfrm>
            <a:off x="1023021" y="1059712"/>
            <a:ext cx="7114125" cy="473857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654" y="2926794"/>
            <a:ext cx="61146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 algn="ctr"/>
            <a:r>
              <a:rPr lang="en-US" sz="4400" spc="20" dirty="0">
                <a:solidFill>
                  <a:schemeClr val="tx2"/>
                </a:solidFill>
                <a:latin typeface="Lato Regular"/>
                <a:cs typeface="Lato Regular"/>
              </a:rPr>
              <a:t>Evaluation and Results</a:t>
            </a:r>
            <a:endParaRPr lang="en-US" spc="20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endParaRPr lang="en-US" dirty="0">
              <a:solidFill>
                <a:schemeClr val="accent3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0445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Mixed Method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09" y="1824301"/>
            <a:ext cx="7534275" cy="4478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Pre/Post self-perceived competency surveys</a:t>
            </a:r>
          </a:p>
          <a:p>
            <a:pPr>
              <a:lnSpc>
                <a:spcPct val="129999"/>
              </a:lnSpc>
            </a:pPr>
            <a:r>
              <a:rPr lang="en-US" sz="2200" dirty="0">
                <a:solidFill>
                  <a:srgbClr val="000000"/>
                </a:solidFill>
              </a:rPr>
              <a:t>Narrative evaluations after each set of experiences</a:t>
            </a:r>
          </a:p>
          <a:p>
            <a:r>
              <a:rPr lang="en-US" sz="2200" dirty="0">
                <a:solidFill>
                  <a:srgbClr val="000000"/>
                </a:solidFill>
              </a:rPr>
              <a:t>Focus group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Content analysis performed by immersion/crystallization technique to  determine themes and exemplar quotes</a:t>
            </a:r>
          </a:p>
        </p:txBody>
      </p:sp>
    </p:spTree>
    <p:extLst>
      <p:ext uri="{BB962C8B-B14F-4D97-AF65-F5344CB8AC3E}">
        <p14:creationId xmlns:p14="http://schemas.microsoft.com/office/powerpoint/2010/main" val="265967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100-0000060000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2754496"/>
              </p:ext>
            </p:extLst>
          </p:nvPr>
        </p:nvGraphicFramePr>
        <p:xfrm>
          <a:off x="215900" y="393700"/>
          <a:ext cx="8686800" cy="588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541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728967"/>
              </p:ext>
            </p:extLst>
          </p:nvPr>
        </p:nvGraphicFramePr>
        <p:xfrm>
          <a:off x="177800" y="292100"/>
          <a:ext cx="8801100" cy="609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SpPr txBox="1"/>
          <p:nvPr/>
        </p:nvSpPr>
        <p:spPr>
          <a:xfrm>
            <a:off x="497690" y="1511300"/>
            <a:ext cx="1011219" cy="439420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/>
              <a:t>Highly competent</a:t>
            </a:r>
          </a:p>
          <a:p>
            <a:pPr algn="r"/>
            <a:endParaRPr lang="en-US" sz="900" dirty="0"/>
          </a:p>
          <a:p>
            <a:pPr algn="r"/>
            <a:endParaRPr lang="en-US" sz="1000" dirty="0"/>
          </a:p>
          <a:p>
            <a:pPr algn="r"/>
            <a:endParaRPr lang="en-US" sz="1000" dirty="0"/>
          </a:p>
          <a:p>
            <a:pPr algn="r"/>
            <a:endParaRPr lang="en-US" sz="900" dirty="0"/>
          </a:p>
          <a:p>
            <a:pPr algn="r"/>
            <a:r>
              <a:rPr lang="en-US" sz="1000" dirty="0"/>
              <a:t>Moderately competent</a:t>
            </a:r>
          </a:p>
          <a:p>
            <a:pPr algn="r"/>
            <a:endParaRPr lang="en-US" sz="1000" dirty="0"/>
          </a:p>
          <a:p>
            <a:pPr algn="r"/>
            <a:endParaRPr lang="en-US" sz="1050" dirty="0"/>
          </a:p>
          <a:p>
            <a:pPr algn="r"/>
            <a:endParaRPr lang="en-US" sz="1000" dirty="0"/>
          </a:p>
          <a:p>
            <a:pPr algn="r"/>
            <a:endParaRPr lang="en-US" sz="1050" dirty="0"/>
          </a:p>
          <a:p>
            <a:pPr algn="r"/>
            <a:r>
              <a:rPr lang="en-US" sz="1000" dirty="0"/>
              <a:t>Somewhat</a:t>
            </a:r>
            <a:r>
              <a:rPr lang="en-US" sz="1000" baseline="0" dirty="0"/>
              <a:t> competent</a:t>
            </a:r>
          </a:p>
          <a:p>
            <a:pPr algn="r"/>
            <a:endParaRPr lang="en-US" sz="1000" baseline="0" dirty="0"/>
          </a:p>
          <a:p>
            <a:pPr algn="r"/>
            <a:endParaRPr lang="en-US" sz="1000" baseline="0" dirty="0"/>
          </a:p>
          <a:p>
            <a:pPr algn="r"/>
            <a:endParaRPr lang="en-US" sz="700" baseline="0" dirty="0"/>
          </a:p>
          <a:p>
            <a:pPr algn="r"/>
            <a:endParaRPr lang="en-US" sz="300" baseline="0" dirty="0"/>
          </a:p>
          <a:p>
            <a:pPr algn="r"/>
            <a:endParaRPr lang="en-US" sz="1000" baseline="0" dirty="0"/>
          </a:p>
          <a:p>
            <a:pPr algn="r"/>
            <a:r>
              <a:rPr lang="en-US" sz="1000" baseline="0" dirty="0"/>
              <a:t>Not competent at all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390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213" y="1917626"/>
            <a:ext cx="7534275" cy="41235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/>
              <a:t>Curriculum helped with skills to address SDH in patients.</a:t>
            </a:r>
          </a:p>
          <a:p>
            <a:r>
              <a:rPr lang="en-US" sz="1600" dirty="0"/>
              <a:t>Curriculum helped reinforce the resident’s role as a PCP and the role in the community.</a:t>
            </a:r>
          </a:p>
          <a:p>
            <a:r>
              <a:rPr lang="en-US" sz="1600" dirty="0"/>
              <a:t>Instruction in health policy should be relevant to resident’s local context and advocacy role.</a:t>
            </a:r>
          </a:p>
          <a:p>
            <a:r>
              <a:rPr lang="en-US" sz="1600" dirty="0"/>
              <a:t>Mapping data to understand health risk in the community is important.</a:t>
            </a:r>
          </a:p>
          <a:p>
            <a:r>
              <a:rPr lang="en-US" sz="1600" dirty="0"/>
              <a:t>Exposure to public health leads to better connection to the community and knowing where to get information.</a:t>
            </a:r>
          </a:p>
          <a:p>
            <a:r>
              <a:rPr lang="en-US" sz="1600" dirty="0"/>
              <a:t>Residents gained skills in how to screen for SDH (food insecurity) and felt more empowered and confident to address them.</a:t>
            </a:r>
          </a:p>
          <a:p>
            <a:r>
              <a:rPr lang="en-US" sz="1600" dirty="0"/>
              <a:t>Curriculum was balanced and provided protected time.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1058" y="668975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Themes</a:t>
            </a:r>
          </a:p>
        </p:txBody>
      </p:sp>
    </p:spTree>
    <p:extLst>
      <p:ext uri="{BB962C8B-B14F-4D97-AF65-F5344CB8AC3E}">
        <p14:creationId xmlns:p14="http://schemas.microsoft.com/office/powerpoint/2010/main" val="287410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213" y="1917626"/>
            <a:ext cx="7534275" cy="4123578"/>
          </a:xfrm>
        </p:spPr>
        <p:txBody>
          <a:bodyPr>
            <a:noAutofit/>
          </a:bodyPr>
          <a:lstStyle/>
          <a:p>
            <a:r>
              <a:rPr lang="en-US" sz="1600" dirty="0"/>
              <a:t>Curriculum helped with skills to address SDH in patients.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helped reinforce the resident’s role as a PCP and the role in the community.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Instruction in health policy should be relevant to resident’s local context and advocacy role.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Mapping data to understand health risk in the community is important.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Exposure to public health leads to better connection to the community and knowing where to get information.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Residents gained skills in how to screen for a SDH (food insecurity) and felt more empowered and confident to address them.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was balanced and provided protected time.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1058" y="668975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Themes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28052" y="465402"/>
            <a:ext cx="4572000" cy="92333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</a:rPr>
              <a:t>Reflecting back, it changed the way I interact with my patients and how I address their social determinants of health.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213" y="1917626"/>
            <a:ext cx="7534275" cy="4123578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CCC1DA"/>
                </a:solidFill>
              </a:rPr>
              <a:t>Curriculum helped with skills to address SDH in patients.</a:t>
            </a:r>
          </a:p>
          <a:p>
            <a:r>
              <a:rPr lang="en-US" sz="1600" dirty="0"/>
              <a:t>Curriculum helped reinforce the resident’s role as a PCP and the role in the community.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Instruction in health policy should be relevant to resident’s local context and advocacy role.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Mapping data to understand health risk in the community is important.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Exposure to public health leads to better connection to the community and knowing where to get information.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Residents gained skills in how to screen for a SDH (food insecurity) and felt more empowered and confident to address them.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was balanced and provided protected time.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1058" y="668975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Themes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1043" y="202872"/>
            <a:ext cx="267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8117" y="488536"/>
            <a:ext cx="500585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“It’s been a great bridge of both understanding patient’s individual health and the choices we make for our community.”</a:t>
            </a:r>
            <a:endParaRPr lang="en-US" sz="20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9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213" y="1917626"/>
            <a:ext cx="7534275" cy="4123578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CCC1DA"/>
                </a:solidFill>
              </a:rPr>
              <a:t>Curriculum helped with skills to address SDH in patients.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helped reinforce the resident’s role as a PCP and the role in the community.</a:t>
            </a:r>
          </a:p>
          <a:p>
            <a:r>
              <a:rPr lang="en-US" sz="1600" dirty="0"/>
              <a:t>Instruction in health policy should be relevant to resident’s local context and advocacy role.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Mapping data to understand health risk in the community is important.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Exposure to public health leads to better connection to the community and knowing where to get information.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Residents gained skills in how to screen for a SDH (food insecurity) and felt more empowered and confident to address them.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was balanced and provided protected time.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1058" y="668975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Themes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5892" y="705576"/>
            <a:ext cx="50058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“Some of us just want to be effective doctors and advocates for our patients.”</a:t>
            </a:r>
            <a:endParaRPr lang="en-US" sz="20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5892" y="668975"/>
            <a:ext cx="500585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“We need to focus on health policies that are in operation locally or that relate to our context.”</a:t>
            </a:r>
            <a:endParaRPr lang="en-US" sz="20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213" y="1917626"/>
            <a:ext cx="7534275" cy="4123578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CCC1DA"/>
                </a:solidFill>
              </a:rPr>
              <a:t>Curriculum helped with skills to address SDH in patients.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helped reinforce the resident’s role as a PCP and the role in the community.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Instruction in health policy should be relevant to resident’s local context and advocacy role.</a:t>
            </a:r>
          </a:p>
          <a:p>
            <a:r>
              <a:rPr lang="en-US" sz="1600" dirty="0">
                <a:solidFill>
                  <a:schemeClr val="tx1"/>
                </a:solidFill>
              </a:rPr>
              <a:t>Mapping data to understand health risk in the community is important.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Exposure to public health leads to better connection to the community and knowing where to get information.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Residents gained skills in how to screen for a SDH (food insecurity) and felt more empowered and confident to address them.</a:t>
            </a:r>
          </a:p>
          <a:p>
            <a:r>
              <a:rPr lang="en-US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Curriculum was balanced and provided protected time.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1058" y="668975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Themes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5892" y="668975"/>
            <a:ext cx="500585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“The asthma mapping was useful in terms of thinking about exposures in communities.”</a:t>
            </a:r>
            <a:endParaRPr lang="en-US" sz="20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5892" y="668975"/>
            <a:ext cx="500585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“</a:t>
            </a:r>
            <a:r>
              <a:rPr lang="en-US" sz="2000" i="1" dirty="0"/>
              <a:t>How to use data within a system. How to run a report. I feel like that is something I’ll do quite a bit of</a:t>
            </a:r>
            <a:r>
              <a:rPr lang="en-US" sz="20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.”</a:t>
            </a:r>
            <a:endParaRPr lang="en-US" sz="20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213" y="1917626"/>
            <a:ext cx="7534275" cy="4123578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CCC1DA"/>
                </a:solidFill>
              </a:rPr>
              <a:t>Curriculum helped with skills to address SDH in patients.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helped reinforce the resident’s role as a PCP and the role in the community.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Instruction in health policy should be relevant to resident’s local context and advocacy role.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Mapping data to understand health risk in the community is important.</a:t>
            </a:r>
          </a:p>
          <a:p>
            <a:r>
              <a:rPr lang="en-US" sz="1600" dirty="0"/>
              <a:t>Exposure to public health leads to better connection to the community and knowing where to get information.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Residents gained skills in how to screen for a SDH (food insecurity) and felt more empowered and confident to address them.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was balanced and provided protected time.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1058" y="668975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Themes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5892" y="668975"/>
            <a:ext cx="500585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“Knowledge of many services and resources comes up nearly weekly for me now!”</a:t>
            </a:r>
            <a:endParaRPr lang="en-US" sz="20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5892" y="668975"/>
            <a:ext cx="500585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“</a:t>
            </a:r>
            <a:r>
              <a:rPr lang="en-US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I have a better sense of the resource available and how to access them in the community.”</a:t>
            </a:r>
          </a:p>
        </p:txBody>
      </p:sp>
    </p:spTree>
    <p:extLst>
      <p:ext uri="{BB962C8B-B14F-4D97-AF65-F5344CB8AC3E}">
        <p14:creationId xmlns:p14="http://schemas.microsoft.com/office/powerpoint/2010/main" val="3730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Disclosures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09" y="1824301"/>
            <a:ext cx="7534275" cy="2938995"/>
          </a:xfrm>
        </p:spPr>
        <p:txBody>
          <a:bodyPr>
            <a:normAutofit/>
          </a:bodyPr>
          <a:lstStyle/>
          <a:p>
            <a:r>
              <a:rPr lang="en-US" sz="2200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549472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213" y="1917626"/>
            <a:ext cx="7534275" cy="4123578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CCC1DA"/>
                </a:solidFill>
              </a:rPr>
              <a:t>Curriculum helped with skills to address SDH in patients.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helped reinforce the resident’s role as a PCP and the role in the community.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Instruction in health policy should be relevant to resident’s local context and advocacy role.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Mapping data to understand health risk in the community is important.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Exposure to public health leads to better connection to the community and knowing where to get information.</a:t>
            </a:r>
          </a:p>
          <a:p>
            <a:r>
              <a:rPr lang="en-US" sz="1600" dirty="0"/>
              <a:t>Residents gained skills in how to screen for a SDH (food insecurity) and felt more empowered and confident to address them.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was balanced and provided protected time.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1058" y="668975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Themes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5892" y="488536"/>
            <a:ext cx="500585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“</a:t>
            </a:r>
            <a:r>
              <a:rPr lang="en-US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I am much more consistent about screening for food insecurity and more confident about knowing how to help patients who screen positive.”</a:t>
            </a:r>
          </a:p>
        </p:txBody>
      </p:sp>
    </p:spTree>
    <p:extLst>
      <p:ext uri="{BB962C8B-B14F-4D97-AF65-F5344CB8AC3E}">
        <p14:creationId xmlns:p14="http://schemas.microsoft.com/office/powerpoint/2010/main" val="2479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1213" y="1917626"/>
            <a:ext cx="7534275" cy="4123578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CCC1DA"/>
                </a:solidFill>
              </a:rPr>
              <a:t>Curriculum helped with skills to address SDH in patients.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Curriculum helped reinforce the resident’s role as a PCP and the role in the community.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Instruction in health policy should be relevant to resident’s local context and advocacy role.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Mapping data to understand health risk in the community is important.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Exposure to public health leads to better connection to the community and knowing where to get information.</a:t>
            </a:r>
          </a:p>
          <a:p>
            <a:r>
              <a:rPr lang="en-US" sz="1600" dirty="0">
                <a:solidFill>
                  <a:srgbClr val="CCC1DA"/>
                </a:solidFill>
              </a:rPr>
              <a:t>Residents gained skills in how to screen for a SDH (food insecurity) and felt more empowered and confident to address them.</a:t>
            </a:r>
          </a:p>
          <a:p>
            <a:r>
              <a:rPr lang="en-US" sz="1600" dirty="0"/>
              <a:t>Curriculum was balanced and provided protected time.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1058" y="668975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Themes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5892" y="668975"/>
            <a:ext cx="50058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“</a:t>
            </a:r>
            <a:r>
              <a:rPr lang="en-US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A great balance of experiential and discussed-based activities.”</a:t>
            </a:r>
          </a:p>
        </p:txBody>
      </p:sp>
    </p:spTree>
    <p:extLst>
      <p:ext uri="{BB962C8B-B14F-4D97-AF65-F5344CB8AC3E}">
        <p14:creationId xmlns:p14="http://schemas.microsoft.com/office/powerpoint/2010/main" val="541061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Kohler Pavilion in summer, looking up east-facing windows." title="Kohler Pavilion imag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 descr="Translucent white rectangle for quotes. " title="Translucent white rectangle for quotes. "/>
          <p:cNvSpPr/>
          <p:nvPr/>
        </p:nvSpPr>
        <p:spPr>
          <a:xfrm>
            <a:off x="1023021" y="1059712"/>
            <a:ext cx="7114125" cy="473857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654" y="2926794"/>
            <a:ext cx="61146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 algn="ctr"/>
            <a:r>
              <a:rPr lang="en-US" sz="4400" spc="20" dirty="0">
                <a:solidFill>
                  <a:schemeClr val="tx2"/>
                </a:solidFill>
                <a:latin typeface="Lato Regular"/>
                <a:cs typeface="Lato Regular"/>
              </a:rPr>
              <a:t>Breakout Groups</a:t>
            </a:r>
            <a:endParaRPr lang="en-US" spc="20" dirty="0">
              <a:solidFill>
                <a:schemeClr val="tx2"/>
              </a:solidFill>
              <a:latin typeface="Lato Regular"/>
              <a:cs typeface="Lato Regular"/>
            </a:endParaRPr>
          </a:p>
          <a:p>
            <a:pPr algn="ctr"/>
            <a:endParaRPr lang="en-US" dirty="0">
              <a:solidFill>
                <a:schemeClr val="accent3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6309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Breakout Groups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09" y="1824301"/>
            <a:ext cx="7534275" cy="4478050"/>
          </a:xfrm>
        </p:spPr>
        <p:txBody>
          <a:bodyPr>
            <a:noAutofit/>
          </a:bodyPr>
          <a:lstStyle/>
          <a:p>
            <a:r>
              <a:rPr lang="en-US" sz="2200" dirty="0"/>
              <a:t>Review general and family medicine population health related milestones and identify how/where various topics are taught at your institution.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Identify gaps in your curriculum as well. Come up with 1-2 learning objectives that could address some of these gaps. 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Think BIG - don't limit your ideas by current curricular/logistic constraints</a:t>
            </a:r>
          </a:p>
        </p:txBody>
      </p:sp>
    </p:spTree>
    <p:extLst>
      <p:ext uri="{BB962C8B-B14F-4D97-AF65-F5344CB8AC3E}">
        <p14:creationId xmlns:p14="http://schemas.microsoft.com/office/powerpoint/2010/main" val="85420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09" y="1824301"/>
            <a:ext cx="7534275" cy="4478050"/>
          </a:xfrm>
        </p:spPr>
        <p:txBody>
          <a:bodyPr>
            <a:noAutofit/>
          </a:bodyPr>
          <a:lstStyle/>
          <a:p>
            <a:r>
              <a:rPr lang="en-US" sz="2200" dirty="0"/>
              <a:t>What topics areas are covered well?</a:t>
            </a:r>
          </a:p>
          <a:p>
            <a:r>
              <a:rPr lang="en-US" sz="2200" dirty="0"/>
              <a:t>Where were the gaps?</a:t>
            </a:r>
          </a:p>
        </p:txBody>
      </p:sp>
    </p:spTree>
    <p:extLst>
      <p:ext uri="{BB962C8B-B14F-4D97-AF65-F5344CB8AC3E}">
        <p14:creationId xmlns:p14="http://schemas.microsoft.com/office/powerpoint/2010/main" val="1461952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Bridging the Gap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09" y="1824301"/>
            <a:ext cx="7534275" cy="44780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Learning strategies and resources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Potential community partners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1952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Tools to take 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09" y="1824301"/>
            <a:ext cx="7534275" cy="44780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Syllabus </a:t>
            </a:r>
          </a:p>
          <a:p>
            <a:r>
              <a:rPr lang="en-US" sz="2200" dirty="0"/>
              <a:t>Evaluation tools</a:t>
            </a:r>
          </a:p>
          <a:p>
            <a:pPr lvl="1"/>
            <a:r>
              <a:rPr lang="en-US" sz="1800" dirty="0"/>
              <a:t>Pre/Post</a:t>
            </a:r>
          </a:p>
          <a:p>
            <a:pPr lvl="1"/>
            <a:r>
              <a:rPr lang="en-US" sz="1800" dirty="0"/>
              <a:t>Narrative evaluations of experiences</a:t>
            </a:r>
          </a:p>
          <a:p>
            <a:pPr lvl="1">
              <a:lnSpc>
                <a:spcPct val="129999"/>
              </a:lnSpc>
            </a:pPr>
            <a:r>
              <a:rPr lang="en-US" sz="1800" dirty="0"/>
              <a:t>Focus group questions</a:t>
            </a:r>
          </a:p>
          <a:p>
            <a:r>
              <a:rPr lang="en-US" sz="2200" dirty="0"/>
              <a:t>Population Health Milestones In GME report</a:t>
            </a:r>
          </a:p>
          <a:p>
            <a:r>
              <a:rPr lang="en-US" sz="2200" dirty="0"/>
              <a:t>Resource list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1952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HSU four-colog master brand logo." title="OHSU master brand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284" y="1810771"/>
            <a:ext cx="870038" cy="14901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13103" y="3648409"/>
            <a:ext cx="7772400" cy="1001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F92D5"/>
                </a:solidFill>
                <a:latin typeface="Lato Light"/>
                <a:ea typeface="+mj-ea"/>
                <a:cs typeface="Lato Light"/>
              </a:defRPr>
            </a:lvl1pPr>
          </a:lstStyle>
          <a:p>
            <a:pPr algn="ctr"/>
            <a:r>
              <a:rPr lang="en-US" sz="4800" spc="20" dirty="0">
                <a:solidFill>
                  <a:srgbClr val="002776"/>
                </a:solidFill>
                <a:latin typeface="Lato Regular"/>
                <a:cs typeface="Lato Regular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8266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09" y="1824301"/>
            <a:ext cx="7534275" cy="4478050"/>
          </a:xfrm>
        </p:spPr>
        <p:txBody>
          <a:bodyPr>
            <a:noAutofit/>
          </a:bodyPr>
          <a:lstStyle/>
          <a:p>
            <a:r>
              <a:rPr lang="en-US" sz="2200" dirty="0"/>
              <a:t>Use Population Health Milestone report to identify gaps in population health training in your program</a:t>
            </a:r>
          </a:p>
          <a:p>
            <a:endParaRPr lang="en-US" sz="2200" dirty="0"/>
          </a:p>
          <a:p>
            <a:r>
              <a:rPr lang="en-US" sz="2200" dirty="0"/>
              <a:t>Define 2 population health learning objectives that address gaps in your home institution’s current curriculum</a:t>
            </a:r>
          </a:p>
          <a:p>
            <a:endParaRPr lang="en-US" sz="2200" dirty="0"/>
          </a:p>
          <a:p>
            <a:r>
              <a:rPr lang="en-US" sz="2200" dirty="0"/>
              <a:t>Utilize resource list and community partnerships to achieve population health learning objectives in your program</a:t>
            </a:r>
          </a:p>
        </p:txBody>
      </p:sp>
    </p:spTree>
    <p:extLst>
      <p:ext uri="{BB962C8B-B14F-4D97-AF65-F5344CB8AC3E}">
        <p14:creationId xmlns:p14="http://schemas.microsoft.com/office/powerpoint/2010/main" val="82313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Population Health Milestones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10" y="1824301"/>
            <a:ext cx="4351914" cy="4478050"/>
          </a:xfrm>
        </p:spPr>
        <p:txBody>
          <a:bodyPr>
            <a:noAutofit/>
          </a:bodyPr>
          <a:lstStyle/>
          <a:p>
            <a:r>
              <a:rPr lang="en-US" sz="2200" dirty="0"/>
              <a:t>Highlights current family medicine milestones that are related to population health 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Goes a step further in creating specific population health milestones in 4 competency domains for all residencies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352" y="1935685"/>
            <a:ext cx="3590575" cy="4393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176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Kohler Pavilion in summer, looking up east-facing windows." title="Kohler Pavilion imag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 descr="Translucent white rectangle for quotes. " title="Translucent white rectangle for quotes. "/>
          <p:cNvSpPr/>
          <p:nvPr/>
        </p:nvSpPr>
        <p:spPr>
          <a:xfrm>
            <a:off x="1023021" y="1059712"/>
            <a:ext cx="7114125" cy="473857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654" y="2926794"/>
            <a:ext cx="61146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 algn="ctr"/>
            <a:r>
              <a:rPr lang="en-US" sz="4400" spc="20" dirty="0">
                <a:solidFill>
                  <a:schemeClr val="tx2"/>
                </a:solidFill>
                <a:latin typeface="Lato Regular"/>
                <a:cs typeface="Lato Regular"/>
              </a:rPr>
              <a:t>OHSU Curriculum</a:t>
            </a:r>
          </a:p>
          <a:p>
            <a:endParaRPr lang="en-US" dirty="0">
              <a:solidFill>
                <a:schemeClr val="accent3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3379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7" y="2305521"/>
            <a:ext cx="4220427" cy="17799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Public Health</a:t>
            </a:r>
          </a:p>
          <a:p>
            <a:pPr lvl="1"/>
            <a:r>
              <a:rPr lang="en-US" dirty="0"/>
              <a:t>Primary Care/Public Health Collaboration</a:t>
            </a:r>
          </a:p>
          <a:p>
            <a:pPr lvl="1"/>
            <a:r>
              <a:rPr lang="en-US" dirty="0"/>
              <a:t>Essential functions of Public Health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7" y="4313399"/>
            <a:ext cx="4220427" cy="18017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00"/>
                </a:solidFill>
              </a:rPr>
              <a:t>Community Engagement</a:t>
            </a:r>
          </a:p>
          <a:p>
            <a:pPr lvl="1"/>
            <a:r>
              <a:rPr lang="en-US" dirty="0"/>
              <a:t>Social Determinants of Health</a:t>
            </a:r>
          </a:p>
          <a:p>
            <a:pPr lvl="1"/>
            <a:r>
              <a:rPr lang="en-US" dirty="0"/>
              <a:t>Health Equity</a:t>
            </a:r>
          </a:p>
          <a:p>
            <a:pPr lvl="1"/>
            <a:r>
              <a:rPr lang="en-US" dirty="0"/>
              <a:t>Community Needs Assessment</a:t>
            </a:r>
          </a:p>
          <a:p>
            <a:pPr lvl="1"/>
            <a:r>
              <a:rPr lang="en-US" dirty="0"/>
              <a:t>Community Organizing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95953" y="2305521"/>
            <a:ext cx="4220427" cy="176762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00"/>
                </a:solidFill>
              </a:rPr>
              <a:t>Critical Thinking</a:t>
            </a:r>
          </a:p>
          <a:p>
            <a:pPr lvl="1"/>
            <a:r>
              <a:rPr lang="en-US" dirty="0"/>
              <a:t>Population data analysis</a:t>
            </a:r>
          </a:p>
          <a:p>
            <a:pPr lvl="1"/>
            <a:r>
              <a:rPr lang="en-US" dirty="0"/>
              <a:t>Guidelines/Benchmarks</a:t>
            </a:r>
          </a:p>
          <a:p>
            <a:pPr lvl="1"/>
            <a:r>
              <a:rPr lang="en-US" dirty="0"/>
              <a:t>Translating evidence into policy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95953" y="4313398"/>
            <a:ext cx="4220427" cy="180178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00"/>
                </a:solidFill>
              </a:rPr>
              <a:t>Team/Leadership Skills</a:t>
            </a:r>
          </a:p>
          <a:p>
            <a:pPr lvl="1"/>
            <a:r>
              <a:rPr lang="en-US" dirty="0"/>
              <a:t>Advocacy/Health Policy</a:t>
            </a:r>
          </a:p>
          <a:p>
            <a:pPr lvl="1"/>
            <a:r>
              <a:rPr lang="en-US" dirty="0"/>
              <a:t>Leading Diverse Teams</a:t>
            </a:r>
          </a:p>
          <a:p>
            <a:pPr lvl="1"/>
            <a:r>
              <a:rPr lang="en-US" dirty="0"/>
              <a:t>Change Management</a:t>
            </a:r>
          </a:p>
          <a:p>
            <a:pPr lvl="1"/>
            <a:r>
              <a:rPr lang="en-US" dirty="0"/>
              <a:t>Practice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OHSU Opportunities for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909" y="1685801"/>
            <a:ext cx="7359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Learning objectives created in all 4 competency domains</a:t>
            </a:r>
          </a:p>
        </p:txBody>
      </p:sp>
    </p:spTree>
    <p:extLst>
      <p:ext uri="{BB962C8B-B14F-4D97-AF65-F5344CB8AC3E}">
        <p14:creationId xmlns:p14="http://schemas.microsoft.com/office/powerpoint/2010/main" val="196768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OHSU Population Health and Leadership Curriculum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09" y="1824301"/>
            <a:ext cx="7534275" cy="4478050"/>
          </a:xfrm>
        </p:spPr>
        <p:txBody>
          <a:bodyPr>
            <a:noAutofit/>
          </a:bodyPr>
          <a:lstStyle/>
          <a:p>
            <a:r>
              <a:rPr lang="en-US" sz="2200" dirty="0"/>
              <a:t>Builds on the residency’s existing improvement science and leadership curriculum which already addressed many of the population health milestones in the critical thinking and team/leadership skills domain. </a:t>
            </a:r>
          </a:p>
          <a:p>
            <a:endParaRPr lang="en-US" sz="2200" dirty="0"/>
          </a:p>
          <a:p>
            <a:r>
              <a:rPr lang="en-US" sz="2200" dirty="0"/>
              <a:t>Addresses both issues of population health (broader determinants of health ) and population management</a:t>
            </a:r>
          </a:p>
          <a:p>
            <a:endParaRPr lang="en-US" sz="2200" dirty="0"/>
          </a:p>
          <a:p>
            <a:r>
              <a:rPr lang="en-US" sz="2200" dirty="0"/>
              <a:t>Longitudinally delivered over 1 year during dedicated protected ½ day per week</a:t>
            </a:r>
          </a:p>
        </p:txBody>
      </p:sp>
    </p:spTree>
    <p:extLst>
      <p:ext uri="{BB962C8B-B14F-4D97-AF65-F5344CB8AC3E}">
        <p14:creationId xmlns:p14="http://schemas.microsoft.com/office/powerpoint/2010/main" val="207891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Learning Strategies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8246" y="1677043"/>
            <a:ext cx="6349584" cy="1804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indent="-342900"/>
            <a:r>
              <a:rPr lang="en-US" dirty="0"/>
              <a:t>Interactive Workshops (Triple Aim Tuesdays)</a:t>
            </a:r>
          </a:p>
          <a:p>
            <a:pPr lvl="2" indent="-342900">
              <a:buFont typeface="Arial"/>
              <a:buChar char="•"/>
            </a:pPr>
            <a:r>
              <a:rPr lang="en-US" sz="1600" dirty="0"/>
              <a:t>Group, on campus experiences led by community partners </a:t>
            </a:r>
          </a:p>
          <a:p>
            <a:pPr lvl="3" indent="-342900">
              <a:buFont typeface="Arial"/>
              <a:buChar char="•"/>
            </a:pPr>
            <a:r>
              <a:rPr lang="en-US" sz="1200" dirty="0"/>
              <a:t>Metropolitan Alliance for Common Good</a:t>
            </a:r>
          </a:p>
          <a:p>
            <a:pPr lvl="3" indent="-342900">
              <a:buFont typeface="Arial"/>
              <a:buChar char="•"/>
            </a:pPr>
            <a:r>
              <a:rPr lang="en-US" sz="1200" dirty="0"/>
              <a:t>Portland Metro Area Public Health Departments Portland State University College of Urban and Public Affairs</a:t>
            </a:r>
          </a:p>
          <a:p>
            <a:pPr lvl="3" indent="-342900">
              <a:buFont typeface="Arial"/>
              <a:buChar char="•"/>
            </a:pPr>
            <a:r>
              <a:rPr lang="en-US" sz="1200" dirty="0"/>
              <a:t>State legislators  </a:t>
            </a:r>
          </a:p>
          <a:p>
            <a:pPr lvl="2" indent="-342900">
              <a:buFont typeface="Arial"/>
              <a:buChar char="•"/>
            </a:pPr>
            <a:r>
              <a:rPr lang="en-US" sz="1600" dirty="0"/>
              <a:t>Formal longitudinal community organizing curriculum </a:t>
            </a:r>
          </a:p>
        </p:txBody>
      </p:sp>
      <p:pic>
        <p:nvPicPr>
          <p:cNvPr id="11" name="Picture 10" descr="class-group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3" y="2021398"/>
            <a:ext cx="1116040" cy="11160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88246" y="3781058"/>
            <a:ext cx="6349584" cy="14982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indent="-342900"/>
            <a:r>
              <a:rPr lang="en-US" dirty="0"/>
              <a:t>Action Learning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/>
              <a:t>Individualized, off campus experiences</a:t>
            </a:r>
          </a:p>
          <a:p>
            <a:pPr marL="1657350" lvl="3" indent="-285750">
              <a:buFont typeface="Arial"/>
              <a:buChar char="•"/>
            </a:pPr>
            <a:r>
              <a:rPr lang="en-US" sz="1200" dirty="0"/>
              <a:t>Public health department </a:t>
            </a:r>
          </a:p>
          <a:p>
            <a:pPr marL="1657350" lvl="3" indent="-285750">
              <a:buFont typeface="Arial"/>
              <a:buChar char="•"/>
            </a:pPr>
            <a:r>
              <a:rPr lang="en-US" sz="1200" dirty="0"/>
              <a:t>NW Kaiser Permanente Population Management Department</a:t>
            </a:r>
          </a:p>
          <a:p>
            <a:pPr marL="1657350" lvl="3" indent="-285750">
              <a:buFont typeface="Arial"/>
              <a:buChar char="•"/>
            </a:pPr>
            <a:r>
              <a:rPr lang="en-US" sz="1200" dirty="0"/>
              <a:t>Legislative advocacy experience</a:t>
            </a:r>
          </a:p>
          <a:p>
            <a:pPr marL="1657350" lvl="3" indent="-285750">
              <a:buFont typeface="Arial"/>
              <a:buChar char="•"/>
            </a:pPr>
            <a:r>
              <a:rPr lang="en-US" sz="1200" dirty="0"/>
              <a:t>Clinic medical directors/managers meetings</a:t>
            </a:r>
          </a:p>
        </p:txBody>
      </p:sp>
      <p:pic>
        <p:nvPicPr>
          <p:cNvPr id="13" name="Picture 12" descr="interview-1018333_1920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" y="3994643"/>
            <a:ext cx="1424195" cy="1071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707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32" y="5578607"/>
            <a:ext cx="885349" cy="88534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288246" y="5578607"/>
            <a:ext cx="6349584" cy="8853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indent="-342900"/>
            <a:r>
              <a:rPr lang="en-US" dirty="0"/>
              <a:t>Service Learning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/>
              <a:t>Group, off campus experiences</a:t>
            </a:r>
          </a:p>
          <a:p>
            <a:pPr marL="1657350" lvl="3" indent="-285750">
              <a:buFont typeface="Arial"/>
              <a:buChar char="•"/>
            </a:pPr>
            <a:r>
              <a:rPr lang="en-US" sz="1200" dirty="0"/>
              <a:t>Oregon Food Bank, local housing organization</a:t>
            </a:r>
          </a:p>
        </p:txBody>
      </p:sp>
    </p:spTree>
    <p:extLst>
      <p:ext uri="{BB962C8B-B14F-4D97-AF65-F5344CB8AC3E}">
        <p14:creationId xmlns:p14="http://schemas.microsoft.com/office/powerpoint/2010/main" val="99375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8" y="668975"/>
            <a:ext cx="753443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Other Learning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909" y="1824301"/>
            <a:ext cx="7534275" cy="4478050"/>
          </a:xfrm>
        </p:spPr>
        <p:txBody>
          <a:bodyPr>
            <a:normAutofit/>
          </a:bodyPr>
          <a:lstStyle/>
          <a:p>
            <a:r>
              <a:rPr lang="en-US" dirty="0"/>
              <a:t>Online Modules </a:t>
            </a:r>
          </a:p>
          <a:p>
            <a:pPr lvl="1"/>
            <a:r>
              <a:rPr lang="en-US" sz="2200" dirty="0"/>
              <a:t>Institute for Healthcare Improvement (IHI)</a:t>
            </a:r>
          </a:p>
          <a:p>
            <a:pPr lvl="1"/>
            <a:r>
              <a:rPr lang="en-US" sz="2200" dirty="0"/>
              <a:t>STFM and AAFP advocacy modules</a:t>
            </a:r>
          </a:p>
          <a:p>
            <a:pPr lvl="1"/>
            <a:r>
              <a:rPr lang="en-US" sz="2200" dirty="0"/>
              <a:t>Practical Playbook</a:t>
            </a:r>
          </a:p>
          <a:p>
            <a:pPr lvl="1"/>
            <a:r>
              <a:rPr lang="en-US" sz="2200" dirty="0"/>
              <a:t>NW Center for Public Health Practice </a:t>
            </a:r>
          </a:p>
          <a:p>
            <a:pPr lvl="1"/>
            <a:r>
              <a:rPr lang="en-US" sz="2200" dirty="0"/>
              <a:t>Childhood Hunger Coalition Food Insecurity</a:t>
            </a:r>
          </a:p>
          <a:p>
            <a:r>
              <a:rPr lang="en-US" dirty="0"/>
              <a:t>AAFP Practice Management Readings</a:t>
            </a:r>
          </a:p>
        </p:txBody>
      </p:sp>
    </p:spTree>
    <p:extLst>
      <p:ext uri="{BB962C8B-B14F-4D97-AF65-F5344CB8AC3E}">
        <p14:creationId xmlns:p14="http://schemas.microsoft.com/office/powerpoint/2010/main" val="401604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1538</Words>
  <Application>Microsoft Office PowerPoint</Application>
  <PresentationFormat>On-screen Show (4:3)</PresentationFormat>
  <Paragraphs>219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Mincho</vt:lpstr>
      <vt:lpstr>Arial</vt:lpstr>
      <vt:lpstr>Calibri</vt:lpstr>
      <vt:lpstr>Lato Regular</vt:lpstr>
      <vt:lpstr>Noto Serif</vt:lpstr>
      <vt:lpstr>Times New Roman</vt:lpstr>
      <vt:lpstr>Office Theme</vt:lpstr>
      <vt:lpstr>Creating a Novel Population Health and Leadership Curriculum at Your Institution</vt:lpstr>
      <vt:lpstr>Disclosures</vt:lpstr>
      <vt:lpstr>Learning Objectives</vt:lpstr>
      <vt:lpstr>Population Health Milestones</vt:lpstr>
      <vt:lpstr>PowerPoint Presentation</vt:lpstr>
      <vt:lpstr>OHSU Opportunities for Growth</vt:lpstr>
      <vt:lpstr>OHSU Population Health and Leadership Curriculum</vt:lpstr>
      <vt:lpstr>Learning Strategies</vt:lpstr>
      <vt:lpstr>Other Learning Strategies</vt:lpstr>
      <vt:lpstr>PowerPoint Presentation</vt:lpstr>
      <vt:lpstr>Mixed Method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Breakout Groups</vt:lpstr>
      <vt:lpstr>Discussion</vt:lpstr>
      <vt:lpstr>Bridging the Gap</vt:lpstr>
      <vt:lpstr>Tools to take back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the Triple Aim: Creating a Novel Population Health and Leadership Curriculum at Your Institution</dc:title>
  <dc:creator>Holly Milne</dc:creator>
  <cp:lastModifiedBy>Holly Hofkamp</cp:lastModifiedBy>
  <cp:revision>71</cp:revision>
  <dcterms:created xsi:type="dcterms:W3CDTF">2017-03-20T17:29:47Z</dcterms:created>
  <dcterms:modified xsi:type="dcterms:W3CDTF">2017-05-03T15:54:03Z</dcterms:modified>
</cp:coreProperties>
</file>