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Lst>
  <p:notesMasterIdLst>
    <p:notesMasterId r:id="rId23"/>
  </p:notesMasterIdLst>
  <p:sldIdLst>
    <p:sldId id="261" r:id="rId2"/>
    <p:sldId id="257" r:id="rId3"/>
    <p:sldId id="271" r:id="rId4"/>
    <p:sldId id="272" r:id="rId5"/>
    <p:sldId id="273" r:id="rId6"/>
    <p:sldId id="259" r:id="rId7"/>
    <p:sldId id="263" r:id="rId8"/>
    <p:sldId id="278" r:id="rId9"/>
    <p:sldId id="264" r:id="rId10"/>
    <p:sldId id="265" r:id="rId11"/>
    <p:sldId id="266" r:id="rId12"/>
    <p:sldId id="262" r:id="rId13"/>
    <p:sldId id="277" r:id="rId14"/>
    <p:sldId id="267" r:id="rId15"/>
    <p:sldId id="274" r:id="rId16"/>
    <p:sldId id="275" r:id="rId17"/>
    <p:sldId id="268" r:id="rId18"/>
    <p:sldId id="269" r:id="rId19"/>
    <p:sldId id="270" r:id="rId20"/>
    <p:sldId id="276" r:id="rId21"/>
    <p:sldId id="260"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85811" autoAdjust="0"/>
  </p:normalViewPr>
  <p:slideViewPr>
    <p:cSldViewPr snapToGrid="0" snapToObjects="1">
      <p:cViewPr varScale="1">
        <p:scale>
          <a:sx n="86" d="100"/>
          <a:sy n="86" d="100"/>
        </p:scale>
        <p:origin x="1864"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AAA1AE-7974-469B-8376-EA71DE2E5C23}" type="datetimeFigureOut">
              <a:rPr lang="en-US" smtClean="0"/>
              <a:t>1/17/18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A8FAA9-B6A3-4EBE-B302-E0390353FF1D}" type="slidenum">
              <a:rPr lang="en-US" smtClean="0"/>
              <a:t>‹#›</a:t>
            </a:fld>
            <a:endParaRPr lang="en-US" dirty="0"/>
          </a:p>
        </p:txBody>
      </p:sp>
    </p:spTree>
    <p:extLst>
      <p:ext uri="{BB962C8B-B14F-4D97-AF65-F5344CB8AC3E}">
        <p14:creationId xmlns:p14="http://schemas.microsoft.com/office/powerpoint/2010/main" val="252593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C4B248B2-D43F-4224-BB0D-5EC236EDF265}" type="slidenum">
              <a:rPr lang="en-US" altLang="en-US">
                <a:solidFill>
                  <a:prstClr val="black"/>
                </a:solidFill>
                <a:latin typeface="Times New Roman" pitchFamily="18" charset="0"/>
              </a:rPr>
              <a:pPr/>
              <a:t>7</a:t>
            </a:fld>
            <a:endParaRPr lang="en-US" altLang="en-US" dirty="0">
              <a:solidFill>
                <a:prstClr val="black"/>
              </a:solidFill>
              <a:latin typeface="Times New Roman" pitchFamily="18" charset="0"/>
            </a:endParaRPr>
          </a:p>
        </p:txBody>
      </p:sp>
      <p:sp>
        <p:nvSpPr>
          <p:cNvPr id="38915" name="Rectangle 2"/>
          <p:cNvSpPr>
            <a:spLocks noGrp="1" noRot="1" noChangeAspect="1" noChangeArrowheads="1" noTextEdit="1"/>
          </p:cNvSpPr>
          <p:nvPr>
            <p:ph type="sldImg"/>
          </p:nvPr>
        </p:nvSpPr>
        <p:spPr>
          <a:xfrm>
            <a:off x="1193800" y="693738"/>
            <a:ext cx="4625975" cy="3468687"/>
          </a:xfrm>
          <a:ln/>
        </p:spPr>
      </p:sp>
      <p:sp>
        <p:nvSpPr>
          <p:cNvPr id="38916" name="Rectangle 3"/>
          <p:cNvSpPr>
            <a:spLocks noGrp="1" noChangeArrowheads="1"/>
          </p:cNvSpPr>
          <p:nvPr>
            <p:ph type="body" idx="1"/>
          </p:nvPr>
        </p:nvSpPr>
        <p:spPr>
          <a:xfrm>
            <a:off x="934720" y="4416152"/>
            <a:ext cx="5140960" cy="416242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4207169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this will be asked</a:t>
            </a:r>
            <a:r>
              <a:rPr lang="en-US" baseline="0" dirty="0" smtClean="0"/>
              <a:t> of the entire group by </a:t>
            </a:r>
            <a:r>
              <a:rPr lang="en-US" baseline="0" dirty="0" err="1" smtClean="0"/>
              <a:t>Tomiko</a:t>
            </a:r>
            <a:r>
              <a:rPr lang="en-US" baseline="0" dirty="0" smtClean="0"/>
              <a:t>, etc.</a:t>
            </a:r>
          </a:p>
          <a:p>
            <a:endParaRPr lang="en-US" dirty="0"/>
          </a:p>
        </p:txBody>
      </p:sp>
      <p:sp>
        <p:nvSpPr>
          <p:cNvPr id="4" name="Slide Number Placeholder 3"/>
          <p:cNvSpPr>
            <a:spLocks noGrp="1"/>
          </p:cNvSpPr>
          <p:nvPr>
            <p:ph type="sldNum" sz="quarter" idx="10"/>
          </p:nvPr>
        </p:nvSpPr>
        <p:spPr/>
        <p:txBody>
          <a:bodyPr/>
          <a:lstStyle/>
          <a:p>
            <a:fld id="{E5A8FAA9-B6A3-4EBE-B302-E0390353FF1D}" type="slidenum">
              <a:rPr lang="en-US" smtClean="0"/>
              <a:t>19</a:t>
            </a:fld>
            <a:endParaRPr lang="en-US" dirty="0"/>
          </a:p>
        </p:txBody>
      </p:sp>
    </p:spTree>
    <p:extLst>
      <p:ext uri="{BB962C8B-B14F-4D97-AF65-F5344CB8AC3E}">
        <p14:creationId xmlns:p14="http://schemas.microsoft.com/office/powerpoint/2010/main" val="1855951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D250D70C-BE67-4037-A32B-0E7DF04F1579}" type="slidenum">
              <a:rPr lang="en-US" altLang="en-US">
                <a:solidFill>
                  <a:prstClr val="black"/>
                </a:solidFill>
                <a:latin typeface="Times New Roman" pitchFamily="18" charset="0"/>
              </a:rPr>
              <a:pPr/>
              <a:t>9</a:t>
            </a:fld>
            <a:endParaRPr lang="en-US" altLang="en-US" dirty="0">
              <a:solidFill>
                <a:prstClr val="black"/>
              </a:solidFill>
              <a:latin typeface="Times New Roman" pitchFamily="18" charset="0"/>
            </a:endParaRPr>
          </a:p>
        </p:txBody>
      </p:sp>
      <p:sp>
        <p:nvSpPr>
          <p:cNvPr id="44035" name="Rectangle 2"/>
          <p:cNvSpPr>
            <a:spLocks noGrp="1" noRot="1" noChangeAspect="1" noChangeArrowheads="1" noTextEdit="1"/>
          </p:cNvSpPr>
          <p:nvPr>
            <p:ph type="sldImg"/>
          </p:nvPr>
        </p:nvSpPr>
        <p:spPr>
          <a:xfrm>
            <a:off x="1193800" y="693738"/>
            <a:ext cx="4625975" cy="3468687"/>
          </a:xfrm>
          <a:ln/>
        </p:spPr>
      </p:sp>
      <p:sp>
        <p:nvSpPr>
          <p:cNvPr id="44036" name="Rectangle 3"/>
          <p:cNvSpPr>
            <a:spLocks noGrp="1" noChangeArrowheads="1"/>
          </p:cNvSpPr>
          <p:nvPr>
            <p:ph type="body" idx="1"/>
          </p:nvPr>
        </p:nvSpPr>
        <p:spPr>
          <a:xfrm>
            <a:off x="934720" y="4416152"/>
            <a:ext cx="5140960" cy="416242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t>This could be more visually appealing- I’m not totally sure what you are planning to say about this- perhaps we could talk and I might be able to suggest some</a:t>
            </a:r>
            <a:r>
              <a:rPr lang="en-US" altLang="en-US" baseline="0" dirty="0" smtClean="0"/>
              <a:t>thing visual to make this come alive a bit more?</a:t>
            </a:r>
          </a:p>
          <a:p>
            <a:endParaRPr lang="en-US" altLang="en-US" baseline="0" dirty="0" smtClean="0"/>
          </a:p>
          <a:p>
            <a:r>
              <a:rPr lang="en-US" altLang="en-US" baseline="0" dirty="0" smtClean="0"/>
              <a:t>Do you want to make the fonts all Helvetica, for consistency? Or do you want to make the body of the slides a different (i.e. in this case Times New Roman)? I have largely changed the fonts and sizes for consistency but didn’t change this in case you want it to be different deliberately.</a:t>
            </a:r>
            <a:endParaRPr lang="en-US" altLang="en-US" dirty="0" smtClean="0"/>
          </a:p>
        </p:txBody>
      </p:sp>
    </p:spTree>
    <p:extLst>
      <p:ext uri="{BB962C8B-B14F-4D97-AF65-F5344CB8AC3E}">
        <p14:creationId xmlns:p14="http://schemas.microsoft.com/office/powerpoint/2010/main" val="3247988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C989F8D1-A068-4CA3-8D13-C8DC340DE145}" type="slidenum">
              <a:rPr lang="en-US" altLang="en-US">
                <a:solidFill>
                  <a:prstClr val="black"/>
                </a:solidFill>
                <a:latin typeface="Times New Roman" pitchFamily="18" charset="0"/>
              </a:rPr>
              <a:pPr/>
              <a:t>10</a:t>
            </a:fld>
            <a:endParaRPr lang="en-US" altLang="en-US" dirty="0">
              <a:solidFill>
                <a:prstClr val="black"/>
              </a:solidFill>
              <a:latin typeface="Times New Roman" pitchFamily="18" charset="0"/>
            </a:endParaRPr>
          </a:p>
        </p:txBody>
      </p:sp>
      <p:sp>
        <p:nvSpPr>
          <p:cNvPr id="45059" name="Rectangle 2"/>
          <p:cNvSpPr>
            <a:spLocks noGrp="1" noRot="1" noChangeAspect="1" noChangeArrowheads="1" noTextEdit="1"/>
          </p:cNvSpPr>
          <p:nvPr>
            <p:ph type="sldImg"/>
          </p:nvPr>
        </p:nvSpPr>
        <p:spPr>
          <a:xfrm>
            <a:off x="1192213" y="693738"/>
            <a:ext cx="4625975" cy="3468687"/>
          </a:xfrm>
          <a:ln/>
        </p:spPr>
      </p:sp>
      <p:sp>
        <p:nvSpPr>
          <p:cNvPr id="45060" name="Rectangle 3"/>
          <p:cNvSpPr>
            <a:spLocks noGrp="1" noChangeArrowheads="1"/>
          </p:cNvSpPr>
          <p:nvPr>
            <p:ph type="body" idx="1"/>
          </p:nvPr>
        </p:nvSpPr>
        <p:spPr>
          <a:xfrm>
            <a:off x="934720" y="4416152"/>
            <a:ext cx="5140960" cy="416242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aseline="0" dirty="0" smtClean="0"/>
          </a:p>
          <a:p>
            <a:r>
              <a:rPr lang="en-US" baseline="0" dirty="0" smtClean="0"/>
              <a:t>Same issue with fonts here.</a:t>
            </a:r>
            <a:endParaRPr lang="en-US" dirty="0" smtClean="0"/>
          </a:p>
          <a:p>
            <a:endParaRPr lang="en-US" altLang="en-US" dirty="0" smtClean="0"/>
          </a:p>
        </p:txBody>
      </p:sp>
    </p:spTree>
    <p:extLst>
      <p:ext uri="{BB962C8B-B14F-4D97-AF65-F5344CB8AC3E}">
        <p14:creationId xmlns:p14="http://schemas.microsoft.com/office/powerpoint/2010/main" val="3797418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not sure I understand</a:t>
            </a:r>
            <a:r>
              <a:rPr lang="en-US" baseline="0" dirty="0" smtClean="0"/>
              <a:t> what the arrows signify, but I made them a bit smaller to allow for more text and clarity</a:t>
            </a:r>
          </a:p>
          <a:p>
            <a:endParaRPr lang="en-US" baseline="0" dirty="0" smtClean="0"/>
          </a:p>
          <a:p>
            <a:r>
              <a:rPr lang="en-US" baseline="0" dirty="0" smtClean="0"/>
              <a:t>Same issue with fonts here.</a:t>
            </a:r>
            <a:endParaRPr lang="en-US" dirty="0"/>
          </a:p>
        </p:txBody>
      </p:sp>
      <p:sp>
        <p:nvSpPr>
          <p:cNvPr id="4" name="Slide Number Placeholder 3"/>
          <p:cNvSpPr>
            <a:spLocks noGrp="1"/>
          </p:cNvSpPr>
          <p:nvPr>
            <p:ph type="sldNum" sz="quarter" idx="10"/>
          </p:nvPr>
        </p:nvSpPr>
        <p:spPr/>
        <p:txBody>
          <a:bodyPr/>
          <a:lstStyle/>
          <a:p>
            <a:fld id="{E5A8FAA9-B6A3-4EBE-B302-E0390353FF1D}" type="slidenum">
              <a:rPr lang="en-US" smtClean="0"/>
              <a:t>11</a:t>
            </a:fld>
            <a:endParaRPr lang="en-US" dirty="0"/>
          </a:p>
        </p:txBody>
      </p:sp>
    </p:spTree>
    <p:extLst>
      <p:ext uri="{BB962C8B-B14F-4D97-AF65-F5344CB8AC3E}">
        <p14:creationId xmlns:p14="http://schemas.microsoft.com/office/powerpoint/2010/main" val="782077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wondering if you have the author</a:t>
            </a:r>
            <a:r>
              <a:rPr lang="en-US" baseline="0" dirty="0" smtClean="0"/>
              <a:t> and article title for this citation? The graph really isn’t readable, but if you talk about it, with the image in the background </a:t>
            </a:r>
            <a:endParaRPr lang="en-US" dirty="0"/>
          </a:p>
        </p:txBody>
      </p:sp>
      <p:sp>
        <p:nvSpPr>
          <p:cNvPr id="4" name="Slide Number Placeholder 3"/>
          <p:cNvSpPr>
            <a:spLocks noGrp="1"/>
          </p:cNvSpPr>
          <p:nvPr>
            <p:ph type="sldNum" sz="quarter" idx="10"/>
          </p:nvPr>
        </p:nvSpPr>
        <p:spPr/>
        <p:txBody>
          <a:bodyPr/>
          <a:lstStyle/>
          <a:p>
            <a:fld id="{E5A8FAA9-B6A3-4EBE-B302-E0390353FF1D}" type="slidenum">
              <a:rPr lang="en-US" smtClean="0"/>
              <a:t>12</a:t>
            </a:fld>
            <a:endParaRPr lang="en-US" dirty="0"/>
          </a:p>
        </p:txBody>
      </p:sp>
    </p:spTree>
    <p:extLst>
      <p:ext uri="{BB962C8B-B14F-4D97-AF65-F5344CB8AC3E}">
        <p14:creationId xmlns:p14="http://schemas.microsoft.com/office/powerpoint/2010/main" val="3544768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case we want a photo of students studying</a:t>
            </a:r>
            <a:r>
              <a:rPr lang="mr-IN" dirty="0" smtClean="0"/>
              <a:t>…</a:t>
            </a:r>
            <a:r>
              <a:rPr lang="en-US" dirty="0" smtClean="0"/>
              <a:t>.</a:t>
            </a:r>
            <a:endParaRPr lang="en-US" dirty="0"/>
          </a:p>
        </p:txBody>
      </p:sp>
      <p:sp>
        <p:nvSpPr>
          <p:cNvPr id="4" name="Slide Number Placeholder 3"/>
          <p:cNvSpPr>
            <a:spLocks noGrp="1"/>
          </p:cNvSpPr>
          <p:nvPr>
            <p:ph type="sldNum" sz="quarter" idx="10"/>
          </p:nvPr>
        </p:nvSpPr>
        <p:spPr/>
        <p:txBody>
          <a:bodyPr/>
          <a:lstStyle/>
          <a:p>
            <a:fld id="{E5A8FAA9-B6A3-4EBE-B302-E0390353FF1D}" type="slidenum">
              <a:rPr lang="en-US" smtClean="0"/>
              <a:t>13</a:t>
            </a:fld>
            <a:endParaRPr lang="en-US" dirty="0"/>
          </a:p>
        </p:txBody>
      </p:sp>
    </p:spTree>
    <p:extLst>
      <p:ext uri="{BB962C8B-B14F-4D97-AF65-F5344CB8AC3E}">
        <p14:creationId xmlns:p14="http://schemas.microsoft.com/office/powerpoint/2010/main" val="2388066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 many words</a:t>
            </a:r>
            <a:r>
              <a:rPr lang="en-US" baseline="0" dirty="0" smtClean="0"/>
              <a:t> on this page- I would divide into two slides, or simplify the words on the slide and speak these words (not reading from the slide, but keeping the wording for the verbal presentation). The next slide is an example of what this slide (#12) could be, with the speaking content in the note below.</a:t>
            </a:r>
            <a:endParaRPr lang="en-US" dirty="0"/>
          </a:p>
        </p:txBody>
      </p:sp>
      <p:sp>
        <p:nvSpPr>
          <p:cNvPr id="4" name="Slide Number Placeholder 3"/>
          <p:cNvSpPr>
            <a:spLocks noGrp="1"/>
          </p:cNvSpPr>
          <p:nvPr>
            <p:ph type="sldNum" sz="quarter" idx="10"/>
          </p:nvPr>
        </p:nvSpPr>
        <p:spPr/>
        <p:txBody>
          <a:bodyPr/>
          <a:lstStyle/>
          <a:p>
            <a:fld id="{E5A8FAA9-B6A3-4EBE-B302-E0390353FF1D}" type="slidenum">
              <a:rPr lang="en-US" smtClean="0"/>
              <a:t>14</a:t>
            </a:fld>
            <a:endParaRPr lang="en-US" dirty="0"/>
          </a:p>
        </p:txBody>
      </p:sp>
    </p:spTree>
    <p:extLst>
      <p:ext uri="{BB962C8B-B14F-4D97-AF65-F5344CB8AC3E}">
        <p14:creationId xmlns:p14="http://schemas.microsoft.com/office/powerpoint/2010/main" val="1769373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could say these words from the original slide:</a:t>
            </a:r>
          </a:p>
          <a:p>
            <a:r>
              <a:rPr lang="en-US" sz="1200" dirty="0" smtClean="0"/>
              <a:t>Involve learners in mutual planning of relevant methods and curricular content</a:t>
            </a:r>
          </a:p>
          <a:p>
            <a:r>
              <a:rPr lang="en-US" sz="1200" dirty="0" smtClean="0"/>
              <a:t>Involve learners in diagnosing their own needs—this will help to trigger internal motivation.</a:t>
            </a:r>
          </a:p>
          <a:p>
            <a:r>
              <a:rPr lang="en-US" sz="1200" dirty="0" smtClean="0"/>
              <a:t>Encourage learners to formulate their own learning objectives—this gives them more control of their learning</a:t>
            </a:r>
          </a:p>
          <a:p>
            <a:r>
              <a:rPr lang="en-US" sz="1200" dirty="0" smtClean="0"/>
              <a:t>Encourage learners to identify resources and devise strategies for using the resources to achieve their objectives</a:t>
            </a:r>
          </a:p>
          <a:p>
            <a:endParaRPr lang="en-US" sz="1200" dirty="0" smtClean="0"/>
          </a:p>
          <a:p>
            <a:endParaRPr lang="en-US" baseline="0" dirty="0" smtClean="0"/>
          </a:p>
          <a:p>
            <a:r>
              <a:rPr lang="en-US" sz="1200" dirty="0" smtClean="0"/>
              <a:t>Establish an effective learning climate, where learners feel safe and comfortable expressing themselves</a:t>
            </a:r>
          </a:p>
          <a:p>
            <a:r>
              <a:rPr lang="en-US" sz="1200" dirty="0" smtClean="0"/>
              <a:t>Support learners in carrying out their learning plans.</a:t>
            </a:r>
          </a:p>
          <a:p>
            <a:r>
              <a:rPr lang="en-US" sz="1200" dirty="0" smtClean="0"/>
              <a:t>Involve learners in evaluating their own learning—this can develop their skills of critical reflection.</a:t>
            </a:r>
          </a:p>
          <a:p>
            <a:endParaRPr lang="en-US" dirty="0"/>
          </a:p>
        </p:txBody>
      </p:sp>
      <p:sp>
        <p:nvSpPr>
          <p:cNvPr id="4" name="Slide Number Placeholder 3"/>
          <p:cNvSpPr>
            <a:spLocks noGrp="1"/>
          </p:cNvSpPr>
          <p:nvPr>
            <p:ph type="sldNum" sz="quarter" idx="10"/>
          </p:nvPr>
        </p:nvSpPr>
        <p:spPr/>
        <p:txBody>
          <a:bodyPr/>
          <a:lstStyle/>
          <a:p>
            <a:fld id="{E5A8FAA9-B6A3-4EBE-B302-E0390353FF1D}" type="slidenum">
              <a:rPr lang="en-US" smtClean="0"/>
              <a:t>15</a:t>
            </a:fld>
            <a:endParaRPr lang="en-US" dirty="0"/>
          </a:p>
        </p:txBody>
      </p:sp>
    </p:spTree>
    <p:extLst>
      <p:ext uri="{BB962C8B-B14F-4D97-AF65-F5344CB8AC3E}">
        <p14:creationId xmlns:p14="http://schemas.microsoft.com/office/powerpoint/2010/main" val="1769373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look to your expertise</a:t>
            </a:r>
          </a:p>
          <a:p>
            <a:endParaRPr lang="en-US" dirty="0"/>
          </a:p>
        </p:txBody>
      </p:sp>
      <p:sp>
        <p:nvSpPr>
          <p:cNvPr id="4" name="Slide Number Placeholder 3"/>
          <p:cNvSpPr>
            <a:spLocks noGrp="1"/>
          </p:cNvSpPr>
          <p:nvPr>
            <p:ph type="sldNum" sz="quarter" idx="10"/>
          </p:nvPr>
        </p:nvSpPr>
        <p:spPr/>
        <p:txBody>
          <a:bodyPr/>
          <a:lstStyle/>
          <a:p>
            <a:fld id="{E5A8FAA9-B6A3-4EBE-B302-E0390353FF1D}" type="slidenum">
              <a:rPr lang="en-US" smtClean="0"/>
              <a:t>16</a:t>
            </a:fld>
            <a:endParaRPr lang="en-US" dirty="0"/>
          </a:p>
        </p:txBody>
      </p:sp>
    </p:spTree>
    <p:extLst>
      <p:ext uri="{BB962C8B-B14F-4D97-AF65-F5344CB8AC3E}">
        <p14:creationId xmlns:p14="http://schemas.microsoft.com/office/powerpoint/2010/main" val="1880166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06099" y="2106259"/>
            <a:ext cx="6853412" cy="1470025"/>
          </a:xfrm>
        </p:spPr>
        <p:txBody>
          <a:bodyPr>
            <a:normAutofit/>
          </a:bodyPr>
          <a:lstStyle>
            <a:lvl1pPr algn="ctr">
              <a:defRPr sz="3800" b="1" i="0">
                <a:solidFill>
                  <a:schemeClr val="tx1"/>
                </a:solidFill>
                <a:latin typeface="Helvetica"/>
                <a:cs typeface="Helvetica"/>
              </a:defRPr>
            </a:lvl1pPr>
          </a:lstStyle>
          <a:p>
            <a:r>
              <a:rPr lang="en-US" dirty="0" smtClean="0"/>
              <a:t>Click to edit Master title style</a:t>
            </a:r>
            <a:br>
              <a:rPr lang="en-US" dirty="0" smtClean="0"/>
            </a:br>
            <a:r>
              <a:rPr lang="en-US" dirty="0" smtClean="0"/>
              <a:t>Click to edit Master title style Click to edit Master title style</a:t>
            </a:r>
            <a:endParaRPr lang="en-US" dirty="0"/>
          </a:p>
        </p:txBody>
      </p:sp>
      <p:sp>
        <p:nvSpPr>
          <p:cNvPr id="3" name="Subtitle 2"/>
          <p:cNvSpPr>
            <a:spLocks noGrp="1"/>
          </p:cNvSpPr>
          <p:nvPr>
            <p:ph type="subTitle" idx="1" hasCustomPrompt="1"/>
          </p:nvPr>
        </p:nvSpPr>
        <p:spPr>
          <a:xfrm>
            <a:off x="1492316" y="4063709"/>
            <a:ext cx="6079746" cy="1752600"/>
          </a:xfr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3000" b="0" i="1">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br>
              <a:rPr lang="en-US" dirty="0" smtClean="0"/>
            </a:br>
            <a:r>
              <a:rPr lang="en-US" dirty="0" smtClean="0"/>
              <a:t>Click to edit Master subtitle style</a:t>
            </a:r>
          </a:p>
          <a:p>
            <a:endParaRPr lang="en-US" dirty="0"/>
          </a:p>
        </p:txBody>
      </p:sp>
    </p:spTree>
    <p:extLst>
      <p:ext uri="{BB962C8B-B14F-4D97-AF65-F5344CB8AC3E}">
        <p14:creationId xmlns:p14="http://schemas.microsoft.com/office/powerpoint/2010/main" val="1442216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94404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Text Placeholder 2"/>
          <p:cNvSpPr>
            <a:spLocks noGrp="1"/>
          </p:cNvSpPr>
          <p:nvPr>
            <p:ph idx="1"/>
          </p:nvPr>
        </p:nvSpPr>
        <p:spPr>
          <a:xfrm>
            <a:off x="457200" y="2269609"/>
            <a:ext cx="8229600" cy="394687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34345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a:ln/>
        </p:spPr>
        <p:txBody>
          <a:bodyPr/>
          <a:lstStyle>
            <a:lvl1pPr>
              <a:defRPr/>
            </a:lvl1pPr>
          </a:lstStyle>
          <a:p>
            <a:pPr>
              <a:defRPr/>
            </a:pPr>
            <a:endParaRPr lang="en-US" dirty="0">
              <a:solidFill>
                <a:srgbClr val="FFFFFF"/>
              </a:solidFill>
            </a:endParaRPr>
          </a:p>
        </p:txBody>
      </p:sp>
      <p:sp>
        <p:nvSpPr>
          <p:cNvPr id="3" name="Rectangle 3"/>
          <p:cNvSpPr>
            <a:spLocks noGrp="1" noChangeArrowheads="1"/>
          </p:cNvSpPr>
          <p:nvPr>
            <p:ph type="sldNum" sz="quarter" idx="11"/>
          </p:nvPr>
        </p:nvSpPr>
        <p:spPr>
          <a:xfrm>
            <a:off x="6553200" y="6248400"/>
            <a:ext cx="2133600" cy="476250"/>
          </a:xfrm>
          <a:prstGeom prst="rect">
            <a:avLst/>
          </a:prstGeom>
          <a:ln/>
        </p:spPr>
        <p:txBody>
          <a:bodyPr/>
          <a:lstStyle>
            <a:lvl1pPr>
              <a:defRPr/>
            </a:lvl1pPr>
          </a:lstStyle>
          <a:p>
            <a:pPr>
              <a:defRPr/>
            </a:pPr>
            <a:fld id="{555E4701-04E4-4E6F-AECD-2EEF03F894D0}" type="slidenum">
              <a:rPr lang="en-US">
                <a:solidFill>
                  <a:srgbClr val="FFFFFF"/>
                </a:solidFill>
              </a:rPr>
              <a:pPr>
                <a:defRPr/>
              </a:pPr>
              <a:t>‹#›</a:t>
            </a:fld>
            <a:endParaRPr lang="en-US" dirty="0">
              <a:solidFill>
                <a:srgbClr val="FFFFFF"/>
              </a:solidFill>
            </a:endParaRPr>
          </a:p>
        </p:txBody>
      </p:sp>
      <p:sp>
        <p:nvSpPr>
          <p:cNvPr id="4" name="Rectangle 14"/>
          <p:cNvSpPr>
            <a:spLocks noGrp="1" noChangeArrowheads="1"/>
          </p:cNvSpPr>
          <p:nvPr>
            <p:ph type="ftr" sz="quarter" idx="12"/>
          </p:nvPr>
        </p:nvSpPr>
        <p:spPr>
          <a:xfrm>
            <a:off x="3124200" y="6248400"/>
            <a:ext cx="2895600" cy="476250"/>
          </a:xfrm>
          <a:prstGeom prst="rect">
            <a:avLst/>
          </a:prstGeom>
          <a:ln/>
        </p:spPr>
        <p:txBody>
          <a:bodyPr/>
          <a:lstStyle>
            <a:lvl1pPr>
              <a:defRPr/>
            </a:lvl1pPr>
          </a:lstStyle>
          <a:p>
            <a:pPr>
              <a:defRPr/>
            </a:pPr>
            <a:endParaRPr lang="en-US" dirty="0">
              <a:solidFill>
                <a:srgbClr val="FFFFFF"/>
              </a:solidFill>
            </a:endParaRPr>
          </a:p>
        </p:txBody>
      </p:sp>
    </p:spTree>
    <p:extLst>
      <p:ext uri="{BB962C8B-B14F-4D97-AF65-F5344CB8AC3E}">
        <p14:creationId xmlns:p14="http://schemas.microsoft.com/office/powerpoint/2010/main" val="1965011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900250"/>
            <a:ext cx="8229600" cy="1143000"/>
          </a:xfrm>
          <a:prstGeom prst="rect">
            <a:avLst/>
          </a:prstGeom>
        </p:spPr>
        <p:txBody>
          <a:bodyPr vert="horz" lIns="91440" tIns="45720" rIns="91440" bIns="45720" rtlCol="0" anchor="ctr">
            <a:normAutofit/>
          </a:bodyPr>
          <a:lstStyle/>
          <a:p>
            <a:r>
              <a:rPr lang="en-US" dirty="0" smtClean="0"/>
              <a:t>Click to edit Master title style</a:t>
            </a:r>
            <a:br>
              <a:rPr lang="en-US" dirty="0" smtClean="0"/>
            </a:br>
            <a:r>
              <a:rPr lang="en-US" dirty="0" smtClean="0"/>
              <a:t>Click to edit Master title style</a:t>
            </a:r>
            <a:endParaRPr lang="en-US" dirty="0"/>
          </a:p>
        </p:txBody>
      </p:sp>
      <p:sp>
        <p:nvSpPr>
          <p:cNvPr id="4" name="Text Placeholder 2"/>
          <p:cNvSpPr>
            <a:spLocks noGrp="1"/>
          </p:cNvSpPr>
          <p:nvPr>
            <p:ph idx="1"/>
          </p:nvPr>
        </p:nvSpPr>
        <p:spPr>
          <a:xfrm>
            <a:off x="457200" y="2225812"/>
            <a:ext cx="8229600" cy="394687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79556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40601"/>
            <a:ext cx="8229600" cy="11878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266165"/>
            <a:ext cx="8229600" cy="395621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47656140"/>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0" r:id="rId4"/>
  </p:sldLayoutIdLst>
  <p:txStyles>
    <p:titleStyle>
      <a:lvl1pPr algn="ctr" defTabSz="457200" rtl="0" eaLnBrk="1" latinLnBrk="0" hangingPunct="1">
        <a:spcBef>
          <a:spcPct val="0"/>
        </a:spcBef>
        <a:buNone/>
        <a:defRPr sz="4000" b="1" i="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Breakout: Theory and Practice of Self Directed Learning</a:t>
            </a:r>
            <a:endParaRPr lang="en-US" dirty="0"/>
          </a:p>
        </p:txBody>
      </p:sp>
      <p:sp>
        <p:nvSpPr>
          <p:cNvPr id="3" name="Subtitle 2"/>
          <p:cNvSpPr>
            <a:spLocks noGrp="1"/>
          </p:cNvSpPr>
          <p:nvPr>
            <p:ph type="subTitle" idx="1"/>
          </p:nvPr>
        </p:nvSpPr>
        <p:spPr>
          <a:xfrm>
            <a:off x="1492316" y="4063709"/>
            <a:ext cx="6079746" cy="2106272"/>
          </a:xfrm>
        </p:spPr>
        <p:txBody>
          <a:bodyPr>
            <a:normAutofit lnSpcReduction="10000"/>
          </a:bodyPr>
          <a:lstStyle/>
          <a:p>
            <a:r>
              <a:rPr lang="en-US" dirty="0" smtClean="0"/>
              <a:t>Peter J. Koopman, MD</a:t>
            </a:r>
            <a:endParaRPr lang="en-US" sz="2400" dirty="0" smtClean="0"/>
          </a:p>
          <a:p>
            <a:r>
              <a:rPr lang="en-US" dirty="0" smtClean="0"/>
              <a:t>Mary E. Lindholm, MD</a:t>
            </a:r>
          </a:p>
          <a:p>
            <a:r>
              <a:rPr lang="en-US" dirty="0"/>
              <a:t>Matthew Holley, PhD</a:t>
            </a:r>
            <a:endParaRPr lang="en-US" dirty="0" smtClean="0"/>
          </a:p>
          <a:p>
            <a:r>
              <a:rPr lang="en-US" sz="3200" dirty="0"/>
              <a:t>Erika </a:t>
            </a:r>
            <a:r>
              <a:rPr lang="en-US" sz="3200" dirty="0" smtClean="0"/>
              <a:t>Schillinger, MD</a:t>
            </a:r>
            <a:endParaRPr lang="en-US" sz="3200" dirty="0"/>
          </a:p>
        </p:txBody>
      </p:sp>
    </p:spTree>
    <p:extLst>
      <p:ext uri="{BB962C8B-B14F-4D97-AF65-F5344CB8AC3E}">
        <p14:creationId xmlns:p14="http://schemas.microsoft.com/office/powerpoint/2010/main" val="27218786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671744" y="839678"/>
            <a:ext cx="8001000" cy="708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0" fontAlgn="base" hangingPunct="0">
              <a:spcBef>
                <a:spcPct val="50000"/>
              </a:spcBef>
              <a:spcAft>
                <a:spcPct val="0"/>
              </a:spcAft>
            </a:pPr>
            <a:r>
              <a:rPr lang="en-US" altLang="en-US" sz="4000" b="1" dirty="0">
                <a:latin typeface="Helvetica"/>
                <a:cs typeface="Helvetica"/>
              </a:rPr>
              <a:t>How </a:t>
            </a:r>
            <a:r>
              <a:rPr lang="en-US" altLang="en-US" sz="4000" b="1" dirty="0" smtClean="0">
                <a:latin typeface="Helvetica"/>
                <a:cs typeface="Helvetica"/>
              </a:rPr>
              <a:t>Learning Happens</a:t>
            </a:r>
            <a:endParaRPr lang="en-US" altLang="en-US" sz="4000" b="1" dirty="0">
              <a:latin typeface="Helvetica"/>
              <a:cs typeface="Helvetica"/>
            </a:endParaRPr>
          </a:p>
        </p:txBody>
      </p:sp>
      <p:sp>
        <p:nvSpPr>
          <p:cNvPr id="17411" name="Rectangle 3"/>
          <p:cNvSpPr>
            <a:spLocks noChangeArrowheads="1"/>
          </p:cNvSpPr>
          <p:nvPr/>
        </p:nvSpPr>
        <p:spPr bwMode="auto">
          <a:xfrm>
            <a:off x="1524002" y="2971811"/>
            <a:ext cx="1721556" cy="792163"/>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2075" tIns="46038" rIns="92075" bIns="46038">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0" fontAlgn="base" hangingPunct="0">
              <a:spcBef>
                <a:spcPct val="50000"/>
              </a:spcBef>
              <a:spcAft>
                <a:spcPct val="0"/>
              </a:spcAft>
            </a:pPr>
            <a:r>
              <a:rPr lang="en-US" altLang="en-US" b="1" dirty="0">
                <a:latin typeface="Times New Roman" pitchFamily="18" charset="0"/>
              </a:rPr>
              <a:t>Consciously</a:t>
            </a:r>
          </a:p>
          <a:p>
            <a:pPr algn="ctr" eaLnBrk="0" fontAlgn="base" hangingPunct="0">
              <a:spcBef>
                <a:spcPct val="50000"/>
              </a:spcBef>
              <a:spcAft>
                <a:spcPct val="0"/>
              </a:spcAft>
            </a:pPr>
            <a:r>
              <a:rPr lang="en-US" altLang="en-US" b="1" dirty="0">
                <a:latin typeface="Times New Roman" pitchFamily="18" charset="0"/>
              </a:rPr>
              <a:t>Incompetent</a:t>
            </a:r>
          </a:p>
        </p:txBody>
      </p:sp>
      <p:sp>
        <p:nvSpPr>
          <p:cNvPr id="17412" name="Rectangle 4"/>
          <p:cNvSpPr>
            <a:spLocks noChangeArrowheads="1"/>
          </p:cNvSpPr>
          <p:nvPr/>
        </p:nvSpPr>
        <p:spPr bwMode="auto">
          <a:xfrm>
            <a:off x="5715000" y="2971811"/>
            <a:ext cx="1905000" cy="792163"/>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2075" tIns="46038" rIns="92075" bIns="46038">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0" fontAlgn="base" hangingPunct="0">
              <a:spcBef>
                <a:spcPct val="50000"/>
              </a:spcBef>
              <a:spcAft>
                <a:spcPct val="0"/>
              </a:spcAft>
            </a:pPr>
            <a:r>
              <a:rPr lang="en-US" altLang="en-US" b="1" dirty="0">
                <a:latin typeface="Times New Roman" pitchFamily="18" charset="0"/>
              </a:rPr>
              <a:t>Consciously</a:t>
            </a:r>
          </a:p>
          <a:p>
            <a:pPr algn="ctr" eaLnBrk="0" fontAlgn="base" hangingPunct="0">
              <a:spcBef>
                <a:spcPct val="50000"/>
              </a:spcBef>
              <a:spcAft>
                <a:spcPct val="0"/>
              </a:spcAft>
            </a:pPr>
            <a:r>
              <a:rPr lang="en-US" altLang="en-US" b="1" dirty="0">
                <a:latin typeface="Times New Roman" pitchFamily="18" charset="0"/>
              </a:rPr>
              <a:t>Competent</a:t>
            </a:r>
          </a:p>
        </p:txBody>
      </p:sp>
      <p:sp>
        <p:nvSpPr>
          <p:cNvPr id="17413" name="Rectangle 5"/>
          <p:cNvSpPr>
            <a:spLocks noChangeArrowheads="1"/>
          </p:cNvSpPr>
          <p:nvPr/>
        </p:nvSpPr>
        <p:spPr bwMode="auto">
          <a:xfrm>
            <a:off x="1600200" y="1981211"/>
            <a:ext cx="1930400" cy="86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0" fontAlgn="base" hangingPunct="0">
              <a:spcBef>
                <a:spcPct val="50000"/>
              </a:spcBef>
              <a:spcAft>
                <a:spcPct val="0"/>
              </a:spcAft>
            </a:pPr>
            <a:r>
              <a:rPr lang="en-US" altLang="en-US" sz="2000" dirty="0">
                <a:latin typeface="Times New Roman" pitchFamily="18" charset="0"/>
              </a:rPr>
              <a:t>desire to do it</a:t>
            </a:r>
          </a:p>
          <a:p>
            <a:pPr eaLnBrk="0" fontAlgn="base" hangingPunct="0">
              <a:spcBef>
                <a:spcPct val="50000"/>
              </a:spcBef>
              <a:spcAft>
                <a:spcPct val="0"/>
              </a:spcAft>
            </a:pPr>
            <a:r>
              <a:rPr lang="en-US" altLang="en-US" sz="2000" dirty="0">
                <a:latin typeface="Times New Roman" pitchFamily="18" charset="0"/>
              </a:rPr>
              <a:t>learn about it</a:t>
            </a:r>
          </a:p>
        </p:txBody>
      </p:sp>
      <p:sp>
        <p:nvSpPr>
          <p:cNvPr id="17414" name="Rectangle 6"/>
          <p:cNvSpPr>
            <a:spLocks noChangeArrowheads="1"/>
          </p:cNvSpPr>
          <p:nvPr/>
        </p:nvSpPr>
        <p:spPr bwMode="auto">
          <a:xfrm>
            <a:off x="5410200" y="1905011"/>
            <a:ext cx="2565400" cy="86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0" fontAlgn="base" hangingPunct="0">
              <a:spcBef>
                <a:spcPct val="50000"/>
              </a:spcBef>
              <a:spcAft>
                <a:spcPct val="0"/>
              </a:spcAft>
            </a:pPr>
            <a:r>
              <a:rPr lang="en-US" altLang="en-US" sz="2000" dirty="0">
                <a:latin typeface="Times New Roman" pitchFamily="18" charset="0"/>
              </a:rPr>
              <a:t>desire to do it well</a:t>
            </a:r>
          </a:p>
          <a:p>
            <a:pPr algn="ctr" eaLnBrk="0" fontAlgn="base" hangingPunct="0">
              <a:spcBef>
                <a:spcPct val="50000"/>
              </a:spcBef>
              <a:spcAft>
                <a:spcPct val="0"/>
              </a:spcAft>
            </a:pPr>
            <a:r>
              <a:rPr lang="en-US" altLang="en-US" sz="2000" dirty="0">
                <a:latin typeface="Times New Roman" pitchFamily="18" charset="0"/>
              </a:rPr>
              <a:t>learn more about it</a:t>
            </a:r>
          </a:p>
        </p:txBody>
      </p:sp>
      <p:sp>
        <p:nvSpPr>
          <p:cNvPr id="17415" name="AutoShape 7"/>
          <p:cNvSpPr>
            <a:spLocks noChangeArrowheads="1"/>
          </p:cNvSpPr>
          <p:nvPr/>
        </p:nvSpPr>
        <p:spPr bwMode="auto">
          <a:xfrm>
            <a:off x="3886205" y="3124211"/>
            <a:ext cx="1214967" cy="485775"/>
          </a:xfrm>
          <a:prstGeom prst="leftRightArrow">
            <a:avLst>
              <a:gd name="adj1" fmla="val 50000"/>
              <a:gd name="adj2" fmla="val 56275"/>
            </a:avLst>
          </a:prstGeom>
          <a:solidFill>
            <a:schemeClr val="accent1"/>
          </a:solidFill>
          <a:ln w="12700" cap="sq">
            <a:solidFill>
              <a:schemeClr val="tx1"/>
            </a:solidFill>
            <a:miter lim="800000"/>
            <a:headEnd type="none" w="sm" len="sm"/>
            <a:tailEnd type="none" w="sm" len="sm"/>
          </a:ln>
        </p:spPr>
        <p:txBody>
          <a:bodyPr wrap="none"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0" fontAlgn="base" hangingPunct="0">
              <a:spcBef>
                <a:spcPct val="0"/>
              </a:spcBef>
              <a:spcAft>
                <a:spcPct val="0"/>
              </a:spcAft>
            </a:pPr>
            <a:endParaRPr lang="en-US" altLang="en-US" dirty="0">
              <a:solidFill>
                <a:srgbClr val="FFFFFF"/>
              </a:solidFill>
            </a:endParaRPr>
          </a:p>
        </p:txBody>
      </p:sp>
      <p:sp>
        <p:nvSpPr>
          <p:cNvPr id="332808" name="Text Box 8"/>
          <p:cNvSpPr txBox="1">
            <a:spLocks noChangeArrowheads="1"/>
          </p:cNvSpPr>
          <p:nvPr/>
        </p:nvSpPr>
        <p:spPr bwMode="auto">
          <a:xfrm>
            <a:off x="3048003" y="4267200"/>
            <a:ext cx="2929467"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0" fontAlgn="base" hangingPunct="0">
              <a:spcBef>
                <a:spcPct val="0"/>
              </a:spcBef>
              <a:spcAft>
                <a:spcPct val="0"/>
              </a:spcAft>
            </a:pPr>
            <a:r>
              <a:rPr lang="en-US" altLang="en-US" sz="3600" dirty="0">
                <a:latin typeface="Times New Roman" pitchFamily="18" charset="0"/>
              </a:rPr>
              <a:t>Have insights.</a:t>
            </a:r>
          </a:p>
          <a:p>
            <a:pPr algn="ctr" eaLnBrk="0" fontAlgn="base" hangingPunct="0">
              <a:spcBef>
                <a:spcPct val="0"/>
              </a:spcBef>
              <a:spcAft>
                <a:spcPct val="0"/>
              </a:spcAft>
            </a:pPr>
            <a:r>
              <a:rPr lang="en-US" altLang="en-US" sz="3600" dirty="0">
                <a:latin typeface="Times New Roman" pitchFamily="18" charset="0"/>
              </a:rPr>
              <a:t>Plan actions.</a:t>
            </a:r>
          </a:p>
          <a:p>
            <a:pPr algn="ctr" eaLnBrk="0" fontAlgn="base" hangingPunct="0">
              <a:spcBef>
                <a:spcPct val="0"/>
              </a:spcBef>
              <a:spcAft>
                <a:spcPct val="0"/>
              </a:spcAft>
            </a:pPr>
            <a:r>
              <a:rPr lang="en-US" altLang="en-US" sz="3600" dirty="0">
                <a:latin typeface="Times New Roman" pitchFamily="18" charset="0"/>
              </a:rPr>
              <a:t>Learn.</a:t>
            </a:r>
          </a:p>
        </p:txBody>
      </p:sp>
      <p:sp>
        <p:nvSpPr>
          <p:cNvPr id="332809" name="AutoShape 9"/>
          <p:cNvSpPr>
            <a:spLocks noChangeArrowheads="1"/>
          </p:cNvSpPr>
          <p:nvPr/>
        </p:nvSpPr>
        <p:spPr bwMode="auto">
          <a:xfrm rot="5400000">
            <a:off x="4123360" y="3953846"/>
            <a:ext cx="773113" cy="180622"/>
          </a:xfrm>
          <a:prstGeom prst="leftRightArrow">
            <a:avLst>
              <a:gd name="adj1" fmla="val 50000"/>
              <a:gd name="adj2" fmla="val 76094"/>
            </a:avLst>
          </a:prstGeom>
          <a:solidFill>
            <a:schemeClr val="accent2"/>
          </a:solidFill>
          <a:ln w="12700" cap="sq">
            <a:solidFill>
              <a:schemeClr val="tx1"/>
            </a:solidFill>
            <a:miter lim="800000"/>
            <a:headEnd type="none" w="sm" len="sm"/>
            <a:tailEnd type="none" w="sm" len="sm"/>
          </a:ln>
        </p:spPr>
        <p:txBody>
          <a:bodyPr wrap="none"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0" fontAlgn="base" hangingPunct="0">
              <a:spcBef>
                <a:spcPct val="0"/>
              </a:spcBef>
              <a:spcAft>
                <a:spcPct val="0"/>
              </a:spcAft>
            </a:pPr>
            <a:endParaRPr lang="en-US" altLang="en-US" dirty="0">
              <a:solidFill>
                <a:srgbClr val="FFFFFF"/>
              </a:solidFill>
            </a:endParaRPr>
          </a:p>
        </p:txBody>
      </p:sp>
    </p:spTree>
    <p:extLst>
      <p:ext uri="{BB962C8B-B14F-4D97-AF65-F5344CB8AC3E}">
        <p14:creationId xmlns:p14="http://schemas.microsoft.com/office/powerpoint/2010/main" val="415476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3280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328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8" grpId="1"/>
      <p:bldP spid="33280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551504" y="3897595"/>
            <a:ext cx="5092700" cy="2369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0" fontAlgn="base" hangingPunct="0">
              <a:spcBef>
                <a:spcPct val="50000"/>
              </a:spcBef>
              <a:spcAft>
                <a:spcPct val="0"/>
              </a:spcAft>
            </a:pPr>
            <a:r>
              <a:rPr lang="en-US" altLang="en-US" sz="2800" b="1" dirty="0">
                <a:latin typeface="Times New Roman" pitchFamily="18" charset="0"/>
              </a:rPr>
              <a:t>Director</a:t>
            </a:r>
            <a:r>
              <a:rPr lang="en-US" altLang="en-US" sz="2000" b="1" dirty="0">
                <a:latin typeface="Times New Roman" pitchFamily="18" charset="0"/>
              </a:rPr>
              <a:t>:</a:t>
            </a:r>
            <a:endParaRPr lang="en-US" altLang="en-US" sz="2000" dirty="0">
              <a:latin typeface="Times New Roman" pitchFamily="18" charset="0"/>
            </a:endParaRPr>
          </a:p>
          <a:p>
            <a:pPr marL="223838" indent="-223838" eaLnBrk="0" fontAlgn="base" hangingPunct="0">
              <a:spcBef>
                <a:spcPct val="50000"/>
              </a:spcBef>
              <a:spcAft>
                <a:spcPct val="0"/>
              </a:spcAft>
              <a:buFontTx/>
              <a:buChar char="•"/>
            </a:pPr>
            <a:r>
              <a:rPr lang="en-US" altLang="en-US" sz="2000" dirty="0">
                <a:latin typeface="Times New Roman" pitchFamily="18" charset="0"/>
              </a:rPr>
              <a:t>S</a:t>
            </a:r>
            <a:r>
              <a:rPr lang="en-US" altLang="en-US" sz="2000" dirty="0" smtClean="0">
                <a:latin typeface="Times New Roman" pitchFamily="18" charset="0"/>
              </a:rPr>
              <a:t>et </a:t>
            </a:r>
            <a:r>
              <a:rPr lang="en-US" altLang="en-US" sz="2000" dirty="0">
                <a:latin typeface="Times New Roman" pitchFamily="18" charset="0"/>
              </a:rPr>
              <a:t>clear expectations</a:t>
            </a:r>
          </a:p>
          <a:p>
            <a:pPr marL="223838" indent="-223838" eaLnBrk="0" fontAlgn="base" hangingPunct="0">
              <a:spcBef>
                <a:spcPct val="50000"/>
              </a:spcBef>
              <a:spcAft>
                <a:spcPct val="0"/>
              </a:spcAft>
              <a:buFontTx/>
              <a:buChar char="•"/>
            </a:pPr>
            <a:r>
              <a:rPr lang="en-US" altLang="en-US" sz="2000" dirty="0">
                <a:latin typeface="Times New Roman" pitchFamily="18" charset="0"/>
              </a:rPr>
              <a:t>C</a:t>
            </a:r>
            <a:r>
              <a:rPr lang="en-US" altLang="en-US" sz="2000" dirty="0" smtClean="0">
                <a:latin typeface="Times New Roman" pitchFamily="18" charset="0"/>
              </a:rPr>
              <a:t>onduct </a:t>
            </a:r>
            <a:r>
              <a:rPr lang="en-US" altLang="en-US" sz="2000" dirty="0">
                <a:latin typeface="Times New Roman" pitchFamily="18" charset="0"/>
              </a:rPr>
              <a:t>demonstrations</a:t>
            </a:r>
          </a:p>
          <a:p>
            <a:pPr marL="223838" indent="-223838" eaLnBrk="0" fontAlgn="base" hangingPunct="0">
              <a:spcBef>
                <a:spcPct val="50000"/>
              </a:spcBef>
              <a:spcAft>
                <a:spcPct val="0"/>
              </a:spcAft>
              <a:buFontTx/>
              <a:buChar char="•"/>
            </a:pPr>
            <a:r>
              <a:rPr lang="en-US" altLang="en-US" sz="2000" dirty="0">
                <a:latin typeface="Times New Roman" pitchFamily="18" charset="0"/>
              </a:rPr>
              <a:t>A</a:t>
            </a:r>
            <a:r>
              <a:rPr lang="en-US" altLang="en-US" sz="2000" dirty="0" smtClean="0">
                <a:latin typeface="Times New Roman" pitchFamily="18" charset="0"/>
              </a:rPr>
              <a:t>sk </a:t>
            </a:r>
            <a:r>
              <a:rPr lang="en-US" altLang="en-US" sz="2000" dirty="0">
                <a:latin typeface="Times New Roman" pitchFamily="18" charset="0"/>
              </a:rPr>
              <a:t>questions</a:t>
            </a:r>
          </a:p>
          <a:p>
            <a:pPr marL="223838" indent="-223838" eaLnBrk="0" fontAlgn="base" hangingPunct="0">
              <a:spcBef>
                <a:spcPct val="50000"/>
              </a:spcBef>
              <a:spcAft>
                <a:spcPct val="0"/>
              </a:spcAft>
              <a:buFontTx/>
              <a:buChar char="•"/>
            </a:pPr>
            <a:r>
              <a:rPr lang="en-US" altLang="en-US" sz="2000" dirty="0">
                <a:latin typeface="Times New Roman" pitchFamily="18" charset="0"/>
              </a:rPr>
              <a:t>M</a:t>
            </a:r>
            <a:r>
              <a:rPr lang="en-US" altLang="en-US" sz="2000" dirty="0" smtClean="0">
                <a:latin typeface="Times New Roman" pitchFamily="18" charset="0"/>
              </a:rPr>
              <a:t>odel </a:t>
            </a:r>
            <a:r>
              <a:rPr lang="en-US" altLang="en-US" sz="2000" dirty="0">
                <a:latin typeface="Times New Roman" pitchFamily="18" charset="0"/>
              </a:rPr>
              <a:t>skills and procedures </a:t>
            </a:r>
          </a:p>
        </p:txBody>
      </p:sp>
      <p:sp>
        <p:nvSpPr>
          <p:cNvPr id="247811" name="Text Box 3"/>
          <p:cNvSpPr txBox="1">
            <a:spLocks noChangeArrowheads="1"/>
          </p:cNvSpPr>
          <p:nvPr/>
        </p:nvSpPr>
        <p:spPr bwMode="auto">
          <a:xfrm>
            <a:off x="1968189" y="2242692"/>
            <a:ext cx="7356122"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0" fontAlgn="base" hangingPunct="0">
              <a:spcBef>
                <a:spcPct val="50000"/>
              </a:spcBef>
              <a:spcAft>
                <a:spcPct val="0"/>
              </a:spcAft>
            </a:pPr>
            <a:r>
              <a:rPr lang="en-US" altLang="en-US" sz="2800" b="1" dirty="0">
                <a:latin typeface="Times New Roman" pitchFamily="18" charset="0"/>
              </a:rPr>
              <a:t>Facilitator:</a:t>
            </a:r>
            <a:endParaRPr lang="en-US" altLang="en-US" sz="2400" dirty="0">
              <a:latin typeface="Times New Roman" pitchFamily="18" charset="0"/>
            </a:endParaRPr>
          </a:p>
          <a:p>
            <a:pPr marL="223838" indent="-223838" eaLnBrk="0" fontAlgn="base" hangingPunct="0">
              <a:spcBef>
                <a:spcPct val="50000"/>
              </a:spcBef>
              <a:spcAft>
                <a:spcPct val="0"/>
              </a:spcAft>
              <a:buFontTx/>
              <a:buChar char="•"/>
            </a:pPr>
            <a:r>
              <a:rPr lang="en-US" altLang="en-US" sz="2000" dirty="0">
                <a:latin typeface="Times New Roman" pitchFamily="18" charset="0"/>
              </a:rPr>
              <a:t>S</a:t>
            </a:r>
            <a:r>
              <a:rPr lang="en-US" altLang="en-US" sz="2000" dirty="0" smtClean="0">
                <a:latin typeface="Times New Roman" pitchFamily="18" charset="0"/>
              </a:rPr>
              <a:t>hare </a:t>
            </a:r>
            <a:r>
              <a:rPr lang="en-US" altLang="en-US" sz="2000" dirty="0">
                <a:latin typeface="Times New Roman" pitchFamily="18" charset="0"/>
              </a:rPr>
              <a:t>your own reasoning process   </a:t>
            </a:r>
            <a:r>
              <a:rPr lang="en-US" altLang="en-US" sz="2000" dirty="0" smtClean="0">
                <a:latin typeface="Times New Roman" pitchFamily="18" charset="0"/>
                <a:cs typeface="Times New Roman" pitchFamily="18" charset="0"/>
              </a:rPr>
              <a:t>•  </a:t>
            </a:r>
            <a:r>
              <a:rPr lang="en-US" altLang="en-US" sz="2000" dirty="0" smtClean="0">
                <a:latin typeface="Times New Roman" pitchFamily="18" charset="0"/>
              </a:rPr>
              <a:t>Listen </a:t>
            </a:r>
            <a:r>
              <a:rPr lang="en-US" altLang="en-US" sz="2000" dirty="0">
                <a:latin typeface="Times New Roman" pitchFamily="18" charset="0"/>
              </a:rPr>
              <a:t>to learner’s ideas</a:t>
            </a:r>
          </a:p>
          <a:p>
            <a:pPr marL="223838" indent="-223838" eaLnBrk="0" fontAlgn="base" hangingPunct="0">
              <a:spcBef>
                <a:spcPct val="50000"/>
              </a:spcBef>
              <a:spcAft>
                <a:spcPct val="0"/>
              </a:spcAft>
              <a:buFontTx/>
              <a:buChar char="•"/>
            </a:pPr>
            <a:r>
              <a:rPr lang="en-US" altLang="en-US" sz="2000" dirty="0" smtClean="0">
                <a:latin typeface="Times New Roman" pitchFamily="18" charset="0"/>
              </a:rPr>
              <a:t>“</a:t>
            </a:r>
            <a:r>
              <a:rPr lang="en-US" altLang="en-US" sz="2000" dirty="0">
                <a:latin typeface="Times New Roman" pitchFamily="18" charset="0"/>
              </a:rPr>
              <a:t>T</a:t>
            </a:r>
            <a:r>
              <a:rPr lang="en-US" altLang="en-US" sz="2000" dirty="0" smtClean="0">
                <a:latin typeface="Times New Roman" pitchFamily="18" charset="0"/>
              </a:rPr>
              <a:t>hink </a:t>
            </a:r>
            <a:r>
              <a:rPr lang="en-US" altLang="en-US" sz="2000" dirty="0">
                <a:latin typeface="Times New Roman" pitchFamily="18" charset="0"/>
              </a:rPr>
              <a:t>aloud” while solving a clinical problem</a:t>
            </a:r>
            <a:endParaRPr lang="en-US" altLang="en-US" dirty="0">
              <a:latin typeface="Times New Roman" pitchFamily="18" charset="0"/>
            </a:endParaRPr>
          </a:p>
        </p:txBody>
      </p:sp>
      <p:sp>
        <p:nvSpPr>
          <p:cNvPr id="247812" name="Text Box 4"/>
          <p:cNvSpPr txBox="1">
            <a:spLocks noChangeArrowheads="1"/>
          </p:cNvSpPr>
          <p:nvPr/>
        </p:nvSpPr>
        <p:spPr bwMode="auto">
          <a:xfrm>
            <a:off x="3097854" y="603338"/>
            <a:ext cx="5896621" cy="143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0" fontAlgn="base" hangingPunct="0">
              <a:spcBef>
                <a:spcPct val="50000"/>
              </a:spcBef>
              <a:spcAft>
                <a:spcPct val="0"/>
              </a:spcAft>
            </a:pPr>
            <a:r>
              <a:rPr lang="en-US" altLang="en-US" sz="2800" b="1" dirty="0">
                <a:latin typeface="Times New Roman" pitchFamily="18" charset="0"/>
              </a:rPr>
              <a:t>Consultant:</a:t>
            </a:r>
            <a:endParaRPr lang="en-US" altLang="en-US" dirty="0">
              <a:latin typeface="Times New Roman" pitchFamily="18" charset="0"/>
            </a:endParaRPr>
          </a:p>
          <a:p>
            <a:pPr marL="223838" indent="-223838" eaLnBrk="0" fontAlgn="base" hangingPunct="0">
              <a:spcBef>
                <a:spcPct val="50000"/>
              </a:spcBef>
              <a:spcAft>
                <a:spcPct val="0"/>
              </a:spcAft>
              <a:buFontTx/>
              <a:buChar char="•"/>
            </a:pPr>
            <a:r>
              <a:rPr lang="en-US" altLang="en-US" sz="2000" dirty="0">
                <a:latin typeface="Times New Roman" pitchFamily="18" charset="0"/>
              </a:rPr>
              <a:t>F</a:t>
            </a:r>
            <a:r>
              <a:rPr lang="en-US" altLang="en-US" sz="2000" dirty="0" smtClean="0">
                <a:latin typeface="Times New Roman" pitchFamily="18" charset="0"/>
              </a:rPr>
              <a:t>oster </a:t>
            </a:r>
            <a:r>
              <a:rPr lang="en-US" altLang="en-US" sz="2000" dirty="0">
                <a:latin typeface="Times New Roman" pitchFamily="18" charset="0"/>
              </a:rPr>
              <a:t>the learner’s self-evaluation   </a:t>
            </a:r>
            <a:r>
              <a:rPr lang="en-US" altLang="en-US" sz="2000" dirty="0" smtClean="0">
                <a:latin typeface="Times New Roman" pitchFamily="18" charset="0"/>
              </a:rPr>
              <a:t>•Exchange </a:t>
            </a:r>
            <a:r>
              <a:rPr lang="en-US" altLang="en-US" sz="2000" dirty="0">
                <a:latin typeface="Times New Roman" pitchFamily="18" charset="0"/>
              </a:rPr>
              <a:t>ideas</a:t>
            </a:r>
          </a:p>
          <a:p>
            <a:pPr marL="223838" indent="-223838" eaLnBrk="0" fontAlgn="base" hangingPunct="0">
              <a:spcBef>
                <a:spcPct val="50000"/>
              </a:spcBef>
              <a:spcAft>
                <a:spcPct val="0"/>
              </a:spcAft>
              <a:buFontTx/>
              <a:buChar char="•"/>
            </a:pPr>
            <a:r>
              <a:rPr lang="en-US" altLang="en-US" sz="2000" dirty="0" smtClean="0">
                <a:latin typeface="Times New Roman" pitchFamily="18" charset="0"/>
              </a:rPr>
              <a:t>Assist </a:t>
            </a:r>
            <a:r>
              <a:rPr lang="en-US" altLang="en-US" sz="2000" dirty="0">
                <a:latin typeface="Times New Roman" pitchFamily="18" charset="0"/>
              </a:rPr>
              <a:t>the learner to </a:t>
            </a:r>
            <a:r>
              <a:rPr lang="en-US" altLang="en-US" sz="2000" dirty="0" smtClean="0">
                <a:latin typeface="Times New Roman" pitchFamily="18" charset="0"/>
              </a:rPr>
              <a:t>create new </a:t>
            </a:r>
            <a:r>
              <a:rPr lang="en-US" altLang="en-US" sz="2000" dirty="0">
                <a:latin typeface="Times New Roman" pitchFamily="18" charset="0"/>
              </a:rPr>
              <a:t>learning </a:t>
            </a:r>
            <a:r>
              <a:rPr lang="en-US" altLang="en-US" sz="2000" dirty="0" smtClean="0">
                <a:latin typeface="Times New Roman" pitchFamily="18" charset="0"/>
              </a:rPr>
              <a:t>goals</a:t>
            </a:r>
            <a:endParaRPr lang="en-US" altLang="en-US" sz="2000" dirty="0">
              <a:latin typeface="Times New Roman" pitchFamily="18" charset="0"/>
            </a:endParaRPr>
          </a:p>
        </p:txBody>
      </p:sp>
      <p:sp>
        <p:nvSpPr>
          <p:cNvPr id="2" name="TextBox 1"/>
          <p:cNvSpPr txBox="1"/>
          <p:nvPr/>
        </p:nvSpPr>
        <p:spPr>
          <a:xfrm>
            <a:off x="5431021" y="4659160"/>
            <a:ext cx="2286082" cy="1138773"/>
          </a:xfrm>
          <a:prstGeom prst="rect">
            <a:avLst/>
          </a:prstGeom>
          <a:solidFill>
            <a:schemeClr val="accent1">
              <a:lumMod val="20000"/>
              <a:lumOff val="80000"/>
            </a:schemeClr>
          </a:solidFill>
          <a:ln w="38100">
            <a:solidFill>
              <a:schemeClr val="accent1">
                <a:lumMod val="75000"/>
              </a:schemeClr>
            </a:solidFill>
          </a:ln>
        </p:spPr>
        <p:txBody>
          <a:bodyPr wrap="square" rtlCol="0">
            <a:spAutoFit/>
          </a:bodyPr>
          <a:lstStyle/>
          <a:p>
            <a:r>
              <a:rPr lang="en-US" sz="2800" b="1" dirty="0" smtClean="0">
                <a:latin typeface="Times New Roman"/>
                <a:cs typeface="Times New Roman"/>
              </a:rPr>
              <a:t>All levels:</a:t>
            </a:r>
          </a:p>
          <a:p>
            <a:pPr marL="342900" indent="-176213">
              <a:buFont typeface="Arial"/>
              <a:buChar char="•"/>
            </a:pPr>
            <a:r>
              <a:rPr lang="en-US" altLang="en-US" sz="2000" dirty="0" smtClean="0">
                <a:latin typeface="Times New Roman" pitchFamily="18" charset="0"/>
              </a:rPr>
              <a:t>Observe </a:t>
            </a:r>
            <a:endParaRPr lang="en-US" altLang="en-US" sz="2000" dirty="0">
              <a:latin typeface="Times New Roman" pitchFamily="18" charset="0"/>
            </a:endParaRPr>
          </a:p>
          <a:p>
            <a:pPr marL="342900" indent="-176213">
              <a:buFont typeface="Arial"/>
              <a:buChar char="•"/>
            </a:pPr>
            <a:r>
              <a:rPr lang="en-US" altLang="en-US" sz="2000" dirty="0">
                <a:latin typeface="Times New Roman" pitchFamily="18" charset="0"/>
              </a:rPr>
              <a:t>G</a:t>
            </a:r>
            <a:r>
              <a:rPr lang="en-US" altLang="en-US" sz="2000" dirty="0" smtClean="0">
                <a:latin typeface="Times New Roman" pitchFamily="18" charset="0"/>
              </a:rPr>
              <a:t>ive feedback</a:t>
            </a:r>
            <a:endParaRPr lang="en-US" dirty="0"/>
          </a:p>
        </p:txBody>
      </p:sp>
      <p:sp>
        <p:nvSpPr>
          <p:cNvPr id="3" name="Bent-Up Arrow 2"/>
          <p:cNvSpPr/>
          <p:nvPr/>
        </p:nvSpPr>
        <p:spPr>
          <a:xfrm>
            <a:off x="4076918" y="2167730"/>
            <a:ext cx="1200128" cy="428316"/>
          </a:xfrm>
          <a:prstGeom prst="bentUp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Bent-Up Arrow 8"/>
          <p:cNvSpPr/>
          <p:nvPr/>
        </p:nvSpPr>
        <p:spPr>
          <a:xfrm>
            <a:off x="2217738" y="3847441"/>
            <a:ext cx="1200128" cy="428316"/>
          </a:xfrm>
          <a:prstGeom prst="bentUp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20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47811"/>
                                        </p:tgtEl>
                                        <p:attrNameLst>
                                          <p:attrName>style.visibility</p:attrName>
                                        </p:attrNameLst>
                                      </p:cBhvr>
                                      <p:to>
                                        <p:strVal val="visible"/>
                                      </p:to>
                                    </p:set>
                                    <p:anim calcmode="lin" valueType="num">
                                      <p:cBhvr additive="base">
                                        <p:cTn id="11" dur="500" fill="hold"/>
                                        <p:tgtEl>
                                          <p:spTgt spid="247811"/>
                                        </p:tgtEl>
                                        <p:attrNameLst>
                                          <p:attrName>ppt_x</p:attrName>
                                        </p:attrNameLst>
                                      </p:cBhvr>
                                      <p:tavLst>
                                        <p:tav tm="0">
                                          <p:val>
                                            <p:strVal val="0-#ppt_w/2"/>
                                          </p:val>
                                        </p:tav>
                                        <p:tav tm="100000">
                                          <p:val>
                                            <p:strVal val="#ppt_x"/>
                                          </p:val>
                                        </p:tav>
                                      </p:tavLst>
                                    </p:anim>
                                    <p:anim calcmode="lin" valueType="num">
                                      <p:cBhvr additive="base">
                                        <p:cTn id="12" dur="500" fill="hold"/>
                                        <p:tgtEl>
                                          <p:spTgt spid="2478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47812"/>
                                        </p:tgtEl>
                                        <p:attrNameLst>
                                          <p:attrName>style.visibility</p:attrName>
                                        </p:attrNameLst>
                                      </p:cBhvr>
                                      <p:to>
                                        <p:strVal val="visible"/>
                                      </p:to>
                                    </p:set>
                                    <p:anim calcmode="lin" valueType="num">
                                      <p:cBhvr additive="base">
                                        <p:cTn id="21" dur="500" fill="hold"/>
                                        <p:tgtEl>
                                          <p:spTgt spid="247812"/>
                                        </p:tgtEl>
                                        <p:attrNameLst>
                                          <p:attrName>ppt_x</p:attrName>
                                        </p:attrNameLst>
                                      </p:cBhvr>
                                      <p:tavLst>
                                        <p:tav tm="0">
                                          <p:val>
                                            <p:strVal val="0-#ppt_w/2"/>
                                          </p:val>
                                        </p:tav>
                                        <p:tav tm="100000">
                                          <p:val>
                                            <p:strVal val="#ppt_x"/>
                                          </p:val>
                                        </p:tav>
                                      </p:tavLst>
                                    </p:anim>
                                    <p:anim calcmode="lin" valueType="num">
                                      <p:cBhvr additive="base">
                                        <p:cTn id="22" dur="500" fill="hold"/>
                                        <p:tgtEl>
                                          <p:spTgt spid="24781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autoUpdateAnimBg="0"/>
      <p:bldP spid="247812" grpId="0" autoUpdateAnimBg="0"/>
      <p:bldP spid="2" grpId="0" animBg="1"/>
      <p:bldP spid="3"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2736"/>
            <a:ext cx="8229600" cy="1143000"/>
          </a:xfrm>
        </p:spPr>
        <p:txBody>
          <a:bodyPr/>
          <a:lstStyle/>
          <a:p>
            <a:r>
              <a:rPr lang="en-US" b="0" dirty="0" smtClean="0"/>
              <a:t>Does SDL Work?</a:t>
            </a:r>
            <a:endParaRPr lang="en-US" b="0" dirty="0"/>
          </a:p>
        </p:txBody>
      </p:sp>
      <p:pic>
        <p:nvPicPr>
          <p:cNvPr id="4" name="Content Placeholder 3"/>
          <p:cNvPicPr>
            <a:picLocks noGrp="1" noChangeAspect="1"/>
          </p:cNvPicPr>
          <p:nvPr>
            <p:ph idx="1"/>
          </p:nvPr>
        </p:nvPicPr>
        <p:blipFill>
          <a:blip r:embed="rId3"/>
          <a:stretch>
            <a:fillRect/>
          </a:stretch>
        </p:blipFill>
        <p:spPr>
          <a:xfrm>
            <a:off x="649248" y="1123287"/>
            <a:ext cx="7775722" cy="5157252"/>
          </a:xfrm>
          <a:prstGeom prst="rect">
            <a:avLst/>
          </a:prstGeom>
        </p:spPr>
      </p:pic>
      <p:sp>
        <p:nvSpPr>
          <p:cNvPr id="5" name="TextBox 4"/>
          <p:cNvSpPr txBox="1"/>
          <p:nvPr/>
        </p:nvSpPr>
        <p:spPr>
          <a:xfrm>
            <a:off x="4828423" y="6239585"/>
            <a:ext cx="4555943" cy="646331"/>
          </a:xfrm>
          <a:prstGeom prst="rect">
            <a:avLst/>
          </a:prstGeom>
          <a:noFill/>
        </p:spPr>
        <p:txBody>
          <a:bodyPr wrap="square" rtlCol="0">
            <a:spAutoFit/>
          </a:bodyPr>
          <a:lstStyle/>
          <a:p>
            <a:r>
              <a:rPr lang="en-US" dirty="0">
                <a:latin typeface="Helvetica"/>
                <a:cs typeface="Helvetica"/>
              </a:rPr>
              <a:t>Medical Education 2010: 44: 1057–1068</a:t>
            </a:r>
          </a:p>
          <a:p>
            <a:r>
              <a:rPr lang="en-US" dirty="0">
                <a:latin typeface="Helvetica"/>
                <a:cs typeface="Helvetica"/>
              </a:rPr>
              <a:t>doi:10.1111/j.1365-2923.2010.03750.x</a:t>
            </a:r>
          </a:p>
        </p:txBody>
      </p:sp>
    </p:spTree>
    <p:extLst>
      <p:ext uri="{BB962C8B-B14F-4D97-AF65-F5344CB8AC3E}">
        <p14:creationId xmlns:p14="http://schemas.microsoft.com/office/powerpoint/2010/main" val="21018064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udents studying.6483721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893" y="1146413"/>
            <a:ext cx="7287988" cy="4863940"/>
          </a:xfrm>
          <a:prstGeom prst="rect">
            <a:avLst/>
          </a:prstGeom>
        </p:spPr>
      </p:pic>
    </p:spTree>
    <p:extLst>
      <p:ext uri="{BB962C8B-B14F-4D97-AF65-F5344CB8AC3E}">
        <p14:creationId xmlns:p14="http://schemas.microsoft.com/office/powerpoint/2010/main" val="27697886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8869"/>
            <a:ext cx="8229600" cy="1143000"/>
          </a:xfrm>
        </p:spPr>
        <p:txBody>
          <a:bodyPr/>
          <a:lstStyle/>
          <a:p>
            <a:r>
              <a:rPr lang="en-US" dirty="0" smtClean="0"/>
              <a:t>Strategies for Effective SDL</a:t>
            </a:r>
            <a:endParaRPr lang="en-US" dirty="0"/>
          </a:p>
        </p:txBody>
      </p:sp>
      <p:sp>
        <p:nvSpPr>
          <p:cNvPr id="3" name="Content Placeholder 2"/>
          <p:cNvSpPr>
            <a:spLocks noGrp="1"/>
          </p:cNvSpPr>
          <p:nvPr>
            <p:ph idx="1"/>
          </p:nvPr>
        </p:nvSpPr>
        <p:spPr/>
        <p:txBody>
          <a:bodyPr>
            <a:normAutofit fontScale="40000" lnSpcReduction="20000"/>
          </a:bodyPr>
          <a:lstStyle/>
          <a:p>
            <a:r>
              <a:rPr lang="en-US" sz="5100" dirty="0"/>
              <a:t>Establish an effective learning climate, where learners </a:t>
            </a:r>
            <a:r>
              <a:rPr lang="en-US" sz="5100" dirty="0" smtClean="0"/>
              <a:t>feel safe </a:t>
            </a:r>
            <a:r>
              <a:rPr lang="en-US" sz="5100" dirty="0"/>
              <a:t>and comfortable expressing </a:t>
            </a:r>
            <a:r>
              <a:rPr lang="en-US" sz="5100" dirty="0" smtClean="0"/>
              <a:t>themselves</a:t>
            </a:r>
          </a:p>
          <a:p>
            <a:r>
              <a:rPr lang="en-US" sz="5100" dirty="0" smtClean="0"/>
              <a:t>Involve </a:t>
            </a:r>
            <a:r>
              <a:rPr lang="en-US" sz="5100" dirty="0"/>
              <a:t>learners in mutual planning of relevant methods </a:t>
            </a:r>
            <a:r>
              <a:rPr lang="en-US" sz="5100" dirty="0" smtClean="0"/>
              <a:t>and curricular content</a:t>
            </a:r>
          </a:p>
          <a:p>
            <a:r>
              <a:rPr lang="en-US" sz="5100" dirty="0" smtClean="0"/>
              <a:t>Involve </a:t>
            </a:r>
            <a:r>
              <a:rPr lang="en-US" sz="5100" dirty="0"/>
              <a:t>learners in diagnosing their own </a:t>
            </a:r>
            <a:r>
              <a:rPr lang="en-US" sz="5100" dirty="0" smtClean="0"/>
              <a:t>needs—this </a:t>
            </a:r>
            <a:r>
              <a:rPr lang="en-US" sz="5100" dirty="0"/>
              <a:t>will </a:t>
            </a:r>
            <a:r>
              <a:rPr lang="en-US" sz="5100" dirty="0" smtClean="0"/>
              <a:t>help to </a:t>
            </a:r>
            <a:r>
              <a:rPr lang="en-US" sz="5100" dirty="0"/>
              <a:t>trigger internal </a:t>
            </a:r>
            <a:r>
              <a:rPr lang="en-US" sz="5100" dirty="0" smtClean="0"/>
              <a:t>motivation.</a:t>
            </a:r>
          </a:p>
          <a:p>
            <a:r>
              <a:rPr lang="en-US" sz="5100" dirty="0" smtClean="0"/>
              <a:t>Encourage </a:t>
            </a:r>
            <a:r>
              <a:rPr lang="en-US" sz="5100" dirty="0"/>
              <a:t>learners to formulate their own </a:t>
            </a:r>
            <a:r>
              <a:rPr lang="en-US" sz="5100" dirty="0" smtClean="0"/>
              <a:t>learning objectives—this </a:t>
            </a:r>
            <a:r>
              <a:rPr lang="en-US" sz="5100" dirty="0"/>
              <a:t>gives them more control of their </a:t>
            </a:r>
            <a:r>
              <a:rPr lang="en-US" sz="5100" dirty="0" smtClean="0"/>
              <a:t>learning</a:t>
            </a:r>
          </a:p>
          <a:p>
            <a:r>
              <a:rPr lang="en-US" sz="5100" dirty="0" smtClean="0"/>
              <a:t>Encourage </a:t>
            </a:r>
            <a:r>
              <a:rPr lang="en-US" sz="5100" dirty="0"/>
              <a:t>learners to identify resources and devise </a:t>
            </a:r>
            <a:r>
              <a:rPr lang="en-US" sz="5100" dirty="0" smtClean="0"/>
              <a:t>strategies for </a:t>
            </a:r>
            <a:r>
              <a:rPr lang="en-US" sz="5100" dirty="0"/>
              <a:t>using the resources to achieve their </a:t>
            </a:r>
            <a:r>
              <a:rPr lang="en-US" sz="5100" dirty="0" smtClean="0"/>
              <a:t>objectives</a:t>
            </a:r>
          </a:p>
          <a:p>
            <a:r>
              <a:rPr lang="en-US" sz="5100" dirty="0" smtClean="0"/>
              <a:t>Support </a:t>
            </a:r>
            <a:r>
              <a:rPr lang="en-US" sz="5100" dirty="0"/>
              <a:t>learners in carrying out their learning </a:t>
            </a:r>
            <a:r>
              <a:rPr lang="en-US" sz="5100" dirty="0" smtClean="0"/>
              <a:t>plans.</a:t>
            </a:r>
          </a:p>
          <a:p>
            <a:r>
              <a:rPr lang="en-US" sz="5100" dirty="0" smtClean="0"/>
              <a:t>Involve </a:t>
            </a:r>
            <a:r>
              <a:rPr lang="en-US" sz="5100" dirty="0"/>
              <a:t>learners in evaluating their own </a:t>
            </a:r>
            <a:r>
              <a:rPr lang="en-US" sz="5100" dirty="0" smtClean="0"/>
              <a:t>learning—this can develop </a:t>
            </a:r>
            <a:r>
              <a:rPr lang="en-US" sz="5100" dirty="0"/>
              <a:t>their skills of critical reflection.</a:t>
            </a:r>
          </a:p>
          <a:p>
            <a:endParaRPr lang="en-US" sz="4000" dirty="0"/>
          </a:p>
          <a:p>
            <a:endParaRPr lang="en-US" sz="4000" dirty="0"/>
          </a:p>
        </p:txBody>
      </p:sp>
    </p:spTree>
    <p:extLst>
      <p:ext uri="{BB962C8B-B14F-4D97-AF65-F5344CB8AC3E}">
        <p14:creationId xmlns:p14="http://schemas.microsoft.com/office/powerpoint/2010/main" val="24790881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8869"/>
            <a:ext cx="8229600" cy="1143000"/>
          </a:xfrm>
        </p:spPr>
        <p:txBody>
          <a:bodyPr/>
          <a:lstStyle/>
          <a:p>
            <a:r>
              <a:rPr lang="en-US" dirty="0" smtClean="0"/>
              <a:t>Strategies for Effective SDL</a:t>
            </a:r>
            <a:endParaRPr lang="en-US" dirty="0"/>
          </a:p>
        </p:txBody>
      </p:sp>
      <p:sp>
        <p:nvSpPr>
          <p:cNvPr id="3" name="Content Placeholder 2"/>
          <p:cNvSpPr>
            <a:spLocks noGrp="1"/>
          </p:cNvSpPr>
          <p:nvPr>
            <p:ph idx="1"/>
          </p:nvPr>
        </p:nvSpPr>
        <p:spPr>
          <a:xfrm>
            <a:off x="293229" y="1920684"/>
            <a:ext cx="8610048" cy="3946879"/>
          </a:xfrm>
        </p:spPr>
        <p:txBody>
          <a:bodyPr>
            <a:noAutofit/>
          </a:bodyPr>
          <a:lstStyle/>
          <a:p>
            <a:r>
              <a:rPr lang="en-US" sz="2800" dirty="0" smtClean="0"/>
              <a:t>Learners </a:t>
            </a:r>
          </a:p>
          <a:p>
            <a:pPr lvl="1"/>
            <a:r>
              <a:rPr lang="en-US" sz="2300" dirty="0"/>
              <a:t>C</a:t>
            </a:r>
            <a:r>
              <a:rPr lang="en-US" sz="2300" dirty="0" smtClean="0"/>
              <a:t>ollaboratively plan methods and content</a:t>
            </a:r>
            <a:endParaRPr lang="en-US" sz="2300" dirty="0"/>
          </a:p>
          <a:p>
            <a:pPr lvl="1"/>
            <a:r>
              <a:rPr lang="en-US" sz="2300" dirty="0"/>
              <a:t>D</a:t>
            </a:r>
            <a:r>
              <a:rPr lang="en-US" sz="2300" dirty="0" smtClean="0"/>
              <a:t>iagnose </a:t>
            </a:r>
            <a:r>
              <a:rPr lang="en-US" sz="2300" dirty="0"/>
              <a:t>their own </a:t>
            </a:r>
            <a:r>
              <a:rPr lang="en-US" sz="2300" dirty="0" smtClean="0"/>
              <a:t>needs, prompting internal motivation</a:t>
            </a:r>
            <a:endParaRPr lang="en-US" sz="2300" dirty="0"/>
          </a:p>
          <a:p>
            <a:pPr lvl="1"/>
            <a:r>
              <a:rPr lang="en-US" sz="2300" dirty="0"/>
              <a:t>C</a:t>
            </a:r>
            <a:r>
              <a:rPr lang="en-US" sz="2300" dirty="0" smtClean="0"/>
              <a:t>reate their </a:t>
            </a:r>
            <a:r>
              <a:rPr lang="en-US" sz="2300" dirty="0"/>
              <a:t>own </a:t>
            </a:r>
            <a:r>
              <a:rPr lang="en-US" sz="2300" dirty="0" smtClean="0"/>
              <a:t>learning objectives</a:t>
            </a:r>
          </a:p>
          <a:p>
            <a:pPr lvl="1"/>
            <a:r>
              <a:rPr lang="en-US" sz="2300" dirty="0" smtClean="0"/>
              <a:t>Identify </a:t>
            </a:r>
            <a:r>
              <a:rPr lang="en-US" sz="2300" dirty="0"/>
              <a:t>resources and </a:t>
            </a:r>
            <a:r>
              <a:rPr lang="en-US" sz="2300" dirty="0" smtClean="0"/>
              <a:t>strategies to </a:t>
            </a:r>
            <a:r>
              <a:rPr lang="en-US" sz="2300" dirty="0"/>
              <a:t>achieve their </a:t>
            </a:r>
            <a:r>
              <a:rPr lang="en-US" sz="2300" dirty="0" smtClean="0"/>
              <a:t>objectives</a:t>
            </a:r>
          </a:p>
          <a:p>
            <a:r>
              <a:rPr lang="en-US" sz="2800" dirty="0"/>
              <a:t>Teachers </a:t>
            </a:r>
          </a:p>
          <a:p>
            <a:pPr lvl="1"/>
            <a:r>
              <a:rPr lang="en-US" sz="2300" dirty="0"/>
              <a:t>Establish </a:t>
            </a:r>
            <a:r>
              <a:rPr lang="en-US" sz="2300" dirty="0" smtClean="0"/>
              <a:t>learning </a:t>
            </a:r>
            <a:r>
              <a:rPr lang="en-US" sz="2300" dirty="0"/>
              <a:t>climate: safe and comfortable</a:t>
            </a:r>
          </a:p>
          <a:p>
            <a:pPr lvl="1"/>
            <a:r>
              <a:rPr lang="en-US" sz="2300" dirty="0"/>
              <a:t>Support learners in carrying out their learning plans</a:t>
            </a:r>
          </a:p>
          <a:p>
            <a:pPr lvl="1"/>
            <a:r>
              <a:rPr lang="en-US" sz="2300" dirty="0"/>
              <a:t>Involve learners in evaluating their own learning</a:t>
            </a:r>
          </a:p>
          <a:p>
            <a:pPr lvl="1"/>
            <a:endParaRPr lang="en-US" sz="2300" dirty="0" smtClean="0"/>
          </a:p>
          <a:p>
            <a:endParaRPr lang="en-US" sz="2300" dirty="0"/>
          </a:p>
          <a:p>
            <a:endParaRPr lang="en-US" sz="2300" dirty="0"/>
          </a:p>
        </p:txBody>
      </p:sp>
    </p:spTree>
    <p:extLst>
      <p:ext uri="{BB962C8B-B14F-4D97-AF65-F5344CB8AC3E}">
        <p14:creationId xmlns:p14="http://schemas.microsoft.com/office/powerpoint/2010/main" val="21225683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2035"/>
            <a:ext cx="8229600" cy="1143000"/>
          </a:xfrm>
        </p:spPr>
        <p:txBody>
          <a:bodyPr/>
          <a:lstStyle/>
          <a:p>
            <a:r>
              <a:rPr lang="en-US" dirty="0" smtClean="0"/>
              <a:t>What are your experiences?</a:t>
            </a:r>
            <a:endParaRPr lang="en-US" dirty="0"/>
          </a:p>
        </p:txBody>
      </p:sp>
      <p:pic>
        <p:nvPicPr>
          <p:cNvPr id="4" name="Picture 3" descr="doctor_team_584171098.jp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08007" y="597094"/>
            <a:ext cx="5344156" cy="6915965"/>
          </a:xfrm>
          <a:prstGeom prst="rect">
            <a:avLst/>
          </a:prstGeom>
        </p:spPr>
      </p:pic>
    </p:spTree>
    <p:extLst>
      <p:ext uri="{BB962C8B-B14F-4D97-AF65-F5344CB8AC3E}">
        <p14:creationId xmlns:p14="http://schemas.microsoft.com/office/powerpoint/2010/main" val="6636240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Techniques</a:t>
            </a:r>
            <a:endParaRPr lang="en-US" dirty="0"/>
          </a:p>
        </p:txBody>
      </p:sp>
      <p:sp>
        <p:nvSpPr>
          <p:cNvPr id="3" name="Content Placeholder 2"/>
          <p:cNvSpPr>
            <a:spLocks noGrp="1"/>
          </p:cNvSpPr>
          <p:nvPr>
            <p:ph idx="1"/>
          </p:nvPr>
        </p:nvSpPr>
        <p:spPr/>
        <p:txBody>
          <a:bodyPr/>
          <a:lstStyle/>
          <a:p>
            <a:r>
              <a:rPr lang="en-US" dirty="0" smtClean="0"/>
              <a:t>Please join with a partner and discuss a technique you have used emphasizing SDL in medical education</a:t>
            </a:r>
          </a:p>
          <a:p>
            <a:r>
              <a:rPr lang="en-US" dirty="0" smtClean="0"/>
              <a:t>Plan to report out your discussion</a:t>
            </a:r>
            <a:endParaRPr lang="en-US" dirty="0"/>
          </a:p>
        </p:txBody>
      </p:sp>
    </p:spTree>
    <p:extLst>
      <p:ext uri="{BB962C8B-B14F-4D97-AF65-F5344CB8AC3E}">
        <p14:creationId xmlns:p14="http://schemas.microsoft.com/office/powerpoint/2010/main" val="21370779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We Want to Hear </a:t>
            </a:r>
            <a:r>
              <a:rPr lang="en-US" sz="4800" dirty="0"/>
              <a:t>F</a:t>
            </a:r>
            <a:r>
              <a:rPr lang="en-US" sz="4800" dirty="0" smtClean="0"/>
              <a:t>rom You</a:t>
            </a:r>
            <a:endParaRPr lang="en-US" sz="4800" dirty="0"/>
          </a:p>
        </p:txBody>
      </p:sp>
      <p:sp>
        <p:nvSpPr>
          <p:cNvPr id="3" name="Content Placeholder 2"/>
          <p:cNvSpPr>
            <a:spLocks noGrp="1"/>
          </p:cNvSpPr>
          <p:nvPr>
            <p:ph idx="1"/>
          </p:nvPr>
        </p:nvSpPr>
        <p:spPr/>
        <p:txBody>
          <a:bodyPr>
            <a:normAutofit/>
          </a:bodyPr>
          <a:lstStyle/>
          <a:p>
            <a:r>
              <a:rPr lang="en-US" sz="4400" dirty="0" smtClean="0"/>
              <a:t>Tell us your thoughts</a:t>
            </a:r>
          </a:p>
          <a:p>
            <a:r>
              <a:rPr lang="en-US" sz="4400" dirty="0" smtClean="0"/>
              <a:t>Best Techniques</a:t>
            </a:r>
          </a:p>
          <a:p>
            <a:r>
              <a:rPr lang="en-US" sz="4400" dirty="0" smtClean="0"/>
              <a:t>Strategies for Implementation</a:t>
            </a:r>
          </a:p>
        </p:txBody>
      </p:sp>
    </p:spTree>
    <p:extLst>
      <p:ext uri="{BB962C8B-B14F-4D97-AF65-F5344CB8AC3E}">
        <p14:creationId xmlns:p14="http://schemas.microsoft.com/office/powerpoint/2010/main" val="38676716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Please Provide </a:t>
            </a:r>
            <a:r>
              <a:rPr lang="en-US" dirty="0"/>
              <a:t>U</a:t>
            </a:r>
            <a:r>
              <a:rPr lang="en-US" dirty="0" smtClean="0"/>
              <a:t>s </a:t>
            </a:r>
            <a:r>
              <a:rPr lang="en-US" dirty="0"/>
              <a:t>C</a:t>
            </a:r>
            <a:r>
              <a:rPr lang="en-US" dirty="0" smtClean="0"/>
              <a:t>ontact</a:t>
            </a:r>
            <a:endParaRPr lang="en-US" dirty="0"/>
          </a:p>
        </p:txBody>
      </p:sp>
      <p:sp>
        <p:nvSpPr>
          <p:cNvPr id="3" name="Content Placeholder 2"/>
          <p:cNvSpPr>
            <a:spLocks noGrp="1"/>
          </p:cNvSpPr>
          <p:nvPr>
            <p:ph idx="1"/>
          </p:nvPr>
        </p:nvSpPr>
        <p:spPr/>
        <p:txBody>
          <a:bodyPr/>
          <a:lstStyle/>
          <a:p>
            <a:r>
              <a:rPr lang="en-US" dirty="0" smtClean="0"/>
              <a:t>Please provide your email and we will send a summary of techniques discussed</a:t>
            </a:r>
          </a:p>
          <a:p>
            <a:r>
              <a:rPr lang="en-US" dirty="0" smtClean="0"/>
              <a:t>THANK YOU FOR YOUR TIME</a:t>
            </a:r>
            <a:endParaRPr lang="en-US" dirty="0"/>
          </a:p>
        </p:txBody>
      </p:sp>
    </p:spTree>
    <p:extLst>
      <p:ext uri="{BB962C8B-B14F-4D97-AF65-F5344CB8AC3E}">
        <p14:creationId xmlns:p14="http://schemas.microsoft.com/office/powerpoint/2010/main" val="4360922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Disclosures</a:t>
            </a:r>
            <a:endParaRPr lang="en-US" dirty="0"/>
          </a:p>
        </p:txBody>
      </p:sp>
      <p:sp>
        <p:nvSpPr>
          <p:cNvPr id="3" name="Content Placeholder 2"/>
          <p:cNvSpPr>
            <a:spLocks noGrp="1"/>
          </p:cNvSpPr>
          <p:nvPr>
            <p:ph idx="1"/>
          </p:nvPr>
        </p:nvSpPr>
        <p:spPr/>
        <p:txBody>
          <a:bodyPr/>
          <a:lstStyle/>
          <a:p>
            <a:r>
              <a:rPr lang="en-US" dirty="0" smtClean="0"/>
              <a:t>None</a:t>
            </a:r>
            <a:endParaRPr lang="en-US" dirty="0"/>
          </a:p>
        </p:txBody>
      </p:sp>
    </p:spTree>
    <p:extLst>
      <p:ext uri="{BB962C8B-B14F-4D97-AF65-F5344CB8AC3E}">
        <p14:creationId xmlns:p14="http://schemas.microsoft.com/office/powerpoint/2010/main" val="39677269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pic>
        <p:nvPicPr>
          <p:cNvPr id="4" name="Content Placeholder 3" descr="stethoscope.bpcuff.shutterstock_304857650.jpg"/>
          <p:cNvPicPr>
            <a:picLocks noGrp="1" noChangeAspect="1"/>
          </p:cNvPicPr>
          <p:nvPr>
            <p:ph idx="1"/>
          </p:nvPr>
        </p:nvPicPr>
        <p:blipFill>
          <a:blip r:embed="rId2">
            <a:extLst>
              <a:ext uri="{28A0092B-C50C-407E-A947-70E740481C1C}">
                <a14:useLocalDpi xmlns:a14="http://schemas.microsoft.com/office/drawing/2010/main" val="0"/>
              </a:ext>
            </a:extLst>
          </a:blip>
          <a:srcRect t="14034" b="14034"/>
          <a:stretch>
            <a:fillRect/>
          </a:stretch>
        </p:blipFill>
        <p:spPr/>
      </p:pic>
    </p:spTree>
    <p:extLst>
      <p:ext uri="{BB962C8B-B14F-4D97-AF65-F5344CB8AC3E}">
        <p14:creationId xmlns:p14="http://schemas.microsoft.com/office/powerpoint/2010/main" val="21348269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2069" y="2529334"/>
            <a:ext cx="8400499" cy="2172982"/>
          </a:xfrm>
        </p:spPr>
        <p:txBody>
          <a:bodyPr/>
          <a:lstStyle/>
          <a:p>
            <a:pPr marL="0" indent="0">
              <a:buNone/>
            </a:pPr>
            <a:r>
              <a:rPr lang="en-US" dirty="0"/>
              <a:t>Please evaluate this presentation using the conference mobile app</a:t>
            </a:r>
            <a:r>
              <a:rPr lang="en-US" dirty="0" smtClean="0"/>
              <a:t>! Simply </a:t>
            </a:r>
            <a:r>
              <a:rPr lang="en-US" dirty="0"/>
              <a:t>click on the "clipboard" icon </a:t>
            </a:r>
            <a:r>
              <a:rPr lang="en-US" dirty="0" smtClean="0"/>
              <a:t>      on </a:t>
            </a:r>
            <a:r>
              <a:rPr lang="en-US" dirty="0"/>
              <a:t>the presentation page.</a:t>
            </a:r>
          </a:p>
        </p:txBody>
      </p:sp>
      <p:pic>
        <p:nvPicPr>
          <p:cNvPr id="2" name="Picture 1" descr="Clipboa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871" y="3595625"/>
            <a:ext cx="465083" cy="491989"/>
          </a:xfrm>
          <a:prstGeom prst="rect">
            <a:avLst/>
          </a:prstGeom>
        </p:spPr>
      </p:pic>
    </p:spTree>
    <p:extLst>
      <p:ext uri="{BB962C8B-B14F-4D97-AF65-F5344CB8AC3E}">
        <p14:creationId xmlns:p14="http://schemas.microsoft.com/office/powerpoint/2010/main" val="21479005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254000" y="2269609"/>
            <a:ext cx="8636000" cy="3946879"/>
          </a:xfrm>
        </p:spPr>
        <p:txBody>
          <a:bodyPr>
            <a:normAutofit/>
          </a:bodyPr>
          <a:lstStyle/>
          <a:p>
            <a:r>
              <a:rPr lang="en-US" dirty="0" smtClean="0"/>
              <a:t>At the  end of  this session the participants should be able to:</a:t>
            </a:r>
          </a:p>
          <a:p>
            <a:pPr lvl="2"/>
            <a:r>
              <a:rPr lang="en-US" sz="2500" dirty="0" smtClean="0"/>
              <a:t>Define self directed learning techniques</a:t>
            </a:r>
          </a:p>
          <a:p>
            <a:pPr lvl="2"/>
            <a:r>
              <a:rPr lang="en-US" sz="2500" dirty="0" smtClean="0"/>
              <a:t>Understand the  importance of learner assessment</a:t>
            </a:r>
          </a:p>
          <a:p>
            <a:pPr lvl="2"/>
            <a:r>
              <a:rPr lang="en-US" sz="2500" dirty="0" smtClean="0"/>
              <a:t>Identify approaches for using self directed learning in the clinical setting</a:t>
            </a:r>
          </a:p>
          <a:p>
            <a:pPr lvl="2"/>
            <a:r>
              <a:rPr lang="en-US" sz="2500" dirty="0" smtClean="0"/>
              <a:t>Integrate new ideas into teaching practices from group discussion</a:t>
            </a:r>
          </a:p>
          <a:p>
            <a:pPr lvl="2"/>
            <a:endParaRPr lang="en-US" dirty="0" smtClean="0"/>
          </a:p>
          <a:p>
            <a:pPr lvl="2"/>
            <a:endParaRPr lang="en-US" dirty="0" smtClean="0"/>
          </a:p>
          <a:p>
            <a:pPr lvl="2"/>
            <a:endParaRPr lang="en-US" dirty="0"/>
          </a:p>
        </p:txBody>
      </p:sp>
    </p:spTree>
    <p:extLst>
      <p:ext uri="{BB962C8B-B14F-4D97-AF65-F5344CB8AC3E}">
        <p14:creationId xmlns:p14="http://schemas.microsoft.com/office/powerpoint/2010/main" val="5378292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Outline</a:t>
            </a:r>
            <a:endParaRPr lang="en-US" dirty="0"/>
          </a:p>
        </p:txBody>
      </p:sp>
      <p:sp>
        <p:nvSpPr>
          <p:cNvPr id="3" name="Content Placeholder 2"/>
          <p:cNvSpPr>
            <a:spLocks noGrp="1"/>
          </p:cNvSpPr>
          <p:nvPr>
            <p:ph idx="1"/>
          </p:nvPr>
        </p:nvSpPr>
        <p:spPr>
          <a:xfrm>
            <a:off x="119470" y="2269609"/>
            <a:ext cx="8769852" cy="3946879"/>
          </a:xfrm>
        </p:spPr>
        <p:txBody>
          <a:bodyPr>
            <a:normAutofit/>
          </a:bodyPr>
          <a:lstStyle/>
          <a:p>
            <a:pPr marL="406400" marR="0">
              <a:spcBef>
                <a:spcPts val="0"/>
              </a:spcBef>
              <a:spcAft>
                <a:spcPts val="0"/>
              </a:spcAft>
              <a:tabLst>
                <a:tab pos="457200" algn="l"/>
              </a:tabLst>
            </a:pPr>
            <a:r>
              <a:rPr lang="en-US" dirty="0">
                <a:latin typeface="Calibri" panose="020F0502020204030204" pitchFamily="34" charset="0"/>
                <a:ea typeface="Calibri" panose="020F0502020204030204" pitchFamily="34" charset="0"/>
              </a:rPr>
              <a:t>5 minutes- introduction of  speakers</a:t>
            </a:r>
            <a:r>
              <a:rPr lang="en-US" dirty="0" smtClean="0">
                <a:latin typeface="Calibri" panose="020F0502020204030204" pitchFamily="34" charset="0"/>
                <a:ea typeface="Calibri" panose="020F0502020204030204" pitchFamily="34" charset="0"/>
              </a:rPr>
              <a:t>/session plan</a:t>
            </a:r>
            <a:endParaRPr lang="en-US" sz="3600" dirty="0">
              <a:latin typeface="Times New Roman" panose="02020603050405020304" pitchFamily="18" charset="0"/>
              <a:ea typeface="Calibri" panose="020F0502020204030204" pitchFamily="34" charset="0"/>
            </a:endParaRPr>
          </a:p>
          <a:p>
            <a:pPr marL="406400" marR="0">
              <a:spcBef>
                <a:spcPts val="0"/>
              </a:spcBef>
              <a:spcAft>
                <a:spcPts val="0"/>
              </a:spcAft>
              <a:tabLst>
                <a:tab pos="457200" algn="l"/>
              </a:tabLst>
            </a:pPr>
            <a:r>
              <a:rPr lang="en-US" dirty="0">
                <a:latin typeface="Calibri" panose="020F0502020204030204" pitchFamily="34" charset="0"/>
                <a:ea typeface="Calibri" panose="020F0502020204030204" pitchFamily="34" charset="0"/>
              </a:rPr>
              <a:t>10  minutes- </a:t>
            </a:r>
            <a:r>
              <a:rPr lang="en-US" dirty="0" smtClean="0">
                <a:latin typeface="Calibri" panose="020F0502020204030204" pitchFamily="34" charset="0"/>
                <a:ea typeface="Calibri" panose="020F0502020204030204" pitchFamily="34" charset="0"/>
              </a:rPr>
              <a:t>Discuss </a:t>
            </a:r>
            <a:r>
              <a:rPr lang="en-US" dirty="0">
                <a:latin typeface="Calibri" panose="020F0502020204030204" pitchFamily="34" charset="0"/>
                <a:ea typeface="Calibri" panose="020F0502020204030204" pitchFamily="34" charset="0"/>
              </a:rPr>
              <a:t>SDL definition </a:t>
            </a:r>
            <a:r>
              <a:rPr lang="en-US" dirty="0" smtClean="0">
                <a:latin typeface="Calibri" panose="020F0502020204030204" pitchFamily="34" charset="0"/>
                <a:ea typeface="Calibri" panose="020F0502020204030204" pitchFamily="34" charset="0"/>
              </a:rPr>
              <a:t>&amp;importance</a:t>
            </a:r>
            <a:endParaRPr lang="en-US" sz="3600" dirty="0">
              <a:latin typeface="Times New Roman" panose="02020603050405020304" pitchFamily="18" charset="0"/>
              <a:ea typeface="Calibri" panose="020F0502020204030204" pitchFamily="34" charset="0"/>
            </a:endParaRPr>
          </a:p>
          <a:p>
            <a:pPr marL="406400" marR="0">
              <a:spcBef>
                <a:spcPts val="0"/>
              </a:spcBef>
              <a:spcAft>
                <a:spcPts val="0"/>
              </a:spcAft>
              <a:tabLst>
                <a:tab pos="457200" algn="l"/>
              </a:tabLst>
            </a:pPr>
            <a:r>
              <a:rPr lang="en-US" dirty="0">
                <a:latin typeface="Calibri" panose="020F0502020204030204" pitchFamily="34" charset="0"/>
                <a:ea typeface="Calibri" panose="020F0502020204030204" pitchFamily="34" charset="0"/>
              </a:rPr>
              <a:t>10 minutes- Think/Pair/</a:t>
            </a:r>
            <a:r>
              <a:rPr lang="en-US" dirty="0" smtClean="0">
                <a:latin typeface="Calibri" panose="020F0502020204030204" pitchFamily="34" charset="0"/>
                <a:ea typeface="Calibri" panose="020F0502020204030204" pitchFamily="34" charset="0"/>
              </a:rPr>
              <a:t>Share:</a:t>
            </a:r>
            <a:r>
              <a:rPr lang="en-US" dirty="0">
                <a:latin typeface="Calibri" panose="020F0502020204030204" pitchFamily="34" charset="0"/>
                <a:ea typeface="Calibri" panose="020F0502020204030204" pitchFamily="34" charset="0"/>
              </a:rPr>
              <a:t> </a:t>
            </a:r>
            <a:r>
              <a:rPr lang="en-US" dirty="0" smtClean="0">
                <a:latin typeface="Calibri" panose="020F0502020204030204" pitchFamily="34" charset="0"/>
                <a:ea typeface="Calibri" panose="020F0502020204030204" pitchFamily="34" charset="0"/>
              </a:rPr>
              <a:t>discuss SDL strategies for efficient clinical  teaching</a:t>
            </a:r>
            <a:endParaRPr lang="en-US" sz="3600" dirty="0">
              <a:latin typeface="Times New Roman" panose="02020603050405020304" pitchFamily="18" charset="0"/>
              <a:ea typeface="Calibri" panose="020F0502020204030204" pitchFamily="34" charset="0"/>
            </a:endParaRPr>
          </a:p>
          <a:p>
            <a:pPr marL="406400" marR="0">
              <a:spcBef>
                <a:spcPts val="0"/>
              </a:spcBef>
              <a:spcAft>
                <a:spcPts val="0"/>
              </a:spcAft>
              <a:tabLst>
                <a:tab pos="457200" algn="l"/>
              </a:tabLst>
            </a:pPr>
            <a:r>
              <a:rPr lang="en-US" dirty="0">
                <a:latin typeface="Calibri" panose="020F0502020204030204" pitchFamily="34" charset="0"/>
                <a:ea typeface="Calibri" panose="020F0502020204030204" pitchFamily="34" charset="0"/>
              </a:rPr>
              <a:t>15 minutes</a:t>
            </a:r>
            <a:r>
              <a:rPr lang="en-US" dirty="0" smtClean="0">
                <a:latin typeface="Calibri" panose="020F0502020204030204" pitchFamily="34" charset="0"/>
                <a:ea typeface="Calibri" panose="020F0502020204030204" pitchFamily="34" charset="0"/>
              </a:rPr>
              <a:t>- Report out: which</a:t>
            </a:r>
            <a:r>
              <a:rPr lang="en-US" dirty="0">
                <a:latin typeface="Calibri" panose="020F0502020204030204" pitchFamily="34" charset="0"/>
                <a:ea typeface="Calibri" panose="020F0502020204030204" pitchFamily="34" charset="0"/>
              </a:rPr>
              <a:t> </a:t>
            </a:r>
            <a:r>
              <a:rPr lang="en-US" dirty="0" smtClean="0">
                <a:latin typeface="Calibri" panose="020F0502020204030204" pitchFamily="34" charset="0"/>
                <a:ea typeface="Calibri" panose="020F0502020204030204" pitchFamily="34" charset="0"/>
              </a:rPr>
              <a:t>strategies work? </a:t>
            </a:r>
            <a:r>
              <a:rPr lang="en-US" dirty="0">
                <a:latin typeface="Calibri" panose="020F0502020204030204" pitchFamily="34" charset="0"/>
                <a:ea typeface="Calibri" panose="020F0502020204030204" pitchFamily="34" charset="0"/>
              </a:rPr>
              <a:t>Why? </a:t>
            </a:r>
            <a:r>
              <a:rPr lang="en-US" dirty="0" smtClean="0">
                <a:latin typeface="Calibri" panose="020F0502020204030204" pitchFamily="34" charset="0"/>
                <a:ea typeface="Calibri" panose="020F0502020204030204" pitchFamily="34" charset="0"/>
              </a:rPr>
              <a:t>Are they efficient</a:t>
            </a:r>
            <a:r>
              <a:rPr lang="en-US" dirty="0">
                <a:latin typeface="Calibri" panose="020F0502020204030204" pitchFamily="34" charset="0"/>
                <a:ea typeface="Calibri" panose="020F0502020204030204" pitchFamily="34" charset="0"/>
              </a:rPr>
              <a:t>?</a:t>
            </a:r>
            <a:endParaRPr lang="en-US" sz="3600" dirty="0">
              <a:latin typeface="Times New Roman" panose="02020603050405020304" pitchFamily="18" charset="0"/>
              <a:ea typeface="Calibri" panose="020F0502020204030204" pitchFamily="34" charset="0"/>
            </a:endParaRPr>
          </a:p>
          <a:p>
            <a:endParaRPr lang="en-US" dirty="0"/>
          </a:p>
        </p:txBody>
      </p:sp>
    </p:spTree>
    <p:extLst>
      <p:ext uri="{BB962C8B-B14F-4D97-AF65-F5344CB8AC3E}">
        <p14:creationId xmlns:p14="http://schemas.microsoft.com/office/powerpoint/2010/main" val="3198774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normAutofit/>
          </a:bodyPr>
          <a:lstStyle/>
          <a:p>
            <a:pPr marL="0" indent="0">
              <a:buNone/>
            </a:pPr>
            <a:endParaRPr lang="en-US" dirty="0"/>
          </a:p>
          <a:p>
            <a:r>
              <a:rPr lang="en-US" dirty="0"/>
              <a:t>Name </a:t>
            </a:r>
          </a:p>
          <a:p>
            <a:r>
              <a:rPr lang="en-US" dirty="0"/>
              <a:t>Profession </a:t>
            </a:r>
          </a:p>
          <a:p>
            <a:r>
              <a:rPr lang="en-US" dirty="0"/>
              <a:t>School </a:t>
            </a:r>
          </a:p>
          <a:p>
            <a:r>
              <a:rPr lang="en-US" dirty="0"/>
              <a:t>Role (clerkship director, clerkship faculty, </a:t>
            </a:r>
            <a:r>
              <a:rPr lang="en-US" dirty="0" smtClean="0"/>
              <a:t>community </a:t>
            </a:r>
            <a:r>
              <a:rPr lang="en-US" dirty="0"/>
              <a:t>preceptor, etc.) </a:t>
            </a:r>
          </a:p>
          <a:p>
            <a:endParaRPr lang="en-US" dirty="0"/>
          </a:p>
        </p:txBody>
      </p:sp>
    </p:spTree>
    <p:extLst>
      <p:ext uri="{BB962C8B-B14F-4D97-AF65-F5344CB8AC3E}">
        <p14:creationId xmlns:p14="http://schemas.microsoft.com/office/powerpoint/2010/main" val="13388166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6847"/>
            <a:ext cx="8229600" cy="1143000"/>
          </a:xfrm>
        </p:spPr>
        <p:txBody>
          <a:bodyPr/>
          <a:lstStyle/>
          <a:p>
            <a:r>
              <a:rPr lang="en-US" dirty="0" smtClean="0"/>
              <a:t>Self Directed Learning</a:t>
            </a:r>
            <a:endParaRPr lang="en-US" dirty="0"/>
          </a:p>
        </p:txBody>
      </p:sp>
      <p:sp>
        <p:nvSpPr>
          <p:cNvPr id="3" name="Content Placeholder 2"/>
          <p:cNvSpPr>
            <a:spLocks noGrp="1"/>
          </p:cNvSpPr>
          <p:nvPr>
            <p:ph idx="1"/>
          </p:nvPr>
        </p:nvSpPr>
        <p:spPr>
          <a:xfrm>
            <a:off x="457200" y="1761609"/>
            <a:ext cx="8445500" cy="4766191"/>
          </a:xfrm>
        </p:spPr>
        <p:txBody>
          <a:bodyPr>
            <a:normAutofit fontScale="85000" lnSpcReduction="20000"/>
          </a:bodyPr>
          <a:lstStyle/>
          <a:p>
            <a:pPr marL="0" indent="0">
              <a:lnSpc>
                <a:spcPct val="120000"/>
              </a:lnSpc>
              <a:buNone/>
            </a:pPr>
            <a:r>
              <a:rPr lang="en-US" sz="3300" dirty="0" smtClean="0"/>
              <a:t>“</a:t>
            </a:r>
            <a:r>
              <a:rPr lang="mr-IN" sz="3300" dirty="0" smtClean="0"/>
              <a:t>…</a:t>
            </a:r>
            <a:r>
              <a:rPr lang="en-US" sz="3300" dirty="0"/>
              <a:t> </a:t>
            </a:r>
            <a:r>
              <a:rPr lang="en-US" sz="3300" dirty="0" smtClean="0"/>
              <a:t>‘self</a:t>
            </a:r>
            <a:r>
              <a:rPr lang="en-US" sz="3300" dirty="0"/>
              <a:t>-directed learning’ describes a process by which individuals take the initiative</a:t>
            </a:r>
            <a:r>
              <a:rPr lang="en-US" sz="3300" dirty="0" smtClean="0"/>
              <a:t>, with or </a:t>
            </a:r>
            <a:r>
              <a:rPr lang="en-US" sz="3300" dirty="0"/>
              <a:t>without the assistance of others, in diagnosing their learning needs, formulating learning goals, </a:t>
            </a:r>
            <a:r>
              <a:rPr lang="en-US" sz="3300" dirty="0" smtClean="0"/>
              <a:t>identifying </a:t>
            </a:r>
            <a:r>
              <a:rPr lang="en-US" sz="3300" dirty="0"/>
              <a:t>human and material resources for learning, choosing and </a:t>
            </a:r>
            <a:r>
              <a:rPr lang="en-US" sz="3300" dirty="0" smtClean="0"/>
              <a:t>implementing </a:t>
            </a:r>
            <a:r>
              <a:rPr lang="en-US" sz="3300" dirty="0"/>
              <a:t>appropriate learning strategies, and evaluating learning outcomes</a:t>
            </a:r>
            <a:r>
              <a:rPr lang="en-US" sz="3300" dirty="0" smtClean="0"/>
              <a:t>.”</a:t>
            </a:r>
          </a:p>
          <a:p>
            <a:endParaRPr lang="en-US" i="1" dirty="0" smtClean="0"/>
          </a:p>
          <a:p>
            <a:endParaRPr lang="en-US" i="1" dirty="0" smtClean="0"/>
          </a:p>
          <a:p>
            <a:endParaRPr lang="en-US" i="1" dirty="0" smtClean="0"/>
          </a:p>
          <a:p>
            <a:pPr marL="0" indent="0" algn="r">
              <a:buNone/>
            </a:pPr>
            <a:r>
              <a:rPr lang="en-US" sz="2100" dirty="0" smtClean="0"/>
              <a:t>M</a:t>
            </a:r>
            <a:r>
              <a:rPr lang="en-US" sz="2100" dirty="0"/>
              <a:t>. Knowles, </a:t>
            </a:r>
            <a:r>
              <a:rPr lang="en-US" sz="2100" u="sng" dirty="0"/>
              <a:t>Principles of </a:t>
            </a:r>
            <a:r>
              <a:rPr lang="en-US" sz="2100" u="sng" dirty="0" smtClean="0"/>
              <a:t>Andragogy</a:t>
            </a:r>
            <a:r>
              <a:rPr lang="en-US" sz="2100" dirty="0"/>
              <a:t>, </a:t>
            </a:r>
            <a:r>
              <a:rPr lang="en-US" sz="2100" dirty="0" smtClean="0"/>
              <a:t>1972</a:t>
            </a:r>
            <a:endParaRPr lang="en-US" sz="2100" dirty="0"/>
          </a:p>
        </p:txBody>
      </p:sp>
    </p:spTree>
    <p:extLst>
      <p:ext uri="{BB962C8B-B14F-4D97-AF65-F5344CB8AC3E}">
        <p14:creationId xmlns:p14="http://schemas.microsoft.com/office/powerpoint/2010/main" val="1295837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p:cNvGrpSpPr>
            <a:grpSpLocks/>
          </p:cNvGrpSpPr>
          <p:nvPr/>
        </p:nvGrpSpPr>
        <p:grpSpPr bwMode="auto">
          <a:xfrm>
            <a:off x="1279880" y="2190750"/>
            <a:ext cx="6475520" cy="3158925"/>
            <a:chOff x="922" y="772"/>
            <a:chExt cx="4590" cy="2291"/>
          </a:xfrm>
        </p:grpSpPr>
        <p:sp>
          <p:nvSpPr>
            <p:cNvPr id="5123" name="Rectangle 3"/>
            <p:cNvSpPr>
              <a:spLocks noChangeArrowheads="1"/>
            </p:cNvSpPr>
            <p:nvPr/>
          </p:nvSpPr>
          <p:spPr bwMode="auto">
            <a:xfrm>
              <a:off x="922" y="772"/>
              <a:ext cx="1944" cy="33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2075" tIns="46038" rIns="92075" bIns="46038">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0" fontAlgn="base" hangingPunct="0">
                <a:spcBef>
                  <a:spcPts val="800"/>
                </a:spcBef>
                <a:spcAft>
                  <a:spcPct val="0"/>
                </a:spcAft>
              </a:pPr>
              <a:r>
                <a:rPr lang="en-US" altLang="en-US" sz="2400" dirty="0">
                  <a:latin typeface="Times New Roman" pitchFamily="18" charset="0"/>
                </a:rPr>
                <a:t>DIAGNOSE</a:t>
              </a:r>
            </a:p>
          </p:txBody>
        </p:sp>
        <p:sp>
          <p:nvSpPr>
            <p:cNvPr id="5124" name="Rectangle 4"/>
            <p:cNvSpPr>
              <a:spLocks noChangeArrowheads="1"/>
            </p:cNvSpPr>
            <p:nvPr/>
          </p:nvSpPr>
          <p:spPr bwMode="auto">
            <a:xfrm>
              <a:off x="3568" y="772"/>
              <a:ext cx="1944" cy="33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2075" tIns="46038" rIns="92075" bIns="46038">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0" fontAlgn="base" hangingPunct="0">
                <a:spcBef>
                  <a:spcPts val="800"/>
                </a:spcBef>
                <a:spcAft>
                  <a:spcPct val="0"/>
                </a:spcAft>
              </a:pPr>
              <a:r>
                <a:rPr lang="en-US" altLang="en-US" sz="2400" dirty="0">
                  <a:latin typeface="Times New Roman" pitchFamily="18" charset="0"/>
                </a:rPr>
                <a:t>ASSESS</a:t>
              </a:r>
            </a:p>
          </p:txBody>
        </p:sp>
        <p:sp>
          <p:nvSpPr>
            <p:cNvPr id="5125" name="Rectangle 5"/>
            <p:cNvSpPr>
              <a:spLocks noChangeArrowheads="1"/>
            </p:cNvSpPr>
            <p:nvPr/>
          </p:nvSpPr>
          <p:spPr bwMode="auto">
            <a:xfrm>
              <a:off x="967" y="2728"/>
              <a:ext cx="1944" cy="33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2075" tIns="46038" rIns="92075" bIns="46038">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0" fontAlgn="base" hangingPunct="0">
                <a:spcBef>
                  <a:spcPts val="800"/>
                </a:spcBef>
                <a:spcAft>
                  <a:spcPct val="0"/>
                </a:spcAft>
              </a:pPr>
              <a:r>
                <a:rPr lang="en-US" altLang="en-US" sz="2400" dirty="0">
                  <a:latin typeface="Times New Roman" pitchFamily="18" charset="0"/>
                </a:rPr>
                <a:t>TREAT</a:t>
              </a:r>
            </a:p>
          </p:txBody>
        </p:sp>
        <p:sp>
          <p:nvSpPr>
            <p:cNvPr id="5126" name="Rectangle 6"/>
            <p:cNvSpPr>
              <a:spLocks noChangeArrowheads="1"/>
            </p:cNvSpPr>
            <p:nvPr/>
          </p:nvSpPr>
          <p:spPr bwMode="auto">
            <a:xfrm>
              <a:off x="3505" y="2728"/>
              <a:ext cx="1944" cy="33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2075" tIns="46038" rIns="92075" bIns="46038">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0" fontAlgn="base" hangingPunct="0">
                <a:spcBef>
                  <a:spcPts val="800"/>
                </a:spcBef>
                <a:spcAft>
                  <a:spcPct val="0"/>
                </a:spcAft>
              </a:pPr>
              <a:r>
                <a:rPr lang="en-US" altLang="en-US" sz="2400" dirty="0">
                  <a:latin typeface="Times New Roman" pitchFamily="18" charset="0"/>
                </a:rPr>
                <a:t>TEACH</a:t>
              </a:r>
            </a:p>
          </p:txBody>
        </p:sp>
        <p:sp>
          <p:nvSpPr>
            <p:cNvPr id="5127" name="Line 7"/>
            <p:cNvSpPr>
              <a:spLocks noChangeShapeType="1"/>
            </p:cNvSpPr>
            <p:nvPr/>
          </p:nvSpPr>
          <p:spPr bwMode="auto">
            <a:xfrm>
              <a:off x="1840" y="1293"/>
              <a:ext cx="0" cy="1267"/>
            </a:xfrm>
            <a:prstGeom prst="line">
              <a:avLst/>
            </a:prstGeom>
            <a:noFill/>
            <a:ln w="50800">
              <a:solidFill>
                <a:schemeClr val="tx1"/>
              </a:solidFill>
              <a:round/>
              <a:headEnd type="stealth" w="med" len="lg"/>
              <a:tailEnd type="stealth" w="med" len="lg"/>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dirty="0">
                <a:solidFill>
                  <a:srgbClr val="FFFFFF"/>
                </a:solidFill>
              </a:endParaRPr>
            </a:p>
          </p:txBody>
        </p:sp>
        <p:sp>
          <p:nvSpPr>
            <p:cNvPr id="5128" name="Line 8"/>
            <p:cNvSpPr>
              <a:spLocks noChangeShapeType="1"/>
            </p:cNvSpPr>
            <p:nvPr/>
          </p:nvSpPr>
          <p:spPr bwMode="auto">
            <a:xfrm>
              <a:off x="4468" y="1238"/>
              <a:ext cx="0" cy="1267"/>
            </a:xfrm>
            <a:prstGeom prst="line">
              <a:avLst/>
            </a:prstGeom>
            <a:noFill/>
            <a:ln w="50800">
              <a:solidFill>
                <a:schemeClr val="tx1"/>
              </a:solidFill>
              <a:round/>
              <a:headEnd type="stealth" w="med" len="lg"/>
              <a:tailEnd type="stealth" w="med" len="lg"/>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US" dirty="0">
                <a:solidFill>
                  <a:srgbClr val="FFFFFF"/>
                </a:solidFill>
              </a:endParaRPr>
            </a:p>
          </p:txBody>
        </p:sp>
      </p:grpSp>
      <p:sp>
        <p:nvSpPr>
          <p:cNvPr id="3" name="TextBox 2"/>
          <p:cNvSpPr txBox="1"/>
          <p:nvPr/>
        </p:nvSpPr>
        <p:spPr>
          <a:xfrm>
            <a:off x="990805" y="917476"/>
            <a:ext cx="7158904" cy="707886"/>
          </a:xfrm>
          <a:prstGeom prst="rect">
            <a:avLst/>
          </a:prstGeom>
          <a:noFill/>
        </p:spPr>
        <p:txBody>
          <a:bodyPr wrap="square" rtlCol="0">
            <a:spAutoFit/>
          </a:bodyPr>
          <a:lstStyle/>
          <a:p>
            <a:pPr algn="ctr"/>
            <a:r>
              <a:rPr lang="en-US" sz="4000" dirty="0" smtClean="0">
                <a:latin typeface="Helvetica"/>
                <a:cs typeface="Helvetica"/>
              </a:rPr>
              <a:t>What Do We </a:t>
            </a:r>
            <a:r>
              <a:rPr lang="en-US" sz="4000" dirty="0">
                <a:latin typeface="Helvetica"/>
                <a:cs typeface="Helvetica"/>
              </a:rPr>
              <a:t>A</a:t>
            </a:r>
            <a:r>
              <a:rPr lang="en-US" sz="4000" dirty="0" smtClean="0">
                <a:latin typeface="Helvetica"/>
                <a:cs typeface="Helvetica"/>
              </a:rPr>
              <a:t>s Teachers Do?</a:t>
            </a:r>
            <a:endParaRPr lang="en-US" sz="4000" dirty="0">
              <a:latin typeface="Helvetica"/>
              <a:cs typeface="Helvetica"/>
            </a:endParaRPr>
          </a:p>
        </p:txBody>
      </p:sp>
    </p:spTree>
    <p:extLst>
      <p:ext uri="{BB962C8B-B14F-4D97-AF65-F5344CB8AC3E}">
        <p14:creationId xmlns:p14="http://schemas.microsoft.com/office/powerpoint/2010/main" val="14702660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ctor.patient.hands_45786694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344" y="927513"/>
            <a:ext cx="7633374" cy="5088916"/>
          </a:xfrm>
          <a:prstGeom prst="rect">
            <a:avLst/>
          </a:prstGeom>
        </p:spPr>
      </p:pic>
    </p:spTree>
    <p:extLst>
      <p:ext uri="{BB962C8B-B14F-4D97-AF65-F5344CB8AC3E}">
        <p14:creationId xmlns:p14="http://schemas.microsoft.com/office/powerpoint/2010/main" val="21151383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349956" y="3718798"/>
            <a:ext cx="1905000" cy="792162"/>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2075" tIns="46038" rIns="92075" bIns="46038">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0" fontAlgn="base" hangingPunct="0">
              <a:spcBef>
                <a:spcPct val="50000"/>
              </a:spcBef>
              <a:spcAft>
                <a:spcPct val="0"/>
              </a:spcAft>
            </a:pPr>
            <a:r>
              <a:rPr lang="en-US" altLang="en-US" b="1" dirty="0">
                <a:latin typeface="Times New Roman" pitchFamily="18" charset="0"/>
              </a:rPr>
              <a:t>Unconsciously</a:t>
            </a:r>
          </a:p>
          <a:p>
            <a:pPr algn="ctr" eaLnBrk="0" fontAlgn="base" hangingPunct="0">
              <a:spcBef>
                <a:spcPct val="50000"/>
              </a:spcBef>
              <a:spcAft>
                <a:spcPct val="0"/>
              </a:spcAft>
            </a:pPr>
            <a:r>
              <a:rPr lang="en-US" altLang="en-US" b="1" dirty="0">
                <a:latin typeface="Times New Roman" pitchFamily="18" charset="0"/>
              </a:rPr>
              <a:t>Incompetent</a:t>
            </a:r>
          </a:p>
        </p:txBody>
      </p:sp>
      <p:sp>
        <p:nvSpPr>
          <p:cNvPr id="16388" name="Rectangle 4"/>
          <p:cNvSpPr>
            <a:spLocks noChangeArrowheads="1"/>
          </p:cNvSpPr>
          <p:nvPr/>
        </p:nvSpPr>
        <p:spPr bwMode="auto">
          <a:xfrm>
            <a:off x="2514602" y="3718798"/>
            <a:ext cx="1721556" cy="792162"/>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2075" tIns="46038" rIns="92075" bIns="46038">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0" fontAlgn="base" hangingPunct="0">
              <a:spcBef>
                <a:spcPct val="50000"/>
              </a:spcBef>
              <a:spcAft>
                <a:spcPct val="0"/>
              </a:spcAft>
            </a:pPr>
            <a:r>
              <a:rPr lang="en-US" altLang="en-US" b="1" dirty="0">
                <a:latin typeface="Times New Roman" pitchFamily="18" charset="0"/>
              </a:rPr>
              <a:t>Consciously</a:t>
            </a:r>
          </a:p>
          <a:p>
            <a:pPr algn="ctr" eaLnBrk="0" fontAlgn="base" hangingPunct="0">
              <a:spcBef>
                <a:spcPct val="50000"/>
              </a:spcBef>
              <a:spcAft>
                <a:spcPct val="0"/>
              </a:spcAft>
            </a:pPr>
            <a:r>
              <a:rPr lang="en-US" altLang="en-US" b="1" dirty="0">
                <a:latin typeface="Times New Roman" pitchFamily="18" charset="0"/>
              </a:rPr>
              <a:t>Incompetent</a:t>
            </a:r>
          </a:p>
        </p:txBody>
      </p:sp>
      <p:sp>
        <p:nvSpPr>
          <p:cNvPr id="16389" name="Rectangle 5"/>
          <p:cNvSpPr>
            <a:spLocks noChangeArrowheads="1"/>
          </p:cNvSpPr>
          <p:nvPr/>
        </p:nvSpPr>
        <p:spPr bwMode="auto">
          <a:xfrm>
            <a:off x="4343402" y="3739446"/>
            <a:ext cx="1917700" cy="792163"/>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2075" tIns="46038" rIns="92075" bIns="46038">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0" fontAlgn="base" hangingPunct="0">
              <a:spcBef>
                <a:spcPct val="50000"/>
              </a:spcBef>
              <a:spcAft>
                <a:spcPct val="0"/>
              </a:spcAft>
            </a:pPr>
            <a:r>
              <a:rPr lang="en-US" altLang="en-US" b="1" dirty="0">
                <a:latin typeface="Times New Roman" pitchFamily="18" charset="0"/>
              </a:rPr>
              <a:t>Consciously</a:t>
            </a:r>
          </a:p>
          <a:p>
            <a:pPr algn="ctr" eaLnBrk="0" fontAlgn="base" hangingPunct="0">
              <a:spcBef>
                <a:spcPct val="50000"/>
              </a:spcBef>
              <a:spcAft>
                <a:spcPct val="0"/>
              </a:spcAft>
            </a:pPr>
            <a:r>
              <a:rPr lang="en-US" altLang="en-US" b="1" dirty="0">
                <a:latin typeface="Times New Roman" pitchFamily="18" charset="0"/>
              </a:rPr>
              <a:t>Competent</a:t>
            </a:r>
          </a:p>
        </p:txBody>
      </p:sp>
      <p:sp>
        <p:nvSpPr>
          <p:cNvPr id="16390" name="Rectangle 6"/>
          <p:cNvSpPr>
            <a:spLocks noChangeArrowheads="1"/>
          </p:cNvSpPr>
          <p:nvPr/>
        </p:nvSpPr>
        <p:spPr bwMode="auto">
          <a:xfrm>
            <a:off x="6468539" y="3718798"/>
            <a:ext cx="1989667" cy="792162"/>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2075" tIns="46038" rIns="92075" bIns="46038">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0" fontAlgn="base" hangingPunct="0">
              <a:spcBef>
                <a:spcPct val="50000"/>
              </a:spcBef>
              <a:spcAft>
                <a:spcPct val="0"/>
              </a:spcAft>
            </a:pPr>
            <a:r>
              <a:rPr lang="en-US" altLang="en-US" b="1" dirty="0">
                <a:latin typeface="Times New Roman" pitchFamily="18" charset="0"/>
              </a:rPr>
              <a:t>Unconsciously</a:t>
            </a:r>
          </a:p>
          <a:p>
            <a:pPr algn="ctr" eaLnBrk="0" fontAlgn="base" hangingPunct="0">
              <a:spcBef>
                <a:spcPct val="50000"/>
              </a:spcBef>
              <a:spcAft>
                <a:spcPct val="0"/>
              </a:spcAft>
            </a:pPr>
            <a:r>
              <a:rPr lang="en-US" altLang="en-US" b="1" dirty="0">
                <a:latin typeface="Times New Roman" pitchFamily="18" charset="0"/>
              </a:rPr>
              <a:t>Competent</a:t>
            </a:r>
          </a:p>
        </p:txBody>
      </p:sp>
      <p:sp>
        <p:nvSpPr>
          <p:cNvPr id="16391" name="Rectangle 7"/>
          <p:cNvSpPr>
            <a:spLocks noChangeArrowheads="1"/>
          </p:cNvSpPr>
          <p:nvPr/>
        </p:nvSpPr>
        <p:spPr bwMode="auto">
          <a:xfrm>
            <a:off x="1295400" y="2655184"/>
            <a:ext cx="2286000" cy="86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0" fontAlgn="base" hangingPunct="0">
              <a:spcBef>
                <a:spcPct val="50000"/>
              </a:spcBef>
              <a:spcAft>
                <a:spcPct val="0"/>
              </a:spcAft>
            </a:pPr>
            <a:r>
              <a:rPr lang="en-US" altLang="en-US" sz="2000" dirty="0">
                <a:latin typeface="Times New Roman" pitchFamily="18" charset="0"/>
              </a:rPr>
              <a:t>desire to learn</a:t>
            </a:r>
          </a:p>
          <a:p>
            <a:pPr algn="ctr" eaLnBrk="0" fontAlgn="base" hangingPunct="0">
              <a:spcBef>
                <a:spcPct val="50000"/>
              </a:spcBef>
              <a:spcAft>
                <a:spcPct val="0"/>
              </a:spcAft>
            </a:pPr>
            <a:r>
              <a:rPr lang="en-US" altLang="en-US" sz="2000" dirty="0">
                <a:latin typeface="Times New Roman" pitchFamily="18" charset="0"/>
              </a:rPr>
              <a:t>learn of it</a:t>
            </a:r>
          </a:p>
        </p:txBody>
      </p:sp>
      <p:sp>
        <p:nvSpPr>
          <p:cNvPr id="16392" name="Rectangle 8"/>
          <p:cNvSpPr>
            <a:spLocks noChangeArrowheads="1"/>
          </p:cNvSpPr>
          <p:nvPr/>
        </p:nvSpPr>
        <p:spPr bwMode="auto">
          <a:xfrm>
            <a:off x="3606800" y="2655184"/>
            <a:ext cx="1930400" cy="86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0" fontAlgn="base" hangingPunct="0">
              <a:spcBef>
                <a:spcPct val="50000"/>
              </a:spcBef>
              <a:spcAft>
                <a:spcPct val="0"/>
              </a:spcAft>
            </a:pPr>
            <a:r>
              <a:rPr lang="en-US" altLang="en-US" sz="2000" dirty="0">
                <a:latin typeface="Times New Roman" pitchFamily="18" charset="0"/>
              </a:rPr>
              <a:t>desire to do it</a:t>
            </a:r>
          </a:p>
          <a:p>
            <a:pPr eaLnBrk="0" fontAlgn="base" hangingPunct="0">
              <a:spcBef>
                <a:spcPct val="50000"/>
              </a:spcBef>
              <a:spcAft>
                <a:spcPct val="0"/>
              </a:spcAft>
            </a:pPr>
            <a:r>
              <a:rPr lang="en-US" altLang="en-US" sz="2000" dirty="0">
                <a:latin typeface="Times New Roman" pitchFamily="18" charset="0"/>
              </a:rPr>
              <a:t>learn about it</a:t>
            </a:r>
          </a:p>
        </p:txBody>
      </p:sp>
      <p:sp>
        <p:nvSpPr>
          <p:cNvPr id="16393" name="Rectangle 9"/>
          <p:cNvSpPr>
            <a:spLocks noChangeArrowheads="1"/>
          </p:cNvSpPr>
          <p:nvPr/>
        </p:nvSpPr>
        <p:spPr bwMode="auto">
          <a:xfrm>
            <a:off x="5302252" y="2662718"/>
            <a:ext cx="2565400" cy="86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0" fontAlgn="base" hangingPunct="0">
              <a:spcBef>
                <a:spcPct val="50000"/>
              </a:spcBef>
              <a:spcAft>
                <a:spcPct val="0"/>
              </a:spcAft>
            </a:pPr>
            <a:r>
              <a:rPr lang="en-US" altLang="en-US" sz="2000" dirty="0">
                <a:latin typeface="Times New Roman" pitchFamily="18" charset="0"/>
              </a:rPr>
              <a:t>desire to do it well</a:t>
            </a:r>
          </a:p>
          <a:p>
            <a:pPr algn="ctr" eaLnBrk="0" fontAlgn="base" hangingPunct="0">
              <a:spcBef>
                <a:spcPct val="50000"/>
              </a:spcBef>
              <a:spcAft>
                <a:spcPct val="0"/>
              </a:spcAft>
            </a:pPr>
            <a:r>
              <a:rPr lang="en-US" altLang="en-US" sz="2000" dirty="0">
                <a:latin typeface="Times New Roman" pitchFamily="18" charset="0"/>
              </a:rPr>
              <a:t>learn more about </a:t>
            </a:r>
            <a:r>
              <a:rPr lang="en-US" altLang="en-US" sz="2000" dirty="0">
                <a:solidFill>
                  <a:srgbClr val="FFFFFF"/>
                </a:solidFill>
                <a:latin typeface="Times New Roman" pitchFamily="18" charset="0"/>
              </a:rPr>
              <a:t>it</a:t>
            </a:r>
          </a:p>
        </p:txBody>
      </p:sp>
      <p:sp>
        <p:nvSpPr>
          <p:cNvPr id="2" name="TextBox 1"/>
          <p:cNvSpPr txBox="1"/>
          <p:nvPr/>
        </p:nvSpPr>
        <p:spPr>
          <a:xfrm>
            <a:off x="349956" y="1120637"/>
            <a:ext cx="8108250" cy="707886"/>
          </a:xfrm>
          <a:prstGeom prst="rect">
            <a:avLst/>
          </a:prstGeom>
          <a:noFill/>
        </p:spPr>
        <p:txBody>
          <a:bodyPr wrap="square" rtlCol="0">
            <a:spAutoFit/>
          </a:bodyPr>
          <a:lstStyle/>
          <a:p>
            <a:pPr algn="ctr"/>
            <a:r>
              <a:rPr lang="en-US" sz="4000" dirty="0" smtClean="0">
                <a:latin typeface="Helvetica"/>
                <a:cs typeface="Helvetica"/>
              </a:rPr>
              <a:t>4 Box Model of Assessment</a:t>
            </a:r>
            <a:endParaRPr lang="en-US" sz="4000" dirty="0">
              <a:latin typeface="Helvetica"/>
              <a:cs typeface="Helvetica"/>
            </a:endParaRPr>
          </a:p>
        </p:txBody>
      </p:sp>
      <p:sp>
        <p:nvSpPr>
          <p:cNvPr id="3" name="TextBox 2"/>
          <p:cNvSpPr txBox="1"/>
          <p:nvPr/>
        </p:nvSpPr>
        <p:spPr>
          <a:xfrm>
            <a:off x="4543836" y="6216309"/>
            <a:ext cx="4457658" cy="369332"/>
          </a:xfrm>
          <a:prstGeom prst="rect">
            <a:avLst/>
          </a:prstGeom>
          <a:noFill/>
        </p:spPr>
        <p:txBody>
          <a:bodyPr wrap="none" rtlCol="0">
            <a:spAutoFit/>
          </a:bodyPr>
          <a:lstStyle/>
          <a:p>
            <a:r>
              <a:rPr lang="en-US" dirty="0" smtClean="0">
                <a:latin typeface="Helvetica"/>
                <a:cs typeface="Helvetica"/>
              </a:rPr>
              <a:t>Gordon Training International- Noel Burch</a:t>
            </a:r>
            <a:endParaRPr lang="en-US" dirty="0">
              <a:latin typeface="Helvetica"/>
              <a:cs typeface="Helvetica"/>
            </a:endParaRPr>
          </a:p>
        </p:txBody>
      </p:sp>
    </p:spTree>
    <p:extLst>
      <p:ext uri="{BB962C8B-B14F-4D97-AF65-F5344CB8AC3E}">
        <p14:creationId xmlns:p14="http://schemas.microsoft.com/office/powerpoint/2010/main" val="4000706157"/>
      </p:ext>
    </p:extLst>
  </p:cSld>
  <p:clrMapOvr>
    <a:masterClrMapping/>
  </p:clrMapOvr>
  <p:timing>
    <p:tnLst>
      <p:par>
        <p:cTn id="1" dur="indefinite" restart="never" nodeType="tmRoot"/>
      </p:par>
    </p:tnLst>
  </p:timing>
</p:sld>
</file>

<file path=ppt/theme/theme1.xml><?xml version="1.0" encoding="utf-8"?>
<a:theme xmlns:a="http://schemas.openxmlformats.org/drawingml/2006/main" name="18MSE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18MSE_Presentation</Template>
  <TotalTime>7158</TotalTime>
  <Words>940</Words>
  <Application>Microsoft Macintosh PowerPoint</Application>
  <PresentationFormat>On-screen Show (4:3)</PresentationFormat>
  <Paragraphs>146</Paragraphs>
  <Slides>21</Slides>
  <Notes>10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Garamond</vt:lpstr>
      <vt:lpstr>Helvetica</vt:lpstr>
      <vt:lpstr>Mangal</vt:lpstr>
      <vt:lpstr>Times New Roman</vt:lpstr>
      <vt:lpstr>18MSE_Presentation</vt:lpstr>
      <vt:lpstr>Breakout: Theory and Practice of Self Directed Learning</vt:lpstr>
      <vt:lpstr>Disclosures</vt:lpstr>
      <vt:lpstr>Objectives</vt:lpstr>
      <vt:lpstr>Session Outline</vt:lpstr>
      <vt:lpstr>Introductions</vt:lpstr>
      <vt:lpstr>Self Directed Learning</vt:lpstr>
      <vt:lpstr>PowerPoint Presentation</vt:lpstr>
      <vt:lpstr>PowerPoint Presentation</vt:lpstr>
      <vt:lpstr>PowerPoint Presentation</vt:lpstr>
      <vt:lpstr>PowerPoint Presentation</vt:lpstr>
      <vt:lpstr>PowerPoint Presentation</vt:lpstr>
      <vt:lpstr>Does SDL Work?</vt:lpstr>
      <vt:lpstr>PowerPoint Presentation</vt:lpstr>
      <vt:lpstr>Strategies for Effective SDL</vt:lpstr>
      <vt:lpstr>Strategies for Effective SDL</vt:lpstr>
      <vt:lpstr>What are your experiences?</vt:lpstr>
      <vt:lpstr>Practical Techniques</vt:lpstr>
      <vt:lpstr>We Want to Hear From You</vt:lpstr>
      <vt:lpstr>Please Provide Us Contact</vt:lpstr>
      <vt:lpstr>Thank you!</vt:lpstr>
      <vt:lpstr>PowerPoint Presentation</vt:lpstr>
    </vt:vector>
  </TitlesOfParts>
  <Company>STFM</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Abuel</dc:creator>
  <cp:lastModifiedBy>Tomoko Sairenji</cp:lastModifiedBy>
  <cp:revision>51</cp:revision>
  <dcterms:created xsi:type="dcterms:W3CDTF">2013-07-17T19:19:39Z</dcterms:created>
  <dcterms:modified xsi:type="dcterms:W3CDTF">2018-01-18T01:07:37Z</dcterms:modified>
</cp:coreProperties>
</file>