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90" r:id="rId4"/>
    <p:sldMasterId id="2147483708" r:id="rId5"/>
    <p:sldMasterId id="2147483730" r:id="rId6"/>
    <p:sldMasterId id="2147483744" r:id="rId7"/>
    <p:sldMasterId id="2147483754" r:id="rId8"/>
  </p:sldMasterIdLst>
  <p:notesMasterIdLst>
    <p:notesMasterId r:id="rId88"/>
  </p:notesMasterIdLst>
  <p:handoutMasterIdLst>
    <p:handoutMasterId r:id="rId89"/>
  </p:handoutMasterIdLst>
  <p:sldIdLst>
    <p:sldId id="1510" r:id="rId9"/>
    <p:sldId id="258" r:id="rId10"/>
    <p:sldId id="257" r:id="rId11"/>
    <p:sldId id="1509" r:id="rId12"/>
    <p:sldId id="799" r:id="rId13"/>
    <p:sldId id="960" r:id="rId14"/>
    <p:sldId id="883" r:id="rId15"/>
    <p:sldId id="1376" r:id="rId16"/>
    <p:sldId id="900" r:id="rId17"/>
    <p:sldId id="958" r:id="rId18"/>
    <p:sldId id="959" r:id="rId19"/>
    <p:sldId id="916" r:id="rId20"/>
    <p:sldId id="915" r:id="rId21"/>
    <p:sldId id="1384" r:id="rId22"/>
    <p:sldId id="918" r:id="rId23"/>
    <p:sldId id="917" r:id="rId24"/>
    <p:sldId id="1498" r:id="rId25"/>
    <p:sldId id="1381" r:id="rId26"/>
    <p:sldId id="1382" r:id="rId27"/>
    <p:sldId id="982" r:id="rId28"/>
    <p:sldId id="1499" r:id="rId29"/>
    <p:sldId id="1383" r:id="rId30"/>
    <p:sldId id="1380" r:id="rId31"/>
    <p:sldId id="964" r:id="rId32"/>
    <p:sldId id="1385" r:id="rId33"/>
    <p:sldId id="1421" r:id="rId34"/>
    <p:sldId id="1387" r:id="rId35"/>
    <p:sldId id="942" r:id="rId36"/>
    <p:sldId id="1399" r:id="rId37"/>
    <p:sldId id="1419" r:id="rId38"/>
    <p:sldId id="1404" r:id="rId39"/>
    <p:sldId id="1402" r:id="rId40"/>
    <p:sldId id="1400" r:id="rId41"/>
    <p:sldId id="1407" r:id="rId42"/>
    <p:sldId id="1428" r:id="rId43"/>
    <p:sldId id="1481" r:id="rId44"/>
    <p:sldId id="1401" r:id="rId45"/>
    <p:sldId id="1409" r:id="rId46"/>
    <p:sldId id="1410" r:id="rId47"/>
    <p:sldId id="1411" r:id="rId48"/>
    <p:sldId id="1412" r:id="rId49"/>
    <p:sldId id="1418" r:id="rId50"/>
    <p:sldId id="1413" r:id="rId51"/>
    <p:sldId id="1415" r:id="rId52"/>
    <p:sldId id="1416" r:id="rId53"/>
    <p:sldId id="1417" r:id="rId54"/>
    <p:sldId id="969" r:id="rId55"/>
    <p:sldId id="1431" r:id="rId56"/>
    <p:sldId id="1420" r:id="rId57"/>
    <p:sldId id="972" r:id="rId58"/>
    <p:sldId id="1398" r:id="rId59"/>
    <p:sldId id="1397" r:id="rId60"/>
    <p:sldId id="940" r:id="rId61"/>
    <p:sldId id="939" r:id="rId62"/>
    <p:sldId id="1432" r:id="rId63"/>
    <p:sldId id="943" r:id="rId64"/>
    <p:sldId id="1477" r:id="rId65"/>
    <p:sldId id="1425" r:id="rId66"/>
    <p:sldId id="1483" r:id="rId67"/>
    <p:sldId id="1502" r:id="rId68"/>
    <p:sldId id="1503" r:id="rId69"/>
    <p:sldId id="1504" r:id="rId70"/>
    <p:sldId id="1505" r:id="rId71"/>
    <p:sldId id="1506" r:id="rId72"/>
    <p:sldId id="1507" r:id="rId73"/>
    <p:sldId id="1478" r:id="rId74"/>
    <p:sldId id="1508" r:id="rId75"/>
    <p:sldId id="951" r:id="rId76"/>
    <p:sldId id="1501" r:id="rId77"/>
    <p:sldId id="1395" r:id="rId78"/>
    <p:sldId id="1396" r:id="rId79"/>
    <p:sldId id="1479" r:id="rId80"/>
    <p:sldId id="1482" r:id="rId81"/>
    <p:sldId id="1500" r:id="rId82"/>
    <p:sldId id="1422" r:id="rId83"/>
    <p:sldId id="1377" r:id="rId84"/>
    <p:sldId id="262" r:id="rId85"/>
    <p:sldId id="1426" r:id="rId86"/>
    <p:sldId id="1405" r:id="rId87"/>
  </p:sldIdLst>
  <p:sldSz cx="9144000" cy="5143500" type="screen16x9"/>
  <p:notesSz cx="7010400" cy="9296400"/>
  <p:custDataLst>
    <p:tags r:id="rId90"/>
  </p:custDataLst>
  <p:defaultTextStyle>
    <a:defPPr>
      <a:defRPr lang="en-US"/>
    </a:defPPr>
    <a:lvl1pPr algn="l" defTabSz="912813"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5613" indent="1588" algn="l" defTabSz="912813"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2813" indent="1588" algn="l" defTabSz="912813"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0013" indent="1588" algn="l" defTabSz="912813"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7213" indent="1588" algn="l" defTabSz="912813"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1440">
          <p15:clr>
            <a:srgbClr val="A4A3A4"/>
          </p15:clr>
        </p15:guide>
        <p15:guide id="3" pos="2880">
          <p15:clr>
            <a:srgbClr val="A4A3A4"/>
          </p15:clr>
        </p15:guide>
        <p15:guide id="4" pos="4320">
          <p15:clr>
            <a:srgbClr val="A4A3A4"/>
          </p15:clr>
        </p15:guide>
        <p15:guide id="5" orient="horz" pos="3156">
          <p15:clr>
            <a:srgbClr val="A4A3A4"/>
          </p15:clr>
        </p15:guide>
        <p15:guide id="6" pos="2889">
          <p15:clr>
            <a:srgbClr val="A4A3A4"/>
          </p15:clr>
        </p15:guide>
        <p15:guide id="7" pos="5024">
          <p15:clr>
            <a:srgbClr val="A4A3A4"/>
          </p15:clr>
        </p15:guide>
      </p15:sldGuideLst>
    </p:ext>
    <p:ext uri="{2D200454-40CA-4A62-9FC3-DE9A4176ACB9}">
      <p15:notesGuideLst xmlns:p15="http://schemas.microsoft.com/office/powerpoint/2012/main">
        <p15:guide id="1" orient="horz" pos="2981" userDrawn="1">
          <p15:clr>
            <a:srgbClr val="A4A3A4"/>
          </p15:clr>
        </p15:guide>
        <p15:guide id="2" orient="horz" pos="2928" userDrawn="1">
          <p15:clr>
            <a:srgbClr val="A4A3A4"/>
          </p15:clr>
        </p15:guide>
        <p15:guide id="3" pos="2261" userDrawn="1">
          <p15:clr>
            <a:srgbClr val="A4A3A4"/>
          </p15:clr>
        </p15:guide>
        <p15:guide id="4"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336"/>
    <a:srgbClr val="EC1C3F"/>
    <a:srgbClr val="EC183B"/>
    <a:srgbClr val="DC1234"/>
    <a:srgbClr val="C8102E"/>
    <a:srgbClr val="00986E"/>
    <a:srgbClr val="C81010"/>
    <a:srgbClr val="00B388"/>
    <a:srgbClr val="00B32E"/>
    <a:srgbClr val="6408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1" autoAdjust="0"/>
    <p:restoredTop sz="58247" autoAdjust="0"/>
  </p:normalViewPr>
  <p:slideViewPr>
    <p:cSldViewPr snapToGrid="0">
      <p:cViewPr varScale="1">
        <p:scale>
          <a:sx n="104" d="100"/>
          <a:sy n="104" d="100"/>
        </p:scale>
        <p:origin x="2200" y="112"/>
      </p:cViewPr>
      <p:guideLst>
        <p:guide orient="horz" pos="2160"/>
        <p:guide pos="1440"/>
        <p:guide pos="2880"/>
        <p:guide pos="4320"/>
        <p:guide orient="horz" pos="3156"/>
        <p:guide pos="2889"/>
        <p:guide pos="5024"/>
      </p:guideLst>
    </p:cSldViewPr>
  </p:slideViewPr>
  <p:notesTextViewPr>
    <p:cViewPr>
      <p:scale>
        <a:sx n="3" d="2"/>
        <a:sy n="3" d="2"/>
      </p:scale>
      <p:origin x="0" y="0"/>
    </p:cViewPr>
  </p:notesTextViewPr>
  <p:sorterViewPr>
    <p:cViewPr>
      <p:scale>
        <a:sx n="125" d="100"/>
        <a:sy n="125" d="100"/>
      </p:scale>
      <p:origin x="0" y="0"/>
    </p:cViewPr>
  </p:sorterViewPr>
  <p:notesViewPr>
    <p:cSldViewPr>
      <p:cViewPr varScale="1">
        <p:scale>
          <a:sx n="75" d="100"/>
          <a:sy n="75" d="100"/>
        </p:scale>
        <p:origin x="3412" y="40"/>
      </p:cViewPr>
      <p:guideLst>
        <p:guide orient="horz" pos="2981"/>
        <p:guide orient="horz" pos="2928"/>
        <p:guide pos="2261"/>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handoutMaster" Target="handoutMasters/handoutMaster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tags" Target="tags/tag1.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liaw\Dropbox\.University%20of%20Houston\Family%20Medicine%20and%20Artificial%20Intelligence\AI%20in%20research%20talk\AI%20ML%20paper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AI/ML papers</c:v>
                </c:pt>
              </c:strCache>
            </c:strRef>
          </c:tx>
          <c:spPr>
            <a:solidFill>
              <a:schemeClr val="accent1"/>
            </a:solidFill>
            <a:ln>
              <a:noFill/>
            </a:ln>
            <a:effectLst/>
          </c:spPr>
          <c:invertIfNegative val="0"/>
          <c:dPt>
            <c:idx val="3"/>
            <c:invertIfNegative val="0"/>
            <c:bubble3D val="0"/>
            <c:spPr>
              <a:solidFill>
                <a:schemeClr val="accent5"/>
              </a:solidFill>
              <a:ln>
                <a:noFill/>
              </a:ln>
              <a:effectLst/>
            </c:spPr>
            <c:extLst>
              <c:ext xmlns:c16="http://schemas.microsoft.com/office/drawing/2014/chart" uri="{C3380CC4-5D6E-409C-BE32-E72D297353CC}">
                <c16:uniqueId val="{00000001-1DEF-4055-B889-4138105916BE}"/>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3-1DEF-4055-B889-4138105916BE}"/>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Annals of Family Medicine</c:v>
                </c:pt>
                <c:pt idx="1">
                  <c:v>Journal of the American Board of Family Medicine</c:v>
                </c:pt>
                <c:pt idx="2">
                  <c:v>Family Medicine</c:v>
                </c:pt>
                <c:pt idx="3">
                  <c:v>JAMA</c:v>
                </c:pt>
                <c:pt idx="4">
                  <c:v>New England Journal of Medicine</c:v>
                </c:pt>
              </c:strCache>
            </c:strRef>
          </c:cat>
          <c:val>
            <c:numRef>
              <c:f>Sheet1!$B$2:$B$6</c:f>
              <c:numCache>
                <c:formatCode>General</c:formatCode>
                <c:ptCount val="5"/>
                <c:pt idx="0">
                  <c:v>15</c:v>
                </c:pt>
                <c:pt idx="1">
                  <c:v>7</c:v>
                </c:pt>
                <c:pt idx="2">
                  <c:v>3</c:v>
                </c:pt>
                <c:pt idx="3">
                  <c:v>156</c:v>
                </c:pt>
                <c:pt idx="4">
                  <c:v>126</c:v>
                </c:pt>
              </c:numCache>
            </c:numRef>
          </c:val>
          <c:extLst>
            <c:ext xmlns:c16="http://schemas.microsoft.com/office/drawing/2014/chart" uri="{C3380CC4-5D6E-409C-BE32-E72D297353CC}">
              <c16:uniqueId val="{00000004-1DEF-4055-B889-4138105916BE}"/>
            </c:ext>
          </c:extLst>
        </c:ser>
        <c:dLbls>
          <c:showLegendKey val="0"/>
          <c:showVal val="0"/>
          <c:showCatName val="0"/>
          <c:showSerName val="0"/>
          <c:showPercent val="0"/>
          <c:showBubbleSize val="0"/>
        </c:dLbls>
        <c:gapWidth val="219"/>
        <c:overlap val="-27"/>
        <c:axId val="1321215808"/>
        <c:axId val="1104261728"/>
      </c:barChart>
      <c:catAx>
        <c:axId val="132121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crossAx val="1104261728"/>
        <c:crosses val="autoZero"/>
        <c:auto val="1"/>
        <c:lblAlgn val="ctr"/>
        <c:lblOffset val="100"/>
        <c:noMultiLvlLbl val="0"/>
      </c:catAx>
      <c:valAx>
        <c:axId val="1104261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crossAx val="1321215808"/>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mj-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10A1F0-F70A-4D4D-A40B-1F76DB0F25F1}" type="doc">
      <dgm:prSet loTypeId="urn:microsoft.com/office/officeart/2005/8/layout/venn2" loCatId="relationship" qsTypeId="urn:microsoft.com/office/officeart/2005/8/quickstyle/simple1" qsCatId="simple" csTypeId="urn:microsoft.com/office/officeart/2005/8/colors/accent3_3" csCatId="accent3" phldr="1"/>
      <dgm:spPr/>
      <dgm:t>
        <a:bodyPr/>
        <a:lstStyle/>
        <a:p>
          <a:endParaRPr lang="en-US"/>
        </a:p>
      </dgm:t>
    </dgm:pt>
    <dgm:pt modelId="{60AF4F29-1DBD-4168-BA5B-A83DA2C9FD05}">
      <dgm:prSet phldrT="[Text]" custT="1"/>
      <dgm:spPr/>
      <dgm:t>
        <a:bodyPr/>
        <a:lstStyle/>
        <a:p>
          <a:r>
            <a:rPr lang="en-US" sz="1100" dirty="0">
              <a:latin typeface="+mj-lt"/>
            </a:rPr>
            <a:t>Artificial intelligence</a:t>
          </a:r>
        </a:p>
      </dgm:t>
    </dgm:pt>
    <dgm:pt modelId="{B23F5E04-F780-43F3-85D4-22B9A2C13DC3}" type="parTrans" cxnId="{828F7A0F-C2AC-433B-B409-45E24AF22313}">
      <dgm:prSet/>
      <dgm:spPr/>
      <dgm:t>
        <a:bodyPr/>
        <a:lstStyle/>
        <a:p>
          <a:endParaRPr lang="en-US"/>
        </a:p>
      </dgm:t>
    </dgm:pt>
    <dgm:pt modelId="{C3330566-E572-4E87-A68A-2D171A282F74}" type="sibTrans" cxnId="{828F7A0F-C2AC-433B-B409-45E24AF22313}">
      <dgm:prSet/>
      <dgm:spPr/>
      <dgm:t>
        <a:bodyPr/>
        <a:lstStyle/>
        <a:p>
          <a:endParaRPr lang="en-US"/>
        </a:p>
      </dgm:t>
    </dgm:pt>
    <dgm:pt modelId="{01C23436-B80A-4361-8E42-921186061AA6}">
      <dgm:prSet phldrT="[Text]" custT="1"/>
      <dgm:spPr/>
      <dgm:t>
        <a:bodyPr/>
        <a:lstStyle/>
        <a:p>
          <a:r>
            <a:rPr lang="en-US" sz="1100" dirty="0">
              <a:latin typeface="+mj-lt"/>
            </a:rPr>
            <a:t>Machine learning</a:t>
          </a:r>
        </a:p>
      </dgm:t>
    </dgm:pt>
    <dgm:pt modelId="{340F62AD-5FA1-4521-AA5D-36685692060F}" type="parTrans" cxnId="{79176BC2-0827-4A00-85F8-E22102777B9C}">
      <dgm:prSet/>
      <dgm:spPr/>
      <dgm:t>
        <a:bodyPr/>
        <a:lstStyle/>
        <a:p>
          <a:endParaRPr lang="en-US"/>
        </a:p>
      </dgm:t>
    </dgm:pt>
    <dgm:pt modelId="{6CA66F33-6BCD-4692-97B2-44FE8550033C}" type="sibTrans" cxnId="{79176BC2-0827-4A00-85F8-E22102777B9C}">
      <dgm:prSet/>
      <dgm:spPr/>
      <dgm:t>
        <a:bodyPr/>
        <a:lstStyle/>
        <a:p>
          <a:endParaRPr lang="en-US"/>
        </a:p>
      </dgm:t>
    </dgm:pt>
    <dgm:pt modelId="{873024BA-E59F-4C72-BE3C-0947F7523045}">
      <dgm:prSet phldrT="[Text]" custT="1"/>
      <dgm:spPr/>
      <dgm:t>
        <a:bodyPr/>
        <a:lstStyle/>
        <a:p>
          <a:r>
            <a:rPr lang="en-US" sz="1100" dirty="0">
              <a:latin typeface="+mj-lt"/>
            </a:rPr>
            <a:t>Neural networks</a:t>
          </a:r>
        </a:p>
      </dgm:t>
    </dgm:pt>
    <dgm:pt modelId="{AF7A5DBC-F37C-4141-920E-4BC24AC394B2}" type="parTrans" cxnId="{210CAA99-1910-48B2-83D1-007B01667989}">
      <dgm:prSet/>
      <dgm:spPr/>
    </dgm:pt>
    <dgm:pt modelId="{B4EDB2BB-39C6-4F33-B156-92E8D14AAFF1}" type="sibTrans" cxnId="{210CAA99-1910-48B2-83D1-007B01667989}">
      <dgm:prSet/>
      <dgm:spPr/>
    </dgm:pt>
    <dgm:pt modelId="{80B688EC-D883-4814-9185-DAAF2DE5CE86}" type="pres">
      <dgm:prSet presAssocID="{9F10A1F0-F70A-4D4D-A40B-1F76DB0F25F1}" presName="Name0" presStyleCnt="0">
        <dgm:presLayoutVars>
          <dgm:chMax val="7"/>
          <dgm:resizeHandles val="exact"/>
        </dgm:presLayoutVars>
      </dgm:prSet>
      <dgm:spPr/>
    </dgm:pt>
    <dgm:pt modelId="{D52F410B-B47D-45DB-9955-9A5D37763961}" type="pres">
      <dgm:prSet presAssocID="{9F10A1F0-F70A-4D4D-A40B-1F76DB0F25F1}" presName="comp1" presStyleCnt="0"/>
      <dgm:spPr/>
    </dgm:pt>
    <dgm:pt modelId="{455A6F3D-37A5-4A20-89F4-2A80EAD041B5}" type="pres">
      <dgm:prSet presAssocID="{9F10A1F0-F70A-4D4D-A40B-1F76DB0F25F1}" presName="circle1" presStyleLbl="node1" presStyleIdx="0" presStyleCnt="3"/>
      <dgm:spPr/>
    </dgm:pt>
    <dgm:pt modelId="{8658FFE6-592E-4551-885F-881C2CC872BA}" type="pres">
      <dgm:prSet presAssocID="{9F10A1F0-F70A-4D4D-A40B-1F76DB0F25F1}" presName="c1text" presStyleLbl="node1" presStyleIdx="0" presStyleCnt="3">
        <dgm:presLayoutVars>
          <dgm:bulletEnabled val="1"/>
        </dgm:presLayoutVars>
      </dgm:prSet>
      <dgm:spPr/>
    </dgm:pt>
    <dgm:pt modelId="{EF6C831B-3FB4-4B06-B81D-B097846503A0}" type="pres">
      <dgm:prSet presAssocID="{9F10A1F0-F70A-4D4D-A40B-1F76DB0F25F1}" presName="comp2" presStyleCnt="0"/>
      <dgm:spPr/>
    </dgm:pt>
    <dgm:pt modelId="{CEAA33F9-FB4C-436D-A87E-D3B682275110}" type="pres">
      <dgm:prSet presAssocID="{9F10A1F0-F70A-4D4D-A40B-1F76DB0F25F1}" presName="circle2" presStyleLbl="node1" presStyleIdx="1" presStyleCnt="3"/>
      <dgm:spPr/>
    </dgm:pt>
    <dgm:pt modelId="{9759770D-3B49-443C-B819-3BAC33AE4C0B}" type="pres">
      <dgm:prSet presAssocID="{9F10A1F0-F70A-4D4D-A40B-1F76DB0F25F1}" presName="c2text" presStyleLbl="node1" presStyleIdx="1" presStyleCnt="3">
        <dgm:presLayoutVars>
          <dgm:bulletEnabled val="1"/>
        </dgm:presLayoutVars>
      </dgm:prSet>
      <dgm:spPr/>
    </dgm:pt>
    <dgm:pt modelId="{E7C0F54D-3FE6-467A-8165-E882C457AB78}" type="pres">
      <dgm:prSet presAssocID="{9F10A1F0-F70A-4D4D-A40B-1F76DB0F25F1}" presName="comp3" presStyleCnt="0"/>
      <dgm:spPr/>
    </dgm:pt>
    <dgm:pt modelId="{BCB3D5AA-66D9-4DC5-9506-8551BA5320EF}" type="pres">
      <dgm:prSet presAssocID="{9F10A1F0-F70A-4D4D-A40B-1F76DB0F25F1}" presName="circle3" presStyleLbl="node1" presStyleIdx="2" presStyleCnt="3"/>
      <dgm:spPr/>
    </dgm:pt>
    <dgm:pt modelId="{52E681AB-6D69-4E12-BFF7-6491FABA39C3}" type="pres">
      <dgm:prSet presAssocID="{9F10A1F0-F70A-4D4D-A40B-1F76DB0F25F1}" presName="c3text" presStyleLbl="node1" presStyleIdx="2" presStyleCnt="3">
        <dgm:presLayoutVars>
          <dgm:bulletEnabled val="1"/>
        </dgm:presLayoutVars>
      </dgm:prSet>
      <dgm:spPr/>
    </dgm:pt>
  </dgm:ptLst>
  <dgm:cxnLst>
    <dgm:cxn modelId="{1C8FC009-0A26-4198-96A0-70E7855E80FF}" type="presOf" srcId="{9F10A1F0-F70A-4D4D-A40B-1F76DB0F25F1}" destId="{80B688EC-D883-4814-9185-DAAF2DE5CE86}" srcOrd="0" destOrd="0" presId="urn:microsoft.com/office/officeart/2005/8/layout/venn2"/>
    <dgm:cxn modelId="{828F7A0F-C2AC-433B-B409-45E24AF22313}" srcId="{9F10A1F0-F70A-4D4D-A40B-1F76DB0F25F1}" destId="{60AF4F29-1DBD-4168-BA5B-A83DA2C9FD05}" srcOrd="0" destOrd="0" parTransId="{B23F5E04-F780-43F3-85D4-22B9A2C13DC3}" sibTransId="{C3330566-E572-4E87-A68A-2D171A282F74}"/>
    <dgm:cxn modelId="{CB7C0446-E3C0-4936-856E-29F708928C28}" type="presOf" srcId="{60AF4F29-1DBD-4168-BA5B-A83DA2C9FD05}" destId="{455A6F3D-37A5-4A20-89F4-2A80EAD041B5}" srcOrd="0" destOrd="0" presId="urn:microsoft.com/office/officeart/2005/8/layout/venn2"/>
    <dgm:cxn modelId="{487EB75A-2B60-4334-BBF5-269D5130F5A6}" type="presOf" srcId="{873024BA-E59F-4C72-BE3C-0947F7523045}" destId="{BCB3D5AA-66D9-4DC5-9506-8551BA5320EF}" srcOrd="0" destOrd="0" presId="urn:microsoft.com/office/officeart/2005/8/layout/venn2"/>
    <dgm:cxn modelId="{2249837B-F89A-4EF0-8A50-D9DD239FA531}" type="presOf" srcId="{60AF4F29-1DBD-4168-BA5B-A83DA2C9FD05}" destId="{8658FFE6-592E-4551-885F-881C2CC872BA}" srcOrd="1" destOrd="0" presId="urn:microsoft.com/office/officeart/2005/8/layout/venn2"/>
    <dgm:cxn modelId="{A961C982-8DEC-4376-81DF-8459B28E3614}" type="presOf" srcId="{01C23436-B80A-4361-8E42-921186061AA6}" destId="{CEAA33F9-FB4C-436D-A87E-D3B682275110}" srcOrd="0" destOrd="0" presId="urn:microsoft.com/office/officeart/2005/8/layout/venn2"/>
    <dgm:cxn modelId="{210CAA99-1910-48B2-83D1-007B01667989}" srcId="{9F10A1F0-F70A-4D4D-A40B-1F76DB0F25F1}" destId="{873024BA-E59F-4C72-BE3C-0947F7523045}" srcOrd="2" destOrd="0" parTransId="{AF7A5DBC-F37C-4141-920E-4BC24AC394B2}" sibTransId="{B4EDB2BB-39C6-4F33-B156-92E8D14AAFF1}"/>
    <dgm:cxn modelId="{79176BC2-0827-4A00-85F8-E22102777B9C}" srcId="{9F10A1F0-F70A-4D4D-A40B-1F76DB0F25F1}" destId="{01C23436-B80A-4361-8E42-921186061AA6}" srcOrd="1" destOrd="0" parTransId="{340F62AD-5FA1-4521-AA5D-36685692060F}" sibTransId="{6CA66F33-6BCD-4692-97B2-44FE8550033C}"/>
    <dgm:cxn modelId="{BE1C0BDE-39C9-4ADD-A1F2-ECA0386BF203}" type="presOf" srcId="{01C23436-B80A-4361-8E42-921186061AA6}" destId="{9759770D-3B49-443C-B819-3BAC33AE4C0B}" srcOrd="1" destOrd="0" presId="urn:microsoft.com/office/officeart/2005/8/layout/venn2"/>
    <dgm:cxn modelId="{AFDC18EA-ABE7-4200-B668-FDB861F19852}" type="presOf" srcId="{873024BA-E59F-4C72-BE3C-0947F7523045}" destId="{52E681AB-6D69-4E12-BFF7-6491FABA39C3}" srcOrd="1" destOrd="0" presId="urn:microsoft.com/office/officeart/2005/8/layout/venn2"/>
    <dgm:cxn modelId="{49D91A90-C626-4F36-820D-1F6AA01C76D7}" type="presParOf" srcId="{80B688EC-D883-4814-9185-DAAF2DE5CE86}" destId="{D52F410B-B47D-45DB-9955-9A5D37763961}" srcOrd="0" destOrd="0" presId="urn:microsoft.com/office/officeart/2005/8/layout/venn2"/>
    <dgm:cxn modelId="{C7D74217-0E7F-4D5E-8159-596B03F94FEF}" type="presParOf" srcId="{D52F410B-B47D-45DB-9955-9A5D37763961}" destId="{455A6F3D-37A5-4A20-89F4-2A80EAD041B5}" srcOrd="0" destOrd="0" presId="urn:microsoft.com/office/officeart/2005/8/layout/venn2"/>
    <dgm:cxn modelId="{318B0E89-5054-43AD-89D2-0522E44E3F90}" type="presParOf" srcId="{D52F410B-B47D-45DB-9955-9A5D37763961}" destId="{8658FFE6-592E-4551-885F-881C2CC872BA}" srcOrd="1" destOrd="0" presId="urn:microsoft.com/office/officeart/2005/8/layout/venn2"/>
    <dgm:cxn modelId="{79EF4985-1CB9-40FE-B2FF-B82C6B57A59F}" type="presParOf" srcId="{80B688EC-D883-4814-9185-DAAF2DE5CE86}" destId="{EF6C831B-3FB4-4B06-B81D-B097846503A0}" srcOrd="1" destOrd="0" presId="urn:microsoft.com/office/officeart/2005/8/layout/venn2"/>
    <dgm:cxn modelId="{5B2A5261-DEFF-4078-A743-94D97AD58B64}" type="presParOf" srcId="{EF6C831B-3FB4-4B06-B81D-B097846503A0}" destId="{CEAA33F9-FB4C-436D-A87E-D3B682275110}" srcOrd="0" destOrd="0" presId="urn:microsoft.com/office/officeart/2005/8/layout/venn2"/>
    <dgm:cxn modelId="{9D1797BA-9E77-403F-9A08-045D6006D746}" type="presParOf" srcId="{EF6C831B-3FB4-4B06-B81D-B097846503A0}" destId="{9759770D-3B49-443C-B819-3BAC33AE4C0B}" srcOrd="1" destOrd="0" presId="urn:microsoft.com/office/officeart/2005/8/layout/venn2"/>
    <dgm:cxn modelId="{AE94C162-CA1A-4EB0-A82D-492CFD09A158}" type="presParOf" srcId="{80B688EC-D883-4814-9185-DAAF2DE5CE86}" destId="{E7C0F54D-3FE6-467A-8165-E882C457AB78}" srcOrd="2" destOrd="0" presId="urn:microsoft.com/office/officeart/2005/8/layout/venn2"/>
    <dgm:cxn modelId="{0AF7994B-A578-4ECC-90BF-D01F5903EB99}" type="presParOf" srcId="{E7C0F54D-3FE6-467A-8165-E882C457AB78}" destId="{BCB3D5AA-66D9-4DC5-9506-8551BA5320EF}" srcOrd="0" destOrd="0" presId="urn:microsoft.com/office/officeart/2005/8/layout/venn2"/>
    <dgm:cxn modelId="{82FF5AA4-2622-4B98-82C8-B3DE9C927747}" type="presParOf" srcId="{E7C0F54D-3FE6-467A-8165-E882C457AB78}" destId="{52E681AB-6D69-4E12-BFF7-6491FABA39C3}"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F7DE5A-9317-4AF8-BAF5-AF8BB0FBFFD5}" type="doc">
      <dgm:prSet loTypeId="urn:diagrams.loki3.com/VaryingWidthList" loCatId="list" qsTypeId="urn:microsoft.com/office/officeart/2005/8/quickstyle/simple1" qsCatId="simple" csTypeId="urn:microsoft.com/office/officeart/2005/8/colors/accent3_3" csCatId="accent3" phldr="1"/>
      <dgm:spPr/>
    </dgm:pt>
    <dgm:pt modelId="{5C6CA807-5879-4989-8030-93E29E1F034E}">
      <dgm:prSet phldrT="[Text]"/>
      <dgm:spPr/>
      <dgm:t>
        <a:bodyPr/>
        <a:lstStyle/>
        <a:p>
          <a:r>
            <a:rPr lang="en-US" dirty="0">
              <a:latin typeface="+mj-lt"/>
            </a:rPr>
            <a:t>Train</a:t>
          </a:r>
        </a:p>
      </dgm:t>
    </dgm:pt>
    <dgm:pt modelId="{95C82486-950E-4891-8D03-FA997353A8C9}" type="parTrans" cxnId="{2C236085-571A-496E-9407-243A33131200}">
      <dgm:prSet/>
      <dgm:spPr/>
      <dgm:t>
        <a:bodyPr/>
        <a:lstStyle/>
        <a:p>
          <a:endParaRPr lang="en-US">
            <a:latin typeface="+mj-lt"/>
          </a:endParaRPr>
        </a:p>
      </dgm:t>
    </dgm:pt>
    <dgm:pt modelId="{487BC757-5078-4807-A697-7BB0F6FC100C}" type="sibTrans" cxnId="{2C236085-571A-496E-9407-243A33131200}">
      <dgm:prSet/>
      <dgm:spPr/>
      <dgm:t>
        <a:bodyPr/>
        <a:lstStyle/>
        <a:p>
          <a:endParaRPr lang="en-US">
            <a:latin typeface="+mj-lt"/>
          </a:endParaRPr>
        </a:p>
      </dgm:t>
    </dgm:pt>
    <dgm:pt modelId="{22CB6074-D2A3-4294-A5C9-89CB9DD08901}">
      <dgm:prSet phldrT="[Text]"/>
      <dgm:spPr/>
      <dgm:t>
        <a:bodyPr/>
        <a:lstStyle/>
        <a:p>
          <a:r>
            <a:rPr lang="en-US" dirty="0">
              <a:latin typeface="+mj-lt"/>
            </a:rPr>
            <a:t>Test</a:t>
          </a:r>
        </a:p>
      </dgm:t>
    </dgm:pt>
    <dgm:pt modelId="{B1CCEE47-C401-4A8B-8748-81B359EB43D7}" type="parTrans" cxnId="{AB6ADFE8-EE87-496F-A3CD-934D3E1DD4E7}">
      <dgm:prSet/>
      <dgm:spPr/>
      <dgm:t>
        <a:bodyPr/>
        <a:lstStyle/>
        <a:p>
          <a:endParaRPr lang="en-US">
            <a:latin typeface="+mj-lt"/>
          </a:endParaRPr>
        </a:p>
      </dgm:t>
    </dgm:pt>
    <dgm:pt modelId="{866A419A-AEF6-4D36-94A6-82145BEF844E}" type="sibTrans" cxnId="{AB6ADFE8-EE87-496F-A3CD-934D3E1DD4E7}">
      <dgm:prSet/>
      <dgm:spPr/>
      <dgm:t>
        <a:bodyPr/>
        <a:lstStyle/>
        <a:p>
          <a:endParaRPr lang="en-US">
            <a:latin typeface="+mj-lt"/>
          </a:endParaRPr>
        </a:p>
      </dgm:t>
    </dgm:pt>
    <dgm:pt modelId="{655A4EA8-8D4C-4E03-885F-D8DE4A6EBE5E}">
      <dgm:prSet phldrT="[Text]"/>
      <dgm:spPr/>
      <dgm:t>
        <a:bodyPr/>
        <a:lstStyle/>
        <a:p>
          <a:r>
            <a:rPr lang="en-US" dirty="0">
              <a:latin typeface="+mj-lt"/>
            </a:rPr>
            <a:t>Team</a:t>
          </a:r>
        </a:p>
      </dgm:t>
    </dgm:pt>
    <dgm:pt modelId="{1643F0B6-EACC-4729-B85F-9FEF13941E5E}" type="parTrans" cxnId="{CAE7BA01-F7C6-4167-8A81-266197A7B2B0}">
      <dgm:prSet/>
      <dgm:spPr/>
      <dgm:t>
        <a:bodyPr/>
        <a:lstStyle/>
        <a:p>
          <a:endParaRPr lang="en-US">
            <a:latin typeface="+mj-lt"/>
          </a:endParaRPr>
        </a:p>
      </dgm:t>
    </dgm:pt>
    <dgm:pt modelId="{5AB4FA3F-37E5-4949-9E66-1933313CE6C1}" type="sibTrans" cxnId="{CAE7BA01-F7C6-4167-8A81-266197A7B2B0}">
      <dgm:prSet/>
      <dgm:spPr/>
      <dgm:t>
        <a:bodyPr/>
        <a:lstStyle/>
        <a:p>
          <a:endParaRPr lang="en-US">
            <a:latin typeface="+mj-lt"/>
          </a:endParaRPr>
        </a:p>
      </dgm:t>
    </dgm:pt>
    <dgm:pt modelId="{4942254B-089E-41B5-9D74-0C43C96FB4D1}">
      <dgm:prSet phldrT="[Text]"/>
      <dgm:spPr/>
      <dgm:t>
        <a:bodyPr/>
        <a:lstStyle/>
        <a:p>
          <a:r>
            <a:rPr lang="en-US" dirty="0">
              <a:latin typeface="+mj-lt"/>
            </a:rPr>
            <a:t>Tailor</a:t>
          </a:r>
        </a:p>
      </dgm:t>
    </dgm:pt>
    <dgm:pt modelId="{D597C659-4DCB-4679-87FD-A92C03953964}" type="parTrans" cxnId="{8802C621-D28E-46E8-8A3C-613CA07149F2}">
      <dgm:prSet/>
      <dgm:spPr/>
      <dgm:t>
        <a:bodyPr/>
        <a:lstStyle/>
        <a:p>
          <a:endParaRPr lang="en-US">
            <a:latin typeface="+mj-lt"/>
          </a:endParaRPr>
        </a:p>
      </dgm:t>
    </dgm:pt>
    <dgm:pt modelId="{9DB71ED7-D957-4765-B1EA-3B6A71AC597C}" type="sibTrans" cxnId="{8802C621-D28E-46E8-8A3C-613CA07149F2}">
      <dgm:prSet/>
      <dgm:spPr/>
      <dgm:t>
        <a:bodyPr/>
        <a:lstStyle/>
        <a:p>
          <a:endParaRPr lang="en-US">
            <a:latin typeface="+mj-lt"/>
          </a:endParaRPr>
        </a:p>
      </dgm:t>
    </dgm:pt>
    <dgm:pt modelId="{831A59BC-7FE5-4080-A15E-841FC4CCF318}" type="pres">
      <dgm:prSet presAssocID="{54F7DE5A-9317-4AF8-BAF5-AF8BB0FBFFD5}" presName="Name0" presStyleCnt="0">
        <dgm:presLayoutVars>
          <dgm:resizeHandles/>
        </dgm:presLayoutVars>
      </dgm:prSet>
      <dgm:spPr/>
    </dgm:pt>
    <dgm:pt modelId="{3CBC9C6E-21CD-4B7D-A8C4-804B7F26ED79}" type="pres">
      <dgm:prSet presAssocID="{5C6CA807-5879-4989-8030-93E29E1F034E}" presName="text" presStyleLbl="node1" presStyleIdx="0" presStyleCnt="4">
        <dgm:presLayoutVars>
          <dgm:bulletEnabled val="1"/>
        </dgm:presLayoutVars>
      </dgm:prSet>
      <dgm:spPr/>
    </dgm:pt>
    <dgm:pt modelId="{82F68664-D0E8-4AD8-9CB7-30A15CF94318}" type="pres">
      <dgm:prSet presAssocID="{487BC757-5078-4807-A697-7BB0F6FC100C}" presName="space" presStyleCnt="0"/>
      <dgm:spPr/>
    </dgm:pt>
    <dgm:pt modelId="{C44CDE1A-1241-47CF-BE0D-0AB17D79187D}" type="pres">
      <dgm:prSet presAssocID="{22CB6074-D2A3-4294-A5C9-89CB9DD08901}" presName="text" presStyleLbl="node1" presStyleIdx="1" presStyleCnt="4">
        <dgm:presLayoutVars>
          <dgm:bulletEnabled val="1"/>
        </dgm:presLayoutVars>
      </dgm:prSet>
      <dgm:spPr/>
    </dgm:pt>
    <dgm:pt modelId="{1F18C502-5C49-40ED-B4FB-A0480B521A16}" type="pres">
      <dgm:prSet presAssocID="{866A419A-AEF6-4D36-94A6-82145BEF844E}" presName="space" presStyleCnt="0"/>
      <dgm:spPr/>
    </dgm:pt>
    <dgm:pt modelId="{264854CD-3DB7-4BD3-8EB2-0BEE8C721A7C}" type="pres">
      <dgm:prSet presAssocID="{655A4EA8-8D4C-4E03-885F-D8DE4A6EBE5E}" presName="text" presStyleLbl="node1" presStyleIdx="2" presStyleCnt="4">
        <dgm:presLayoutVars>
          <dgm:bulletEnabled val="1"/>
        </dgm:presLayoutVars>
      </dgm:prSet>
      <dgm:spPr/>
    </dgm:pt>
    <dgm:pt modelId="{B7C9AF76-88F6-4D96-A6C8-E369B5789B87}" type="pres">
      <dgm:prSet presAssocID="{5AB4FA3F-37E5-4949-9E66-1933313CE6C1}" presName="space" presStyleCnt="0"/>
      <dgm:spPr/>
    </dgm:pt>
    <dgm:pt modelId="{94C126F1-3DB8-4EDF-A7CE-FABE14C0CC7E}" type="pres">
      <dgm:prSet presAssocID="{4942254B-089E-41B5-9D74-0C43C96FB4D1}" presName="text" presStyleLbl="node1" presStyleIdx="3" presStyleCnt="4">
        <dgm:presLayoutVars>
          <dgm:bulletEnabled val="1"/>
        </dgm:presLayoutVars>
      </dgm:prSet>
      <dgm:spPr/>
    </dgm:pt>
  </dgm:ptLst>
  <dgm:cxnLst>
    <dgm:cxn modelId="{CAE7BA01-F7C6-4167-8A81-266197A7B2B0}" srcId="{54F7DE5A-9317-4AF8-BAF5-AF8BB0FBFFD5}" destId="{655A4EA8-8D4C-4E03-885F-D8DE4A6EBE5E}" srcOrd="2" destOrd="0" parTransId="{1643F0B6-EACC-4729-B85F-9FEF13941E5E}" sibTransId="{5AB4FA3F-37E5-4949-9E66-1933313CE6C1}"/>
    <dgm:cxn modelId="{FD67AD07-5139-411C-BF0F-51BD37DE255A}" type="presOf" srcId="{54F7DE5A-9317-4AF8-BAF5-AF8BB0FBFFD5}" destId="{831A59BC-7FE5-4080-A15E-841FC4CCF318}" srcOrd="0" destOrd="0" presId="urn:diagrams.loki3.com/VaryingWidthList"/>
    <dgm:cxn modelId="{8802C621-D28E-46E8-8A3C-613CA07149F2}" srcId="{54F7DE5A-9317-4AF8-BAF5-AF8BB0FBFFD5}" destId="{4942254B-089E-41B5-9D74-0C43C96FB4D1}" srcOrd="3" destOrd="0" parTransId="{D597C659-4DCB-4679-87FD-A92C03953964}" sibTransId="{9DB71ED7-D957-4765-B1EA-3B6A71AC597C}"/>
    <dgm:cxn modelId="{BD5FB861-F110-4C28-8420-A188557BAC72}" type="presOf" srcId="{655A4EA8-8D4C-4E03-885F-D8DE4A6EBE5E}" destId="{264854CD-3DB7-4BD3-8EB2-0BEE8C721A7C}" srcOrd="0" destOrd="0" presId="urn:diagrams.loki3.com/VaryingWidthList"/>
    <dgm:cxn modelId="{2C236085-571A-496E-9407-243A33131200}" srcId="{54F7DE5A-9317-4AF8-BAF5-AF8BB0FBFFD5}" destId="{5C6CA807-5879-4989-8030-93E29E1F034E}" srcOrd="0" destOrd="0" parTransId="{95C82486-950E-4891-8D03-FA997353A8C9}" sibTransId="{487BC757-5078-4807-A697-7BB0F6FC100C}"/>
    <dgm:cxn modelId="{B7A0FB85-3044-4440-A682-2047AECEB70A}" type="presOf" srcId="{5C6CA807-5879-4989-8030-93E29E1F034E}" destId="{3CBC9C6E-21CD-4B7D-A8C4-804B7F26ED79}" srcOrd="0" destOrd="0" presId="urn:diagrams.loki3.com/VaryingWidthList"/>
    <dgm:cxn modelId="{D978E7CC-E91B-4AEE-BC68-03145E89B901}" type="presOf" srcId="{22CB6074-D2A3-4294-A5C9-89CB9DD08901}" destId="{C44CDE1A-1241-47CF-BE0D-0AB17D79187D}" srcOrd="0" destOrd="0" presId="urn:diagrams.loki3.com/VaryingWidthList"/>
    <dgm:cxn modelId="{729EF1CF-F34D-4843-AA4B-5ADAC671E0F4}" type="presOf" srcId="{4942254B-089E-41B5-9D74-0C43C96FB4D1}" destId="{94C126F1-3DB8-4EDF-A7CE-FABE14C0CC7E}" srcOrd="0" destOrd="0" presId="urn:diagrams.loki3.com/VaryingWidthList"/>
    <dgm:cxn modelId="{AB6ADFE8-EE87-496F-A3CD-934D3E1DD4E7}" srcId="{54F7DE5A-9317-4AF8-BAF5-AF8BB0FBFFD5}" destId="{22CB6074-D2A3-4294-A5C9-89CB9DD08901}" srcOrd="1" destOrd="0" parTransId="{B1CCEE47-C401-4A8B-8748-81B359EB43D7}" sibTransId="{866A419A-AEF6-4D36-94A6-82145BEF844E}"/>
    <dgm:cxn modelId="{ACC285FD-C88E-452D-AB23-FCB4D2A2A686}" type="presParOf" srcId="{831A59BC-7FE5-4080-A15E-841FC4CCF318}" destId="{3CBC9C6E-21CD-4B7D-A8C4-804B7F26ED79}" srcOrd="0" destOrd="0" presId="urn:diagrams.loki3.com/VaryingWidthList"/>
    <dgm:cxn modelId="{E5A413C2-C1C1-4882-90C5-E8848CFB16DE}" type="presParOf" srcId="{831A59BC-7FE5-4080-A15E-841FC4CCF318}" destId="{82F68664-D0E8-4AD8-9CB7-30A15CF94318}" srcOrd="1" destOrd="0" presId="urn:diagrams.loki3.com/VaryingWidthList"/>
    <dgm:cxn modelId="{ED3EDE1E-EF80-485F-8DB8-B3B4722E2D4F}" type="presParOf" srcId="{831A59BC-7FE5-4080-A15E-841FC4CCF318}" destId="{C44CDE1A-1241-47CF-BE0D-0AB17D79187D}" srcOrd="2" destOrd="0" presId="urn:diagrams.loki3.com/VaryingWidthList"/>
    <dgm:cxn modelId="{FC245558-62F1-41E7-A0B7-989437291D51}" type="presParOf" srcId="{831A59BC-7FE5-4080-A15E-841FC4CCF318}" destId="{1F18C502-5C49-40ED-B4FB-A0480B521A16}" srcOrd="3" destOrd="0" presId="urn:diagrams.loki3.com/VaryingWidthList"/>
    <dgm:cxn modelId="{D1ACA709-F171-4495-A007-5781A7633DAA}" type="presParOf" srcId="{831A59BC-7FE5-4080-A15E-841FC4CCF318}" destId="{264854CD-3DB7-4BD3-8EB2-0BEE8C721A7C}" srcOrd="4" destOrd="0" presId="urn:diagrams.loki3.com/VaryingWidthList"/>
    <dgm:cxn modelId="{00E58A8A-558B-4226-8E3D-B72989987247}" type="presParOf" srcId="{831A59BC-7FE5-4080-A15E-841FC4CCF318}" destId="{B7C9AF76-88F6-4D96-A6C8-E369B5789B87}" srcOrd="5" destOrd="0" presId="urn:diagrams.loki3.com/VaryingWidthList"/>
    <dgm:cxn modelId="{38957DC7-B78E-4AF3-BDB1-FEAC2BF67693}" type="presParOf" srcId="{831A59BC-7FE5-4080-A15E-841FC4CCF318}" destId="{94C126F1-3DB8-4EDF-A7CE-FABE14C0CC7E}" srcOrd="6" destOrd="0" presId="urn:diagrams.loki3.com/VaryingWidth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A6F3D-37A5-4A20-89F4-2A80EAD041B5}">
      <dsp:nvSpPr>
        <dsp:cNvPr id="0" name=""/>
        <dsp:cNvSpPr/>
      </dsp:nvSpPr>
      <dsp:spPr>
        <a:xfrm>
          <a:off x="790357" y="0"/>
          <a:ext cx="3763332" cy="3763332"/>
        </a:xfrm>
        <a:prstGeom prst="ellipse">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j-lt"/>
            </a:rPr>
            <a:t>Artificial intelligence</a:t>
          </a:r>
        </a:p>
      </dsp:txBody>
      <dsp:txXfrm>
        <a:off x="2014381" y="188166"/>
        <a:ext cx="1315284" cy="564499"/>
      </dsp:txXfrm>
    </dsp:sp>
    <dsp:sp modelId="{CEAA33F9-FB4C-436D-A87E-D3B682275110}">
      <dsp:nvSpPr>
        <dsp:cNvPr id="0" name=""/>
        <dsp:cNvSpPr/>
      </dsp:nvSpPr>
      <dsp:spPr>
        <a:xfrm>
          <a:off x="1260774" y="940833"/>
          <a:ext cx="2822499" cy="2822499"/>
        </a:xfrm>
        <a:prstGeom prst="ellipse">
          <a:avLst/>
        </a:prstGeom>
        <a:solidFill>
          <a:schemeClr val="accent3">
            <a:shade val="80000"/>
            <a:hueOff val="-290904"/>
            <a:satOff val="-31696"/>
            <a:lumOff val="188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j-lt"/>
            </a:rPr>
            <a:t>Machine learning</a:t>
          </a:r>
        </a:p>
      </dsp:txBody>
      <dsp:txXfrm>
        <a:off x="2014381" y="1117239"/>
        <a:ext cx="1315284" cy="529218"/>
      </dsp:txXfrm>
    </dsp:sp>
    <dsp:sp modelId="{BCB3D5AA-66D9-4DC5-9506-8551BA5320EF}">
      <dsp:nvSpPr>
        <dsp:cNvPr id="0" name=""/>
        <dsp:cNvSpPr/>
      </dsp:nvSpPr>
      <dsp:spPr>
        <a:xfrm>
          <a:off x="1731191" y="1881666"/>
          <a:ext cx="1881666" cy="1881666"/>
        </a:xfrm>
        <a:prstGeom prst="ellipse">
          <a:avLst/>
        </a:prstGeom>
        <a:solidFill>
          <a:schemeClr val="accent3">
            <a:shade val="80000"/>
            <a:hueOff val="-581808"/>
            <a:satOff val="-63393"/>
            <a:lumOff val="377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j-lt"/>
            </a:rPr>
            <a:t>Neural networks</a:t>
          </a:r>
        </a:p>
      </dsp:txBody>
      <dsp:txXfrm>
        <a:off x="2006754" y="2352082"/>
        <a:ext cx="1330538" cy="9408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C9C6E-21CD-4B7D-A8C4-804B7F26ED79}">
      <dsp:nvSpPr>
        <dsp:cNvPr id="0" name=""/>
        <dsp:cNvSpPr/>
      </dsp:nvSpPr>
      <dsp:spPr>
        <a:xfrm>
          <a:off x="1360657" y="1426"/>
          <a:ext cx="1237500" cy="686022"/>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980" tIns="93980" rIns="93980" bIns="93980"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mj-lt"/>
            </a:rPr>
            <a:t>Train</a:t>
          </a:r>
        </a:p>
      </dsp:txBody>
      <dsp:txXfrm>
        <a:off x="1360657" y="1426"/>
        <a:ext cx="1237500" cy="686022"/>
      </dsp:txXfrm>
    </dsp:sp>
    <dsp:sp modelId="{C44CDE1A-1241-47CF-BE0D-0AB17D79187D}">
      <dsp:nvSpPr>
        <dsp:cNvPr id="0" name=""/>
        <dsp:cNvSpPr/>
      </dsp:nvSpPr>
      <dsp:spPr>
        <a:xfrm>
          <a:off x="1450657" y="721750"/>
          <a:ext cx="1057500" cy="686022"/>
        </a:xfrm>
        <a:prstGeom prst="rect">
          <a:avLst/>
        </a:prstGeom>
        <a:solidFill>
          <a:schemeClr val="accent3">
            <a:shade val="80000"/>
            <a:hueOff val="-193936"/>
            <a:satOff val="-21131"/>
            <a:lumOff val="125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980" tIns="93980" rIns="93980" bIns="93980"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mj-lt"/>
            </a:rPr>
            <a:t>Test</a:t>
          </a:r>
        </a:p>
      </dsp:txBody>
      <dsp:txXfrm>
        <a:off x="1450657" y="721750"/>
        <a:ext cx="1057500" cy="686022"/>
      </dsp:txXfrm>
    </dsp:sp>
    <dsp:sp modelId="{264854CD-3DB7-4BD3-8EB2-0BEE8C721A7C}">
      <dsp:nvSpPr>
        <dsp:cNvPr id="0" name=""/>
        <dsp:cNvSpPr/>
      </dsp:nvSpPr>
      <dsp:spPr>
        <a:xfrm>
          <a:off x="1326907" y="1442074"/>
          <a:ext cx="1305000" cy="686022"/>
        </a:xfrm>
        <a:prstGeom prst="rect">
          <a:avLst/>
        </a:prstGeom>
        <a:solidFill>
          <a:schemeClr val="accent3">
            <a:shade val="80000"/>
            <a:hueOff val="-387872"/>
            <a:satOff val="-42262"/>
            <a:lumOff val="251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980" tIns="93980" rIns="93980" bIns="93980"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mj-lt"/>
            </a:rPr>
            <a:t>Team</a:t>
          </a:r>
        </a:p>
      </dsp:txBody>
      <dsp:txXfrm>
        <a:off x="1326907" y="1442074"/>
        <a:ext cx="1305000" cy="686022"/>
      </dsp:txXfrm>
    </dsp:sp>
    <dsp:sp modelId="{94C126F1-3DB8-4EDF-A7CE-FABE14C0CC7E}">
      <dsp:nvSpPr>
        <dsp:cNvPr id="0" name=""/>
        <dsp:cNvSpPr/>
      </dsp:nvSpPr>
      <dsp:spPr>
        <a:xfrm>
          <a:off x="1293157" y="2162397"/>
          <a:ext cx="1372500" cy="686022"/>
        </a:xfrm>
        <a:prstGeom prst="rect">
          <a:avLst/>
        </a:prstGeom>
        <a:solidFill>
          <a:schemeClr val="accent3">
            <a:shade val="80000"/>
            <a:hueOff val="-581808"/>
            <a:satOff val="-63393"/>
            <a:lumOff val="377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980" tIns="93980" rIns="93980" bIns="93980"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mj-lt"/>
            </a:rPr>
            <a:t>Tailor</a:t>
          </a:r>
        </a:p>
      </dsp:txBody>
      <dsp:txXfrm>
        <a:off x="1293157" y="2162397"/>
        <a:ext cx="1372500" cy="686022"/>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5138"/>
          </a:xfrm>
          <a:prstGeom prst="rect">
            <a:avLst/>
          </a:prstGeom>
        </p:spPr>
        <p:txBody>
          <a:bodyPr vert="horz" lIns="91413" tIns="45706" rIns="91413" bIns="45706" rtlCol="0"/>
          <a:lstStyle>
            <a:lvl1pPr algn="l">
              <a:defRPr sz="1200"/>
            </a:lvl1pPr>
          </a:lstStyle>
          <a:p>
            <a:endParaRPr lang="en-US"/>
          </a:p>
        </p:txBody>
      </p:sp>
      <p:sp>
        <p:nvSpPr>
          <p:cNvPr id="3" name="Date Placeholder 2"/>
          <p:cNvSpPr>
            <a:spLocks noGrp="1"/>
          </p:cNvSpPr>
          <p:nvPr>
            <p:ph type="dt" sz="quarter" idx="1"/>
          </p:nvPr>
        </p:nvSpPr>
        <p:spPr>
          <a:xfrm>
            <a:off x="3970340" y="1"/>
            <a:ext cx="3038475" cy="465138"/>
          </a:xfrm>
          <a:prstGeom prst="rect">
            <a:avLst/>
          </a:prstGeom>
        </p:spPr>
        <p:txBody>
          <a:bodyPr vert="horz" lIns="91413" tIns="45706" rIns="91413" bIns="45706" rtlCol="0"/>
          <a:lstStyle>
            <a:lvl1pPr algn="r">
              <a:defRPr sz="1200"/>
            </a:lvl1pPr>
          </a:lstStyle>
          <a:p>
            <a:fld id="{BD4D35BE-DF1C-F749-BB79-FD0452EED073}" type="datetimeFigureOut">
              <a:rPr lang="en-US" smtClean="0"/>
              <a:t>2/10/24</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1413" tIns="45706" rIns="91413" bIns="45706" rtlCol="0" anchor="b"/>
          <a:lstStyle>
            <a:lvl1pPr algn="l">
              <a:defRPr sz="1200"/>
            </a:lvl1pPr>
          </a:lstStyle>
          <a:p>
            <a:endParaRPr lang="en-US"/>
          </a:p>
        </p:txBody>
      </p:sp>
      <p:sp>
        <p:nvSpPr>
          <p:cNvPr id="5" name="Slide Number Placeholder 4"/>
          <p:cNvSpPr>
            <a:spLocks noGrp="1"/>
          </p:cNvSpPr>
          <p:nvPr>
            <p:ph type="sldNum" sz="quarter" idx="3"/>
          </p:nvPr>
        </p:nvSpPr>
        <p:spPr>
          <a:xfrm>
            <a:off x="3970340" y="8829675"/>
            <a:ext cx="3038475" cy="465138"/>
          </a:xfrm>
          <a:prstGeom prst="rect">
            <a:avLst/>
          </a:prstGeom>
        </p:spPr>
        <p:txBody>
          <a:bodyPr vert="horz" lIns="91413" tIns="45706" rIns="91413" bIns="45706" rtlCol="0" anchor="b"/>
          <a:lstStyle>
            <a:lvl1pPr algn="r">
              <a:defRPr sz="1200"/>
            </a:lvl1pPr>
          </a:lstStyle>
          <a:p>
            <a:fld id="{3BE7B3D6-3419-4E43-8978-1CF3AFE43193}" type="slidenum">
              <a:rPr lang="en-US" smtClean="0"/>
              <a:t>‹#›</a:t>
            </a:fld>
            <a:endParaRPr lang="en-US"/>
          </a:p>
        </p:txBody>
      </p:sp>
    </p:spTree>
    <p:extLst>
      <p:ext uri="{BB962C8B-B14F-4D97-AF65-F5344CB8AC3E}">
        <p14:creationId xmlns:p14="http://schemas.microsoft.com/office/powerpoint/2010/main" val="3484551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5138"/>
          </a:xfrm>
          <a:prstGeom prst="rect">
            <a:avLst/>
          </a:prstGeom>
        </p:spPr>
        <p:txBody>
          <a:bodyPr vert="horz" lIns="93030" tIns="46511" rIns="93030" bIns="46511" rtlCol="0"/>
          <a:lstStyle>
            <a:lvl1pPr algn="l" defTabSz="913813" fontAlgn="auto">
              <a:spcBef>
                <a:spcPts val="0"/>
              </a:spcBef>
              <a:spcAft>
                <a:spcPts val="0"/>
              </a:spcAft>
              <a:defRPr sz="1200" dirty="0">
                <a:latin typeface="+mn-lt"/>
                <a:ea typeface="+mn-ea"/>
              </a:defRPr>
            </a:lvl1pPr>
          </a:lstStyle>
          <a:p>
            <a:pPr>
              <a:defRPr/>
            </a:pPr>
            <a:endParaRPr lang="en-US"/>
          </a:p>
        </p:txBody>
      </p:sp>
      <p:sp>
        <p:nvSpPr>
          <p:cNvPr id="3" name="Date Placeholder 2"/>
          <p:cNvSpPr>
            <a:spLocks noGrp="1"/>
          </p:cNvSpPr>
          <p:nvPr>
            <p:ph type="dt" idx="1"/>
          </p:nvPr>
        </p:nvSpPr>
        <p:spPr>
          <a:xfrm>
            <a:off x="3970340" y="1"/>
            <a:ext cx="3038475" cy="465138"/>
          </a:xfrm>
          <a:prstGeom prst="rect">
            <a:avLst/>
          </a:prstGeom>
        </p:spPr>
        <p:txBody>
          <a:bodyPr vert="horz" wrap="square" lIns="93030" tIns="46511" rIns="93030" bIns="46511" numCol="1" anchor="t" anchorCtr="0" compatLnSpc="1">
            <a:prstTxWarp prst="textNoShape">
              <a:avLst/>
            </a:prstTxWarp>
          </a:bodyPr>
          <a:lstStyle>
            <a:lvl1pPr algn="r">
              <a:defRPr sz="1200"/>
            </a:lvl1pPr>
          </a:lstStyle>
          <a:p>
            <a:fld id="{4C6B25C8-C194-4F61-A3B4-6CA7DE4315B6}" type="datetimeFigureOut">
              <a:rPr lang="en-US" altLang="en-US"/>
              <a:pPr/>
              <a:t>2/10/24</a:t>
            </a:fld>
            <a:endParaRPr lang="en-US" altLang="en-US"/>
          </a:p>
        </p:txBody>
      </p:sp>
      <p:sp>
        <p:nvSpPr>
          <p:cNvPr id="4" name="Slide Image Placeholder 3"/>
          <p:cNvSpPr>
            <a:spLocks noGrp="1" noRot="1" noChangeAspect="1"/>
          </p:cNvSpPr>
          <p:nvPr>
            <p:ph type="sldImg" idx="2"/>
          </p:nvPr>
        </p:nvSpPr>
        <p:spPr>
          <a:xfrm>
            <a:off x="406400" y="695325"/>
            <a:ext cx="6199188" cy="3487738"/>
          </a:xfrm>
          <a:prstGeom prst="rect">
            <a:avLst/>
          </a:prstGeom>
          <a:noFill/>
          <a:ln w="12700">
            <a:solidFill>
              <a:prstClr val="black"/>
            </a:solidFill>
          </a:ln>
        </p:spPr>
        <p:txBody>
          <a:bodyPr vert="horz" lIns="93030" tIns="46511" rIns="93030" bIns="46511" rtlCol="0" anchor="ctr"/>
          <a:lstStyle/>
          <a:p>
            <a:pPr lvl="0"/>
            <a:endParaRPr lang="en-US" noProof="0" dirty="0"/>
          </a:p>
        </p:txBody>
      </p:sp>
      <p:sp>
        <p:nvSpPr>
          <p:cNvPr id="5" name="Notes Placeholder 4"/>
          <p:cNvSpPr>
            <a:spLocks noGrp="1"/>
          </p:cNvSpPr>
          <p:nvPr>
            <p:ph type="body" sz="quarter" idx="3"/>
          </p:nvPr>
        </p:nvSpPr>
        <p:spPr>
          <a:xfrm>
            <a:off x="701675" y="4416426"/>
            <a:ext cx="5607050" cy="4183063"/>
          </a:xfrm>
          <a:prstGeom prst="rect">
            <a:avLst/>
          </a:prstGeom>
        </p:spPr>
        <p:txBody>
          <a:bodyPr vert="horz" lIns="93030" tIns="46511" rIns="93030" bIns="4651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29675"/>
            <a:ext cx="3038475" cy="465138"/>
          </a:xfrm>
          <a:prstGeom prst="rect">
            <a:avLst/>
          </a:prstGeom>
        </p:spPr>
        <p:txBody>
          <a:bodyPr vert="horz" lIns="93030" tIns="46511" rIns="93030" bIns="46511" rtlCol="0" anchor="b"/>
          <a:lstStyle>
            <a:lvl1pPr algn="l" defTabSz="913813" fontAlgn="auto">
              <a:spcBef>
                <a:spcPts val="0"/>
              </a:spcBef>
              <a:spcAft>
                <a:spcPts val="0"/>
              </a:spcAft>
              <a:defRPr sz="1200" dirty="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970340" y="8829675"/>
            <a:ext cx="3038475" cy="465138"/>
          </a:xfrm>
          <a:prstGeom prst="rect">
            <a:avLst/>
          </a:prstGeom>
        </p:spPr>
        <p:txBody>
          <a:bodyPr vert="horz" wrap="square" lIns="93030" tIns="46511" rIns="93030" bIns="46511" numCol="1" anchor="b" anchorCtr="0" compatLnSpc="1">
            <a:prstTxWarp prst="textNoShape">
              <a:avLst/>
            </a:prstTxWarp>
          </a:bodyPr>
          <a:lstStyle>
            <a:lvl1pPr algn="r">
              <a:defRPr sz="1200"/>
            </a:lvl1pPr>
          </a:lstStyle>
          <a:p>
            <a:fld id="{C9753831-98FF-4D10-A337-32DFD45AD4B1}" type="slidenum">
              <a:rPr lang="en-US" altLang="en-US"/>
              <a:pPr/>
              <a:t>‹#›</a:t>
            </a:fld>
            <a:endParaRPr lang="en-US" altLang="en-US"/>
          </a:p>
        </p:txBody>
      </p:sp>
    </p:spTree>
    <p:extLst>
      <p:ext uri="{BB962C8B-B14F-4D97-AF65-F5344CB8AC3E}">
        <p14:creationId xmlns:p14="http://schemas.microsoft.com/office/powerpoint/2010/main" val="887258265"/>
      </p:ext>
    </p:extLst>
  </p:cSld>
  <p:clrMap bg1="lt1" tx1="dk1" bg2="lt2" tx2="dk2" accent1="accent1" accent2="accent2" accent3="accent3" accent4="accent4" accent5="accent5" accent6="accent6" hlink="hlink" folHlink="folHlink"/>
  <p:notesStyle>
    <a:lvl1pPr algn="l" defTabSz="912813" rtl="0" fontAlgn="base">
      <a:spcBef>
        <a:spcPct val="30000"/>
      </a:spcBef>
      <a:spcAft>
        <a:spcPct val="0"/>
      </a:spcAft>
      <a:defRPr sz="1200" kern="1200">
        <a:solidFill>
          <a:schemeClr val="tx1"/>
        </a:solidFill>
        <a:latin typeface="+mn-lt"/>
        <a:ea typeface="MS PGothic" panose="020B0600070205080204" pitchFamily="34" charset="-128"/>
        <a:cs typeface="+mn-cs"/>
      </a:defRPr>
    </a:lvl1pPr>
    <a:lvl2pPr marL="455613" algn="l" defTabSz="912813" rtl="0" fontAlgn="base">
      <a:spcBef>
        <a:spcPct val="30000"/>
      </a:spcBef>
      <a:spcAft>
        <a:spcPct val="0"/>
      </a:spcAft>
      <a:defRPr sz="1200" kern="1200">
        <a:solidFill>
          <a:schemeClr val="tx1"/>
        </a:solidFill>
        <a:latin typeface="+mn-lt"/>
        <a:ea typeface="MS PGothic" panose="020B0600070205080204" pitchFamily="34" charset="-128"/>
        <a:cs typeface="+mn-cs"/>
      </a:defRPr>
    </a:lvl2pPr>
    <a:lvl3pPr marL="912813" algn="l" defTabSz="912813" rtl="0" fontAlgn="base">
      <a:spcBef>
        <a:spcPct val="30000"/>
      </a:spcBef>
      <a:spcAft>
        <a:spcPct val="0"/>
      </a:spcAft>
      <a:defRPr sz="1200" kern="1200">
        <a:solidFill>
          <a:schemeClr val="tx1"/>
        </a:solidFill>
        <a:latin typeface="+mn-lt"/>
        <a:ea typeface="MS PGothic" panose="020B0600070205080204" pitchFamily="34" charset="-128"/>
        <a:cs typeface="+mn-cs"/>
      </a:defRPr>
    </a:lvl3pPr>
    <a:lvl4pPr marL="1370013" algn="l" defTabSz="912813" rtl="0" fontAlgn="base">
      <a:spcBef>
        <a:spcPct val="30000"/>
      </a:spcBef>
      <a:spcAft>
        <a:spcPct val="0"/>
      </a:spcAft>
      <a:defRPr sz="1200" kern="1200">
        <a:solidFill>
          <a:schemeClr val="tx1"/>
        </a:solidFill>
        <a:latin typeface="+mn-lt"/>
        <a:ea typeface="MS PGothic" panose="020B0600070205080204" pitchFamily="34" charset="-128"/>
        <a:cs typeface="+mn-cs"/>
      </a:defRPr>
    </a:lvl4pPr>
    <a:lvl5pPr marL="1827213" algn="l" defTabSz="912813" rtl="0" fontAlgn="base">
      <a:spcBef>
        <a:spcPct val="30000"/>
      </a:spcBef>
      <a:spcAft>
        <a:spcPct val="0"/>
      </a:spcAft>
      <a:defRPr sz="1200" kern="1200">
        <a:solidFill>
          <a:schemeClr val="tx1"/>
        </a:solidFill>
        <a:latin typeface="+mn-lt"/>
        <a:ea typeface="MS PGothic" panose="020B0600070205080204" pitchFamily="34" charset="-128"/>
        <a:cs typeface="+mn-cs"/>
      </a:defRPr>
    </a:lvl5pPr>
    <a:lvl6pPr marL="2285199" algn="l" defTabSz="914079" rtl="0" eaLnBrk="1" latinLnBrk="0" hangingPunct="1">
      <a:defRPr sz="1200" kern="1200">
        <a:solidFill>
          <a:schemeClr val="tx1"/>
        </a:solidFill>
        <a:latin typeface="+mn-lt"/>
        <a:ea typeface="+mn-ea"/>
        <a:cs typeface="+mn-cs"/>
      </a:defRPr>
    </a:lvl6pPr>
    <a:lvl7pPr marL="2742237" algn="l" defTabSz="914079" rtl="0" eaLnBrk="1" latinLnBrk="0" hangingPunct="1">
      <a:defRPr sz="1200" kern="1200">
        <a:solidFill>
          <a:schemeClr val="tx1"/>
        </a:solidFill>
        <a:latin typeface="+mn-lt"/>
        <a:ea typeface="+mn-ea"/>
        <a:cs typeface="+mn-cs"/>
      </a:defRPr>
    </a:lvl7pPr>
    <a:lvl8pPr marL="3199278" algn="l" defTabSz="914079" rtl="0" eaLnBrk="1" latinLnBrk="0" hangingPunct="1">
      <a:defRPr sz="1200" kern="1200">
        <a:solidFill>
          <a:schemeClr val="tx1"/>
        </a:solidFill>
        <a:latin typeface="+mn-lt"/>
        <a:ea typeface="+mn-ea"/>
        <a:cs typeface="+mn-cs"/>
      </a:defRPr>
    </a:lvl8pPr>
    <a:lvl9pPr marL="3656316" algn="l" defTabSz="91407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0</a:t>
            </a:fld>
            <a:endParaRPr lang="en-US" altLang="en-US"/>
          </a:p>
        </p:txBody>
      </p:sp>
    </p:spTree>
    <p:extLst>
      <p:ext uri="{BB962C8B-B14F-4D97-AF65-F5344CB8AC3E}">
        <p14:creationId xmlns:p14="http://schemas.microsoft.com/office/powerpoint/2010/main" val="2940247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The second story is about Flight 3407 from Newark to Buffalo, which took off in 2009</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The first officer manned the controls during takeoff then switched to autopilot</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During the hourlong flight, the pilots didn’t have much to do</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The first officer may have welcomed the break because he had just finished an overnight flight </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The pilots monitored the computer readouts and went through routine checklists </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During its approach to the Buffalo airport, the yoke began to shudder, indicating that the plane risked going into an aerodynamic stall</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This occurs when the angle between the wind and the wing is too great, causing the plane to lose lift, because the flow of air over the wing is turbulent rather than laminar</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After the alert was triggered, the autopilot disconnected, and the first officer took control of the plane</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In response to the alert, he pulled back on the yoke, lifting the plane’s nose up and reducing the plane’s speed</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Unfortunately, he needed to do the exact opposite: push the yoke to tip the plane’s nose down and increase the plane’s speed</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Instead of preventing a stall, his actions caused one, and the plane crashed</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I bring up aviation because autopilot systems have been in place for over 100 years</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The lessons that have been learned in aviation can be applied to medicine</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Based on the history of aviation, one lesson is clear. </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Automation is coming and will change how we teach, conduct research, and deliver care</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One important source of automation is AI</a:t>
            </a:r>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10</a:t>
            </a:fld>
            <a:endParaRPr lang="en-US" altLang="en-US"/>
          </a:p>
        </p:txBody>
      </p:sp>
    </p:spTree>
    <p:extLst>
      <p:ext uri="{BB962C8B-B14F-4D97-AF65-F5344CB8AC3E}">
        <p14:creationId xmlns:p14="http://schemas.microsoft.com/office/powerpoint/2010/main" val="2091649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In Country Doctor, Norman Rockwell recorded the life of his own family physician, Dr. George Russell.</a:t>
            </a:r>
          </a:p>
          <a:p>
            <a:pPr eaLnBrk="1" hangingPunct="1"/>
            <a:r>
              <a:rPr lang="en-US" dirty="0"/>
              <a:t>Here, you can see Dr. Russell</a:t>
            </a:r>
            <a:r>
              <a:rPr lang="en-US" baseline="0" dirty="0"/>
              <a:t> developing relationships. He’s leaning in. He has strong eye contact. You can imagine that he is engaged with the conversation. He is present.</a:t>
            </a:r>
            <a:r>
              <a:rPr lang="en-US" dirty="0"/>
              <a:t> </a:t>
            </a:r>
            <a:endParaRPr lang="en-US" altLang="en-US" dirty="0">
              <a:ea typeface="ヒラギノ角ゴ Pro W3"/>
              <a:cs typeface="ヒラギノ角ゴ Pro W3"/>
            </a:endParaRPr>
          </a:p>
          <a:p>
            <a:pPr eaLnBrk="1" hangingPunct="1"/>
            <a:r>
              <a:rPr lang="en-US" altLang="en-US" dirty="0">
                <a:ea typeface="ヒラギノ角ゴ Pro W3"/>
                <a:cs typeface="ヒラギノ角ゴ Pro W3"/>
              </a:rPr>
              <a:t>These behaviors are essential for establishing a</a:t>
            </a:r>
            <a:r>
              <a:rPr lang="en-US" altLang="en-US" baseline="0" dirty="0">
                <a:ea typeface="ヒラギノ角ゴ Pro W3"/>
                <a:cs typeface="ヒラギノ角ゴ Pro W3"/>
              </a:rPr>
              <a:t> therapeutic relationship – a powerful tool for healing both patients and clinicians</a:t>
            </a:r>
            <a:endParaRPr lang="en-US" altLang="en-US" dirty="0">
              <a:ea typeface="ヒラギノ角ゴ Pro W3"/>
              <a:cs typeface="ヒラギノ角ゴ Pro W3"/>
            </a:endParaRPr>
          </a:p>
        </p:txBody>
      </p:sp>
      <p:sp>
        <p:nvSpPr>
          <p:cNvPr id="15258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0159" indent="-284557" eaLnBrk="0" hangingPunct="0">
              <a:spcBef>
                <a:spcPct val="30000"/>
              </a:spcBef>
              <a:defRPr sz="1200">
                <a:solidFill>
                  <a:schemeClr val="tx1"/>
                </a:solidFill>
                <a:latin typeface="Arial" panose="020B0604020202020204" pitchFamily="34" charset="0"/>
              </a:defRPr>
            </a:lvl2pPr>
            <a:lvl3pPr marL="1139783" indent="-227024" eaLnBrk="0" hangingPunct="0">
              <a:spcBef>
                <a:spcPct val="30000"/>
              </a:spcBef>
              <a:defRPr sz="1200">
                <a:solidFill>
                  <a:schemeClr val="tx1"/>
                </a:solidFill>
                <a:latin typeface="Arial" panose="020B0604020202020204" pitchFamily="34" charset="0"/>
              </a:defRPr>
            </a:lvl3pPr>
            <a:lvl4pPr marL="1596941" indent="-227024" eaLnBrk="0" hangingPunct="0">
              <a:spcBef>
                <a:spcPct val="30000"/>
              </a:spcBef>
              <a:defRPr sz="1200">
                <a:solidFill>
                  <a:schemeClr val="tx1"/>
                </a:solidFill>
                <a:latin typeface="Arial" panose="020B0604020202020204" pitchFamily="34" charset="0"/>
              </a:defRPr>
            </a:lvl4pPr>
            <a:lvl5pPr marL="2052542" indent="-227024" eaLnBrk="0" hangingPunct="0">
              <a:spcBef>
                <a:spcPct val="30000"/>
              </a:spcBef>
              <a:defRPr sz="1200">
                <a:solidFill>
                  <a:schemeClr val="tx1"/>
                </a:solidFill>
                <a:latin typeface="Arial" panose="020B0604020202020204" pitchFamily="34" charset="0"/>
              </a:defRPr>
            </a:lvl5pPr>
            <a:lvl6pPr marL="2500370" indent="-227024" eaLnBrk="0" fontAlgn="base" hangingPunct="0">
              <a:spcBef>
                <a:spcPct val="30000"/>
              </a:spcBef>
              <a:spcAft>
                <a:spcPct val="0"/>
              </a:spcAft>
              <a:defRPr sz="1200">
                <a:solidFill>
                  <a:schemeClr val="tx1"/>
                </a:solidFill>
                <a:latin typeface="Arial" panose="020B0604020202020204" pitchFamily="34" charset="0"/>
              </a:defRPr>
            </a:lvl6pPr>
            <a:lvl7pPr marL="2948197" indent="-227024" eaLnBrk="0" fontAlgn="base" hangingPunct="0">
              <a:spcBef>
                <a:spcPct val="30000"/>
              </a:spcBef>
              <a:spcAft>
                <a:spcPct val="0"/>
              </a:spcAft>
              <a:defRPr sz="1200">
                <a:solidFill>
                  <a:schemeClr val="tx1"/>
                </a:solidFill>
                <a:latin typeface="Arial" panose="020B0604020202020204" pitchFamily="34" charset="0"/>
              </a:defRPr>
            </a:lvl7pPr>
            <a:lvl8pPr marL="3396024" indent="-227024" eaLnBrk="0" fontAlgn="base" hangingPunct="0">
              <a:spcBef>
                <a:spcPct val="30000"/>
              </a:spcBef>
              <a:spcAft>
                <a:spcPct val="0"/>
              </a:spcAft>
              <a:defRPr sz="1200">
                <a:solidFill>
                  <a:schemeClr val="tx1"/>
                </a:solidFill>
                <a:latin typeface="Arial" panose="020B0604020202020204" pitchFamily="34" charset="0"/>
              </a:defRPr>
            </a:lvl8pPr>
            <a:lvl9pPr marL="3843852" indent="-227024"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2E9EFEA-8FBF-4369-90B6-7B5410055097}" type="slidenum">
              <a:rPr lang="en-US" altLang="en-US"/>
              <a:pPr eaLnBrk="1" hangingPunct="1">
                <a:spcBef>
                  <a:spcPct val="0"/>
                </a:spcBef>
              </a:pPr>
              <a:t>11</a:t>
            </a:fld>
            <a:endParaRPr lang="en-US" altLang="en-US"/>
          </a:p>
        </p:txBody>
      </p:sp>
    </p:spTree>
    <p:extLst>
      <p:ext uri="{BB962C8B-B14F-4D97-AF65-F5344CB8AC3E}">
        <p14:creationId xmlns:p14="http://schemas.microsoft.com/office/powerpoint/2010/main" val="67758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altLang="en-US" dirty="0">
                <a:ea typeface="ヒラギノ角ゴ Pro W3"/>
                <a:cs typeface="ヒラギノ角ゴ Pro W3"/>
              </a:rPr>
              <a:t>Fast forward</a:t>
            </a:r>
            <a:r>
              <a:rPr lang="en-US" altLang="en-US" baseline="0" dirty="0">
                <a:ea typeface="ヒラギノ角ゴ Pro W3"/>
                <a:cs typeface="ヒラギノ角ゴ Pro W3"/>
              </a:rPr>
              <a:t> 80 years. </a:t>
            </a:r>
          </a:p>
          <a:p>
            <a:pPr eaLnBrk="1" hangingPunct="1"/>
            <a:r>
              <a:rPr lang="en-US" altLang="en-US" baseline="0" dirty="0">
                <a:ea typeface="ヒラギノ角ゴ Pro W3"/>
                <a:cs typeface="ヒラギノ角ゴ Pro W3"/>
              </a:rPr>
              <a:t>Medicine has changed </a:t>
            </a:r>
          </a:p>
          <a:p>
            <a:pPr eaLnBrk="1" hangingPunct="1"/>
            <a:r>
              <a:rPr lang="en-US" altLang="en-US" baseline="0" dirty="0">
                <a:ea typeface="ヒラギノ角ゴ Pro W3"/>
                <a:cs typeface="ヒラギノ角ゴ Pro W3"/>
              </a:rPr>
              <a:t>We have new medications, procedures, and technology, which have led to improvements in the quality and duration of our lives</a:t>
            </a:r>
          </a:p>
          <a:p>
            <a:pPr eaLnBrk="1" hangingPunct="1"/>
            <a:r>
              <a:rPr lang="en-US" altLang="en-US" baseline="0" dirty="0">
                <a:ea typeface="ヒラギノ角ゴ Pro W3"/>
                <a:cs typeface="ヒラギノ角ゴ Pro W3"/>
              </a:rPr>
              <a:t>But medications have side effects. Procedures have complications. And technology comes with unintended consequences. </a:t>
            </a:r>
          </a:p>
          <a:p>
            <a:pPr eaLnBrk="1" hangingPunct="1"/>
            <a:r>
              <a:rPr lang="en-US" altLang="en-US" baseline="0" dirty="0">
                <a:ea typeface="ヒラギノ角ゴ Pro W3"/>
                <a:cs typeface="ヒラギノ角ゴ Pro W3"/>
              </a:rPr>
              <a:t>For example, there are signs that technology is disrupting the therapeutic relationships that Dr. Russell used to heal</a:t>
            </a:r>
          </a:p>
          <a:p>
            <a:pPr eaLnBrk="1" hangingPunct="1"/>
            <a:r>
              <a:rPr lang="en-US" altLang="en-US" baseline="0" dirty="0">
                <a:ea typeface="ヒラギノ角ゴ Pro W3"/>
                <a:cs typeface="ヒラギノ角ゴ Pro W3"/>
              </a:rPr>
              <a:t>This is a picture that a young patient drew describing her encounter with her own physician</a:t>
            </a:r>
            <a:endParaRPr lang="en-US" altLang="en-US" dirty="0">
              <a:ea typeface="ヒラギノ角ゴ Pro W3"/>
              <a:cs typeface="ヒラギノ角ゴ Pro W3"/>
            </a:endParaRPr>
          </a:p>
          <a:p>
            <a:pPr eaLnBrk="1" hangingPunct="1"/>
            <a:r>
              <a:rPr lang="en-US" altLang="en-US" dirty="0">
                <a:ea typeface="ヒラギノ角ゴ Pro W3"/>
                <a:cs typeface="ヒラギノ角ゴ Pro W3"/>
              </a:rPr>
              <a:t>You’ll notice</a:t>
            </a:r>
            <a:r>
              <a:rPr lang="en-US" altLang="en-US" baseline="0" dirty="0">
                <a:ea typeface="ヒラギノ角ゴ Pro W3"/>
                <a:cs typeface="ヒラギノ角ゴ Pro W3"/>
              </a:rPr>
              <a:t> the patient on the exam table, her sisters, and her mother.</a:t>
            </a:r>
          </a:p>
          <a:p>
            <a:pPr eaLnBrk="1" hangingPunct="1"/>
            <a:r>
              <a:rPr lang="en-US" altLang="en-US" baseline="0" dirty="0">
                <a:ea typeface="ヒラギノ角ゴ Pro W3"/>
                <a:cs typeface="ヒラギノ角ゴ Pro W3"/>
              </a:rPr>
              <a:t>You’ll see the physician – typing away furiously in the corner</a:t>
            </a:r>
            <a:endParaRPr lang="en-US" altLang="en-US" dirty="0">
              <a:ea typeface="ヒラギノ角ゴ Pro W3"/>
              <a:cs typeface="ヒラギノ角ゴ Pro W3"/>
            </a:endParaRPr>
          </a:p>
        </p:txBody>
      </p:sp>
      <p:sp>
        <p:nvSpPr>
          <p:cNvPr id="15258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0159" indent="-284557" eaLnBrk="0" hangingPunct="0">
              <a:spcBef>
                <a:spcPct val="30000"/>
              </a:spcBef>
              <a:defRPr sz="1200">
                <a:solidFill>
                  <a:schemeClr val="tx1"/>
                </a:solidFill>
                <a:latin typeface="Arial" panose="020B0604020202020204" pitchFamily="34" charset="0"/>
              </a:defRPr>
            </a:lvl2pPr>
            <a:lvl3pPr marL="1139783" indent="-227024" eaLnBrk="0" hangingPunct="0">
              <a:spcBef>
                <a:spcPct val="30000"/>
              </a:spcBef>
              <a:defRPr sz="1200">
                <a:solidFill>
                  <a:schemeClr val="tx1"/>
                </a:solidFill>
                <a:latin typeface="Arial" panose="020B0604020202020204" pitchFamily="34" charset="0"/>
              </a:defRPr>
            </a:lvl3pPr>
            <a:lvl4pPr marL="1596941" indent="-227024" eaLnBrk="0" hangingPunct="0">
              <a:spcBef>
                <a:spcPct val="30000"/>
              </a:spcBef>
              <a:defRPr sz="1200">
                <a:solidFill>
                  <a:schemeClr val="tx1"/>
                </a:solidFill>
                <a:latin typeface="Arial" panose="020B0604020202020204" pitchFamily="34" charset="0"/>
              </a:defRPr>
            </a:lvl4pPr>
            <a:lvl5pPr marL="2052542" indent="-227024" eaLnBrk="0" hangingPunct="0">
              <a:spcBef>
                <a:spcPct val="30000"/>
              </a:spcBef>
              <a:defRPr sz="1200">
                <a:solidFill>
                  <a:schemeClr val="tx1"/>
                </a:solidFill>
                <a:latin typeface="Arial" panose="020B0604020202020204" pitchFamily="34" charset="0"/>
              </a:defRPr>
            </a:lvl5pPr>
            <a:lvl6pPr marL="2500370" indent="-227024" eaLnBrk="0" fontAlgn="base" hangingPunct="0">
              <a:spcBef>
                <a:spcPct val="30000"/>
              </a:spcBef>
              <a:spcAft>
                <a:spcPct val="0"/>
              </a:spcAft>
              <a:defRPr sz="1200">
                <a:solidFill>
                  <a:schemeClr val="tx1"/>
                </a:solidFill>
                <a:latin typeface="Arial" panose="020B0604020202020204" pitchFamily="34" charset="0"/>
              </a:defRPr>
            </a:lvl6pPr>
            <a:lvl7pPr marL="2948197" indent="-227024" eaLnBrk="0" fontAlgn="base" hangingPunct="0">
              <a:spcBef>
                <a:spcPct val="30000"/>
              </a:spcBef>
              <a:spcAft>
                <a:spcPct val="0"/>
              </a:spcAft>
              <a:defRPr sz="1200">
                <a:solidFill>
                  <a:schemeClr val="tx1"/>
                </a:solidFill>
                <a:latin typeface="Arial" panose="020B0604020202020204" pitchFamily="34" charset="0"/>
              </a:defRPr>
            </a:lvl7pPr>
            <a:lvl8pPr marL="3396024" indent="-227024" eaLnBrk="0" fontAlgn="base" hangingPunct="0">
              <a:spcBef>
                <a:spcPct val="30000"/>
              </a:spcBef>
              <a:spcAft>
                <a:spcPct val="0"/>
              </a:spcAft>
              <a:defRPr sz="1200">
                <a:solidFill>
                  <a:schemeClr val="tx1"/>
                </a:solidFill>
                <a:latin typeface="Arial" panose="020B0604020202020204" pitchFamily="34" charset="0"/>
              </a:defRPr>
            </a:lvl8pPr>
            <a:lvl9pPr marL="3843852" indent="-227024"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2E9EFEA-8FBF-4369-90B6-7B5410055097}" type="slidenum">
              <a:rPr lang="en-US" altLang="en-US"/>
              <a:pPr eaLnBrk="1" hangingPunct="1">
                <a:spcBef>
                  <a:spcPct val="0"/>
                </a:spcBef>
              </a:pPr>
              <a:t>12</a:t>
            </a:fld>
            <a:endParaRPr lang="en-US" altLang="en-US"/>
          </a:p>
        </p:txBody>
      </p:sp>
    </p:spTree>
    <p:extLst>
      <p:ext uri="{BB962C8B-B14F-4D97-AF65-F5344CB8AC3E}">
        <p14:creationId xmlns:p14="http://schemas.microsoft.com/office/powerpoint/2010/main" val="2543838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ヒラギノ角ゴ Pro W3"/>
                <a:cs typeface="ヒラギノ角ゴ Pro W3"/>
              </a:rPr>
              <a:t>Computers are important to medicine</a:t>
            </a:r>
          </a:p>
          <a:p>
            <a:pPr eaLnBrk="1" hangingPunct="1"/>
            <a:r>
              <a:rPr lang="en-US" altLang="en-US" dirty="0">
                <a:ea typeface="ヒラギノ角ゴ Pro W3"/>
                <a:cs typeface="ヒラギノ角ゴ Pro W3"/>
              </a:rPr>
              <a:t>One of the most important disruptions in the past 20 years is the EHR</a:t>
            </a:r>
          </a:p>
          <a:p>
            <a:pPr eaLnBrk="1" hangingPunct="1"/>
            <a:r>
              <a:rPr lang="en-US" altLang="en-US" dirty="0">
                <a:ea typeface="ヒラギノ角ゴ Pro W3"/>
                <a:cs typeface="ヒラギノ角ゴ Pro W3"/>
              </a:rPr>
              <a:t>When EHRs were introduced, they were supposed to improve the efficiency and effectiveness of care</a:t>
            </a:r>
          </a:p>
          <a:p>
            <a:pPr eaLnBrk="1" hangingPunct="1"/>
            <a:r>
              <a:rPr lang="en-US" altLang="en-US" dirty="0">
                <a:ea typeface="ヒラギノ角ゴ Pro W3"/>
                <a:cs typeface="ヒラギノ角ゴ Pro W3"/>
              </a:rPr>
              <a:t>And they </a:t>
            </a:r>
            <a:r>
              <a:rPr lang="en-US" altLang="en-US" baseline="0" dirty="0">
                <a:ea typeface="ヒラギノ角ゴ Pro W3"/>
                <a:cs typeface="ヒラギノ角ゴ Pro W3"/>
              </a:rPr>
              <a:t>have many benefits</a:t>
            </a:r>
          </a:p>
          <a:p>
            <a:pPr eaLnBrk="1" hangingPunct="1"/>
            <a:r>
              <a:rPr lang="en-US" altLang="en-US" baseline="0" dirty="0">
                <a:ea typeface="ヒラギノ角ゴ Pro W3"/>
                <a:cs typeface="ヒラギノ角ゴ Pro W3"/>
              </a:rPr>
              <a:t>For example, they improve communication</a:t>
            </a:r>
          </a:p>
          <a:p>
            <a:pPr eaLnBrk="1" hangingPunct="1"/>
            <a:r>
              <a:rPr lang="en-US" altLang="en-US" baseline="0" dirty="0">
                <a:ea typeface="ヒラギノ角ゴ Pro W3"/>
                <a:cs typeface="ヒラギノ角ゴ Pro W3"/>
              </a:rPr>
              <a:t>This is a hand-written note that I had to decipher when I was in residency</a:t>
            </a:r>
          </a:p>
          <a:p>
            <a:pPr eaLnBrk="1" hangingPunct="1"/>
            <a:r>
              <a:rPr lang="en-US" altLang="en-US" baseline="0" dirty="0">
                <a:ea typeface="ヒラギノ角ゴ Pro W3"/>
                <a:cs typeface="ヒラギノ角ゴ Pro W3"/>
              </a:rPr>
              <a:t>You can imagine that this type of documentation can lead to miscommunication and errors</a:t>
            </a:r>
          </a:p>
          <a:p>
            <a:pPr eaLnBrk="1" hangingPunct="1"/>
            <a:r>
              <a:rPr lang="en-US" altLang="en-US" baseline="0" dirty="0">
                <a:ea typeface="ヒラギノ角ゴ Pro W3"/>
                <a:cs typeface="ヒラギノ角ゴ Pro W3"/>
              </a:rPr>
              <a:t>https://jerryfahrni.com/2009/12/solution-to-illegible-handwriting-puzzle/</a:t>
            </a:r>
            <a:endParaRPr lang="en-US" altLang="en-US" dirty="0">
              <a:ea typeface="ヒラギノ角ゴ Pro W3"/>
              <a:cs typeface="ヒラギノ角ゴ Pro W3"/>
            </a:endParaRPr>
          </a:p>
        </p:txBody>
      </p:sp>
      <p:sp>
        <p:nvSpPr>
          <p:cNvPr id="15258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0159" indent="-284557" eaLnBrk="0" hangingPunct="0">
              <a:spcBef>
                <a:spcPct val="30000"/>
              </a:spcBef>
              <a:defRPr sz="1200">
                <a:solidFill>
                  <a:schemeClr val="tx1"/>
                </a:solidFill>
                <a:latin typeface="Arial" panose="020B0604020202020204" pitchFamily="34" charset="0"/>
              </a:defRPr>
            </a:lvl2pPr>
            <a:lvl3pPr marL="1139783" indent="-227024" eaLnBrk="0" hangingPunct="0">
              <a:spcBef>
                <a:spcPct val="30000"/>
              </a:spcBef>
              <a:defRPr sz="1200">
                <a:solidFill>
                  <a:schemeClr val="tx1"/>
                </a:solidFill>
                <a:latin typeface="Arial" panose="020B0604020202020204" pitchFamily="34" charset="0"/>
              </a:defRPr>
            </a:lvl3pPr>
            <a:lvl4pPr marL="1596941" indent="-227024" eaLnBrk="0" hangingPunct="0">
              <a:spcBef>
                <a:spcPct val="30000"/>
              </a:spcBef>
              <a:defRPr sz="1200">
                <a:solidFill>
                  <a:schemeClr val="tx1"/>
                </a:solidFill>
                <a:latin typeface="Arial" panose="020B0604020202020204" pitchFamily="34" charset="0"/>
              </a:defRPr>
            </a:lvl4pPr>
            <a:lvl5pPr marL="2052542" indent="-227024" eaLnBrk="0" hangingPunct="0">
              <a:spcBef>
                <a:spcPct val="30000"/>
              </a:spcBef>
              <a:defRPr sz="1200">
                <a:solidFill>
                  <a:schemeClr val="tx1"/>
                </a:solidFill>
                <a:latin typeface="Arial" panose="020B0604020202020204" pitchFamily="34" charset="0"/>
              </a:defRPr>
            </a:lvl5pPr>
            <a:lvl6pPr marL="2500370" indent="-227024" eaLnBrk="0" fontAlgn="base" hangingPunct="0">
              <a:spcBef>
                <a:spcPct val="30000"/>
              </a:spcBef>
              <a:spcAft>
                <a:spcPct val="0"/>
              </a:spcAft>
              <a:defRPr sz="1200">
                <a:solidFill>
                  <a:schemeClr val="tx1"/>
                </a:solidFill>
                <a:latin typeface="Arial" panose="020B0604020202020204" pitchFamily="34" charset="0"/>
              </a:defRPr>
            </a:lvl6pPr>
            <a:lvl7pPr marL="2948197" indent="-227024" eaLnBrk="0" fontAlgn="base" hangingPunct="0">
              <a:spcBef>
                <a:spcPct val="30000"/>
              </a:spcBef>
              <a:spcAft>
                <a:spcPct val="0"/>
              </a:spcAft>
              <a:defRPr sz="1200">
                <a:solidFill>
                  <a:schemeClr val="tx1"/>
                </a:solidFill>
                <a:latin typeface="Arial" panose="020B0604020202020204" pitchFamily="34" charset="0"/>
              </a:defRPr>
            </a:lvl7pPr>
            <a:lvl8pPr marL="3396024" indent="-227024" eaLnBrk="0" fontAlgn="base" hangingPunct="0">
              <a:spcBef>
                <a:spcPct val="30000"/>
              </a:spcBef>
              <a:spcAft>
                <a:spcPct val="0"/>
              </a:spcAft>
              <a:defRPr sz="1200">
                <a:solidFill>
                  <a:schemeClr val="tx1"/>
                </a:solidFill>
                <a:latin typeface="Arial" panose="020B0604020202020204" pitchFamily="34" charset="0"/>
              </a:defRPr>
            </a:lvl8pPr>
            <a:lvl9pPr marL="3843852" indent="-227024"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2E9EFEA-8FBF-4369-90B6-7B5410055097}" type="slidenum">
              <a:rPr lang="en-US" altLang="en-US"/>
              <a:pPr eaLnBrk="1" hangingPunct="1">
                <a:spcBef>
                  <a:spcPct val="0"/>
                </a:spcBef>
              </a:pPr>
              <a:t>13</a:t>
            </a:fld>
            <a:endParaRPr lang="en-US" altLang="en-US"/>
          </a:p>
        </p:txBody>
      </p:sp>
    </p:spTree>
    <p:extLst>
      <p:ext uri="{BB962C8B-B14F-4D97-AF65-F5344CB8AC3E}">
        <p14:creationId xmlns:p14="http://schemas.microsoft.com/office/powerpoint/2010/main" val="3220515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ヒラギノ角ゴ Pro W3"/>
                <a:cs typeface="ヒラギノ角ゴ Pro W3"/>
              </a:rPr>
              <a:t>In</a:t>
            </a:r>
            <a:r>
              <a:rPr lang="en-US" altLang="en-US" baseline="0" dirty="0">
                <a:ea typeface="ヒラギノ角ゴ Pro W3"/>
                <a:cs typeface="ヒラギノ角ゴ Pro W3"/>
              </a:rPr>
              <a:t> 2011, </a:t>
            </a:r>
            <a:r>
              <a:rPr lang="en-US" altLang="en-US" dirty="0">
                <a:ea typeface="ヒラギノ角ゴ Pro W3"/>
                <a:cs typeface="ヒラギノ角ゴ Pro W3"/>
              </a:rPr>
              <a:t>the US </a:t>
            </a:r>
            <a:r>
              <a:rPr lang="en-US" altLang="en-US" baseline="0" dirty="0">
                <a:ea typeface="ヒラギノ角ゴ Pro W3"/>
                <a:cs typeface="ヒラギノ角ゴ Pro W3"/>
              </a:rPr>
              <a:t>provided incentives for health care organizations to adopt EHRs </a:t>
            </a:r>
          </a:p>
          <a:p>
            <a:pPr eaLnBrk="1" hangingPunct="1"/>
            <a:r>
              <a:rPr lang="en-US" baseline="0" dirty="0"/>
              <a:t>Between 2008 and 2021, adoption of EHRs doubled</a:t>
            </a:r>
          </a:p>
          <a:p>
            <a:pPr eaLnBrk="1" hangingPunct="1"/>
            <a:endParaRPr lang="en-US" dirty="0"/>
          </a:p>
          <a:p>
            <a:r>
              <a:rPr lang="en-US" dirty="0"/>
              <a:t>[2] Any EHR system is a medical or health record system that is either all or partially electronic, and excludes systems solely for billing.</a:t>
            </a:r>
          </a:p>
          <a:p>
            <a:r>
              <a:rPr lang="en-US" dirty="0"/>
              <a:t>[3] Data include non-federal, office-based physicians, and exclude radiologists, anesthesiologists, and pathologists.</a:t>
            </a:r>
          </a:p>
          <a:p>
            <a:r>
              <a:rPr lang="en-US" dirty="0"/>
              <a:t>[4] A certified EHR system is one that meets the requirements adopted by the US Department of Health and Human Services.</a:t>
            </a:r>
          </a:p>
          <a:p>
            <a:pPr eaLnBrk="1" hangingPunct="1"/>
            <a:endParaRPr lang="en-US" altLang="en-US" dirty="0">
              <a:ea typeface="ヒラギノ角ゴ Pro W3"/>
              <a:cs typeface="ヒラギノ角ゴ Pro W3"/>
            </a:endParaRPr>
          </a:p>
        </p:txBody>
      </p:sp>
      <p:sp>
        <p:nvSpPr>
          <p:cNvPr id="15258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0159" indent="-284557" eaLnBrk="0" hangingPunct="0">
              <a:spcBef>
                <a:spcPct val="30000"/>
              </a:spcBef>
              <a:defRPr sz="1200">
                <a:solidFill>
                  <a:schemeClr val="tx1"/>
                </a:solidFill>
                <a:latin typeface="Arial" panose="020B0604020202020204" pitchFamily="34" charset="0"/>
              </a:defRPr>
            </a:lvl2pPr>
            <a:lvl3pPr marL="1139783" indent="-227024" eaLnBrk="0" hangingPunct="0">
              <a:spcBef>
                <a:spcPct val="30000"/>
              </a:spcBef>
              <a:defRPr sz="1200">
                <a:solidFill>
                  <a:schemeClr val="tx1"/>
                </a:solidFill>
                <a:latin typeface="Arial" panose="020B0604020202020204" pitchFamily="34" charset="0"/>
              </a:defRPr>
            </a:lvl3pPr>
            <a:lvl4pPr marL="1596941" indent="-227024" eaLnBrk="0" hangingPunct="0">
              <a:spcBef>
                <a:spcPct val="30000"/>
              </a:spcBef>
              <a:defRPr sz="1200">
                <a:solidFill>
                  <a:schemeClr val="tx1"/>
                </a:solidFill>
                <a:latin typeface="Arial" panose="020B0604020202020204" pitchFamily="34" charset="0"/>
              </a:defRPr>
            </a:lvl4pPr>
            <a:lvl5pPr marL="2052542" indent="-227024" eaLnBrk="0" hangingPunct="0">
              <a:spcBef>
                <a:spcPct val="30000"/>
              </a:spcBef>
              <a:defRPr sz="1200">
                <a:solidFill>
                  <a:schemeClr val="tx1"/>
                </a:solidFill>
                <a:latin typeface="Arial" panose="020B0604020202020204" pitchFamily="34" charset="0"/>
              </a:defRPr>
            </a:lvl5pPr>
            <a:lvl6pPr marL="2500370" indent="-227024" eaLnBrk="0" fontAlgn="base" hangingPunct="0">
              <a:spcBef>
                <a:spcPct val="30000"/>
              </a:spcBef>
              <a:spcAft>
                <a:spcPct val="0"/>
              </a:spcAft>
              <a:defRPr sz="1200">
                <a:solidFill>
                  <a:schemeClr val="tx1"/>
                </a:solidFill>
                <a:latin typeface="Arial" panose="020B0604020202020204" pitchFamily="34" charset="0"/>
              </a:defRPr>
            </a:lvl6pPr>
            <a:lvl7pPr marL="2948197" indent="-227024" eaLnBrk="0" fontAlgn="base" hangingPunct="0">
              <a:spcBef>
                <a:spcPct val="30000"/>
              </a:spcBef>
              <a:spcAft>
                <a:spcPct val="0"/>
              </a:spcAft>
              <a:defRPr sz="1200">
                <a:solidFill>
                  <a:schemeClr val="tx1"/>
                </a:solidFill>
                <a:latin typeface="Arial" panose="020B0604020202020204" pitchFamily="34" charset="0"/>
              </a:defRPr>
            </a:lvl7pPr>
            <a:lvl8pPr marL="3396024" indent="-227024" eaLnBrk="0" fontAlgn="base" hangingPunct="0">
              <a:spcBef>
                <a:spcPct val="30000"/>
              </a:spcBef>
              <a:spcAft>
                <a:spcPct val="0"/>
              </a:spcAft>
              <a:defRPr sz="1200">
                <a:solidFill>
                  <a:schemeClr val="tx1"/>
                </a:solidFill>
                <a:latin typeface="Arial" panose="020B0604020202020204" pitchFamily="34" charset="0"/>
              </a:defRPr>
            </a:lvl8pPr>
            <a:lvl9pPr marL="3843852" indent="-227024"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2E9EFEA-8FBF-4369-90B6-7B5410055097}" type="slidenum">
              <a:rPr lang="en-US" altLang="en-US"/>
              <a:pPr eaLnBrk="1" hangingPunct="1">
                <a:spcBef>
                  <a:spcPct val="0"/>
                </a:spcBef>
              </a:pPr>
              <a:t>14</a:t>
            </a:fld>
            <a:endParaRPr lang="en-US" altLang="en-US"/>
          </a:p>
        </p:txBody>
      </p:sp>
    </p:spTree>
    <p:extLst>
      <p:ext uri="{BB962C8B-B14F-4D97-AF65-F5344CB8AC3E}">
        <p14:creationId xmlns:p14="http://schemas.microsoft.com/office/powerpoint/2010/main" val="895876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altLang="en-US" baseline="0" dirty="0">
                <a:ea typeface="ヒラギノ角ゴ Pro W3"/>
                <a:cs typeface="ヒラギノ角ゴ Pro W3"/>
              </a:rPr>
              <a:t>However, o</a:t>
            </a:r>
            <a:r>
              <a:rPr lang="en-US" altLang="en-US" dirty="0">
                <a:ea typeface="ヒラギノ角ゴ Pro W3"/>
                <a:cs typeface="ヒラギノ角ゴ Pro W3"/>
              </a:rPr>
              <a:t>ver</a:t>
            </a:r>
            <a:r>
              <a:rPr lang="en-US" altLang="en-US" baseline="0" dirty="0">
                <a:ea typeface="ヒラギノ角ゴ Pro W3"/>
                <a:cs typeface="ヒラギノ角ゴ Pro W3"/>
              </a:rPr>
              <a:t> the past decade, EHRs have weakened and not strengthened our relationships</a:t>
            </a:r>
          </a:p>
          <a:p>
            <a:pPr eaLnBrk="1" hangingPunct="1"/>
            <a:r>
              <a:rPr lang="en-US" altLang="en-US" baseline="0" dirty="0">
                <a:ea typeface="ヒラギノ角ゴ Pro W3"/>
                <a:cs typeface="ヒラギノ角ゴ Pro W3"/>
              </a:rPr>
              <a:t>In this study, these authors found that over half of the time spent caring for patients was devoted to documenting in EHRs</a:t>
            </a:r>
          </a:p>
          <a:p>
            <a:pPr eaLnBrk="1" hangingPunct="1"/>
            <a:r>
              <a:rPr lang="en-US" altLang="en-US" baseline="0" dirty="0">
                <a:ea typeface="ヒラギノ角ゴ Pro W3"/>
                <a:cs typeface="ヒラギノ角ゴ Pro W3"/>
              </a:rPr>
              <a:t>In other words, screen time is eating away at face time</a:t>
            </a:r>
          </a:p>
          <a:p>
            <a:pPr eaLnBrk="1" hangingPunct="1"/>
            <a:endParaRPr lang="en-US" altLang="en-US" baseline="0" dirty="0">
              <a:ea typeface="ヒラギノ角ゴ Pro W3"/>
              <a:cs typeface="ヒラギノ角ゴ Pro W3"/>
            </a:endParaRPr>
          </a:p>
          <a:p>
            <a:pPr eaLnBrk="1" hangingPunct="1"/>
            <a:endParaRPr lang="en-US" altLang="en-US" baseline="0" dirty="0">
              <a:ea typeface="ヒラギノ角ゴ Pro W3"/>
              <a:cs typeface="ヒラギノ角ゴ Pro W3"/>
            </a:endParaRPr>
          </a:p>
          <a:p>
            <a:pPr eaLnBrk="1" hangingPunct="1"/>
            <a:endParaRPr lang="en-US" altLang="en-US" dirty="0">
              <a:ea typeface="ヒラギノ角ゴ Pro W3"/>
              <a:cs typeface="ヒラギノ角ゴ Pro W3"/>
            </a:endParaRPr>
          </a:p>
          <a:p>
            <a:pPr eaLnBrk="1" hangingPunct="1"/>
            <a:r>
              <a:rPr lang="en-US" altLang="en-US" dirty="0">
                <a:ea typeface="ヒラギノ角ゴ Pro W3"/>
                <a:cs typeface="ヒラギノ角ゴ Pro W3"/>
              </a:rPr>
              <a:t>Time spent = </a:t>
            </a:r>
            <a:r>
              <a:rPr lang="en-US" altLang="en-US" dirty="0" err="1">
                <a:ea typeface="ヒラギノ角ゴ Pro W3"/>
                <a:cs typeface="ヒラギノ角ゴ Pro W3"/>
              </a:rPr>
              <a:t>previsit</a:t>
            </a:r>
            <a:r>
              <a:rPr lang="en-US" altLang="en-US" dirty="0">
                <a:ea typeface="ヒラギノ角ゴ Pro W3"/>
                <a:cs typeface="ヒラギノ角ゴ Pro W3"/>
              </a:rPr>
              <a:t> time, face to face time, non face time in clinic, out of hours EHR time</a:t>
            </a:r>
          </a:p>
          <a:p>
            <a:pPr eaLnBrk="1" hangingPunct="1"/>
            <a:endParaRPr lang="en-US" altLang="en-US" dirty="0">
              <a:ea typeface="ヒラギノ角ゴ Pro W3"/>
              <a:cs typeface="ヒラギノ角ゴ Pro W3"/>
            </a:endParaRPr>
          </a:p>
          <a:p>
            <a:pPr defTabSz="894100">
              <a:defRPr/>
            </a:pPr>
            <a:r>
              <a:rPr lang="en-US" dirty="0"/>
              <a:t>Out of Clinic EHR Time: 6.9 minutes</a:t>
            </a:r>
          </a:p>
          <a:p>
            <a:pPr eaLnBrk="1" hangingPunct="1"/>
            <a:endParaRPr lang="en-US" altLang="en-US" dirty="0">
              <a:ea typeface="ヒラギノ角ゴ Pro W3"/>
              <a:cs typeface="ヒラギノ角ゴ Pro W3"/>
            </a:endParaRPr>
          </a:p>
        </p:txBody>
      </p:sp>
      <p:sp>
        <p:nvSpPr>
          <p:cNvPr id="15258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0159" indent="-284557" eaLnBrk="0" hangingPunct="0">
              <a:spcBef>
                <a:spcPct val="30000"/>
              </a:spcBef>
              <a:defRPr sz="1200">
                <a:solidFill>
                  <a:schemeClr val="tx1"/>
                </a:solidFill>
                <a:latin typeface="Arial" panose="020B0604020202020204" pitchFamily="34" charset="0"/>
              </a:defRPr>
            </a:lvl2pPr>
            <a:lvl3pPr marL="1139783" indent="-227024" eaLnBrk="0" hangingPunct="0">
              <a:spcBef>
                <a:spcPct val="30000"/>
              </a:spcBef>
              <a:defRPr sz="1200">
                <a:solidFill>
                  <a:schemeClr val="tx1"/>
                </a:solidFill>
                <a:latin typeface="Arial" panose="020B0604020202020204" pitchFamily="34" charset="0"/>
              </a:defRPr>
            </a:lvl3pPr>
            <a:lvl4pPr marL="1596941" indent="-227024" eaLnBrk="0" hangingPunct="0">
              <a:spcBef>
                <a:spcPct val="30000"/>
              </a:spcBef>
              <a:defRPr sz="1200">
                <a:solidFill>
                  <a:schemeClr val="tx1"/>
                </a:solidFill>
                <a:latin typeface="Arial" panose="020B0604020202020204" pitchFamily="34" charset="0"/>
              </a:defRPr>
            </a:lvl4pPr>
            <a:lvl5pPr marL="2052542" indent="-227024" eaLnBrk="0" hangingPunct="0">
              <a:spcBef>
                <a:spcPct val="30000"/>
              </a:spcBef>
              <a:defRPr sz="1200">
                <a:solidFill>
                  <a:schemeClr val="tx1"/>
                </a:solidFill>
                <a:latin typeface="Arial" panose="020B0604020202020204" pitchFamily="34" charset="0"/>
              </a:defRPr>
            </a:lvl5pPr>
            <a:lvl6pPr marL="2500370" indent="-227024" eaLnBrk="0" fontAlgn="base" hangingPunct="0">
              <a:spcBef>
                <a:spcPct val="30000"/>
              </a:spcBef>
              <a:spcAft>
                <a:spcPct val="0"/>
              </a:spcAft>
              <a:defRPr sz="1200">
                <a:solidFill>
                  <a:schemeClr val="tx1"/>
                </a:solidFill>
                <a:latin typeface="Arial" panose="020B0604020202020204" pitchFamily="34" charset="0"/>
              </a:defRPr>
            </a:lvl6pPr>
            <a:lvl7pPr marL="2948197" indent="-227024" eaLnBrk="0" fontAlgn="base" hangingPunct="0">
              <a:spcBef>
                <a:spcPct val="30000"/>
              </a:spcBef>
              <a:spcAft>
                <a:spcPct val="0"/>
              </a:spcAft>
              <a:defRPr sz="1200">
                <a:solidFill>
                  <a:schemeClr val="tx1"/>
                </a:solidFill>
                <a:latin typeface="Arial" panose="020B0604020202020204" pitchFamily="34" charset="0"/>
              </a:defRPr>
            </a:lvl7pPr>
            <a:lvl8pPr marL="3396024" indent="-227024" eaLnBrk="0" fontAlgn="base" hangingPunct="0">
              <a:spcBef>
                <a:spcPct val="30000"/>
              </a:spcBef>
              <a:spcAft>
                <a:spcPct val="0"/>
              </a:spcAft>
              <a:defRPr sz="1200">
                <a:solidFill>
                  <a:schemeClr val="tx1"/>
                </a:solidFill>
                <a:latin typeface="Arial" panose="020B0604020202020204" pitchFamily="34" charset="0"/>
              </a:defRPr>
            </a:lvl8pPr>
            <a:lvl9pPr marL="3843852" indent="-227024"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2E9EFEA-8FBF-4369-90B6-7B5410055097}" type="slidenum">
              <a:rPr lang="en-US" altLang="en-US"/>
              <a:pPr eaLnBrk="1" hangingPunct="1">
                <a:spcBef>
                  <a:spcPct val="0"/>
                </a:spcBef>
              </a:pPr>
              <a:t>15</a:t>
            </a:fld>
            <a:endParaRPr lang="en-US" altLang="en-US"/>
          </a:p>
        </p:txBody>
      </p:sp>
    </p:spTree>
    <p:extLst>
      <p:ext uri="{BB962C8B-B14F-4D97-AF65-F5344CB8AC3E}">
        <p14:creationId xmlns:p14="http://schemas.microsoft.com/office/powerpoint/2010/main" val="1112018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altLang="en-US" dirty="0">
                <a:ea typeface="ヒラギノ角ゴ Pro W3"/>
                <a:cs typeface="ヒラギノ角ゴ Pro W3"/>
              </a:rPr>
              <a:t>EHRs are supposed to make sharing information easier, but there are concerns that pertinent information remains in siloes</a:t>
            </a:r>
          </a:p>
          <a:p>
            <a:pPr eaLnBrk="1" hangingPunct="1"/>
            <a:r>
              <a:rPr lang="en-US" altLang="en-US" dirty="0">
                <a:ea typeface="ヒラギノ角ゴ Pro W3"/>
                <a:cs typeface="ヒラギノ角ゴ Pro W3"/>
              </a:rPr>
              <a:t>I mean, I still get faxes!</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b="0" dirty="0"/>
              <a:t>Half of national health information exchange leaders reported that EHR vendors were blocking the exchange of health information</a:t>
            </a:r>
            <a:endParaRPr lang="en-US" altLang="en-US" dirty="0">
              <a:ea typeface="ヒラギノ角ゴ Pro W3"/>
              <a:cs typeface="ヒラギノ角ゴ Pro W3"/>
            </a:endParaRPr>
          </a:p>
        </p:txBody>
      </p:sp>
      <p:sp>
        <p:nvSpPr>
          <p:cNvPr id="15258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0159" indent="-284557" eaLnBrk="0" hangingPunct="0">
              <a:spcBef>
                <a:spcPct val="30000"/>
              </a:spcBef>
              <a:defRPr sz="1200">
                <a:solidFill>
                  <a:schemeClr val="tx1"/>
                </a:solidFill>
                <a:latin typeface="Arial" panose="020B0604020202020204" pitchFamily="34" charset="0"/>
              </a:defRPr>
            </a:lvl2pPr>
            <a:lvl3pPr marL="1139783" indent="-227024" eaLnBrk="0" hangingPunct="0">
              <a:spcBef>
                <a:spcPct val="30000"/>
              </a:spcBef>
              <a:defRPr sz="1200">
                <a:solidFill>
                  <a:schemeClr val="tx1"/>
                </a:solidFill>
                <a:latin typeface="Arial" panose="020B0604020202020204" pitchFamily="34" charset="0"/>
              </a:defRPr>
            </a:lvl3pPr>
            <a:lvl4pPr marL="1596941" indent="-227024" eaLnBrk="0" hangingPunct="0">
              <a:spcBef>
                <a:spcPct val="30000"/>
              </a:spcBef>
              <a:defRPr sz="1200">
                <a:solidFill>
                  <a:schemeClr val="tx1"/>
                </a:solidFill>
                <a:latin typeface="Arial" panose="020B0604020202020204" pitchFamily="34" charset="0"/>
              </a:defRPr>
            </a:lvl4pPr>
            <a:lvl5pPr marL="2052542" indent="-227024" eaLnBrk="0" hangingPunct="0">
              <a:spcBef>
                <a:spcPct val="30000"/>
              </a:spcBef>
              <a:defRPr sz="1200">
                <a:solidFill>
                  <a:schemeClr val="tx1"/>
                </a:solidFill>
                <a:latin typeface="Arial" panose="020B0604020202020204" pitchFamily="34" charset="0"/>
              </a:defRPr>
            </a:lvl5pPr>
            <a:lvl6pPr marL="2500370" indent="-227024" eaLnBrk="0" fontAlgn="base" hangingPunct="0">
              <a:spcBef>
                <a:spcPct val="30000"/>
              </a:spcBef>
              <a:spcAft>
                <a:spcPct val="0"/>
              </a:spcAft>
              <a:defRPr sz="1200">
                <a:solidFill>
                  <a:schemeClr val="tx1"/>
                </a:solidFill>
                <a:latin typeface="Arial" panose="020B0604020202020204" pitchFamily="34" charset="0"/>
              </a:defRPr>
            </a:lvl6pPr>
            <a:lvl7pPr marL="2948197" indent="-227024" eaLnBrk="0" fontAlgn="base" hangingPunct="0">
              <a:spcBef>
                <a:spcPct val="30000"/>
              </a:spcBef>
              <a:spcAft>
                <a:spcPct val="0"/>
              </a:spcAft>
              <a:defRPr sz="1200">
                <a:solidFill>
                  <a:schemeClr val="tx1"/>
                </a:solidFill>
                <a:latin typeface="Arial" panose="020B0604020202020204" pitchFamily="34" charset="0"/>
              </a:defRPr>
            </a:lvl7pPr>
            <a:lvl8pPr marL="3396024" indent="-227024" eaLnBrk="0" fontAlgn="base" hangingPunct="0">
              <a:spcBef>
                <a:spcPct val="30000"/>
              </a:spcBef>
              <a:spcAft>
                <a:spcPct val="0"/>
              </a:spcAft>
              <a:defRPr sz="1200">
                <a:solidFill>
                  <a:schemeClr val="tx1"/>
                </a:solidFill>
                <a:latin typeface="Arial" panose="020B0604020202020204" pitchFamily="34" charset="0"/>
              </a:defRPr>
            </a:lvl8pPr>
            <a:lvl9pPr marL="3843852" indent="-227024"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2E9EFEA-8FBF-4369-90B6-7B5410055097}" type="slidenum">
              <a:rPr lang="en-US" altLang="en-US"/>
              <a:pPr eaLnBrk="1" hangingPunct="1">
                <a:spcBef>
                  <a:spcPct val="0"/>
                </a:spcBef>
              </a:pPr>
              <a:t>16</a:t>
            </a:fld>
            <a:endParaRPr lang="en-US" altLang="en-US"/>
          </a:p>
        </p:txBody>
      </p:sp>
    </p:spTree>
    <p:extLst>
      <p:ext uri="{BB962C8B-B14F-4D97-AF65-F5344CB8AC3E}">
        <p14:creationId xmlns:p14="http://schemas.microsoft.com/office/powerpoint/2010/main" val="3892156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ヒラギノ角ゴ Pro W3"/>
                <a:cs typeface="ヒラギノ角ゴ Pro W3"/>
              </a:rPr>
              <a:t>Because of EHRs, health care data has increased</a:t>
            </a:r>
          </a:p>
          <a:p>
            <a:pPr eaLnBrk="1" hangingPunct="1"/>
            <a:r>
              <a:rPr lang="en-US" altLang="en-US" dirty="0">
                <a:ea typeface="ヒラギノ角ゴ Pro W3"/>
                <a:cs typeface="ヒラギノ角ゴ Pro W3"/>
              </a:rPr>
              <a:t>According to one estimate, 30% of the world’s data is being generated by healthcare, and this volume is growing faster than other industries</a:t>
            </a:r>
          </a:p>
          <a:p>
            <a:pPr eaLnBrk="1" hangingPunct="1"/>
            <a:endParaRPr lang="en-US" altLang="en-US" dirty="0">
              <a:ea typeface="ヒラギノ角ゴ Pro W3"/>
              <a:cs typeface="ヒラギノ角ゴ Pro W3"/>
            </a:endParaRPr>
          </a:p>
          <a:p>
            <a:pPr eaLnBrk="1" hangingPunct="1"/>
            <a:r>
              <a:rPr lang="en-US" altLang="en-US" dirty="0">
                <a:ea typeface="ヒラギノ角ゴ Pro W3"/>
                <a:cs typeface="ヒラギノ角ゴ Pro W3"/>
              </a:rPr>
              <a:t>In addition to data from electronic health records, we also now have data from genomic studies and devices</a:t>
            </a:r>
          </a:p>
          <a:p>
            <a:pPr eaLnBrk="1" hangingPunct="1"/>
            <a:r>
              <a:rPr lang="en-US" altLang="en-US" dirty="0">
                <a:ea typeface="ヒラギノ角ゴ Pro W3"/>
                <a:cs typeface="ヒラギノ角ゴ Pro W3"/>
              </a:rPr>
              <a:t>As a result, practices are overloaded with information </a:t>
            </a:r>
          </a:p>
          <a:p>
            <a:pPr eaLnBrk="1" hangingPunct="1"/>
            <a:endParaRPr lang="en-US" altLang="en-US" dirty="0">
              <a:ea typeface="ヒラギノ角ゴ Pro W3"/>
              <a:cs typeface="ヒラギノ角ゴ Pro W3"/>
            </a:endParaRPr>
          </a:p>
          <a:p>
            <a:pPr eaLnBrk="1" hangingPunct="1"/>
            <a:r>
              <a:rPr lang="en-US" altLang="en-US" dirty="0">
                <a:ea typeface="ヒラギノ角ゴ Pro W3"/>
                <a:cs typeface="ヒラギノ角ゴ Pro W3"/>
              </a:rPr>
              <a:t>https://www.rbccm.com/en/gib/healthcare/episode/the_healthcare_data_explosion</a:t>
            </a:r>
          </a:p>
          <a:p>
            <a:pPr eaLnBrk="1" hangingPunct="1"/>
            <a:endParaRPr lang="en-US" altLang="en-US" dirty="0">
              <a:ea typeface="ヒラギノ角ゴ Pro W3"/>
              <a:cs typeface="ヒラギノ角ゴ Pro W3"/>
            </a:endParaRPr>
          </a:p>
        </p:txBody>
      </p:sp>
      <p:sp>
        <p:nvSpPr>
          <p:cNvPr id="15258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0159" indent="-284557" eaLnBrk="0" hangingPunct="0">
              <a:spcBef>
                <a:spcPct val="30000"/>
              </a:spcBef>
              <a:defRPr sz="1200">
                <a:solidFill>
                  <a:schemeClr val="tx1"/>
                </a:solidFill>
                <a:latin typeface="Arial" panose="020B0604020202020204" pitchFamily="34" charset="0"/>
              </a:defRPr>
            </a:lvl2pPr>
            <a:lvl3pPr marL="1139783" indent="-227024" eaLnBrk="0" hangingPunct="0">
              <a:spcBef>
                <a:spcPct val="30000"/>
              </a:spcBef>
              <a:defRPr sz="1200">
                <a:solidFill>
                  <a:schemeClr val="tx1"/>
                </a:solidFill>
                <a:latin typeface="Arial" panose="020B0604020202020204" pitchFamily="34" charset="0"/>
              </a:defRPr>
            </a:lvl3pPr>
            <a:lvl4pPr marL="1596941" indent="-227024" eaLnBrk="0" hangingPunct="0">
              <a:spcBef>
                <a:spcPct val="30000"/>
              </a:spcBef>
              <a:defRPr sz="1200">
                <a:solidFill>
                  <a:schemeClr val="tx1"/>
                </a:solidFill>
                <a:latin typeface="Arial" panose="020B0604020202020204" pitchFamily="34" charset="0"/>
              </a:defRPr>
            </a:lvl4pPr>
            <a:lvl5pPr marL="2052542" indent="-227024" eaLnBrk="0" hangingPunct="0">
              <a:spcBef>
                <a:spcPct val="30000"/>
              </a:spcBef>
              <a:defRPr sz="1200">
                <a:solidFill>
                  <a:schemeClr val="tx1"/>
                </a:solidFill>
                <a:latin typeface="Arial" panose="020B0604020202020204" pitchFamily="34" charset="0"/>
              </a:defRPr>
            </a:lvl5pPr>
            <a:lvl6pPr marL="2500370" indent="-227024" eaLnBrk="0" fontAlgn="base" hangingPunct="0">
              <a:spcBef>
                <a:spcPct val="30000"/>
              </a:spcBef>
              <a:spcAft>
                <a:spcPct val="0"/>
              </a:spcAft>
              <a:defRPr sz="1200">
                <a:solidFill>
                  <a:schemeClr val="tx1"/>
                </a:solidFill>
                <a:latin typeface="Arial" panose="020B0604020202020204" pitchFamily="34" charset="0"/>
              </a:defRPr>
            </a:lvl6pPr>
            <a:lvl7pPr marL="2948197" indent="-227024" eaLnBrk="0" fontAlgn="base" hangingPunct="0">
              <a:spcBef>
                <a:spcPct val="30000"/>
              </a:spcBef>
              <a:spcAft>
                <a:spcPct val="0"/>
              </a:spcAft>
              <a:defRPr sz="1200">
                <a:solidFill>
                  <a:schemeClr val="tx1"/>
                </a:solidFill>
                <a:latin typeface="Arial" panose="020B0604020202020204" pitchFamily="34" charset="0"/>
              </a:defRPr>
            </a:lvl7pPr>
            <a:lvl8pPr marL="3396024" indent="-227024" eaLnBrk="0" fontAlgn="base" hangingPunct="0">
              <a:spcBef>
                <a:spcPct val="30000"/>
              </a:spcBef>
              <a:spcAft>
                <a:spcPct val="0"/>
              </a:spcAft>
              <a:defRPr sz="1200">
                <a:solidFill>
                  <a:schemeClr val="tx1"/>
                </a:solidFill>
                <a:latin typeface="Arial" panose="020B0604020202020204" pitchFamily="34" charset="0"/>
              </a:defRPr>
            </a:lvl8pPr>
            <a:lvl9pPr marL="3843852" indent="-227024"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2E9EFEA-8FBF-4369-90B6-7B5410055097}" type="slidenum">
              <a:rPr lang="en-US" altLang="en-US"/>
              <a:pPr eaLnBrk="1" hangingPunct="1">
                <a:spcBef>
                  <a:spcPct val="0"/>
                </a:spcBef>
              </a:pPr>
              <a:t>17</a:t>
            </a:fld>
            <a:endParaRPr lang="en-US" altLang="en-US"/>
          </a:p>
        </p:txBody>
      </p:sp>
    </p:spTree>
    <p:extLst>
      <p:ext uri="{BB962C8B-B14F-4D97-AF65-F5344CB8AC3E}">
        <p14:creationId xmlns:p14="http://schemas.microsoft.com/office/powerpoint/2010/main" val="4037296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3251" indent="-288719" eaLnBrk="0" hangingPunct="0">
              <a:spcBef>
                <a:spcPct val="30000"/>
              </a:spcBef>
              <a:defRPr sz="1200">
                <a:solidFill>
                  <a:schemeClr val="tx1"/>
                </a:solidFill>
                <a:latin typeface="Arial" panose="020B0604020202020204" pitchFamily="34" charset="0"/>
              </a:defRPr>
            </a:lvl2pPr>
            <a:lvl3pPr marL="1159716" indent="-230654" eaLnBrk="0" hangingPunct="0">
              <a:spcBef>
                <a:spcPct val="30000"/>
              </a:spcBef>
              <a:defRPr sz="1200">
                <a:solidFill>
                  <a:schemeClr val="tx1"/>
                </a:solidFill>
                <a:latin typeface="Arial" panose="020B0604020202020204" pitchFamily="34" charset="0"/>
              </a:defRPr>
            </a:lvl3pPr>
            <a:lvl4pPr marL="1624247" indent="-230654" eaLnBrk="0" hangingPunct="0">
              <a:spcBef>
                <a:spcPct val="30000"/>
              </a:spcBef>
              <a:defRPr sz="1200">
                <a:solidFill>
                  <a:schemeClr val="tx1"/>
                </a:solidFill>
                <a:latin typeface="Arial" panose="020B0604020202020204" pitchFamily="34" charset="0"/>
              </a:defRPr>
            </a:lvl4pPr>
            <a:lvl5pPr marL="2088779" indent="-230654" eaLnBrk="0" hangingPunct="0">
              <a:spcBef>
                <a:spcPct val="30000"/>
              </a:spcBef>
              <a:defRPr sz="1200">
                <a:solidFill>
                  <a:schemeClr val="tx1"/>
                </a:solidFill>
                <a:latin typeface="Arial" panose="020B0604020202020204" pitchFamily="34" charset="0"/>
              </a:defRPr>
            </a:lvl5pPr>
            <a:lvl6pPr marL="2553310" indent="-230654" eaLnBrk="0" fontAlgn="base" hangingPunct="0">
              <a:spcBef>
                <a:spcPct val="30000"/>
              </a:spcBef>
              <a:spcAft>
                <a:spcPct val="0"/>
              </a:spcAft>
              <a:defRPr sz="1200">
                <a:solidFill>
                  <a:schemeClr val="tx1"/>
                </a:solidFill>
                <a:latin typeface="Arial" panose="020B0604020202020204" pitchFamily="34" charset="0"/>
              </a:defRPr>
            </a:lvl6pPr>
            <a:lvl7pPr marL="3017841" indent="-230654" eaLnBrk="0" fontAlgn="base" hangingPunct="0">
              <a:spcBef>
                <a:spcPct val="30000"/>
              </a:spcBef>
              <a:spcAft>
                <a:spcPct val="0"/>
              </a:spcAft>
              <a:defRPr sz="1200">
                <a:solidFill>
                  <a:schemeClr val="tx1"/>
                </a:solidFill>
                <a:latin typeface="Arial" panose="020B0604020202020204" pitchFamily="34" charset="0"/>
              </a:defRPr>
            </a:lvl7pPr>
            <a:lvl8pPr marL="3482373" indent="-230654" eaLnBrk="0" fontAlgn="base" hangingPunct="0">
              <a:spcBef>
                <a:spcPct val="30000"/>
              </a:spcBef>
              <a:spcAft>
                <a:spcPct val="0"/>
              </a:spcAft>
              <a:defRPr sz="1200">
                <a:solidFill>
                  <a:schemeClr val="tx1"/>
                </a:solidFill>
                <a:latin typeface="Arial" panose="020B0604020202020204" pitchFamily="34" charset="0"/>
              </a:defRPr>
            </a:lvl8pPr>
            <a:lvl9pPr marL="3946904" indent="-230654"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561DA79-3B5B-4A9E-A108-00666EEF2D8D}" type="slidenum">
              <a:rPr lang="en-US" altLang="en-US">
                <a:latin typeface="Times New Roman" panose="02020603050405020304" pitchFamily="18" charset="0"/>
              </a:rPr>
              <a:pPr eaLnBrk="1" hangingPunct="1">
                <a:spcBef>
                  <a:spcPct val="0"/>
                </a:spcBef>
              </a:pPr>
              <a:t>18</a:t>
            </a:fld>
            <a:endParaRPr lang="en-US" altLang="en-US">
              <a:latin typeface="Times New Roman" panose="02020603050405020304" pitchFamily="18"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ヒラギノ角ゴ Pro W3"/>
                <a:cs typeface="ヒラギノ角ゴ Pro W3"/>
              </a:rPr>
              <a:t>A consequence of more and more information</a:t>
            </a:r>
            <a:r>
              <a:rPr lang="en-US" altLang="en-US" baseline="0" dirty="0">
                <a:ea typeface="ヒラギノ角ゴ Pro W3"/>
                <a:cs typeface="ヒラギノ角ゴ Pro W3"/>
              </a:rPr>
              <a:t> is burnout</a:t>
            </a:r>
            <a:endParaRPr lang="en-US" altLang="en-US" dirty="0">
              <a:ea typeface="ヒラギノ角ゴ Pro W3"/>
              <a:cs typeface="ヒラギノ角ゴ Pro W3"/>
            </a:endParaRPr>
          </a:p>
          <a:p>
            <a:pPr eaLnBrk="1" hangingPunct="1"/>
            <a:r>
              <a:rPr lang="en-US" altLang="en-US" b="0" dirty="0">
                <a:ea typeface="ヒラギノ角ゴ Pro W3"/>
                <a:cs typeface="ヒラギノ角ゴ Pro W3"/>
              </a:rPr>
              <a:t>Approximately half of family physicians report </a:t>
            </a:r>
            <a:r>
              <a:rPr lang="en-US" altLang="en-US" baseline="0" dirty="0">
                <a:ea typeface="ヒラギノ角ゴ Pro W3"/>
                <a:cs typeface="ヒラギノ角ゴ Pro W3"/>
              </a:rPr>
              <a:t>at least one symptom of burnout</a:t>
            </a:r>
          </a:p>
          <a:p>
            <a:pPr eaLnBrk="1" hangingPunct="1"/>
            <a:endParaRPr lang="en-US" altLang="en-US" baseline="0" dirty="0">
              <a:ea typeface="ヒラギノ角ゴ Pro W3"/>
              <a:cs typeface="ヒラギノ角ゴ Pro W3"/>
            </a:endParaRPr>
          </a:p>
          <a:p>
            <a:pPr eaLnBrk="1" hangingPunct="1"/>
            <a:r>
              <a:rPr lang="en-US" altLang="en-US" baseline="0" dirty="0">
                <a:ea typeface="ヒラギノ角ゴ Pro W3"/>
                <a:cs typeface="ヒラギノ角ゴ Pro W3"/>
              </a:rPr>
              <a:t>When asked why they are feeling burnt out, physicians report that the increasing computerization of practice is a factor</a:t>
            </a:r>
          </a:p>
          <a:p>
            <a:pPr eaLnBrk="1" hangingPunct="1"/>
            <a:endParaRPr lang="en-US" altLang="en-US" dirty="0">
              <a:ea typeface="ヒラギノ角ゴ Pro W3"/>
              <a:cs typeface="ヒラギノ角ゴ Pro W3"/>
            </a:endParaRPr>
          </a:p>
          <a:p>
            <a:pPr eaLnBrk="1" hangingPunct="1"/>
            <a:r>
              <a:rPr lang="en-US" altLang="en-US" dirty="0">
                <a:ea typeface="ヒラギノ角ゴ Pro W3"/>
                <a:cs typeface="ヒラギノ角ゴ Pro W3"/>
              </a:rPr>
              <a:t>Burnout = depersonalization and emotional exhaustion</a:t>
            </a:r>
          </a:p>
          <a:p>
            <a:pPr eaLnBrk="1" hangingPunct="1"/>
            <a:r>
              <a:rPr lang="en-US" altLang="en-US" dirty="0">
                <a:ea typeface="ヒラギノ角ゴ Pro W3"/>
                <a:cs typeface="ヒラギノ角ゴ Pro W3"/>
              </a:rPr>
              <a:t>A clinician who is burnt out is going to have a difficult time connecting with patients</a:t>
            </a:r>
          </a:p>
          <a:p>
            <a:pPr eaLnBrk="1" hangingPunct="1"/>
            <a:r>
              <a:rPr lang="en-US" altLang="en-US" dirty="0">
                <a:ea typeface="ヒラギノ角ゴ Pro W3"/>
                <a:cs typeface="ヒラギノ角ゴ Pro W3"/>
              </a:rPr>
              <a:t>To me, this is a crisis</a:t>
            </a:r>
          </a:p>
        </p:txBody>
      </p:sp>
    </p:spTree>
    <p:extLst>
      <p:ext uri="{BB962C8B-B14F-4D97-AF65-F5344CB8AC3E}">
        <p14:creationId xmlns:p14="http://schemas.microsoft.com/office/powerpoint/2010/main" val="3392855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406400" y="696913"/>
            <a:ext cx="6197600" cy="3486150"/>
          </a:xfrm>
          <a:ln/>
        </p:spPr>
      </p:sp>
      <p:sp>
        <p:nvSpPr>
          <p:cNvPr id="49155" name="Notes Placeholder 2"/>
          <p:cNvSpPr>
            <a:spLocks noGrp="1"/>
          </p:cNvSpPr>
          <p:nvPr>
            <p:ph type="body" idx="1"/>
          </p:nvPr>
        </p:nvSpPr>
        <p:spPr>
          <a:noFill/>
        </p:spPr>
        <p:txBody>
          <a:bodyPr>
            <a:normAutofit/>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Doctors are turning to AI to manage these data streams</a:t>
            </a:r>
          </a:p>
          <a:p>
            <a:pPr eaLnBrk="1" hangingPunct="1"/>
            <a:r>
              <a:rPr lang="en-US" altLang="en-US" dirty="0">
                <a:ea typeface="ヒラギノ角ゴ Pro W3"/>
                <a:cs typeface="ヒラギノ角ゴ Pro W3"/>
              </a:rPr>
              <a:t>AI is not a new idea</a:t>
            </a:r>
          </a:p>
          <a:p>
            <a:pPr eaLnBrk="1" hangingPunct="1"/>
            <a:r>
              <a:rPr lang="en-US" altLang="en-US" dirty="0">
                <a:ea typeface="ヒラギノ角ゴ Pro W3"/>
                <a:cs typeface="ヒラギノ角ゴ Pro W3"/>
              </a:rPr>
              <a:t>69 years ago, a computer scientist, John McCarthy, organized a meeting about the future of computing</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It was at this meeting that the term artificial intelligence was first introduced, which he defined as getting a computer to do things which, when done by people, are said to involve intelligence</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Within AI, we have machine learning, which uses statistical techniques to enable computers to learn and make decisions without being explicitly programmed</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Within machine learning, we have regression, random forests, and neural networks</a:t>
            </a:r>
          </a:p>
          <a:p>
            <a:pPr eaLnBrk="1" hangingPunct="1"/>
            <a:r>
              <a:rPr lang="en-US" altLang="en-US" dirty="0">
                <a:ea typeface="ヒラギノ角ゴ Pro W3"/>
                <a:cs typeface="ヒラギノ角ゴ Pro W3"/>
              </a:rPr>
              <a:t>Neural networks learn by using interconnected nodes or neurons in a layered structure that resembles the human brain</a:t>
            </a:r>
          </a:p>
          <a:p>
            <a:pPr eaLnBrk="1" hangingPunct="1"/>
            <a:r>
              <a:rPr lang="en-US" altLang="en-US" dirty="0">
                <a:ea typeface="ヒラギノ角ゴ Pro W3"/>
                <a:cs typeface="ヒラギノ角ゴ Pro W3"/>
              </a:rPr>
              <a:t>One type of neural network is the large language model, which can recognize, summarize, translate, predict, and generate language</a:t>
            </a:r>
          </a:p>
          <a:p>
            <a:pPr eaLnBrk="1" hangingPunct="1"/>
            <a:r>
              <a:rPr lang="en-US" altLang="en-US" dirty="0">
                <a:ea typeface="ヒラギノ角ゴ Pro W3"/>
                <a:cs typeface="ヒラギノ角ゴ Pro W3"/>
              </a:rPr>
              <a:t>One large language model is ChatGPT</a:t>
            </a:r>
          </a:p>
          <a:p>
            <a:pPr eaLnBrk="1" hangingPunct="1"/>
            <a:endParaRPr lang="en-US" altLang="en-US" dirty="0">
              <a:ea typeface="ヒラギノ角ゴ Pro W3"/>
              <a:cs typeface="ヒラギノ角ゴ Pro W3"/>
            </a:endParaRPr>
          </a:p>
          <a:p>
            <a:pPr eaLnBrk="1" hangingPunct="1"/>
            <a:endParaRPr lang="en-US" altLang="en-US" dirty="0">
              <a:ea typeface="ヒラギノ角ゴ Pro W3"/>
              <a:cs typeface="ヒラギノ角ゴ Pro W3"/>
            </a:endParaRPr>
          </a:p>
          <a:p>
            <a:endParaRPr lang="en-US" altLang="en-US" dirty="0">
              <a:latin typeface="Arial" charset="0"/>
            </a:endParaRPr>
          </a:p>
        </p:txBody>
      </p:sp>
      <p:sp>
        <p:nvSpPr>
          <p:cNvPr id="4915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3D8EC8C-4B16-40B8-8C4C-F382BEB29DB8}" type="slidenum">
              <a:rPr lang="en-US" altLang="en-US" smtClean="0"/>
              <a:pPr eaLnBrk="1" hangingPunct="1">
                <a:spcBef>
                  <a:spcPct val="0"/>
                </a:spcBef>
              </a:pPr>
              <a:t>19</a:t>
            </a:fld>
            <a:endParaRPr lang="en-US" altLang="en-US" dirty="0"/>
          </a:p>
        </p:txBody>
      </p:sp>
    </p:spTree>
    <p:extLst>
      <p:ext uri="{BB962C8B-B14F-4D97-AF65-F5344CB8AC3E}">
        <p14:creationId xmlns:p14="http://schemas.microsoft.com/office/powerpoint/2010/main" val="3084510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2</a:t>
            </a:fld>
            <a:endParaRPr lang="en-US" altLang="en-US"/>
          </a:p>
        </p:txBody>
      </p:sp>
    </p:spTree>
    <p:extLst>
      <p:ext uri="{BB962C8B-B14F-4D97-AF65-F5344CB8AC3E}">
        <p14:creationId xmlns:p14="http://schemas.microsoft.com/office/powerpoint/2010/main" val="3834690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406400" y="696913"/>
            <a:ext cx="6197600" cy="3486150"/>
          </a:xfrm>
          <a:ln/>
        </p:spPr>
      </p:sp>
      <p:sp>
        <p:nvSpPr>
          <p:cNvPr id="49155" name="Notes Placeholder 2"/>
          <p:cNvSpPr>
            <a:spLocks noGrp="1"/>
          </p:cNvSpPr>
          <p:nvPr>
            <p:ph type="body" idx="1"/>
          </p:nvPr>
        </p:nvSpPr>
        <p:spPr>
          <a:noFill/>
        </p:spPr>
        <p:txBody>
          <a:bodyPr>
            <a:normAutofit/>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AI is already all around us </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Many AI tools are used for prediction, where you use information you have to generate information that you don’t have</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The auto-suggest keyboard predicts what word or emoji you will type next</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The TikTok algorithm predicts which video you will enjoy</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Autonomous vehicles predict what competent human drivers will do </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Even ChatGPT, at its core, is a method for predicting what word or idea should come next</a:t>
            </a:r>
          </a:p>
          <a:p>
            <a:pPr marL="0" marR="0" lvl="0" indent="0" algn="l" defTabSz="912813" rtl="0" eaLnBrk="1" fontAlgn="base" latinLnBrk="0" hangingPunct="1">
              <a:lnSpc>
                <a:spcPct val="100000"/>
              </a:lnSpc>
              <a:spcBef>
                <a:spcPct val="30000"/>
              </a:spcBef>
              <a:spcAft>
                <a:spcPct val="0"/>
              </a:spcAft>
              <a:buClrTx/>
              <a:buSzTx/>
              <a:buFontTx/>
              <a:buNone/>
              <a:tabLst/>
              <a:defRPr/>
            </a:pPr>
            <a:endParaRPr lang="en-US" altLang="en-US" dirty="0">
              <a:ea typeface="ヒラギノ角ゴ Pro W3"/>
              <a:cs typeface="ヒラギノ角ゴ Pro W3"/>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Cost of prediction</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Object classification is a prediction problem – eyes take in information and must predict what the object is</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Prediction is valuable because it is an input into decision-making</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Prediction is a component of decision-making</a:t>
            </a:r>
          </a:p>
          <a:p>
            <a:pPr eaLnBrk="1" hangingPunct="1"/>
            <a:endParaRPr lang="en-US" altLang="en-US" dirty="0">
              <a:ea typeface="ヒラギノ角ゴ Pro W3"/>
              <a:cs typeface="ヒラギノ角ゴ Pro W3"/>
            </a:endParaRPr>
          </a:p>
          <a:p>
            <a:pPr eaLnBrk="1" hangingPunct="1"/>
            <a:endParaRPr lang="en-US" altLang="en-US" dirty="0">
              <a:ea typeface="ヒラギノ角ゴ Pro W3"/>
              <a:cs typeface="ヒラギノ角ゴ Pro W3"/>
            </a:endParaRPr>
          </a:p>
          <a:p>
            <a:endParaRPr lang="en-US" altLang="en-US" dirty="0">
              <a:latin typeface="Arial" charset="0"/>
            </a:endParaRPr>
          </a:p>
        </p:txBody>
      </p:sp>
      <p:sp>
        <p:nvSpPr>
          <p:cNvPr id="4915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3D8EC8C-4B16-40B8-8C4C-F382BEB29DB8}" type="slidenum">
              <a:rPr lang="en-US" altLang="en-US" smtClean="0"/>
              <a:pPr eaLnBrk="1" hangingPunct="1">
                <a:spcBef>
                  <a:spcPct val="0"/>
                </a:spcBef>
              </a:pPr>
              <a:t>20</a:t>
            </a:fld>
            <a:endParaRPr lang="en-US" altLang="en-US" dirty="0"/>
          </a:p>
        </p:txBody>
      </p:sp>
    </p:spTree>
    <p:extLst>
      <p:ext uri="{BB962C8B-B14F-4D97-AF65-F5344CB8AC3E}">
        <p14:creationId xmlns:p14="http://schemas.microsoft.com/office/powerpoint/2010/main" val="3647562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406400" y="696913"/>
            <a:ext cx="6197600" cy="3486150"/>
          </a:xfrm>
          <a:ln/>
        </p:spPr>
      </p:sp>
      <p:sp>
        <p:nvSpPr>
          <p:cNvPr id="49155" name="Notes Placeholder 2"/>
          <p:cNvSpPr>
            <a:spLocks noGrp="1"/>
          </p:cNvSpPr>
          <p:nvPr>
            <p:ph type="body" idx="1"/>
          </p:nvPr>
        </p:nvSpPr>
        <p:spPr>
          <a:noFill/>
        </p:spPr>
        <p:txBody>
          <a:bodyPr/>
          <a:lstStyle/>
          <a:p>
            <a:pPr eaLnBrk="1" hangingPunct="1"/>
            <a:r>
              <a:rPr lang="en-US" altLang="en-US" dirty="0">
                <a:ea typeface="ヒラギノ角ゴ Pro W3"/>
                <a:cs typeface="ヒラギノ角ゴ Pro W3"/>
              </a:rPr>
              <a:t>And it will soon be in our clinics as approvals for AI-enabled medical devices have increased exponentially</a:t>
            </a:r>
          </a:p>
          <a:p>
            <a:pPr eaLnBrk="1" hangingPunct="1"/>
            <a:endParaRPr lang="en-US" altLang="en-US" dirty="0">
              <a:ea typeface="ヒラギノ角ゴ Pro W3"/>
              <a:cs typeface="ヒラギノ角ゴ Pro W3"/>
            </a:endParaRPr>
          </a:p>
          <a:p>
            <a:pPr eaLnBrk="1" hangingPunct="1"/>
            <a:r>
              <a:rPr lang="en-US" altLang="en-US" dirty="0">
                <a:ea typeface="ヒラギノ角ゴ Pro W3"/>
                <a:cs typeface="ヒラギノ角ゴ Pro W3"/>
              </a:rPr>
              <a:t>https://qbdgroup.com/en/blog/the-advent-of-artificial-intelligence-machine-learning-in-medical-devices/</a:t>
            </a:r>
          </a:p>
          <a:p>
            <a:endParaRPr lang="en-US" altLang="en-US" dirty="0">
              <a:latin typeface="Arial" charset="0"/>
            </a:endParaRPr>
          </a:p>
        </p:txBody>
      </p:sp>
      <p:sp>
        <p:nvSpPr>
          <p:cNvPr id="4915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3D8EC8C-4B16-40B8-8C4C-F382BEB29DB8}" type="slidenum">
              <a:rPr lang="en-US" altLang="en-US" smtClean="0"/>
              <a:pPr eaLnBrk="1" hangingPunct="1">
                <a:spcBef>
                  <a:spcPct val="0"/>
                </a:spcBef>
              </a:pPr>
              <a:t>21</a:t>
            </a:fld>
            <a:endParaRPr lang="en-US" altLang="en-US" dirty="0"/>
          </a:p>
        </p:txBody>
      </p:sp>
    </p:spTree>
    <p:extLst>
      <p:ext uri="{BB962C8B-B14F-4D97-AF65-F5344CB8AC3E}">
        <p14:creationId xmlns:p14="http://schemas.microsoft.com/office/powerpoint/2010/main" val="1294751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3251" indent="-288719" eaLnBrk="0" hangingPunct="0">
              <a:spcBef>
                <a:spcPct val="30000"/>
              </a:spcBef>
              <a:defRPr sz="1200">
                <a:solidFill>
                  <a:schemeClr val="tx1"/>
                </a:solidFill>
                <a:latin typeface="Arial" panose="020B0604020202020204" pitchFamily="34" charset="0"/>
              </a:defRPr>
            </a:lvl2pPr>
            <a:lvl3pPr marL="1159716" indent="-230654" eaLnBrk="0" hangingPunct="0">
              <a:spcBef>
                <a:spcPct val="30000"/>
              </a:spcBef>
              <a:defRPr sz="1200">
                <a:solidFill>
                  <a:schemeClr val="tx1"/>
                </a:solidFill>
                <a:latin typeface="Arial" panose="020B0604020202020204" pitchFamily="34" charset="0"/>
              </a:defRPr>
            </a:lvl3pPr>
            <a:lvl4pPr marL="1624247" indent="-230654" eaLnBrk="0" hangingPunct="0">
              <a:spcBef>
                <a:spcPct val="30000"/>
              </a:spcBef>
              <a:defRPr sz="1200">
                <a:solidFill>
                  <a:schemeClr val="tx1"/>
                </a:solidFill>
                <a:latin typeface="Arial" panose="020B0604020202020204" pitchFamily="34" charset="0"/>
              </a:defRPr>
            </a:lvl4pPr>
            <a:lvl5pPr marL="2088779" indent="-230654" eaLnBrk="0" hangingPunct="0">
              <a:spcBef>
                <a:spcPct val="30000"/>
              </a:spcBef>
              <a:defRPr sz="1200">
                <a:solidFill>
                  <a:schemeClr val="tx1"/>
                </a:solidFill>
                <a:latin typeface="Arial" panose="020B0604020202020204" pitchFamily="34" charset="0"/>
              </a:defRPr>
            </a:lvl5pPr>
            <a:lvl6pPr marL="2553310" indent="-230654" eaLnBrk="0" fontAlgn="base" hangingPunct="0">
              <a:spcBef>
                <a:spcPct val="30000"/>
              </a:spcBef>
              <a:spcAft>
                <a:spcPct val="0"/>
              </a:spcAft>
              <a:defRPr sz="1200">
                <a:solidFill>
                  <a:schemeClr val="tx1"/>
                </a:solidFill>
                <a:latin typeface="Arial" panose="020B0604020202020204" pitchFamily="34" charset="0"/>
              </a:defRPr>
            </a:lvl6pPr>
            <a:lvl7pPr marL="3017841" indent="-230654" eaLnBrk="0" fontAlgn="base" hangingPunct="0">
              <a:spcBef>
                <a:spcPct val="30000"/>
              </a:spcBef>
              <a:spcAft>
                <a:spcPct val="0"/>
              </a:spcAft>
              <a:defRPr sz="1200">
                <a:solidFill>
                  <a:schemeClr val="tx1"/>
                </a:solidFill>
                <a:latin typeface="Arial" panose="020B0604020202020204" pitchFamily="34" charset="0"/>
              </a:defRPr>
            </a:lvl7pPr>
            <a:lvl8pPr marL="3482373" indent="-230654" eaLnBrk="0" fontAlgn="base" hangingPunct="0">
              <a:spcBef>
                <a:spcPct val="30000"/>
              </a:spcBef>
              <a:spcAft>
                <a:spcPct val="0"/>
              </a:spcAft>
              <a:defRPr sz="1200">
                <a:solidFill>
                  <a:schemeClr val="tx1"/>
                </a:solidFill>
                <a:latin typeface="Arial" panose="020B0604020202020204" pitchFamily="34" charset="0"/>
              </a:defRPr>
            </a:lvl8pPr>
            <a:lvl9pPr marL="3946904" indent="-230654"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561DA79-3B5B-4A9E-A108-00666EEF2D8D}" type="slidenum">
              <a:rPr lang="en-US" altLang="en-US">
                <a:latin typeface="Times New Roman" panose="02020603050405020304" pitchFamily="18" charset="0"/>
              </a:rPr>
              <a:pPr eaLnBrk="1" hangingPunct="1">
                <a:spcBef>
                  <a:spcPct val="0"/>
                </a:spcBef>
              </a:pPr>
              <a:t>22</a:t>
            </a:fld>
            <a:endParaRPr lang="en-US" altLang="en-US">
              <a:latin typeface="Times New Roman" panose="02020603050405020304" pitchFamily="18"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Studies are increasingly showing the benefits of using AI in health care</a:t>
            </a:r>
          </a:p>
          <a:p>
            <a:pPr marL="0" marR="0" lvl="0" indent="0" algn="l" defTabSz="912813" rtl="0" eaLnBrk="1" fontAlgn="base" latinLnBrk="0" hangingPunct="1">
              <a:lnSpc>
                <a:spcPct val="100000"/>
              </a:lnSpc>
              <a:spcBef>
                <a:spcPct val="30000"/>
              </a:spcBef>
              <a:spcAft>
                <a:spcPct val="0"/>
              </a:spcAft>
              <a:buClrTx/>
              <a:buSzTx/>
              <a:buFontTx/>
              <a:buNone/>
              <a:tabLst/>
              <a:defRPr/>
            </a:pPr>
            <a:endParaRPr lang="en-US" altLang="en-US" dirty="0">
              <a:ea typeface="ヒラギノ角ゴ Pro W3"/>
              <a:cs typeface="ヒラギノ角ゴ Pro W3"/>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This study randomized participants to an AI assisted mammogram reading vs a standard screen conducted by two radiologists</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The cancer detection rate was 20% higher in the AI assisted group (6.1 per 1000 screened vs 5.1 per 1000 screened)</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Screening workload was reduced by 44% using AI</a:t>
            </a:r>
          </a:p>
        </p:txBody>
      </p:sp>
    </p:spTree>
    <p:extLst>
      <p:ext uri="{BB962C8B-B14F-4D97-AF65-F5344CB8AC3E}">
        <p14:creationId xmlns:p14="http://schemas.microsoft.com/office/powerpoint/2010/main" val="1859537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406400" y="696913"/>
            <a:ext cx="6197600" cy="3486150"/>
          </a:xfrm>
          <a:ln/>
        </p:spPr>
      </p:sp>
      <p:sp>
        <p:nvSpPr>
          <p:cNvPr id="49155" name="Notes Placeholder 2"/>
          <p:cNvSpPr>
            <a:spLocks noGrp="1"/>
          </p:cNvSpPr>
          <p:nvPr>
            <p:ph type="body" idx="1"/>
          </p:nvPr>
        </p:nvSpPr>
        <p:spPr>
          <a:noFill/>
        </p:spPr>
        <p:txBody>
          <a:bodyPr/>
          <a:lstStyle/>
          <a:p>
            <a:pPr eaLnBrk="1" hangingPunct="1"/>
            <a:r>
              <a:rPr lang="en-US" altLang="en-US" dirty="0">
                <a:ea typeface="ヒラギノ角ゴ Pro W3"/>
                <a:cs typeface="ヒラギノ角ゴ Pro W3"/>
              </a:rPr>
              <a:t>Unfortunately, primary care is being left behind</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As of August of 2023 (8/23/2023), the number of AI/ML papers in family medicine journals lags</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The risk is that we will have AI tools built on primary care and not for primary care</a:t>
            </a:r>
          </a:p>
          <a:p>
            <a:endParaRPr lang="en-US" altLang="en-US" dirty="0">
              <a:latin typeface="Arial" charset="0"/>
            </a:endParaRPr>
          </a:p>
        </p:txBody>
      </p:sp>
      <p:sp>
        <p:nvSpPr>
          <p:cNvPr id="4915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3D8EC8C-4B16-40B8-8C4C-F382BEB29DB8}" type="slidenum">
              <a:rPr lang="en-US" altLang="en-US" smtClean="0"/>
              <a:pPr eaLnBrk="1" hangingPunct="1">
                <a:spcBef>
                  <a:spcPct val="0"/>
                </a:spcBef>
              </a:pPr>
              <a:t>23</a:t>
            </a:fld>
            <a:endParaRPr lang="en-US" altLang="en-US" dirty="0"/>
          </a:p>
        </p:txBody>
      </p:sp>
    </p:spTree>
    <p:extLst>
      <p:ext uri="{BB962C8B-B14F-4D97-AF65-F5344CB8AC3E}">
        <p14:creationId xmlns:p14="http://schemas.microsoft.com/office/powerpoint/2010/main" val="2114029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Our discipline’s reluctance to embrace AI may be warranted</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After all, we’ve been burned by technology’s hype </a:t>
            </a:r>
          </a:p>
          <a:p>
            <a:pPr eaLnBrk="1" hangingPunct="1"/>
            <a:r>
              <a:rPr lang="en-US" altLang="en-US" dirty="0">
                <a:ea typeface="ヒラギノ角ゴ Pro W3"/>
                <a:cs typeface="ヒラギノ角ゴ Pro W3"/>
              </a:rPr>
              <a:t>A 2005 RAND study estimated that computerizing medical records could save $81 billion each year</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Unfortunately, EHRs were developed without consideration for the complexities of patients and the needs of primary care clinics</a:t>
            </a:r>
          </a:p>
          <a:p>
            <a:pPr eaLnBrk="1" hangingPunct="1"/>
            <a:r>
              <a:rPr lang="en-US" altLang="en-US" dirty="0">
                <a:ea typeface="ヒラギノ角ゴ Pro W3"/>
                <a:cs typeface="ヒラギノ角ゴ Pro W3"/>
              </a:rPr>
              <a:t>Between 2005 and 2013, health care expenditures actually increased by $800 billion</a:t>
            </a:r>
          </a:p>
          <a:p>
            <a:pPr eaLnBrk="1" hangingPunct="1"/>
            <a:r>
              <a:rPr lang="en-US" altLang="en-US" dirty="0">
                <a:ea typeface="ヒラギノ角ゴ Pro W3"/>
                <a:cs typeface="ヒラギノ角ゴ Pro W3"/>
              </a:rPr>
              <a:t>RAND researchers later admitted that their estimate was wrong and that the lack of interoperability was a barrier</a:t>
            </a:r>
          </a:p>
          <a:p>
            <a:pPr eaLnBrk="1" hangingPunct="1"/>
            <a:r>
              <a:rPr lang="en-US" altLang="en-US" dirty="0">
                <a:ea typeface="ヒラギノ角ゴ Pro W3"/>
                <a:cs typeface="ヒラギノ角ゴ Pro W3"/>
              </a:rPr>
              <a:t>[ONC: Cost of purchasing and installing an EHR ranges from $15,000 to $70,000 per provider]</a:t>
            </a:r>
          </a:p>
        </p:txBody>
      </p:sp>
      <p:sp>
        <p:nvSpPr>
          <p:cNvPr id="15258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0159" indent="-284557" eaLnBrk="0" hangingPunct="0">
              <a:spcBef>
                <a:spcPct val="30000"/>
              </a:spcBef>
              <a:defRPr sz="1200">
                <a:solidFill>
                  <a:schemeClr val="tx1"/>
                </a:solidFill>
                <a:latin typeface="Arial" panose="020B0604020202020204" pitchFamily="34" charset="0"/>
              </a:defRPr>
            </a:lvl2pPr>
            <a:lvl3pPr marL="1139783" indent="-227024" eaLnBrk="0" hangingPunct="0">
              <a:spcBef>
                <a:spcPct val="30000"/>
              </a:spcBef>
              <a:defRPr sz="1200">
                <a:solidFill>
                  <a:schemeClr val="tx1"/>
                </a:solidFill>
                <a:latin typeface="Arial" panose="020B0604020202020204" pitchFamily="34" charset="0"/>
              </a:defRPr>
            </a:lvl3pPr>
            <a:lvl4pPr marL="1596941" indent="-227024" eaLnBrk="0" hangingPunct="0">
              <a:spcBef>
                <a:spcPct val="30000"/>
              </a:spcBef>
              <a:defRPr sz="1200">
                <a:solidFill>
                  <a:schemeClr val="tx1"/>
                </a:solidFill>
                <a:latin typeface="Arial" panose="020B0604020202020204" pitchFamily="34" charset="0"/>
              </a:defRPr>
            </a:lvl4pPr>
            <a:lvl5pPr marL="2052542" indent="-227024" eaLnBrk="0" hangingPunct="0">
              <a:spcBef>
                <a:spcPct val="30000"/>
              </a:spcBef>
              <a:defRPr sz="1200">
                <a:solidFill>
                  <a:schemeClr val="tx1"/>
                </a:solidFill>
                <a:latin typeface="Arial" panose="020B0604020202020204" pitchFamily="34" charset="0"/>
              </a:defRPr>
            </a:lvl5pPr>
            <a:lvl6pPr marL="2500370" indent="-227024" eaLnBrk="0" fontAlgn="base" hangingPunct="0">
              <a:spcBef>
                <a:spcPct val="30000"/>
              </a:spcBef>
              <a:spcAft>
                <a:spcPct val="0"/>
              </a:spcAft>
              <a:defRPr sz="1200">
                <a:solidFill>
                  <a:schemeClr val="tx1"/>
                </a:solidFill>
                <a:latin typeface="Arial" panose="020B0604020202020204" pitchFamily="34" charset="0"/>
              </a:defRPr>
            </a:lvl6pPr>
            <a:lvl7pPr marL="2948197" indent="-227024" eaLnBrk="0" fontAlgn="base" hangingPunct="0">
              <a:spcBef>
                <a:spcPct val="30000"/>
              </a:spcBef>
              <a:spcAft>
                <a:spcPct val="0"/>
              </a:spcAft>
              <a:defRPr sz="1200">
                <a:solidFill>
                  <a:schemeClr val="tx1"/>
                </a:solidFill>
                <a:latin typeface="Arial" panose="020B0604020202020204" pitchFamily="34" charset="0"/>
              </a:defRPr>
            </a:lvl7pPr>
            <a:lvl8pPr marL="3396024" indent="-227024" eaLnBrk="0" fontAlgn="base" hangingPunct="0">
              <a:spcBef>
                <a:spcPct val="30000"/>
              </a:spcBef>
              <a:spcAft>
                <a:spcPct val="0"/>
              </a:spcAft>
              <a:defRPr sz="1200">
                <a:solidFill>
                  <a:schemeClr val="tx1"/>
                </a:solidFill>
                <a:latin typeface="Arial" panose="020B0604020202020204" pitchFamily="34" charset="0"/>
              </a:defRPr>
            </a:lvl8pPr>
            <a:lvl9pPr marL="3843852" indent="-227024"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2E9EFEA-8FBF-4369-90B6-7B5410055097}" type="slidenum">
              <a:rPr lang="en-US" altLang="en-US"/>
              <a:pPr eaLnBrk="1" hangingPunct="1">
                <a:spcBef>
                  <a:spcPct val="0"/>
                </a:spcBef>
              </a:pPr>
              <a:t>24</a:t>
            </a:fld>
            <a:endParaRPr lang="en-US" altLang="en-US"/>
          </a:p>
        </p:txBody>
      </p:sp>
    </p:spTree>
    <p:extLst>
      <p:ext uri="{BB962C8B-B14F-4D97-AF65-F5344CB8AC3E}">
        <p14:creationId xmlns:p14="http://schemas.microsoft.com/office/powerpoint/2010/main" val="611692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Like EHRs, AI is not being tailored to the needs of primary care</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And I fear that we are headed down a similar path and risk making the same mistakes</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Fortunately, this outcome is not our destiny</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But to change our course, we need your engagement</a:t>
            </a:r>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25</a:t>
            </a:fld>
            <a:endParaRPr lang="en-US" altLang="en-US"/>
          </a:p>
        </p:txBody>
      </p:sp>
    </p:spTree>
    <p:extLst>
      <p:ext uri="{BB962C8B-B14F-4D97-AF65-F5344CB8AC3E}">
        <p14:creationId xmlns:p14="http://schemas.microsoft.com/office/powerpoint/2010/main" val="1051659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solidFill>
                  <a:srgbClr val="000000"/>
                </a:solidFill>
                <a:latin typeface="+mn-lt"/>
              </a:rPr>
              <a:t>If we create a new path, we need to ensure that we are headed in the right direction</a:t>
            </a:r>
          </a:p>
          <a:p>
            <a:pPr algn="l"/>
            <a:r>
              <a:rPr lang="en-US" sz="1200" b="0" i="0" u="none" strike="noStrike" baseline="0" dirty="0">
                <a:solidFill>
                  <a:srgbClr val="000000"/>
                </a:solidFill>
                <a:latin typeface="+mn-lt"/>
              </a:rPr>
              <a:t>And this paper declared that research for primary care AI should be tied to the quintuple aim of better health, better experience, lower costs, better provider wellness, and equity</a:t>
            </a:r>
          </a:p>
          <a:p>
            <a:pPr algn="l"/>
            <a:r>
              <a:rPr lang="en-US" sz="1200" b="0" i="0" u="none" strike="noStrike" baseline="0" dirty="0">
                <a:solidFill>
                  <a:srgbClr val="000000"/>
                </a:solidFill>
                <a:latin typeface="+mn-lt"/>
              </a:rPr>
              <a:t>If we are to achieve these outcomes, we need all of you to train the next generation of learners on the use of AI, test AI, team with computer scientists, and tailor AI to primary care. I’ll be talking about these strategies in greater detail towards the end of the talk </a:t>
            </a:r>
          </a:p>
          <a:p>
            <a:pPr algn="l"/>
            <a:endParaRPr lang="en-US" sz="1200" b="0" i="0" u="none" strike="noStrike" baseline="0" dirty="0">
              <a:solidFill>
                <a:srgbClr val="000000"/>
              </a:solidFill>
              <a:latin typeface="+mn-lt"/>
            </a:endParaRPr>
          </a:p>
          <a:p>
            <a:r>
              <a:rPr lang="en-US" sz="1200" b="0" i="0" u="none" strike="noStrike" baseline="0" dirty="0">
                <a:solidFill>
                  <a:srgbClr val="000000"/>
                </a:solidFill>
                <a:latin typeface="+mn-lt"/>
              </a:rPr>
              <a:t>Advancing primary care with Artificial Intelligence and Machine Learning </a:t>
            </a:r>
          </a:p>
          <a:p>
            <a:r>
              <a:rPr lang="en-US" sz="1200" dirty="0">
                <a:latin typeface="+mn-lt"/>
              </a:rPr>
              <a:t>The group declared an “IDEAS’ framework organizing the most promising domains of AI/ML applications in primary care</a:t>
            </a:r>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26</a:t>
            </a:fld>
            <a:endParaRPr lang="en-US" altLang="en-US" dirty="0"/>
          </a:p>
        </p:txBody>
      </p:sp>
    </p:spTree>
    <p:extLst>
      <p:ext uri="{BB962C8B-B14F-4D97-AF65-F5344CB8AC3E}">
        <p14:creationId xmlns:p14="http://schemas.microsoft.com/office/powerpoint/2010/main" val="2957577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27</a:t>
            </a:fld>
            <a:endParaRPr lang="en-US"/>
          </a:p>
        </p:txBody>
      </p:sp>
    </p:spTree>
    <p:extLst>
      <p:ext uri="{BB962C8B-B14F-4D97-AF65-F5344CB8AC3E}">
        <p14:creationId xmlns:p14="http://schemas.microsoft.com/office/powerpoint/2010/main" val="3895039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The past 10 years have been the best in the country’s aviation history with just over 150 fatalities. </a:t>
            </a:r>
          </a:p>
          <a:p>
            <a:r>
              <a:rPr lang="en-US" dirty="0"/>
              <a:t>That’s two deaths for every 100 million passengers </a:t>
            </a:r>
          </a:p>
          <a:p>
            <a:r>
              <a:rPr lang="en-US" dirty="0"/>
              <a:t>Just a decade earlier, passengers were 10 times as likely to die when flying on an American plane. </a:t>
            </a:r>
          </a:p>
          <a:p>
            <a:r>
              <a:rPr lang="en-US" dirty="0"/>
              <a:t>Much of this improvement is attributed to automation</a:t>
            </a:r>
          </a:p>
          <a:p>
            <a:r>
              <a:rPr lang="en-US" dirty="0"/>
              <a:t>On some flights, autopilot is only turned off for several minutes during take off and landing</a:t>
            </a:r>
          </a:p>
          <a:p>
            <a:r>
              <a:rPr lang="en-US" dirty="0"/>
              <a:t>When mistakes occur, humans are often at fault, accounting for two thirds of the errors that lead to fatal crashes</a:t>
            </a:r>
          </a:p>
          <a:p>
            <a:r>
              <a:rPr lang="en-US" dirty="0"/>
              <a:t>This summer, the Air Force successfully completed a flight powered by AI</a:t>
            </a:r>
          </a:p>
          <a:p>
            <a:endParaRPr lang="en-US" dirty="0"/>
          </a:p>
          <a:p>
            <a:r>
              <a:rPr lang="en-US" dirty="0"/>
              <a:t>The risk of death was even greater during the start of the jet age, with 1,696 people dying — 133 out of every 100 million passengers — from 1962 to 1971. The figures exclude acts of terrorism. </a:t>
            </a:r>
          </a:p>
          <a:p>
            <a:endParaRPr lang="en-US" dirty="0"/>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X-wing also flies autonomously</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https://www.forbes.com/sites/edgarsten/2023/09/08/xwing-looks-at-autonomy-to-lighten-pilot-shortage/?sh=521312fa4779</a:t>
            </a:r>
          </a:p>
          <a:p>
            <a:endParaRPr lang="en-US" dirty="0"/>
          </a:p>
          <a:p>
            <a:endParaRPr lang="en-US" dirty="0"/>
          </a:p>
          <a:p>
            <a:r>
              <a:rPr lang="en-US" dirty="0"/>
              <a:t>https://www.heraldnet.com/news/its-never-been-safer-to-fly-deaths-at-record-low/</a:t>
            </a:r>
          </a:p>
          <a:p>
            <a:endParaRPr lang="en-US" dirty="0"/>
          </a:p>
          <a:p>
            <a:r>
              <a:rPr lang="en-US" dirty="0"/>
              <a:t>https://www.seattletimes.com/opinion/faa-is-right-about-excessive-pilot-dependence-on-automation/</a:t>
            </a:r>
          </a:p>
          <a:p>
            <a:endParaRPr lang="en-US" dirty="0"/>
          </a:p>
          <a:p>
            <a:r>
              <a:rPr lang="en-US" dirty="0"/>
              <a:t>https://www.denverpost.com/2010/02/13/human-error-is-biggest-obstacle-to-100-percent-flight-safety/</a:t>
            </a:r>
          </a:p>
          <a:p>
            <a:pPr algn="l"/>
            <a:endParaRPr lang="en-US" sz="1200" dirty="0">
              <a:latin typeface="+mn-lt"/>
            </a:endParaRPr>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28</a:t>
            </a:fld>
            <a:endParaRPr lang="en-US" altLang="en-US" dirty="0"/>
          </a:p>
        </p:txBody>
      </p:sp>
    </p:spTree>
    <p:extLst>
      <p:ext uri="{BB962C8B-B14F-4D97-AF65-F5344CB8AC3E}">
        <p14:creationId xmlns:p14="http://schemas.microsoft.com/office/powerpoint/2010/main" val="1691560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AI optimists believe that similar gains can be made in the delivery of care and education of our students. During this section, I’ll show you how</a:t>
            </a:r>
          </a:p>
          <a:p>
            <a:pPr marL="0" marR="0" lvl="0" indent="0" algn="l" defTabSz="912813" rtl="0" eaLnBrk="1" fontAlgn="base" latinLnBrk="0" hangingPunct="1">
              <a:lnSpc>
                <a:spcPct val="100000"/>
              </a:lnSpc>
              <a:spcBef>
                <a:spcPct val="30000"/>
              </a:spcBef>
              <a:spcAft>
                <a:spcPct val="0"/>
              </a:spcAft>
              <a:buClrTx/>
              <a:buSzTx/>
              <a:buFontTx/>
              <a:buNone/>
              <a:tabLst/>
              <a:defRPr/>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Brian is a second-year medical student</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He spent the past 5 years as a middle school teacher but was drawn to medicine after his mother was diagnosed with breast cancer</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Medical school has been difficult</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But he’s adapted and is doing well in most of his courses</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His medical school required him to take the comprehensive basic science exam, which covers material that he will see again on Step 1</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He was nervous when he received the results, and his heart sank when he saw that his score was just below the minimum passing threshold</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reviewing his report, he noticed that his lowest score was in biostatistics</a:t>
            </a:r>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29</a:t>
            </a:fld>
            <a:endParaRPr lang="en-US" altLang="en-US"/>
          </a:p>
        </p:txBody>
      </p:sp>
    </p:spTree>
    <p:extLst>
      <p:ext uri="{BB962C8B-B14F-4D97-AF65-F5344CB8AC3E}">
        <p14:creationId xmlns:p14="http://schemas.microsoft.com/office/powerpoint/2010/main" val="2081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BC5A7-0271-E878-C3B7-902598B505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612C20-11DD-E254-95CC-7B91988938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2DE794-56B6-9948-B554-F356E24737B7}"/>
              </a:ext>
            </a:extLst>
          </p:cNvPr>
          <p:cNvSpPr>
            <a:spLocks noGrp="1"/>
          </p:cNvSpPr>
          <p:nvPr>
            <p:ph type="body" idx="1"/>
          </p:nvPr>
        </p:nvSpPr>
        <p:spPr/>
        <p:txBody>
          <a:bodyPr/>
          <a:lstStyle/>
          <a:p>
            <a:r>
              <a:rPr lang="en-US" dirty="0"/>
              <a:t>Thank the program committee</a:t>
            </a:r>
          </a:p>
          <a:p>
            <a:r>
              <a:rPr lang="en-US" dirty="0"/>
              <a:t>It such an honor to be giving the Fields Lecture</a:t>
            </a:r>
          </a:p>
          <a:p>
            <a:r>
              <a:rPr lang="en-US" dirty="0"/>
              <a:t>I have tremendous respect for Dr. Fields</a:t>
            </a:r>
          </a:p>
          <a:p>
            <a:r>
              <a:rPr lang="en-US" dirty="0"/>
              <a:t>I live on a college campus, so between teaching at a medical school and living on a college campus, I’m constantly surrounded by 20 year-olds</a:t>
            </a:r>
          </a:p>
          <a:p>
            <a:r>
              <a:rPr lang="en-US" dirty="0"/>
              <a:t>And when I told one of my students about this talk, they said “I low key learned more from AI than from class”</a:t>
            </a:r>
          </a:p>
          <a:p>
            <a:r>
              <a:rPr lang="en-US" dirty="0"/>
              <a:t>Lowkey  means secretly, or something that you don’t want to admit</a:t>
            </a:r>
          </a:p>
          <a:p>
            <a:r>
              <a:rPr lang="en-US" dirty="0"/>
              <a:t>Their comment is an important reminder that AI is here</a:t>
            </a:r>
          </a:p>
          <a:p>
            <a:r>
              <a:rPr lang="en-US" dirty="0"/>
              <a:t>It is not going away</a:t>
            </a:r>
          </a:p>
          <a:p>
            <a:r>
              <a:rPr lang="en-US" dirty="0"/>
              <a:t>And is being used extensively by our students</a:t>
            </a:r>
          </a:p>
          <a:p>
            <a:endParaRPr lang="en-US" dirty="0"/>
          </a:p>
        </p:txBody>
      </p:sp>
      <p:sp>
        <p:nvSpPr>
          <p:cNvPr id="4" name="Slide Number Placeholder 3">
            <a:extLst>
              <a:ext uri="{FF2B5EF4-FFF2-40B4-BE49-F238E27FC236}">
                <a16:creationId xmlns:a16="http://schemas.microsoft.com/office/drawing/2014/main" id="{9668A852-A0EA-B3BC-8932-8154D8970DA8}"/>
              </a:ext>
            </a:extLst>
          </p:cNvPr>
          <p:cNvSpPr>
            <a:spLocks noGrp="1"/>
          </p:cNvSpPr>
          <p:nvPr>
            <p:ph type="sldNum" sz="quarter" idx="5"/>
          </p:nvPr>
        </p:nvSpPr>
        <p:spPr/>
        <p:txBody>
          <a:bodyPr/>
          <a:lstStyle/>
          <a:p>
            <a:fld id="{C9753831-98FF-4D10-A337-32DFD45AD4B1}" type="slidenum">
              <a:rPr lang="en-US" altLang="en-US" smtClean="0"/>
              <a:pPr/>
              <a:t>3</a:t>
            </a:fld>
            <a:endParaRPr lang="en-US" altLang="en-US"/>
          </a:p>
        </p:txBody>
      </p:sp>
    </p:spTree>
    <p:extLst>
      <p:ext uri="{BB962C8B-B14F-4D97-AF65-F5344CB8AC3E}">
        <p14:creationId xmlns:p14="http://schemas.microsoft.com/office/powerpoint/2010/main" val="3980581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ヒラギノ角ゴ Pro W3"/>
                <a:cs typeface="ヒラギノ角ゴ Pro W3"/>
              </a:rPr>
              <a:t>Because of the volume of information and the lack of real-world practice, students report that they do not feel prepared for intern year </a:t>
            </a:r>
          </a:p>
        </p:txBody>
      </p:sp>
      <p:sp>
        <p:nvSpPr>
          <p:cNvPr id="15258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0159" indent="-284557" eaLnBrk="0" hangingPunct="0">
              <a:spcBef>
                <a:spcPct val="30000"/>
              </a:spcBef>
              <a:defRPr sz="1200">
                <a:solidFill>
                  <a:schemeClr val="tx1"/>
                </a:solidFill>
                <a:latin typeface="Arial" panose="020B0604020202020204" pitchFamily="34" charset="0"/>
              </a:defRPr>
            </a:lvl2pPr>
            <a:lvl3pPr marL="1139783" indent="-227024" eaLnBrk="0" hangingPunct="0">
              <a:spcBef>
                <a:spcPct val="30000"/>
              </a:spcBef>
              <a:defRPr sz="1200">
                <a:solidFill>
                  <a:schemeClr val="tx1"/>
                </a:solidFill>
                <a:latin typeface="Arial" panose="020B0604020202020204" pitchFamily="34" charset="0"/>
              </a:defRPr>
            </a:lvl3pPr>
            <a:lvl4pPr marL="1596941" indent="-227024" eaLnBrk="0" hangingPunct="0">
              <a:spcBef>
                <a:spcPct val="30000"/>
              </a:spcBef>
              <a:defRPr sz="1200">
                <a:solidFill>
                  <a:schemeClr val="tx1"/>
                </a:solidFill>
                <a:latin typeface="Arial" panose="020B0604020202020204" pitchFamily="34" charset="0"/>
              </a:defRPr>
            </a:lvl4pPr>
            <a:lvl5pPr marL="2052542" indent="-227024" eaLnBrk="0" hangingPunct="0">
              <a:spcBef>
                <a:spcPct val="30000"/>
              </a:spcBef>
              <a:defRPr sz="1200">
                <a:solidFill>
                  <a:schemeClr val="tx1"/>
                </a:solidFill>
                <a:latin typeface="Arial" panose="020B0604020202020204" pitchFamily="34" charset="0"/>
              </a:defRPr>
            </a:lvl5pPr>
            <a:lvl6pPr marL="2500370" indent="-227024" eaLnBrk="0" fontAlgn="base" hangingPunct="0">
              <a:spcBef>
                <a:spcPct val="30000"/>
              </a:spcBef>
              <a:spcAft>
                <a:spcPct val="0"/>
              </a:spcAft>
              <a:defRPr sz="1200">
                <a:solidFill>
                  <a:schemeClr val="tx1"/>
                </a:solidFill>
                <a:latin typeface="Arial" panose="020B0604020202020204" pitchFamily="34" charset="0"/>
              </a:defRPr>
            </a:lvl6pPr>
            <a:lvl7pPr marL="2948197" indent="-227024" eaLnBrk="0" fontAlgn="base" hangingPunct="0">
              <a:spcBef>
                <a:spcPct val="30000"/>
              </a:spcBef>
              <a:spcAft>
                <a:spcPct val="0"/>
              </a:spcAft>
              <a:defRPr sz="1200">
                <a:solidFill>
                  <a:schemeClr val="tx1"/>
                </a:solidFill>
                <a:latin typeface="Arial" panose="020B0604020202020204" pitchFamily="34" charset="0"/>
              </a:defRPr>
            </a:lvl7pPr>
            <a:lvl8pPr marL="3396024" indent="-227024" eaLnBrk="0" fontAlgn="base" hangingPunct="0">
              <a:spcBef>
                <a:spcPct val="30000"/>
              </a:spcBef>
              <a:spcAft>
                <a:spcPct val="0"/>
              </a:spcAft>
              <a:defRPr sz="1200">
                <a:solidFill>
                  <a:schemeClr val="tx1"/>
                </a:solidFill>
                <a:latin typeface="Arial" panose="020B0604020202020204" pitchFamily="34" charset="0"/>
              </a:defRPr>
            </a:lvl8pPr>
            <a:lvl9pPr marL="3843852" indent="-227024"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2E9EFEA-8FBF-4369-90B6-7B5410055097}" type="slidenum">
              <a:rPr lang="en-US" altLang="en-US"/>
              <a:pPr eaLnBrk="1" hangingPunct="1">
                <a:spcBef>
                  <a:spcPct val="0"/>
                </a:spcBef>
              </a:pPr>
              <a:t>30</a:t>
            </a:fld>
            <a:endParaRPr lang="en-US" altLang="en-US"/>
          </a:p>
        </p:txBody>
      </p:sp>
    </p:spTree>
    <p:extLst>
      <p:ext uri="{BB962C8B-B14F-4D97-AF65-F5344CB8AC3E}">
        <p14:creationId xmlns:p14="http://schemas.microsoft.com/office/powerpoint/2010/main" val="10091377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3251" indent="-288719" eaLnBrk="0" hangingPunct="0">
              <a:spcBef>
                <a:spcPct val="30000"/>
              </a:spcBef>
              <a:defRPr sz="1200">
                <a:solidFill>
                  <a:schemeClr val="tx1"/>
                </a:solidFill>
                <a:latin typeface="Arial" panose="020B0604020202020204" pitchFamily="34" charset="0"/>
              </a:defRPr>
            </a:lvl2pPr>
            <a:lvl3pPr marL="1159716" indent="-230654" eaLnBrk="0" hangingPunct="0">
              <a:spcBef>
                <a:spcPct val="30000"/>
              </a:spcBef>
              <a:defRPr sz="1200">
                <a:solidFill>
                  <a:schemeClr val="tx1"/>
                </a:solidFill>
                <a:latin typeface="Arial" panose="020B0604020202020204" pitchFamily="34" charset="0"/>
              </a:defRPr>
            </a:lvl3pPr>
            <a:lvl4pPr marL="1624247" indent="-230654" eaLnBrk="0" hangingPunct="0">
              <a:spcBef>
                <a:spcPct val="30000"/>
              </a:spcBef>
              <a:defRPr sz="1200">
                <a:solidFill>
                  <a:schemeClr val="tx1"/>
                </a:solidFill>
                <a:latin typeface="Arial" panose="020B0604020202020204" pitchFamily="34" charset="0"/>
              </a:defRPr>
            </a:lvl4pPr>
            <a:lvl5pPr marL="2088779" indent="-230654" eaLnBrk="0" hangingPunct="0">
              <a:spcBef>
                <a:spcPct val="30000"/>
              </a:spcBef>
              <a:defRPr sz="1200">
                <a:solidFill>
                  <a:schemeClr val="tx1"/>
                </a:solidFill>
                <a:latin typeface="Arial" panose="020B0604020202020204" pitchFamily="34" charset="0"/>
              </a:defRPr>
            </a:lvl5pPr>
            <a:lvl6pPr marL="2553310" indent="-230654" eaLnBrk="0" fontAlgn="base" hangingPunct="0">
              <a:spcBef>
                <a:spcPct val="30000"/>
              </a:spcBef>
              <a:spcAft>
                <a:spcPct val="0"/>
              </a:spcAft>
              <a:defRPr sz="1200">
                <a:solidFill>
                  <a:schemeClr val="tx1"/>
                </a:solidFill>
                <a:latin typeface="Arial" panose="020B0604020202020204" pitchFamily="34" charset="0"/>
              </a:defRPr>
            </a:lvl6pPr>
            <a:lvl7pPr marL="3017841" indent="-230654" eaLnBrk="0" fontAlgn="base" hangingPunct="0">
              <a:spcBef>
                <a:spcPct val="30000"/>
              </a:spcBef>
              <a:spcAft>
                <a:spcPct val="0"/>
              </a:spcAft>
              <a:defRPr sz="1200">
                <a:solidFill>
                  <a:schemeClr val="tx1"/>
                </a:solidFill>
                <a:latin typeface="Arial" panose="020B0604020202020204" pitchFamily="34" charset="0"/>
              </a:defRPr>
            </a:lvl7pPr>
            <a:lvl8pPr marL="3482373" indent="-230654" eaLnBrk="0" fontAlgn="base" hangingPunct="0">
              <a:spcBef>
                <a:spcPct val="30000"/>
              </a:spcBef>
              <a:spcAft>
                <a:spcPct val="0"/>
              </a:spcAft>
              <a:defRPr sz="1200">
                <a:solidFill>
                  <a:schemeClr val="tx1"/>
                </a:solidFill>
                <a:latin typeface="Arial" panose="020B0604020202020204" pitchFamily="34" charset="0"/>
              </a:defRPr>
            </a:lvl8pPr>
            <a:lvl9pPr marL="3946904" indent="-230654"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561DA79-3B5B-4A9E-A108-00666EEF2D8D}" type="slidenum">
              <a:rPr lang="en-US" altLang="en-US">
                <a:latin typeface="Times New Roman" panose="02020603050405020304" pitchFamily="18" charset="0"/>
              </a:rPr>
              <a:pPr eaLnBrk="1" hangingPunct="1">
                <a:spcBef>
                  <a:spcPct val="0"/>
                </a:spcBef>
              </a:pPr>
              <a:t>31</a:t>
            </a:fld>
            <a:endParaRPr lang="en-US" altLang="en-US">
              <a:latin typeface="Times New Roman" panose="02020603050405020304" pitchFamily="18"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Once in residency, we’ve witnessed decreases in in-training examination scores for family medicine</a:t>
            </a:r>
          </a:p>
          <a:p>
            <a:pPr marL="0" marR="0" lvl="0" indent="0" algn="l" defTabSz="912813"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In general, scores increase 30 to 40 points during each year of residency</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The aggregate drop in the past 3 years suggests that current interns have test scores that are 1.25 years below that of interns in 2019</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These authors hypothesized that this finding could be related to virtual rotations, increased stress, poorly attended didactics that are passively delivered, and an erosion in the culture of reading </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They also noted that residents question the utility of memorizing clinical knowledge that can be looked up using Google or ChatGPT</a:t>
            </a:r>
          </a:p>
          <a:p>
            <a:pPr marL="0" marR="0" lvl="0" indent="0" algn="l" defTabSz="912813"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 - COVID-19; changes in rotations; virtual rotations, stress</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 - didactic sessions have poor attendance, rarely require prework, and were interactive only half the time during the pandemic</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 - residents are reading less, “culture of reading” has evaporated</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FMCE = family medicine certification examination</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 </a:t>
            </a:r>
          </a:p>
        </p:txBody>
      </p:sp>
    </p:spTree>
    <p:extLst>
      <p:ext uri="{BB962C8B-B14F-4D97-AF65-F5344CB8AC3E}">
        <p14:creationId xmlns:p14="http://schemas.microsoft.com/office/powerpoint/2010/main" val="3213531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dirty="0">
                <a:latin typeface="+mn-lt"/>
              </a:rPr>
              <a:t>In 1980, Stuart and Hubert Dreyfus proposed a model of skill acquisition, in which students pass through five stages: novice, advanced beginner, competent, proficient, and expert</a:t>
            </a:r>
          </a:p>
          <a:p>
            <a:pPr algn="l"/>
            <a:r>
              <a:rPr lang="en-US" sz="1200" dirty="0">
                <a:latin typeface="+mn-lt"/>
              </a:rPr>
              <a:t>Taken together, these studies suggest that our learners are struggling to progress through these stages and that a new strategy is needed </a:t>
            </a:r>
          </a:p>
          <a:p>
            <a:pPr algn="l"/>
            <a:endParaRPr lang="en-US" sz="1200" dirty="0">
              <a:latin typeface="+mn-lt"/>
            </a:endParaRPr>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32</a:t>
            </a:fld>
            <a:endParaRPr lang="en-US" altLang="en-US" dirty="0"/>
          </a:p>
        </p:txBody>
      </p:sp>
    </p:spTree>
    <p:extLst>
      <p:ext uri="{BB962C8B-B14F-4D97-AF65-F5344CB8AC3E}">
        <p14:creationId xmlns:p14="http://schemas.microsoft.com/office/powerpoint/2010/main" val="40827968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3251" indent="-288719" eaLnBrk="0" hangingPunct="0">
              <a:spcBef>
                <a:spcPct val="30000"/>
              </a:spcBef>
              <a:defRPr sz="1200">
                <a:solidFill>
                  <a:schemeClr val="tx1"/>
                </a:solidFill>
                <a:latin typeface="Arial" panose="020B0604020202020204" pitchFamily="34" charset="0"/>
              </a:defRPr>
            </a:lvl2pPr>
            <a:lvl3pPr marL="1159716" indent="-230654" eaLnBrk="0" hangingPunct="0">
              <a:spcBef>
                <a:spcPct val="30000"/>
              </a:spcBef>
              <a:defRPr sz="1200">
                <a:solidFill>
                  <a:schemeClr val="tx1"/>
                </a:solidFill>
                <a:latin typeface="Arial" panose="020B0604020202020204" pitchFamily="34" charset="0"/>
              </a:defRPr>
            </a:lvl3pPr>
            <a:lvl4pPr marL="1624247" indent="-230654" eaLnBrk="0" hangingPunct="0">
              <a:spcBef>
                <a:spcPct val="30000"/>
              </a:spcBef>
              <a:defRPr sz="1200">
                <a:solidFill>
                  <a:schemeClr val="tx1"/>
                </a:solidFill>
                <a:latin typeface="Arial" panose="020B0604020202020204" pitchFamily="34" charset="0"/>
              </a:defRPr>
            </a:lvl4pPr>
            <a:lvl5pPr marL="2088779" indent="-230654" eaLnBrk="0" hangingPunct="0">
              <a:spcBef>
                <a:spcPct val="30000"/>
              </a:spcBef>
              <a:defRPr sz="1200">
                <a:solidFill>
                  <a:schemeClr val="tx1"/>
                </a:solidFill>
                <a:latin typeface="Arial" panose="020B0604020202020204" pitchFamily="34" charset="0"/>
              </a:defRPr>
            </a:lvl5pPr>
            <a:lvl6pPr marL="2553310" indent="-230654" eaLnBrk="0" fontAlgn="base" hangingPunct="0">
              <a:spcBef>
                <a:spcPct val="30000"/>
              </a:spcBef>
              <a:spcAft>
                <a:spcPct val="0"/>
              </a:spcAft>
              <a:defRPr sz="1200">
                <a:solidFill>
                  <a:schemeClr val="tx1"/>
                </a:solidFill>
                <a:latin typeface="Arial" panose="020B0604020202020204" pitchFamily="34" charset="0"/>
              </a:defRPr>
            </a:lvl6pPr>
            <a:lvl7pPr marL="3017841" indent="-230654" eaLnBrk="0" fontAlgn="base" hangingPunct="0">
              <a:spcBef>
                <a:spcPct val="30000"/>
              </a:spcBef>
              <a:spcAft>
                <a:spcPct val="0"/>
              </a:spcAft>
              <a:defRPr sz="1200">
                <a:solidFill>
                  <a:schemeClr val="tx1"/>
                </a:solidFill>
                <a:latin typeface="Arial" panose="020B0604020202020204" pitchFamily="34" charset="0"/>
              </a:defRPr>
            </a:lvl7pPr>
            <a:lvl8pPr marL="3482373" indent="-230654" eaLnBrk="0" fontAlgn="base" hangingPunct="0">
              <a:spcBef>
                <a:spcPct val="30000"/>
              </a:spcBef>
              <a:spcAft>
                <a:spcPct val="0"/>
              </a:spcAft>
              <a:defRPr sz="1200">
                <a:solidFill>
                  <a:schemeClr val="tx1"/>
                </a:solidFill>
                <a:latin typeface="Arial" panose="020B0604020202020204" pitchFamily="34" charset="0"/>
              </a:defRPr>
            </a:lvl8pPr>
            <a:lvl9pPr marL="3946904" indent="-230654"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561DA79-3B5B-4A9E-A108-00666EEF2D8D}" type="slidenum">
              <a:rPr lang="en-US" altLang="en-US">
                <a:latin typeface="Times New Roman" panose="02020603050405020304" pitchFamily="18" charset="0"/>
              </a:rPr>
              <a:pPr eaLnBrk="1" hangingPunct="1">
                <a:spcBef>
                  <a:spcPct val="0"/>
                </a:spcBef>
              </a:pPr>
              <a:t>33</a:t>
            </a:fld>
            <a:endParaRPr lang="en-US" altLang="en-US">
              <a:latin typeface="Times New Roman" panose="02020603050405020304" pitchFamily="18"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Four years after the Dreyfus model was released, Benjamin Bloom published a study that provides insight into how an individual can progress from a novice to an expert</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He titled this paper “The two-sigma problem,” where sigma represents the standard deviation</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In this study, he randomized students to three groups. </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The first group received conventional instruction. Picture a sage on the stage</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The second group received a mastery learning intervention and was 1.7 sigma better than the control group</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Mastery learning is a strategy where students must achieve a level of mastery in prerequisite knowledge before moving on to learn subsequent information.</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If a student does not achieve mastery, they are given additional support</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The third group received one on one tutoring and was 2 standard deviations better than the control group</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In other words, 80% of the students do relatively poorly under conventional instruction compared with what they might do under tutoring</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He called it the two-sigma problem because one on one tutoring is too costly for most societies to implement at scale</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Studies find that teachers give students in the top third of the class the greatest attention while students in the bottom third receive the least. </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These differences provide some students with much greater opportunity for learning</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With one-to-one tutoring, there is constant feedback, correction, and encouragement. </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If a topic is not understood by the student, the tutor soon becomes aware of it and can provide additional explanation.</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With the creation of ChatGPT, some have argued that the one on one tutor is now available and that ChatGPT can tailor the content to the needs of each student</a:t>
            </a:r>
          </a:p>
        </p:txBody>
      </p:sp>
    </p:spTree>
    <p:extLst>
      <p:ext uri="{BB962C8B-B14F-4D97-AF65-F5344CB8AC3E}">
        <p14:creationId xmlns:p14="http://schemas.microsoft.com/office/powerpoint/2010/main" val="19429208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eaLnBrk="1" hangingPunct="1"/>
            <a:r>
              <a:rPr lang="en-US" altLang="en-US" dirty="0">
                <a:ea typeface="ヒラギノ角ゴ Pro W3"/>
                <a:cs typeface="ヒラギノ角ゴ Pro W3"/>
              </a:rPr>
              <a:t>Let’s say that Brian wants to use ChatGPT as a tutor to help him learn about statistics</a:t>
            </a:r>
          </a:p>
          <a:p>
            <a:pPr eaLnBrk="1" hangingPunct="1"/>
            <a:r>
              <a:rPr lang="en-US" altLang="en-US" dirty="0">
                <a:ea typeface="ヒラギノ角ゴ Pro W3"/>
                <a:cs typeface="ヒラギノ角ゴ Pro W3"/>
              </a:rPr>
              <a:t>He can use a variety of evidence-based techniques that have been shown to facilitate learning</a:t>
            </a:r>
          </a:p>
          <a:p>
            <a:pPr eaLnBrk="1" hangingPunct="1"/>
            <a:r>
              <a:rPr lang="en-US" altLang="en-US" dirty="0">
                <a:ea typeface="ヒラギノ角ゴ Pro W3"/>
                <a:cs typeface="ヒラギノ角ゴ Pro W3"/>
              </a:rPr>
              <a:t>The book Make It Stick provides a blueprint</a:t>
            </a:r>
          </a:p>
          <a:p>
            <a:pPr eaLnBrk="1" hangingPunct="1"/>
            <a:r>
              <a:rPr lang="en-US" altLang="en-US" dirty="0">
                <a:ea typeface="ヒラギノ角ゴ Pro W3"/>
                <a:cs typeface="ヒラギノ角ゴ Pro W3"/>
              </a:rPr>
              <a:t>In the book, the authors talk about </a:t>
            </a:r>
          </a:p>
          <a:p>
            <a:pPr eaLnBrk="1" hangingPunct="1"/>
            <a:r>
              <a:rPr lang="en-US" altLang="en-US" dirty="0">
                <a:ea typeface="ヒラギノ角ゴ Pro W3"/>
                <a:cs typeface="ヒラギノ角ゴ Pro W3"/>
              </a:rPr>
              <a:t>Retrieval practice, or self-quizzing</a:t>
            </a:r>
          </a:p>
          <a:p>
            <a:pPr eaLnBrk="1" hangingPunct="1"/>
            <a:r>
              <a:rPr lang="en-US" altLang="en-US" dirty="0">
                <a:ea typeface="ヒラギノ角ゴ Pro W3"/>
                <a:cs typeface="ヒラギノ角ゴ Pro W3"/>
              </a:rPr>
              <a:t>[Spaced practice, or studying information more than once and leaving time between practice sessions to interrupt forgetting]</a:t>
            </a:r>
          </a:p>
          <a:p>
            <a:pPr eaLnBrk="1" hangingPunct="1"/>
            <a:r>
              <a:rPr lang="en-US" altLang="en-US" dirty="0">
                <a:ea typeface="ヒラギノ角ゴ Pro W3"/>
                <a:cs typeface="ヒラギノ角ゴ Pro W3"/>
              </a:rPr>
              <a:t>Interleaving, or mixing different problem types</a:t>
            </a:r>
          </a:p>
          <a:p>
            <a:pPr eaLnBrk="1" hangingPunct="1"/>
            <a:r>
              <a:rPr lang="en-US" altLang="en-US" dirty="0">
                <a:ea typeface="ヒラギノ角ゴ Pro W3"/>
                <a:cs typeface="ヒラギノ角ゴ Pro W3"/>
              </a:rPr>
              <a:t>[Interleaving: a batter who practices swinging at 15 fastballs, then 15 curveballs, then 15 changeups will perform better in practice than a player who mixes it up</a:t>
            </a:r>
          </a:p>
          <a:p>
            <a:pPr eaLnBrk="1" hangingPunct="1"/>
            <a:r>
              <a:rPr lang="en-US" altLang="en-US" dirty="0">
                <a:ea typeface="ヒラギノ角ゴ Pro W3"/>
                <a:cs typeface="ヒラギノ角ゴ Pro W3"/>
              </a:rPr>
              <a:t>But the player who asks for random pitches during practices builds their ability to decipher and respond to each pitch as it comes their way and becomes the better hitter in the real world]</a:t>
            </a:r>
          </a:p>
          <a:p>
            <a:pPr eaLnBrk="1" hangingPunct="1"/>
            <a:r>
              <a:rPr lang="en-US" altLang="en-US" dirty="0">
                <a:ea typeface="ヒラギノ角ゴ Pro W3"/>
                <a:cs typeface="ヒラギノ角ゴ Pro W3"/>
              </a:rPr>
              <a:t>Elaboration, or relating the material to what you already know</a:t>
            </a:r>
          </a:p>
          <a:p>
            <a:pPr eaLnBrk="1" hangingPunct="1"/>
            <a:r>
              <a:rPr lang="en-US" altLang="en-US" dirty="0">
                <a:ea typeface="ヒラギノ角ゴ Pro W3"/>
                <a:cs typeface="ヒラギノ角ゴ Pro W3"/>
              </a:rPr>
              <a:t>[Generation, or attempting to solve a problem before being shown the answer] </a:t>
            </a:r>
          </a:p>
          <a:p>
            <a:pPr eaLnBrk="1" hangingPunct="1"/>
            <a:r>
              <a:rPr lang="en-US" altLang="en-US" dirty="0">
                <a:ea typeface="ヒラギノ角ゴ Pro W3"/>
                <a:cs typeface="ヒラギノ角ゴ Pro W3"/>
              </a:rPr>
              <a:t>Reflection, which is a combination of retrieval and elaboration</a:t>
            </a:r>
          </a:p>
          <a:p>
            <a:pPr eaLnBrk="1" hangingPunct="1"/>
            <a:r>
              <a:rPr lang="en-US" altLang="en-US" dirty="0">
                <a:ea typeface="ヒラギノ角ゴ Pro W3"/>
                <a:cs typeface="ヒラギノ角ゴ Pro W3"/>
              </a:rPr>
              <a:t>And mnemonic devices, which help students retrieve and hold information </a:t>
            </a:r>
          </a:p>
          <a:p>
            <a:pPr eaLnBrk="1" hangingPunct="1"/>
            <a:r>
              <a:rPr lang="en-US" altLang="en-US" dirty="0">
                <a:ea typeface="ヒラギノ角ゴ Pro W3"/>
                <a:cs typeface="ヒラギノ角ゴ Pro W3"/>
              </a:rPr>
              <a:t>Through these practices, ChatGPT can make the process effortful, which is an important feature of effective learning</a:t>
            </a:r>
          </a:p>
        </p:txBody>
      </p:sp>
      <p:sp>
        <p:nvSpPr>
          <p:cNvPr id="15258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0159" indent="-284557" eaLnBrk="0" hangingPunct="0">
              <a:spcBef>
                <a:spcPct val="30000"/>
              </a:spcBef>
              <a:defRPr sz="1200">
                <a:solidFill>
                  <a:schemeClr val="tx1"/>
                </a:solidFill>
                <a:latin typeface="Arial" panose="020B0604020202020204" pitchFamily="34" charset="0"/>
              </a:defRPr>
            </a:lvl2pPr>
            <a:lvl3pPr marL="1139783" indent="-227024" eaLnBrk="0" hangingPunct="0">
              <a:spcBef>
                <a:spcPct val="30000"/>
              </a:spcBef>
              <a:defRPr sz="1200">
                <a:solidFill>
                  <a:schemeClr val="tx1"/>
                </a:solidFill>
                <a:latin typeface="Arial" panose="020B0604020202020204" pitchFamily="34" charset="0"/>
              </a:defRPr>
            </a:lvl3pPr>
            <a:lvl4pPr marL="1596941" indent="-227024" eaLnBrk="0" hangingPunct="0">
              <a:spcBef>
                <a:spcPct val="30000"/>
              </a:spcBef>
              <a:defRPr sz="1200">
                <a:solidFill>
                  <a:schemeClr val="tx1"/>
                </a:solidFill>
                <a:latin typeface="Arial" panose="020B0604020202020204" pitchFamily="34" charset="0"/>
              </a:defRPr>
            </a:lvl4pPr>
            <a:lvl5pPr marL="2052542" indent="-227024" eaLnBrk="0" hangingPunct="0">
              <a:spcBef>
                <a:spcPct val="30000"/>
              </a:spcBef>
              <a:defRPr sz="1200">
                <a:solidFill>
                  <a:schemeClr val="tx1"/>
                </a:solidFill>
                <a:latin typeface="Arial" panose="020B0604020202020204" pitchFamily="34" charset="0"/>
              </a:defRPr>
            </a:lvl5pPr>
            <a:lvl6pPr marL="2500370" indent="-227024" eaLnBrk="0" fontAlgn="base" hangingPunct="0">
              <a:spcBef>
                <a:spcPct val="30000"/>
              </a:spcBef>
              <a:spcAft>
                <a:spcPct val="0"/>
              </a:spcAft>
              <a:defRPr sz="1200">
                <a:solidFill>
                  <a:schemeClr val="tx1"/>
                </a:solidFill>
                <a:latin typeface="Arial" panose="020B0604020202020204" pitchFamily="34" charset="0"/>
              </a:defRPr>
            </a:lvl6pPr>
            <a:lvl7pPr marL="2948197" indent="-227024" eaLnBrk="0" fontAlgn="base" hangingPunct="0">
              <a:spcBef>
                <a:spcPct val="30000"/>
              </a:spcBef>
              <a:spcAft>
                <a:spcPct val="0"/>
              </a:spcAft>
              <a:defRPr sz="1200">
                <a:solidFill>
                  <a:schemeClr val="tx1"/>
                </a:solidFill>
                <a:latin typeface="Arial" panose="020B0604020202020204" pitchFamily="34" charset="0"/>
              </a:defRPr>
            </a:lvl7pPr>
            <a:lvl8pPr marL="3396024" indent="-227024" eaLnBrk="0" fontAlgn="base" hangingPunct="0">
              <a:spcBef>
                <a:spcPct val="30000"/>
              </a:spcBef>
              <a:spcAft>
                <a:spcPct val="0"/>
              </a:spcAft>
              <a:defRPr sz="1200">
                <a:solidFill>
                  <a:schemeClr val="tx1"/>
                </a:solidFill>
                <a:latin typeface="Arial" panose="020B0604020202020204" pitchFamily="34" charset="0"/>
              </a:defRPr>
            </a:lvl8pPr>
            <a:lvl9pPr marL="3843852" indent="-227024"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2E9EFEA-8FBF-4369-90B6-7B5410055097}" type="slidenum">
              <a:rPr lang="en-US" altLang="en-US"/>
              <a:pPr eaLnBrk="1" hangingPunct="1">
                <a:spcBef>
                  <a:spcPct val="0"/>
                </a:spcBef>
              </a:pPr>
              <a:t>34</a:t>
            </a:fld>
            <a:endParaRPr lang="en-US" altLang="en-US"/>
          </a:p>
        </p:txBody>
      </p:sp>
    </p:spTree>
    <p:extLst>
      <p:ext uri="{BB962C8B-B14F-4D97-AF65-F5344CB8AC3E}">
        <p14:creationId xmlns:p14="http://schemas.microsoft.com/office/powerpoint/2010/main" val="41864292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3251" indent="-288719" eaLnBrk="0" hangingPunct="0">
              <a:spcBef>
                <a:spcPct val="30000"/>
              </a:spcBef>
              <a:defRPr sz="1200">
                <a:solidFill>
                  <a:schemeClr val="tx1"/>
                </a:solidFill>
                <a:latin typeface="Arial" panose="020B0604020202020204" pitchFamily="34" charset="0"/>
              </a:defRPr>
            </a:lvl2pPr>
            <a:lvl3pPr marL="1159716" indent="-230654" eaLnBrk="0" hangingPunct="0">
              <a:spcBef>
                <a:spcPct val="30000"/>
              </a:spcBef>
              <a:defRPr sz="1200">
                <a:solidFill>
                  <a:schemeClr val="tx1"/>
                </a:solidFill>
                <a:latin typeface="Arial" panose="020B0604020202020204" pitchFamily="34" charset="0"/>
              </a:defRPr>
            </a:lvl3pPr>
            <a:lvl4pPr marL="1624247" indent="-230654" eaLnBrk="0" hangingPunct="0">
              <a:spcBef>
                <a:spcPct val="30000"/>
              </a:spcBef>
              <a:defRPr sz="1200">
                <a:solidFill>
                  <a:schemeClr val="tx1"/>
                </a:solidFill>
                <a:latin typeface="Arial" panose="020B0604020202020204" pitchFamily="34" charset="0"/>
              </a:defRPr>
            </a:lvl4pPr>
            <a:lvl5pPr marL="2088779" indent="-230654" eaLnBrk="0" hangingPunct="0">
              <a:spcBef>
                <a:spcPct val="30000"/>
              </a:spcBef>
              <a:defRPr sz="1200">
                <a:solidFill>
                  <a:schemeClr val="tx1"/>
                </a:solidFill>
                <a:latin typeface="Arial" panose="020B0604020202020204" pitchFamily="34" charset="0"/>
              </a:defRPr>
            </a:lvl5pPr>
            <a:lvl6pPr marL="2553310" indent="-230654" eaLnBrk="0" fontAlgn="base" hangingPunct="0">
              <a:spcBef>
                <a:spcPct val="30000"/>
              </a:spcBef>
              <a:spcAft>
                <a:spcPct val="0"/>
              </a:spcAft>
              <a:defRPr sz="1200">
                <a:solidFill>
                  <a:schemeClr val="tx1"/>
                </a:solidFill>
                <a:latin typeface="Arial" panose="020B0604020202020204" pitchFamily="34" charset="0"/>
              </a:defRPr>
            </a:lvl6pPr>
            <a:lvl7pPr marL="3017841" indent="-230654" eaLnBrk="0" fontAlgn="base" hangingPunct="0">
              <a:spcBef>
                <a:spcPct val="30000"/>
              </a:spcBef>
              <a:spcAft>
                <a:spcPct val="0"/>
              </a:spcAft>
              <a:defRPr sz="1200">
                <a:solidFill>
                  <a:schemeClr val="tx1"/>
                </a:solidFill>
                <a:latin typeface="Arial" panose="020B0604020202020204" pitchFamily="34" charset="0"/>
              </a:defRPr>
            </a:lvl7pPr>
            <a:lvl8pPr marL="3482373" indent="-230654" eaLnBrk="0" fontAlgn="base" hangingPunct="0">
              <a:spcBef>
                <a:spcPct val="30000"/>
              </a:spcBef>
              <a:spcAft>
                <a:spcPct val="0"/>
              </a:spcAft>
              <a:defRPr sz="1200">
                <a:solidFill>
                  <a:schemeClr val="tx1"/>
                </a:solidFill>
                <a:latin typeface="Arial" panose="020B0604020202020204" pitchFamily="34" charset="0"/>
              </a:defRPr>
            </a:lvl8pPr>
            <a:lvl9pPr marL="3946904" indent="-230654"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561DA79-3B5B-4A9E-A108-00666EEF2D8D}" type="slidenum">
              <a:rPr lang="en-US" altLang="en-US">
                <a:latin typeface="Times New Roman" panose="02020603050405020304" pitchFamily="18" charset="0"/>
              </a:rPr>
              <a:pPr eaLnBrk="1" hangingPunct="1">
                <a:spcBef>
                  <a:spcPct val="0"/>
                </a:spcBef>
              </a:pPr>
              <a:t>35</a:t>
            </a:fld>
            <a:endParaRPr lang="en-US" altLang="en-US">
              <a:latin typeface="Times New Roman" panose="02020603050405020304" pitchFamily="18"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Using ChatGPT to facilitate learning can seem counter-intuitive</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After all, when it was first released, ChatGPT was banned</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This pattern is similar to the historical reception of most new technologies</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In 1922, radio was the first medium to take people to an event in real time</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Without leaving their homes, Americans could listen to an orchestra performance, baseball game, or lecture</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Like any new piece of technology, there were skeptics. </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Editors worried that people would stop buying their publications. </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Librarians worried that people would stop reading books. </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Teachers worried that students would stop doing their homework, or simply repeat what someone said on the radio.</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The same concerns emerged after the introduction of TVs, calculators, the internet, and Wikipedia</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Those technologies remain</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And history suggests that ChatGPT is here to stay</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Instead of fighting it, I encourage you to embrace it as a teaching tool</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Here’s how</a:t>
            </a:r>
          </a:p>
          <a:p>
            <a:pPr marL="0" marR="0" lvl="0" indent="0" algn="l" defTabSz="912813"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https://daily.jstor.org/can-radio-really-educate/</a:t>
            </a:r>
          </a:p>
        </p:txBody>
      </p:sp>
    </p:spTree>
    <p:extLst>
      <p:ext uri="{BB962C8B-B14F-4D97-AF65-F5344CB8AC3E}">
        <p14:creationId xmlns:p14="http://schemas.microsoft.com/office/powerpoint/2010/main" val="1381677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Teach about sensitivity and specificity</a:t>
            </a:r>
          </a:p>
          <a:p>
            <a:pPr algn="l"/>
            <a:endParaRPr lang="en-US" sz="1200" dirty="0">
              <a:latin typeface="+mn-lt"/>
            </a:endParaRPr>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36</a:t>
            </a:fld>
            <a:endParaRPr lang="en-US" altLang="en-US" dirty="0"/>
          </a:p>
        </p:txBody>
      </p:sp>
    </p:spTree>
    <p:extLst>
      <p:ext uri="{BB962C8B-B14F-4D97-AF65-F5344CB8AC3E}">
        <p14:creationId xmlns:p14="http://schemas.microsoft.com/office/powerpoint/2010/main" val="31310752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dirty="0">
                <a:latin typeface="+mn-lt"/>
              </a:rPr>
              <a:t>Superhero explanation</a:t>
            </a:r>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37</a:t>
            </a:fld>
            <a:endParaRPr lang="en-US" altLang="en-US" dirty="0"/>
          </a:p>
        </p:txBody>
      </p:sp>
    </p:spTree>
    <p:extLst>
      <p:ext uri="{BB962C8B-B14F-4D97-AF65-F5344CB8AC3E}">
        <p14:creationId xmlns:p14="http://schemas.microsoft.com/office/powerpoint/2010/main" val="155519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MCQ </a:t>
            </a:r>
          </a:p>
          <a:p>
            <a:pPr algn="l"/>
            <a:r>
              <a:rPr lang="en-US" sz="1200" dirty="0">
                <a:latin typeface="+mn-lt"/>
              </a:rPr>
              <a:t>To help with spaced retrieval, Brian can ask ChatGPT to provide multiple choice questions related to sensitivity and specificity</a:t>
            </a:r>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38</a:t>
            </a:fld>
            <a:endParaRPr lang="en-US" altLang="en-US" dirty="0"/>
          </a:p>
        </p:txBody>
      </p:sp>
    </p:spTree>
    <p:extLst>
      <p:ext uri="{BB962C8B-B14F-4D97-AF65-F5344CB8AC3E}">
        <p14:creationId xmlns:p14="http://schemas.microsoft.com/office/powerpoint/2010/main" val="2142213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dirty="0">
                <a:latin typeface="+mn-lt"/>
              </a:rPr>
              <a:t>MCQ explanation</a:t>
            </a:r>
          </a:p>
          <a:p>
            <a:pPr algn="l"/>
            <a:r>
              <a:rPr lang="en-US" sz="1200" dirty="0">
                <a:latin typeface="+mn-lt"/>
              </a:rPr>
              <a:t>Correct answer is C</a:t>
            </a:r>
          </a:p>
          <a:p>
            <a:pPr algn="l"/>
            <a:r>
              <a:rPr lang="en-US" sz="1200" dirty="0">
                <a:latin typeface="+mn-lt"/>
              </a:rPr>
              <a:t>If he gets the question wrong, he can ask for an explanation</a:t>
            </a:r>
          </a:p>
          <a:p>
            <a:pPr algn="l"/>
            <a:r>
              <a:rPr lang="en-US" sz="1200" dirty="0">
                <a:latin typeface="+mn-lt"/>
              </a:rPr>
              <a:t>And ChatGPT will provide him with a response, similar to a tutor correcting a mistake</a:t>
            </a:r>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39</a:t>
            </a:fld>
            <a:endParaRPr lang="en-US" altLang="en-US" dirty="0"/>
          </a:p>
        </p:txBody>
      </p:sp>
    </p:spTree>
    <p:extLst>
      <p:ext uri="{BB962C8B-B14F-4D97-AF65-F5344CB8AC3E}">
        <p14:creationId xmlns:p14="http://schemas.microsoft.com/office/powerpoint/2010/main" val="2695958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4</a:t>
            </a:fld>
            <a:endParaRPr lang="en-US" altLang="en-US" dirty="0"/>
          </a:p>
        </p:txBody>
      </p:sp>
    </p:spTree>
    <p:extLst>
      <p:ext uri="{BB962C8B-B14F-4D97-AF65-F5344CB8AC3E}">
        <p14:creationId xmlns:p14="http://schemas.microsoft.com/office/powerpoint/2010/main" val="20040014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dirty="0">
                <a:latin typeface="+mn-lt"/>
              </a:rPr>
              <a:t>NBME</a:t>
            </a:r>
          </a:p>
          <a:p>
            <a:pPr algn="l"/>
            <a:r>
              <a:rPr lang="en-US" sz="1200" dirty="0">
                <a:latin typeface="+mn-lt"/>
              </a:rPr>
              <a:t>He can ask for an NBME style question</a:t>
            </a:r>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40</a:t>
            </a:fld>
            <a:endParaRPr lang="en-US" altLang="en-US" dirty="0"/>
          </a:p>
        </p:txBody>
      </p:sp>
    </p:spTree>
    <p:extLst>
      <p:ext uri="{BB962C8B-B14F-4D97-AF65-F5344CB8AC3E}">
        <p14:creationId xmlns:p14="http://schemas.microsoft.com/office/powerpoint/2010/main" val="20979652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dirty="0">
                <a:latin typeface="+mn-lt"/>
              </a:rPr>
              <a:t>NBME explanation</a:t>
            </a:r>
          </a:p>
          <a:p>
            <a:pPr algn="l"/>
            <a:r>
              <a:rPr lang="en-US" sz="1200" dirty="0">
                <a:latin typeface="+mn-lt"/>
              </a:rPr>
              <a:t>Correct answer C</a:t>
            </a:r>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41</a:t>
            </a:fld>
            <a:endParaRPr lang="en-US" altLang="en-US" dirty="0"/>
          </a:p>
        </p:txBody>
      </p:sp>
    </p:spTree>
    <p:extLst>
      <p:ext uri="{BB962C8B-B14F-4D97-AF65-F5344CB8AC3E}">
        <p14:creationId xmlns:p14="http://schemas.microsoft.com/office/powerpoint/2010/main" val="8957161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dirty="0">
                <a:latin typeface="+mn-lt"/>
              </a:rPr>
              <a:t>He can ask ChatGPT to interleave questions about renal and urinary systems, another area of weakness</a:t>
            </a:r>
          </a:p>
          <a:p>
            <a:pPr algn="l"/>
            <a:r>
              <a:rPr lang="en-US" sz="1200" dirty="0">
                <a:latin typeface="+mn-lt"/>
              </a:rPr>
              <a:t>Or he can ask ChatGPT to integrate the two</a:t>
            </a:r>
          </a:p>
          <a:p>
            <a:pPr algn="l"/>
            <a:r>
              <a:rPr lang="en-US" sz="1200" dirty="0">
                <a:latin typeface="+mn-lt"/>
              </a:rPr>
              <a:t>Let’s integrate statistics with urinary tract infections</a:t>
            </a:r>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42</a:t>
            </a:fld>
            <a:endParaRPr lang="en-US" altLang="en-US" dirty="0"/>
          </a:p>
        </p:txBody>
      </p:sp>
    </p:spTree>
    <p:extLst>
      <p:ext uri="{BB962C8B-B14F-4D97-AF65-F5344CB8AC3E}">
        <p14:creationId xmlns:p14="http://schemas.microsoft.com/office/powerpoint/2010/main" val="5155849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dirty="0">
                <a:latin typeface="+mn-lt"/>
              </a:rPr>
              <a:t>Most common bacteria</a:t>
            </a:r>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43</a:t>
            </a:fld>
            <a:endParaRPr lang="en-US" altLang="en-US" dirty="0"/>
          </a:p>
        </p:txBody>
      </p:sp>
    </p:spTree>
    <p:extLst>
      <p:ext uri="{BB962C8B-B14F-4D97-AF65-F5344CB8AC3E}">
        <p14:creationId xmlns:p14="http://schemas.microsoft.com/office/powerpoint/2010/main" val="41550184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dirty="0">
                <a:latin typeface="+mn-lt"/>
              </a:rPr>
              <a:t>Mnemonic</a:t>
            </a:r>
          </a:p>
          <a:p>
            <a:pPr algn="l"/>
            <a:r>
              <a:rPr lang="en-US" sz="1200" dirty="0">
                <a:latin typeface="+mn-lt"/>
              </a:rPr>
              <a:t> - NOTE: Mnemonic used Citrobacter instead of Enterococcus, highlights that ChatGPT is not 100% accurate</a:t>
            </a:r>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44</a:t>
            </a:fld>
            <a:endParaRPr lang="en-US" altLang="en-US" dirty="0"/>
          </a:p>
        </p:txBody>
      </p:sp>
    </p:spTree>
    <p:extLst>
      <p:ext uri="{BB962C8B-B14F-4D97-AF65-F5344CB8AC3E}">
        <p14:creationId xmlns:p14="http://schemas.microsoft.com/office/powerpoint/2010/main" val="10796961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dirty="0">
                <a:latin typeface="+mn-lt"/>
              </a:rPr>
              <a:t>reflection</a:t>
            </a:r>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45</a:t>
            </a:fld>
            <a:endParaRPr lang="en-US" altLang="en-US" dirty="0"/>
          </a:p>
        </p:txBody>
      </p:sp>
    </p:spTree>
    <p:extLst>
      <p:ext uri="{BB962C8B-B14F-4D97-AF65-F5344CB8AC3E}">
        <p14:creationId xmlns:p14="http://schemas.microsoft.com/office/powerpoint/2010/main" val="32188587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This is the golden age of medical education research</a:t>
            </a:r>
          </a:p>
          <a:p>
            <a:r>
              <a:rPr lang="en-US" dirty="0"/>
              <a:t>All of the use cases I just described should be studied</a:t>
            </a:r>
          </a:p>
          <a:p>
            <a:r>
              <a:rPr lang="en-US" dirty="0"/>
              <a:t>How effective are these strategies? </a:t>
            </a:r>
          </a:p>
          <a:p>
            <a:r>
              <a:rPr lang="en-US" dirty="0"/>
              <a:t>How accurate are the recommendations?</a:t>
            </a:r>
          </a:p>
          <a:p>
            <a:r>
              <a:rPr lang="en-US" dirty="0"/>
              <a:t>What are the limitations to these approaches?</a:t>
            </a:r>
          </a:p>
          <a:p>
            <a:r>
              <a:rPr lang="en-US" dirty="0"/>
              <a:t>Electronic health records disrupted relationships between physicians and patients</a:t>
            </a:r>
          </a:p>
          <a:p>
            <a:r>
              <a:rPr lang="en-US" dirty="0"/>
              <a:t>Will ChatGPT disrupt relationships between teachers and students?</a:t>
            </a:r>
          </a:p>
          <a:p>
            <a:endParaRPr lang="en-US" dirty="0"/>
          </a:p>
          <a:p>
            <a:r>
              <a:rPr lang="en-US" dirty="0"/>
              <a:t>You should also consider using AI as a tool to conduct your own medical education research</a:t>
            </a:r>
          </a:p>
          <a:p>
            <a:r>
              <a:rPr lang="en-US" dirty="0"/>
              <a:t>For example, in this study, the authors examined the medical school admissions essays from students who matched into family medicine and those who did not</a:t>
            </a:r>
          </a:p>
          <a:p>
            <a:r>
              <a:rPr lang="en-US" dirty="0"/>
              <a:t>They used natural language processing, which is </a:t>
            </a:r>
            <a:r>
              <a:rPr lang="en-US"/>
              <a:t>a branch of AI, </a:t>
            </a:r>
            <a:r>
              <a:rPr lang="en-US" dirty="0"/>
              <a:t>to identify semantic patterns </a:t>
            </a:r>
          </a:p>
          <a:p>
            <a:r>
              <a:rPr lang="en-US" dirty="0"/>
              <a:t>[They found that family medicine residents used more positive, emotional language, including words like compassion and joy</a:t>
            </a:r>
          </a:p>
          <a:p>
            <a:r>
              <a:rPr lang="en-US" dirty="0"/>
              <a:t>Compared to the non-family medicine group, they were less likely to use scientific terms, including robot, pharma, and instrument</a:t>
            </a:r>
          </a:p>
          <a:p>
            <a:r>
              <a:rPr lang="en-US" dirty="0"/>
              <a:t>Family medicine residents used words that described their interest in service, including words like outreach and disparity]</a:t>
            </a:r>
          </a:p>
          <a:p>
            <a:endParaRPr lang="en-US" dirty="0"/>
          </a:p>
          <a:p>
            <a:r>
              <a:rPr lang="en-US" dirty="0"/>
              <a:t> </a:t>
            </a:r>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46</a:t>
            </a:fld>
            <a:endParaRPr lang="en-US" altLang="en-US" dirty="0"/>
          </a:p>
        </p:txBody>
      </p:sp>
    </p:spTree>
    <p:extLst>
      <p:ext uri="{BB962C8B-B14F-4D97-AF65-F5344CB8AC3E}">
        <p14:creationId xmlns:p14="http://schemas.microsoft.com/office/powerpoint/2010/main" val="6170958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406400" y="696913"/>
            <a:ext cx="6197600" cy="3486150"/>
          </a:xfrm>
          <a:ln/>
        </p:spPr>
      </p:sp>
      <p:sp>
        <p:nvSpPr>
          <p:cNvPr id="49155" name="Notes Placeholder 2"/>
          <p:cNvSpPr>
            <a:spLocks noGrp="1"/>
          </p:cNvSpPr>
          <p:nvPr>
            <p:ph type="body" idx="1"/>
          </p:nvPr>
        </p:nvSpPr>
        <p:spPr>
          <a:noFill/>
        </p:spPr>
        <p:txBody>
          <a:bodyPr/>
          <a:lstStyle/>
          <a:p>
            <a:pPr marL="0" marR="0" lvl="0" indent="0" algn="l" defTabSz="912813" rtl="0" eaLnBrk="1" fontAlgn="base" latinLnBrk="0" hangingPunct="1">
              <a:lnSpc>
                <a:spcPct val="100000"/>
              </a:lnSpc>
              <a:spcBef>
                <a:spcPts val="0"/>
              </a:spcBef>
              <a:spcAft>
                <a:spcPts val="800"/>
              </a:spcAft>
              <a:buClrTx/>
              <a:buSzTx/>
              <a:buFontTx/>
              <a:buNone/>
              <a:tabLst/>
              <a:defRPr/>
            </a:pPr>
            <a:r>
              <a:rPr lang="en-US" sz="1200" b="0" dirty="0">
                <a:effectLst/>
                <a:latin typeface="+mn-lt"/>
              </a:rPr>
              <a:t>In another study, we assessed the accuracy of ChatGPT-4’s performance during advanced cardiac life support simulations</a:t>
            </a:r>
          </a:p>
          <a:p>
            <a:pPr marL="234950" marR="0" indent="-234950">
              <a:spcBef>
                <a:spcPts val="0"/>
              </a:spcBef>
              <a:spcAft>
                <a:spcPts val="800"/>
              </a:spcAft>
            </a:pPr>
            <a:r>
              <a:rPr lang="en-US" sz="1200" b="0" dirty="0">
                <a:latin typeface="+mn-lt"/>
              </a:rPr>
              <a:t>During these simulations, we found that it had </a:t>
            </a:r>
          </a:p>
          <a:p>
            <a:pPr marL="234950" marR="0" indent="-234950">
              <a:spcBef>
                <a:spcPts val="0"/>
              </a:spcBef>
              <a:spcAft>
                <a:spcPts val="800"/>
              </a:spcAft>
            </a:pPr>
            <a:r>
              <a:rPr lang="en-US" sz="1200" b="0" dirty="0">
                <a:latin typeface="+mn-lt"/>
              </a:rPr>
              <a:t>69% accuracy for cardiac arrest (range 54% - 77%)</a:t>
            </a:r>
          </a:p>
          <a:p>
            <a:pPr marL="234950" marR="0" indent="-234950">
              <a:spcBef>
                <a:spcPts val="0"/>
              </a:spcBef>
              <a:spcAft>
                <a:spcPts val="800"/>
              </a:spcAft>
            </a:pPr>
            <a:r>
              <a:rPr lang="en-US" sz="1200" b="0" dirty="0">
                <a:effectLst/>
                <a:latin typeface="+mn-lt"/>
              </a:rPr>
              <a:t>43% accuracy for bradycardia (range 25% - 50%)</a:t>
            </a:r>
          </a:p>
          <a:p>
            <a:endParaRPr lang="en-US" altLang="en-US" dirty="0">
              <a:latin typeface="+mn-lt"/>
            </a:endParaRPr>
          </a:p>
          <a:p>
            <a:r>
              <a:rPr lang="en-US" altLang="en-US" dirty="0">
                <a:latin typeface="+mn-lt"/>
              </a:rPr>
              <a:t>Two interesting findings:</a:t>
            </a:r>
          </a:p>
          <a:p>
            <a:pPr marL="228600" indent="-228600">
              <a:buAutoNum type="arabicParenR"/>
            </a:pPr>
            <a:r>
              <a:rPr lang="en-US" altLang="en-US" dirty="0">
                <a:latin typeface="+mn-lt"/>
              </a:rPr>
              <a:t>The accuracy was not 100%</a:t>
            </a:r>
          </a:p>
          <a:p>
            <a:pPr marL="228600" indent="-228600">
              <a:buAutoNum type="arabicParenR"/>
            </a:pPr>
            <a:r>
              <a:rPr lang="en-US" altLang="en-US" dirty="0">
                <a:latin typeface="+mn-lt"/>
              </a:rPr>
              <a:t>There was variation across the simulations, meaning that ChatGPT provided different outputs for the same input</a:t>
            </a:r>
          </a:p>
          <a:p>
            <a:pPr marL="0" indent="0">
              <a:buNone/>
            </a:pPr>
            <a:endParaRPr lang="en-US" altLang="en-US" dirty="0">
              <a:latin typeface="+mn-lt"/>
            </a:endParaRPr>
          </a:p>
          <a:p>
            <a:pPr marL="0" indent="0">
              <a:buNone/>
            </a:pPr>
            <a:r>
              <a:rPr lang="en-US" altLang="en-US" dirty="0">
                <a:latin typeface="+mn-lt"/>
              </a:rPr>
              <a:t>We conducted 20 simulations each for cardiac arrest and bradycardia</a:t>
            </a:r>
          </a:p>
          <a:p>
            <a:pPr marL="0" indent="0">
              <a:buNone/>
            </a:pPr>
            <a:endParaRPr lang="en-US" altLang="en-US" dirty="0">
              <a:latin typeface="Arial" charset="0"/>
            </a:endParaRPr>
          </a:p>
          <a:p>
            <a:pPr marL="0" indent="0">
              <a:buNone/>
            </a:pPr>
            <a:endParaRPr lang="en-US" altLang="en-US" dirty="0">
              <a:latin typeface="Arial" charset="0"/>
            </a:endParaRPr>
          </a:p>
        </p:txBody>
      </p:sp>
      <p:sp>
        <p:nvSpPr>
          <p:cNvPr id="4915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3D8EC8C-4B16-40B8-8C4C-F382BEB29DB8}" type="slidenum">
              <a:rPr lang="en-US" altLang="en-US" smtClean="0"/>
              <a:pPr eaLnBrk="1" hangingPunct="1">
                <a:spcBef>
                  <a:spcPct val="0"/>
                </a:spcBef>
              </a:pPr>
              <a:t>47</a:t>
            </a:fld>
            <a:endParaRPr lang="en-US" altLang="en-US" dirty="0"/>
          </a:p>
        </p:txBody>
      </p:sp>
    </p:spTree>
    <p:extLst>
      <p:ext uri="{BB962C8B-B14F-4D97-AF65-F5344CB8AC3E}">
        <p14:creationId xmlns:p14="http://schemas.microsoft.com/office/powerpoint/2010/main" val="22930387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I’ve spent most of my time talking about how AI can change medical education, it’s important to note that it will also change how we deliver care</a:t>
            </a:r>
          </a:p>
          <a:p>
            <a:r>
              <a:rPr lang="en-US" dirty="0"/>
              <a:t>This Steven Lin article describes the use cases for AI in the delivery of primary care</a:t>
            </a:r>
          </a:p>
          <a:p>
            <a:r>
              <a:rPr lang="en-US" dirty="0"/>
              <a:t>The technologies I introduced in Jennifer’s story were inspired by these examples</a:t>
            </a:r>
          </a:p>
          <a:p>
            <a:endParaRPr lang="en-US" dirty="0"/>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48</a:t>
            </a:fld>
            <a:endParaRPr lang="en-US" altLang="en-US" dirty="0"/>
          </a:p>
        </p:txBody>
      </p:sp>
    </p:spTree>
    <p:extLst>
      <p:ext uri="{BB962C8B-B14F-4D97-AF65-F5344CB8AC3E}">
        <p14:creationId xmlns:p14="http://schemas.microsoft.com/office/powerpoint/2010/main" val="6170958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49</a:t>
            </a:fld>
            <a:endParaRPr lang="en-US"/>
          </a:p>
        </p:txBody>
      </p:sp>
    </p:spTree>
    <p:extLst>
      <p:ext uri="{BB962C8B-B14F-4D97-AF65-F5344CB8AC3E}">
        <p14:creationId xmlns:p14="http://schemas.microsoft.com/office/powerpoint/2010/main" val="974245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5</a:t>
            </a:fld>
            <a:endParaRPr lang="en-US" altLang="en-US"/>
          </a:p>
        </p:txBody>
      </p:sp>
    </p:spTree>
    <p:extLst>
      <p:ext uri="{BB962C8B-B14F-4D97-AF65-F5344CB8AC3E}">
        <p14:creationId xmlns:p14="http://schemas.microsoft.com/office/powerpoint/2010/main" val="7033595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In 1995, an ocean liner named the Royal Majesty was sailing from Bermuda to Boston</a:t>
            </a:r>
          </a:p>
          <a:p>
            <a:r>
              <a:rPr lang="en-US" sz="1200" dirty="0"/>
              <a:t>The ship was outfitted with a state of the art navigation system that used GPS signals to keep it on course</a:t>
            </a:r>
          </a:p>
          <a:p>
            <a:r>
              <a:rPr lang="en-US" sz="1200" dirty="0"/>
              <a:t>During the voyage, the system malfunctioned and continued to provide inaccurate readings</a:t>
            </a:r>
          </a:p>
          <a:p>
            <a:r>
              <a:rPr lang="en-US" sz="1200" dirty="0"/>
              <a:t>For 30 hours, as the ship drifted off course, the captain and crew remained oblivious</a:t>
            </a:r>
          </a:p>
          <a:p>
            <a:r>
              <a:rPr lang="en-US" sz="1200" dirty="0"/>
              <a:t>At one point, a crew member was unable to spot an important locational buoy that the ship was due to pass</a:t>
            </a:r>
          </a:p>
          <a:p>
            <a:r>
              <a:rPr lang="en-US" sz="1200" dirty="0"/>
              <a:t>He failed to report his observation. </a:t>
            </a:r>
          </a:p>
          <a:p>
            <a:r>
              <a:rPr lang="en-US" sz="1200" dirty="0"/>
              <a:t>His trust in the system was so complete that he assumed that the buoy was there and that he missed it</a:t>
            </a:r>
          </a:p>
          <a:p>
            <a:r>
              <a:rPr lang="en-US" sz="1200" dirty="0"/>
              <a:t>Nearly twenty miles off course, the ship finally ran aground </a:t>
            </a:r>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50</a:t>
            </a:fld>
            <a:endParaRPr lang="en-US" altLang="en-US"/>
          </a:p>
        </p:txBody>
      </p:sp>
    </p:spTree>
    <p:extLst>
      <p:ext uri="{BB962C8B-B14F-4D97-AF65-F5344CB8AC3E}">
        <p14:creationId xmlns:p14="http://schemas.microsoft.com/office/powerpoint/2010/main" val="15480138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The consequences of using AI in medicine are substantial</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If the TikTok algorithm is wrong, you may see a video that you don’t like</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If ChatGPT is wrong, students can learn the wrong information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10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When training data are missing, ChatGPT can hallucinate, or make up new information. </a:t>
            </a:r>
          </a:p>
          <a:p>
            <a:pPr marR="0">
              <a:lnSpc>
                <a:spcPct val="110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During one task, researchers were unable to locate 16% (28) of the references cited by ChatGPT. </a:t>
            </a:r>
          </a:p>
          <a:p>
            <a:pPr marR="0">
              <a:lnSpc>
                <a:spcPct val="110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 recent study evaluated ChatGPT’s performance on a licensing exam and found that it achieved a passing score.</a:t>
            </a:r>
            <a:endParaRPr lang="en-US" sz="1200" kern="0" baseline="30000" dirty="0">
              <a:effectLst/>
              <a:latin typeface="Calibri" panose="020F0502020204030204" pitchFamily="34" charset="0"/>
              <a:ea typeface="Calibri" panose="020F0502020204030204" pitchFamily="34" charset="0"/>
              <a:cs typeface="Calibri" panose="020F0502020204030204" pitchFamily="34" charset="0"/>
            </a:endParaRPr>
          </a:p>
          <a:p>
            <a:pPr marR="0">
              <a:lnSpc>
                <a:spcPct val="110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However, it still missed over a third of the questions, despite having access to vast medical references.  </a:t>
            </a:r>
          </a:p>
          <a:p>
            <a:pPr marR="0">
              <a:lnSpc>
                <a:spcPct val="110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We hypothesize that ChatGPT’s poor performance on the cardiac arrest simulation is because it was referencing outdated guidelines</a:t>
            </a:r>
          </a:p>
          <a:p>
            <a:pPr marR="0" lvl="0" algn="l" defTabSz="912813" rtl="0" eaLnBrk="1" fontAlgn="base" latinLnBrk="0" hangingPunct="1">
              <a:lnSpc>
                <a:spcPct val="11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hazard has important implications for automation bias, which occurs when people give undue weight to the information provided by machines</a:t>
            </a:r>
          </a:p>
          <a:p>
            <a:pPr marR="0" lvl="0" algn="l" defTabSz="912813" rtl="0" eaLnBrk="1" fontAlgn="base" latinLnBrk="0" hangingPunct="1">
              <a:lnSpc>
                <a:spcPct val="11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Investigators found that t</a:t>
            </a:r>
            <a:r>
              <a:rPr lang="en-US" sz="1200" b="0" dirty="0">
                <a:effectLst/>
                <a:latin typeface="Calibri" panose="020F0502020204030204" pitchFamily="34" charset="0"/>
                <a:ea typeface="Calibri" panose="020F0502020204030204" pitchFamily="34" charset="0"/>
                <a:cs typeface="Times New Roman" panose="02020603050405020304" pitchFamily="18" charset="0"/>
              </a:rPr>
              <a:t>he imminent stall alert had been set improperly on Flight 3407 and that the alert should not have been triggered</a:t>
            </a:r>
          </a:p>
          <a:p>
            <a:pPr marR="0" lvl="0" algn="l" defTabSz="912813" rtl="0" eaLnBrk="1" fontAlgn="base" latinLnBrk="0" hangingPunct="1">
              <a:lnSpc>
                <a:spcPct val="11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But the pilots trusted the alert and were compelled to act</a:t>
            </a:r>
          </a:p>
          <a:p>
            <a:pPr marR="0" lvl="0" algn="l" defTabSz="912813" rtl="0" eaLnBrk="1" fontAlgn="base" latinLnBrk="0" hangingPunct="1">
              <a:lnSpc>
                <a:spcPct val="11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In medicine, the risks of automation bias are similarly great, because we can blindly follow the recommendations of AI and ignore our own expertise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49EBF63-EA0E-4274-95F6-E3754595B5A4}" type="slidenum">
              <a:rPr lang="en-US" smtClean="0"/>
              <a:t>51</a:t>
            </a:fld>
            <a:endParaRPr lang="en-US" dirty="0"/>
          </a:p>
        </p:txBody>
      </p:sp>
    </p:spTree>
    <p:extLst>
      <p:ext uri="{BB962C8B-B14F-4D97-AF65-F5344CB8AC3E}">
        <p14:creationId xmlns:p14="http://schemas.microsoft.com/office/powerpoint/2010/main" val="22072808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R="0">
              <a:lnSpc>
                <a:spcPct val="110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There are privacy concerns: </a:t>
            </a:r>
          </a:p>
          <a:p>
            <a:pPr marR="0">
              <a:lnSpc>
                <a:spcPct val="110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Data about us are being used by others to sell ads and generate revenue</a:t>
            </a:r>
          </a:p>
          <a:p>
            <a:pPr marR="0">
              <a:lnSpc>
                <a:spcPct val="110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 response, many are advocating for a privacy by design approach, where privacy is integrated into all aspects of developing these tools</a:t>
            </a:r>
          </a:p>
          <a:p>
            <a:pPr marR="0">
              <a:lnSpc>
                <a:spcPct val="110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Because of the concerns about privacy, use of healthcare data is restricted</a:t>
            </a:r>
          </a:p>
          <a:p>
            <a:pPr marR="0">
              <a:lnSpc>
                <a:spcPct val="110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As a result, AI tools are often not validated in different environments</a:t>
            </a:r>
          </a:p>
          <a:p>
            <a:pPr marR="0">
              <a:lnSpc>
                <a:spcPct val="110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leads to the challenge of generalizability where AI performs worse when used in institutions where they were not trained</a:t>
            </a:r>
          </a:p>
        </p:txBody>
      </p:sp>
      <p:sp>
        <p:nvSpPr>
          <p:cNvPr id="15258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0159" indent="-284557" eaLnBrk="0" hangingPunct="0">
              <a:spcBef>
                <a:spcPct val="30000"/>
              </a:spcBef>
              <a:defRPr sz="1200">
                <a:solidFill>
                  <a:schemeClr val="tx1"/>
                </a:solidFill>
                <a:latin typeface="Arial" panose="020B0604020202020204" pitchFamily="34" charset="0"/>
              </a:defRPr>
            </a:lvl2pPr>
            <a:lvl3pPr marL="1139783" indent="-227024" eaLnBrk="0" hangingPunct="0">
              <a:spcBef>
                <a:spcPct val="30000"/>
              </a:spcBef>
              <a:defRPr sz="1200">
                <a:solidFill>
                  <a:schemeClr val="tx1"/>
                </a:solidFill>
                <a:latin typeface="Arial" panose="020B0604020202020204" pitchFamily="34" charset="0"/>
              </a:defRPr>
            </a:lvl3pPr>
            <a:lvl4pPr marL="1596941" indent="-227024" eaLnBrk="0" hangingPunct="0">
              <a:spcBef>
                <a:spcPct val="30000"/>
              </a:spcBef>
              <a:defRPr sz="1200">
                <a:solidFill>
                  <a:schemeClr val="tx1"/>
                </a:solidFill>
                <a:latin typeface="Arial" panose="020B0604020202020204" pitchFamily="34" charset="0"/>
              </a:defRPr>
            </a:lvl4pPr>
            <a:lvl5pPr marL="2052542" indent="-227024" eaLnBrk="0" hangingPunct="0">
              <a:spcBef>
                <a:spcPct val="30000"/>
              </a:spcBef>
              <a:defRPr sz="1200">
                <a:solidFill>
                  <a:schemeClr val="tx1"/>
                </a:solidFill>
                <a:latin typeface="Arial" panose="020B0604020202020204" pitchFamily="34" charset="0"/>
              </a:defRPr>
            </a:lvl5pPr>
            <a:lvl6pPr marL="2500370" indent="-227024" eaLnBrk="0" fontAlgn="base" hangingPunct="0">
              <a:spcBef>
                <a:spcPct val="30000"/>
              </a:spcBef>
              <a:spcAft>
                <a:spcPct val="0"/>
              </a:spcAft>
              <a:defRPr sz="1200">
                <a:solidFill>
                  <a:schemeClr val="tx1"/>
                </a:solidFill>
                <a:latin typeface="Arial" panose="020B0604020202020204" pitchFamily="34" charset="0"/>
              </a:defRPr>
            </a:lvl6pPr>
            <a:lvl7pPr marL="2948197" indent="-227024" eaLnBrk="0" fontAlgn="base" hangingPunct="0">
              <a:spcBef>
                <a:spcPct val="30000"/>
              </a:spcBef>
              <a:spcAft>
                <a:spcPct val="0"/>
              </a:spcAft>
              <a:defRPr sz="1200">
                <a:solidFill>
                  <a:schemeClr val="tx1"/>
                </a:solidFill>
                <a:latin typeface="Arial" panose="020B0604020202020204" pitchFamily="34" charset="0"/>
              </a:defRPr>
            </a:lvl7pPr>
            <a:lvl8pPr marL="3396024" indent="-227024" eaLnBrk="0" fontAlgn="base" hangingPunct="0">
              <a:spcBef>
                <a:spcPct val="30000"/>
              </a:spcBef>
              <a:spcAft>
                <a:spcPct val="0"/>
              </a:spcAft>
              <a:defRPr sz="1200">
                <a:solidFill>
                  <a:schemeClr val="tx1"/>
                </a:solidFill>
                <a:latin typeface="Arial" panose="020B0604020202020204" pitchFamily="34" charset="0"/>
              </a:defRPr>
            </a:lvl8pPr>
            <a:lvl9pPr marL="3843852" indent="-227024"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2E9EFEA-8FBF-4369-90B6-7B5410055097}" type="slidenum">
              <a:rPr lang="en-US" altLang="en-US"/>
              <a:pPr eaLnBrk="1" hangingPunct="1">
                <a:spcBef>
                  <a:spcPct val="0"/>
                </a:spcBef>
              </a:pPr>
              <a:t>52</a:t>
            </a:fld>
            <a:endParaRPr lang="en-US" altLang="en-US"/>
          </a:p>
        </p:txBody>
      </p:sp>
    </p:spTree>
    <p:extLst>
      <p:ext uri="{BB962C8B-B14F-4D97-AF65-F5344CB8AC3E}">
        <p14:creationId xmlns:p14="http://schemas.microsoft.com/office/powerpoint/2010/main" val="5431666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R="0">
              <a:lnSpc>
                <a:spcPct val="110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ChatGPT may teach learners the wrong lessons by perpetuating biases. </a:t>
            </a:r>
          </a:p>
          <a:p>
            <a:pPr marR="0">
              <a:lnSpc>
                <a:spcPct val="110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For example, when asked to suggest professions for people from different racial backgrounds, genders, and sexual orientations, ChatGPT offered responses that reinforced stereotypes. </a:t>
            </a:r>
          </a:p>
          <a:p>
            <a:pPr marR="0">
              <a:lnSpc>
                <a:spcPct val="110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While more recent versions showed increased awareness, these concerns will remain as long as bias is endemic in the training data. </a:t>
            </a:r>
          </a:p>
        </p:txBody>
      </p:sp>
      <p:sp>
        <p:nvSpPr>
          <p:cNvPr id="15258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0159" indent="-284557" eaLnBrk="0" hangingPunct="0">
              <a:spcBef>
                <a:spcPct val="30000"/>
              </a:spcBef>
              <a:defRPr sz="1200">
                <a:solidFill>
                  <a:schemeClr val="tx1"/>
                </a:solidFill>
                <a:latin typeface="Arial" panose="020B0604020202020204" pitchFamily="34" charset="0"/>
              </a:defRPr>
            </a:lvl2pPr>
            <a:lvl3pPr marL="1139783" indent="-227024" eaLnBrk="0" hangingPunct="0">
              <a:spcBef>
                <a:spcPct val="30000"/>
              </a:spcBef>
              <a:defRPr sz="1200">
                <a:solidFill>
                  <a:schemeClr val="tx1"/>
                </a:solidFill>
                <a:latin typeface="Arial" panose="020B0604020202020204" pitchFamily="34" charset="0"/>
              </a:defRPr>
            </a:lvl3pPr>
            <a:lvl4pPr marL="1596941" indent="-227024" eaLnBrk="0" hangingPunct="0">
              <a:spcBef>
                <a:spcPct val="30000"/>
              </a:spcBef>
              <a:defRPr sz="1200">
                <a:solidFill>
                  <a:schemeClr val="tx1"/>
                </a:solidFill>
                <a:latin typeface="Arial" panose="020B0604020202020204" pitchFamily="34" charset="0"/>
              </a:defRPr>
            </a:lvl4pPr>
            <a:lvl5pPr marL="2052542" indent="-227024" eaLnBrk="0" hangingPunct="0">
              <a:spcBef>
                <a:spcPct val="30000"/>
              </a:spcBef>
              <a:defRPr sz="1200">
                <a:solidFill>
                  <a:schemeClr val="tx1"/>
                </a:solidFill>
                <a:latin typeface="Arial" panose="020B0604020202020204" pitchFamily="34" charset="0"/>
              </a:defRPr>
            </a:lvl5pPr>
            <a:lvl6pPr marL="2500370" indent="-227024" eaLnBrk="0" fontAlgn="base" hangingPunct="0">
              <a:spcBef>
                <a:spcPct val="30000"/>
              </a:spcBef>
              <a:spcAft>
                <a:spcPct val="0"/>
              </a:spcAft>
              <a:defRPr sz="1200">
                <a:solidFill>
                  <a:schemeClr val="tx1"/>
                </a:solidFill>
                <a:latin typeface="Arial" panose="020B0604020202020204" pitchFamily="34" charset="0"/>
              </a:defRPr>
            </a:lvl6pPr>
            <a:lvl7pPr marL="2948197" indent="-227024" eaLnBrk="0" fontAlgn="base" hangingPunct="0">
              <a:spcBef>
                <a:spcPct val="30000"/>
              </a:spcBef>
              <a:spcAft>
                <a:spcPct val="0"/>
              </a:spcAft>
              <a:defRPr sz="1200">
                <a:solidFill>
                  <a:schemeClr val="tx1"/>
                </a:solidFill>
                <a:latin typeface="Arial" panose="020B0604020202020204" pitchFamily="34" charset="0"/>
              </a:defRPr>
            </a:lvl7pPr>
            <a:lvl8pPr marL="3396024" indent="-227024" eaLnBrk="0" fontAlgn="base" hangingPunct="0">
              <a:spcBef>
                <a:spcPct val="30000"/>
              </a:spcBef>
              <a:spcAft>
                <a:spcPct val="0"/>
              </a:spcAft>
              <a:defRPr sz="1200">
                <a:solidFill>
                  <a:schemeClr val="tx1"/>
                </a:solidFill>
                <a:latin typeface="Arial" panose="020B0604020202020204" pitchFamily="34" charset="0"/>
              </a:defRPr>
            </a:lvl8pPr>
            <a:lvl9pPr marL="3843852" indent="-227024"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2E9EFEA-8FBF-4369-90B6-7B5410055097}" type="slidenum">
              <a:rPr lang="en-US" altLang="en-US"/>
              <a:pPr eaLnBrk="1" hangingPunct="1">
                <a:spcBef>
                  <a:spcPct val="0"/>
                </a:spcBef>
              </a:pPr>
              <a:t>53</a:t>
            </a:fld>
            <a:endParaRPr lang="en-US" altLang="en-US"/>
          </a:p>
        </p:txBody>
      </p:sp>
    </p:spTree>
    <p:extLst>
      <p:ext uri="{BB962C8B-B14F-4D97-AF65-F5344CB8AC3E}">
        <p14:creationId xmlns:p14="http://schemas.microsoft.com/office/powerpoint/2010/main" val="19954475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R="0" lvl="0" algn="l" defTabSz="912813" rtl="0" eaLnBrk="1" fontAlgn="base" latinLnBrk="0" hangingPunct="1">
              <a:lnSpc>
                <a:spcPct val="11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An overreliance on ChatGPT has the potential to stunt the development of critical thinking and medical knowledge, similar to how excessive dependence on imaging studies can erode clinical skills. </a:t>
            </a:r>
          </a:p>
          <a:p>
            <a:pPr marR="0" lvl="0" algn="l" defTabSz="912813" rtl="0" eaLnBrk="1" fontAlgn="base" latinLnBrk="0" hangingPunct="1">
              <a:lnSpc>
                <a:spcPct val="11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investigation into the Flight 3407 crash concluded that the pilots lacked situational awareness and failed to perform the proper actions</a:t>
            </a:r>
          </a:p>
          <a:p>
            <a:pPr marR="0" lvl="0" algn="l" defTabSz="912813" rtl="0" eaLnBrk="1" fontAlgn="base" latinLnBrk="0" hangingPunct="1">
              <a:lnSpc>
                <a:spcPct val="11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is, in part, because pilots spend so much time in autopilot. </a:t>
            </a:r>
          </a:p>
          <a:p>
            <a:pPr marR="0" lvl="0" algn="l" defTabSz="912813" rtl="0" eaLnBrk="1" fontAlgn="base" latinLnBrk="0" hangingPunct="1">
              <a:lnSpc>
                <a:spcPct val="11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Automation risks complacency, where we become so confident that the machine will work flawlessly that our attention starts to drift</a:t>
            </a:r>
          </a:p>
          <a:p>
            <a:pPr marR="0" lvl="0" algn="l" defTabSz="912813" rtl="0" eaLnBrk="1" fontAlgn="base" latinLnBrk="0" hangingPunct="1">
              <a:lnSpc>
                <a:spcPct val="11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R="0" lvl="0" algn="l" defTabSz="912813" rtl="0" eaLnBrk="1" fontAlgn="base" latinLnBrk="0" hangingPunct="1">
              <a:lnSpc>
                <a:spcPct val="11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[automation bias = following Google maps into a lake; automation complacency = trusting the autonomous vehicle so much that you are not prepared to take over when the autonomous driver is disabled]</a:t>
            </a:r>
          </a:p>
        </p:txBody>
      </p:sp>
      <p:sp>
        <p:nvSpPr>
          <p:cNvPr id="15258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0159" indent="-284557" eaLnBrk="0" hangingPunct="0">
              <a:spcBef>
                <a:spcPct val="30000"/>
              </a:spcBef>
              <a:defRPr sz="1200">
                <a:solidFill>
                  <a:schemeClr val="tx1"/>
                </a:solidFill>
                <a:latin typeface="Arial" panose="020B0604020202020204" pitchFamily="34" charset="0"/>
              </a:defRPr>
            </a:lvl2pPr>
            <a:lvl3pPr marL="1139783" indent="-227024" eaLnBrk="0" hangingPunct="0">
              <a:spcBef>
                <a:spcPct val="30000"/>
              </a:spcBef>
              <a:defRPr sz="1200">
                <a:solidFill>
                  <a:schemeClr val="tx1"/>
                </a:solidFill>
                <a:latin typeface="Arial" panose="020B0604020202020204" pitchFamily="34" charset="0"/>
              </a:defRPr>
            </a:lvl3pPr>
            <a:lvl4pPr marL="1596941" indent="-227024" eaLnBrk="0" hangingPunct="0">
              <a:spcBef>
                <a:spcPct val="30000"/>
              </a:spcBef>
              <a:defRPr sz="1200">
                <a:solidFill>
                  <a:schemeClr val="tx1"/>
                </a:solidFill>
                <a:latin typeface="Arial" panose="020B0604020202020204" pitchFamily="34" charset="0"/>
              </a:defRPr>
            </a:lvl4pPr>
            <a:lvl5pPr marL="2052542" indent="-227024" eaLnBrk="0" hangingPunct="0">
              <a:spcBef>
                <a:spcPct val="30000"/>
              </a:spcBef>
              <a:defRPr sz="1200">
                <a:solidFill>
                  <a:schemeClr val="tx1"/>
                </a:solidFill>
                <a:latin typeface="Arial" panose="020B0604020202020204" pitchFamily="34" charset="0"/>
              </a:defRPr>
            </a:lvl5pPr>
            <a:lvl6pPr marL="2500370" indent="-227024" eaLnBrk="0" fontAlgn="base" hangingPunct="0">
              <a:spcBef>
                <a:spcPct val="30000"/>
              </a:spcBef>
              <a:spcAft>
                <a:spcPct val="0"/>
              </a:spcAft>
              <a:defRPr sz="1200">
                <a:solidFill>
                  <a:schemeClr val="tx1"/>
                </a:solidFill>
                <a:latin typeface="Arial" panose="020B0604020202020204" pitchFamily="34" charset="0"/>
              </a:defRPr>
            </a:lvl6pPr>
            <a:lvl7pPr marL="2948197" indent="-227024" eaLnBrk="0" fontAlgn="base" hangingPunct="0">
              <a:spcBef>
                <a:spcPct val="30000"/>
              </a:spcBef>
              <a:spcAft>
                <a:spcPct val="0"/>
              </a:spcAft>
              <a:defRPr sz="1200">
                <a:solidFill>
                  <a:schemeClr val="tx1"/>
                </a:solidFill>
                <a:latin typeface="Arial" panose="020B0604020202020204" pitchFamily="34" charset="0"/>
              </a:defRPr>
            </a:lvl7pPr>
            <a:lvl8pPr marL="3396024" indent="-227024" eaLnBrk="0" fontAlgn="base" hangingPunct="0">
              <a:spcBef>
                <a:spcPct val="30000"/>
              </a:spcBef>
              <a:spcAft>
                <a:spcPct val="0"/>
              </a:spcAft>
              <a:defRPr sz="1200">
                <a:solidFill>
                  <a:schemeClr val="tx1"/>
                </a:solidFill>
                <a:latin typeface="Arial" panose="020B0604020202020204" pitchFamily="34" charset="0"/>
              </a:defRPr>
            </a:lvl8pPr>
            <a:lvl9pPr marL="3843852" indent="-227024"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2E9EFEA-8FBF-4369-90B6-7B5410055097}" type="slidenum">
              <a:rPr lang="en-US" altLang="en-US"/>
              <a:pPr eaLnBrk="1" hangingPunct="1">
                <a:spcBef>
                  <a:spcPct val="0"/>
                </a:spcBef>
              </a:pPr>
              <a:t>54</a:t>
            </a:fld>
            <a:endParaRPr lang="en-US" altLang="en-US"/>
          </a:p>
        </p:txBody>
      </p:sp>
    </p:spTree>
    <p:extLst>
      <p:ext uri="{BB962C8B-B14F-4D97-AF65-F5344CB8AC3E}">
        <p14:creationId xmlns:p14="http://schemas.microsoft.com/office/powerpoint/2010/main" val="35387701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55</a:t>
            </a:fld>
            <a:endParaRPr lang="en-US" dirty="0"/>
          </a:p>
        </p:txBody>
      </p:sp>
    </p:spTree>
    <p:extLst>
      <p:ext uri="{BB962C8B-B14F-4D97-AF65-F5344CB8AC3E}">
        <p14:creationId xmlns:p14="http://schemas.microsoft.com/office/powerpoint/2010/main" val="18447768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WeissStd"/>
              </a:rPr>
              <a:t>There are tremendous hazards involved with using AI to deliver care and teach learners</a:t>
            </a:r>
          </a:p>
          <a:p>
            <a:pPr algn="l"/>
            <a:r>
              <a:rPr lang="en-US" sz="1200" b="0" i="0" u="none" strike="noStrike" baseline="0" dirty="0">
                <a:latin typeface="WeissStd"/>
              </a:rPr>
              <a:t>My negative fantasy is that AI tools will be deployed without rigorous evaluation and without consideration for the uniqueness of primary care. </a:t>
            </a:r>
          </a:p>
          <a:p>
            <a:pPr algn="l"/>
            <a:r>
              <a:rPr lang="en-US" sz="1200" b="0" i="0" u="none" strike="noStrike" baseline="0" dirty="0">
                <a:latin typeface="WeissStd"/>
              </a:rPr>
              <a:t>Patient safety could be compromised</a:t>
            </a:r>
          </a:p>
          <a:p>
            <a:pPr algn="l"/>
            <a:r>
              <a:rPr lang="en-US" sz="1200" b="0" i="0" u="none" strike="noStrike" baseline="0" dirty="0">
                <a:latin typeface="WeissStd"/>
              </a:rPr>
              <a:t>Clinicians could become dissatisfied and more burnt out</a:t>
            </a:r>
          </a:p>
          <a:p>
            <a:pPr algn="l"/>
            <a:r>
              <a:rPr lang="en-US" sz="1200" b="0" i="0" u="none" strike="noStrike" baseline="0" dirty="0">
                <a:latin typeface="WeissStd"/>
              </a:rPr>
              <a:t>Care could more expensive and fragmented. </a:t>
            </a:r>
          </a:p>
          <a:p>
            <a:pPr algn="l"/>
            <a:r>
              <a:rPr lang="en-US" sz="1200" b="0" i="0" u="none" strike="noStrike" baseline="0" dirty="0">
                <a:latin typeface="WeissStd"/>
              </a:rPr>
              <a:t>Students could learn knowledge that is inaccurate, outdated, or biased</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i="0" u="none" strike="noStrike" baseline="0" dirty="0">
                <a:latin typeface="WeissStd"/>
              </a:rPr>
              <a:t>To avoid this predicament, I recommend five strategies</a:t>
            </a:r>
          </a:p>
          <a:p>
            <a:endParaRPr lang="en-US" dirty="0"/>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56</a:t>
            </a:fld>
            <a:endParaRPr lang="en-US" altLang="en-US"/>
          </a:p>
        </p:txBody>
      </p:sp>
    </p:spTree>
    <p:extLst>
      <p:ext uri="{BB962C8B-B14F-4D97-AF65-F5344CB8AC3E}">
        <p14:creationId xmlns:p14="http://schemas.microsoft.com/office/powerpoint/2010/main" val="14563758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WeissStd"/>
              </a:rPr>
              <a:t>The first strategy is training</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i="0" u="none" strike="noStrike" baseline="0" dirty="0">
                <a:latin typeface="WeissStd"/>
              </a:rPr>
              <a:t>Primary care educators and learners must understand basic principles and have opportunities to practice with AI, similar to learning how to use a stethoscope or ultrasound.</a:t>
            </a:r>
          </a:p>
          <a:p>
            <a:pPr algn="l"/>
            <a:r>
              <a:rPr lang="en-US" sz="1200" b="0" i="0" u="none" strike="noStrike" baseline="0" dirty="0">
                <a:latin typeface="WeissStd"/>
              </a:rPr>
              <a:t>I love this quote, as it speaks to the educators’ role</a:t>
            </a:r>
          </a:p>
          <a:p>
            <a:pPr algn="l"/>
            <a:endParaRPr lang="en-US" sz="1200" b="0" i="0" u="none" strike="noStrike" baseline="0" dirty="0">
              <a:latin typeface="WeissStd"/>
            </a:endParaRPr>
          </a:p>
          <a:p>
            <a:endParaRPr lang="en-US" dirty="0"/>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57</a:t>
            </a:fld>
            <a:endParaRPr lang="en-US" altLang="en-US"/>
          </a:p>
        </p:txBody>
      </p:sp>
    </p:spTree>
    <p:extLst>
      <p:ext uri="{BB962C8B-B14F-4D97-AF65-F5344CB8AC3E}">
        <p14:creationId xmlns:p14="http://schemas.microsoft.com/office/powerpoint/2010/main" val="1228440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3251" indent="-288719" eaLnBrk="0" hangingPunct="0">
              <a:spcBef>
                <a:spcPct val="30000"/>
              </a:spcBef>
              <a:defRPr sz="1200">
                <a:solidFill>
                  <a:schemeClr val="tx1"/>
                </a:solidFill>
                <a:latin typeface="Arial" panose="020B0604020202020204" pitchFamily="34" charset="0"/>
              </a:defRPr>
            </a:lvl2pPr>
            <a:lvl3pPr marL="1159716" indent="-230654" eaLnBrk="0" hangingPunct="0">
              <a:spcBef>
                <a:spcPct val="30000"/>
              </a:spcBef>
              <a:defRPr sz="1200">
                <a:solidFill>
                  <a:schemeClr val="tx1"/>
                </a:solidFill>
                <a:latin typeface="Arial" panose="020B0604020202020204" pitchFamily="34" charset="0"/>
              </a:defRPr>
            </a:lvl3pPr>
            <a:lvl4pPr marL="1624247" indent="-230654" eaLnBrk="0" hangingPunct="0">
              <a:spcBef>
                <a:spcPct val="30000"/>
              </a:spcBef>
              <a:defRPr sz="1200">
                <a:solidFill>
                  <a:schemeClr val="tx1"/>
                </a:solidFill>
                <a:latin typeface="Arial" panose="020B0604020202020204" pitchFamily="34" charset="0"/>
              </a:defRPr>
            </a:lvl4pPr>
            <a:lvl5pPr marL="2088779" indent="-230654" eaLnBrk="0" hangingPunct="0">
              <a:spcBef>
                <a:spcPct val="30000"/>
              </a:spcBef>
              <a:defRPr sz="1200">
                <a:solidFill>
                  <a:schemeClr val="tx1"/>
                </a:solidFill>
                <a:latin typeface="Arial" panose="020B0604020202020204" pitchFamily="34" charset="0"/>
              </a:defRPr>
            </a:lvl5pPr>
            <a:lvl6pPr marL="2553310" indent="-230654" eaLnBrk="0" fontAlgn="base" hangingPunct="0">
              <a:spcBef>
                <a:spcPct val="30000"/>
              </a:spcBef>
              <a:spcAft>
                <a:spcPct val="0"/>
              </a:spcAft>
              <a:defRPr sz="1200">
                <a:solidFill>
                  <a:schemeClr val="tx1"/>
                </a:solidFill>
                <a:latin typeface="Arial" panose="020B0604020202020204" pitchFamily="34" charset="0"/>
              </a:defRPr>
            </a:lvl6pPr>
            <a:lvl7pPr marL="3017841" indent="-230654" eaLnBrk="0" fontAlgn="base" hangingPunct="0">
              <a:spcBef>
                <a:spcPct val="30000"/>
              </a:spcBef>
              <a:spcAft>
                <a:spcPct val="0"/>
              </a:spcAft>
              <a:defRPr sz="1200">
                <a:solidFill>
                  <a:schemeClr val="tx1"/>
                </a:solidFill>
                <a:latin typeface="Arial" panose="020B0604020202020204" pitchFamily="34" charset="0"/>
              </a:defRPr>
            </a:lvl7pPr>
            <a:lvl8pPr marL="3482373" indent="-230654" eaLnBrk="0" fontAlgn="base" hangingPunct="0">
              <a:spcBef>
                <a:spcPct val="30000"/>
              </a:spcBef>
              <a:spcAft>
                <a:spcPct val="0"/>
              </a:spcAft>
              <a:defRPr sz="1200">
                <a:solidFill>
                  <a:schemeClr val="tx1"/>
                </a:solidFill>
                <a:latin typeface="Arial" panose="020B0604020202020204" pitchFamily="34" charset="0"/>
              </a:defRPr>
            </a:lvl8pPr>
            <a:lvl9pPr marL="3946904" indent="-230654"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561DA79-3B5B-4A9E-A108-00666EEF2D8D}" type="slidenum">
              <a:rPr lang="en-US" altLang="en-US">
                <a:latin typeface="Times New Roman" panose="02020603050405020304" pitchFamily="18" charset="0"/>
              </a:rPr>
              <a:pPr eaLnBrk="1" hangingPunct="1">
                <a:spcBef>
                  <a:spcPct val="0"/>
                </a:spcBef>
              </a:pPr>
              <a:t>58</a:t>
            </a:fld>
            <a:endParaRPr lang="en-US" altLang="en-US">
              <a:latin typeface="Times New Roman" panose="02020603050405020304" pitchFamily="18"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My colleagues and I developed competencies for using AI, which we think learners should achieve before using AI in practice </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In this example, we examine an AI tool that uses a smart phone camera to predict skin diseases</a:t>
            </a:r>
          </a:p>
        </p:txBody>
      </p:sp>
    </p:spTree>
    <p:extLst>
      <p:ext uri="{BB962C8B-B14F-4D97-AF65-F5344CB8AC3E}">
        <p14:creationId xmlns:p14="http://schemas.microsoft.com/office/powerpoint/2010/main" val="29947874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[Foundational Knowledge: What is the tool?</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The FDA approved an AI tool that provides a differential diagnosis using photographs of skin conditions and medical history. It was developed using 16,000 cases and a neural network to output prediction scores across 400 skin diseases.]</a:t>
            </a:r>
          </a:p>
          <a:p>
            <a:pPr marL="0" marR="0" lvl="0" indent="0" algn="l" defTabSz="912813" rtl="0" eaLnBrk="1" fontAlgn="base" latinLnBrk="0" hangingPunct="1">
              <a:lnSpc>
                <a:spcPct val="100000"/>
              </a:lnSpc>
              <a:spcBef>
                <a:spcPct val="30000"/>
              </a:spcBef>
              <a:spcAft>
                <a:spcPct val="0"/>
              </a:spcAft>
              <a:buClrTx/>
              <a:buSzTx/>
              <a:buFontTx/>
              <a:buNone/>
              <a:tabLst/>
              <a:defRPr/>
            </a:pPr>
            <a:endParaRPr lang="en-US" altLang="en-US" dirty="0"/>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First, learners should be able to describe the tool. They should be able to answer questions like:</a:t>
            </a:r>
          </a:p>
          <a:p>
            <a:pPr marL="228600" marR="0" lvl="0" indent="-228600" algn="l" defTabSz="912813" rtl="0" eaLnBrk="1" fontAlgn="base" latinLnBrk="0" hangingPunct="1">
              <a:lnSpc>
                <a:spcPct val="100000"/>
              </a:lnSpc>
              <a:spcBef>
                <a:spcPct val="30000"/>
              </a:spcBef>
              <a:spcAft>
                <a:spcPct val="0"/>
              </a:spcAft>
              <a:buClrTx/>
              <a:buSzTx/>
              <a:buFontTx/>
              <a:buAutoNum type="arabicParenR"/>
              <a:tabLst/>
              <a:defRPr/>
            </a:pPr>
            <a:r>
              <a:rPr lang="en-US" altLang="en-US" dirty="0"/>
              <a:t>What method does it use for prediction?</a:t>
            </a:r>
          </a:p>
          <a:p>
            <a:pPr marL="228600" marR="0" lvl="0" indent="-228600" algn="l" defTabSz="912813" rtl="0" eaLnBrk="1" fontAlgn="base" latinLnBrk="0" hangingPunct="1">
              <a:lnSpc>
                <a:spcPct val="100000"/>
              </a:lnSpc>
              <a:spcBef>
                <a:spcPct val="30000"/>
              </a:spcBef>
              <a:spcAft>
                <a:spcPct val="0"/>
              </a:spcAft>
              <a:buClrTx/>
              <a:buSzTx/>
              <a:buFontTx/>
              <a:buAutoNum type="arabicParenR"/>
              <a:tabLst/>
              <a:defRPr/>
            </a:pPr>
            <a:r>
              <a:rPr lang="en-US" altLang="en-US" dirty="0"/>
              <a:t>What data set was used for training?</a:t>
            </a:r>
          </a:p>
          <a:p>
            <a:endParaRPr lang="en-US" dirty="0"/>
          </a:p>
        </p:txBody>
      </p:sp>
      <p:sp>
        <p:nvSpPr>
          <p:cNvPr id="4" name="Slide Number Placeholder 3"/>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C9753831-98FF-4D10-A337-32DFD45AD4B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840705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6</a:t>
            </a:fld>
            <a:endParaRPr lang="en-US" altLang="en-US"/>
          </a:p>
        </p:txBody>
      </p:sp>
    </p:spTree>
    <p:extLst>
      <p:ext uri="{BB962C8B-B14F-4D97-AF65-F5344CB8AC3E}">
        <p14:creationId xmlns:p14="http://schemas.microsoft.com/office/powerpoint/2010/main" val="19887399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[Critical Appraisal: Should you use this tool?</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In a retrospective study, the AI tool was superior to physicians, for which use was associated with improved diagnoses for 1 in every 10 cases. A prospective study in a clinical setting has not been done yet.</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The second competency pertains to critical appraisal]</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Second, learners should be able to appraise the evidence regarding the tool and answer questions like:</a:t>
            </a:r>
          </a:p>
          <a:p>
            <a:pPr marL="228600" marR="0" lvl="0" indent="-228600" algn="l" defTabSz="912813" rtl="0" eaLnBrk="1" fontAlgn="base" latinLnBrk="0" hangingPunct="1">
              <a:lnSpc>
                <a:spcPct val="100000"/>
              </a:lnSpc>
              <a:spcBef>
                <a:spcPct val="30000"/>
              </a:spcBef>
              <a:spcAft>
                <a:spcPct val="0"/>
              </a:spcAft>
              <a:buClrTx/>
              <a:buSzTx/>
              <a:buFontTx/>
              <a:buAutoNum type="arabicParenR"/>
              <a:tabLst/>
              <a:defRPr/>
            </a:pPr>
            <a:r>
              <a:rPr lang="en-US" altLang="en-US" u="none" dirty="0"/>
              <a:t>How accurate is the tool?</a:t>
            </a:r>
          </a:p>
          <a:p>
            <a:pPr marL="228600" marR="0" lvl="0" indent="-228600" algn="l" defTabSz="912813" rtl="0" eaLnBrk="1" fontAlgn="base" latinLnBrk="0" hangingPunct="1">
              <a:lnSpc>
                <a:spcPct val="100000"/>
              </a:lnSpc>
              <a:spcBef>
                <a:spcPct val="30000"/>
              </a:spcBef>
              <a:spcAft>
                <a:spcPct val="0"/>
              </a:spcAft>
              <a:buClrTx/>
              <a:buSzTx/>
              <a:buFontTx/>
              <a:buAutoNum type="arabicParenR"/>
              <a:tabLst/>
              <a:defRPr/>
            </a:pPr>
            <a:r>
              <a:rPr lang="en-US" altLang="en-US" u="none" dirty="0"/>
              <a:t>Does use of the tool improve diagnostic accuracy in real world settings?</a:t>
            </a:r>
          </a:p>
          <a:p>
            <a:endParaRPr lang="en-US" dirty="0"/>
          </a:p>
        </p:txBody>
      </p:sp>
      <p:sp>
        <p:nvSpPr>
          <p:cNvPr id="4" name="Slide Number Placeholder 3"/>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C9753831-98FF-4D10-A337-32DFD45AD4B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9717944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[The next competency pertains to medical decision making</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u="sng" dirty="0"/>
              <a:t>How will you incorporate this information into medical decision making?</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u="sng" dirty="0"/>
              <a:t>Do studies indicate that you should use the tool for all skin conditions, only when the diagnosis is unclear, or only for specific diagnoses like melanoma?</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Medical Decision Making: When should I use this tool?</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You decide to use this AI tool to augment your diagnostic ability for skin conditions where the diagnosis is unclear. You use it to inform your decisions regarding treatment, biopsies, and referrals in a way that boosts accuracy, quality of care, and resource stewardship.]</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Third, learners should be able to incorporate the tool into medical decision making and answer questions like:</a:t>
            </a:r>
          </a:p>
          <a:p>
            <a:pPr marL="228600" marR="0" lvl="0" indent="-228600" algn="l" defTabSz="912813" rtl="0" eaLnBrk="1" fontAlgn="base" latinLnBrk="0" hangingPunct="1">
              <a:lnSpc>
                <a:spcPct val="100000"/>
              </a:lnSpc>
              <a:spcBef>
                <a:spcPct val="30000"/>
              </a:spcBef>
              <a:spcAft>
                <a:spcPct val="0"/>
              </a:spcAft>
              <a:buClrTx/>
              <a:buSzTx/>
              <a:buFontTx/>
              <a:buAutoNum type="arabicParenR"/>
              <a:tabLst/>
              <a:defRPr/>
            </a:pPr>
            <a:r>
              <a:rPr lang="en-US" altLang="en-US" dirty="0"/>
              <a:t>What are the indications for using the tool?</a:t>
            </a:r>
          </a:p>
          <a:p>
            <a:pPr marL="228600" marR="0" lvl="0" indent="-228600" algn="l" defTabSz="912813" rtl="0" eaLnBrk="1" fontAlgn="base" latinLnBrk="0" hangingPunct="1">
              <a:lnSpc>
                <a:spcPct val="100000"/>
              </a:lnSpc>
              <a:spcBef>
                <a:spcPct val="30000"/>
              </a:spcBef>
              <a:spcAft>
                <a:spcPct val="0"/>
              </a:spcAft>
              <a:buClrTx/>
              <a:buSzTx/>
              <a:buFontTx/>
              <a:buAutoNum type="arabicParenR"/>
              <a:tabLst/>
              <a:defRPr/>
            </a:pPr>
            <a:r>
              <a:rPr lang="en-US" altLang="en-US" dirty="0"/>
              <a:t>When should the tool be used so that its use enhances the effectiveness, value, and equity of the care delivered?</a:t>
            </a:r>
          </a:p>
          <a:p>
            <a:endParaRPr lang="en-US" dirty="0"/>
          </a:p>
        </p:txBody>
      </p:sp>
      <p:sp>
        <p:nvSpPr>
          <p:cNvPr id="4" name="Slide Number Placeholder 3"/>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C9753831-98FF-4D10-A337-32DFD45AD4B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9598881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ea typeface="ヒラギノ角ゴ Pro W3"/>
                <a:cs typeface="ヒラギノ角ゴ Pro W3"/>
              </a:rPr>
              <a:t>[The fourth competency pertains to technical use</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u="sng" dirty="0"/>
              <a:t>How do you use the tool and integrate it into the physical exam?</a:t>
            </a:r>
          </a:p>
          <a:p>
            <a:pPr marL="0" marR="0" lvl="0" indent="0" algn="l" defTabSz="912813" rtl="0" eaLnBrk="1" fontAlgn="base" latinLnBrk="0" hangingPunct="1">
              <a:lnSpc>
                <a:spcPct val="100000"/>
              </a:lnSpc>
              <a:spcBef>
                <a:spcPct val="30000"/>
              </a:spcBef>
              <a:spcAft>
                <a:spcPct val="0"/>
              </a:spcAft>
              <a:buClrTx/>
              <a:buSzTx/>
              <a:buFontTx/>
              <a:buNone/>
              <a:tabLst/>
              <a:defRPr/>
            </a:pPr>
            <a:endParaRPr lang="en-US" altLang="en-US" dirty="0"/>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Technical Use: How do I use this tool?</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You learn to take clinical photographs of skin conditions as required by the AI tool and generate a differential diagnosis using it. You do this seamlessly and efficiently during physical exams.]</a:t>
            </a:r>
          </a:p>
          <a:p>
            <a:pPr marL="0" marR="0" lvl="0" indent="0" algn="l" defTabSz="912813" rtl="0" eaLnBrk="1" fontAlgn="base" latinLnBrk="0" hangingPunct="1">
              <a:lnSpc>
                <a:spcPct val="100000"/>
              </a:lnSpc>
              <a:spcBef>
                <a:spcPct val="30000"/>
              </a:spcBef>
              <a:spcAft>
                <a:spcPct val="0"/>
              </a:spcAft>
              <a:buClrTx/>
              <a:buSzTx/>
              <a:buFontTx/>
              <a:buNone/>
              <a:tabLst/>
              <a:defRPr/>
            </a:pPr>
            <a:endParaRPr lang="en-US" altLang="en-US" dirty="0"/>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Fourth, learners should be able to execute the tasks needed to operate the tool and practice efficiently integrating the tool into their physical exam. </a:t>
            </a:r>
          </a:p>
          <a:p>
            <a:endParaRPr lang="en-US" dirty="0"/>
          </a:p>
        </p:txBody>
      </p:sp>
      <p:sp>
        <p:nvSpPr>
          <p:cNvPr id="4" name="Slide Number Placeholder 3"/>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C9753831-98FF-4D10-A337-32DFD45AD4B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8069516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u="sng" dirty="0">
                <a:ea typeface="ヒラギノ角ゴ Pro W3"/>
                <a:cs typeface="ヒラギノ角ゴ Pro W3"/>
              </a:rPr>
              <a:t>[Next, how do you communicate the use and results of AI to your patients?</a:t>
            </a:r>
          </a:p>
          <a:p>
            <a:pPr marL="0" marR="0" lvl="0" indent="0" algn="l" defTabSz="912813" rtl="0" eaLnBrk="1" fontAlgn="base" latinLnBrk="0" hangingPunct="1">
              <a:lnSpc>
                <a:spcPct val="100000"/>
              </a:lnSpc>
              <a:spcBef>
                <a:spcPct val="30000"/>
              </a:spcBef>
              <a:spcAft>
                <a:spcPct val="0"/>
              </a:spcAft>
              <a:buClrTx/>
              <a:buSzTx/>
              <a:buFontTx/>
              <a:buNone/>
              <a:tabLst/>
              <a:defRPr/>
            </a:pPr>
            <a:endParaRPr lang="en-US" altLang="en-US" dirty="0"/>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Patient Communication: How should I communicate with patients regarding the use of the tool?</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You discuss with the patient why and how the tool is being used and answer questions regarding privacy, ultimately building trust and confidence.]</a:t>
            </a:r>
          </a:p>
          <a:p>
            <a:pPr marL="0" marR="0" lvl="0" indent="0" algn="l" defTabSz="912813" rtl="0" eaLnBrk="1" fontAlgn="base" latinLnBrk="0" hangingPunct="1">
              <a:lnSpc>
                <a:spcPct val="100000"/>
              </a:lnSpc>
              <a:spcBef>
                <a:spcPct val="30000"/>
              </a:spcBef>
              <a:spcAft>
                <a:spcPct val="0"/>
              </a:spcAft>
              <a:buClrTx/>
              <a:buSzTx/>
              <a:buFontTx/>
              <a:buNone/>
              <a:tabLst/>
              <a:defRPr/>
            </a:pPr>
            <a:endParaRPr lang="en-US" altLang="en-US" dirty="0"/>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t>Fifth, learners should be able to communicate with patients regarding the use of the tool and practice explaining why the tool is being used, answer questions about privacy, and engage in shared decision making in a way that supports the clinician-patient relationship. </a:t>
            </a:r>
          </a:p>
          <a:p>
            <a:endParaRPr lang="en-US" dirty="0"/>
          </a:p>
        </p:txBody>
      </p:sp>
      <p:sp>
        <p:nvSpPr>
          <p:cNvPr id="4" name="Slide Number Placeholder 3"/>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C9753831-98FF-4D10-A337-32DFD45AD4B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6128244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eaLnBrk="1" hangingPunct="1"/>
            <a:r>
              <a:rPr lang="en-US" altLang="en-US" u="sng" dirty="0"/>
              <a:t>[Finally, what are the harms of using the tool?</a:t>
            </a:r>
          </a:p>
          <a:p>
            <a:pPr eaLnBrk="1" hangingPunct="1"/>
            <a:r>
              <a:rPr lang="en-US" altLang="en-US" dirty="0"/>
              <a:t>There are side effects to all medications, and similarly, there are harms that come with the use of AI</a:t>
            </a:r>
          </a:p>
          <a:p>
            <a:pPr eaLnBrk="1" hangingPunct="1"/>
            <a:r>
              <a:rPr lang="en-US" altLang="en-US" dirty="0"/>
              <a:t> </a:t>
            </a:r>
          </a:p>
          <a:p>
            <a:pPr eaLnBrk="1" hangingPunct="1"/>
            <a:r>
              <a:rPr lang="en-US" altLang="en-US" dirty="0">
                <a:ea typeface="ヒラギノ角ゴ Pro W3"/>
                <a:cs typeface="ヒラギノ角ゴ Pro W3"/>
              </a:rPr>
              <a:t>For example, one study found that an algorithm that identifies patients for a care management program was biased against African American patients</a:t>
            </a:r>
          </a:p>
          <a:p>
            <a:pPr eaLnBrk="1" hangingPunct="1"/>
            <a:r>
              <a:rPr lang="en-US" altLang="en-US" dirty="0">
                <a:ea typeface="ヒラギノ角ゴ Pro W3"/>
                <a:cs typeface="ヒラギノ角ゴ Pro W3"/>
              </a:rPr>
              <a:t>Despite having worse comorbidities, African American patients were less likely to be referred because the algorithm predicted costs rather than illness</a:t>
            </a:r>
          </a:p>
          <a:p>
            <a:pPr eaLnBrk="1" hangingPunct="1"/>
            <a:r>
              <a:rPr lang="en-US" altLang="en-US" dirty="0">
                <a:ea typeface="ヒラギノ角ゴ Pro W3"/>
                <a:cs typeface="ヒラギノ角ゴ Pro W3"/>
              </a:rPr>
              <a:t>Because of racism, African American patients receive less health care and are therefore, less costly]</a:t>
            </a:r>
          </a:p>
          <a:p>
            <a:pPr eaLnBrk="1" hangingPunct="1"/>
            <a:endParaRPr lang="en-US" altLang="en-US" dirty="0">
              <a:ea typeface="ヒラギノ角ゴ Pro W3"/>
              <a:cs typeface="ヒラギノ角ゴ Pro W3"/>
            </a:endParaRPr>
          </a:p>
          <a:p>
            <a:pPr eaLnBrk="1" hangingPunct="1"/>
            <a:r>
              <a:rPr lang="en-US" altLang="en-US" dirty="0">
                <a:ea typeface="ヒラギノ角ゴ Pro W3"/>
                <a:cs typeface="ヒラギノ角ゴ Pro W3"/>
              </a:rPr>
              <a:t>Finally, learner should be able to anticipate and mitigate the tool’s harms</a:t>
            </a:r>
          </a:p>
          <a:p>
            <a:pPr eaLnBrk="1" hangingPunct="1"/>
            <a:endParaRPr lang="en-US" altLang="en-US" dirty="0">
              <a:ea typeface="ヒラギノ角ゴ Pro W3"/>
              <a:cs typeface="ヒラギノ角ゴ Pro W3"/>
            </a:endParaRPr>
          </a:p>
          <a:p>
            <a:pPr eaLnBrk="1" hangingPunct="1"/>
            <a:r>
              <a:rPr lang="en-US" altLang="en-US" dirty="0">
                <a:ea typeface="ヒラギノ角ゴ Pro W3"/>
                <a:cs typeface="ヒラギノ角ゴ Pro W3"/>
              </a:rPr>
              <a:t>In this example, maybe the developers failed to train the tool using diverse skin types</a:t>
            </a:r>
          </a:p>
          <a:p>
            <a:pPr eaLnBrk="1" hangingPunct="1"/>
            <a:r>
              <a:rPr lang="en-US" altLang="en-US" dirty="0">
                <a:ea typeface="ヒラギノ角ゴ Pro W3"/>
                <a:cs typeface="ヒラギノ角ゴ Pro W3"/>
              </a:rPr>
              <a:t>Thus, the tool may not be accurate for individuals with darker skin tones</a:t>
            </a:r>
          </a:p>
          <a:p>
            <a:pPr eaLnBrk="1" hangingPunct="1"/>
            <a:endParaRPr lang="en-US" altLang="en-US" dirty="0">
              <a:ea typeface="ヒラギノ角ゴ Pro W3"/>
              <a:cs typeface="ヒラギノ角ゴ Pro W3"/>
            </a:endParaRPr>
          </a:p>
          <a:p>
            <a:pPr eaLnBrk="1" hangingPunct="1"/>
            <a:r>
              <a:rPr lang="en-US" altLang="en-US" dirty="0">
                <a:ea typeface="ヒラギノ角ゴ Pro W3"/>
                <a:cs typeface="ヒラギノ角ゴ Pro W3"/>
              </a:rPr>
              <a:t>Learners should be able to answer how this limitation affects the tool’s use. </a:t>
            </a:r>
          </a:p>
          <a:p>
            <a:pPr eaLnBrk="1" hangingPunct="1"/>
            <a:endParaRPr lang="en-US" altLang="en-US" dirty="0">
              <a:ea typeface="ヒラギノ角ゴ Pro W3"/>
              <a:cs typeface="ヒラギノ角ゴ Pro W3"/>
            </a:endParaRPr>
          </a:p>
          <a:p>
            <a:pPr eaLnBrk="1" hangingPunct="1"/>
            <a:endParaRPr lang="en-US" altLang="en-US" dirty="0">
              <a:ea typeface="ヒラギノ角ゴ Pro W3"/>
              <a:cs typeface="ヒラギノ角ゴ Pro W3"/>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dirty="0">
                <a:solidFill>
                  <a:srgbClr val="C00000"/>
                </a:solidFill>
                <a:latin typeface="+mj-lt"/>
                <a:ea typeface="+mn-ea"/>
              </a:rPr>
              <a:t>Obermeyer Z, Powers B, </a:t>
            </a:r>
            <a:r>
              <a:rPr lang="en-US" sz="1200" dirty="0" err="1">
                <a:solidFill>
                  <a:srgbClr val="C00000"/>
                </a:solidFill>
                <a:latin typeface="+mj-lt"/>
                <a:ea typeface="+mn-ea"/>
              </a:rPr>
              <a:t>Vogeli</a:t>
            </a:r>
            <a:r>
              <a:rPr lang="en-US" sz="1200" dirty="0">
                <a:solidFill>
                  <a:srgbClr val="C00000"/>
                </a:solidFill>
                <a:latin typeface="+mj-lt"/>
                <a:ea typeface="+mn-ea"/>
              </a:rPr>
              <a:t> C, Mullainathan S. Dissecting racial bias in an algorithm used to manage the health of populations. </a:t>
            </a:r>
            <a:r>
              <a:rPr lang="en-US" sz="1200" i="1" dirty="0">
                <a:solidFill>
                  <a:srgbClr val="C00000"/>
                </a:solidFill>
                <a:latin typeface="+mj-lt"/>
                <a:ea typeface="+mn-ea"/>
              </a:rPr>
              <a:t>Science</a:t>
            </a:r>
            <a:r>
              <a:rPr lang="en-US" sz="1200" dirty="0">
                <a:solidFill>
                  <a:srgbClr val="C00000"/>
                </a:solidFill>
                <a:latin typeface="+mj-lt"/>
                <a:ea typeface="+mn-ea"/>
              </a:rPr>
              <a:t>. 2019; 366(6464): 447-453. 10.1126/science.aax2342.</a:t>
            </a:r>
          </a:p>
          <a:p>
            <a:pPr marL="0" marR="0" lvl="0" indent="0" algn="l" defTabSz="912813" rtl="0" eaLnBrk="1" fontAlgn="base" latinLnBrk="0" hangingPunct="1">
              <a:lnSpc>
                <a:spcPct val="100000"/>
              </a:lnSpc>
              <a:spcBef>
                <a:spcPct val="30000"/>
              </a:spcBef>
              <a:spcAft>
                <a:spcPct val="0"/>
              </a:spcAft>
              <a:buClrTx/>
              <a:buSzTx/>
              <a:buFontTx/>
              <a:buNone/>
              <a:tabLst/>
              <a:defRPr/>
            </a:pPr>
            <a:endParaRPr lang="en-US" sz="1200" dirty="0">
              <a:solidFill>
                <a:srgbClr val="C00000"/>
              </a:solidFill>
              <a:latin typeface="+mj-lt"/>
              <a:ea typeface="+mn-ea"/>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dirty="0">
                <a:solidFill>
                  <a:srgbClr val="C00000"/>
                </a:solidFill>
                <a:latin typeface="+mj-lt"/>
                <a:ea typeface="+mn-ea"/>
              </a:rPr>
              <a:t>Primary care artificial intelligence: A Branch hiding in plain sight</a:t>
            </a:r>
          </a:p>
          <a:p>
            <a:pPr marL="0" marR="0" lvl="0" indent="0" algn="l" defTabSz="912813" rtl="0" eaLnBrk="1" fontAlgn="base" latinLnBrk="0" hangingPunct="1">
              <a:lnSpc>
                <a:spcPct val="100000"/>
              </a:lnSpc>
              <a:spcBef>
                <a:spcPct val="30000"/>
              </a:spcBef>
              <a:spcAft>
                <a:spcPct val="0"/>
              </a:spcAft>
              <a:buClrTx/>
              <a:buSzTx/>
              <a:buFontTx/>
              <a:buNone/>
              <a:tabLst/>
              <a:defRPr/>
            </a:pPr>
            <a:endParaRPr lang="en-US" sz="1200" dirty="0">
              <a:solidFill>
                <a:srgbClr val="C00000"/>
              </a:solidFill>
              <a:latin typeface="+mj-lt"/>
              <a:ea typeface="+mn-ea"/>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dirty="0">
                <a:solidFill>
                  <a:srgbClr val="C00000"/>
                </a:solidFill>
                <a:latin typeface="+mj-lt"/>
                <a:ea typeface="+mn-ea"/>
              </a:rPr>
              <a:t>Unintended Consequences: What are the side effects of this tool?</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dirty="0">
                <a:solidFill>
                  <a:srgbClr val="C00000"/>
                </a:solidFill>
                <a:latin typeface="+mj-lt"/>
                <a:ea typeface="+mn-ea"/>
              </a:rPr>
              <a:t>You understand that Fitzpatrick skin types I and V are under-represented, and type VI is absent in the training data set for this AI tool.</a:t>
            </a:r>
          </a:p>
          <a:p>
            <a:endParaRPr lang="en-US" dirty="0"/>
          </a:p>
        </p:txBody>
      </p:sp>
      <p:sp>
        <p:nvSpPr>
          <p:cNvPr id="4" name="Slide Number Placeholder 3"/>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C9753831-98FF-4D10-A337-32DFD45AD4B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2275077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like the competencies that were in this Academic Medicine paper</a:t>
            </a:r>
          </a:p>
          <a:p>
            <a:r>
              <a:rPr lang="en-US" dirty="0"/>
              <a:t>There’s a lot of overlap between our competencies and these</a:t>
            </a:r>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65</a:t>
            </a:fld>
            <a:endParaRPr lang="en-US" altLang="en-US" dirty="0"/>
          </a:p>
        </p:txBody>
      </p:sp>
    </p:spTree>
    <p:extLst>
      <p:ext uri="{BB962C8B-B14F-4D97-AF65-F5344CB8AC3E}">
        <p14:creationId xmlns:p14="http://schemas.microsoft.com/office/powerpoint/2010/main" val="37758508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the current training in AI/ML is insufficient and fails to meet the demand</a:t>
            </a:r>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66</a:t>
            </a:fld>
            <a:endParaRPr lang="en-US" altLang="en-US"/>
          </a:p>
        </p:txBody>
      </p:sp>
    </p:spTree>
    <p:extLst>
      <p:ext uri="{BB962C8B-B14F-4D97-AF65-F5344CB8AC3E}">
        <p14:creationId xmlns:p14="http://schemas.microsoft.com/office/powerpoint/2010/main" val="37558610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training options for you and your learners</a:t>
            </a:r>
          </a:p>
          <a:p>
            <a:endParaRPr lang="en-US" dirty="0"/>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67</a:t>
            </a:fld>
            <a:endParaRPr lang="en-US" altLang="en-US"/>
          </a:p>
        </p:txBody>
      </p:sp>
    </p:spTree>
    <p:extLst>
      <p:ext uri="{BB962C8B-B14F-4D97-AF65-F5344CB8AC3E}">
        <p14:creationId xmlns:p14="http://schemas.microsoft.com/office/powerpoint/2010/main" val="1423441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STFM and the American Board of Family Medicine are creating a curriculum and a video series called…</a:t>
            </a:r>
          </a:p>
          <a:p>
            <a:r>
              <a:rPr lang="en-US" dirty="0"/>
              <a:t>We plan to launch this curriculum in the next year</a:t>
            </a:r>
          </a:p>
          <a:p>
            <a:endParaRPr lang="en-US" dirty="0"/>
          </a:p>
          <a:p>
            <a:r>
              <a:rPr lang="en-US" dirty="0"/>
              <a:t>Goals</a:t>
            </a:r>
          </a:p>
          <a:p>
            <a:r>
              <a:rPr lang="en-US" dirty="0"/>
              <a:t>Equip learners with the skills necessary to be engaged stakeholders in a clinical world that includes AI</a:t>
            </a:r>
          </a:p>
          <a:p>
            <a:r>
              <a:rPr lang="en-US" dirty="0"/>
              <a:t>Develop and disseminate innovative health care AI curricula to prepare the primary care workforce</a:t>
            </a:r>
          </a:p>
          <a:p>
            <a:r>
              <a:rPr lang="en-US" dirty="0"/>
              <a:t>Create efficient and effective AI curricula that can be applied across various primary care settings</a:t>
            </a:r>
          </a:p>
          <a:p>
            <a:r>
              <a:rPr lang="en-US" dirty="0"/>
              <a:t>Prepare learners in primary care settings to appraise and apply literature and outputs in their clinical practice</a:t>
            </a:r>
          </a:p>
          <a:p>
            <a:r>
              <a:rPr lang="en-US" dirty="0"/>
              <a:t>Ensure that all patients benefit from AI-augmented clinical care</a:t>
            </a:r>
          </a:p>
          <a:p>
            <a:endParaRPr lang="en-US" dirty="0"/>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68</a:t>
            </a:fld>
            <a:endParaRPr lang="en-US" altLang="en-US"/>
          </a:p>
        </p:txBody>
      </p:sp>
    </p:spTree>
    <p:extLst>
      <p:ext uri="{BB962C8B-B14F-4D97-AF65-F5344CB8AC3E}">
        <p14:creationId xmlns:p14="http://schemas.microsoft.com/office/powerpoint/2010/main" val="39071004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ヒラギノ角ゴ Pro W3"/>
                <a:cs typeface="ヒラギノ角ゴ Pro W3"/>
              </a:rPr>
              <a:t>The second strategy is testing</a:t>
            </a:r>
          </a:p>
          <a:p>
            <a:pPr eaLnBrk="1" hangingPunct="1"/>
            <a:r>
              <a:rPr lang="en-US" altLang="en-US" dirty="0">
                <a:ea typeface="ヒラギノ角ゴ Pro W3"/>
                <a:cs typeface="ヒラギノ角ゴ Pro W3"/>
              </a:rPr>
              <a:t>Before AI tools are implemented, they need to be tested just like we test new drugs, diagnostic tools, and programs</a:t>
            </a:r>
          </a:p>
          <a:p>
            <a:pPr eaLnBrk="1" hangingPunct="1"/>
            <a:r>
              <a:rPr lang="en-US" altLang="en-US" dirty="0">
                <a:ea typeface="ヒラギノ角ゴ Pro W3"/>
                <a:cs typeface="ヒラギノ角ゴ Pro W3"/>
              </a:rPr>
              <a:t>We need randomized controlled trials to capture their unbiased effects and mixed methods studies to understand their limitations and how they can be improved</a:t>
            </a:r>
          </a:p>
          <a:p>
            <a:pPr eaLnBrk="1" hangingPunct="1"/>
            <a:r>
              <a:rPr lang="en-US" altLang="en-US" dirty="0">
                <a:ea typeface="ヒラギノ角ゴ Pro W3"/>
                <a:cs typeface="ヒラギノ角ゴ Pro W3"/>
              </a:rPr>
              <a:t>Right now, we have tremendous activity in this first stage of design and development</a:t>
            </a:r>
          </a:p>
          <a:p>
            <a:pPr eaLnBrk="1" hangingPunct="1"/>
            <a:r>
              <a:rPr lang="en-US" altLang="en-US" dirty="0">
                <a:ea typeface="ヒラギノ角ゴ Pro W3"/>
                <a:cs typeface="ヒラギノ角ゴ Pro W3"/>
              </a:rPr>
              <a:t>But we have less activity in the evaluation and validation phases</a:t>
            </a:r>
          </a:p>
          <a:p>
            <a:pPr eaLnBrk="1" hangingPunct="1"/>
            <a:r>
              <a:rPr lang="en-US" altLang="en-US" dirty="0">
                <a:ea typeface="ヒラギノ角ゴ Pro W3"/>
                <a:cs typeface="ヒラギノ角ゴ Pro W3"/>
              </a:rPr>
              <a:t>The evaluations that are taking place are not always in primary care settings, making the evidence less useful for primary care </a:t>
            </a:r>
          </a:p>
        </p:txBody>
      </p:sp>
      <p:sp>
        <p:nvSpPr>
          <p:cNvPr id="15258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0159" indent="-284557" eaLnBrk="0" hangingPunct="0">
              <a:spcBef>
                <a:spcPct val="30000"/>
              </a:spcBef>
              <a:defRPr sz="1200">
                <a:solidFill>
                  <a:schemeClr val="tx1"/>
                </a:solidFill>
                <a:latin typeface="Arial" panose="020B0604020202020204" pitchFamily="34" charset="0"/>
              </a:defRPr>
            </a:lvl2pPr>
            <a:lvl3pPr marL="1139783" indent="-227024" eaLnBrk="0" hangingPunct="0">
              <a:spcBef>
                <a:spcPct val="30000"/>
              </a:spcBef>
              <a:defRPr sz="1200">
                <a:solidFill>
                  <a:schemeClr val="tx1"/>
                </a:solidFill>
                <a:latin typeface="Arial" panose="020B0604020202020204" pitchFamily="34" charset="0"/>
              </a:defRPr>
            </a:lvl3pPr>
            <a:lvl4pPr marL="1596941" indent="-227024" eaLnBrk="0" hangingPunct="0">
              <a:spcBef>
                <a:spcPct val="30000"/>
              </a:spcBef>
              <a:defRPr sz="1200">
                <a:solidFill>
                  <a:schemeClr val="tx1"/>
                </a:solidFill>
                <a:latin typeface="Arial" panose="020B0604020202020204" pitchFamily="34" charset="0"/>
              </a:defRPr>
            </a:lvl4pPr>
            <a:lvl5pPr marL="2052542" indent="-227024" eaLnBrk="0" hangingPunct="0">
              <a:spcBef>
                <a:spcPct val="30000"/>
              </a:spcBef>
              <a:defRPr sz="1200">
                <a:solidFill>
                  <a:schemeClr val="tx1"/>
                </a:solidFill>
                <a:latin typeface="Arial" panose="020B0604020202020204" pitchFamily="34" charset="0"/>
              </a:defRPr>
            </a:lvl5pPr>
            <a:lvl6pPr marL="2500370" indent="-227024" eaLnBrk="0" fontAlgn="base" hangingPunct="0">
              <a:spcBef>
                <a:spcPct val="30000"/>
              </a:spcBef>
              <a:spcAft>
                <a:spcPct val="0"/>
              </a:spcAft>
              <a:defRPr sz="1200">
                <a:solidFill>
                  <a:schemeClr val="tx1"/>
                </a:solidFill>
                <a:latin typeface="Arial" panose="020B0604020202020204" pitchFamily="34" charset="0"/>
              </a:defRPr>
            </a:lvl6pPr>
            <a:lvl7pPr marL="2948197" indent="-227024" eaLnBrk="0" fontAlgn="base" hangingPunct="0">
              <a:spcBef>
                <a:spcPct val="30000"/>
              </a:spcBef>
              <a:spcAft>
                <a:spcPct val="0"/>
              </a:spcAft>
              <a:defRPr sz="1200">
                <a:solidFill>
                  <a:schemeClr val="tx1"/>
                </a:solidFill>
                <a:latin typeface="Arial" panose="020B0604020202020204" pitchFamily="34" charset="0"/>
              </a:defRPr>
            </a:lvl7pPr>
            <a:lvl8pPr marL="3396024" indent="-227024" eaLnBrk="0" fontAlgn="base" hangingPunct="0">
              <a:spcBef>
                <a:spcPct val="30000"/>
              </a:spcBef>
              <a:spcAft>
                <a:spcPct val="0"/>
              </a:spcAft>
              <a:defRPr sz="1200">
                <a:solidFill>
                  <a:schemeClr val="tx1"/>
                </a:solidFill>
                <a:latin typeface="Arial" panose="020B0604020202020204" pitchFamily="34" charset="0"/>
              </a:defRPr>
            </a:lvl8pPr>
            <a:lvl9pPr marL="3843852" indent="-227024"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2E9EFEA-8FBF-4369-90B6-7B5410055097}" type="slidenum">
              <a:rPr lang="en-US" altLang="en-US"/>
              <a:pPr eaLnBrk="1" hangingPunct="1">
                <a:spcBef>
                  <a:spcPct val="0"/>
                </a:spcBef>
              </a:pPr>
              <a:t>69</a:t>
            </a:fld>
            <a:endParaRPr lang="en-US" altLang="en-US"/>
          </a:p>
        </p:txBody>
      </p:sp>
    </p:spTree>
    <p:extLst>
      <p:ext uri="{BB962C8B-B14F-4D97-AF65-F5344CB8AC3E}">
        <p14:creationId xmlns:p14="http://schemas.microsoft.com/office/powerpoint/2010/main" val="4237286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7</a:t>
            </a:fld>
            <a:endParaRPr lang="en-US" altLang="en-US"/>
          </a:p>
        </p:txBody>
      </p:sp>
    </p:spTree>
    <p:extLst>
      <p:ext uri="{BB962C8B-B14F-4D97-AF65-F5344CB8AC3E}">
        <p14:creationId xmlns:p14="http://schemas.microsoft.com/office/powerpoint/2010/main" val="19208484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ヒラギノ角ゴ Pro W3"/>
                <a:cs typeface="ヒラギノ角ゴ Pro W3"/>
              </a:rPr>
              <a:t>Because of the potential for harm, end users like yourselves must be engaged at all stages</a:t>
            </a:r>
          </a:p>
          <a:p>
            <a:pPr eaLnBrk="1" hangingPunct="1"/>
            <a:r>
              <a:rPr lang="en-US" altLang="en-US" dirty="0">
                <a:ea typeface="ヒラギノ角ゴ Pro W3"/>
                <a:cs typeface="ヒラギノ角ゴ Pro W3"/>
              </a:rPr>
              <a:t>Otherwise, the unintended consequences will be hidden until these tools are implemented</a:t>
            </a:r>
          </a:p>
          <a:p>
            <a:pPr eaLnBrk="1" hangingPunct="1"/>
            <a:r>
              <a:rPr lang="en-US" altLang="en-US" dirty="0">
                <a:ea typeface="ヒラギノ角ゴ Pro W3"/>
                <a:cs typeface="ヒラギノ角ゴ Pro W3"/>
              </a:rPr>
              <a:t>This figure describes the factors that impact the EHR user experience, but these could also apply to the AI user experience</a:t>
            </a:r>
          </a:p>
          <a:p>
            <a:pPr eaLnBrk="1" hangingPunct="1"/>
            <a:r>
              <a:rPr lang="en-US" altLang="en-US" dirty="0">
                <a:ea typeface="ヒラギノ角ゴ Pro W3"/>
                <a:cs typeface="ヒラギノ角ゴ Pro W3"/>
              </a:rPr>
              <a:t>Without the engagement of clinicians, patients, educators, students, ethicists, and designers, I believe AI will fail and will make care worse</a:t>
            </a:r>
          </a:p>
        </p:txBody>
      </p:sp>
      <p:sp>
        <p:nvSpPr>
          <p:cNvPr id="15258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0159" indent="-284557" eaLnBrk="0" hangingPunct="0">
              <a:spcBef>
                <a:spcPct val="30000"/>
              </a:spcBef>
              <a:defRPr sz="1200">
                <a:solidFill>
                  <a:schemeClr val="tx1"/>
                </a:solidFill>
                <a:latin typeface="Arial" panose="020B0604020202020204" pitchFamily="34" charset="0"/>
              </a:defRPr>
            </a:lvl2pPr>
            <a:lvl3pPr marL="1139783" indent="-227024" eaLnBrk="0" hangingPunct="0">
              <a:spcBef>
                <a:spcPct val="30000"/>
              </a:spcBef>
              <a:defRPr sz="1200">
                <a:solidFill>
                  <a:schemeClr val="tx1"/>
                </a:solidFill>
                <a:latin typeface="Arial" panose="020B0604020202020204" pitchFamily="34" charset="0"/>
              </a:defRPr>
            </a:lvl3pPr>
            <a:lvl4pPr marL="1596941" indent="-227024" eaLnBrk="0" hangingPunct="0">
              <a:spcBef>
                <a:spcPct val="30000"/>
              </a:spcBef>
              <a:defRPr sz="1200">
                <a:solidFill>
                  <a:schemeClr val="tx1"/>
                </a:solidFill>
                <a:latin typeface="Arial" panose="020B0604020202020204" pitchFamily="34" charset="0"/>
              </a:defRPr>
            </a:lvl4pPr>
            <a:lvl5pPr marL="2052542" indent="-227024" eaLnBrk="0" hangingPunct="0">
              <a:spcBef>
                <a:spcPct val="30000"/>
              </a:spcBef>
              <a:defRPr sz="1200">
                <a:solidFill>
                  <a:schemeClr val="tx1"/>
                </a:solidFill>
                <a:latin typeface="Arial" panose="020B0604020202020204" pitchFamily="34" charset="0"/>
              </a:defRPr>
            </a:lvl5pPr>
            <a:lvl6pPr marL="2500370" indent="-227024" eaLnBrk="0" fontAlgn="base" hangingPunct="0">
              <a:spcBef>
                <a:spcPct val="30000"/>
              </a:spcBef>
              <a:spcAft>
                <a:spcPct val="0"/>
              </a:spcAft>
              <a:defRPr sz="1200">
                <a:solidFill>
                  <a:schemeClr val="tx1"/>
                </a:solidFill>
                <a:latin typeface="Arial" panose="020B0604020202020204" pitchFamily="34" charset="0"/>
              </a:defRPr>
            </a:lvl6pPr>
            <a:lvl7pPr marL="2948197" indent="-227024" eaLnBrk="0" fontAlgn="base" hangingPunct="0">
              <a:spcBef>
                <a:spcPct val="30000"/>
              </a:spcBef>
              <a:spcAft>
                <a:spcPct val="0"/>
              </a:spcAft>
              <a:defRPr sz="1200">
                <a:solidFill>
                  <a:schemeClr val="tx1"/>
                </a:solidFill>
                <a:latin typeface="Arial" panose="020B0604020202020204" pitchFamily="34" charset="0"/>
              </a:defRPr>
            </a:lvl7pPr>
            <a:lvl8pPr marL="3396024" indent="-227024" eaLnBrk="0" fontAlgn="base" hangingPunct="0">
              <a:spcBef>
                <a:spcPct val="30000"/>
              </a:spcBef>
              <a:spcAft>
                <a:spcPct val="0"/>
              </a:spcAft>
              <a:defRPr sz="1200">
                <a:solidFill>
                  <a:schemeClr val="tx1"/>
                </a:solidFill>
                <a:latin typeface="Arial" panose="020B0604020202020204" pitchFamily="34" charset="0"/>
              </a:defRPr>
            </a:lvl8pPr>
            <a:lvl9pPr marL="3843852" indent="-227024"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2E9EFEA-8FBF-4369-90B6-7B5410055097}" type="slidenum">
              <a:rPr lang="en-US" altLang="en-US"/>
              <a:pPr eaLnBrk="1" hangingPunct="1">
                <a:spcBef>
                  <a:spcPct val="0"/>
                </a:spcBef>
              </a:pPr>
              <a:t>70</a:t>
            </a:fld>
            <a:endParaRPr lang="en-US" altLang="en-US"/>
          </a:p>
        </p:txBody>
      </p:sp>
    </p:spTree>
    <p:extLst>
      <p:ext uri="{BB962C8B-B14F-4D97-AF65-F5344CB8AC3E}">
        <p14:creationId xmlns:p14="http://schemas.microsoft.com/office/powerpoint/2010/main" val="31721182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4950" marR="0" indent="-234950">
              <a:lnSpc>
                <a:spcPct val="120000"/>
              </a:lnSpc>
              <a:spcBef>
                <a:spcPts val="0"/>
              </a:spcBef>
              <a:spcAft>
                <a:spcPts val="0"/>
              </a:spcAft>
            </a:pPr>
            <a:r>
              <a:rPr lang="en-US" sz="1200" b="0" dirty="0"/>
              <a:t>That’s why we need the third strategy of teaming</a:t>
            </a:r>
          </a:p>
          <a:p>
            <a:pPr marL="234950" marR="0" indent="-234950">
              <a:lnSpc>
                <a:spcPct val="120000"/>
              </a:lnSpc>
              <a:spcBef>
                <a:spcPts val="0"/>
              </a:spcBef>
              <a:spcAft>
                <a:spcPts val="0"/>
              </a:spcAft>
            </a:pPr>
            <a:r>
              <a:rPr lang="en-US" sz="1200" b="0" dirty="0"/>
              <a:t>Family medicine educators cannot make these changes alone</a:t>
            </a:r>
          </a:p>
          <a:p>
            <a:pPr marL="234950" marR="0" indent="-234950">
              <a:lnSpc>
                <a:spcPct val="120000"/>
              </a:lnSpc>
              <a:spcBef>
                <a:spcPts val="0"/>
              </a:spcBef>
              <a:spcAft>
                <a:spcPts val="0"/>
              </a:spcAft>
            </a:pPr>
            <a:r>
              <a:rPr lang="en-US" sz="1200" b="0" dirty="0"/>
              <a:t>Instead, we need to partner with computer scientists</a:t>
            </a:r>
          </a:p>
          <a:p>
            <a:pPr marL="234950" marR="0" indent="-234950">
              <a:lnSpc>
                <a:spcPct val="120000"/>
              </a:lnSpc>
              <a:spcBef>
                <a:spcPts val="0"/>
              </a:spcBef>
              <a:spcAft>
                <a:spcPts val="0"/>
              </a:spcAft>
            </a:pPr>
            <a:r>
              <a:rPr lang="en-US" sz="1200" b="0" dirty="0"/>
              <a:t>We need to help companies rigorously develop and evaluate their products</a:t>
            </a:r>
          </a:p>
          <a:p>
            <a:pPr marL="234950" marR="0" indent="-234950">
              <a:lnSpc>
                <a:spcPct val="120000"/>
              </a:lnSpc>
              <a:spcBef>
                <a:spcPts val="0"/>
              </a:spcBef>
              <a:spcAft>
                <a:spcPts val="0"/>
              </a:spcAft>
            </a:pPr>
            <a:r>
              <a:rPr lang="en-US" sz="1200" b="0" dirty="0"/>
              <a:t>We need to attend AI meetings and invite our computer science colleagues to our conferences</a:t>
            </a:r>
          </a:p>
          <a:p>
            <a:pPr eaLnBrk="1" hangingPunct="1"/>
            <a:endParaRPr lang="en-US" dirty="0"/>
          </a:p>
          <a:p>
            <a:pPr eaLnBrk="1" hangingPunct="1"/>
            <a:r>
              <a:rPr lang="en-US" dirty="0"/>
              <a:t>We also need more transdisciplinary training</a:t>
            </a:r>
          </a:p>
          <a:p>
            <a:pPr eaLnBrk="1" hangingPunct="1"/>
            <a:r>
              <a:rPr lang="en-US" dirty="0"/>
              <a:t>Existing AI methods will be insufficient for primary care</a:t>
            </a:r>
          </a:p>
          <a:p>
            <a:pPr eaLnBrk="1" hangingPunct="1"/>
            <a:r>
              <a:rPr lang="en-US" dirty="0"/>
              <a:t>Instead, we need new AI methods that are tailored to the breadth, complexity, and longitudinality of primary care</a:t>
            </a:r>
          </a:p>
          <a:p>
            <a:endParaRPr lang="en-US" dirty="0"/>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71</a:t>
            </a:fld>
            <a:endParaRPr lang="en-US" altLang="en-US"/>
          </a:p>
        </p:txBody>
      </p:sp>
    </p:spTree>
    <p:extLst>
      <p:ext uri="{BB962C8B-B14F-4D97-AF65-F5344CB8AC3E}">
        <p14:creationId xmlns:p14="http://schemas.microsoft.com/office/powerpoint/2010/main" val="22748989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4950" marR="0" indent="-234950">
              <a:lnSpc>
                <a:spcPct val="120000"/>
              </a:lnSpc>
              <a:spcBef>
                <a:spcPts val="0"/>
              </a:spcBef>
              <a:spcAft>
                <a:spcPts val="0"/>
              </a:spcAft>
            </a:pPr>
            <a:r>
              <a:rPr lang="en-US" sz="1200" b="0" dirty="0"/>
              <a:t>The fourth strategy is tailoring AI to primary care and medical education</a:t>
            </a:r>
          </a:p>
          <a:p>
            <a:pPr marL="234950" marR="0" indent="-234950">
              <a:lnSpc>
                <a:spcPct val="120000"/>
              </a:lnSpc>
              <a:spcBef>
                <a:spcPts val="0"/>
              </a:spcBef>
              <a:spcAft>
                <a:spcPts val="0"/>
              </a:spcAft>
            </a:pPr>
            <a:r>
              <a:rPr lang="en-US" sz="1200" b="0" dirty="0"/>
              <a:t>Open AI, the company behind ChatGPT, created custom GPTs</a:t>
            </a:r>
          </a:p>
          <a:p>
            <a:pPr marL="234950" marR="0" indent="-234950">
              <a:lnSpc>
                <a:spcPct val="120000"/>
              </a:lnSpc>
              <a:spcBef>
                <a:spcPts val="0"/>
              </a:spcBef>
              <a:spcAft>
                <a:spcPts val="0"/>
              </a:spcAft>
            </a:pPr>
            <a:r>
              <a:rPr lang="en-US" sz="1200" b="0" dirty="0"/>
              <a:t>As previously mentioned, there are concerns about the accuracy of ChatGPT</a:t>
            </a:r>
          </a:p>
          <a:p>
            <a:pPr marL="234950" marR="0" lvl="0" indent="-234950" algn="l" defTabSz="912813" rtl="0" eaLnBrk="1" fontAlgn="base" latinLnBrk="0" hangingPunct="1">
              <a:lnSpc>
                <a:spcPct val="120000"/>
              </a:lnSpc>
              <a:spcBef>
                <a:spcPts val="0"/>
              </a:spcBef>
              <a:spcAft>
                <a:spcPts val="0"/>
              </a:spcAft>
              <a:buClrTx/>
              <a:buSzTx/>
              <a:buFontTx/>
              <a:buNone/>
              <a:tabLst/>
              <a:defRPr/>
            </a:pPr>
            <a:r>
              <a:rPr lang="en-US" sz="1200" b="0" dirty="0"/>
              <a:t>Instead of drawing information from the entirety of the internet, ChatGPT can now be tailored to specific material</a:t>
            </a:r>
          </a:p>
          <a:p>
            <a:pPr marL="234950" marR="0" indent="-234950">
              <a:lnSpc>
                <a:spcPct val="120000"/>
              </a:lnSpc>
              <a:spcBef>
                <a:spcPts val="0"/>
              </a:spcBef>
              <a:spcAft>
                <a:spcPts val="0"/>
              </a:spcAft>
            </a:pPr>
            <a:r>
              <a:rPr lang="en-US" sz="1200" b="0" dirty="0"/>
              <a:t>For example, we can create a primary care </a:t>
            </a:r>
            <a:endParaRPr lang="en-US" dirty="0"/>
          </a:p>
          <a:p>
            <a:endParaRPr lang="en-US" dirty="0"/>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72</a:t>
            </a:fld>
            <a:endParaRPr lang="en-US" altLang="en-US"/>
          </a:p>
        </p:txBody>
      </p:sp>
    </p:spTree>
    <p:extLst>
      <p:ext uri="{BB962C8B-B14F-4D97-AF65-F5344CB8AC3E}">
        <p14:creationId xmlns:p14="http://schemas.microsoft.com/office/powerpoint/2010/main" val="41754212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4950" marR="0" indent="-234950">
              <a:lnSpc>
                <a:spcPct val="120000"/>
              </a:lnSpc>
              <a:spcBef>
                <a:spcPts val="0"/>
              </a:spcBef>
              <a:spcAft>
                <a:spcPts val="0"/>
              </a:spcAft>
            </a:pPr>
            <a:r>
              <a:rPr lang="en-US" sz="1200" b="0" dirty="0"/>
              <a:t>Using my ChatGPT plus subscription, I created a clinical epidemiology assistant, which can answer questions tailored to my slide deck on clinical epidemiology</a:t>
            </a:r>
          </a:p>
          <a:p>
            <a:pPr marL="234950" marR="0" indent="-234950">
              <a:lnSpc>
                <a:spcPct val="120000"/>
              </a:lnSpc>
              <a:spcBef>
                <a:spcPts val="0"/>
              </a:spcBef>
              <a:spcAft>
                <a:spcPts val="0"/>
              </a:spcAft>
            </a:pPr>
            <a:r>
              <a:rPr lang="en-US" sz="1200" b="0" dirty="0"/>
              <a:t>Using this Custom GPT, Brian now has the tutor that can teach him biostatistics</a:t>
            </a:r>
          </a:p>
          <a:p>
            <a:pPr marL="234950" marR="0" indent="-234950">
              <a:lnSpc>
                <a:spcPct val="120000"/>
              </a:lnSpc>
              <a:spcBef>
                <a:spcPts val="0"/>
              </a:spcBef>
              <a:spcAft>
                <a:spcPts val="0"/>
              </a:spcAft>
            </a:pPr>
            <a:r>
              <a:rPr lang="en-US" sz="1200" b="0" dirty="0"/>
              <a:t>Once again, this strategy should be tested by medical education researchers </a:t>
            </a:r>
            <a:endParaRPr lang="en-US" dirty="0"/>
          </a:p>
          <a:p>
            <a:endParaRPr lang="en-US" dirty="0"/>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73</a:t>
            </a:fld>
            <a:endParaRPr lang="en-US" altLang="en-US"/>
          </a:p>
        </p:txBody>
      </p:sp>
    </p:spTree>
    <p:extLst>
      <p:ext uri="{BB962C8B-B14F-4D97-AF65-F5344CB8AC3E}">
        <p14:creationId xmlns:p14="http://schemas.microsoft.com/office/powerpoint/2010/main" val="9643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The final strategy is traveling, or making sure we’re headed in the right direction</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Imagine that you are going on a hike that you have been on before</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Looking up at the horizon, you see a landmark that you hadn’t previously noticed.</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You have two options</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You can go down the path that you have traveled before </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You know where that path ends. </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It is safe.</a:t>
            </a:r>
          </a:p>
          <a:p>
            <a:pPr marL="0" marR="0" lvl="0" indent="0" algn="l" defTabSz="912813" rtl="0" eaLnBrk="1" fontAlgn="base" latinLnBrk="0" hangingPunct="1">
              <a:lnSpc>
                <a:spcPct val="100000"/>
              </a:lnSpc>
              <a:spcBef>
                <a:spcPct val="30000"/>
              </a:spcBef>
              <a:spcAft>
                <a:spcPct val="0"/>
              </a:spcAft>
              <a:buClrTx/>
              <a:buSzTx/>
              <a:buFontTx/>
              <a:buNone/>
              <a:tabLst/>
              <a:defRPr/>
            </a:pPr>
            <a:br>
              <a:rPr lang="en-US" sz="1200" b="0" dirty="0">
                <a:effectLst/>
                <a:latin typeface="Calibri" panose="020F0502020204030204" pitchFamily="34" charset="0"/>
                <a:ea typeface="Calibri" panose="020F0502020204030204" pitchFamily="34" charset="0"/>
                <a:cs typeface="Times New Roman" panose="02020603050405020304" pitchFamily="18" charset="0"/>
              </a:rPr>
            </a:br>
            <a:r>
              <a:rPr lang="en-US" sz="1200" b="0" dirty="0">
                <a:effectLst/>
                <a:latin typeface="Calibri" panose="020F0502020204030204" pitchFamily="34" charset="0"/>
                <a:ea typeface="Calibri" panose="020F0502020204030204" pitchFamily="34" charset="0"/>
                <a:cs typeface="Times New Roman" panose="02020603050405020304" pitchFamily="18" charset="0"/>
              </a:rPr>
              <a:t>Or you can head towards the new landmark</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It is scary</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You are creating a new path that will lead you to a new place</a:t>
            </a:r>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74</a:t>
            </a:fld>
            <a:endParaRPr lang="en-US" altLang="en-US"/>
          </a:p>
        </p:txBody>
      </p:sp>
    </p:spTree>
    <p:extLst>
      <p:ext uri="{BB962C8B-B14F-4D97-AF65-F5344CB8AC3E}">
        <p14:creationId xmlns:p14="http://schemas.microsoft.com/office/powerpoint/2010/main" val="26197322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An azimuth is the angle between north and a line to a desired point.</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In this example, the azimuth is 70 degrees for the red line</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In navigation, </a:t>
            </a:r>
            <a:r>
              <a:rPr lang="en-US" i="0" dirty="0"/>
              <a:t>shooting an azimuth </a:t>
            </a:r>
            <a:r>
              <a:rPr lang="en-US" dirty="0"/>
              <a:t>means sighting an object on the horizon and adjusting your compass to make sure you’re moving in the right direction. </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In the absence of automated systems, pilots use these principles to stay on course. </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I contend that our patients and students should guide our azimuth.</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With every new piece of technology, we should ask ourselves: </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Does this technology improve the quality of our relationships with our patients and students? </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Will it help our patients lead healthier lives? </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Will it help our students become better physicians?</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If the answers to these questions are yes, then we know we’re on the right course</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dirty="0"/>
              <a:t>We are at an inflection point. We can either continue along the path of electronic health records or we can create a new path</a:t>
            </a:r>
          </a:p>
          <a:p>
            <a:r>
              <a:rPr lang="en-US" sz="1200" dirty="0"/>
              <a:t>Up until now, many players, including technology companies and AI researchers in other specialties, are charting the course for AI in primary care</a:t>
            </a:r>
          </a:p>
          <a:p>
            <a:r>
              <a:rPr lang="en-US" sz="1200" dirty="0"/>
              <a:t>I don’t trust them.</a:t>
            </a:r>
          </a:p>
          <a:p>
            <a:r>
              <a:rPr lang="en-US" sz="1200" dirty="0"/>
              <a:t>I trust you. </a:t>
            </a:r>
          </a:p>
          <a:p>
            <a:r>
              <a:rPr lang="en-US" sz="1200" dirty="0"/>
              <a:t>I trust our patients.</a:t>
            </a:r>
          </a:p>
          <a:p>
            <a:r>
              <a:rPr lang="en-US" sz="1200" dirty="0"/>
              <a:t>I trust </a:t>
            </a:r>
            <a:r>
              <a:rPr lang="en-US" sz="1200"/>
              <a:t>our students. </a:t>
            </a:r>
            <a:endParaRPr lang="en-US" sz="1200" dirty="0"/>
          </a:p>
          <a:p>
            <a:r>
              <a:rPr lang="en-US" sz="1200" dirty="0"/>
              <a:t>To create the tools that are going to help people like Jennifer and Brian, we need you</a:t>
            </a:r>
          </a:p>
          <a:p>
            <a:r>
              <a:rPr lang="en-US" sz="1200" dirty="0"/>
              <a:t>Without your engagement, we will drift off course </a:t>
            </a:r>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75</a:t>
            </a:fld>
            <a:endParaRPr lang="en-US" altLang="en-US"/>
          </a:p>
        </p:txBody>
      </p:sp>
    </p:spTree>
    <p:extLst>
      <p:ext uri="{BB962C8B-B14F-4D97-AF65-F5344CB8AC3E}">
        <p14:creationId xmlns:p14="http://schemas.microsoft.com/office/powerpoint/2010/main" val="13504532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76</a:t>
            </a:fld>
            <a:endParaRPr lang="en-US" altLang="en-US"/>
          </a:p>
        </p:txBody>
      </p:sp>
    </p:spTree>
    <p:extLst>
      <p:ext uri="{BB962C8B-B14F-4D97-AF65-F5344CB8AC3E}">
        <p14:creationId xmlns:p14="http://schemas.microsoft.com/office/powerpoint/2010/main" val="32479736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77</a:t>
            </a:fld>
            <a:endParaRPr lang="en-US"/>
          </a:p>
        </p:txBody>
      </p:sp>
    </p:spTree>
    <p:extLst>
      <p:ext uri="{BB962C8B-B14F-4D97-AF65-F5344CB8AC3E}">
        <p14:creationId xmlns:p14="http://schemas.microsoft.com/office/powerpoint/2010/main" val="28499405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78</a:t>
            </a:fld>
            <a:endParaRPr lang="en-US"/>
          </a:p>
        </p:txBody>
      </p:sp>
    </p:spTree>
    <p:extLst>
      <p:ext uri="{BB962C8B-B14F-4D97-AF65-F5344CB8AC3E}">
        <p14:creationId xmlns:p14="http://schemas.microsoft.com/office/powerpoint/2010/main" val="1874459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8</a:t>
            </a:fld>
            <a:endParaRPr lang="en-US"/>
          </a:p>
        </p:txBody>
      </p:sp>
    </p:spTree>
    <p:extLst>
      <p:ext uri="{BB962C8B-B14F-4D97-AF65-F5344CB8AC3E}">
        <p14:creationId xmlns:p14="http://schemas.microsoft.com/office/powerpoint/2010/main" val="1450443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latin typeface="+mn-lt"/>
              </a:rPr>
              <a:t>I want to start by telling two stories about the benefits and harms of automation</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latin typeface="+mn-lt"/>
              </a:rPr>
              <a:t>The first one is about Jennifer</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b="0" dirty="0">
                <a:latin typeface="+mn-lt"/>
              </a:rPr>
              <a:t>She is in her 50s with depression, congestive heart failure, and diabetes mellitus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She came to see me because a</a:t>
            </a:r>
            <a:r>
              <a:rPr lang="en-US" sz="1200" dirty="0">
                <a:effectLst/>
                <a:latin typeface="Calibri" panose="020F0502020204030204" pitchFamily="34" charset="0"/>
                <a:ea typeface="Calibri" panose="020F0502020204030204" pitchFamily="34" charset="0"/>
                <a:cs typeface="Times New Roman" panose="02020603050405020304" pitchFamily="18" charset="0"/>
              </a:rPr>
              <a:t> chatbot scheduled a visit after noting that weights from her internet-connected scale had been increasing. </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Earlier in the year, she enrolled in a congestive heart failure management program because an AI prediction tool identified her as high-risk for an exacerbation </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During the visit, I confirmed that her heart failure was worse. </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 program powered by AI wrote the note by summarizing the conversation and then sent prescriptions for the medications that were adjusted. </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Before the encounter ended, an AI program analyzed her facial expressions and recommended screening for depression</a:t>
            </a:r>
          </a:p>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It turns out that she was depressed and was not taking her medication everyday</a:t>
            </a:r>
          </a:p>
          <a:p>
            <a:endParaRPr lang="en-US" sz="1200" dirty="0"/>
          </a:p>
        </p:txBody>
      </p:sp>
      <p:sp>
        <p:nvSpPr>
          <p:cNvPr id="4" name="Slide Number Placeholder 3"/>
          <p:cNvSpPr>
            <a:spLocks noGrp="1"/>
          </p:cNvSpPr>
          <p:nvPr>
            <p:ph type="sldNum" sz="quarter" idx="5"/>
          </p:nvPr>
        </p:nvSpPr>
        <p:spPr/>
        <p:txBody>
          <a:bodyPr/>
          <a:lstStyle/>
          <a:p>
            <a:fld id="{C9753831-98FF-4D10-A337-32DFD45AD4B1}" type="slidenum">
              <a:rPr lang="en-US" altLang="en-US" smtClean="0"/>
              <a:pPr/>
              <a:t>9</a:t>
            </a:fld>
            <a:endParaRPr lang="en-US" altLang="en-US"/>
          </a:p>
        </p:txBody>
      </p:sp>
    </p:spTree>
    <p:extLst>
      <p:ext uri="{BB962C8B-B14F-4D97-AF65-F5344CB8AC3E}">
        <p14:creationId xmlns:p14="http://schemas.microsoft.com/office/powerpoint/2010/main" val="11465189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UHCOM-Title">
    <p:spTree>
      <p:nvGrpSpPr>
        <p:cNvPr id="1" name=""/>
        <p:cNvGrpSpPr/>
        <p:nvPr/>
      </p:nvGrpSpPr>
      <p:grpSpPr>
        <a:xfrm>
          <a:off x="0" y="0"/>
          <a:ext cx="0" cy="0"/>
          <a:chOff x="0" y="0"/>
          <a:chExt cx="0" cy="0"/>
        </a:xfrm>
      </p:grpSpPr>
      <p:sp>
        <p:nvSpPr>
          <p:cNvPr id="7" name="Rectangle 6"/>
          <p:cNvSpPr/>
          <p:nvPr userDrawn="1"/>
        </p:nvSpPr>
        <p:spPr>
          <a:xfrm rot="16200000">
            <a:off x="4012660" y="-2113066"/>
            <a:ext cx="1113276" cy="9144000"/>
          </a:xfrm>
          <a:prstGeom prst="rect">
            <a:avLst/>
          </a:prstGeom>
          <a:solidFill>
            <a:srgbClr val="E313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1883569"/>
            <a:ext cx="7772400" cy="1102519"/>
          </a:xfrm>
        </p:spPr>
        <p:txBody>
          <a:bodyPr>
            <a:normAutofit/>
          </a:bodyPr>
          <a:lstStyle>
            <a:lvl1pPr algn="ctr">
              <a:defRPr sz="3600">
                <a:solidFill>
                  <a:schemeClr val="bg1"/>
                </a:solidFill>
                <a:latin typeface="Trebuchet MS" panose="020B0603020202020204" pitchFamily="34" charset="0"/>
              </a:defRPr>
            </a:lvl1pPr>
          </a:lstStyle>
          <a:p>
            <a:r>
              <a:rPr lang="en-US" dirty="0"/>
              <a:t>Click to edit Master title slide</a:t>
            </a:r>
          </a:p>
        </p:txBody>
      </p:sp>
      <p:pic>
        <p:nvPicPr>
          <p:cNvPr id="6" name="Picture 5"/>
          <p:cNvPicPr preferRelativeResize="0">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2268641" y="805280"/>
            <a:ext cx="4606718" cy="664464"/>
          </a:xfrm>
          <a:prstGeom prst="rect">
            <a:avLst/>
          </a:prstGeom>
        </p:spPr>
      </p:pic>
      <p:sp>
        <p:nvSpPr>
          <p:cNvPr id="8" name="Rectangle 7"/>
          <p:cNvSpPr/>
          <p:nvPr userDrawn="1"/>
        </p:nvSpPr>
        <p:spPr>
          <a:xfrm rot="16200000">
            <a:off x="4428787" y="-2191425"/>
            <a:ext cx="286426" cy="4669276"/>
          </a:xfrm>
          <a:prstGeom prst="rect">
            <a:avLst/>
          </a:prstGeom>
          <a:solidFill>
            <a:srgbClr val="E313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ubtitle 2"/>
          <p:cNvSpPr>
            <a:spLocks noGrp="1"/>
          </p:cNvSpPr>
          <p:nvPr>
            <p:ph type="subTitle" idx="1"/>
          </p:nvPr>
        </p:nvSpPr>
        <p:spPr>
          <a:xfrm>
            <a:off x="685800" y="3028950"/>
            <a:ext cx="7772400" cy="1371600"/>
          </a:xfrm>
        </p:spPr>
        <p:txBody>
          <a:bodyPr/>
          <a:lstStyle>
            <a:lvl1pPr marL="0" indent="0" algn="ctr">
              <a:buNone/>
              <a:defRPr sz="2100">
                <a:solidFill>
                  <a:schemeClr val="tx1">
                    <a:tint val="75000"/>
                  </a:schemeClr>
                </a:solidFill>
                <a:latin typeface="Trebuchet MS" panose="020B06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806211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HCOM-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5F021B-6E3E-4BFC-AA06-A99AE8B95F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37274" y="4782044"/>
            <a:ext cx="1992371" cy="287641"/>
          </a:xfrm>
          <a:prstGeom prst="rect">
            <a:avLst/>
          </a:prstGeom>
        </p:spPr>
      </p:pic>
      <p:cxnSp>
        <p:nvCxnSpPr>
          <p:cNvPr id="5" name="Straight Connector 4">
            <a:extLst>
              <a:ext uri="{FF2B5EF4-FFF2-40B4-BE49-F238E27FC236}">
                <a16:creationId xmlns:a16="http://schemas.microsoft.com/office/drawing/2014/main" id="{1DC40D4E-77C6-45A9-A26B-0E047852EC53}"/>
              </a:ext>
            </a:extLst>
          </p:cNvPr>
          <p:cNvCxnSpPr>
            <a:cxnSpLocks/>
          </p:cNvCxnSpPr>
          <p:nvPr userDrawn="1"/>
        </p:nvCxnSpPr>
        <p:spPr>
          <a:xfrm>
            <a:off x="0" y="4675590"/>
            <a:ext cx="9144000" cy="0"/>
          </a:xfrm>
          <a:prstGeom prst="line">
            <a:avLst/>
          </a:prstGeom>
          <a:ln w="28575">
            <a:solidFill>
              <a:srgbClr val="E31336"/>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F6352CE-5C1A-4D40-A502-865B933357B5}"/>
              </a:ext>
            </a:extLst>
          </p:cNvPr>
          <p:cNvSpPr>
            <a:spLocks noGrp="1"/>
          </p:cNvSpPr>
          <p:nvPr>
            <p:ph type="title"/>
          </p:nvPr>
        </p:nvSpPr>
        <p:spPr>
          <a:xfrm>
            <a:off x="628650" y="273844"/>
            <a:ext cx="7886700" cy="994172"/>
          </a:xfrm>
        </p:spPr>
        <p:txBody>
          <a:bodyPr>
            <a:normAutofit/>
          </a:bodyPr>
          <a:lstStyle>
            <a:lvl1pPr>
              <a:defRPr sz="3600" b="1">
                <a:latin typeface="Trebuchet MS" panose="020B0603020202020204" pitchFamily="34" charset="0"/>
              </a:defRPr>
            </a:lvl1pPr>
          </a:lstStyle>
          <a:p>
            <a:r>
              <a:rPr lang="en-US" dirty="0"/>
              <a:t>Click to edit Master title style</a:t>
            </a:r>
          </a:p>
        </p:txBody>
      </p:sp>
    </p:spTree>
    <p:extLst>
      <p:ext uri="{BB962C8B-B14F-4D97-AF65-F5344CB8AC3E}">
        <p14:creationId xmlns:p14="http://schemas.microsoft.com/office/powerpoint/2010/main" val="1556420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UHCOM-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553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4C0E9-6C0B-99B0-CBAF-F03BD166131F}"/>
              </a:ext>
            </a:extLst>
          </p:cNvPr>
          <p:cNvSpPr>
            <a:spLocks noGrp="1"/>
          </p:cNvSpPr>
          <p:nvPr>
            <p:ph type="title"/>
          </p:nvPr>
        </p:nvSpPr>
        <p:spPr>
          <a:xfrm>
            <a:off x="0" y="1"/>
            <a:ext cx="9144000" cy="52043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9398362-449C-80FD-3D50-30A56DCDE454}"/>
              </a:ext>
            </a:extLst>
          </p:cNvPr>
          <p:cNvSpPr>
            <a:spLocks noGrp="1"/>
          </p:cNvSpPr>
          <p:nvPr>
            <p:ph sz="half" idx="1"/>
          </p:nvPr>
        </p:nvSpPr>
        <p:spPr>
          <a:xfrm>
            <a:off x="628651" y="110966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5CF2A09-44CC-B164-7D5E-1FA65A736B9D}"/>
              </a:ext>
            </a:extLst>
          </p:cNvPr>
          <p:cNvSpPr>
            <a:spLocks noGrp="1"/>
          </p:cNvSpPr>
          <p:nvPr>
            <p:ph sz="half" idx="2"/>
          </p:nvPr>
        </p:nvSpPr>
        <p:spPr>
          <a:xfrm>
            <a:off x="4629150" y="110966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9509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ortfolio of 4">
    <p:spTree>
      <p:nvGrpSpPr>
        <p:cNvPr id="1" name=""/>
        <p:cNvGrpSpPr/>
        <p:nvPr/>
      </p:nvGrpSpPr>
      <p:grpSpPr>
        <a:xfrm>
          <a:off x="0" y="0"/>
          <a:ext cx="0" cy="0"/>
          <a:chOff x="0" y="0"/>
          <a:chExt cx="0" cy="0"/>
        </a:xfrm>
      </p:grpSpPr>
      <p:sp>
        <p:nvSpPr>
          <p:cNvPr id="7" name="Picture Placeholder 13"/>
          <p:cNvSpPr>
            <a:spLocks noGrp="1"/>
          </p:cNvSpPr>
          <p:nvPr>
            <p:ph type="pic" sz="quarter" idx="18"/>
          </p:nvPr>
        </p:nvSpPr>
        <p:spPr>
          <a:xfrm>
            <a:off x="4575979" y="2567568"/>
            <a:ext cx="4568021" cy="2575932"/>
          </a:xfrm>
          <a:prstGeom prst="rect">
            <a:avLst/>
          </a:prstGeom>
          <a:effectLst/>
        </p:spPr>
        <p:txBody>
          <a:bodyPr>
            <a:normAutofit/>
          </a:bodyPr>
          <a:lstStyle>
            <a:lvl1pPr marL="0" indent="0">
              <a:buNone/>
              <a:defRPr sz="975"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8" name="Picture Placeholder 13"/>
          <p:cNvSpPr>
            <a:spLocks noGrp="1"/>
          </p:cNvSpPr>
          <p:nvPr>
            <p:ph type="pic" sz="quarter" idx="19"/>
          </p:nvPr>
        </p:nvSpPr>
        <p:spPr>
          <a:xfrm>
            <a:off x="0" y="2567568"/>
            <a:ext cx="4575979" cy="2575932"/>
          </a:xfrm>
          <a:prstGeom prst="rect">
            <a:avLst/>
          </a:prstGeom>
          <a:effectLst/>
        </p:spPr>
        <p:txBody>
          <a:bodyPr>
            <a:normAutofit/>
          </a:bodyPr>
          <a:lstStyle>
            <a:lvl1pPr marL="0" indent="0">
              <a:buNone/>
              <a:defRPr sz="975"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9" name="Picture Placeholder 13"/>
          <p:cNvSpPr>
            <a:spLocks noGrp="1"/>
          </p:cNvSpPr>
          <p:nvPr>
            <p:ph type="pic" sz="quarter" idx="20"/>
          </p:nvPr>
        </p:nvSpPr>
        <p:spPr>
          <a:xfrm>
            <a:off x="4575979" y="0"/>
            <a:ext cx="4568021" cy="2567568"/>
          </a:xfrm>
          <a:prstGeom prst="rect">
            <a:avLst/>
          </a:prstGeom>
          <a:effectLst/>
        </p:spPr>
        <p:txBody>
          <a:bodyPr>
            <a:normAutofit/>
          </a:bodyPr>
          <a:lstStyle>
            <a:lvl1pPr marL="0" indent="0">
              <a:buNone/>
              <a:defRPr sz="975"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286720351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C7CE4-4FE0-781A-AEF6-2FB3B9E2946E}"/>
              </a:ext>
            </a:extLst>
          </p:cNvPr>
          <p:cNvSpPr>
            <a:spLocks noGrp="1"/>
          </p:cNvSpPr>
          <p:nvPr>
            <p:ph type="ctrTitle"/>
          </p:nvPr>
        </p:nvSpPr>
        <p:spPr>
          <a:xfrm>
            <a:off x="-5" y="1976001"/>
            <a:ext cx="9144000" cy="1157581"/>
          </a:xfrm>
          <a:prstGeom prst="rect">
            <a:avLst/>
          </a:prstGeom>
          <a:noFill/>
        </p:spPr>
        <p:txBody>
          <a:bodyPr anchor="b">
            <a:normAutofit/>
          </a:bodyPr>
          <a:lstStyle>
            <a:lvl1pPr algn="ctr">
              <a:defRPr sz="3600">
                <a:solidFill>
                  <a:srgbClr val="C8102E"/>
                </a:solidFill>
                <a:latin typeface="Trebuchet MS" panose="020B0603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5D917A0-D1CA-D579-0E8B-336C21B0361E}"/>
              </a:ext>
            </a:extLst>
          </p:cNvPr>
          <p:cNvSpPr>
            <a:spLocks noGrp="1"/>
          </p:cNvSpPr>
          <p:nvPr>
            <p:ph type="subTitle" idx="1"/>
          </p:nvPr>
        </p:nvSpPr>
        <p:spPr>
          <a:xfrm>
            <a:off x="-5" y="3126438"/>
            <a:ext cx="9144000" cy="734615"/>
          </a:xfrm>
          <a:noFill/>
        </p:spPr>
        <p:txBody>
          <a:bodyPr/>
          <a:lstStyle>
            <a:lvl1pPr marL="0" indent="0" algn="ctr">
              <a:buNone/>
              <a:defRPr sz="1800">
                <a:solidFill>
                  <a:srgbClr val="54585A"/>
                </a:solidFill>
                <a:latin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18" name="Picture 17" descr="Text&#10;&#10;Description automatically generated">
            <a:extLst>
              <a:ext uri="{FF2B5EF4-FFF2-40B4-BE49-F238E27FC236}">
                <a16:creationId xmlns:a16="http://schemas.microsoft.com/office/drawing/2014/main" id="{844DF9C6-2580-4AD9-8ADC-DC696B835F6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24125" y="1252684"/>
            <a:ext cx="3295751" cy="664376"/>
          </a:xfrm>
          <a:prstGeom prst="rect">
            <a:avLst/>
          </a:prstGeom>
        </p:spPr>
      </p:pic>
    </p:spTree>
    <p:extLst>
      <p:ext uri="{BB962C8B-B14F-4D97-AF65-F5344CB8AC3E}">
        <p14:creationId xmlns:p14="http://schemas.microsoft.com/office/powerpoint/2010/main" val="154856008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9A1D-39C4-8C58-7077-8451A7BD60CF}"/>
              </a:ext>
            </a:extLst>
          </p:cNvPr>
          <p:cNvSpPr>
            <a:spLocks noGrp="1"/>
          </p:cNvSpPr>
          <p:nvPr>
            <p:ph type="title"/>
          </p:nvPr>
        </p:nvSpPr>
        <p:spPr>
          <a:xfrm>
            <a:off x="0" y="1"/>
            <a:ext cx="9144000" cy="510777"/>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9D7EDC7-34C4-74AC-2BCF-3A6676476088}"/>
              </a:ext>
            </a:extLst>
          </p:cNvPr>
          <p:cNvSpPr>
            <a:spLocks noGrp="1"/>
          </p:cNvSpPr>
          <p:nvPr>
            <p:ph idx="1"/>
          </p:nvPr>
        </p:nvSpPr>
        <p:spPr/>
        <p:txBody>
          <a:bodyPr/>
          <a:lstStyle>
            <a:lvl1pPr>
              <a:defRPr b="1">
                <a:solidFill>
                  <a:srgbClr val="C00000"/>
                </a:solidFill>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sz="12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9038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CB0BF-9889-BB83-AF93-AB5B96ADCD5C}"/>
              </a:ext>
            </a:extLst>
          </p:cNvPr>
          <p:cNvSpPr>
            <a:spLocks noGrp="1"/>
          </p:cNvSpPr>
          <p:nvPr>
            <p:ph type="title"/>
          </p:nvPr>
        </p:nvSpPr>
        <p:spPr>
          <a:xfrm>
            <a:off x="0" y="1"/>
            <a:ext cx="9144000" cy="510701"/>
          </a:xfrm>
          <a:prstGeom prst="rect">
            <a:avLst/>
          </a:prstGeom>
        </p:spPr>
        <p:txBody>
          <a:bodyPr anchor="ctr">
            <a:normAutofit/>
          </a:bodyPr>
          <a:lstStyle>
            <a:lvl1pPr>
              <a:defRPr sz="21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70BD91C-D110-4BC6-5F82-D382A439A2B3}"/>
              </a:ext>
            </a:extLst>
          </p:cNvPr>
          <p:cNvSpPr>
            <a:spLocks noGrp="1"/>
          </p:cNvSpPr>
          <p:nvPr>
            <p:ph type="body" idx="1"/>
          </p:nvPr>
        </p:nvSpPr>
        <p:spPr>
          <a:xfrm>
            <a:off x="628650" y="1220622"/>
            <a:ext cx="7886700" cy="2702256"/>
          </a:xfrm>
        </p:spPr>
        <p:txBody>
          <a:bodyPr/>
          <a:lstStyle>
            <a:lvl1pPr marL="0" indent="0" algn="ctr">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11964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4C0E9-6C0B-99B0-CBAF-F03BD166131F}"/>
              </a:ext>
            </a:extLst>
          </p:cNvPr>
          <p:cNvSpPr>
            <a:spLocks noGrp="1"/>
          </p:cNvSpPr>
          <p:nvPr>
            <p:ph type="title"/>
          </p:nvPr>
        </p:nvSpPr>
        <p:spPr>
          <a:xfrm>
            <a:off x="0" y="1"/>
            <a:ext cx="9144000" cy="52043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9398362-449C-80FD-3D50-30A56DCDE454}"/>
              </a:ext>
            </a:extLst>
          </p:cNvPr>
          <p:cNvSpPr>
            <a:spLocks noGrp="1"/>
          </p:cNvSpPr>
          <p:nvPr>
            <p:ph sz="half" idx="1"/>
          </p:nvPr>
        </p:nvSpPr>
        <p:spPr>
          <a:xfrm>
            <a:off x="628651" y="110966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5CF2A09-44CC-B164-7D5E-1FA65A736B9D}"/>
              </a:ext>
            </a:extLst>
          </p:cNvPr>
          <p:cNvSpPr>
            <a:spLocks noGrp="1"/>
          </p:cNvSpPr>
          <p:nvPr>
            <p:ph sz="half" idx="2"/>
          </p:nvPr>
        </p:nvSpPr>
        <p:spPr>
          <a:xfrm>
            <a:off x="4629150" y="110966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0826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C685C-6183-7682-219A-6E466A3AAA83}"/>
              </a:ext>
            </a:extLst>
          </p:cNvPr>
          <p:cNvSpPr>
            <a:spLocks noGrp="1"/>
          </p:cNvSpPr>
          <p:nvPr>
            <p:ph type="title"/>
          </p:nvPr>
        </p:nvSpPr>
        <p:spPr>
          <a:xfrm>
            <a:off x="0" y="1"/>
            <a:ext cx="9144000" cy="520429"/>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8C4973-E967-6AE2-E861-D6736B6F02DA}"/>
              </a:ext>
            </a:extLst>
          </p:cNvPr>
          <p:cNvSpPr>
            <a:spLocks noGrp="1"/>
          </p:cNvSpPr>
          <p:nvPr>
            <p:ph type="body" idx="1"/>
          </p:nvPr>
        </p:nvSpPr>
        <p:spPr>
          <a:xfrm>
            <a:off x="572692" y="1019116"/>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B9678-2D9C-70C1-039C-5C6A606CCA40}"/>
              </a:ext>
            </a:extLst>
          </p:cNvPr>
          <p:cNvSpPr>
            <a:spLocks noGrp="1"/>
          </p:cNvSpPr>
          <p:nvPr>
            <p:ph sz="half" idx="2"/>
          </p:nvPr>
        </p:nvSpPr>
        <p:spPr>
          <a:xfrm>
            <a:off x="572692" y="1637050"/>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8929D0D-325D-48A2-8EBA-99FD9CB71393}"/>
              </a:ext>
            </a:extLst>
          </p:cNvPr>
          <p:cNvSpPr>
            <a:spLocks noGrp="1"/>
          </p:cNvSpPr>
          <p:nvPr>
            <p:ph type="body" sz="quarter" idx="3"/>
          </p:nvPr>
        </p:nvSpPr>
        <p:spPr>
          <a:xfrm>
            <a:off x="4572000" y="1019116"/>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418D942-77DA-CDB9-6C17-ACF9DA828297}"/>
              </a:ext>
            </a:extLst>
          </p:cNvPr>
          <p:cNvSpPr>
            <a:spLocks noGrp="1"/>
          </p:cNvSpPr>
          <p:nvPr>
            <p:ph sz="quarter" idx="4"/>
          </p:nvPr>
        </p:nvSpPr>
        <p:spPr>
          <a:xfrm>
            <a:off x="4572000" y="1637050"/>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4719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440D-6697-28D8-3544-6E84250EB0D0}"/>
              </a:ext>
            </a:extLst>
          </p:cNvPr>
          <p:cNvSpPr>
            <a:spLocks noGrp="1"/>
          </p:cNvSpPr>
          <p:nvPr>
            <p:ph type="title"/>
          </p:nvPr>
        </p:nvSpPr>
        <p:spPr>
          <a:xfrm>
            <a:off x="0" y="1"/>
            <a:ext cx="9144000" cy="52795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96919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UHCOM-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13A3B-6905-480B-84A3-3BEA4AAFA151}"/>
              </a:ext>
            </a:extLst>
          </p:cNvPr>
          <p:cNvSpPr>
            <a:spLocks noGrp="1"/>
          </p:cNvSpPr>
          <p:nvPr>
            <p:ph type="title" hasCustomPrompt="1"/>
          </p:nvPr>
        </p:nvSpPr>
        <p:spPr>
          <a:xfrm>
            <a:off x="623888" y="1282304"/>
            <a:ext cx="7886700" cy="2139553"/>
          </a:xfrm>
        </p:spPr>
        <p:txBody>
          <a:bodyPr anchor="b">
            <a:normAutofit/>
          </a:bodyPr>
          <a:lstStyle>
            <a:lvl1pPr>
              <a:defRPr sz="3600" b="1">
                <a:latin typeface="Trebuchet MS" panose="020B0603020202020204" pitchFamily="34" charset="0"/>
              </a:defRPr>
            </a:lvl1pPr>
          </a:lstStyle>
          <a:p>
            <a:r>
              <a:rPr lang="en-US" dirty="0"/>
              <a:t>Click to edit Master title slide</a:t>
            </a:r>
          </a:p>
        </p:txBody>
      </p:sp>
      <p:sp>
        <p:nvSpPr>
          <p:cNvPr id="3" name="Text Placeholder 2">
            <a:extLst>
              <a:ext uri="{FF2B5EF4-FFF2-40B4-BE49-F238E27FC236}">
                <a16:creationId xmlns:a16="http://schemas.microsoft.com/office/drawing/2014/main" id="{9BC22D7D-96F6-4DC5-BA60-9FF61208552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latin typeface="Trebuchet MS" panose="020B0603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pic>
        <p:nvPicPr>
          <p:cNvPr id="8" name="Picture 7">
            <a:extLst>
              <a:ext uri="{FF2B5EF4-FFF2-40B4-BE49-F238E27FC236}">
                <a16:creationId xmlns:a16="http://schemas.microsoft.com/office/drawing/2014/main" id="{EE70B0EB-FD68-41E1-A5D1-91A62C5361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37274" y="4782044"/>
            <a:ext cx="1992371" cy="287641"/>
          </a:xfrm>
          <a:prstGeom prst="rect">
            <a:avLst/>
          </a:prstGeom>
        </p:spPr>
      </p:pic>
      <p:cxnSp>
        <p:nvCxnSpPr>
          <p:cNvPr id="9" name="Straight Connector 8">
            <a:extLst>
              <a:ext uri="{FF2B5EF4-FFF2-40B4-BE49-F238E27FC236}">
                <a16:creationId xmlns:a16="http://schemas.microsoft.com/office/drawing/2014/main" id="{BB183156-C13F-4259-8DFD-9A4C3962B0E5}"/>
              </a:ext>
            </a:extLst>
          </p:cNvPr>
          <p:cNvCxnSpPr>
            <a:cxnSpLocks/>
          </p:cNvCxnSpPr>
          <p:nvPr userDrawn="1"/>
        </p:nvCxnSpPr>
        <p:spPr>
          <a:xfrm>
            <a:off x="0" y="4675590"/>
            <a:ext cx="9144000" cy="0"/>
          </a:xfrm>
          <a:prstGeom prst="line">
            <a:avLst/>
          </a:prstGeom>
          <a:ln w="28575">
            <a:solidFill>
              <a:srgbClr val="E313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0574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AE20A3-BA02-4E78-982F-5641D5CF5D2E}"/>
              </a:ext>
            </a:extLst>
          </p:cNvPr>
          <p:cNvSpPr/>
          <p:nvPr/>
        </p:nvSpPr>
        <p:spPr>
          <a:xfrm>
            <a:off x="8545285" y="0"/>
            <a:ext cx="598715" cy="593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7004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9E3B7-26BE-F11F-BF46-E2E9461033AC}"/>
              </a:ext>
            </a:extLst>
          </p:cNvPr>
          <p:cNvSpPr>
            <a:spLocks noGrp="1"/>
          </p:cNvSpPr>
          <p:nvPr>
            <p:ph type="title"/>
          </p:nvPr>
        </p:nvSpPr>
        <p:spPr>
          <a:xfrm>
            <a:off x="0" y="0"/>
            <a:ext cx="4629150" cy="520430"/>
          </a:xfrm>
          <a:prstGeom prst="rect">
            <a:avLst/>
          </a:prstGeom>
          <a:blipFill dpi="0" rotWithShape="1">
            <a:blip r:embed="rId2"/>
            <a:srcRect/>
            <a:stretch>
              <a:fillRect l="-11300"/>
            </a:stretch>
          </a:blipFill>
        </p:spPr>
        <p:txBody>
          <a:bodyPr anchor="ctr">
            <a:normAutofit/>
          </a:bodyPr>
          <a:lstStyle>
            <a:lvl1pPr>
              <a:defRPr sz="2100"/>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4ED922B9-9F5E-40F5-9486-C47D6E7E4760}"/>
              </a:ext>
            </a:extLst>
          </p:cNvPr>
          <p:cNvSpPr/>
          <p:nvPr/>
        </p:nvSpPr>
        <p:spPr>
          <a:xfrm>
            <a:off x="8545285" y="0"/>
            <a:ext cx="598715" cy="593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6691A33-971C-D597-EF3A-2299A8C93001}"/>
              </a:ext>
            </a:extLst>
          </p:cNvPr>
          <p:cNvSpPr>
            <a:spLocks noGrp="1"/>
          </p:cNvSpPr>
          <p:nvPr>
            <p:ph idx="1"/>
          </p:nvPr>
        </p:nvSpPr>
        <p:spPr>
          <a:xfrm>
            <a:off x="4629150" y="0"/>
            <a:ext cx="4514850" cy="4773811"/>
          </a:xfrm>
        </p:spPr>
        <p:txBody>
          <a:bodyPr/>
          <a:lstStyle>
            <a:lvl1pPr>
              <a:defRPr sz="21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082F3A3E-F648-50B7-2292-A52F15D92931}"/>
              </a:ext>
            </a:extLst>
          </p:cNvPr>
          <p:cNvSpPr>
            <a:spLocks noGrp="1"/>
          </p:cNvSpPr>
          <p:nvPr>
            <p:ph type="body" sz="half" idx="2"/>
          </p:nvPr>
        </p:nvSpPr>
        <p:spPr>
          <a:xfrm>
            <a:off x="629841" y="1080505"/>
            <a:ext cx="3371481" cy="332123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210111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icture with Capt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3F811C-0E86-466E-A272-2D94378B4C06}"/>
              </a:ext>
            </a:extLst>
          </p:cNvPr>
          <p:cNvSpPr/>
          <p:nvPr/>
        </p:nvSpPr>
        <p:spPr>
          <a:xfrm>
            <a:off x="8545285" y="0"/>
            <a:ext cx="598715" cy="593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DDA5EFF8-C1CB-41AD-C5D3-8DE2D6098B29}"/>
              </a:ext>
            </a:extLst>
          </p:cNvPr>
          <p:cNvSpPr>
            <a:spLocks noGrp="1"/>
          </p:cNvSpPr>
          <p:nvPr>
            <p:ph type="pic" idx="1"/>
          </p:nvPr>
        </p:nvSpPr>
        <p:spPr>
          <a:xfrm>
            <a:off x="4572000" y="0"/>
            <a:ext cx="4572000" cy="477381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62B13A9-2180-EBEE-3D05-2255C15F438B}"/>
              </a:ext>
            </a:extLst>
          </p:cNvPr>
          <p:cNvSpPr>
            <a:spLocks noGrp="1"/>
          </p:cNvSpPr>
          <p:nvPr>
            <p:ph type="body" sz="half" idx="2"/>
          </p:nvPr>
        </p:nvSpPr>
        <p:spPr>
          <a:xfrm>
            <a:off x="557213" y="1141215"/>
            <a:ext cx="3402211" cy="32605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2" name="Title 11">
            <a:extLst>
              <a:ext uri="{FF2B5EF4-FFF2-40B4-BE49-F238E27FC236}">
                <a16:creationId xmlns:a16="http://schemas.microsoft.com/office/drawing/2014/main" id="{9D333E49-144F-44A3-949E-A3F7AE41DD80}"/>
              </a:ext>
            </a:extLst>
          </p:cNvPr>
          <p:cNvSpPr>
            <a:spLocks noGrp="1"/>
          </p:cNvSpPr>
          <p:nvPr>
            <p:ph type="title"/>
          </p:nvPr>
        </p:nvSpPr>
        <p:spPr>
          <a:xfrm>
            <a:off x="0" y="1"/>
            <a:ext cx="4572000" cy="510777"/>
          </a:xfrm>
          <a:prstGeom prst="rect">
            <a:avLst/>
          </a:prstGeom>
          <a:blipFill>
            <a:blip r:embed="rId2"/>
            <a:stretch>
              <a:fillRect/>
            </a:stretch>
          </a:blipFill>
        </p:spPr>
        <p:txBody>
          <a:bodyPr/>
          <a:lstStyle/>
          <a:p>
            <a:r>
              <a:rPr lang="en-US"/>
              <a:t>Click to edit Master title style</a:t>
            </a:r>
          </a:p>
        </p:txBody>
      </p:sp>
    </p:spTree>
    <p:extLst>
      <p:ext uri="{BB962C8B-B14F-4D97-AF65-F5344CB8AC3E}">
        <p14:creationId xmlns:p14="http://schemas.microsoft.com/office/powerpoint/2010/main" val="34800330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B546-41E3-01AE-405C-B9E4DF3C3679}"/>
              </a:ext>
            </a:extLst>
          </p:cNvPr>
          <p:cNvSpPr>
            <a:spLocks noGrp="1"/>
          </p:cNvSpPr>
          <p:nvPr>
            <p:ph type="title"/>
          </p:nvPr>
        </p:nvSpPr>
        <p:spPr>
          <a:xfrm>
            <a:off x="0" y="1"/>
            <a:ext cx="9144000" cy="510777"/>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8859D0-6E3C-6C44-69D5-7DCE85D74B6F}"/>
              </a:ext>
            </a:extLst>
          </p:cNvPr>
          <p:cNvSpPr>
            <a:spLocks noGrp="1"/>
          </p:cNvSpPr>
          <p:nvPr>
            <p:ph type="body" orient="vert" idx="1"/>
          </p:nvPr>
        </p:nvSpPr>
        <p:spPr>
          <a:xfrm>
            <a:off x="628650" y="939019"/>
            <a:ext cx="7886700" cy="3620096"/>
          </a:xfrm>
        </p:spPr>
        <p:txBody>
          <a:bodyPr vert="vert2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6937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E51DE549-8E4F-B508-7371-50F66C05123F}"/>
              </a:ext>
            </a:extLst>
          </p:cNvPr>
          <p:cNvSpPr>
            <a:spLocks noGrp="1"/>
          </p:cNvSpPr>
          <p:nvPr>
            <p:ph type="body" orient="vert" idx="1"/>
          </p:nvPr>
        </p:nvSpPr>
        <p:spPr>
          <a:xfrm>
            <a:off x="971096" y="392311"/>
            <a:ext cx="7643813" cy="4358879"/>
          </a:xfrm>
        </p:spPr>
        <p:txBody>
          <a:bodyPr vert="vert2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AE03F5B9-5DED-4EF8-8F4A-A5CFA509027A}"/>
              </a:ext>
            </a:extLst>
          </p:cNvPr>
          <p:cNvSpPr>
            <a:spLocks noGrp="1"/>
          </p:cNvSpPr>
          <p:nvPr>
            <p:ph type="title"/>
          </p:nvPr>
        </p:nvSpPr>
        <p:spPr>
          <a:xfrm rot="16200000">
            <a:off x="-2311535" y="2311535"/>
            <a:ext cx="5143500" cy="520430"/>
          </a:xfrm>
          <a:prstGeom prst="rect">
            <a:avLst/>
          </a:prstGeom>
          <a:blipFill dpi="0" rotWithShape="1">
            <a:blip r:embed="rId2"/>
            <a:srcRect/>
            <a:stretch>
              <a:fillRect t="85" b="85"/>
            </a:stretch>
          </a:blipFill>
        </p:spPr>
        <p:txBody>
          <a:bodyPr anchor="ctr">
            <a:normAutofit/>
          </a:bodyPr>
          <a:lstStyle>
            <a:lvl1pPr>
              <a:defRPr sz="2100"/>
            </a:lvl1pPr>
          </a:lstStyle>
          <a:p>
            <a:r>
              <a:rPr lang="en-US"/>
              <a:t>Click to edit Master title style</a:t>
            </a:r>
            <a:endParaRPr lang="en-US" dirty="0"/>
          </a:p>
        </p:txBody>
      </p:sp>
    </p:spTree>
    <p:extLst>
      <p:ext uri="{BB962C8B-B14F-4D97-AF65-F5344CB8AC3E}">
        <p14:creationId xmlns:p14="http://schemas.microsoft.com/office/powerpoint/2010/main" val="31348332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UHCOM-Title Text Number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D6BB12F-F113-47BB-A87D-F62B0505A1E0}"/>
              </a:ext>
            </a:extLst>
          </p:cNvPr>
          <p:cNvSpPr>
            <a:spLocks noGrp="1"/>
          </p:cNvSpPr>
          <p:nvPr>
            <p:ph type="title"/>
          </p:nvPr>
        </p:nvSpPr>
        <p:spPr>
          <a:xfrm>
            <a:off x="628650" y="273844"/>
            <a:ext cx="7886700" cy="994172"/>
          </a:xfrm>
        </p:spPr>
        <p:txBody>
          <a:bodyPr>
            <a:normAutofit/>
          </a:bodyPr>
          <a:lstStyle>
            <a:lvl1pPr>
              <a:defRPr sz="3600" b="1">
                <a:latin typeface="Trebuchet MS" panose="020B0603020202020204" pitchFamily="34" charset="0"/>
              </a:defRPr>
            </a:lvl1pPr>
          </a:lstStyle>
          <a:p>
            <a:r>
              <a:rPr lang="en-US" dirty="0"/>
              <a:t>Click to edit Master title style</a:t>
            </a:r>
          </a:p>
        </p:txBody>
      </p:sp>
      <p:sp>
        <p:nvSpPr>
          <p:cNvPr id="12" name="Content Placeholder 2">
            <a:extLst>
              <a:ext uri="{FF2B5EF4-FFF2-40B4-BE49-F238E27FC236}">
                <a16:creationId xmlns:a16="http://schemas.microsoft.com/office/drawing/2014/main" id="{50A4B44B-FBC7-4C97-AD98-90202A09F5B1}"/>
              </a:ext>
            </a:extLst>
          </p:cNvPr>
          <p:cNvSpPr>
            <a:spLocks noGrp="1"/>
          </p:cNvSpPr>
          <p:nvPr>
            <p:ph idx="1"/>
          </p:nvPr>
        </p:nvSpPr>
        <p:spPr>
          <a:xfrm>
            <a:off x="628650" y="1369219"/>
            <a:ext cx="7886700" cy="3263504"/>
          </a:xfrm>
        </p:spPr>
        <p:txBody>
          <a:bodyPr>
            <a:normAutofit/>
          </a:bodyPr>
          <a:lstStyle>
            <a:lvl1pPr marL="274320" indent="-411480">
              <a:lnSpc>
                <a:spcPct val="100000"/>
              </a:lnSpc>
              <a:buFont typeface="+mj-lt"/>
              <a:buAutoNum type="arabicPeriod"/>
              <a:defRPr sz="3000">
                <a:latin typeface="Trebuchet MS" panose="020B0603020202020204" pitchFamily="34" charset="0"/>
              </a:defRPr>
            </a:lvl1pPr>
            <a:lvl2pPr marL="822960" indent="-411480">
              <a:lnSpc>
                <a:spcPct val="100000"/>
              </a:lnSpc>
              <a:buClr>
                <a:srgbClr val="E31336"/>
              </a:buClr>
              <a:buFont typeface="+mj-lt"/>
              <a:buAutoNum type="alphaUcPeriod"/>
              <a:defRPr sz="2700">
                <a:latin typeface="Trebuchet MS" panose="020B0603020202020204" pitchFamily="34" charset="0"/>
              </a:defRPr>
            </a:lvl2pPr>
            <a:lvl3pPr marL="1303020" indent="-411480">
              <a:lnSpc>
                <a:spcPct val="100000"/>
              </a:lnSpc>
              <a:buFont typeface="+mj-lt"/>
              <a:buAutoNum type="arabicParenR"/>
              <a:defRPr sz="2400">
                <a:latin typeface="Trebuchet MS" panose="020B0603020202020204" pitchFamily="34" charset="0"/>
              </a:defRPr>
            </a:lvl3pPr>
            <a:lvl4pPr marL="1714500" indent="-411480">
              <a:lnSpc>
                <a:spcPct val="100000"/>
              </a:lnSpc>
              <a:buClr>
                <a:srgbClr val="E31336"/>
              </a:buClr>
              <a:buFont typeface="+mj-lt"/>
              <a:buAutoNum type="alphaLcParenR"/>
              <a:defRPr sz="2100">
                <a:latin typeface="Trebuchet MS" panose="020B0603020202020204" pitchFamily="34" charset="0"/>
              </a:defRPr>
            </a:lvl4pPr>
            <a:lvl5pPr marL="2125980" indent="-411480">
              <a:lnSpc>
                <a:spcPct val="100000"/>
              </a:lnSpc>
              <a:buFont typeface="+mj-lt"/>
              <a:buAutoNum type="romanLcPeriod"/>
              <a:defRPr sz="21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B8FE6611-1F27-4847-B69C-081C9CE1F1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37274" y="4782044"/>
            <a:ext cx="1992371" cy="287641"/>
          </a:xfrm>
          <a:prstGeom prst="rect">
            <a:avLst/>
          </a:prstGeom>
        </p:spPr>
      </p:pic>
      <p:cxnSp>
        <p:nvCxnSpPr>
          <p:cNvPr id="14" name="Straight Connector 13">
            <a:extLst>
              <a:ext uri="{FF2B5EF4-FFF2-40B4-BE49-F238E27FC236}">
                <a16:creationId xmlns:a16="http://schemas.microsoft.com/office/drawing/2014/main" id="{E94C5A77-90D3-407C-846C-CC5F54F6CDB6}"/>
              </a:ext>
            </a:extLst>
          </p:cNvPr>
          <p:cNvCxnSpPr>
            <a:cxnSpLocks/>
          </p:cNvCxnSpPr>
          <p:nvPr userDrawn="1"/>
        </p:nvCxnSpPr>
        <p:spPr>
          <a:xfrm>
            <a:off x="0" y="4675590"/>
            <a:ext cx="9144000" cy="0"/>
          </a:xfrm>
          <a:prstGeom prst="line">
            <a:avLst/>
          </a:prstGeom>
          <a:ln w="28575">
            <a:solidFill>
              <a:srgbClr val="E313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743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UHCOM-Title Text Bullet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AB5810-FA14-43DE-B550-A2C8255B1422}"/>
              </a:ext>
            </a:extLst>
          </p:cNvPr>
          <p:cNvSpPr>
            <a:spLocks noGrp="1"/>
          </p:cNvSpPr>
          <p:nvPr>
            <p:ph type="title"/>
          </p:nvPr>
        </p:nvSpPr>
        <p:spPr>
          <a:xfrm>
            <a:off x="628650" y="273844"/>
            <a:ext cx="7886700" cy="994172"/>
          </a:xfrm>
        </p:spPr>
        <p:txBody>
          <a:bodyPr>
            <a:normAutofit/>
          </a:bodyPr>
          <a:lstStyle>
            <a:lvl1pPr>
              <a:defRPr sz="3600" b="1">
                <a:latin typeface="Trebuchet MS" panose="020B0603020202020204" pitchFamily="34"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DB29C8ED-1C03-4501-B84E-432D3E015D58}"/>
              </a:ext>
            </a:extLst>
          </p:cNvPr>
          <p:cNvSpPr>
            <a:spLocks noGrp="1"/>
          </p:cNvSpPr>
          <p:nvPr>
            <p:ph idx="1"/>
          </p:nvPr>
        </p:nvSpPr>
        <p:spPr>
          <a:xfrm>
            <a:off x="628650" y="1369219"/>
            <a:ext cx="7886700" cy="3263504"/>
          </a:xfrm>
        </p:spPr>
        <p:txBody>
          <a:bodyPr>
            <a:normAutofit/>
          </a:bodyPr>
          <a:lstStyle>
            <a:lvl1pPr indent="-274320">
              <a:lnSpc>
                <a:spcPct val="100000"/>
              </a:lnSpc>
              <a:defRPr sz="3000">
                <a:latin typeface="Trebuchet MS" panose="020B0603020202020204" pitchFamily="34" charset="0"/>
              </a:defRPr>
            </a:lvl1pPr>
            <a:lvl2pPr marL="617220" indent="-274320">
              <a:lnSpc>
                <a:spcPct val="100000"/>
              </a:lnSpc>
              <a:buClr>
                <a:srgbClr val="E31336"/>
              </a:buClr>
              <a:buFont typeface="Trebuchet MS" panose="020B0603020202020204" pitchFamily="34" charset="0"/>
              <a:buChar char="−"/>
              <a:defRPr sz="2700">
                <a:latin typeface="Trebuchet MS" panose="020B0603020202020204" pitchFamily="34" charset="0"/>
              </a:defRPr>
            </a:lvl2pPr>
            <a:lvl3pPr marL="891540" indent="-274320">
              <a:lnSpc>
                <a:spcPct val="100000"/>
              </a:lnSpc>
              <a:defRPr sz="2400">
                <a:latin typeface="Trebuchet MS" panose="020B0603020202020204" pitchFamily="34" charset="0"/>
              </a:defRPr>
            </a:lvl3pPr>
            <a:lvl4pPr marL="1234440" indent="-274320">
              <a:lnSpc>
                <a:spcPct val="100000"/>
              </a:lnSpc>
              <a:buClr>
                <a:srgbClr val="E31336"/>
              </a:buClr>
              <a:buFont typeface="Trebuchet MS" panose="020B0603020202020204" pitchFamily="34" charset="0"/>
              <a:buChar char="−"/>
              <a:defRPr sz="2100">
                <a:latin typeface="Trebuchet MS" panose="020B0603020202020204" pitchFamily="34" charset="0"/>
              </a:defRPr>
            </a:lvl4pPr>
            <a:lvl5pPr marL="1577340" indent="-274320">
              <a:lnSpc>
                <a:spcPct val="100000"/>
              </a:lnSpc>
              <a:buFont typeface="Trebuchet MS" panose="020B0603020202020204" pitchFamily="34" charset="0"/>
              <a:buChar char="»"/>
              <a:defRPr sz="21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1C8D0FF1-43C2-4D9C-8004-B55D88FA3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37274" y="4782044"/>
            <a:ext cx="1992371" cy="287641"/>
          </a:xfrm>
          <a:prstGeom prst="rect">
            <a:avLst/>
          </a:prstGeom>
        </p:spPr>
      </p:pic>
      <p:cxnSp>
        <p:nvCxnSpPr>
          <p:cNvPr id="7" name="Straight Connector 6">
            <a:extLst>
              <a:ext uri="{FF2B5EF4-FFF2-40B4-BE49-F238E27FC236}">
                <a16:creationId xmlns:a16="http://schemas.microsoft.com/office/drawing/2014/main" id="{26591A7B-BFF1-4595-8B9A-23232390BA58}"/>
              </a:ext>
            </a:extLst>
          </p:cNvPr>
          <p:cNvCxnSpPr>
            <a:cxnSpLocks/>
          </p:cNvCxnSpPr>
          <p:nvPr userDrawn="1"/>
        </p:nvCxnSpPr>
        <p:spPr>
          <a:xfrm>
            <a:off x="0" y="4675590"/>
            <a:ext cx="9144000" cy="0"/>
          </a:xfrm>
          <a:prstGeom prst="line">
            <a:avLst/>
          </a:prstGeom>
          <a:ln w="28575">
            <a:solidFill>
              <a:srgbClr val="E313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817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UHCOM-Title Tex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AB5810-FA14-43DE-B550-A2C8255B1422}"/>
              </a:ext>
            </a:extLst>
          </p:cNvPr>
          <p:cNvSpPr>
            <a:spLocks noGrp="1"/>
          </p:cNvSpPr>
          <p:nvPr>
            <p:ph type="title"/>
          </p:nvPr>
        </p:nvSpPr>
        <p:spPr>
          <a:xfrm>
            <a:off x="628650" y="273844"/>
            <a:ext cx="7886700" cy="994172"/>
          </a:xfrm>
        </p:spPr>
        <p:txBody>
          <a:bodyPr>
            <a:normAutofit/>
          </a:bodyPr>
          <a:lstStyle>
            <a:lvl1pPr>
              <a:defRPr sz="3600" b="1">
                <a:latin typeface="Trebuchet MS" panose="020B0603020202020204" pitchFamily="34"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DB29C8ED-1C03-4501-B84E-432D3E015D58}"/>
              </a:ext>
            </a:extLst>
          </p:cNvPr>
          <p:cNvSpPr>
            <a:spLocks noGrp="1"/>
          </p:cNvSpPr>
          <p:nvPr>
            <p:ph idx="1"/>
          </p:nvPr>
        </p:nvSpPr>
        <p:spPr>
          <a:xfrm>
            <a:off x="628650" y="1369219"/>
            <a:ext cx="7886700" cy="3263504"/>
          </a:xfrm>
        </p:spPr>
        <p:txBody>
          <a:bodyPr>
            <a:normAutofit/>
          </a:bodyPr>
          <a:lstStyle>
            <a:lvl1pPr marL="0" indent="0">
              <a:lnSpc>
                <a:spcPct val="100000"/>
              </a:lnSpc>
              <a:buNone/>
              <a:defRPr sz="3000">
                <a:latin typeface="Trebuchet MS" panose="020B0603020202020204" pitchFamily="34" charset="0"/>
              </a:defRPr>
            </a:lvl1pPr>
            <a:lvl2pPr marL="617220" indent="-274320">
              <a:lnSpc>
                <a:spcPct val="100000"/>
              </a:lnSpc>
              <a:buClr>
                <a:srgbClr val="E31336"/>
              </a:buClr>
              <a:buFont typeface="Trebuchet MS" panose="020B0603020202020204" pitchFamily="34" charset="0"/>
              <a:buChar char="−"/>
              <a:defRPr sz="2700">
                <a:latin typeface="Trebuchet MS" panose="020B0603020202020204" pitchFamily="34" charset="0"/>
              </a:defRPr>
            </a:lvl2pPr>
            <a:lvl3pPr marL="891540" indent="-274320">
              <a:lnSpc>
                <a:spcPct val="100000"/>
              </a:lnSpc>
              <a:defRPr sz="2400">
                <a:latin typeface="Trebuchet MS" panose="020B0603020202020204" pitchFamily="34" charset="0"/>
              </a:defRPr>
            </a:lvl3pPr>
            <a:lvl4pPr marL="1234440" indent="-274320">
              <a:lnSpc>
                <a:spcPct val="100000"/>
              </a:lnSpc>
              <a:buClr>
                <a:srgbClr val="E31336"/>
              </a:buClr>
              <a:buFont typeface="Trebuchet MS" panose="020B0603020202020204" pitchFamily="34" charset="0"/>
              <a:buChar char="−"/>
              <a:defRPr sz="2100">
                <a:latin typeface="Trebuchet MS" panose="020B0603020202020204" pitchFamily="34" charset="0"/>
              </a:defRPr>
            </a:lvl4pPr>
            <a:lvl5pPr marL="1577340" indent="-274320">
              <a:lnSpc>
                <a:spcPct val="100000"/>
              </a:lnSpc>
              <a:buFont typeface="Trebuchet MS" panose="020B0603020202020204" pitchFamily="34" charset="0"/>
              <a:buChar char="»"/>
              <a:defRPr sz="2100">
                <a:latin typeface="Trebuchet MS" panose="020B0603020202020204" pitchFamily="34" charset="0"/>
              </a:defRPr>
            </a:lvl5pPr>
          </a:lstStyle>
          <a:p>
            <a:pPr lvl="0"/>
            <a:endParaRPr lang="en-US" dirty="0"/>
          </a:p>
        </p:txBody>
      </p:sp>
      <p:pic>
        <p:nvPicPr>
          <p:cNvPr id="6" name="Picture 5">
            <a:extLst>
              <a:ext uri="{FF2B5EF4-FFF2-40B4-BE49-F238E27FC236}">
                <a16:creationId xmlns:a16="http://schemas.microsoft.com/office/drawing/2014/main" id="{1C8D0FF1-43C2-4D9C-8004-B55D88FA3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37274" y="4782044"/>
            <a:ext cx="1992371" cy="287641"/>
          </a:xfrm>
          <a:prstGeom prst="rect">
            <a:avLst/>
          </a:prstGeom>
        </p:spPr>
      </p:pic>
      <p:cxnSp>
        <p:nvCxnSpPr>
          <p:cNvPr id="7" name="Straight Connector 6">
            <a:extLst>
              <a:ext uri="{FF2B5EF4-FFF2-40B4-BE49-F238E27FC236}">
                <a16:creationId xmlns:a16="http://schemas.microsoft.com/office/drawing/2014/main" id="{26591A7B-BFF1-4595-8B9A-23232390BA58}"/>
              </a:ext>
            </a:extLst>
          </p:cNvPr>
          <p:cNvCxnSpPr>
            <a:cxnSpLocks/>
          </p:cNvCxnSpPr>
          <p:nvPr userDrawn="1"/>
        </p:nvCxnSpPr>
        <p:spPr>
          <a:xfrm>
            <a:off x="0" y="4675590"/>
            <a:ext cx="9144000" cy="0"/>
          </a:xfrm>
          <a:prstGeom prst="line">
            <a:avLst/>
          </a:prstGeom>
          <a:ln w="28575">
            <a:solidFill>
              <a:srgbClr val="E313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0249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UHCOM-Two Column 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9EC80F-EE9E-4FFF-9325-4DB426C991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37274" y="4782044"/>
            <a:ext cx="1992371" cy="287641"/>
          </a:xfrm>
          <a:prstGeom prst="rect">
            <a:avLst/>
          </a:prstGeom>
        </p:spPr>
      </p:pic>
      <p:cxnSp>
        <p:nvCxnSpPr>
          <p:cNvPr id="8" name="Straight Connector 7">
            <a:extLst>
              <a:ext uri="{FF2B5EF4-FFF2-40B4-BE49-F238E27FC236}">
                <a16:creationId xmlns:a16="http://schemas.microsoft.com/office/drawing/2014/main" id="{221D8D3F-FE26-4B22-A14D-F284D01C1CCB}"/>
              </a:ext>
            </a:extLst>
          </p:cNvPr>
          <p:cNvCxnSpPr>
            <a:cxnSpLocks/>
          </p:cNvCxnSpPr>
          <p:nvPr userDrawn="1"/>
        </p:nvCxnSpPr>
        <p:spPr>
          <a:xfrm>
            <a:off x="0" y="4675590"/>
            <a:ext cx="9144000" cy="0"/>
          </a:xfrm>
          <a:prstGeom prst="line">
            <a:avLst/>
          </a:prstGeom>
          <a:ln w="28575">
            <a:solidFill>
              <a:srgbClr val="E31336"/>
            </a:solidFill>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1C0EAB24-6054-43F2-AFB7-2F1D5EB6CD8C}"/>
              </a:ext>
            </a:extLst>
          </p:cNvPr>
          <p:cNvSpPr>
            <a:spLocks noGrp="1"/>
          </p:cNvSpPr>
          <p:nvPr>
            <p:ph type="body" idx="1"/>
          </p:nvPr>
        </p:nvSpPr>
        <p:spPr>
          <a:xfrm>
            <a:off x="609603" y="1369220"/>
            <a:ext cx="3905248" cy="519809"/>
          </a:xfrm>
        </p:spPr>
        <p:txBody>
          <a:bodyPr>
            <a:normAutofit/>
          </a:bodyPr>
          <a:lstStyle>
            <a:lvl1pPr marL="0" indent="0">
              <a:buNone/>
              <a:defRPr sz="2800" b="1"/>
            </a:lvl1pPr>
          </a:lstStyle>
          <a:p>
            <a:endParaRPr lang="en-US" dirty="0"/>
          </a:p>
        </p:txBody>
      </p:sp>
      <p:sp>
        <p:nvSpPr>
          <p:cNvPr id="12" name="Content Placeholder 2">
            <a:extLst>
              <a:ext uri="{FF2B5EF4-FFF2-40B4-BE49-F238E27FC236}">
                <a16:creationId xmlns:a16="http://schemas.microsoft.com/office/drawing/2014/main" id="{48395509-C24E-4E43-A3EF-F69EFE8A6796}"/>
              </a:ext>
            </a:extLst>
          </p:cNvPr>
          <p:cNvSpPr>
            <a:spLocks noGrp="1"/>
          </p:cNvSpPr>
          <p:nvPr>
            <p:ph sz="half" idx="10"/>
          </p:nvPr>
        </p:nvSpPr>
        <p:spPr>
          <a:xfrm>
            <a:off x="609602" y="1889029"/>
            <a:ext cx="3905248" cy="2743693"/>
          </a:xfrm>
        </p:spPr>
        <p:txBody>
          <a:bodyPr/>
          <a:lstStyle>
            <a:lvl1pPr marL="274320" marR="0" indent="-27432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lang="en-US" sz="2400" kern="1200" dirty="0" smtClean="0">
                <a:solidFill>
                  <a:schemeClr val="tx1"/>
                </a:solidFill>
                <a:latin typeface="Trebuchet MS" panose="020B0603020202020204" pitchFamily="34" charset="0"/>
                <a:ea typeface="+mn-ea"/>
                <a:cs typeface="+mn-cs"/>
              </a:defRPr>
            </a:lvl1pPr>
            <a:lvl2pPr marL="514350" marR="0" indent="-274320" algn="l" defTabSz="685800" rtl="0" eaLnBrk="1" fontAlgn="auto" latinLnBrk="0" hangingPunct="1">
              <a:lnSpc>
                <a:spcPct val="100000"/>
              </a:lnSpc>
              <a:spcBef>
                <a:spcPts val="375"/>
              </a:spcBef>
              <a:spcAft>
                <a:spcPts val="0"/>
              </a:spcAft>
              <a:buClr>
                <a:srgbClr val="E31336"/>
              </a:buClr>
              <a:buSzTx/>
              <a:buFont typeface="Trebuchet MS" panose="020B0603020202020204" pitchFamily="34" charset="0"/>
              <a:buChar char="−"/>
              <a:tabLst/>
              <a:defRPr lang="en-US" sz="2000" kern="1200" dirty="0" smtClean="0">
                <a:solidFill>
                  <a:schemeClr val="tx1"/>
                </a:solidFill>
                <a:latin typeface="Trebuchet MS" panose="020B0603020202020204" pitchFamily="34" charset="0"/>
                <a:ea typeface="+mn-ea"/>
                <a:cs typeface="+mn-cs"/>
              </a:defRPr>
            </a:lvl2pPr>
            <a:lvl3pPr marL="857250" marR="0" indent="-274320" algn="l" defTabSz="685800" rtl="0" eaLnBrk="1" fontAlgn="auto" latinLnBrk="0" hangingPunct="1">
              <a:lnSpc>
                <a:spcPct val="100000"/>
              </a:lnSpc>
              <a:spcBef>
                <a:spcPts val="375"/>
              </a:spcBef>
              <a:spcAft>
                <a:spcPts val="0"/>
              </a:spcAft>
              <a:buClrTx/>
              <a:buSzTx/>
              <a:buFont typeface="Arial" panose="020B0604020202020204" pitchFamily="34" charset="0"/>
              <a:buChar char="•"/>
              <a:tabLst/>
              <a:defRPr lang="en-US" sz="2000" kern="1200" dirty="0" smtClean="0">
                <a:solidFill>
                  <a:schemeClr val="tx1"/>
                </a:solidFill>
                <a:latin typeface="Trebuchet MS" panose="020B0603020202020204" pitchFamily="34" charset="0"/>
                <a:ea typeface="+mn-ea"/>
                <a:cs typeface="+mn-cs"/>
              </a:defRPr>
            </a:lvl3pPr>
            <a:lvl4pPr marL="1200150" marR="0" indent="-274320" algn="l" defTabSz="685800" rtl="0" eaLnBrk="1" fontAlgn="auto" latinLnBrk="0" hangingPunct="1">
              <a:lnSpc>
                <a:spcPct val="100000"/>
              </a:lnSpc>
              <a:spcBef>
                <a:spcPts val="375"/>
              </a:spcBef>
              <a:spcAft>
                <a:spcPts val="0"/>
              </a:spcAft>
              <a:buClr>
                <a:srgbClr val="E31336"/>
              </a:buClr>
              <a:buSzTx/>
              <a:buFont typeface="Trebuchet MS" panose="020B0603020202020204" pitchFamily="34" charset="0"/>
              <a:buChar char="−"/>
              <a:tabLst/>
              <a:defRPr lang="en-US" sz="2000" kern="1200" dirty="0" smtClean="0">
                <a:solidFill>
                  <a:schemeClr val="tx1"/>
                </a:solidFill>
                <a:latin typeface="Trebuchet MS" panose="020B0603020202020204" pitchFamily="34" charset="0"/>
                <a:ea typeface="+mn-ea"/>
                <a:cs typeface="+mn-cs"/>
              </a:defRPr>
            </a:lvl4pPr>
            <a:lvl5pPr marL="1543050" marR="0" indent="-274320" algn="l" defTabSz="685800" rtl="0" eaLnBrk="1" fontAlgn="auto" latinLnBrk="0" hangingPunct="1">
              <a:lnSpc>
                <a:spcPct val="100000"/>
              </a:lnSpc>
              <a:spcBef>
                <a:spcPts val="375"/>
              </a:spcBef>
              <a:spcAft>
                <a:spcPts val="0"/>
              </a:spcAft>
              <a:buClrTx/>
              <a:buSzTx/>
              <a:buFont typeface="Trebuchet MS" panose="020B0603020202020204" pitchFamily="34" charset="0"/>
              <a:buChar char="»"/>
              <a:tabLst/>
              <a:defRPr lang="en-US" sz="2000" kern="1200" dirty="0" smtClean="0">
                <a:solidFill>
                  <a:schemeClr val="tx1"/>
                </a:solidFill>
                <a:latin typeface="Trebuchet MS" panose="020B0603020202020204" pitchFamily="34" charset="0"/>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solidFill>
                <a:prstClr val="black"/>
              </a:solidFill>
              <a:effectLst/>
              <a:uLnTx/>
              <a:uFillTx/>
              <a:latin typeface="+mn-lt"/>
              <a:ea typeface="+mn-ea"/>
              <a:cs typeface="+mn-cs"/>
            </a:endParaRPr>
          </a:p>
        </p:txBody>
      </p:sp>
      <p:sp>
        <p:nvSpPr>
          <p:cNvPr id="13" name="Text Placeholder 5">
            <a:extLst>
              <a:ext uri="{FF2B5EF4-FFF2-40B4-BE49-F238E27FC236}">
                <a16:creationId xmlns:a16="http://schemas.microsoft.com/office/drawing/2014/main" id="{5BBCF25A-632B-4458-AAB0-0FFD49FB275D}"/>
              </a:ext>
            </a:extLst>
          </p:cNvPr>
          <p:cNvSpPr>
            <a:spLocks noGrp="1"/>
          </p:cNvSpPr>
          <p:nvPr>
            <p:ph type="body" idx="11"/>
          </p:nvPr>
        </p:nvSpPr>
        <p:spPr>
          <a:xfrm>
            <a:off x="4610102" y="1369220"/>
            <a:ext cx="3905248" cy="519809"/>
          </a:xfrm>
        </p:spPr>
        <p:txBody>
          <a:bodyPr>
            <a:normAutofit/>
          </a:bodyPr>
          <a:lstStyle>
            <a:lvl1pPr marL="0" indent="0">
              <a:buNone/>
              <a:defRPr sz="2800" b="1"/>
            </a:lvl1pPr>
          </a:lstStyle>
          <a:p>
            <a:endParaRPr lang="en-US" dirty="0"/>
          </a:p>
        </p:txBody>
      </p:sp>
      <p:sp>
        <p:nvSpPr>
          <p:cNvPr id="14" name="Content Placeholder 2">
            <a:extLst>
              <a:ext uri="{FF2B5EF4-FFF2-40B4-BE49-F238E27FC236}">
                <a16:creationId xmlns:a16="http://schemas.microsoft.com/office/drawing/2014/main" id="{AC0A7AF0-E959-4872-8814-F9BDCE011C0A}"/>
              </a:ext>
            </a:extLst>
          </p:cNvPr>
          <p:cNvSpPr>
            <a:spLocks noGrp="1"/>
          </p:cNvSpPr>
          <p:nvPr>
            <p:ph sz="half" idx="12"/>
          </p:nvPr>
        </p:nvSpPr>
        <p:spPr>
          <a:xfrm>
            <a:off x="4610102" y="1889029"/>
            <a:ext cx="3905248" cy="2743693"/>
          </a:xfrm>
        </p:spPr>
        <p:txBody>
          <a:bodyPr/>
          <a:lstStyle>
            <a:lvl1pPr marL="274320" marR="0" indent="-27432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lang="en-US" sz="2400" kern="1200" dirty="0" smtClean="0">
                <a:solidFill>
                  <a:schemeClr val="tx1"/>
                </a:solidFill>
                <a:latin typeface="Trebuchet MS" panose="020B0603020202020204" pitchFamily="34" charset="0"/>
                <a:ea typeface="+mn-ea"/>
                <a:cs typeface="+mn-cs"/>
              </a:defRPr>
            </a:lvl1pPr>
            <a:lvl2pPr marL="514350" marR="0" indent="-274320" algn="l" defTabSz="685800" rtl="0" eaLnBrk="1" fontAlgn="auto" latinLnBrk="0" hangingPunct="1">
              <a:lnSpc>
                <a:spcPct val="100000"/>
              </a:lnSpc>
              <a:spcBef>
                <a:spcPts val="375"/>
              </a:spcBef>
              <a:spcAft>
                <a:spcPts val="0"/>
              </a:spcAft>
              <a:buClr>
                <a:srgbClr val="E31336"/>
              </a:buClr>
              <a:buSzTx/>
              <a:buFont typeface="Trebuchet MS" panose="020B0603020202020204" pitchFamily="34" charset="0"/>
              <a:buChar char="−"/>
              <a:tabLst/>
              <a:defRPr lang="en-US" sz="2000" kern="1200" dirty="0" smtClean="0">
                <a:solidFill>
                  <a:schemeClr val="tx1"/>
                </a:solidFill>
                <a:latin typeface="Trebuchet MS" panose="020B0603020202020204" pitchFamily="34" charset="0"/>
                <a:ea typeface="+mn-ea"/>
                <a:cs typeface="+mn-cs"/>
              </a:defRPr>
            </a:lvl2pPr>
            <a:lvl3pPr marL="857250" marR="0" indent="-274320" algn="l" defTabSz="685800" rtl="0" eaLnBrk="1" fontAlgn="auto" latinLnBrk="0" hangingPunct="1">
              <a:lnSpc>
                <a:spcPct val="100000"/>
              </a:lnSpc>
              <a:spcBef>
                <a:spcPts val="375"/>
              </a:spcBef>
              <a:spcAft>
                <a:spcPts val="0"/>
              </a:spcAft>
              <a:buClrTx/>
              <a:buSzTx/>
              <a:buFont typeface="Arial" panose="020B0604020202020204" pitchFamily="34" charset="0"/>
              <a:buChar char="•"/>
              <a:tabLst/>
              <a:defRPr lang="en-US" sz="2000" kern="1200" dirty="0" smtClean="0">
                <a:solidFill>
                  <a:schemeClr val="tx1"/>
                </a:solidFill>
                <a:latin typeface="Trebuchet MS" panose="020B0603020202020204" pitchFamily="34" charset="0"/>
                <a:ea typeface="+mn-ea"/>
                <a:cs typeface="+mn-cs"/>
              </a:defRPr>
            </a:lvl3pPr>
            <a:lvl4pPr marL="1200150" marR="0" indent="-274320" algn="l" defTabSz="685800" rtl="0" eaLnBrk="1" fontAlgn="auto" latinLnBrk="0" hangingPunct="1">
              <a:lnSpc>
                <a:spcPct val="100000"/>
              </a:lnSpc>
              <a:spcBef>
                <a:spcPts val="375"/>
              </a:spcBef>
              <a:spcAft>
                <a:spcPts val="0"/>
              </a:spcAft>
              <a:buClr>
                <a:srgbClr val="E31336"/>
              </a:buClr>
              <a:buSzTx/>
              <a:buFont typeface="Trebuchet MS" panose="020B0603020202020204" pitchFamily="34" charset="0"/>
              <a:buChar char="−"/>
              <a:tabLst/>
              <a:defRPr lang="en-US" sz="2000" kern="1200" dirty="0" smtClean="0">
                <a:solidFill>
                  <a:schemeClr val="tx1"/>
                </a:solidFill>
                <a:latin typeface="Trebuchet MS" panose="020B0603020202020204" pitchFamily="34" charset="0"/>
                <a:ea typeface="+mn-ea"/>
                <a:cs typeface="+mn-cs"/>
              </a:defRPr>
            </a:lvl4pPr>
            <a:lvl5pPr marL="1543050" marR="0" indent="-274320" algn="l" defTabSz="685800" rtl="0" eaLnBrk="1" fontAlgn="auto" latinLnBrk="0" hangingPunct="1">
              <a:lnSpc>
                <a:spcPct val="100000"/>
              </a:lnSpc>
              <a:spcBef>
                <a:spcPts val="375"/>
              </a:spcBef>
              <a:spcAft>
                <a:spcPts val="0"/>
              </a:spcAft>
              <a:buClrTx/>
              <a:buSzTx/>
              <a:buFont typeface="Trebuchet MS" panose="020B0603020202020204" pitchFamily="34" charset="0"/>
              <a:buChar char="»"/>
              <a:tabLst/>
              <a:defRPr lang="en-US" sz="2000" kern="1200" dirty="0" smtClean="0">
                <a:solidFill>
                  <a:schemeClr val="tx1"/>
                </a:solidFill>
                <a:latin typeface="Trebuchet MS" panose="020B0603020202020204" pitchFamily="34" charset="0"/>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solidFill>
                <a:prstClr val="black"/>
              </a:solidFill>
              <a:effectLst/>
              <a:uLnTx/>
              <a:uFillTx/>
              <a:latin typeface="+mn-lt"/>
              <a:ea typeface="+mn-ea"/>
              <a:cs typeface="+mn-cs"/>
            </a:endParaRPr>
          </a:p>
        </p:txBody>
      </p:sp>
      <p:sp>
        <p:nvSpPr>
          <p:cNvPr id="15" name="Title 1">
            <a:extLst>
              <a:ext uri="{FF2B5EF4-FFF2-40B4-BE49-F238E27FC236}">
                <a16:creationId xmlns:a16="http://schemas.microsoft.com/office/drawing/2014/main" id="{B3FDB6A1-EF45-470E-AAC1-2BFC1AE5BE0D}"/>
              </a:ext>
            </a:extLst>
          </p:cNvPr>
          <p:cNvSpPr>
            <a:spLocks noGrp="1"/>
          </p:cNvSpPr>
          <p:nvPr>
            <p:ph type="title"/>
          </p:nvPr>
        </p:nvSpPr>
        <p:spPr>
          <a:xfrm>
            <a:off x="628650" y="273844"/>
            <a:ext cx="7886700" cy="994172"/>
          </a:xfrm>
        </p:spPr>
        <p:txBody>
          <a:bodyPr>
            <a:normAutofit/>
          </a:bodyPr>
          <a:lstStyle>
            <a:lvl1pPr>
              <a:defRPr sz="3600" b="1">
                <a:latin typeface="Trebuchet MS" panose="020B0603020202020204" pitchFamily="34" charset="0"/>
              </a:defRPr>
            </a:lvl1pPr>
          </a:lstStyle>
          <a:p>
            <a:r>
              <a:rPr lang="en-US" dirty="0"/>
              <a:t>Click to edit Master title style</a:t>
            </a:r>
          </a:p>
        </p:txBody>
      </p:sp>
    </p:spTree>
    <p:extLst>
      <p:ext uri="{BB962C8B-B14F-4D97-AF65-F5344CB8AC3E}">
        <p14:creationId xmlns:p14="http://schemas.microsoft.com/office/powerpoint/2010/main" val="3161350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UHCOM-Two Colum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9B6CBC4-D61A-4144-9B77-19A517497BF0}"/>
              </a:ext>
            </a:extLst>
          </p:cNvPr>
          <p:cNvSpPr>
            <a:spLocks noGrp="1"/>
          </p:cNvSpPr>
          <p:nvPr>
            <p:ph idx="14"/>
          </p:nvPr>
        </p:nvSpPr>
        <p:spPr>
          <a:xfrm>
            <a:off x="628651" y="1369219"/>
            <a:ext cx="3886199" cy="3263504"/>
          </a:xfrm>
        </p:spPr>
        <p:txBody>
          <a:bodyPr>
            <a:normAutofit/>
          </a:bodyPr>
          <a:lstStyle>
            <a:lvl1pPr marL="0" indent="0">
              <a:lnSpc>
                <a:spcPct val="100000"/>
              </a:lnSpc>
              <a:buFont typeface="+mj-lt"/>
              <a:buNone/>
              <a:defRPr sz="3000">
                <a:latin typeface="Trebuchet MS" panose="020B0603020202020204" pitchFamily="34" charset="0"/>
              </a:defRPr>
            </a:lvl1pPr>
            <a:lvl2pPr marL="822960" indent="-411480">
              <a:lnSpc>
                <a:spcPct val="100000"/>
              </a:lnSpc>
              <a:buClr>
                <a:srgbClr val="E31336"/>
              </a:buClr>
              <a:buFont typeface="+mj-lt"/>
              <a:buAutoNum type="alphaUcPeriod"/>
              <a:defRPr sz="2700">
                <a:latin typeface="Trebuchet MS" panose="020B0603020202020204" pitchFamily="34" charset="0"/>
              </a:defRPr>
            </a:lvl2pPr>
            <a:lvl3pPr marL="1303020" indent="-411480">
              <a:lnSpc>
                <a:spcPct val="100000"/>
              </a:lnSpc>
              <a:buFont typeface="+mj-lt"/>
              <a:buAutoNum type="arabicParenR"/>
              <a:defRPr sz="2400">
                <a:latin typeface="Trebuchet MS" panose="020B0603020202020204" pitchFamily="34" charset="0"/>
              </a:defRPr>
            </a:lvl3pPr>
            <a:lvl4pPr marL="1714500" indent="-411480">
              <a:lnSpc>
                <a:spcPct val="100000"/>
              </a:lnSpc>
              <a:buClr>
                <a:srgbClr val="E31336"/>
              </a:buClr>
              <a:buFont typeface="+mj-lt"/>
              <a:buAutoNum type="alphaLcParenR"/>
              <a:defRPr sz="2100">
                <a:latin typeface="Trebuchet MS" panose="020B0603020202020204" pitchFamily="34" charset="0"/>
              </a:defRPr>
            </a:lvl4pPr>
            <a:lvl5pPr marL="2125980" indent="-411480">
              <a:lnSpc>
                <a:spcPct val="100000"/>
              </a:lnSpc>
              <a:buFont typeface="+mj-lt"/>
              <a:buAutoNum type="romanLcPeriod"/>
              <a:defRPr sz="2100">
                <a:latin typeface="Trebuchet MS" panose="020B0603020202020204" pitchFamily="34" charset="0"/>
              </a:defRPr>
            </a:lvl5pPr>
          </a:lstStyle>
          <a:p>
            <a:pPr lvl="0"/>
            <a:endParaRPr lang="en-US" dirty="0"/>
          </a:p>
        </p:txBody>
      </p:sp>
      <p:sp>
        <p:nvSpPr>
          <p:cNvPr id="10" name="Content Placeholder 2">
            <a:extLst>
              <a:ext uri="{FF2B5EF4-FFF2-40B4-BE49-F238E27FC236}">
                <a16:creationId xmlns:a16="http://schemas.microsoft.com/office/drawing/2014/main" id="{6D4BC70C-8B6C-4F26-BDF0-7D891EBDCE2B}"/>
              </a:ext>
            </a:extLst>
          </p:cNvPr>
          <p:cNvSpPr>
            <a:spLocks noGrp="1"/>
          </p:cNvSpPr>
          <p:nvPr>
            <p:ph idx="15"/>
          </p:nvPr>
        </p:nvSpPr>
        <p:spPr>
          <a:xfrm>
            <a:off x="4629153" y="1378989"/>
            <a:ext cx="3886199" cy="3263504"/>
          </a:xfrm>
        </p:spPr>
        <p:txBody>
          <a:bodyPr>
            <a:normAutofit/>
          </a:bodyPr>
          <a:lstStyle>
            <a:lvl1pPr marL="0" indent="0">
              <a:lnSpc>
                <a:spcPct val="100000"/>
              </a:lnSpc>
              <a:buFont typeface="+mj-lt"/>
              <a:buNone/>
              <a:defRPr sz="3000">
                <a:latin typeface="Trebuchet MS" panose="020B0603020202020204" pitchFamily="34" charset="0"/>
              </a:defRPr>
            </a:lvl1pPr>
            <a:lvl2pPr marL="822960" indent="-411480">
              <a:lnSpc>
                <a:spcPct val="100000"/>
              </a:lnSpc>
              <a:buClr>
                <a:srgbClr val="E31336"/>
              </a:buClr>
              <a:buFont typeface="+mj-lt"/>
              <a:buAutoNum type="alphaUcPeriod"/>
              <a:defRPr sz="2700">
                <a:latin typeface="Trebuchet MS" panose="020B0603020202020204" pitchFamily="34" charset="0"/>
              </a:defRPr>
            </a:lvl2pPr>
            <a:lvl3pPr marL="1303020" indent="-411480">
              <a:lnSpc>
                <a:spcPct val="100000"/>
              </a:lnSpc>
              <a:buFont typeface="+mj-lt"/>
              <a:buAutoNum type="arabicParenR"/>
              <a:defRPr sz="2400">
                <a:latin typeface="Trebuchet MS" panose="020B0603020202020204" pitchFamily="34" charset="0"/>
              </a:defRPr>
            </a:lvl3pPr>
            <a:lvl4pPr marL="1714500" indent="-411480">
              <a:lnSpc>
                <a:spcPct val="100000"/>
              </a:lnSpc>
              <a:buClr>
                <a:srgbClr val="E31336"/>
              </a:buClr>
              <a:buFont typeface="+mj-lt"/>
              <a:buAutoNum type="alphaLcParenR"/>
              <a:defRPr sz="2100">
                <a:latin typeface="Trebuchet MS" panose="020B0603020202020204" pitchFamily="34" charset="0"/>
              </a:defRPr>
            </a:lvl4pPr>
            <a:lvl5pPr marL="2125980" indent="-411480">
              <a:lnSpc>
                <a:spcPct val="100000"/>
              </a:lnSpc>
              <a:buFont typeface="+mj-lt"/>
              <a:buAutoNum type="romanLcPeriod"/>
              <a:defRPr sz="2100">
                <a:latin typeface="Trebuchet MS" panose="020B0603020202020204" pitchFamily="34" charset="0"/>
              </a:defRPr>
            </a:lvl5pPr>
          </a:lstStyle>
          <a:p>
            <a:pPr lvl="0"/>
            <a:endParaRPr lang="en-US" dirty="0"/>
          </a:p>
        </p:txBody>
      </p:sp>
      <p:pic>
        <p:nvPicPr>
          <p:cNvPr id="6" name="Picture 5">
            <a:extLst>
              <a:ext uri="{FF2B5EF4-FFF2-40B4-BE49-F238E27FC236}">
                <a16:creationId xmlns:a16="http://schemas.microsoft.com/office/drawing/2014/main" id="{A99EC80F-EE9E-4FFF-9325-4DB426C991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37274" y="4782044"/>
            <a:ext cx="1992371" cy="287641"/>
          </a:xfrm>
          <a:prstGeom prst="rect">
            <a:avLst/>
          </a:prstGeom>
        </p:spPr>
      </p:pic>
      <p:cxnSp>
        <p:nvCxnSpPr>
          <p:cNvPr id="8" name="Straight Connector 7">
            <a:extLst>
              <a:ext uri="{FF2B5EF4-FFF2-40B4-BE49-F238E27FC236}">
                <a16:creationId xmlns:a16="http://schemas.microsoft.com/office/drawing/2014/main" id="{221D8D3F-FE26-4B22-A14D-F284D01C1CCB}"/>
              </a:ext>
            </a:extLst>
          </p:cNvPr>
          <p:cNvCxnSpPr>
            <a:cxnSpLocks/>
          </p:cNvCxnSpPr>
          <p:nvPr userDrawn="1"/>
        </p:nvCxnSpPr>
        <p:spPr>
          <a:xfrm>
            <a:off x="0" y="4675590"/>
            <a:ext cx="9144000" cy="0"/>
          </a:xfrm>
          <a:prstGeom prst="line">
            <a:avLst/>
          </a:prstGeom>
          <a:ln w="28575">
            <a:solidFill>
              <a:srgbClr val="E31336"/>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6CA23EB-4B5B-4118-B37E-9C88AF661F37}"/>
              </a:ext>
            </a:extLst>
          </p:cNvPr>
          <p:cNvSpPr>
            <a:spLocks noGrp="1"/>
          </p:cNvSpPr>
          <p:nvPr>
            <p:ph type="title"/>
          </p:nvPr>
        </p:nvSpPr>
        <p:spPr>
          <a:xfrm>
            <a:off x="628650" y="273844"/>
            <a:ext cx="7886700" cy="994172"/>
          </a:xfrm>
        </p:spPr>
        <p:txBody>
          <a:bodyPr>
            <a:normAutofit/>
          </a:bodyPr>
          <a:lstStyle>
            <a:lvl1pPr>
              <a:defRPr sz="3600" b="1">
                <a:latin typeface="Trebuchet MS" panose="020B0603020202020204" pitchFamily="34" charset="0"/>
              </a:defRPr>
            </a:lvl1pPr>
          </a:lstStyle>
          <a:p>
            <a:r>
              <a:rPr lang="en-US" dirty="0"/>
              <a:t>Click to edit Master title style</a:t>
            </a:r>
          </a:p>
        </p:txBody>
      </p:sp>
    </p:spTree>
    <p:extLst>
      <p:ext uri="{BB962C8B-B14F-4D97-AF65-F5344CB8AC3E}">
        <p14:creationId xmlns:p14="http://schemas.microsoft.com/office/powerpoint/2010/main" val="1866819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UHCOM-Title Tex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AB5810-FA14-43DE-B550-A2C8255B1422}"/>
              </a:ext>
            </a:extLst>
          </p:cNvPr>
          <p:cNvSpPr>
            <a:spLocks noGrp="1"/>
          </p:cNvSpPr>
          <p:nvPr>
            <p:ph type="title"/>
          </p:nvPr>
        </p:nvSpPr>
        <p:spPr>
          <a:xfrm>
            <a:off x="628650" y="273844"/>
            <a:ext cx="7886700" cy="994172"/>
          </a:xfrm>
        </p:spPr>
        <p:txBody>
          <a:bodyPr>
            <a:normAutofit/>
          </a:bodyPr>
          <a:lstStyle>
            <a:lvl1pPr>
              <a:defRPr sz="3600" b="1">
                <a:latin typeface="Trebuchet MS" panose="020B0603020202020204" pitchFamily="34"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DB29C8ED-1C03-4501-B84E-432D3E015D58}"/>
              </a:ext>
            </a:extLst>
          </p:cNvPr>
          <p:cNvSpPr>
            <a:spLocks noGrp="1"/>
          </p:cNvSpPr>
          <p:nvPr>
            <p:ph idx="1"/>
          </p:nvPr>
        </p:nvSpPr>
        <p:spPr>
          <a:xfrm>
            <a:off x="628650" y="1369219"/>
            <a:ext cx="7886700" cy="3263504"/>
          </a:xfrm>
        </p:spPr>
        <p:txBody>
          <a:bodyPr>
            <a:normAutofit/>
          </a:bodyPr>
          <a:lstStyle>
            <a:lvl1pPr marL="0" indent="0">
              <a:lnSpc>
                <a:spcPct val="100000"/>
              </a:lnSpc>
              <a:buNone/>
              <a:defRPr sz="3000">
                <a:latin typeface="Trebuchet MS" panose="020B0603020202020204" pitchFamily="34" charset="0"/>
              </a:defRPr>
            </a:lvl1pPr>
            <a:lvl2pPr marL="617220" indent="-274320">
              <a:lnSpc>
                <a:spcPct val="100000"/>
              </a:lnSpc>
              <a:buClr>
                <a:srgbClr val="E31336"/>
              </a:buClr>
              <a:buFont typeface="Trebuchet MS" panose="020B0603020202020204" pitchFamily="34" charset="0"/>
              <a:buChar char="−"/>
              <a:defRPr sz="2700">
                <a:latin typeface="Trebuchet MS" panose="020B0603020202020204" pitchFamily="34" charset="0"/>
              </a:defRPr>
            </a:lvl2pPr>
            <a:lvl3pPr marL="891540" indent="-274320">
              <a:lnSpc>
                <a:spcPct val="100000"/>
              </a:lnSpc>
              <a:defRPr sz="2400">
                <a:latin typeface="Trebuchet MS" panose="020B0603020202020204" pitchFamily="34" charset="0"/>
              </a:defRPr>
            </a:lvl3pPr>
            <a:lvl4pPr marL="1234440" indent="-274320">
              <a:lnSpc>
                <a:spcPct val="100000"/>
              </a:lnSpc>
              <a:buClr>
                <a:srgbClr val="E31336"/>
              </a:buClr>
              <a:buFont typeface="Trebuchet MS" panose="020B0603020202020204" pitchFamily="34" charset="0"/>
              <a:buChar char="−"/>
              <a:defRPr sz="2100">
                <a:latin typeface="Trebuchet MS" panose="020B0603020202020204" pitchFamily="34" charset="0"/>
              </a:defRPr>
            </a:lvl4pPr>
            <a:lvl5pPr marL="1577340" indent="-274320">
              <a:lnSpc>
                <a:spcPct val="100000"/>
              </a:lnSpc>
              <a:buFont typeface="Trebuchet MS" panose="020B0603020202020204" pitchFamily="34" charset="0"/>
              <a:buChar char="»"/>
              <a:defRPr sz="2100">
                <a:latin typeface="Trebuchet MS" panose="020B0603020202020204" pitchFamily="34" charset="0"/>
              </a:defRPr>
            </a:lvl5pPr>
          </a:lstStyle>
          <a:p>
            <a:pPr lvl="0"/>
            <a:endParaRPr lang="en-US" dirty="0"/>
          </a:p>
        </p:txBody>
      </p:sp>
      <p:pic>
        <p:nvPicPr>
          <p:cNvPr id="6" name="Picture 5">
            <a:extLst>
              <a:ext uri="{FF2B5EF4-FFF2-40B4-BE49-F238E27FC236}">
                <a16:creationId xmlns:a16="http://schemas.microsoft.com/office/drawing/2014/main" id="{1C8D0FF1-43C2-4D9C-8004-B55D88FA3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37274" y="4782044"/>
            <a:ext cx="1992371" cy="287641"/>
          </a:xfrm>
          <a:prstGeom prst="rect">
            <a:avLst/>
          </a:prstGeom>
        </p:spPr>
      </p:pic>
      <p:cxnSp>
        <p:nvCxnSpPr>
          <p:cNvPr id="7" name="Straight Connector 6">
            <a:extLst>
              <a:ext uri="{FF2B5EF4-FFF2-40B4-BE49-F238E27FC236}">
                <a16:creationId xmlns:a16="http://schemas.microsoft.com/office/drawing/2014/main" id="{26591A7B-BFF1-4595-8B9A-23232390BA58}"/>
              </a:ext>
            </a:extLst>
          </p:cNvPr>
          <p:cNvCxnSpPr>
            <a:cxnSpLocks/>
          </p:cNvCxnSpPr>
          <p:nvPr userDrawn="1"/>
        </p:nvCxnSpPr>
        <p:spPr>
          <a:xfrm>
            <a:off x="0" y="4675590"/>
            <a:ext cx="9144000" cy="0"/>
          </a:xfrm>
          <a:prstGeom prst="line">
            <a:avLst/>
          </a:prstGeom>
          <a:ln w="28575">
            <a:solidFill>
              <a:srgbClr val="E313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509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UHCOM-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5F021B-6E3E-4BFC-AA06-A99AE8B95F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37274" y="4782044"/>
            <a:ext cx="1992371" cy="287641"/>
          </a:xfrm>
          <a:prstGeom prst="rect">
            <a:avLst/>
          </a:prstGeom>
        </p:spPr>
      </p:pic>
      <p:cxnSp>
        <p:nvCxnSpPr>
          <p:cNvPr id="5" name="Straight Connector 4">
            <a:extLst>
              <a:ext uri="{FF2B5EF4-FFF2-40B4-BE49-F238E27FC236}">
                <a16:creationId xmlns:a16="http://schemas.microsoft.com/office/drawing/2014/main" id="{1DC40D4E-77C6-45A9-A26B-0E047852EC53}"/>
              </a:ext>
            </a:extLst>
          </p:cNvPr>
          <p:cNvCxnSpPr>
            <a:cxnSpLocks/>
          </p:cNvCxnSpPr>
          <p:nvPr userDrawn="1"/>
        </p:nvCxnSpPr>
        <p:spPr>
          <a:xfrm>
            <a:off x="0" y="4675590"/>
            <a:ext cx="9144000" cy="0"/>
          </a:xfrm>
          <a:prstGeom prst="line">
            <a:avLst/>
          </a:prstGeom>
          <a:ln w="28575">
            <a:solidFill>
              <a:srgbClr val="E31336"/>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F6352CE-5C1A-4D40-A502-865B933357B5}"/>
              </a:ext>
            </a:extLst>
          </p:cNvPr>
          <p:cNvSpPr>
            <a:spLocks noGrp="1"/>
          </p:cNvSpPr>
          <p:nvPr>
            <p:ph type="title"/>
          </p:nvPr>
        </p:nvSpPr>
        <p:spPr>
          <a:xfrm>
            <a:off x="628650" y="273844"/>
            <a:ext cx="7886700" cy="994172"/>
          </a:xfrm>
        </p:spPr>
        <p:txBody>
          <a:bodyPr>
            <a:normAutofit/>
          </a:bodyPr>
          <a:lstStyle>
            <a:lvl1pPr>
              <a:defRPr sz="3600" b="1">
                <a:latin typeface="Trebuchet MS" panose="020B0603020202020204" pitchFamily="34" charset="0"/>
              </a:defRPr>
            </a:lvl1pPr>
          </a:lstStyle>
          <a:p>
            <a:r>
              <a:rPr lang="en-US" dirty="0"/>
              <a:t>Click to edit Master title style</a:t>
            </a:r>
          </a:p>
        </p:txBody>
      </p:sp>
    </p:spTree>
    <p:extLst>
      <p:ext uri="{BB962C8B-B14F-4D97-AF65-F5344CB8AC3E}">
        <p14:creationId xmlns:p14="http://schemas.microsoft.com/office/powerpoint/2010/main" val="851211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89C5A-AD4E-0230-8B89-C644854DA74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2501AA4-F3B7-3A50-CAAE-1030765B172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5E563D0-B4A4-3B80-1E3C-E0866CE9F664}"/>
              </a:ext>
            </a:extLst>
          </p:cNvPr>
          <p:cNvSpPr>
            <a:spLocks noGrp="1"/>
          </p:cNvSpPr>
          <p:nvPr>
            <p:ph type="dt" sz="half" idx="10"/>
          </p:nvPr>
        </p:nvSpPr>
        <p:spPr/>
        <p:txBody>
          <a:bodyPr/>
          <a:lstStyle/>
          <a:p>
            <a:fld id="{11B88AC2-4AFA-4782-AC57-26F7A7C07956}" type="datetimeFigureOut">
              <a:rPr lang="en-US" smtClean="0"/>
              <a:t>2/10/24</a:t>
            </a:fld>
            <a:endParaRPr lang="en-US"/>
          </a:p>
        </p:txBody>
      </p:sp>
      <p:sp>
        <p:nvSpPr>
          <p:cNvPr id="5" name="Footer Placeholder 4">
            <a:extLst>
              <a:ext uri="{FF2B5EF4-FFF2-40B4-BE49-F238E27FC236}">
                <a16:creationId xmlns:a16="http://schemas.microsoft.com/office/drawing/2014/main" id="{0CA285B9-3492-8519-14C4-4FAAF9CBD8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B0845D-43D9-3C51-921D-EFBED379A580}"/>
              </a:ext>
            </a:extLst>
          </p:cNvPr>
          <p:cNvSpPr>
            <a:spLocks noGrp="1"/>
          </p:cNvSpPr>
          <p:nvPr>
            <p:ph type="sldNum" sz="quarter" idx="12"/>
          </p:nvPr>
        </p:nvSpPr>
        <p:spPr/>
        <p:txBody>
          <a:bodyPr/>
          <a:lstStyle/>
          <a:p>
            <a:fld id="{38EF6D35-155E-458D-9809-DFC13AC6DBAB}" type="slidenum">
              <a:rPr lang="en-US" smtClean="0"/>
              <a:t>‹#›</a:t>
            </a:fld>
            <a:endParaRPr lang="en-US"/>
          </a:p>
        </p:txBody>
      </p:sp>
    </p:spTree>
    <p:extLst>
      <p:ext uri="{BB962C8B-B14F-4D97-AF65-F5344CB8AC3E}">
        <p14:creationId xmlns:p14="http://schemas.microsoft.com/office/powerpoint/2010/main" val="2887303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D114-83D3-94B2-90D7-CC0867B029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39C0A1-38C7-4A10-D0FB-CF0DE54BF5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5E9C29-9C01-4E96-D5B9-33B55ABD451A}"/>
              </a:ext>
            </a:extLst>
          </p:cNvPr>
          <p:cNvSpPr>
            <a:spLocks noGrp="1"/>
          </p:cNvSpPr>
          <p:nvPr>
            <p:ph type="dt" sz="half" idx="10"/>
          </p:nvPr>
        </p:nvSpPr>
        <p:spPr/>
        <p:txBody>
          <a:bodyPr/>
          <a:lstStyle/>
          <a:p>
            <a:fld id="{11B88AC2-4AFA-4782-AC57-26F7A7C07956}" type="datetimeFigureOut">
              <a:rPr lang="en-US" smtClean="0"/>
              <a:t>2/10/24</a:t>
            </a:fld>
            <a:endParaRPr lang="en-US"/>
          </a:p>
        </p:txBody>
      </p:sp>
      <p:sp>
        <p:nvSpPr>
          <p:cNvPr id="5" name="Footer Placeholder 4">
            <a:extLst>
              <a:ext uri="{FF2B5EF4-FFF2-40B4-BE49-F238E27FC236}">
                <a16:creationId xmlns:a16="http://schemas.microsoft.com/office/drawing/2014/main" id="{725B356A-4839-C286-A772-963581B530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29622-97FE-4177-2625-20C2CBFA4A1D}"/>
              </a:ext>
            </a:extLst>
          </p:cNvPr>
          <p:cNvSpPr>
            <a:spLocks noGrp="1"/>
          </p:cNvSpPr>
          <p:nvPr>
            <p:ph type="sldNum" sz="quarter" idx="12"/>
          </p:nvPr>
        </p:nvSpPr>
        <p:spPr/>
        <p:txBody>
          <a:bodyPr/>
          <a:lstStyle/>
          <a:p>
            <a:fld id="{38EF6D35-155E-458D-9809-DFC13AC6DBAB}" type="slidenum">
              <a:rPr lang="en-US" smtClean="0"/>
              <a:t>‹#›</a:t>
            </a:fld>
            <a:endParaRPr lang="en-US"/>
          </a:p>
        </p:txBody>
      </p:sp>
    </p:spTree>
    <p:extLst>
      <p:ext uri="{BB962C8B-B14F-4D97-AF65-F5344CB8AC3E}">
        <p14:creationId xmlns:p14="http://schemas.microsoft.com/office/powerpoint/2010/main" val="4133303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3F2F0-6370-17A9-DE2D-0937A62F3DB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64D8ED7-B8C3-8866-02F9-82E086F8BB6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44836C-51FD-67CA-515C-961F5C4E7863}"/>
              </a:ext>
            </a:extLst>
          </p:cNvPr>
          <p:cNvSpPr>
            <a:spLocks noGrp="1"/>
          </p:cNvSpPr>
          <p:nvPr>
            <p:ph type="dt" sz="half" idx="10"/>
          </p:nvPr>
        </p:nvSpPr>
        <p:spPr/>
        <p:txBody>
          <a:bodyPr/>
          <a:lstStyle/>
          <a:p>
            <a:fld id="{11B88AC2-4AFA-4782-AC57-26F7A7C07956}" type="datetimeFigureOut">
              <a:rPr lang="en-US" smtClean="0"/>
              <a:t>2/10/24</a:t>
            </a:fld>
            <a:endParaRPr lang="en-US"/>
          </a:p>
        </p:txBody>
      </p:sp>
      <p:sp>
        <p:nvSpPr>
          <p:cNvPr id="5" name="Footer Placeholder 4">
            <a:extLst>
              <a:ext uri="{FF2B5EF4-FFF2-40B4-BE49-F238E27FC236}">
                <a16:creationId xmlns:a16="http://schemas.microsoft.com/office/drawing/2014/main" id="{11505E53-2E95-AB35-4638-44F350E4D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CC8155-64B2-678F-5693-05E89292089C}"/>
              </a:ext>
            </a:extLst>
          </p:cNvPr>
          <p:cNvSpPr>
            <a:spLocks noGrp="1"/>
          </p:cNvSpPr>
          <p:nvPr>
            <p:ph type="sldNum" sz="quarter" idx="12"/>
          </p:nvPr>
        </p:nvSpPr>
        <p:spPr/>
        <p:txBody>
          <a:bodyPr/>
          <a:lstStyle/>
          <a:p>
            <a:fld id="{38EF6D35-155E-458D-9809-DFC13AC6DBAB}" type="slidenum">
              <a:rPr lang="en-US" smtClean="0"/>
              <a:t>‹#›</a:t>
            </a:fld>
            <a:endParaRPr lang="en-US"/>
          </a:p>
        </p:txBody>
      </p:sp>
    </p:spTree>
    <p:extLst>
      <p:ext uri="{BB962C8B-B14F-4D97-AF65-F5344CB8AC3E}">
        <p14:creationId xmlns:p14="http://schemas.microsoft.com/office/powerpoint/2010/main" val="3400518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E362-64BB-552D-0D5B-4AF426A130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FA9D91-3278-80AB-D09F-D5C22A03141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683B3C-A719-C88A-BECC-5D9375E828C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F98183-B0CB-0627-9CD5-DC02B1287C01}"/>
              </a:ext>
            </a:extLst>
          </p:cNvPr>
          <p:cNvSpPr>
            <a:spLocks noGrp="1"/>
          </p:cNvSpPr>
          <p:nvPr>
            <p:ph type="dt" sz="half" idx="10"/>
          </p:nvPr>
        </p:nvSpPr>
        <p:spPr/>
        <p:txBody>
          <a:bodyPr/>
          <a:lstStyle/>
          <a:p>
            <a:fld id="{11B88AC2-4AFA-4782-AC57-26F7A7C07956}" type="datetimeFigureOut">
              <a:rPr lang="en-US" smtClean="0"/>
              <a:t>2/10/24</a:t>
            </a:fld>
            <a:endParaRPr lang="en-US"/>
          </a:p>
        </p:txBody>
      </p:sp>
      <p:sp>
        <p:nvSpPr>
          <p:cNvPr id="6" name="Footer Placeholder 5">
            <a:extLst>
              <a:ext uri="{FF2B5EF4-FFF2-40B4-BE49-F238E27FC236}">
                <a16:creationId xmlns:a16="http://schemas.microsoft.com/office/drawing/2014/main" id="{B52ACB57-84EE-8D39-734E-8F68556422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81524-3B47-0DA1-FF3A-6375DB866D6A}"/>
              </a:ext>
            </a:extLst>
          </p:cNvPr>
          <p:cNvSpPr>
            <a:spLocks noGrp="1"/>
          </p:cNvSpPr>
          <p:nvPr>
            <p:ph type="sldNum" sz="quarter" idx="12"/>
          </p:nvPr>
        </p:nvSpPr>
        <p:spPr/>
        <p:txBody>
          <a:bodyPr/>
          <a:lstStyle/>
          <a:p>
            <a:fld id="{38EF6D35-155E-458D-9809-DFC13AC6DBAB}" type="slidenum">
              <a:rPr lang="en-US" smtClean="0"/>
              <a:t>‹#›</a:t>
            </a:fld>
            <a:endParaRPr lang="en-US"/>
          </a:p>
        </p:txBody>
      </p:sp>
    </p:spTree>
    <p:extLst>
      <p:ext uri="{BB962C8B-B14F-4D97-AF65-F5344CB8AC3E}">
        <p14:creationId xmlns:p14="http://schemas.microsoft.com/office/powerpoint/2010/main" val="348029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0342F-4021-C02B-7FA7-D3A110D40A49}"/>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10FE03-E2CC-9C2F-38AC-D0E2A7AE10F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E6D0396-8B2D-AE77-F954-5310C413499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33824F-4954-C959-18F9-3669287317B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C506E-D936-6062-FA98-0B196F0A8DE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A8D8E2-2B8B-FA73-F459-FCC6CC979C7E}"/>
              </a:ext>
            </a:extLst>
          </p:cNvPr>
          <p:cNvSpPr>
            <a:spLocks noGrp="1"/>
          </p:cNvSpPr>
          <p:nvPr>
            <p:ph type="dt" sz="half" idx="10"/>
          </p:nvPr>
        </p:nvSpPr>
        <p:spPr/>
        <p:txBody>
          <a:bodyPr/>
          <a:lstStyle/>
          <a:p>
            <a:fld id="{11B88AC2-4AFA-4782-AC57-26F7A7C07956}" type="datetimeFigureOut">
              <a:rPr lang="en-US" smtClean="0"/>
              <a:t>2/10/24</a:t>
            </a:fld>
            <a:endParaRPr lang="en-US"/>
          </a:p>
        </p:txBody>
      </p:sp>
      <p:sp>
        <p:nvSpPr>
          <p:cNvPr id="8" name="Footer Placeholder 7">
            <a:extLst>
              <a:ext uri="{FF2B5EF4-FFF2-40B4-BE49-F238E27FC236}">
                <a16:creationId xmlns:a16="http://schemas.microsoft.com/office/drawing/2014/main" id="{DD17DDA2-01E1-D905-1686-F32E9A7392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61097D-5FE3-2FF3-01D5-57FD16C9B1BA}"/>
              </a:ext>
            </a:extLst>
          </p:cNvPr>
          <p:cNvSpPr>
            <a:spLocks noGrp="1"/>
          </p:cNvSpPr>
          <p:nvPr>
            <p:ph type="sldNum" sz="quarter" idx="12"/>
          </p:nvPr>
        </p:nvSpPr>
        <p:spPr/>
        <p:txBody>
          <a:bodyPr/>
          <a:lstStyle/>
          <a:p>
            <a:fld id="{38EF6D35-155E-458D-9809-DFC13AC6DBAB}" type="slidenum">
              <a:rPr lang="en-US" smtClean="0"/>
              <a:t>‹#›</a:t>
            </a:fld>
            <a:endParaRPr lang="en-US"/>
          </a:p>
        </p:txBody>
      </p:sp>
    </p:spTree>
    <p:extLst>
      <p:ext uri="{BB962C8B-B14F-4D97-AF65-F5344CB8AC3E}">
        <p14:creationId xmlns:p14="http://schemas.microsoft.com/office/powerpoint/2010/main" val="3299765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D46B2-D984-6585-5A90-14425C570C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F2DDE4-DEB1-0101-0FF0-EB936B47C3AD}"/>
              </a:ext>
            </a:extLst>
          </p:cNvPr>
          <p:cNvSpPr>
            <a:spLocks noGrp="1"/>
          </p:cNvSpPr>
          <p:nvPr>
            <p:ph type="dt" sz="half" idx="10"/>
          </p:nvPr>
        </p:nvSpPr>
        <p:spPr/>
        <p:txBody>
          <a:bodyPr/>
          <a:lstStyle/>
          <a:p>
            <a:fld id="{11B88AC2-4AFA-4782-AC57-26F7A7C07956}" type="datetimeFigureOut">
              <a:rPr lang="en-US" smtClean="0"/>
              <a:t>2/10/24</a:t>
            </a:fld>
            <a:endParaRPr lang="en-US"/>
          </a:p>
        </p:txBody>
      </p:sp>
      <p:sp>
        <p:nvSpPr>
          <p:cNvPr id="4" name="Footer Placeholder 3">
            <a:extLst>
              <a:ext uri="{FF2B5EF4-FFF2-40B4-BE49-F238E27FC236}">
                <a16:creationId xmlns:a16="http://schemas.microsoft.com/office/drawing/2014/main" id="{D6B664F5-9BC5-D65A-64E0-7D05650165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4EF289-080A-7D32-D567-EC107A58BFFD}"/>
              </a:ext>
            </a:extLst>
          </p:cNvPr>
          <p:cNvSpPr>
            <a:spLocks noGrp="1"/>
          </p:cNvSpPr>
          <p:nvPr>
            <p:ph type="sldNum" sz="quarter" idx="12"/>
          </p:nvPr>
        </p:nvSpPr>
        <p:spPr/>
        <p:txBody>
          <a:bodyPr/>
          <a:lstStyle/>
          <a:p>
            <a:fld id="{38EF6D35-155E-458D-9809-DFC13AC6DBAB}" type="slidenum">
              <a:rPr lang="en-US" smtClean="0"/>
              <a:t>‹#›</a:t>
            </a:fld>
            <a:endParaRPr lang="en-US"/>
          </a:p>
        </p:txBody>
      </p:sp>
    </p:spTree>
    <p:extLst>
      <p:ext uri="{BB962C8B-B14F-4D97-AF65-F5344CB8AC3E}">
        <p14:creationId xmlns:p14="http://schemas.microsoft.com/office/powerpoint/2010/main" val="10131910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E41296-1363-44E9-637E-D7765263C374}"/>
              </a:ext>
            </a:extLst>
          </p:cNvPr>
          <p:cNvSpPr>
            <a:spLocks noGrp="1"/>
          </p:cNvSpPr>
          <p:nvPr>
            <p:ph type="dt" sz="half" idx="10"/>
          </p:nvPr>
        </p:nvSpPr>
        <p:spPr/>
        <p:txBody>
          <a:bodyPr/>
          <a:lstStyle/>
          <a:p>
            <a:fld id="{11B88AC2-4AFA-4782-AC57-26F7A7C07956}" type="datetimeFigureOut">
              <a:rPr lang="en-US" smtClean="0"/>
              <a:t>2/10/24</a:t>
            </a:fld>
            <a:endParaRPr lang="en-US"/>
          </a:p>
        </p:txBody>
      </p:sp>
      <p:sp>
        <p:nvSpPr>
          <p:cNvPr id="3" name="Footer Placeholder 2">
            <a:extLst>
              <a:ext uri="{FF2B5EF4-FFF2-40B4-BE49-F238E27FC236}">
                <a16:creationId xmlns:a16="http://schemas.microsoft.com/office/drawing/2014/main" id="{41AC3698-E711-A35B-41CF-A8696744D9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97AF25-1BC7-FC46-8DB5-2D3A919CF1D9}"/>
              </a:ext>
            </a:extLst>
          </p:cNvPr>
          <p:cNvSpPr>
            <a:spLocks noGrp="1"/>
          </p:cNvSpPr>
          <p:nvPr>
            <p:ph type="sldNum" sz="quarter" idx="12"/>
          </p:nvPr>
        </p:nvSpPr>
        <p:spPr/>
        <p:txBody>
          <a:bodyPr/>
          <a:lstStyle/>
          <a:p>
            <a:fld id="{38EF6D35-155E-458D-9809-DFC13AC6DBAB}" type="slidenum">
              <a:rPr lang="en-US" smtClean="0"/>
              <a:t>‹#›</a:t>
            </a:fld>
            <a:endParaRPr lang="en-US"/>
          </a:p>
        </p:txBody>
      </p:sp>
    </p:spTree>
    <p:extLst>
      <p:ext uri="{BB962C8B-B14F-4D97-AF65-F5344CB8AC3E}">
        <p14:creationId xmlns:p14="http://schemas.microsoft.com/office/powerpoint/2010/main" val="11479532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444EF-7933-83DF-CA35-D63BA06FA03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142D1ED-E11F-721D-E08B-E10DB566426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E7DCFD-4EF0-E7AD-2F38-3C7C0C4DE57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FFF38ED-8089-0618-36D5-F4654CEEE56C}"/>
              </a:ext>
            </a:extLst>
          </p:cNvPr>
          <p:cNvSpPr>
            <a:spLocks noGrp="1"/>
          </p:cNvSpPr>
          <p:nvPr>
            <p:ph type="dt" sz="half" idx="10"/>
          </p:nvPr>
        </p:nvSpPr>
        <p:spPr/>
        <p:txBody>
          <a:bodyPr/>
          <a:lstStyle/>
          <a:p>
            <a:fld id="{11B88AC2-4AFA-4782-AC57-26F7A7C07956}" type="datetimeFigureOut">
              <a:rPr lang="en-US" smtClean="0"/>
              <a:t>2/10/24</a:t>
            </a:fld>
            <a:endParaRPr lang="en-US"/>
          </a:p>
        </p:txBody>
      </p:sp>
      <p:sp>
        <p:nvSpPr>
          <p:cNvPr id="6" name="Footer Placeholder 5">
            <a:extLst>
              <a:ext uri="{FF2B5EF4-FFF2-40B4-BE49-F238E27FC236}">
                <a16:creationId xmlns:a16="http://schemas.microsoft.com/office/drawing/2014/main" id="{CA4B3FC1-919F-A873-A4DC-0DD6452067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1F7CFA-D1D2-F566-192C-2833B6ECE328}"/>
              </a:ext>
            </a:extLst>
          </p:cNvPr>
          <p:cNvSpPr>
            <a:spLocks noGrp="1"/>
          </p:cNvSpPr>
          <p:nvPr>
            <p:ph type="sldNum" sz="quarter" idx="12"/>
          </p:nvPr>
        </p:nvSpPr>
        <p:spPr/>
        <p:txBody>
          <a:bodyPr/>
          <a:lstStyle/>
          <a:p>
            <a:fld id="{38EF6D35-155E-458D-9809-DFC13AC6DBAB}" type="slidenum">
              <a:rPr lang="en-US" smtClean="0"/>
              <a:t>‹#›</a:t>
            </a:fld>
            <a:endParaRPr lang="en-US"/>
          </a:p>
        </p:txBody>
      </p:sp>
    </p:spTree>
    <p:extLst>
      <p:ext uri="{BB962C8B-B14F-4D97-AF65-F5344CB8AC3E}">
        <p14:creationId xmlns:p14="http://schemas.microsoft.com/office/powerpoint/2010/main" val="5805155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0CD6-9DD9-D799-C56C-5455DB4BB51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52ECD4-0236-25DE-E9F5-77C186CC0F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D445820-3CF3-0581-2085-2A099CD5350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A260B95-5295-227F-7D1A-362D5719F515}"/>
              </a:ext>
            </a:extLst>
          </p:cNvPr>
          <p:cNvSpPr>
            <a:spLocks noGrp="1"/>
          </p:cNvSpPr>
          <p:nvPr>
            <p:ph type="dt" sz="half" idx="10"/>
          </p:nvPr>
        </p:nvSpPr>
        <p:spPr/>
        <p:txBody>
          <a:bodyPr/>
          <a:lstStyle/>
          <a:p>
            <a:fld id="{11B88AC2-4AFA-4782-AC57-26F7A7C07956}" type="datetimeFigureOut">
              <a:rPr lang="en-US" smtClean="0"/>
              <a:t>2/10/24</a:t>
            </a:fld>
            <a:endParaRPr lang="en-US"/>
          </a:p>
        </p:txBody>
      </p:sp>
      <p:sp>
        <p:nvSpPr>
          <p:cNvPr id="6" name="Footer Placeholder 5">
            <a:extLst>
              <a:ext uri="{FF2B5EF4-FFF2-40B4-BE49-F238E27FC236}">
                <a16:creationId xmlns:a16="http://schemas.microsoft.com/office/drawing/2014/main" id="{12102E4F-D8BB-7424-9CF6-EC7135FC77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F4ED9B-E766-974F-A63F-2AD3ECCDA8F7}"/>
              </a:ext>
            </a:extLst>
          </p:cNvPr>
          <p:cNvSpPr>
            <a:spLocks noGrp="1"/>
          </p:cNvSpPr>
          <p:nvPr>
            <p:ph type="sldNum" sz="quarter" idx="12"/>
          </p:nvPr>
        </p:nvSpPr>
        <p:spPr/>
        <p:txBody>
          <a:bodyPr/>
          <a:lstStyle/>
          <a:p>
            <a:fld id="{38EF6D35-155E-458D-9809-DFC13AC6DBAB}" type="slidenum">
              <a:rPr lang="en-US" smtClean="0"/>
              <a:t>‹#›</a:t>
            </a:fld>
            <a:endParaRPr lang="en-US"/>
          </a:p>
        </p:txBody>
      </p:sp>
    </p:spTree>
    <p:extLst>
      <p:ext uri="{BB962C8B-B14F-4D97-AF65-F5344CB8AC3E}">
        <p14:creationId xmlns:p14="http://schemas.microsoft.com/office/powerpoint/2010/main" val="4119264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UHCOM-Title Text Bullet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AB5810-FA14-43DE-B550-A2C8255B1422}"/>
              </a:ext>
            </a:extLst>
          </p:cNvPr>
          <p:cNvSpPr>
            <a:spLocks noGrp="1"/>
          </p:cNvSpPr>
          <p:nvPr>
            <p:ph type="title"/>
          </p:nvPr>
        </p:nvSpPr>
        <p:spPr>
          <a:xfrm>
            <a:off x="628650" y="273844"/>
            <a:ext cx="7886700" cy="994172"/>
          </a:xfrm>
        </p:spPr>
        <p:txBody>
          <a:bodyPr>
            <a:normAutofit/>
          </a:bodyPr>
          <a:lstStyle>
            <a:lvl1pPr>
              <a:defRPr sz="3600" b="1">
                <a:latin typeface="Trebuchet MS" panose="020B0603020202020204" pitchFamily="34"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DB29C8ED-1C03-4501-B84E-432D3E015D58}"/>
              </a:ext>
            </a:extLst>
          </p:cNvPr>
          <p:cNvSpPr>
            <a:spLocks noGrp="1"/>
          </p:cNvSpPr>
          <p:nvPr>
            <p:ph idx="1"/>
          </p:nvPr>
        </p:nvSpPr>
        <p:spPr>
          <a:xfrm>
            <a:off x="628650" y="1369219"/>
            <a:ext cx="7886700" cy="3263504"/>
          </a:xfrm>
        </p:spPr>
        <p:txBody>
          <a:bodyPr>
            <a:normAutofit/>
          </a:bodyPr>
          <a:lstStyle>
            <a:lvl1pPr indent="-274320">
              <a:lnSpc>
                <a:spcPct val="100000"/>
              </a:lnSpc>
              <a:defRPr sz="3000">
                <a:latin typeface="Trebuchet MS" panose="020B0603020202020204" pitchFamily="34" charset="0"/>
              </a:defRPr>
            </a:lvl1pPr>
            <a:lvl2pPr marL="617220" indent="-274320">
              <a:lnSpc>
                <a:spcPct val="100000"/>
              </a:lnSpc>
              <a:buClr>
                <a:srgbClr val="E31336"/>
              </a:buClr>
              <a:buFont typeface="Trebuchet MS" panose="020B0603020202020204" pitchFamily="34" charset="0"/>
              <a:buChar char="−"/>
              <a:defRPr sz="2700">
                <a:latin typeface="Trebuchet MS" panose="020B0603020202020204" pitchFamily="34" charset="0"/>
              </a:defRPr>
            </a:lvl2pPr>
            <a:lvl3pPr marL="891540" indent="-274320">
              <a:lnSpc>
                <a:spcPct val="100000"/>
              </a:lnSpc>
              <a:defRPr sz="2400">
                <a:latin typeface="Trebuchet MS" panose="020B0603020202020204" pitchFamily="34" charset="0"/>
              </a:defRPr>
            </a:lvl3pPr>
            <a:lvl4pPr marL="1234440" indent="-274320">
              <a:lnSpc>
                <a:spcPct val="100000"/>
              </a:lnSpc>
              <a:buClr>
                <a:srgbClr val="E31336"/>
              </a:buClr>
              <a:buFont typeface="Trebuchet MS" panose="020B0603020202020204" pitchFamily="34" charset="0"/>
              <a:buChar char="−"/>
              <a:defRPr sz="2100">
                <a:latin typeface="Trebuchet MS" panose="020B0603020202020204" pitchFamily="34" charset="0"/>
              </a:defRPr>
            </a:lvl4pPr>
            <a:lvl5pPr marL="1577340" indent="-274320">
              <a:lnSpc>
                <a:spcPct val="100000"/>
              </a:lnSpc>
              <a:buFont typeface="Trebuchet MS" panose="020B0603020202020204" pitchFamily="34" charset="0"/>
              <a:buChar char="»"/>
              <a:defRPr sz="21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1C8D0FF1-43C2-4D9C-8004-B55D88FA3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37274" y="4782044"/>
            <a:ext cx="1992371" cy="287641"/>
          </a:xfrm>
          <a:prstGeom prst="rect">
            <a:avLst/>
          </a:prstGeom>
        </p:spPr>
      </p:pic>
      <p:cxnSp>
        <p:nvCxnSpPr>
          <p:cNvPr id="7" name="Straight Connector 6">
            <a:extLst>
              <a:ext uri="{FF2B5EF4-FFF2-40B4-BE49-F238E27FC236}">
                <a16:creationId xmlns:a16="http://schemas.microsoft.com/office/drawing/2014/main" id="{26591A7B-BFF1-4595-8B9A-23232390BA58}"/>
              </a:ext>
            </a:extLst>
          </p:cNvPr>
          <p:cNvCxnSpPr>
            <a:cxnSpLocks/>
          </p:cNvCxnSpPr>
          <p:nvPr userDrawn="1"/>
        </p:nvCxnSpPr>
        <p:spPr>
          <a:xfrm>
            <a:off x="0" y="4675590"/>
            <a:ext cx="9144000" cy="0"/>
          </a:xfrm>
          <a:prstGeom prst="line">
            <a:avLst/>
          </a:prstGeom>
          <a:ln w="28575">
            <a:solidFill>
              <a:srgbClr val="E313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2686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4A7E1-C5D0-EAEF-8139-28859573ED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AD73ED-5BD1-62B0-E139-652CE3ED39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45CB0-F79C-26A6-0647-83E5D72FA825}"/>
              </a:ext>
            </a:extLst>
          </p:cNvPr>
          <p:cNvSpPr>
            <a:spLocks noGrp="1"/>
          </p:cNvSpPr>
          <p:nvPr>
            <p:ph type="dt" sz="half" idx="10"/>
          </p:nvPr>
        </p:nvSpPr>
        <p:spPr/>
        <p:txBody>
          <a:bodyPr/>
          <a:lstStyle/>
          <a:p>
            <a:fld id="{11B88AC2-4AFA-4782-AC57-26F7A7C07956}" type="datetimeFigureOut">
              <a:rPr lang="en-US" smtClean="0"/>
              <a:t>2/10/24</a:t>
            </a:fld>
            <a:endParaRPr lang="en-US"/>
          </a:p>
        </p:txBody>
      </p:sp>
      <p:sp>
        <p:nvSpPr>
          <p:cNvPr id="5" name="Footer Placeholder 4">
            <a:extLst>
              <a:ext uri="{FF2B5EF4-FFF2-40B4-BE49-F238E27FC236}">
                <a16:creationId xmlns:a16="http://schemas.microsoft.com/office/drawing/2014/main" id="{54B6210D-8380-8F29-1F6E-BF42C1B8DC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7A8E4D-7AB6-59B5-F82A-ABEF6FD35A38}"/>
              </a:ext>
            </a:extLst>
          </p:cNvPr>
          <p:cNvSpPr>
            <a:spLocks noGrp="1"/>
          </p:cNvSpPr>
          <p:nvPr>
            <p:ph type="sldNum" sz="quarter" idx="12"/>
          </p:nvPr>
        </p:nvSpPr>
        <p:spPr/>
        <p:txBody>
          <a:bodyPr/>
          <a:lstStyle/>
          <a:p>
            <a:fld id="{38EF6D35-155E-458D-9809-DFC13AC6DBAB}" type="slidenum">
              <a:rPr lang="en-US" smtClean="0"/>
              <a:t>‹#›</a:t>
            </a:fld>
            <a:endParaRPr lang="en-US"/>
          </a:p>
        </p:txBody>
      </p:sp>
    </p:spTree>
    <p:extLst>
      <p:ext uri="{BB962C8B-B14F-4D97-AF65-F5344CB8AC3E}">
        <p14:creationId xmlns:p14="http://schemas.microsoft.com/office/powerpoint/2010/main" val="594343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19E474-D2D1-6AC5-2F18-C32274C0B47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935815-AF27-D8B3-50BC-4463DD16E2B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52F1D-974C-CBB7-93B5-09C26E2DE505}"/>
              </a:ext>
            </a:extLst>
          </p:cNvPr>
          <p:cNvSpPr>
            <a:spLocks noGrp="1"/>
          </p:cNvSpPr>
          <p:nvPr>
            <p:ph type="dt" sz="half" idx="10"/>
          </p:nvPr>
        </p:nvSpPr>
        <p:spPr/>
        <p:txBody>
          <a:bodyPr/>
          <a:lstStyle/>
          <a:p>
            <a:fld id="{11B88AC2-4AFA-4782-AC57-26F7A7C07956}" type="datetimeFigureOut">
              <a:rPr lang="en-US" smtClean="0"/>
              <a:t>2/10/24</a:t>
            </a:fld>
            <a:endParaRPr lang="en-US"/>
          </a:p>
        </p:txBody>
      </p:sp>
      <p:sp>
        <p:nvSpPr>
          <p:cNvPr id="5" name="Footer Placeholder 4">
            <a:extLst>
              <a:ext uri="{FF2B5EF4-FFF2-40B4-BE49-F238E27FC236}">
                <a16:creationId xmlns:a16="http://schemas.microsoft.com/office/drawing/2014/main" id="{BEC3B791-742F-E935-BE70-3052A5ABA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005757-DE0B-C9F6-17BA-5430048F5B15}"/>
              </a:ext>
            </a:extLst>
          </p:cNvPr>
          <p:cNvSpPr>
            <a:spLocks noGrp="1"/>
          </p:cNvSpPr>
          <p:nvPr>
            <p:ph type="sldNum" sz="quarter" idx="12"/>
          </p:nvPr>
        </p:nvSpPr>
        <p:spPr/>
        <p:txBody>
          <a:bodyPr/>
          <a:lstStyle/>
          <a:p>
            <a:fld id="{38EF6D35-155E-458D-9809-DFC13AC6DBAB}" type="slidenum">
              <a:rPr lang="en-US" smtClean="0"/>
              <a:t>‹#›</a:t>
            </a:fld>
            <a:endParaRPr lang="en-US"/>
          </a:p>
        </p:txBody>
      </p:sp>
    </p:spTree>
    <p:extLst>
      <p:ext uri="{BB962C8B-B14F-4D97-AF65-F5344CB8AC3E}">
        <p14:creationId xmlns:p14="http://schemas.microsoft.com/office/powerpoint/2010/main" val="29709249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1B8E-4084-9901-FF46-E9A856F0C9C1}"/>
              </a:ext>
            </a:extLst>
          </p:cNvPr>
          <p:cNvSpPr>
            <a:spLocks noGrp="1"/>
          </p:cNvSpPr>
          <p:nvPr>
            <p:ph type="ctrTitle"/>
          </p:nvPr>
        </p:nvSpPr>
        <p:spPr>
          <a:xfrm>
            <a:off x="1143000" y="1670933"/>
            <a:ext cx="6858000" cy="600926"/>
          </a:xfrm>
        </p:spPr>
        <p:txBody>
          <a:bodyPr anchor="t">
            <a:normAutofit/>
          </a:bodyPr>
          <a:lstStyle>
            <a:lvl1pPr algn="ctr">
              <a:defRPr sz="3600"/>
            </a:lvl1pPr>
          </a:lstStyle>
          <a:p>
            <a:r>
              <a:rPr lang="en-US" dirty="0"/>
              <a:t>Click to edit Master title style</a:t>
            </a:r>
          </a:p>
        </p:txBody>
      </p:sp>
      <p:sp>
        <p:nvSpPr>
          <p:cNvPr id="3" name="Subtitle 2">
            <a:extLst>
              <a:ext uri="{FF2B5EF4-FFF2-40B4-BE49-F238E27FC236}">
                <a16:creationId xmlns:a16="http://schemas.microsoft.com/office/drawing/2014/main" id="{37F88C60-DF39-639F-05FA-98EABEA97565}"/>
              </a:ext>
            </a:extLst>
          </p:cNvPr>
          <p:cNvSpPr>
            <a:spLocks noGrp="1"/>
          </p:cNvSpPr>
          <p:nvPr>
            <p:ph type="subTitle" idx="1"/>
          </p:nvPr>
        </p:nvSpPr>
        <p:spPr>
          <a:xfrm>
            <a:off x="1143000" y="2403835"/>
            <a:ext cx="6858000" cy="153951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740066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AB54F-119F-2942-5A76-1B3CF883F98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B3AA862-D32A-7B02-5CBE-DE18097AF38E}"/>
              </a:ext>
            </a:extLst>
          </p:cNvPr>
          <p:cNvSpPr>
            <a:spLocks noGrp="1"/>
          </p:cNvSpPr>
          <p:nvPr>
            <p:ph idx="1" hasCustomPrompt="1"/>
          </p:nvPr>
        </p:nvSpPr>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25562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2D28E-C42A-3250-B209-79A5879A903E}"/>
              </a:ext>
            </a:extLst>
          </p:cNvPr>
          <p:cNvSpPr>
            <a:spLocks noGrp="1"/>
          </p:cNvSpPr>
          <p:nvPr>
            <p:ph type="title"/>
          </p:nvPr>
        </p:nvSpPr>
        <p:spPr>
          <a:xfrm>
            <a:off x="623888" y="1282700"/>
            <a:ext cx="7886700" cy="630941"/>
          </a:xfrm>
        </p:spPr>
        <p:txBody>
          <a:bodyPr anchor="t">
            <a:normAutofit/>
          </a:bodyPr>
          <a:lstStyle>
            <a:lvl1pP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FB3748D5-74DD-AEA5-015F-96F21F337FB7}"/>
              </a:ext>
            </a:extLst>
          </p:cNvPr>
          <p:cNvSpPr>
            <a:spLocks noGrp="1"/>
          </p:cNvSpPr>
          <p:nvPr>
            <p:ph type="body" idx="1"/>
          </p:nvPr>
        </p:nvSpPr>
        <p:spPr>
          <a:xfrm>
            <a:off x="623888" y="2026763"/>
            <a:ext cx="7886700" cy="25404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192008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7D931-11C2-0B72-86BD-5B998BA1D91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4D65A5D-D407-AD90-7C1F-3FC06EA202FF}"/>
              </a:ext>
            </a:extLst>
          </p:cNvPr>
          <p:cNvSpPr>
            <a:spLocks noGrp="1"/>
          </p:cNvSpPr>
          <p:nvPr>
            <p:ph sz="half" idx="1" hasCustomPrompt="1"/>
          </p:nvPr>
        </p:nvSpPr>
        <p:spPr>
          <a:xfrm>
            <a:off x="628650" y="1115490"/>
            <a:ext cx="3867150" cy="3262312"/>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2D233FC-4C55-BF68-EC3D-2005D4B6E6E6}"/>
              </a:ext>
            </a:extLst>
          </p:cNvPr>
          <p:cNvSpPr>
            <a:spLocks noGrp="1"/>
          </p:cNvSpPr>
          <p:nvPr>
            <p:ph sz="half" idx="2" hasCustomPrompt="1"/>
          </p:nvPr>
        </p:nvSpPr>
        <p:spPr>
          <a:xfrm>
            <a:off x="4648200" y="1115490"/>
            <a:ext cx="3867150" cy="3262312"/>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00711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BD522-14BF-13E7-90DA-76A1CDD9BFC2}"/>
              </a:ext>
            </a:extLst>
          </p:cNvPr>
          <p:cNvSpPr>
            <a:spLocks noGrp="1"/>
          </p:cNvSpPr>
          <p:nvPr>
            <p:ph type="title"/>
          </p:nvPr>
        </p:nvSpPr>
        <p:spPr>
          <a:xfrm>
            <a:off x="630238" y="512339"/>
            <a:ext cx="7886700" cy="619126"/>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2436228-1354-B910-5419-773CDA4BCA16}"/>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61965E-0A44-8C2C-B0F6-13976672D6A6}"/>
              </a:ext>
            </a:extLst>
          </p:cNvPr>
          <p:cNvSpPr>
            <a:spLocks noGrp="1"/>
          </p:cNvSpPr>
          <p:nvPr>
            <p:ph sz="half" idx="2" hasCustomPrompt="1"/>
          </p:nvPr>
        </p:nvSpPr>
        <p:spPr>
          <a:xfrm>
            <a:off x="630238" y="1879600"/>
            <a:ext cx="3868737" cy="2762250"/>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10E1244-8BD1-6294-B877-DDDBE2F13F9A}"/>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E34A5D-68F5-48DA-40E9-263E4949019F}"/>
              </a:ext>
            </a:extLst>
          </p:cNvPr>
          <p:cNvSpPr>
            <a:spLocks noGrp="1"/>
          </p:cNvSpPr>
          <p:nvPr>
            <p:ph sz="quarter" idx="4" hasCustomPrompt="1"/>
          </p:nvPr>
        </p:nvSpPr>
        <p:spPr>
          <a:xfrm>
            <a:off x="4629150" y="1879600"/>
            <a:ext cx="3887788" cy="2762250"/>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7412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92482-ED19-32AD-596D-49F7411AF6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68277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1108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A22A-061A-5BA6-C4E3-800A001A03CC}"/>
              </a:ext>
            </a:extLst>
          </p:cNvPr>
          <p:cNvSpPr>
            <a:spLocks noGrp="1"/>
          </p:cNvSpPr>
          <p:nvPr>
            <p:ph type="title"/>
          </p:nvPr>
        </p:nvSpPr>
        <p:spPr>
          <a:xfrm>
            <a:off x="630238" y="342899"/>
            <a:ext cx="2949575" cy="1636729"/>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FD7966F4-4346-0DFD-A0D4-2284990CD1F3}"/>
              </a:ext>
            </a:extLst>
          </p:cNvPr>
          <p:cNvSpPr>
            <a:spLocks noGrp="1"/>
          </p:cNvSpPr>
          <p:nvPr>
            <p:ph idx="1" hasCustomPrompt="1"/>
          </p:nvPr>
        </p:nvSpPr>
        <p:spPr>
          <a:xfrm>
            <a:off x="3887788" y="342899"/>
            <a:ext cx="4629150" cy="405288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D836E0A-7315-6BA0-9A56-A9B3D9E28F57}"/>
              </a:ext>
            </a:extLst>
          </p:cNvPr>
          <p:cNvSpPr>
            <a:spLocks noGrp="1"/>
          </p:cNvSpPr>
          <p:nvPr>
            <p:ph type="body" sz="half" idx="2"/>
          </p:nvPr>
        </p:nvSpPr>
        <p:spPr>
          <a:xfrm>
            <a:off x="630238" y="2375554"/>
            <a:ext cx="2949575" cy="20265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87925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HCOM-Title Text Number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D6BB12F-F113-47BB-A87D-F62B0505A1E0}"/>
              </a:ext>
            </a:extLst>
          </p:cNvPr>
          <p:cNvSpPr>
            <a:spLocks noGrp="1"/>
          </p:cNvSpPr>
          <p:nvPr>
            <p:ph type="title"/>
          </p:nvPr>
        </p:nvSpPr>
        <p:spPr>
          <a:xfrm>
            <a:off x="628650" y="273844"/>
            <a:ext cx="7886700" cy="994172"/>
          </a:xfrm>
        </p:spPr>
        <p:txBody>
          <a:bodyPr>
            <a:normAutofit/>
          </a:bodyPr>
          <a:lstStyle>
            <a:lvl1pPr>
              <a:defRPr sz="3600" b="1">
                <a:latin typeface="Trebuchet MS" panose="020B0603020202020204" pitchFamily="34" charset="0"/>
              </a:defRPr>
            </a:lvl1pPr>
          </a:lstStyle>
          <a:p>
            <a:r>
              <a:rPr lang="en-US" dirty="0"/>
              <a:t>Click to edit Master title style</a:t>
            </a:r>
          </a:p>
        </p:txBody>
      </p:sp>
      <p:sp>
        <p:nvSpPr>
          <p:cNvPr id="12" name="Content Placeholder 2">
            <a:extLst>
              <a:ext uri="{FF2B5EF4-FFF2-40B4-BE49-F238E27FC236}">
                <a16:creationId xmlns:a16="http://schemas.microsoft.com/office/drawing/2014/main" id="{50A4B44B-FBC7-4C97-AD98-90202A09F5B1}"/>
              </a:ext>
            </a:extLst>
          </p:cNvPr>
          <p:cNvSpPr>
            <a:spLocks noGrp="1"/>
          </p:cNvSpPr>
          <p:nvPr>
            <p:ph idx="1"/>
          </p:nvPr>
        </p:nvSpPr>
        <p:spPr>
          <a:xfrm>
            <a:off x="628650" y="1369219"/>
            <a:ext cx="7886700" cy="3263504"/>
          </a:xfrm>
        </p:spPr>
        <p:txBody>
          <a:bodyPr>
            <a:normAutofit/>
          </a:bodyPr>
          <a:lstStyle>
            <a:lvl1pPr marL="274320" indent="-411480">
              <a:lnSpc>
                <a:spcPct val="100000"/>
              </a:lnSpc>
              <a:buFont typeface="+mj-lt"/>
              <a:buAutoNum type="arabicPeriod"/>
              <a:defRPr sz="3000">
                <a:latin typeface="Trebuchet MS" panose="020B0603020202020204" pitchFamily="34" charset="0"/>
              </a:defRPr>
            </a:lvl1pPr>
            <a:lvl2pPr marL="822960" indent="-411480">
              <a:lnSpc>
                <a:spcPct val="100000"/>
              </a:lnSpc>
              <a:buClr>
                <a:srgbClr val="E31336"/>
              </a:buClr>
              <a:buFont typeface="+mj-lt"/>
              <a:buAutoNum type="alphaUcPeriod"/>
              <a:defRPr sz="2700">
                <a:latin typeface="Trebuchet MS" panose="020B0603020202020204" pitchFamily="34" charset="0"/>
              </a:defRPr>
            </a:lvl2pPr>
            <a:lvl3pPr marL="1303020" indent="-411480">
              <a:lnSpc>
                <a:spcPct val="100000"/>
              </a:lnSpc>
              <a:buFont typeface="+mj-lt"/>
              <a:buAutoNum type="arabicParenR"/>
              <a:defRPr sz="2400">
                <a:latin typeface="Trebuchet MS" panose="020B0603020202020204" pitchFamily="34" charset="0"/>
              </a:defRPr>
            </a:lvl3pPr>
            <a:lvl4pPr marL="1714500" indent="-411480">
              <a:lnSpc>
                <a:spcPct val="100000"/>
              </a:lnSpc>
              <a:buClr>
                <a:srgbClr val="E31336"/>
              </a:buClr>
              <a:buFont typeface="+mj-lt"/>
              <a:buAutoNum type="alphaLcParenR"/>
              <a:defRPr sz="2100">
                <a:latin typeface="Trebuchet MS" panose="020B0603020202020204" pitchFamily="34" charset="0"/>
              </a:defRPr>
            </a:lvl4pPr>
            <a:lvl5pPr marL="2125980" indent="-411480">
              <a:lnSpc>
                <a:spcPct val="100000"/>
              </a:lnSpc>
              <a:buFont typeface="+mj-lt"/>
              <a:buAutoNum type="romanLcPeriod"/>
              <a:defRPr sz="21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B8FE6611-1F27-4847-B69C-081C9CE1F1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37274" y="4782044"/>
            <a:ext cx="1992371" cy="287641"/>
          </a:xfrm>
          <a:prstGeom prst="rect">
            <a:avLst/>
          </a:prstGeom>
        </p:spPr>
      </p:pic>
      <p:cxnSp>
        <p:nvCxnSpPr>
          <p:cNvPr id="14" name="Straight Connector 13">
            <a:extLst>
              <a:ext uri="{FF2B5EF4-FFF2-40B4-BE49-F238E27FC236}">
                <a16:creationId xmlns:a16="http://schemas.microsoft.com/office/drawing/2014/main" id="{E94C5A77-90D3-407C-846C-CC5F54F6CDB6}"/>
              </a:ext>
            </a:extLst>
          </p:cNvPr>
          <p:cNvCxnSpPr>
            <a:cxnSpLocks/>
          </p:cNvCxnSpPr>
          <p:nvPr userDrawn="1"/>
        </p:nvCxnSpPr>
        <p:spPr>
          <a:xfrm>
            <a:off x="0" y="4675590"/>
            <a:ext cx="9144000" cy="0"/>
          </a:xfrm>
          <a:prstGeom prst="line">
            <a:avLst/>
          </a:prstGeom>
          <a:ln w="28575">
            <a:solidFill>
              <a:srgbClr val="E313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5404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28FFE-7323-44AF-A503-9534B5E492E2}"/>
              </a:ext>
            </a:extLst>
          </p:cNvPr>
          <p:cNvSpPr>
            <a:spLocks noGrp="1"/>
          </p:cNvSpPr>
          <p:nvPr>
            <p:ph type="title"/>
          </p:nvPr>
        </p:nvSpPr>
        <p:spPr>
          <a:xfrm>
            <a:off x="630238" y="342899"/>
            <a:ext cx="2949575" cy="1730997"/>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49A8BAB-A408-0B54-B7FA-8BC17C1C2929}"/>
              </a:ext>
            </a:extLst>
          </p:cNvPr>
          <p:cNvSpPr>
            <a:spLocks noGrp="1"/>
          </p:cNvSpPr>
          <p:nvPr>
            <p:ph type="pic" idx="1"/>
          </p:nvPr>
        </p:nvSpPr>
        <p:spPr>
          <a:xfrm>
            <a:off x="3887788" y="342899"/>
            <a:ext cx="4629150" cy="405288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43859B-1408-BEAA-066F-A066B6B603C0}"/>
              </a:ext>
            </a:extLst>
          </p:cNvPr>
          <p:cNvSpPr>
            <a:spLocks noGrp="1"/>
          </p:cNvSpPr>
          <p:nvPr>
            <p:ph type="body" sz="half" idx="2"/>
          </p:nvPr>
        </p:nvSpPr>
        <p:spPr>
          <a:xfrm>
            <a:off x="630238" y="2300140"/>
            <a:ext cx="2949575" cy="21019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F47E120-2D18-7BE5-BDB5-AF64BE4C555D}"/>
              </a:ext>
            </a:extLst>
          </p:cNvPr>
          <p:cNvSpPr>
            <a:spLocks noGrp="1"/>
          </p:cNvSpPr>
          <p:nvPr>
            <p:ph type="dt" sz="half" idx="10"/>
          </p:nvPr>
        </p:nvSpPr>
        <p:spPr>
          <a:xfrm>
            <a:off x="628650" y="4767263"/>
            <a:ext cx="2057400" cy="274637"/>
          </a:xfrm>
          <a:prstGeom prst="rect">
            <a:avLst/>
          </a:prstGeom>
        </p:spPr>
        <p:txBody>
          <a:bodyPr/>
          <a:lstStyle/>
          <a:p>
            <a:fld id="{60830CAC-A2AC-4A47-95D1-255F46949B2C}" type="datetimeFigureOut">
              <a:rPr lang="en-US" smtClean="0"/>
              <a:t>2/10/24</a:t>
            </a:fld>
            <a:endParaRPr lang="en-US"/>
          </a:p>
        </p:txBody>
      </p:sp>
      <p:sp>
        <p:nvSpPr>
          <p:cNvPr id="6" name="Footer Placeholder 5">
            <a:extLst>
              <a:ext uri="{FF2B5EF4-FFF2-40B4-BE49-F238E27FC236}">
                <a16:creationId xmlns:a16="http://schemas.microsoft.com/office/drawing/2014/main" id="{95949C8C-6E6E-05AE-365E-6294255AA3DA}"/>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DE6FB41-EECA-3BB0-63A3-9D3C4187CEFD}"/>
              </a:ext>
            </a:extLst>
          </p:cNvPr>
          <p:cNvSpPr>
            <a:spLocks noGrp="1"/>
          </p:cNvSpPr>
          <p:nvPr>
            <p:ph type="sldNum" sz="quarter" idx="12"/>
          </p:nvPr>
        </p:nvSpPr>
        <p:spPr>
          <a:xfrm>
            <a:off x="6457950" y="4767263"/>
            <a:ext cx="2057400" cy="274637"/>
          </a:xfrm>
          <a:prstGeom prst="rect">
            <a:avLst/>
          </a:prstGeom>
        </p:spPr>
        <p:txBody>
          <a:bodyPr/>
          <a:lstStyle/>
          <a:p>
            <a:fld id="{656C9BFF-4E1C-9C4E-B98E-3165261B36B6}" type="slidenum">
              <a:rPr lang="en-US" smtClean="0"/>
              <a:t>‹#›</a:t>
            </a:fld>
            <a:endParaRPr lang="en-US"/>
          </a:p>
        </p:txBody>
      </p:sp>
    </p:spTree>
    <p:extLst>
      <p:ext uri="{BB962C8B-B14F-4D97-AF65-F5344CB8AC3E}">
        <p14:creationId xmlns:p14="http://schemas.microsoft.com/office/powerpoint/2010/main" val="19973544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8425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14E48-D834-A13D-A4D3-EF3292B96173}"/>
              </a:ext>
            </a:extLst>
          </p:cNvPr>
          <p:cNvSpPr>
            <a:spLocks noGrp="1"/>
          </p:cNvSpPr>
          <p:nvPr>
            <p:ph type="ctrTitle"/>
          </p:nvPr>
        </p:nvSpPr>
        <p:spPr>
          <a:xfrm>
            <a:off x="1143000" y="1970201"/>
            <a:ext cx="6858000" cy="661873"/>
          </a:xfrm>
        </p:spPr>
        <p:txBody>
          <a:bodyPr anchor="t">
            <a:normAutofit/>
          </a:bodyPr>
          <a:lstStyle>
            <a:lvl1pPr algn="ctr">
              <a:defRPr sz="3600"/>
            </a:lvl1pPr>
          </a:lstStyle>
          <a:p>
            <a:r>
              <a:rPr lang="en-US" dirty="0"/>
              <a:t>Click to edit Master title style</a:t>
            </a:r>
          </a:p>
        </p:txBody>
      </p:sp>
      <p:sp>
        <p:nvSpPr>
          <p:cNvPr id="3" name="Subtitle 2">
            <a:extLst>
              <a:ext uri="{FF2B5EF4-FFF2-40B4-BE49-F238E27FC236}">
                <a16:creationId xmlns:a16="http://schemas.microsoft.com/office/drawing/2014/main" id="{3D05DBB6-5587-984A-5737-80C3DA2B44B4}"/>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25471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HCOM-Two Colum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9B6CBC4-D61A-4144-9B77-19A517497BF0}"/>
              </a:ext>
            </a:extLst>
          </p:cNvPr>
          <p:cNvSpPr>
            <a:spLocks noGrp="1"/>
          </p:cNvSpPr>
          <p:nvPr>
            <p:ph idx="14"/>
          </p:nvPr>
        </p:nvSpPr>
        <p:spPr>
          <a:xfrm>
            <a:off x="628651" y="1369219"/>
            <a:ext cx="3886199" cy="3263504"/>
          </a:xfrm>
        </p:spPr>
        <p:txBody>
          <a:bodyPr>
            <a:normAutofit/>
          </a:bodyPr>
          <a:lstStyle>
            <a:lvl1pPr marL="0" indent="0">
              <a:lnSpc>
                <a:spcPct val="100000"/>
              </a:lnSpc>
              <a:buFont typeface="+mj-lt"/>
              <a:buNone/>
              <a:defRPr sz="3000">
                <a:latin typeface="Trebuchet MS" panose="020B0603020202020204" pitchFamily="34" charset="0"/>
              </a:defRPr>
            </a:lvl1pPr>
            <a:lvl2pPr marL="822960" indent="-411480">
              <a:lnSpc>
                <a:spcPct val="100000"/>
              </a:lnSpc>
              <a:buClr>
                <a:srgbClr val="E31336"/>
              </a:buClr>
              <a:buFont typeface="+mj-lt"/>
              <a:buAutoNum type="alphaUcPeriod"/>
              <a:defRPr sz="2700">
                <a:latin typeface="Trebuchet MS" panose="020B0603020202020204" pitchFamily="34" charset="0"/>
              </a:defRPr>
            </a:lvl2pPr>
            <a:lvl3pPr marL="1303020" indent="-411480">
              <a:lnSpc>
                <a:spcPct val="100000"/>
              </a:lnSpc>
              <a:buFont typeface="+mj-lt"/>
              <a:buAutoNum type="arabicParenR"/>
              <a:defRPr sz="2400">
                <a:latin typeface="Trebuchet MS" panose="020B0603020202020204" pitchFamily="34" charset="0"/>
              </a:defRPr>
            </a:lvl3pPr>
            <a:lvl4pPr marL="1714500" indent="-411480">
              <a:lnSpc>
                <a:spcPct val="100000"/>
              </a:lnSpc>
              <a:buClr>
                <a:srgbClr val="E31336"/>
              </a:buClr>
              <a:buFont typeface="+mj-lt"/>
              <a:buAutoNum type="alphaLcParenR"/>
              <a:defRPr sz="2100">
                <a:latin typeface="Trebuchet MS" panose="020B0603020202020204" pitchFamily="34" charset="0"/>
              </a:defRPr>
            </a:lvl4pPr>
            <a:lvl5pPr marL="2125980" indent="-411480">
              <a:lnSpc>
                <a:spcPct val="100000"/>
              </a:lnSpc>
              <a:buFont typeface="+mj-lt"/>
              <a:buAutoNum type="romanLcPeriod"/>
              <a:defRPr sz="2100">
                <a:latin typeface="Trebuchet MS" panose="020B0603020202020204" pitchFamily="34" charset="0"/>
              </a:defRPr>
            </a:lvl5pPr>
          </a:lstStyle>
          <a:p>
            <a:pPr lvl="0"/>
            <a:endParaRPr lang="en-US" dirty="0"/>
          </a:p>
        </p:txBody>
      </p:sp>
      <p:sp>
        <p:nvSpPr>
          <p:cNvPr id="10" name="Content Placeholder 2">
            <a:extLst>
              <a:ext uri="{FF2B5EF4-FFF2-40B4-BE49-F238E27FC236}">
                <a16:creationId xmlns:a16="http://schemas.microsoft.com/office/drawing/2014/main" id="{6D4BC70C-8B6C-4F26-BDF0-7D891EBDCE2B}"/>
              </a:ext>
            </a:extLst>
          </p:cNvPr>
          <p:cNvSpPr>
            <a:spLocks noGrp="1"/>
          </p:cNvSpPr>
          <p:nvPr>
            <p:ph idx="15"/>
          </p:nvPr>
        </p:nvSpPr>
        <p:spPr>
          <a:xfrm>
            <a:off x="4629153" y="1378989"/>
            <a:ext cx="3886199" cy="3263504"/>
          </a:xfrm>
        </p:spPr>
        <p:txBody>
          <a:bodyPr>
            <a:normAutofit/>
          </a:bodyPr>
          <a:lstStyle>
            <a:lvl1pPr marL="0" indent="0">
              <a:lnSpc>
                <a:spcPct val="100000"/>
              </a:lnSpc>
              <a:buFont typeface="+mj-lt"/>
              <a:buNone/>
              <a:defRPr sz="3000">
                <a:latin typeface="Trebuchet MS" panose="020B0603020202020204" pitchFamily="34" charset="0"/>
              </a:defRPr>
            </a:lvl1pPr>
            <a:lvl2pPr marL="822960" indent="-411480">
              <a:lnSpc>
                <a:spcPct val="100000"/>
              </a:lnSpc>
              <a:buClr>
                <a:srgbClr val="E31336"/>
              </a:buClr>
              <a:buFont typeface="+mj-lt"/>
              <a:buAutoNum type="alphaUcPeriod"/>
              <a:defRPr sz="2700">
                <a:latin typeface="Trebuchet MS" panose="020B0603020202020204" pitchFamily="34" charset="0"/>
              </a:defRPr>
            </a:lvl2pPr>
            <a:lvl3pPr marL="1303020" indent="-411480">
              <a:lnSpc>
                <a:spcPct val="100000"/>
              </a:lnSpc>
              <a:buFont typeface="+mj-lt"/>
              <a:buAutoNum type="arabicParenR"/>
              <a:defRPr sz="2400">
                <a:latin typeface="Trebuchet MS" panose="020B0603020202020204" pitchFamily="34" charset="0"/>
              </a:defRPr>
            </a:lvl3pPr>
            <a:lvl4pPr marL="1714500" indent="-411480">
              <a:lnSpc>
                <a:spcPct val="100000"/>
              </a:lnSpc>
              <a:buClr>
                <a:srgbClr val="E31336"/>
              </a:buClr>
              <a:buFont typeface="+mj-lt"/>
              <a:buAutoNum type="alphaLcParenR"/>
              <a:defRPr sz="2100">
                <a:latin typeface="Trebuchet MS" panose="020B0603020202020204" pitchFamily="34" charset="0"/>
              </a:defRPr>
            </a:lvl4pPr>
            <a:lvl5pPr marL="2125980" indent="-411480">
              <a:lnSpc>
                <a:spcPct val="100000"/>
              </a:lnSpc>
              <a:buFont typeface="+mj-lt"/>
              <a:buAutoNum type="romanLcPeriod"/>
              <a:defRPr sz="2100">
                <a:latin typeface="Trebuchet MS" panose="020B0603020202020204" pitchFamily="34" charset="0"/>
              </a:defRPr>
            </a:lvl5pPr>
          </a:lstStyle>
          <a:p>
            <a:pPr lvl="0"/>
            <a:endParaRPr lang="en-US" dirty="0"/>
          </a:p>
        </p:txBody>
      </p:sp>
      <p:pic>
        <p:nvPicPr>
          <p:cNvPr id="6" name="Picture 5">
            <a:extLst>
              <a:ext uri="{FF2B5EF4-FFF2-40B4-BE49-F238E27FC236}">
                <a16:creationId xmlns:a16="http://schemas.microsoft.com/office/drawing/2014/main" id="{A99EC80F-EE9E-4FFF-9325-4DB426C991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37274" y="4782044"/>
            <a:ext cx="1992371" cy="287641"/>
          </a:xfrm>
          <a:prstGeom prst="rect">
            <a:avLst/>
          </a:prstGeom>
        </p:spPr>
      </p:pic>
      <p:cxnSp>
        <p:nvCxnSpPr>
          <p:cNvPr id="8" name="Straight Connector 7">
            <a:extLst>
              <a:ext uri="{FF2B5EF4-FFF2-40B4-BE49-F238E27FC236}">
                <a16:creationId xmlns:a16="http://schemas.microsoft.com/office/drawing/2014/main" id="{221D8D3F-FE26-4B22-A14D-F284D01C1CCB}"/>
              </a:ext>
            </a:extLst>
          </p:cNvPr>
          <p:cNvCxnSpPr>
            <a:cxnSpLocks/>
          </p:cNvCxnSpPr>
          <p:nvPr userDrawn="1"/>
        </p:nvCxnSpPr>
        <p:spPr>
          <a:xfrm>
            <a:off x="0" y="4675590"/>
            <a:ext cx="9144000" cy="0"/>
          </a:xfrm>
          <a:prstGeom prst="line">
            <a:avLst/>
          </a:prstGeom>
          <a:ln w="28575">
            <a:solidFill>
              <a:srgbClr val="E31336"/>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6CA23EB-4B5B-4118-B37E-9C88AF661F37}"/>
              </a:ext>
            </a:extLst>
          </p:cNvPr>
          <p:cNvSpPr>
            <a:spLocks noGrp="1"/>
          </p:cNvSpPr>
          <p:nvPr>
            <p:ph type="title"/>
          </p:nvPr>
        </p:nvSpPr>
        <p:spPr>
          <a:xfrm>
            <a:off x="628650" y="273844"/>
            <a:ext cx="7886700" cy="994172"/>
          </a:xfrm>
        </p:spPr>
        <p:txBody>
          <a:bodyPr>
            <a:normAutofit/>
          </a:bodyPr>
          <a:lstStyle>
            <a:lvl1pPr>
              <a:defRPr sz="3600" b="1">
                <a:latin typeface="Trebuchet MS" panose="020B0603020202020204" pitchFamily="34" charset="0"/>
              </a:defRPr>
            </a:lvl1pPr>
          </a:lstStyle>
          <a:p>
            <a:r>
              <a:rPr lang="en-US" dirty="0"/>
              <a:t>Click to edit Master title style</a:t>
            </a:r>
          </a:p>
        </p:txBody>
      </p:sp>
    </p:spTree>
    <p:extLst>
      <p:ext uri="{BB962C8B-B14F-4D97-AF65-F5344CB8AC3E}">
        <p14:creationId xmlns:p14="http://schemas.microsoft.com/office/powerpoint/2010/main" val="971006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UHCOM-Two Column Numbers">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9B6CBC4-D61A-4144-9B77-19A517497BF0}"/>
              </a:ext>
            </a:extLst>
          </p:cNvPr>
          <p:cNvSpPr>
            <a:spLocks noGrp="1"/>
          </p:cNvSpPr>
          <p:nvPr>
            <p:ph idx="14"/>
          </p:nvPr>
        </p:nvSpPr>
        <p:spPr>
          <a:xfrm>
            <a:off x="628651" y="1369219"/>
            <a:ext cx="3886199" cy="3263504"/>
          </a:xfrm>
        </p:spPr>
        <p:txBody>
          <a:bodyPr>
            <a:normAutofit/>
          </a:bodyPr>
          <a:lstStyle>
            <a:lvl1pPr marL="457200" indent="-411480">
              <a:lnSpc>
                <a:spcPct val="100000"/>
              </a:lnSpc>
              <a:buFont typeface="+mj-lt"/>
              <a:buAutoNum type="arabicPeriod"/>
              <a:defRPr sz="3000">
                <a:latin typeface="Trebuchet MS" panose="020B0603020202020204" pitchFamily="34" charset="0"/>
              </a:defRPr>
            </a:lvl1pPr>
            <a:lvl2pPr marL="822960" indent="-411480">
              <a:lnSpc>
                <a:spcPct val="100000"/>
              </a:lnSpc>
              <a:buClr>
                <a:srgbClr val="E31336"/>
              </a:buClr>
              <a:buFont typeface="+mj-lt"/>
              <a:buAutoNum type="alphaUcPeriod"/>
              <a:defRPr sz="2700">
                <a:latin typeface="Trebuchet MS" panose="020B0603020202020204" pitchFamily="34" charset="0"/>
              </a:defRPr>
            </a:lvl2pPr>
            <a:lvl3pPr marL="1303020" indent="-411480">
              <a:lnSpc>
                <a:spcPct val="100000"/>
              </a:lnSpc>
              <a:buFont typeface="+mj-lt"/>
              <a:buAutoNum type="arabicParenR"/>
              <a:defRPr sz="2400">
                <a:latin typeface="Trebuchet MS" panose="020B0603020202020204" pitchFamily="34" charset="0"/>
              </a:defRPr>
            </a:lvl3pPr>
            <a:lvl4pPr marL="1714500" indent="-411480">
              <a:lnSpc>
                <a:spcPct val="100000"/>
              </a:lnSpc>
              <a:buClr>
                <a:srgbClr val="E31336"/>
              </a:buClr>
              <a:buFont typeface="+mj-lt"/>
              <a:buAutoNum type="alphaLcParenR"/>
              <a:defRPr sz="2100">
                <a:latin typeface="Trebuchet MS" panose="020B0603020202020204" pitchFamily="34" charset="0"/>
              </a:defRPr>
            </a:lvl4pPr>
            <a:lvl5pPr marL="2125980" indent="-411480">
              <a:lnSpc>
                <a:spcPct val="100000"/>
              </a:lnSpc>
              <a:buFont typeface="+mj-lt"/>
              <a:buAutoNum type="romanLcPeriod"/>
              <a:defRPr sz="21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6D4BC70C-8B6C-4F26-BDF0-7D891EBDCE2B}"/>
              </a:ext>
            </a:extLst>
          </p:cNvPr>
          <p:cNvSpPr>
            <a:spLocks noGrp="1"/>
          </p:cNvSpPr>
          <p:nvPr>
            <p:ph idx="15"/>
          </p:nvPr>
        </p:nvSpPr>
        <p:spPr>
          <a:xfrm>
            <a:off x="4629153" y="1378989"/>
            <a:ext cx="3886199" cy="3263504"/>
          </a:xfrm>
        </p:spPr>
        <p:txBody>
          <a:bodyPr>
            <a:normAutofit/>
          </a:bodyPr>
          <a:lstStyle>
            <a:lvl1pPr marL="457200" indent="-411480">
              <a:lnSpc>
                <a:spcPct val="100000"/>
              </a:lnSpc>
              <a:buFont typeface="+mj-lt"/>
              <a:buAutoNum type="arabicPeriod"/>
              <a:defRPr sz="3000">
                <a:latin typeface="Trebuchet MS" panose="020B0603020202020204" pitchFamily="34" charset="0"/>
              </a:defRPr>
            </a:lvl1pPr>
            <a:lvl2pPr marL="822960" indent="-411480">
              <a:lnSpc>
                <a:spcPct val="100000"/>
              </a:lnSpc>
              <a:buClr>
                <a:srgbClr val="E31336"/>
              </a:buClr>
              <a:buFont typeface="+mj-lt"/>
              <a:buAutoNum type="alphaUcPeriod"/>
              <a:defRPr sz="2700">
                <a:latin typeface="Trebuchet MS" panose="020B0603020202020204" pitchFamily="34" charset="0"/>
              </a:defRPr>
            </a:lvl2pPr>
            <a:lvl3pPr marL="1303020" indent="-411480">
              <a:lnSpc>
                <a:spcPct val="100000"/>
              </a:lnSpc>
              <a:buFont typeface="+mj-lt"/>
              <a:buAutoNum type="arabicParenR"/>
              <a:defRPr sz="2400">
                <a:latin typeface="Trebuchet MS" panose="020B0603020202020204" pitchFamily="34" charset="0"/>
              </a:defRPr>
            </a:lvl3pPr>
            <a:lvl4pPr marL="1714500" indent="-411480">
              <a:lnSpc>
                <a:spcPct val="100000"/>
              </a:lnSpc>
              <a:buClr>
                <a:srgbClr val="E31336"/>
              </a:buClr>
              <a:buFont typeface="+mj-lt"/>
              <a:buAutoNum type="alphaLcParenR"/>
              <a:defRPr sz="2100">
                <a:latin typeface="Trebuchet MS" panose="020B0603020202020204" pitchFamily="34" charset="0"/>
              </a:defRPr>
            </a:lvl4pPr>
            <a:lvl5pPr marL="2125980" indent="-411480">
              <a:lnSpc>
                <a:spcPct val="100000"/>
              </a:lnSpc>
              <a:buFont typeface="+mj-lt"/>
              <a:buAutoNum type="romanLcPeriod"/>
              <a:defRPr sz="21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A99EC80F-EE9E-4FFF-9325-4DB426C991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37274" y="4782044"/>
            <a:ext cx="1992371" cy="287641"/>
          </a:xfrm>
          <a:prstGeom prst="rect">
            <a:avLst/>
          </a:prstGeom>
        </p:spPr>
      </p:pic>
      <p:cxnSp>
        <p:nvCxnSpPr>
          <p:cNvPr id="8" name="Straight Connector 7">
            <a:extLst>
              <a:ext uri="{FF2B5EF4-FFF2-40B4-BE49-F238E27FC236}">
                <a16:creationId xmlns:a16="http://schemas.microsoft.com/office/drawing/2014/main" id="{221D8D3F-FE26-4B22-A14D-F284D01C1CCB}"/>
              </a:ext>
            </a:extLst>
          </p:cNvPr>
          <p:cNvCxnSpPr>
            <a:cxnSpLocks/>
          </p:cNvCxnSpPr>
          <p:nvPr userDrawn="1"/>
        </p:nvCxnSpPr>
        <p:spPr>
          <a:xfrm>
            <a:off x="0" y="4675590"/>
            <a:ext cx="9144000" cy="0"/>
          </a:xfrm>
          <a:prstGeom prst="line">
            <a:avLst/>
          </a:prstGeom>
          <a:ln w="28575">
            <a:solidFill>
              <a:srgbClr val="E31336"/>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FAE6668C-8CA6-4390-886C-B7C1D7B3048F}"/>
              </a:ext>
            </a:extLst>
          </p:cNvPr>
          <p:cNvSpPr>
            <a:spLocks noGrp="1"/>
          </p:cNvSpPr>
          <p:nvPr>
            <p:ph type="title"/>
          </p:nvPr>
        </p:nvSpPr>
        <p:spPr>
          <a:xfrm>
            <a:off x="628650" y="273844"/>
            <a:ext cx="7886700" cy="994172"/>
          </a:xfrm>
        </p:spPr>
        <p:txBody>
          <a:bodyPr>
            <a:normAutofit/>
          </a:bodyPr>
          <a:lstStyle>
            <a:lvl1pPr>
              <a:defRPr sz="3600" b="1">
                <a:latin typeface="Trebuchet MS" panose="020B0603020202020204" pitchFamily="34" charset="0"/>
              </a:defRPr>
            </a:lvl1pPr>
          </a:lstStyle>
          <a:p>
            <a:r>
              <a:rPr lang="en-US" dirty="0"/>
              <a:t>Click to edit Master title style</a:t>
            </a:r>
          </a:p>
        </p:txBody>
      </p:sp>
    </p:spTree>
    <p:extLst>
      <p:ext uri="{BB962C8B-B14F-4D97-AF65-F5344CB8AC3E}">
        <p14:creationId xmlns:p14="http://schemas.microsoft.com/office/powerpoint/2010/main" val="2008907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HCOM-Two Column 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9EC80F-EE9E-4FFF-9325-4DB426C991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37274" y="4782044"/>
            <a:ext cx="1992371" cy="287641"/>
          </a:xfrm>
          <a:prstGeom prst="rect">
            <a:avLst/>
          </a:prstGeom>
        </p:spPr>
      </p:pic>
      <p:cxnSp>
        <p:nvCxnSpPr>
          <p:cNvPr id="8" name="Straight Connector 7">
            <a:extLst>
              <a:ext uri="{FF2B5EF4-FFF2-40B4-BE49-F238E27FC236}">
                <a16:creationId xmlns:a16="http://schemas.microsoft.com/office/drawing/2014/main" id="{221D8D3F-FE26-4B22-A14D-F284D01C1CCB}"/>
              </a:ext>
            </a:extLst>
          </p:cNvPr>
          <p:cNvCxnSpPr>
            <a:cxnSpLocks/>
          </p:cNvCxnSpPr>
          <p:nvPr userDrawn="1"/>
        </p:nvCxnSpPr>
        <p:spPr>
          <a:xfrm>
            <a:off x="0" y="4675590"/>
            <a:ext cx="9144000" cy="0"/>
          </a:xfrm>
          <a:prstGeom prst="line">
            <a:avLst/>
          </a:prstGeom>
          <a:ln w="28575">
            <a:solidFill>
              <a:srgbClr val="E31336"/>
            </a:solidFill>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1C0EAB24-6054-43F2-AFB7-2F1D5EB6CD8C}"/>
              </a:ext>
            </a:extLst>
          </p:cNvPr>
          <p:cNvSpPr>
            <a:spLocks noGrp="1"/>
          </p:cNvSpPr>
          <p:nvPr>
            <p:ph type="body" idx="1"/>
          </p:nvPr>
        </p:nvSpPr>
        <p:spPr>
          <a:xfrm>
            <a:off x="609603" y="1369220"/>
            <a:ext cx="3905248" cy="519809"/>
          </a:xfrm>
        </p:spPr>
        <p:txBody>
          <a:bodyPr>
            <a:normAutofit/>
          </a:bodyPr>
          <a:lstStyle>
            <a:lvl1pPr marL="0" indent="0">
              <a:buNone/>
              <a:defRPr sz="2800" b="1"/>
            </a:lvl1pPr>
          </a:lstStyle>
          <a:p>
            <a:endParaRPr lang="en-US" dirty="0"/>
          </a:p>
        </p:txBody>
      </p:sp>
      <p:sp>
        <p:nvSpPr>
          <p:cNvPr id="12" name="Content Placeholder 2">
            <a:extLst>
              <a:ext uri="{FF2B5EF4-FFF2-40B4-BE49-F238E27FC236}">
                <a16:creationId xmlns:a16="http://schemas.microsoft.com/office/drawing/2014/main" id="{48395509-C24E-4E43-A3EF-F69EFE8A6796}"/>
              </a:ext>
            </a:extLst>
          </p:cNvPr>
          <p:cNvSpPr>
            <a:spLocks noGrp="1"/>
          </p:cNvSpPr>
          <p:nvPr>
            <p:ph sz="half" idx="10"/>
          </p:nvPr>
        </p:nvSpPr>
        <p:spPr>
          <a:xfrm>
            <a:off x="609602" y="1889029"/>
            <a:ext cx="3905248" cy="2743693"/>
          </a:xfrm>
        </p:spPr>
        <p:txBody>
          <a:bodyPr/>
          <a:lstStyle>
            <a:lvl1pPr marL="274320" marR="0" indent="-27432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lang="en-US" sz="2400" kern="1200" dirty="0" smtClean="0">
                <a:solidFill>
                  <a:schemeClr val="tx1"/>
                </a:solidFill>
                <a:latin typeface="Trebuchet MS" panose="020B0603020202020204" pitchFamily="34" charset="0"/>
                <a:ea typeface="+mn-ea"/>
                <a:cs typeface="+mn-cs"/>
              </a:defRPr>
            </a:lvl1pPr>
            <a:lvl2pPr marL="514350" marR="0" indent="-274320" algn="l" defTabSz="685800" rtl="0" eaLnBrk="1" fontAlgn="auto" latinLnBrk="0" hangingPunct="1">
              <a:lnSpc>
                <a:spcPct val="100000"/>
              </a:lnSpc>
              <a:spcBef>
                <a:spcPts val="375"/>
              </a:spcBef>
              <a:spcAft>
                <a:spcPts val="0"/>
              </a:spcAft>
              <a:buClr>
                <a:srgbClr val="E31336"/>
              </a:buClr>
              <a:buSzTx/>
              <a:buFont typeface="Trebuchet MS" panose="020B0603020202020204" pitchFamily="34" charset="0"/>
              <a:buChar char="−"/>
              <a:tabLst/>
              <a:defRPr lang="en-US" sz="2000" kern="1200" dirty="0" smtClean="0">
                <a:solidFill>
                  <a:schemeClr val="tx1"/>
                </a:solidFill>
                <a:latin typeface="Trebuchet MS" panose="020B0603020202020204" pitchFamily="34" charset="0"/>
                <a:ea typeface="+mn-ea"/>
                <a:cs typeface="+mn-cs"/>
              </a:defRPr>
            </a:lvl2pPr>
            <a:lvl3pPr marL="857250" marR="0" indent="-274320" algn="l" defTabSz="685800" rtl="0" eaLnBrk="1" fontAlgn="auto" latinLnBrk="0" hangingPunct="1">
              <a:lnSpc>
                <a:spcPct val="100000"/>
              </a:lnSpc>
              <a:spcBef>
                <a:spcPts val="375"/>
              </a:spcBef>
              <a:spcAft>
                <a:spcPts val="0"/>
              </a:spcAft>
              <a:buClrTx/>
              <a:buSzTx/>
              <a:buFont typeface="Arial" panose="020B0604020202020204" pitchFamily="34" charset="0"/>
              <a:buChar char="•"/>
              <a:tabLst/>
              <a:defRPr lang="en-US" sz="2000" kern="1200" dirty="0" smtClean="0">
                <a:solidFill>
                  <a:schemeClr val="tx1"/>
                </a:solidFill>
                <a:latin typeface="Trebuchet MS" panose="020B0603020202020204" pitchFamily="34" charset="0"/>
                <a:ea typeface="+mn-ea"/>
                <a:cs typeface="+mn-cs"/>
              </a:defRPr>
            </a:lvl3pPr>
            <a:lvl4pPr marL="1200150" marR="0" indent="-274320" algn="l" defTabSz="685800" rtl="0" eaLnBrk="1" fontAlgn="auto" latinLnBrk="0" hangingPunct="1">
              <a:lnSpc>
                <a:spcPct val="100000"/>
              </a:lnSpc>
              <a:spcBef>
                <a:spcPts val="375"/>
              </a:spcBef>
              <a:spcAft>
                <a:spcPts val="0"/>
              </a:spcAft>
              <a:buClr>
                <a:srgbClr val="E31336"/>
              </a:buClr>
              <a:buSzTx/>
              <a:buFont typeface="Trebuchet MS" panose="020B0603020202020204" pitchFamily="34" charset="0"/>
              <a:buChar char="−"/>
              <a:tabLst/>
              <a:defRPr lang="en-US" sz="2000" kern="1200" dirty="0" smtClean="0">
                <a:solidFill>
                  <a:schemeClr val="tx1"/>
                </a:solidFill>
                <a:latin typeface="Trebuchet MS" panose="020B0603020202020204" pitchFamily="34" charset="0"/>
                <a:ea typeface="+mn-ea"/>
                <a:cs typeface="+mn-cs"/>
              </a:defRPr>
            </a:lvl4pPr>
            <a:lvl5pPr marL="1543050" marR="0" indent="-274320" algn="l" defTabSz="685800" rtl="0" eaLnBrk="1" fontAlgn="auto" latinLnBrk="0" hangingPunct="1">
              <a:lnSpc>
                <a:spcPct val="100000"/>
              </a:lnSpc>
              <a:spcBef>
                <a:spcPts val="375"/>
              </a:spcBef>
              <a:spcAft>
                <a:spcPts val="0"/>
              </a:spcAft>
              <a:buClrTx/>
              <a:buSzTx/>
              <a:buFont typeface="Trebuchet MS" panose="020B0603020202020204" pitchFamily="34" charset="0"/>
              <a:buChar char="»"/>
              <a:tabLst/>
              <a:defRPr lang="en-US" sz="2000" kern="1200" dirty="0" smtClean="0">
                <a:solidFill>
                  <a:schemeClr val="tx1"/>
                </a:solidFill>
                <a:latin typeface="Trebuchet MS" panose="020B0603020202020204" pitchFamily="34" charset="0"/>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solidFill>
                <a:prstClr val="black"/>
              </a:solidFill>
              <a:effectLst/>
              <a:uLnTx/>
              <a:uFillTx/>
              <a:latin typeface="+mn-lt"/>
              <a:ea typeface="+mn-ea"/>
              <a:cs typeface="+mn-cs"/>
            </a:endParaRPr>
          </a:p>
        </p:txBody>
      </p:sp>
      <p:sp>
        <p:nvSpPr>
          <p:cNvPr id="13" name="Text Placeholder 5">
            <a:extLst>
              <a:ext uri="{FF2B5EF4-FFF2-40B4-BE49-F238E27FC236}">
                <a16:creationId xmlns:a16="http://schemas.microsoft.com/office/drawing/2014/main" id="{5BBCF25A-632B-4458-AAB0-0FFD49FB275D}"/>
              </a:ext>
            </a:extLst>
          </p:cNvPr>
          <p:cNvSpPr>
            <a:spLocks noGrp="1"/>
          </p:cNvSpPr>
          <p:nvPr>
            <p:ph type="body" idx="11"/>
          </p:nvPr>
        </p:nvSpPr>
        <p:spPr>
          <a:xfrm>
            <a:off x="4610102" y="1369220"/>
            <a:ext cx="3905248" cy="519809"/>
          </a:xfrm>
        </p:spPr>
        <p:txBody>
          <a:bodyPr>
            <a:normAutofit/>
          </a:bodyPr>
          <a:lstStyle>
            <a:lvl1pPr marL="0" indent="0">
              <a:buNone/>
              <a:defRPr sz="2800" b="1"/>
            </a:lvl1pPr>
          </a:lstStyle>
          <a:p>
            <a:endParaRPr lang="en-US" dirty="0"/>
          </a:p>
        </p:txBody>
      </p:sp>
      <p:sp>
        <p:nvSpPr>
          <p:cNvPr id="14" name="Content Placeholder 2">
            <a:extLst>
              <a:ext uri="{FF2B5EF4-FFF2-40B4-BE49-F238E27FC236}">
                <a16:creationId xmlns:a16="http://schemas.microsoft.com/office/drawing/2014/main" id="{AC0A7AF0-E959-4872-8814-F9BDCE011C0A}"/>
              </a:ext>
            </a:extLst>
          </p:cNvPr>
          <p:cNvSpPr>
            <a:spLocks noGrp="1"/>
          </p:cNvSpPr>
          <p:nvPr>
            <p:ph sz="half" idx="12"/>
          </p:nvPr>
        </p:nvSpPr>
        <p:spPr>
          <a:xfrm>
            <a:off x="4610102" y="1889029"/>
            <a:ext cx="3905248" cy="2743693"/>
          </a:xfrm>
        </p:spPr>
        <p:txBody>
          <a:bodyPr/>
          <a:lstStyle>
            <a:lvl1pPr marL="274320" marR="0" indent="-27432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lang="en-US" sz="2400" kern="1200" dirty="0" smtClean="0">
                <a:solidFill>
                  <a:schemeClr val="tx1"/>
                </a:solidFill>
                <a:latin typeface="Trebuchet MS" panose="020B0603020202020204" pitchFamily="34" charset="0"/>
                <a:ea typeface="+mn-ea"/>
                <a:cs typeface="+mn-cs"/>
              </a:defRPr>
            </a:lvl1pPr>
            <a:lvl2pPr marL="514350" marR="0" indent="-274320" algn="l" defTabSz="685800" rtl="0" eaLnBrk="1" fontAlgn="auto" latinLnBrk="0" hangingPunct="1">
              <a:lnSpc>
                <a:spcPct val="100000"/>
              </a:lnSpc>
              <a:spcBef>
                <a:spcPts val="375"/>
              </a:spcBef>
              <a:spcAft>
                <a:spcPts val="0"/>
              </a:spcAft>
              <a:buClr>
                <a:srgbClr val="E31336"/>
              </a:buClr>
              <a:buSzTx/>
              <a:buFont typeface="Trebuchet MS" panose="020B0603020202020204" pitchFamily="34" charset="0"/>
              <a:buChar char="−"/>
              <a:tabLst/>
              <a:defRPr lang="en-US" sz="2000" kern="1200" dirty="0" smtClean="0">
                <a:solidFill>
                  <a:schemeClr val="tx1"/>
                </a:solidFill>
                <a:latin typeface="Trebuchet MS" panose="020B0603020202020204" pitchFamily="34" charset="0"/>
                <a:ea typeface="+mn-ea"/>
                <a:cs typeface="+mn-cs"/>
              </a:defRPr>
            </a:lvl2pPr>
            <a:lvl3pPr marL="857250" marR="0" indent="-274320" algn="l" defTabSz="685800" rtl="0" eaLnBrk="1" fontAlgn="auto" latinLnBrk="0" hangingPunct="1">
              <a:lnSpc>
                <a:spcPct val="100000"/>
              </a:lnSpc>
              <a:spcBef>
                <a:spcPts val="375"/>
              </a:spcBef>
              <a:spcAft>
                <a:spcPts val="0"/>
              </a:spcAft>
              <a:buClrTx/>
              <a:buSzTx/>
              <a:buFont typeface="Arial" panose="020B0604020202020204" pitchFamily="34" charset="0"/>
              <a:buChar char="•"/>
              <a:tabLst/>
              <a:defRPr lang="en-US" sz="2000" kern="1200" dirty="0" smtClean="0">
                <a:solidFill>
                  <a:schemeClr val="tx1"/>
                </a:solidFill>
                <a:latin typeface="Trebuchet MS" panose="020B0603020202020204" pitchFamily="34" charset="0"/>
                <a:ea typeface="+mn-ea"/>
                <a:cs typeface="+mn-cs"/>
              </a:defRPr>
            </a:lvl3pPr>
            <a:lvl4pPr marL="1200150" marR="0" indent="-274320" algn="l" defTabSz="685800" rtl="0" eaLnBrk="1" fontAlgn="auto" latinLnBrk="0" hangingPunct="1">
              <a:lnSpc>
                <a:spcPct val="100000"/>
              </a:lnSpc>
              <a:spcBef>
                <a:spcPts val="375"/>
              </a:spcBef>
              <a:spcAft>
                <a:spcPts val="0"/>
              </a:spcAft>
              <a:buClr>
                <a:srgbClr val="E31336"/>
              </a:buClr>
              <a:buSzTx/>
              <a:buFont typeface="Trebuchet MS" panose="020B0603020202020204" pitchFamily="34" charset="0"/>
              <a:buChar char="−"/>
              <a:tabLst/>
              <a:defRPr lang="en-US" sz="2000" kern="1200" dirty="0" smtClean="0">
                <a:solidFill>
                  <a:schemeClr val="tx1"/>
                </a:solidFill>
                <a:latin typeface="Trebuchet MS" panose="020B0603020202020204" pitchFamily="34" charset="0"/>
                <a:ea typeface="+mn-ea"/>
                <a:cs typeface="+mn-cs"/>
              </a:defRPr>
            </a:lvl4pPr>
            <a:lvl5pPr marL="1543050" marR="0" indent="-274320" algn="l" defTabSz="685800" rtl="0" eaLnBrk="1" fontAlgn="auto" latinLnBrk="0" hangingPunct="1">
              <a:lnSpc>
                <a:spcPct val="100000"/>
              </a:lnSpc>
              <a:spcBef>
                <a:spcPts val="375"/>
              </a:spcBef>
              <a:spcAft>
                <a:spcPts val="0"/>
              </a:spcAft>
              <a:buClrTx/>
              <a:buSzTx/>
              <a:buFont typeface="Trebuchet MS" panose="020B0603020202020204" pitchFamily="34" charset="0"/>
              <a:buChar char="»"/>
              <a:tabLst/>
              <a:defRPr lang="en-US" sz="2000" kern="1200" dirty="0" smtClean="0">
                <a:solidFill>
                  <a:schemeClr val="tx1"/>
                </a:solidFill>
                <a:latin typeface="Trebuchet MS" panose="020B0603020202020204" pitchFamily="34" charset="0"/>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solidFill>
                <a:prstClr val="black"/>
              </a:solidFill>
              <a:effectLst/>
              <a:uLnTx/>
              <a:uFillTx/>
              <a:latin typeface="+mn-lt"/>
              <a:ea typeface="+mn-ea"/>
              <a:cs typeface="+mn-cs"/>
            </a:endParaRPr>
          </a:p>
        </p:txBody>
      </p:sp>
      <p:sp>
        <p:nvSpPr>
          <p:cNvPr id="15" name="Title 1">
            <a:extLst>
              <a:ext uri="{FF2B5EF4-FFF2-40B4-BE49-F238E27FC236}">
                <a16:creationId xmlns:a16="http://schemas.microsoft.com/office/drawing/2014/main" id="{B3FDB6A1-EF45-470E-AAC1-2BFC1AE5BE0D}"/>
              </a:ext>
            </a:extLst>
          </p:cNvPr>
          <p:cNvSpPr>
            <a:spLocks noGrp="1"/>
          </p:cNvSpPr>
          <p:nvPr>
            <p:ph type="title"/>
          </p:nvPr>
        </p:nvSpPr>
        <p:spPr>
          <a:xfrm>
            <a:off x="628650" y="273844"/>
            <a:ext cx="7886700" cy="994172"/>
          </a:xfrm>
        </p:spPr>
        <p:txBody>
          <a:bodyPr>
            <a:normAutofit/>
          </a:bodyPr>
          <a:lstStyle>
            <a:lvl1pPr>
              <a:defRPr sz="3600" b="1">
                <a:latin typeface="Trebuchet MS" panose="020B0603020202020204" pitchFamily="34" charset="0"/>
              </a:defRPr>
            </a:lvl1pPr>
          </a:lstStyle>
          <a:p>
            <a:r>
              <a:rPr lang="en-US" dirty="0"/>
              <a:t>Click to edit Master title style</a:t>
            </a:r>
          </a:p>
        </p:txBody>
      </p:sp>
    </p:spTree>
    <p:extLst>
      <p:ext uri="{BB962C8B-B14F-4D97-AF65-F5344CB8AC3E}">
        <p14:creationId xmlns:p14="http://schemas.microsoft.com/office/powerpoint/2010/main" val="2209105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HCOM-Content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8D0FF1-43C2-4D9C-8004-B55D88FA3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37274" y="4782044"/>
            <a:ext cx="1992371" cy="287641"/>
          </a:xfrm>
          <a:prstGeom prst="rect">
            <a:avLst/>
          </a:prstGeom>
        </p:spPr>
      </p:pic>
      <p:cxnSp>
        <p:nvCxnSpPr>
          <p:cNvPr id="7" name="Straight Connector 6">
            <a:extLst>
              <a:ext uri="{FF2B5EF4-FFF2-40B4-BE49-F238E27FC236}">
                <a16:creationId xmlns:a16="http://schemas.microsoft.com/office/drawing/2014/main" id="{26591A7B-BFF1-4595-8B9A-23232390BA58}"/>
              </a:ext>
            </a:extLst>
          </p:cNvPr>
          <p:cNvCxnSpPr>
            <a:cxnSpLocks/>
          </p:cNvCxnSpPr>
          <p:nvPr userDrawn="1"/>
        </p:nvCxnSpPr>
        <p:spPr>
          <a:xfrm>
            <a:off x="0" y="4675590"/>
            <a:ext cx="9144000" cy="0"/>
          </a:xfrm>
          <a:prstGeom prst="line">
            <a:avLst/>
          </a:prstGeom>
          <a:ln w="28575">
            <a:solidFill>
              <a:srgbClr val="E31336"/>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8083B851-CD77-471E-8711-B9B3647016E7}"/>
              </a:ext>
            </a:extLst>
          </p:cNvPr>
          <p:cNvSpPr>
            <a:spLocks noGrp="1"/>
          </p:cNvSpPr>
          <p:nvPr>
            <p:ph idx="1"/>
          </p:nvPr>
        </p:nvSpPr>
        <p:spPr>
          <a:xfrm>
            <a:off x="628650" y="273844"/>
            <a:ext cx="7886700" cy="4358879"/>
          </a:xfrm>
        </p:spPr>
        <p:txBody>
          <a:bodyPr anchor="ctr">
            <a:normAutofit/>
          </a:bodyPr>
          <a:lstStyle>
            <a:lvl1pPr marL="0" indent="0" algn="ctr">
              <a:lnSpc>
                <a:spcPct val="100000"/>
              </a:lnSpc>
              <a:buNone/>
              <a:defRPr sz="3000">
                <a:latin typeface="Trebuchet MS" panose="020B0603020202020204" pitchFamily="34" charset="0"/>
              </a:defRPr>
            </a:lvl1pPr>
            <a:lvl2pPr marL="617220" indent="-274320">
              <a:lnSpc>
                <a:spcPct val="100000"/>
              </a:lnSpc>
              <a:buClr>
                <a:srgbClr val="E31336"/>
              </a:buClr>
              <a:buFont typeface="Trebuchet MS" panose="020B0603020202020204" pitchFamily="34" charset="0"/>
              <a:buChar char="−"/>
              <a:defRPr sz="2700">
                <a:latin typeface="Trebuchet MS" panose="020B0603020202020204" pitchFamily="34" charset="0"/>
              </a:defRPr>
            </a:lvl2pPr>
            <a:lvl3pPr marL="891540" indent="-274320">
              <a:lnSpc>
                <a:spcPct val="100000"/>
              </a:lnSpc>
              <a:defRPr sz="2400">
                <a:latin typeface="Trebuchet MS" panose="020B0603020202020204" pitchFamily="34" charset="0"/>
              </a:defRPr>
            </a:lvl3pPr>
            <a:lvl4pPr marL="1234440" indent="-274320">
              <a:lnSpc>
                <a:spcPct val="100000"/>
              </a:lnSpc>
              <a:buClr>
                <a:srgbClr val="E31336"/>
              </a:buClr>
              <a:buFont typeface="Trebuchet MS" panose="020B0603020202020204" pitchFamily="34" charset="0"/>
              <a:buChar char="−"/>
              <a:defRPr sz="2100">
                <a:latin typeface="Trebuchet MS" panose="020B0603020202020204" pitchFamily="34" charset="0"/>
              </a:defRPr>
            </a:lvl4pPr>
            <a:lvl5pPr marL="1577340" indent="-274320">
              <a:lnSpc>
                <a:spcPct val="100000"/>
              </a:lnSpc>
              <a:buFont typeface="Trebuchet MS" panose="020B0603020202020204" pitchFamily="34" charset="0"/>
              <a:buChar char="»"/>
              <a:defRPr sz="2100">
                <a:latin typeface="Trebuchet MS" panose="020B0603020202020204" pitchFamily="34" charset="0"/>
              </a:defRPr>
            </a:lvl5pPr>
          </a:lstStyle>
          <a:p>
            <a:pPr lvl="0"/>
            <a:endParaRPr lang="en-US" dirty="0"/>
          </a:p>
        </p:txBody>
      </p:sp>
    </p:spTree>
    <p:extLst>
      <p:ext uri="{BB962C8B-B14F-4D97-AF65-F5344CB8AC3E}">
        <p14:creationId xmlns:p14="http://schemas.microsoft.com/office/powerpoint/2010/main" val="121651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3.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7.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4.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5.xml"/><Relationship Id="rId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80C4C8-7EC7-4006-B05A-CB5CD8DE39E4}"/>
              </a:ext>
            </a:extLst>
          </p:cNvPr>
          <p:cNvSpPr>
            <a:spLocks noGrp="1"/>
          </p:cNvSpPr>
          <p:nvPr>
            <p:ph type="title"/>
          </p:nvPr>
        </p:nvSpPr>
        <p:spPr>
          <a:xfrm>
            <a:off x="628650" y="116840"/>
            <a:ext cx="7886700" cy="1151176"/>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4DB2BFB1-9401-4430-BA37-5A4240BE654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356370"/>
      </p:ext>
    </p:extLst>
  </p:cSld>
  <p:clrMap bg1="lt1" tx1="dk1" bg2="lt2" tx2="dk2" accent1="accent1" accent2="accent2" accent3="accent3" accent4="accent4" accent5="accent5" accent6="accent6" hlink="hlink" folHlink="folHlink"/>
  <p:sldLayoutIdLst>
    <p:sldLayoutId id="2147483699" r:id="rId1"/>
    <p:sldLayoutId id="2147483694" r:id="rId2"/>
    <p:sldLayoutId id="2147483700" r:id="rId3"/>
    <p:sldLayoutId id="2147483702" r:id="rId4"/>
    <p:sldLayoutId id="2147483692" r:id="rId5"/>
    <p:sldLayoutId id="2147483696" r:id="rId6"/>
    <p:sldLayoutId id="2147483703" r:id="rId7"/>
    <p:sldLayoutId id="2147483704" r:id="rId8"/>
    <p:sldLayoutId id="2147483705" r:id="rId9"/>
    <p:sldLayoutId id="2147483697" r:id="rId10"/>
    <p:sldLayoutId id="2147483698" r:id="rId11"/>
    <p:sldLayoutId id="2147483726" r:id="rId12"/>
    <p:sldLayoutId id="2147483729" r:id="rId13"/>
  </p:sldLayoutIdLst>
  <p:txStyles>
    <p:titleStyle>
      <a:lvl1pPr algn="l" defTabSz="685800" rtl="0" eaLnBrk="1" latinLnBrk="0" hangingPunct="1">
        <a:lnSpc>
          <a:spcPct val="90000"/>
        </a:lnSpc>
        <a:spcBef>
          <a:spcPct val="0"/>
        </a:spcBef>
        <a:buNone/>
        <a:defRPr sz="3600" b="1" kern="1200">
          <a:solidFill>
            <a:schemeClr val="tx1"/>
          </a:solidFill>
          <a:latin typeface="Trebuchet MS" panose="020B0603020202020204" pitchFamily="34" charset="0"/>
          <a:ea typeface="+mj-ea"/>
          <a:cs typeface="+mj-cs"/>
        </a:defRPr>
      </a:lvl1pPr>
    </p:titleStyle>
    <p:bodyStyle>
      <a:lvl1pPr marL="274320" indent="-274320" algn="l" defTabSz="685800" rtl="0" eaLnBrk="1" latinLnBrk="0" hangingPunct="1">
        <a:lnSpc>
          <a:spcPct val="90000"/>
        </a:lnSpc>
        <a:spcBef>
          <a:spcPts val="750"/>
        </a:spcBef>
        <a:spcAft>
          <a:spcPts val="900"/>
        </a:spcAft>
        <a:buFont typeface="Arial" panose="020B0604020202020204" pitchFamily="34" charset="0"/>
        <a:buChar char="•"/>
        <a:defRPr lang="en-US" sz="3000" kern="1200" smtClean="0">
          <a:solidFill>
            <a:schemeClr val="tx1"/>
          </a:solidFill>
          <a:latin typeface="Trebuchet MS" panose="020B0603020202020204" pitchFamily="34" charset="0"/>
          <a:ea typeface="+mn-ea"/>
          <a:cs typeface="+mn-cs"/>
        </a:defRPr>
      </a:lvl1pPr>
      <a:lvl2pPr marL="617220" indent="-274320" algn="l" defTabSz="685800" rtl="0" eaLnBrk="1" latinLnBrk="0" hangingPunct="1">
        <a:lnSpc>
          <a:spcPct val="90000"/>
        </a:lnSpc>
        <a:spcBef>
          <a:spcPts val="375"/>
        </a:spcBef>
        <a:spcAft>
          <a:spcPts val="900"/>
        </a:spcAft>
        <a:buClr>
          <a:srgbClr val="E31336"/>
        </a:buClr>
        <a:buFont typeface="Trebuchet MS" panose="020B0603020202020204" pitchFamily="34" charset="0"/>
        <a:buChar char="−"/>
        <a:defRPr lang="en-US" sz="2700" kern="1200" dirty="0" smtClean="0">
          <a:solidFill>
            <a:schemeClr val="tx1"/>
          </a:solidFill>
          <a:latin typeface="Trebuchet MS" panose="020B0603020202020204" pitchFamily="34" charset="0"/>
          <a:ea typeface="+mn-ea"/>
          <a:cs typeface="+mn-cs"/>
        </a:defRPr>
      </a:lvl2pPr>
      <a:lvl3pPr marL="891540" indent="-274320" algn="l" defTabSz="685800" rtl="0" eaLnBrk="1" latinLnBrk="0" hangingPunct="1">
        <a:lnSpc>
          <a:spcPct val="90000"/>
        </a:lnSpc>
        <a:spcBef>
          <a:spcPts val="375"/>
        </a:spcBef>
        <a:spcAft>
          <a:spcPts val="900"/>
        </a:spcAft>
        <a:buFont typeface="Arial" panose="020B0604020202020204" pitchFamily="34" charset="0"/>
        <a:buChar char="•"/>
        <a:defRPr lang="en-US" sz="2400" kern="1200" dirty="0" smtClean="0">
          <a:solidFill>
            <a:schemeClr val="tx1"/>
          </a:solidFill>
          <a:latin typeface="Trebuchet MS" panose="020B0603020202020204" pitchFamily="34" charset="0"/>
          <a:ea typeface="+mn-ea"/>
          <a:cs typeface="+mn-cs"/>
        </a:defRPr>
      </a:lvl3pPr>
      <a:lvl4pPr marL="1234440" indent="-274320" algn="l" defTabSz="685800" rtl="0" eaLnBrk="1" latinLnBrk="0" hangingPunct="1">
        <a:lnSpc>
          <a:spcPct val="90000"/>
        </a:lnSpc>
        <a:spcBef>
          <a:spcPts val="375"/>
        </a:spcBef>
        <a:spcAft>
          <a:spcPts val="900"/>
        </a:spcAft>
        <a:buClr>
          <a:srgbClr val="E31336"/>
        </a:buClr>
        <a:buFont typeface="Trebuchet MS" panose="020B0603020202020204" pitchFamily="34" charset="0"/>
        <a:buChar char="−"/>
        <a:defRPr lang="en-US" sz="2100" kern="1200" dirty="0" smtClean="0">
          <a:solidFill>
            <a:schemeClr val="tx1"/>
          </a:solidFill>
          <a:latin typeface="Trebuchet MS" panose="020B0603020202020204" pitchFamily="34" charset="0"/>
          <a:ea typeface="+mn-ea"/>
          <a:cs typeface="+mn-cs"/>
        </a:defRPr>
      </a:lvl4pPr>
      <a:lvl5pPr marL="1577340" indent="-274320" algn="l" defTabSz="685800" rtl="0" eaLnBrk="1" latinLnBrk="0" hangingPunct="1">
        <a:lnSpc>
          <a:spcPct val="90000"/>
        </a:lnSpc>
        <a:spcBef>
          <a:spcPts val="375"/>
        </a:spcBef>
        <a:spcAft>
          <a:spcPts val="900"/>
        </a:spcAft>
        <a:buFont typeface="Trebuchet MS" panose="020B0603020202020204" pitchFamily="34" charset="0"/>
        <a:buChar char="»"/>
        <a:defRPr lang="en-US" sz="2100" kern="1200" dirty="0" smtClean="0">
          <a:solidFill>
            <a:schemeClr val="tx1"/>
          </a:solidFill>
          <a:latin typeface="Trebuchet MS" panose="020B0603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AB5059-5B67-4056-A2A4-0D2ADFF9F326}"/>
              </a:ext>
            </a:extLst>
          </p:cNvPr>
          <p:cNvSpPr/>
          <p:nvPr/>
        </p:nvSpPr>
        <p:spPr>
          <a:xfrm>
            <a:off x="0" y="5122926"/>
            <a:ext cx="9144000" cy="20574"/>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Placeholder 1">
            <a:extLst>
              <a:ext uri="{FF2B5EF4-FFF2-40B4-BE49-F238E27FC236}">
                <a16:creationId xmlns:a16="http://schemas.microsoft.com/office/drawing/2014/main" id="{CB606E19-5C74-F032-469D-B21295D369DD}"/>
              </a:ext>
            </a:extLst>
          </p:cNvPr>
          <p:cNvSpPr>
            <a:spLocks noGrp="1"/>
          </p:cNvSpPr>
          <p:nvPr>
            <p:ph type="title"/>
          </p:nvPr>
        </p:nvSpPr>
        <p:spPr>
          <a:xfrm>
            <a:off x="0" y="1"/>
            <a:ext cx="9144000" cy="510777"/>
          </a:xfrm>
          <a:prstGeom prst="rect">
            <a:avLst/>
          </a:prstGeom>
          <a:blipFill>
            <a:blip r:embed="rId19"/>
            <a:stretch>
              <a:fillRect/>
            </a:stretch>
          </a:blipFill>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81BA833-9AEF-86A4-85C4-3A69F6E27624}"/>
              </a:ext>
            </a:extLst>
          </p:cNvPr>
          <p:cNvSpPr>
            <a:spLocks noGrp="1"/>
          </p:cNvSpPr>
          <p:nvPr>
            <p:ph type="body" idx="1"/>
          </p:nvPr>
        </p:nvSpPr>
        <p:spPr>
          <a:xfrm>
            <a:off x="628650" y="691229"/>
            <a:ext cx="7886700" cy="3941493"/>
          </a:xfrm>
          <a:prstGeom prst="rect">
            <a:avLst/>
          </a:prstGeom>
        </p:spPr>
        <p:txBody>
          <a:bodyPr vert="horz" lIns="91440" tIns="45720" rIns="91440" bIns="45720" rtlCol="0">
            <a:normAutofit/>
          </a:bodyPr>
          <a:lstStyle/>
          <a:p>
            <a:pPr marL="171450" lvl="0" indent="-171450" algn="l" defTabSz="685800" rtl="0" eaLnBrk="1" latinLnBrk="0" hangingPunct="1">
              <a:lnSpc>
                <a:spcPct val="90000"/>
              </a:lnSpc>
              <a:spcBef>
                <a:spcPts val="750"/>
              </a:spcBef>
              <a:buFont typeface="Arial" panose="020B0604020202020204" pitchFamily="34" charset="0"/>
              <a:buChar char="•"/>
            </a:pPr>
            <a:r>
              <a:rPr lang="en-US"/>
              <a:t>Click to edit Master text styles</a:t>
            </a:r>
          </a:p>
          <a:p>
            <a:pPr marL="171450" lvl="1" indent="-171450" algn="l" defTabSz="685800" rtl="0" eaLnBrk="1" latinLnBrk="0" hangingPunct="1">
              <a:lnSpc>
                <a:spcPct val="90000"/>
              </a:lnSpc>
              <a:spcBef>
                <a:spcPts val="750"/>
              </a:spcBef>
              <a:buFont typeface="Arial" panose="020B0604020202020204" pitchFamily="34" charset="0"/>
              <a:buChar char="•"/>
            </a:pPr>
            <a:r>
              <a:rPr lang="en-US"/>
              <a:t>Second level</a:t>
            </a:r>
          </a:p>
          <a:p>
            <a:pPr marL="171450" lvl="2" indent="-171450" algn="l" defTabSz="685800" rtl="0" eaLnBrk="1" latinLnBrk="0" hangingPunct="1">
              <a:lnSpc>
                <a:spcPct val="90000"/>
              </a:lnSpc>
              <a:spcBef>
                <a:spcPts val="750"/>
              </a:spcBef>
              <a:buFont typeface="Arial" panose="020B0604020202020204" pitchFamily="34" charset="0"/>
              <a:buChar char="•"/>
            </a:pPr>
            <a:r>
              <a:rPr lang="en-US"/>
              <a:t>Third level</a:t>
            </a:r>
          </a:p>
          <a:p>
            <a:pPr marL="171450" lvl="3" indent="-171450" algn="l" defTabSz="685800" rtl="0" eaLnBrk="1" latinLnBrk="0" hangingPunct="1">
              <a:lnSpc>
                <a:spcPct val="90000"/>
              </a:lnSpc>
              <a:spcBef>
                <a:spcPts val="750"/>
              </a:spcBef>
              <a:buFont typeface="Arial" panose="020B0604020202020204" pitchFamily="34" charset="0"/>
              <a:buChar char="•"/>
            </a:pPr>
            <a:r>
              <a:rPr lang="en-US"/>
              <a:t>Fourth level</a:t>
            </a:r>
          </a:p>
          <a:p>
            <a:pPr marL="171450" lvl="4" indent="-171450" algn="l" defTabSz="685800" rtl="0" eaLnBrk="1" latinLnBrk="0" hangingPunct="1">
              <a:lnSpc>
                <a:spcPct val="90000"/>
              </a:lnSpc>
              <a:spcBef>
                <a:spcPts val="750"/>
              </a:spcBef>
              <a:buFont typeface="Arial" panose="020B0604020202020204" pitchFamily="34" charset="0"/>
              <a:buChar char="•"/>
            </a:pPr>
            <a:r>
              <a:rPr lang="en-US"/>
              <a:t>Fifth level</a:t>
            </a:r>
            <a:endParaRPr lang="en-US" dirty="0"/>
          </a:p>
        </p:txBody>
      </p:sp>
      <p:sp>
        <p:nvSpPr>
          <p:cNvPr id="7" name="Rectangle 6">
            <a:extLst>
              <a:ext uri="{FF2B5EF4-FFF2-40B4-BE49-F238E27FC236}">
                <a16:creationId xmlns:a16="http://schemas.microsoft.com/office/drawing/2014/main" id="{D62DC228-0F55-BD0A-E3B0-837D6F5D1DB3}"/>
              </a:ext>
            </a:extLst>
          </p:cNvPr>
          <p:cNvSpPr/>
          <p:nvPr/>
        </p:nvSpPr>
        <p:spPr>
          <a:xfrm>
            <a:off x="0" y="4858607"/>
            <a:ext cx="9144000" cy="20574"/>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a:extLst>
              <a:ext uri="{FF2B5EF4-FFF2-40B4-BE49-F238E27FC236}">
                <a16:creationId xmlns:a16="http://schemas.microsoft.com/office/drawing/2014/main" id="{CBAE7F4F-859C-4375-9953-23ACD83E7BDB}"/>
              </a:ext>
            </a:extLst>
          </p:cNvPr>
          <p:cNvSpPr txBox="1"/>
          <p:nvPr/>
        </p:nvSpPr>
        <p:spPr>
          <a:xfrm>
            <a:off x="0" y="4879182"/>
            <a:ext cx="9144000" cy="276999"/>
          </a:xfrm>
          <a:prstGeom prst="rect">
            <a:avLst/>
          </a:prstGeom>
          <a:solidFill>
            <a:schemeClr val="tx2"/>
          </a:solidFill>
        </p:spPr>
        <p:txBody>
          <a:bodyPr wrap="square" rtlCol="0">
            <a:spAutoFit/>
          </a:bodyPr>
          <a:lstStyle/>
          <a:p>
            <a:pPr algn="ctr"/>
            <a:r>
              <a:rPr lang="en-US" sz="1200" b="1" dirty="0">
                <a:solidFill>
                  <a:schemeClr val="bg1"/>
                </a:solidFill>
                <a:latin typeface="+mj-lt"/>
              </a:rPr>
              <a:t>Tilman J. Fertitta Family College of Medicine</a:t>
            </a:r>
          </a:p>
        </p:txBody>
      </p:sp>
    </p:spTree>
    <p:extLst>
      <p:ext uri="{BB962C8B-B14F-4D97-AF65-F5344CB8AC3E}">
        <p14:creationId xmlns:p14="http://schemas.microsoft.com/office/powerpoint/2010/main" val="13692739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1" r:id="rId12"/>
    <p:sldLayoutId id="2147483722" r:id="rId13"/>
    <p:sldLayoutId id="2147483723" r:id="rId14"/>
    <p:sldLayoutId id="2147483724" r:id="rId15"/>
    <p:sldLayoutId id="2147483725" r:id="rId16"/>
    <p:sldLayoutId id="2147483727" r:id="rId17"/>
  </p:sldLayoutIdLst>
  <p:txStyles>
    <p:titleStyle>
      <a:lvl1pPr algn="l" defTabSz="685800" rtl="0" eaLnBrk="1" latinLnBrk="0" hangingPunct="1">
        <a:lnSpc>
          <a:spcPct val="90000"/>
        </a:lnSpc>
        <a:spcBef>
          <a:spcPct val="0"/>
        </a:spcBef>
        <a:buNone/>
        <a:defRPr lang="en-US" sz="2100" b="1" kern="1200" dirty="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lang="en-US" sz="2100" b="1" kern="1200" dirty="0" smtClean="0">
          <a:solidFill>
            <a:srgbClr val="C00000"/>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lang="en-US" sz="1800" kern="1200" dirty="0" smtClean="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lang="en-US" sz="1500" kern="1200" dirty="0" smtClean="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lang="en-US" sz="1350" kern="1200" dirty="0" smtClean="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lang="en-US" sz="1350" kern="1200" dirty="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9146D0-4373-98F0-E8A1-1ED4F2F0683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53B5B5-46D4-F163-0F46-386B6F090B6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80214-9C84-C079-A2C1-CC938B85322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1B88AC2-4AFA-4782-AC57-26F7A7C07956}" type="datetimeFigureOut">
              <a:rPr lang="en-US" smtClean="0"/>
              <a:t>2/10/24</a:t>
            </a:fld>
            <a:endParaRPr lang="en-US"/>
          </a:p>
        </p:txBody>
      </p:sp>
      <p:sp>
        <p:nvSpPr>
          <p:cNvPr id="5" name="Footer Placeholder 4">
            <a:extLst>
              <a:ext uri="{FF2B5EF4-FFF2-40B4-BE49-F238E27FC236}">
                <a16:creationId xmlns:a16="http://schemas.microsoft.com/office/drawing/2014/main" id="{108D9BD2-A42C-2670-7E32-15451AE49F6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23E688-09CE-B7A4-AC16-219F8FAA7E2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8EF6D35-155E-458D-9809-DFC13AC6DBAB}" type="slidenum">
              <a:rPr lang="en-US" smtClean="0"/>
              <a:t>‹#›</a:t>
            </a:fld>
            <a:endParaRPr lang="en-US"/>
          </a:p>
        </p:txBody>
      </p:sp>
    </p:spTree>
    <p:extLst>
      <p:ext uri="{BB962C8B-B14F-4D97-AF65-F5344CB8AC3E}">
        <p14:creationId xmlns:p14="http://schemas.microsoft.com/office/powerpoint/2010/main" val="374451646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close-up of a white background&#10;&#10;Description automatically generated">
            <a:extLst>
              <a:ext uri="{FF2B5EF4-FFF2-40B4-BE49-F238E27FC236}">
                <a16:creationId xmlns:a16="http://schemas.microsoft.com/office/drawing/2014/main" id="{2271C4AE-7E40-E661-BE93-EFBEBD2043A3}"/>
              </a:ext>
            </a:extLst>
          </p:cNvPr>
          <p:cNvPicPr>
            <a:picLocks noChangeAspect="1"/>
          </p:cNvPicPr>
          <p:nvPr userDrawn="1"/>
        </p:nvPicPr>
        <p:blipFill>
          <a:blip r:embed="rId12"/>
          <a:stretch>
            <a:fillRect/>
          </a:stretch>
        </p:blipFill>
        <p:spPr>
          <a:xfrm>
            <a:off x="0" y="0"/>
            <a:ext cx="9144000" cy="5143500"/>
          </a:xfrm>
          <a:prstGeom prst="rect">
            <a:avLst/>
          </a:prstGeom>
        </p:spPr>
      </p:pic>
      <p:sp>
        <p:nvSpPr>
          <p:cNvPr id="2" name="Title Placeholder 1">
            <a:extLst>
              <a:ext uri="{FF2B5EF4-FFF2-40B4-BE49-F238E27FC236}">
                <a16:creationId xmlns:a16="http://schemas.microsoft.com/office/drawing/2014/main" id="{6D279470-C0E1-B8EB-13EC-4DF6D9075E82}"/>
              </a:ext>
            </a:extLst>
          </p:cNvPr>
          <p:cNvSpPr>
            <a:spLocks noGrp="1"/>
          </p:cNvSpPr>
          <p:nvPr>
            <p:ph type="title"/>
          </p:nvPr>
        </p:nvSpPr>
        <p:spPr>
          <a:xfrm>
            <a:off x="628650" y="414779"/>
            <a:ext cx="7886700" cy="55618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7A956249-DC21-707F-F489-F090FD5613DD}"/>
              </a:ext>
            </a:extLst>
          </p:cNvPr>
          <p:cNvSpPr>
            <a:spLocks noGrp="1"/>
          </p:cNvSpPr>
          <p:nvPr>
            <p:ph type="body" idx="1"/>
          </p:nvPr>
        </p:nvSpPr>
        <p:spPr>
          <a:xfrm>
            <a:off x="628650" y="1093509"/>
            <a:ext cx="7886700" cy="35388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804509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6" r:id="rId10"/>
  </p:sldLayoutIdLst>
  <p:txStyles>
    <p:titleStyle>
      <a:lvl1pPr algn="l" defTabSz="914400" rtl="0" eaLnBrk="1" latinLnBrk="0" hangingPunct="1">
        <a:lnSpc>
          <a:spcPct val="90000"/>
        </a:lnSpc>
        <a:spcBef>
          <a:spcPct val="0"/>
        </a:spcBef>
        <a:buNone/>
        <a:defRPr sz="3600" b="1" i="0" kern="1200">
          <a:solidFill>
            <a:schemeClr val="accent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yellow background with a city silhouette&#10;&#10;Description automatically generated">
            <a:extLst>
              <a:ext uri="{FF2B5EF4-FFF2-40B4-BE49-F238E27FC236}">
                <a16:creationId xmlns:a16="http://schemas.microsoft.com/office/drawing/2014/main" id="{5830E1AE-22A8-0ED4-2949-71D1FA149595}"/>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2" name="Title Placeholder 1">
            <a:extLst>
              <a:ext uri="{FF2B5EF4-FFF2-40B4-BE49-F238E27FC236}">
                <a16:creationId xmlns:a16="http://schemas.microsoft.com/office/drawing/2014/main" id="{367CFEA0-34AA-5BFB-9B3E-3322CF49A668}"/>
              </a:ext>
            </a:extLst>
          </p:cNvPr>
          <p:cNvSpPr>
            <a:spLocks noGrp="1"/>
          </p:cNvSpPr>
          <p:nvPr>
            <p:ph type="title"/>
          </p:nvPr>
        </p:nvSpPr>
        <p:spPr>
          <a:xfrm>
            <a:off x="628650" y="274638"/>
            <a:ext cx="7886700" cy="993775"/>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5EDCCA43-B198-CED6-47B5-FA96A8EB3362}"/>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9596308"/>
      </p:ext>
    </p:extLst>
  </p:cSld>
  <p:clrMap bg1="lt1" tx1="dk1" bg2="lt2" tx2="dk2" accent1="accent1" accent2="accent2" accent3="accent3" accent4="accent4" accent5="accent5" accent6="accent6" hlink="hlink" folHlink="folHlink"/>
  <p:sldLayoutIdLst>
    <p:sldLayoutId id="2147483755" r:id="rId1"/>
  </p:sldLayoutIdLst>
  <p:txStyles>
    <p:titleStyle>
      <a:lvl1pPr algn="l"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4.tmp"/></Relationships>
</file>

<file path=ppt/slides/_rels/slide12.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7.tmp"/></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4.tmp"/></Relationships>
</file>

<file path=ppt/slides/_rels/slide19.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28.tmp"/><Relationship Id="rId5" Type="http://schemas.openxmlformats.org/officeDocument/2006/relationships/image" Target="../media/image27.tmp"/><Relationship Id="rId4" Type="http://schemas.openxmlformats.org/officeDocument/2006/relationships/image" Target="../media/image26.tmp"/></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30.tmp"/></Relationships>
</file>

<file path=ppt/slides/_rels/slide22.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33.tmp"/></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35.tmp"/></Relationships>
</file>

<file path=ppt/slides/_rels/slide26.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7.tmp"/><Relationship Id="rId7" Type="http://schemas.openxmlformats.org/officeDocument/2006/relationships/diagramQuickStyle" Target="../diagrams/quickStyle2.xml"/><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8.tmp"/><Relationship Id="rId9" Type="http://schemas.microsoft.com/office/2007/relationships/diagramDrawing" Target="../diagrams/drawing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40.tm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43.tmp"/></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45.tmp"/></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48.tmp"/></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55.tmp"/></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6.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7.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8.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9.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0.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61.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62.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63.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64.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65.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notesSlide" Target="../notesSlides/notesSlide51.xml"/><Relationship Id="rId1" Type="http://schemas.openxmlformats.org/officeDocument/2006/relationships/slideLayout" Target="../slideLayouts/slideLayout15.xml"/><Relationship Id="rId4" Type="http://schemas.openxmlformats.org/officeDocument/2006/relationships/image" Target="../media/image71.tmp"/></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75.tmp"/><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76.tmp"/><Relationship Id="rId2" Type="http://schemas.openxmlformats.org/officeDocument/2006/relationships/notesSlide" Target="../notesSlides/notesSlide58.xml"/><Relationship Id="rId1" Type="http://schemas.openxmlformats.org/officeDocument/2006/relationships/slideLayout" Target="../slideLayouts/slideLayout15.xml"/><Relationship Id="rId5" Type="http://schemas.openxmlformats.org/officeDocument/2006/relationships/image" Target="../media/image78.tmp"/><Relationship Id="rId4" Type="http://schemas.openxmlformats.org/officeDocument/2006/relationships/image" Target="../media/image77.tm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3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61.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3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62.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61.xml"/><Relationship Id="rId1" Type="http://schemas.openxmlformats.org/officeDocument/2006/relationships/slideLayout" Target="../slideLayouts/slideLayout3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63.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62.xml"/><Relationship Id="rId1" Type="http://schemas.openxmlformats.org/officeDocument/2006/relationships/slideLayout" Target="../slideLayouts/slideLayout3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64.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63.xml"/><Relationship Id="rId1" Type="http://schemas.openxmlformats.org/officeDocument/2006/relationships/slideLayout" Target="../slideLayouts/slideLayout3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65.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64.xml"/><Relationship Id="rId1" Type="http://schemas.openxmlformats.org/officeDocument/2006/relationships/slideLayout" Target="../slideLayouts/slideLayout3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66.xml.rels><?xml version="1.0" encoding="UTF-8" standalone="yes"?>
<Relationships xmlns="http://schemas.openxmlformats.org/package/2006/relationships"><Relationship Id="rId3" Type="http://schemas.openxmlformats.org/officeDocument/2006/relationships/image" Target="../media/image85.tmp"/><Relationship Id="rId2" Type="http://schemas.openxmlformats.org/officeDocument/2006/relationships/notesSlide" Target="../notesSlides/notesSlide65.xml"/><Relationship Id="rId1" Type="http://schemas.openxmlformats.org/officeDocument/2006/relationships/slideLayout" Target="../slideLayouts/slideLayout20.xml"/><Relationship Id="rId4" Type="http://schemas.openxmlformats.org/officeDocument/2006/relationships/image" Target="../media/image86.tmp"/></Relationships>
</file>

<file path=ppt/slides/_rels/slide67.xml.rels><?xml version="1.0" encoding="UTF-8" standalone="yes"?>
<Relationships xmlns="http://schemas.openxmlformats.org/package/2006/relationships"><Relationship Id="rId3" Type="http://schemas.openxmlformats.org/officeDocument/2006/relationships/image" Target="../media/image87.tmp"/><Relationship Id="rId2" Type="http://schemas.openxmlformats.org/officeDocument/2006/relationships/notesSlide" Target="../notesSlides/notesSlide66.xml"/><Relationship Id="rId1" Type="http://schemas.openxmlformats.org/officeDocument/2006/relationships/slideLayout" Target="../slideLayouts/slideLayout15.xml"/><Relationship Id="rId4" Type="http://schemas.openxmlformats.org/officeDocument/2006/relationships/image" Target="../media/image88.tmp"/></Relationships>
</file>

<file path=ppt/slides/_rels/slide68.xml.rels><?xml version="1.0" encoding="UTF-8" standalone="yes"?>
<Relationships xmlns="http://schemas.openxmlformats.org/package/2006/relationships"><Relationship Id="rId3" Type="http://schemas.openxmlformats.org/officeDocument/2006/relationships/hyperlink" Target="https://cfpclearn.ca/ai-for-family-medicine/" TargetMode="External"/><Relationship Id="rId2" Type="http://schemas.openxmlformats.org/officeDocument/2006/relationships/notesSlide" Target="../notesSlides/notesSlide67.xml"/><Relationship Id="rId1" Type="http://schemas.openxmlformats.org/officeDocument/2006/relationships/slideLayout" Target="../slideLayouts/slideLayout17.xml"/><Relationship Id="rId4" Type="http://schemas.openxmlformats.org/officeDocument/2006/relationships/hyperlink" Target="https://edhub.ama-assn.org/change-med-ed/interactive/18827029"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89.tmp"/><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90.tmp"/><Relationship Id="rId2" Type="http://schemas.openxmlformats.org/officeDocument/2006/relationships/notesSlide" Target="../notesSlides/notesSlide70.xml"/><Relationship Id="rId1" Type="http://schemas.openxmlformats.org/officeDocument/2006/relationships/slideLayout" Target="../slideLayouts/slideLayout16.xml"/><Relationship Id="rId4" Type="http://schemas.openxmlformats.org/officeDocument/2006/relationships/image" Target="../media/image91.tmp"/></Relationships>
</file>

<file path=ppt/slides/_rels/slide72.xml.rels><?xml version="1.0" encoding="UTF-8" standalone="yes"?>
<Relationships xmlns="http://schemas.openxmlformats.org/package/2006/relationships"><Relationship Id="rId3" Type="http://schemas.openxmlformats.org/officeDocument/2006/relationships/image" Target="../media/image92.tmp"/><Relationship Id="rId2" Type="http://schemas.openxmlformats.org/officeDocument/2006/relationships/notesSlide" Target="../notesSlides/notesSlide71.xml"/><Relationship Id="rId1" Type="http://schemas.openxmlformats.org/officeDocument/2006/relationships/slideLayout" Target="../slideLayouts/slideLayout17.xml"/><Relationship Id="rId4" Type="http://schemas.openxmlformats.org/officeDocument/2006/relationships/image" Target="../media/image93.png"/></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2.xml"/><Relationship Id="rId1" Type="http://schemas.openxmlformats.org/officeDocument/2006/relationships/slideLayout" Target="../slideLayouts/slideLayout1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74.xml.rels><?xml version="1.0" encoding="UTF-8" standalone="yes"?>
<Relationships xmlns="http://schemas.openxmlformats.org/package/2006/relationships"><Relationship Id="rId3" Type="http://schemas.openxmlformats.org/officeDocument/2006/relationships/image" Target="../media/image98.tmp"/><Relationship Id="rId2" Type="http://schemas.openxmlformats.org/officeDocument/2006/relationships/notesSlide" Target="../notesSlides/notesSlide73.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and blue rectangular sign&#10;&#10;Description automatically generated with medium confidence">
            <a:extLst>
              <a:ext uri="{FF2B5EF4-FFF2-40B4-BE49-F238E27FC236}">
                <a16:creationId xmlns:a16="http://schemas.microsoft.com/office/drawing/2014/main" id="{D3AA8E06-4985-7405-4D8D-DC4FB027D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62" y="-114300"/>
            <a:ext cx="9369426" cy="5349240"/>
          </a:xfrm>
          <a:prstGeom prst="rect">
            <a:avLst/>
          </a:prstGeom>
        </p:spPr>
      </p:pic>
    </p:spTree>
    <p:extLst>
      <p:ext uri="{BB962C8B-B14F-4D97-AF65-F5344CB8AC3E}">
        <p14:creationId xmlns:p14="http://schemas.microsoft.com/office/powerpoint/2010/main" val="1521750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A25DE16-BD60-DDA9-A110-260EB53DB9EF}"/>
              </a:ext>
            </a:extLst>
          </p:cNvPr>
          <p:cNvSpPr>
            <a:spLocks noGrp="1"/>
          </p:cNvSpPr>
          <p:nvPr>
            <p:ph type="title"/>
          </p:nvPr>
        </p:nvSpPr>
        <p:spPr>
          <a:xfrm>
            <a:off x="0" y="1"/>
            <a:ext cx="9144000" cy="520430"/>
          </a:xfrm>
        </p:spPr>
        <p:txBody>
          <a:bodyPr/>
          <a:lstStyle/>
          <a:p>
            <a:endParaRPr lang="en-US"/>
          </a:p>
        </p:txBody>
      </p:sp>
      <p:pic>
        <p:nvPicPr>
          <p:cNvPr id="3" name="Picture 2" descr="A person in a blue dress&#10;&#10;Description automatically generated">
            <a:extLst>
              <a:ext uri="{FF2B5EF4-FFF2-40B4-BE49-F238E27FC236}">
                <a16:creationId xmlns:a16="http://schemas.microsoft.com/office/drawing/2014/main" id="{F154FECD-5C1C-9B41-5EE3-E295DF7C9D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402" y="-914401"/>
            <a:ext cx="10038970" cy="6692647"/>
          </a:xfrm>
          <a:prstGeom prst="rect">
            <a:avLst/>
          </a:prstGeom>
        </p:spPr>
      </p:pic>
    </p:spTree>
    <p:extLst>
      <p:ext uri="{BB962C8B-B14F-4D97-AF65-F5344CB8AC3E}">
        <p14:creationId xmlns:p14="http://schemas.microsoft.com/office/powerpoint/2010/main" val="615998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9A1E9C9-A78B-2035-BA8A-D4CFA4922315}"/>
              </a:ext>
            </a:extLst>
          </p:cNvPr>
          <p:cNvSpPr>
            <a:spLocks noGrp="1"/>
          </p:cNvSpPr>
          <p:nvPr>
            <p:ph type="title"/>
          </p:nvPr>
        </p:nvSpPr>
        <p:spPr>
          <a:xfrm>
            <a:off x="0" y="1"/>
            <a:ext cx="9144000" cy="520430"/>
          </a:xfrm>
        </p:spPr>
        <p:txBody>
          <a:bodyPr/>
          <a:lstStyle/>
          <a:p>
            <a:endParaRPr lang="en-US"/>
          </a:p>
        </p:txBody>
      </p:sp>
      <p:pic>
        <p:nvPicPr>
          <p:cNvPr id="3" name="Picture 2" descr="A cockpit of an airplane with lights&#10;&#10;Description automatically generated">
            <a:extLst>
              <a:ext uri="{FF2B5EF4-FFF2-40B4-BE49-F238E27FC236}">
                <a16:creationId xmlns:a16="http://schemas.microsoft.com/office/drawing/2014/main" id="{B1BC69AB-DF5D-69F1-9132-1FBAF1B0D3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17" r="5169" b="-3"/>
          <a:stretch/>
        </p:blipFill>
        <p:spPr>
          <a:xfrm>
            <a:off x="-1011222" y="-231557"/>
            <a:ext cx="6456530" cy="5421983"/>
          </a:xfrm>
          <a:prstGeom prst="rect">
            <a:avLst/>
          </a:prstGeom>
          <a:noFill/>
        </p:spPr>
      </p:pic>
      <p:pic>
        <p:nvPicPr>
          <p:cNvPr id="5" name="Picture 4" descr="A black and white image of a black hole&#10;&#10;Description automatically generated">
            <a:extLst>
              <a:ext uri="{FF2B5EF4-FFF2-40B4-BE49-F238E27FC236}">
                <a16:creationId xmlns:a16="http://schemas.microsoft.com/office/drawing/2014/main" id="{45325583-115C-811C-E6D3-FE6C4A8E1BC7}"/>
              </a:ext>
            </a:extLst>
          </p:cNvPr>
          <p:cNvPicPr>
            <a:picLocks noChangeAspect="1"/>
          </p:cNvPicPr>
          <p:nvPr/>
        </p:nvPicPr>
        <p:blipFill rotWithShape="1">
          <a:blip r:embed="rId4">
            <a:extLst>
              <a:ext uri="{28A0092B-C50C-407E-A947-70E740481C1C}">
                <a14:useLocalDpi xmlns:a14="http://schemas.microsoft.com/office/drawing/2010/main" val="0"/>
              </a:ext>
            </a:extLst>
          </a:blip>
          <a:srcRect l="7417" r="3865" b="-3"/>
          <a:stretch/>
        </p:blipFill>
        <p:spPr>
          <a:xfrm>
            <a:off x="4263391" y="-398999"/>
            <a:ext cx="7075170" cy="5941497"/>
          </a:xfrm>
          <a:prstGeom prst="rect">
            <a:avLst/>
          </a:prstGeom>
          <a:noFill/>
        </p:spPr>
      </p:pic>
    </p:spTree>
    <p:extLst>
      <p:ext uri="{BB962C8B-B14F-4D97-AF65-F5344CB8AC3E}">
        <p14:creationId xmlns:p14="http://schemas.microsoft.com/office/powerpoint/2010/main" val="1844204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88" y="121690"/>
            <a:ext cx="8963025" cy="4615957"/>
          </a:xfrm>
          <a:prstGeom prst="rect">
            <a:avLst/>
          </a:prstGeom>
          <a:noFill/>
        </p:spPr>
      </p:pic>
    </p:spTree>
    <p:extLst>
      <p:ext uri="{BB962C8B-B14F-4D97-AF65-F5344CB8AC3E}">
        <p14:creationId xmlns:p14="http://schemas.microsoft.com/office/powerpoint/2010/main" val="1351101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361" y="50800"/>
            <a:ext cx="6119278" cy="4757738"/>
          </a:xfrm>
          <a:prstGeom prst="rect">
            <a:avLst/>
          </a:prstGeom>
          <a:noFill/>
        </p:spPr>
      </p:pic>
      <p:pic>
        <p:nvPicPr>
          <p:cNvPr id="2" name="Picture 1" descr="Screen Clipping">
            <a:extLst>
              <a:ext uri="{FF2B5EF4-FFF2-40B4-BE49-F238E27FC236}">
                <a16:creationId xmlns:a16="http://schemas.microsoft.com/office/drawing/2014/main" id="{CAA87C33-6683-5CE1-AC61-E38A6C776F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8871" y="4035516"/>
            <a:ext cx="4229690" cy="466790"/>
          </a:xfrm>
          <a:prstGeom prst="rect">
            <a:avLst/>
          </a:prstGeom>
        </p:spPr>
      </p:pic>
    </p:spTree>
    <p:extLst>
      <p:ext uri="{BB962C8B-B14F-4D97-AF65-F5344CB8AC3E}">
        <p14:creationId xmlns:p14="http://schemas.microsoft.com/office/powerpoint/2010/main" val="3177925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88" y="379377"/>
            <a:ext cx="8963025" cy="4100583"/>
          </a:xfrm>
          <a:prstGeom prst="rect">
            <a:avLst/>
          </a:prstGeom>
          <a:noFill/>
        </p:spPr>
      </p:pic>
    </p:spTree>
    <p:extLst>
      <p:ext uri="{BB962C8B-B14F-4D97-AF65-F5344CB8AC3E}">
        <p14:creationId xmlns:p14="http://schemas.microsoft.com/office/powerpoint/2010/main" val="3154140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with different colored lines&#10;&#10;Description automatically generated">
            <a:extLst>
              <a:ext uri="{FF2B5EF4-FFF2-40B4-BE49-F238E27FC236}">
                <a16:creationId xmlns:a16="http://schemas.microsoft.com/office/drawing/2014/main" id="{08C5DD40-A967-77C4-4DFB-59A9B7C1C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009" y="553575"/>
            <a:ext cx="6607113" cy="3299746"/>
          </a:xfrm>
          <a:prstGeom prst="rect">
            <a:avLst/>
          </a:prstGeom>
        </p:spPr>
      </p:pic>
      <p:cxnSp>
        <p:nvCxnSpPr>
          <p:cNvPr id="11" name="Straight Connector 10">
            <a:extLst>
              <a:ext uri="{FF2B5EF4-FFF2-40B4-BE49-F238E27FC236}">
                <a16:creationId xmlns:a16="http://schemas.microsoft.com/office/drawing/2014/main" id="{BAEE1550-26DD-8FF3-C795-A72FAEBC8AE6}"/>
              </a:ext>
            </a:extLst>
          </p:cNvPr>
          <p:cNvCxnSpPr/>
          <p:nvPr/>
        </p:nvCxnSpPr>
        <p:spPr>
          <a:xfrm>
            <a:off x="4321744" y="961885"/>
            <a:ext cx="0" cy="210312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7731097-6537-47CF-9030-D0B70C3D3CB3}"/>
              </a:ext>
            </a:extLst>
          </p:cNvPr>
          <p:cNvSpPr txBox="1"/>
          <p:nvPr/>
        </p:nvSpPr>
        <p:spPr>
          <a:xfrm>
            <a:off x="2781702" y="961885"/>
            <a:ext cx="1540042" cy="646331"/>
          </a:xfrm>
          <a:prstGeom prst="rect">
            <a:avLst/>
          </a:prstGeom>
          <a:noFill/>
        </p:spPr>
        <p:txBody>
          <a:bodyPr wrap="square" rtlCol="0">
            <a:spAutoFit/>
          </a:bodyPr>
          <a:lstStyle/>
          <a:p>
            <a:r>
              <a:rPr lang="en-US" b="1" dirty="0">
                <a:solidFill>
                  <a:schemeClr val="accent1"/>
                </a:solidFill>
              </a:rPr>
              <a:t>Incentives implemented</a:t>
            </a:r>
          </a:p>
        </p:txBody>
      </p:sp>
      <p:sp>
        <p:nvSpPr>
          <p:cNvPr id="6" name="TextBox 5">
            <a:extLst>
              <a:ext uri="{FF2B5EF4-FFF2-40B4-BE49-F238E27FC236}">
                <a16:creationId xmlns:a16="http://schemas.microsoft.com/office/drawing/2014/main" id="{8408B6FC-3F6E-E4F4-D88F-4E3A33A63CB8}"/>
              </a:ext>
            </a:extLst>
          </p:cNvPr>
          <p:cNvSpPr txBox="1"/>
          <p:nvPr/>
        </p:nvSpPr>
        <p:spPr>
          <a:xfrm>
            <a:off x="968461" y="3973081"/>
            <a:ext cx="7797585" cy="646331"/>
          </a:xfrm>
          <a:prstGeom prst="rect">
            <a:avLst/>
          </a:prstGeom>
          <a:noFill/>
        </p:spPr>
        <p:txBody>
          <a:bodyPr wrap="square">
            <a:spAutoFit/>
          </a:bodyPr>
          <a:lstStyle/>
          <a:p>
            <a:r>
              <a:rPr lang="en-US" dirty="0"/>
              <a:t>Office of the National Coordinator for Health Information Technology. 'Office-based Physician Electronic Health Record Adoption,' Health IT Quick-Stat #50. </a:t>
            </a:r>
          </a:p>
        </p:txBody>
      </p:sp>
      <p:sp>
        <p:nvSpPr>
          <p:cNvPr id="7" name="Title 1">
            <a:extLst>
              <a:ext uri="{FF2B5EF4-FFF2-40B4-BE49-F238E27FC236}">
                <a16:creationId xmlns:a16="http://schemas.microsoft.com/office/drawing/2014/main" id="{C154496E-7F6D-5574-65C3-D6A299684B91}"/>
              </a:ext>
            </a:extLst>
          </p:cNvPr>
          <p:cNvSpPr>
            <a:spLocks noGrp="1"/>
          </p:cNvSpPr>
          <p:nvPr>
            <p:ph type="title"/>
          </p:nvPr>
        </p:nvSpPr>
        <p:spPr>
          <a:xfrm>
            <a:off x="0" y="1"/>
            <a:ext cx="9144000" cy="520430"/>
          </a:xfrm>
        </p:spPr>
        <p:txBody>
          <a:bodyPr anchor="ctr">
            <a:normAutofit/>
          </a:bodyPr>
          <a:lstStyle/>
          <a:p>
            <a:endParaRPr lang="en-US" dirty="0"/>
          </a:p>
        </p:txBody>
      </p:sp>
    </p:spTree>
    <p:extLst>
      <p:ext uri="{BB962C8B-B14F-4D97-AF65-F5344CB8AC3E}">
        <p14:creationId xmlns:p14="http://schemas.microsoft.com/office/powerpoint/2010/main" val="3705019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20430"/>
          </a:xfrm>
        </p:spPr>
        <p:txBody>
          <a:bodyPr anchor="ctr">
            <a:normAutofit/>
          </a:bodyPr>
          <a:lstStyle/>
          <a:p>
            <a:r>
              <a:rPr lang="en-US"/>
              <a:t>Time spent with EHRs</a:t>
            </a: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450" y="1918188"/>
            <a:ext cx="5392279" cy="1038013"/>
          </a:xfrm>
          <a:prstGeom prst="rect">
            <a:avLst/>
          </a:prstGeom>
          <a:noFill/>
        </p:spPr>
      </p:pic>
    </p:spTree>
    <p:extLst>
      <p:ext uri="{BB962C8B-B14F-4D97-AF65-F5344CB8AC3E}">
        <p14:creationId xmlns:p14="http://schemas.microsoft.com/office/powerpoint/2010/main" val="3718480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20430"/>
          </a:xfrm>
        </p:spPr>
        <p:txBody>
          <a:bodyPr anchor="ctr">
            <a:normAutofit/>
          </a:bodyPr>
          <a:lstStyle/>
          <a:p>
            <a:endParaRPr lang="en-US" dirty="0"/>
          </a:p>
        </p:txBody>
      </p:sp>
      <p:pic>
        <p:nvPicPr>
          <p:cNvPr id="3" name="Picture 2" descr="Text&#10;&#10;Description automatically generated">
            <a:extLst>
              <a:ext uri="{FF2B5EF4-FFF2-40B4-BE49-F238E27FC236}">
                <a16:creationId xmlns:a16="http://schemas.microsoft.com/office/drawing/2014/main" id="{12DD5DB1-658F-52C6-9295-C9E935CAA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33" y="2111502"/>
            <a:ext cx="4822591" cy="747163"/>
          </a:xfrm>
          <a:prstGeom prst="rect">
            <a:avLst/>
          </a:prstGeom>
        </p:spPr>
      </p:pic>
      <p:pic>
        <p:nvPicPr>
          <p:cNvPr id="4" name="Picture 3" descr="A stop sign on a pole&#10;&#10;Description automatically generated">
            <a:extLst>
              <a:ext uri="{FF2B5EF4-FFF2-40B4-BE49-F238E27FC236}">
                <a16:creationId xmlns:a16="http://schemas.microsoft.com/office/drawing/2014/main" id="{E6B2C906-0981-2D96-B07D-13A2FFE4E0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2861" y="628904"/>
            <a:ext cx="3343206" cy="4178300"/>
          </a:xfrm>
          <a:prstGeom prst="rect">
            <a:avLst/>
          </a:prstGeom>
        </p:spPr>
      </p:pic>
    </p:spTree>
    <p:extLst>
      <p:ext uri="{BB962C8B-B14F-4D97-AF65-F5344CB8AC3E}">
        <p14:creationId xmlns:p14="http://schemas.microsoft.com/office/powerpoint/2010/main" val="523220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FD2BD5-C6A4-37BF-6AE3-3BE0EFE9E293}"/>
              </a:ext>
            </a:extLst>
          </p:cNvPr>
          <p:cNvSpPr>
            <a:spLocks noGrp="1"/>
          </p:cNvSpPr>
          <p:nvPr>
            <p:ph type="title"/>
          </p:nvPr>
        </p:nvSpPr>
        <p:spPr>
          <a:xfrm>
            <a:off x="0" y="1"/>
            <a:ext cx="9144000" cy="520430"/>
          </a:xfrm>
        </p:spPr>
        <p:txBody>
          <a:bodyPr/>
          <a:lstStyle/>
          <a:p>
            <a:r>
              <a:rPr lang="en-US" dirty="0"/>
              <a:t>Avalanche of data</a:t>
            </a:r>
          </a:p>
        </p:txBody>
      </p:sp>
      <p:pic>
        <p:nvPicPr>
          <p:cNvPr id="2" name="Picture 1" descr="Diagram&#10;&#10;Description automatically generated">
            <a:extLst>
              <a:ext uri="{FF2B5EF4-FFF2-40B4-BE49-F238E27FC236}">
                <a16:creationId xmlns:a16="http://schemas.microsoft.com/office/drawing/2014/main" id="{CF3C2411-0851-76EF-A03F-693E4B150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7755" y="1536203"/>
            <a:ext cx="4861696" cy="2479465"/>
          </a:xfrm>
          <a:prstGeom prst="rect">
            <a:avLst/>
          </a:prstGeom>
        </p:spPr>
      </p:pic>
      <p:pic>
        <p:nvPicPr>
          <p:cNvPr id="4" name="Picture 3" descr="A graph of blue rectangular bars with numbers and text&#10;&#10;Description automatically generated">
            <a:extLst>
              <a:ext uri="{FF2B5EF4-FFF2-40B4-BE49-F238E27FC236}">
                <a16:creationId xmlns:a16="http://schemas.microsoft.com/office/drawing/2014/main" id="{8444EFD0-15B7-C59A-D2FD-C58E0B80B5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244"/>
            <a:ext cx="4287755" cy="3087381"/>
          </a:xfrm>
          <a:prstGeom prst="rect">
            <a:avLst/>
          </a:prstGeom>
        </p:spPr>
      </p:pic>
    </p:spTree>
    <p:extLst>
      <p:ext uri="{BB962C8B-B14F-4D97-AF65-F5344CB8AC3E}">
        <p14:creationId xmlns:p14="http://schemas.microsoft.com/office/powerpoint/2010/main" val="2297900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1"/>
            <a:ext cx="9144000" cy="510777"/>
          </a:xfrm>
        </p:spPr>
        <p:txBody>
          <a:bodyPr vert="horz" lIns="91440" tIns="45720" rIns="91440" bIns="45720" rtlCol="0" anchor="ctr">
            <a:normAutofit/>
          </a:bodyPr>
          <a:lstStyle/>
          <a:p>
            <a:endParaRPr lang="en-US" altLang="en-US" b="1" kern="1200" dirty="0">
              <a:latin typeface="+mj-lt"/>
              <a:ea typeface="+mj-ea"/>
              <a:cs typeface="+mj-cs"/>
            </a:endParaRPr>
          </a:p>
        </p:txBody>
      </p:sp>
      <p:pic>
        <p:nvPicPr>
          <p:cNvPr id="2" name="Picture 1" descr="Screen Clipping">
            <a:extLst>
              <a:ext uri="{FF2B5EF4-FFF2-40B4-BE49-F238E27FC236}">
                <a16:creationId xmlns:a16="http://schemas.microsoft.com/office/drawing/2014/main" id="{EEB7B6DD-EE06-9FBE-5B41-08E0B3C30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3688" y="545513"/>
            <a:ext cx="4544059" cy="1133633"/>
          </a:xfrm>
          <a:prstGeom prst="rect">
            <a:avLst/>
          </a:prstGeom>
        </p:spPr>
      </p:pic>
      <p:pic>
        <p:nvPicPr>
          <p:cNvPr id="4" name="Picture 3" descr="Screen Clipping">
            <a:extLst>
              <a:ext uri="{FF2B5EF4-FFF2-40B4-BE49-F238E27FC236}">
                <a16:creationId xmlns:a16="http://schemas.microsoft.com/office/drawing/2014/main" id="{932B4BBA-06CE-55C6-C255-C845CAF61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694" y="1982066"/>
            <a:ext cx="3858163" cy="666843"/>
          </a:xfrm>
          <a:prstGeom prst="rect">
            <a:avLst/>
          </a:prstGeom>
        </p:spPr>
      </p:pic>
      <p:pic>
        <p:nvPicPr>
          <p:cNvPr id="6" name="Picture 5" descr="A graph of medical data&#10;&#10;Description automatically generated with medium confidence">
            <a:extLst>
              <a:ext uri="{FF2B5EF4-FFF2-40B4-BE49-F238E27FC236}">
                <a16:creationId xmlns:a16="http://schemas.microsoft.com/office/drawing/2014/main" id="{9AFF96BC-E310-449C-15F9-65AFC3D7E9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884" y="696936"/>
            <a:ext cx="2702456" cy="4168566"/>
          </a:xfrm>
          <a:prstGeom prst="rect">
            <a:avLst/>
          </a:prstGeom>
        </p:spPr>
      </p:pic>
      <p:sp>
        <p:nvSpPr>
          <p:cNvPr id="9" name="Rectangle 8">
            <a:extLst>
              <a:ext uri="{FF2B5EF4-FFF2-40B4-BE49-F238E27FC236}">
                <a16:creationId xmlns:a16="http://schemas.microsoft.com/office/drawing/2014/main" id="{AFF8A6C8-9C77-E127-C0C8-7656D7209B57}"/>
              </a:ext>
            </a:extLst>
          </p:cNvPr>
          <p:cNvSpPr/>
          <p:nvPr/>
        </p:nvSpPr>
        <p:spPr>
          <a:xfrm>
            <a:off x="839804" y="990350"/>
            <a:ext cx="2915653" cy="19519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white background with black text&#10;&#10;Description automatically generated">
            <a:extLst>
              <a:ext uri="{FF2B5EF4-FFF2-40B4-BE49-F238E27FC236}">
                <a16:creationId xmlns:a16="http://schemas.microsoft.com/office/drawing/2014/main" id="{B0CA74F8-C611-3359-1248-08CC131EBD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5568" y="3028894"/>
            <a:ext cx="4419983" cy="1280271"/>
          </a:xfrm>
          <a:prstGeom prst="rect">
            <a:avLst/>
          </a:prstGeom>
        </p:spPr>
      </p:pic>
    </p:spTree>
    <p:extLst>
      <p:ext uri="{BB962C8B-B14F-4D97-AF65-F5344CB8AC3E}">
        <p14:creationId xmlns:p14="http://schemas.microsoft.com/office/powerpoint/2010/main" val="1284793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C67DED-43CE-A7E3-78BE-2C087B3F0C64}"/>
              </a:ext>
            </a:extLst>
          </p:cNvPr>
          <p:cNvSpPr/>
          <p:nvPr/>
        </p:nvSpPr>
        <p:spPr>
          <a:xfrm>
            <a:off x="0" y="0"/>
            <a:ext cx="9144000" cy="47230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0141F724-5F05-E3EF-E73A-B944F857EE13}"/>
              </a:ext>
            </a:extLst>
          </p:cNvPr>
          <p:cNvSpPr>
            <a:spLocks noGrp="1"/>
          </p:cNvSpPr>
          <p:nvPr>
            <p:ph type="ctrTitle" idx="4294967295"/>
          </p:nvPr>
        </p:nvSpPr>
        <p:spPr>
          <a:xfrm>
            <a:off x="377282" y="1327181"/>
            <a:ext cx="4194718" cy="930553"/>
          </a:xfrm>
          <a:prstGeom prst="rect">
            <a:avLst/>
          </a:prstGeom>
        </p:spPr>
        <p:txBody>
          <a:bodyPr>
            <a:normAutofit fontScale="90000"/>
          </a:bodyPr>
          <a:lstStyle/>
          <a:p>
            <a:pPr algn="ctr"/>
            <a:r>
              <a:rPr lang="en-US" dirty="0">
                <a:effectLst/>
              </a:rPr>
              <a:t>Scott Fields Lecture</a:t>
            </a:r>
            <a:br>
              <a:rPr lang="en-US" sz="2400" dirty="0">
                <a:effectLst/>
              </a:rPr>
            </a:br>
            <a:br>
              <a:rPr lang="en-US" sz="2400" dirty="0">
                <a:effectLst/>
              </a:rPr>
            </a:br>
            <a:br>
              <a:rPr lang="en-US" sz="2400" dirty="0">
                <a:effectLst/>
              </a:rPr>
            </a:br>
            <a:r>
              <a:rPr lang="en-US" sz="2400" dirty="0">
                <a:effectLst/>
              </a:rPr>
              <a:t>Scott Fields, MD, MHA</a:t>
            </a:r>
            <a:br>
              <a:rPr lang="en-US" sz="2000" b="0" dirty="0"/>
            </a:br>
            <a:endParaRPr lang="en-US" sz="2000" dirty="0"/>
          </a:p>
        </p:txBody>
      </p:sp>
      <p:pic>
        <p:nvPicPr>
          <p:cNvPr id="7" name="Picture 6" descr="A person in a suit and tie&#10;&#10;Description automatically generated">
            <a:extLst>
              <a:ext uri="{FF2B5EF4-FFF2-40B4-BE49-F238E27FC236}">
                <a16:creationId xmlns:a16="http://schemas.microsoft.com/office/drawing/2014/main" id="{C69D383E-6D28-3535-BEB7-42FCEB1B9468}"/>
              </a:ext>
            </a:extLst>
          </p:cNvPr>
          <p:cNvPicPr>
            <a:picLocks noChangeAspect="1"/>
          </p:cNvPicPr>
          <p:nvPr/>
        </p:nvPicPr>
        <p:blipFill>
          <a:blip r:embed="rId2"/>
          <a:stretch>
            <a:fillRect/>
          </a:stretch>
        </p:blipFill>
        <p:spPr>
          <a:xfrm>
            <a:off x="4416214" y="0"/>
            <a:ext cx="4649884" cy="4710684"/>
          </a:xfrm>
          <a:prstGeom prst="rect">
            <a:avLst/>
          </a:prstGeom>
        </p:spPr>
      </p:pic>
    </p:spTree>
    <p:extLst>
      <p:ext uri="{BB962C8B-B14F-4D97-AF65-F5344CB8AC3E}">
        <p14:creationId xmlns:p14="http://schemas.microsoft.com/office/powerpoint/2010/main" val="919511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20430"/>
          </a:xfrm>
        </p:spPr>
        <p:txBody>
          <a:bodyPr anchor="ctr">
            <a:normAutofit/>
          </a:bodyPr>
          <a:lstStyle/>
          <a:p>
            <a:pPr>
              <a:defRPr/>
            </a:pPr>
            <a:r>
              <a:rPr lang="en-US" dirty="0"/>
              <a:t>Definitions</a:t>
            </a:r>
          </a:p>
        </p:txBody>
      </p:sp>
      <p:graphicFrame>
        <p:nvGraphicFramePr>
          <p:cNvPr id="3" name="Diagram 2">
            <a:extLst>
              <a:ext uri="{FF2B5EF4-FFF2-40B4-BE49-F238E27FC236}">
                <a16:creationId xmlns:a16="http://schemas.microsoft.com/office/drawing/2014/main" id="{1AD22B02-E06C-1880-085C-0B19757AAC0F}"/>
              </a:ext>
            </a:extLst>
          </p:cNvPr>
          <p:cNvGraphicFramePr/>
          <p:nvPr>
            <p:extLst>
              <p:ext uri="{D42A27DB-BD31-4B8C-83A1-F6EECF244321}">
                <p14:modId xmlns:p14="http://schemas.microsoft.com/office/powerpoint/2010/main" val="1047850282"/>
              </p:ext>
            </p:extLst>
          </p:nvPr>
        </p:nvGraphicFramePr>
        <p:xfrm>
          <a:off x="1639682" y="690084"/>
          <a:ext cx="5344048" cy="3763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2980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20430"/>
          </a:xfrm>
        </p:spPr>
        <p:txBody>
          <a:bodyPr anchor="ctr">
            <a:normAutofit/>
          </a:bodyPr>
          <a:lstStyle/>
          <a:p>
            <a:pPr>
              <a:defRPr/>
            </a:pPr>
            <a:r>
              <a:rPr lang="en-US" dirty="0"/>
              <a:t>AI is all around us</a:t>
            </a:r>
          </a:p>
        </p:txBody>
      </p:sp>
      <p:pic>
        <p:nvPicPr>
          <p:cNvPr id="4" name="Picture 3" descr="A screenshot of a video game&#10;&#10;Description automatically generated">
            <a:extLst>
              <a:ext uri="{FF2B5EF4-FFF2-40B4-BE49-F238E27FC236}">
                <a16:creationId xmlns:a16="http://schemas.microsoft.com/office/drawing/2014/main" id="{BD8E8431-7F72-7933-2E7D-E9A00467BD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8215" y="607522"/>
            <a:ext cx="1932463" cy="4178299"/>
          </a:xfrm>
          <a:prstGeom prst="rect">
            <a:avLst/>
          </a:prstGeom>
        </p:spPr>
      </p:pic>
      <p:pic>
        <p:nvPicPr>
          <p:cNvPr id="5" name="Picture 4" descr="A screenshot of a phone&#10;&#10;Description automatically generated">
            <a:extLst>
              <a:ext uri="{FF2B5EF4-FFF2-40B4-BE49-F238E27FC236}">
                <a16:creationId xmlns:a16="http://schemas.microsoft.com/office/drawing/2014/main" id="{84B776AE-8096-73A4-65D3-294168CF9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704" y="763016"/>
            <a:ext cx="3968751" cy="3867312"/>
          </a:xfrm>
          <a:prstGeom prst="rect">
            <a:avLst/>
          </a:prstGeom>
        </p:spPr>
      </p:pic>
    </p:spTree>
    <p:extLst>
      <p:ext uri="{BB962C8B-B14F-4D97-AF65-F5344CB8AC3E}">
        <p14:creationId xmlns:p14="http://schemas.microsoft.com/office/powerpoint/2010/main" val="234525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10777"/>
          </a:xfrm>
        </p:spPr>
        <p:txBody>
          <a:bodyPr anchor="ctr">
            <a:normAutofit/>
          </a:bodyPr>
          <a:lstStyle/>
          <a:p>
            <a:pPr>
              <a:defRPr/>
            </a:pPr>
            <a:r>
              <a:rPr lang="en-US" dirty="0"/>
              <a:t>AI/ML devices  </a:t>
            </a:r>
          </a:p>
        </p:txBody>
      </p:sp>
      <p:pic>
        <p:nvPicPr>
          <p:cNvPr id="6" name="Picture 5" descr="A graph of a medical device&#10;&#10;Description automatically generated">
            <a:extLst>
              <a:ext uri="{FF2B5EF4-FFF2-40B4-BE49-F238E27FC236}">
                <a16:creationId xmlns:a16="http://schemas.microsoft.com/office/drawing/2014/main" id="{EFB5E4B3-D9E1-6C22-059B-FC1C7B0D9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051" y="691229"/>
            <a:ext cx="6541897" cy="3941493"/>
          </a:xfrm>
          <a:prstGeom prst="rect">
            <a:avLst/>
          </a:prstGeom>
          <a:noFill/>
        </p:spPr>
      </p:pic>
    </p:spTree>
    <p:extLst>
      <p:ext uri="{BB962C8B-B14F-4D97-AF65-F5344CB8AC3E}">
        <p14:creationId xmlns:p14="http://schemas.microsoft.com/office/powerpoint/2010/main" val="1453046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1"/>
            <a:ext cx="9144000" cy="510777"/>
          </a:xfrm>
        </p:spPr>
        <p:txBody>
          <a:bodyPr vert="horz" lIns="91440" tIns="45720" rIns="91440" bIns="45720" rtlCol="0" anchor="ctr">
            <a:normAutofit/>
          </a:bodyPr>
          <a:lstStyle/>
          <a:p>
            <a:r>
              <a:rPr lang="en-US" altLang="en-US" b="1" kern="1200" dirty="0">
                <a:latin typeface="+mj-lt"/>
                <a:ea typeface="+mj-ea"/>
                <a:cs typeface="+mj-cs"/>
              </a:rPr>
              <a:t>AI in health care</a:t>
            </a:r>
          </a:p>
        </p:txBody>
      </p:sp>
      <p:pic>
        <p:nvPicPr>
          <p:cNvPr id="3" name="Picture 2" descr="A close up of a sign&#10;&#10;Description automatically generated">
            <a:extLst>
              <a:ext uri="{FF2B5EF4-FFF2-40B4-BE49-F238E27FC236}">
                <a16:creationId xmlns:a16="http://schemas.microsoft.com/office/drawing/2014/main" id="{2BCE116A-41EB-42EF-3146-E655A4A3E8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400" y="1283858"/>
            <a:ext cx="7315834" cy="1287892"/>
          </a:xfrm>
          <a:prstGeom prst="rect">
            <a:avLst/>
          </a:prstGeom>
        </p:spPr>
      </p:pic>
      <p:pic>
        <p:nvPicPr>
          <p:cNvPr id="6" name="Picture 5" descr="A red background with white text&#10;&#10;Description automatically generated">
            <a:extLst>
              <a:ext uri="{FF2B5EF4-FFF2-40B4-BE49-F238E27FC236}">
                <a16:creationId xmlns:a16="http://schemas.microsoft.com/office/drawing/2014/main" id="{0B2D87A6-D1E8-294B-291B-D65A6A796C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400" y="3040079"/>
            <a:ext cx="5982218" cy="1074513"/>
          </a:xfrm>
          <a:prstGeom prst="rect">
            <a:avLst/>
          </a:prstGeom>
        </p:spPr>
      </p:pic>
    </p:spTree>
    <p:extLst>
      <p:ext uri="{BB962C8B-B14F-4D97-AF65-F5344CB8AC3E}">
        <p14:creationId xmlns:p14="http://schemas.microsoft.com/office/powerpoint/2010/main" val="4144106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20430"/>
          </a:xfrm>
        </p:spPr>
        <p:txBody>
          <a:bodyPr anchor="ctr">
            <a:normAutofit/>
          </a:bodyPr>
          <a:lstStyle/>
          <a:p>
            <a:pPr>
              <a:defRPr/>
            </a:pPr>
            <a:r>
              <a:rPr lang="en-US" dirty="0"/>
              <a:t>AI/ML papers  </a:t>
            </a:r>
          </a:p>
        </p:txBody>
      </p:sp>
      <p:graphicFrame>
        <p:nvGraphicFramePr>
          <p:cNvPr id="7" name="Chart 6">
            <a:extLst>
              <a:ext uri="{FF2B5EF4-FFF2-40B4-BE49-F238E27FC236}">
                <a16:creationId xmlns:a16="http://schemas.microsoft.com/office/drawing/2014/main" id="{A70C9203-E138-C64F-C18B-315516957FE7}"/>
              </a:ext>
            </a:extLst>
          </p:cNvPr>
          <p:cNvGraphicFramePr>
            <a:graphicFrameLocks/>
          </p:cNvGraphicFramePr>
          <p:nvPr>
            <p:extLst>
              <p:ext uri="{D42A27DB-BD31-4B8C-83A1-F6EECF244321}">
                <p14:modId xmlns:p14="http://schemas.microsoft.com/office/powerpoint/2010/main" val="762155421"/>
              </p:ext>
            </p:extLst>
          </p:nvPr>
        </p:nvGraphicFramePr>
        <p:xfrm>
          <a:off x="764274" y="664845"/>
          <a:ext cx="6687403" cy="41801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25835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10777"/>
          </a:xfrm>
        </p:spPr>
        <p:txBody>
          <a:bodyPr anchor="ctr">
            <a:normAutofit/>
          </a:bodyPr>
          <a:lstStyle/>
          <a:p>
            <a:r>
              <a:rPr lang="en-US" dirty="0"/>
              <a:t>Promises</a:t>
            </a:r>
          </a:p>
        </p:txBody>
      </p:sp>
      <p:pic>
        <p:nvPicPr>
          <p:cNvPr id="6" name="Picture 5">
            <a:extLst>
              <a:ext uri="{FF2B5EF4-FFF2-40B4-BE49-F238E27FC236}">
                <a16:creationId xmlns:a16="http://schemas.microsoft.com/office/drawing/2014/main" id="{CB9A6C16-911B-ED48-6377-25AB95511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52" y="1903908"/>
            <a:ext cx="8388096" cy="667842"/>
          </a:xfrm>
          <a:prstGeom prst="rect">
            <a:avLst/>
          </a:prstGeom>
        </p:spPr>
      </p:pic>
      <p:pic>
        <p:nvPicPr>
          <p:cNvPr id="8" name="Picture 7" descr="A close up of a date&#10;&#10;Description automatically generated">
            <a:extLst>
              <a:ext uri="{FF2B5EF4-FFF2-40B4-BE49-F238E27FC236}">
                <a16:creationId xmlns:a16="http://schemas.microsoft.com/office/drawing/2014/main" id="{94444993-958B-D34A-D48D-FCDB4528B9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52" y="1219889"/>
            <a:ext cx="1364098" cy="396274"/>
          </a:xfrm>
          <a:prstGeom prst="rect">
            <a:avLst/>
          </a:prstGeom>
        </p:spPr>
      </p:pic>
    </p:spTree>
    <p:extLst>
      <p:ext uri="{BB962C8B-B14F-4D97-AF65-F5344CB8AC3E}">
        <p14:creationId xmlns:p14="http://schemas.microsoft.com/office/powerpoint/2010/main" val="1462891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with a square and a ruler&#10;&#10;Description automatically generated">
            <a:extLst>
              <a:ext uri="{FF2B5EF4-FFF2-40B4-BE49-F238E27FC236}">
                <a16:creationId xmlns:a16="http://schemas.microsoft.com/office/drawing/2014/main" id="{B143529A-7EE9-3B7A-6FE1-0C402A41F3D2}"/>
              </a:ext>
            </a:extLst>
          </p:cNvPr>
          <p:cNvPicPr>
            <a:picLocks noChangeAspect="1"/>
          </p:cNvPicPr>
          <p:nvPr/>
        </p:nvPicPr>
        <p:blipFill rotWithShape="1">
          <a:blip r:embed="rId3">
            <a:extLst>
              <a:ext uri="{28A0092B-C50C-407E-A947-70E740481C1C}">
                <a14:useLocalDpi xmlns:a14="http://schemas.microsoft.com/office/drawing/2010/main" val="0"/>
              </a:ext>
            </a:extLst>
          </a:blip>
          <a:srcRect t="4924" r="1" b="46842"/>
          <a:stretch/>
        </p:blipFill>
        <p:spPr>
          <a:xfrm>
            <a:off x="20" y="10"/>
            <a:ext cx="9143980" cy="5143490"/>
          </a:xfrm>
          <a:prstGeom prst="rect">
            <a:avLst/>
          </a:prstGeom>
          <a:noFill/>
        </p:spPr>
      </p:pic>
      <p:sp>
        <p:nvSpPr>
          <p:cNvPr id="6" name="TextBox 5">
            <a:extLst>
              <a:ext uri="{FF2B5EF4-FFF2-40B4-BE49-F238E27FC236}">
                <a16:creationId xmlns:a16="http://schemas.microsoft.com/office/drawing/2014/main" id="{D90BFFD9-5E5F-0DFF-4F9B-6D43340C1AEA}"/>
              </a:ext>
            </a:extLst>
          </p:cNvPr>
          <p:cNvSpPr txBox="1"/>
          <p:nvPr/>
        </p:nvSpPr>
        <p:spPr>
          <a:xfrm>
            <a:off x="5831316" y="2305498"/>
            <a:ext cx="3119718" cy="954107"/>
          </a:xfrm>
          <a:prstGeom prst="rect">
            <a:avLst/>
          </a:prstGeom>
          <a:solidFill>
            <a:schemeClr val="bg2"/>
          </a:solidFill>
        </p:spPr>
        <p:txBody>
          <a:bodyPr wrap="square" rtlCol="0">
            <a:spAutoFit/>
          </a:bodyPr>
          <a:lstStyle/>
          <a:p>
            <a:pPr algn="ctr"/>
            <a:r>
              <a:rPr lang="en-US" sz="2800" b="1" dirty="0">
                <a:latin typeface="+mj-lt"/>
              </a:rPr>
              <a:t>Electronic health records</a:t>
            </a:r>
          </a:p>
        </p:txBody>
      </p:sp>
    </p:spTree>
    <p:extLst>
      <p:ext uri="{BB962C8B-B14F-4D97-AF65-F5344CB8AC3E}">
        <p14:creationId xmlns:p14="http://schemas.microsoft.com/office/powerpoint/2010/main" val="1663601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ideas and efficiency&#10;&#10;Description automatically generated with medium confidence">
            <a:extLst>
              <a:ext uri="{FF2B5EF4-FFF2-40B4-BE49-F238E27FC236}">
                <a16:creationId xmlns:a16="http://schemas.microsoft.com/office/drawing/2014/main" id="{1093FF08-1EED-8395-B4E7-BF9347D20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865" y="94527"/>
            <a:ext cx="5299267" cy="4070536"/>
          </a:xfrm>
          <a:prstGeom prst="rect">
            <a:avLst/>
          </a:prstGeom>
        </p:spPr>
      </p:pic>
      <p:pic>
        <p:nvPicPr>
          <p:cNvPr id="3" name="Picture 2" descr="A black text on a white background&#10;&#10;Description automatically generated">
            <a:extLst>
              <a:ext uri="{FF2B5EF4-FFF2-40B4-BE49-F238E27FC236}">
                <a16:creationId xmlns:a16="http://schemas.microsoft.com/office/drawing/2014/main" id="{3217648B-CED7-351E-E0A2-901459F53B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4069240"/>
            <a:ext cx="4732430" cy="723963"/>
          </a:xfrm>
          <a:prstGeom prst="rect">
            <a:avLst/>
          </a:prstGeom>
        </p:spPr>
      </p:pic>
      <p:graphicFrame>
        <p:nvGraphicFramePr>
          <p:cNvPr id="2" name="Diagram 1">
            <a:extLst>
              <a:ext uri="{FF2B5EF4-FFF2-40B4-BE49-F238E27FC236}">
                <a16:creationId xmlns:a16="http://schemas.microsoft.com/office/drawing/2014/main" id="{3B78FD9B-BE28-F46B-BF15-DAC7B072F213}"/>
              </a:ext>
            </a:extLst>
          </p:cNvPr>
          <p:cNvGraphicFramePr/>
          <p:nvPr>
            <p:extLst>
              <p:ext uri="{D42A27DB-BD31-4B8C-83A1-F6EECF244321}">
                <p14:modId xmlns:p14="http://schemas.microsoft.com/office/powerpoint/2010/main" val="2459235065"/>
              </p:ext>
            </p:extLst>
          </p:nvPr>
        </p:nvGraphicFramePr>
        <p:xfrm>
          <a:off x="5357308" y="704871"/>
          <a:ext cx="3958814" cy="28498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4447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55182" y="-15358"/>
            <a:ext cx="9845748" cy="5322770"/>
          </a:xfrm>
          <a:prstGeom prst="rect">
            <a:avLst/>
          </a:prstGeom>
          <a:solidFill>
            <a:schemeClr val="tx1">
              <a:lumMod val="65000"/>
              <a:lumOff val="3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4" tIns="14402" rIns="28804" bIns="14402" rtlCol="0" anchor="ctr"/>
          <a:lstStyle/>
          <a:p>
            <a:pPr algn="ctr"/>
            <a:endParaRPr lang="en-US"/>
          </a:p>
        </p:txBody>
      </p:sp>
      <p:sp>
        <p:nvSpPr>
          <p:cNvPr id="13" name="TextBox 12"/>
          <p:cNvSpPr txBox="1"/>
          <p:nvPr/>
        </p:nvSpPr>
        <p:spPr>
          <a:xfrm>
            <a:off x="3657600" y="2916427"/>
            <a:ext cx="4737994" cy="1691079"/>
          </a:xfrm>
          <a:prstGeom prst="rect">
            <a:avLst/>
          </a:prstGeom>
          <a:noFill/>
        </p:spPr>
        <p:txBody>
          <a:bodyPr wrap="square" lIns="28804" tIns="14402" rIns="28804" bIns="14402" rtlCol="0">
            <a:spAutoFit/>
          </a:bodyPr>
          <a:lstStyle/>
          <a:p>
            <a:pPr algn="r"/>
            <a:r>
              <a:rPr lang="en-US" sz="5400" b="1" dirty="0">
                <a:solidFill>
                  <a:schemeClr val="accent2"/>
                </a:solidFill>
                <a:latin typeface="Trebuchet MS" panose="020B0603020202020204" pitchFamily="34" charset="0"/>
                <a:ea typeface="Lato" charset="0"/>
                <a:cs typeface="Lato" charset="0"/>
              </a:rPr>
              <a:t>THE </a:t>
            </a:r>
            <a:r>
              <a:rPr lang="en-US" sz="5400" b="1" dirty="0">
                <a:solidFill>
                  <a:schemeClr val="bg1"/>
                </a:solidFill>
                <a:latin typeface="Trebuchet MS" panose="020B0603020202020204" pitchFamily="34" charset="0"/>
                <a:ea typeface="Lato" charset="0"/>
                <a:cs typeface="Lato" charset="0"/>
              </a:rPr>
              <a:t>POTENTIAL</a:t>
            </a:r>
            <a:endParaRPr lang="en-US" sz="3200" b="1" dirty="0">
              <a:solidFill>
                <a:schemeClr val="bg1"/>
              </a:solidFill>
              <a:latin typeface="Trebuchet MS" panose="020B0603020202020204" pitchFamily="34" charset="0"/>
              <a:ea typeface="Lato" charset="0"/>
              <a:cs typeface="Lato" charset="0"/>
            </a:endParaRPr>
          </a:p>
        </p:txBody>
      </p:sp>
    </p:spTree>
    <p:extLst>
      <p:ext uri="{BB962C8B-B14F-4D97-AF65-F5344CB8AC3E}">
        <p14:creationId xmlns:p14="http://schemas.microsoft.com/office/powerpoint/2010/main" val="3823113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aph of accident rates&#10;&#10;Description automatically generated with medium confidence">
            <a:extLst>
              <a:ext uri="{FF2B5EF4-FFF2-40B4-BE49-F238E27FC236}">
                <a16:creationId xmlns:a16="http://schemas.microsoft.com/office/drawing/2014/main" id="{76B82C02-03E1-C31F-A96D-3268801BE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67" y="339339"/>
            <a:ext cx="5190105" cy="4464821"/>
          </a:xfrm>
          <a:prstGeom prst="rect">
            <a:avLst/>
          </a:prstGeom>
        </p:spPr>
      </p:pic>
      <p:pic>
        <p:nvPicPr>
          <p:cNvPr id="3" name="Picture 2">
            <a:extLst>
              <a:ext uri="{FF2B5EF4-FFF2-40B4-BE49-F238E27FC236}">
                <a16:creationId xmlns:a16="http://schemas.microsoft.com/office/drawing/2014/main" id="{8C51D891-5D66-0189-F6ED-B64B3EF87E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611" y="1973544"/>
            <a:ext cx="7643522" cy="830652"/>
          </a:xfrm>
          <a:prstGeom prst="rect">
            <a:avLst/>
          </a:prstGeom>
        </p:spPr>
      </p:pic>
    </p:spTree>
    <p:extLst>
      <p:ext uri="{BB962C8B-B14F-4D97-AF65-F5344CB8AC3E}">
        <p14:creationId xmlns:p14="http://schemas.microsoft.com/office/powerpoint/2010/main" val="82985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1F724-5F05-E3EF-E73A-B944F857EE13}"/>
              </a:ext>
            </a:extLst>
          </p:cNvPr>
          <p:cNvSpPr>
            <a:spLocks noGrp="1"/>
          </p:cNvSpPr>
          <p:nvPr>
            <p:ph type="ctrTitle"/>
          </p:nvPr>
        </p:nvSpPr>
        <p:spPr>
          <a:xfrm>
            <a:off x="0" y="967651"/>
            <a:ext cx="5257800" cy="600926"/>
          </a:xfrm>
        </p:spPr>
        <p:txBody>
          <a:bodyPr>
            <a:noAutofit/>
          </a:bodyPr>
          <a:lstStyle/>
          <a:p>
            <a:r>
              <a:rPr lang="en-US" sz="2800" dirty="0"/>
              <a:t>Scott Fields Lecturer</a:t>
            </a:r>
            <a:br>
              <a:rPr lang="en-US" sz="2800" dirty="0"/>
            </a:br>
            <a:endParaRPr lang="en-US" sz="2800" dirty="0"/>
          </a:p>
        </p:txBody>
      </p:sp>
      <p:sp>
        <p:nvSpPr>
          <p:cNvPr id="3" name="Subtitle 2">
            <a:extLst>
              <a:ext uri="{FF2B5EF4-FFF2-40B4-BE49-F238E27FC236}">
                <a16:creationId xmlns:a16="http://schemas.microsoft.com/office/drawing/2014/main" id="{261CF2E8-D0C1-F0B2-A481-8A5CB745C144}"/>
              </a:ext>
            </a:extLst>
          </p:cNvPr>
          <p:cNvSpPr>
            <a:spLocks noGrp="1"/>
          </p:cNvSpPr>
          <p:nvPr>
            <p:ph type="subTitle" idx="1"/>
          </p:nvPr>
        </p:nvSpPr>
        <p:spPr>
          <a:xfrm>
            <a:off x="422910" y="2100604"/>
            <a:ext cx="4400550" cy="1539515"/>
          </a:xfrm>
        </p:spPr>
        <p:txBody>
          <a:bodyPr/>
          <a:lstStyle/>
          <a:p>
            <a:r>
              <a:rPr lang="en-US" b="1" dirty="0">
                <a:solidFill>
                  <a:schemeClr val="accent4"/>
                </a:solidFill>
              </a:rPr>
              <a:t>Winston Liaw, MD, MPH</a:t>
            </a:r>
          </a:p>
          <a:p>
            <a:r>
              <a:rPr lang="en-US" sz="1800" b="1" i="1" dirty="0">
                <a:solidFill>
                  <a:schemeClr val="accent4"/>
                </a:solidFill>
              </a:rPr>
              <a:t>University of Houston</a:t>
            </a:r>
          </a:p>
          <a:p>
            <a:endParaRPr lang="en-US" dirty="0"/>
          </a:p>
        </p:txBody>
      </p:sp>
      <p:pic>
        <p:nvPicPr>
          <p:cNvPr id="5" name="Picture 4">
            <a:extLst>
              <a:ext uri="{FF2B5EF4-FFF2-40B4-BE49-F238E27FC236}">
                <a16:creationId xmlns:a16="http://schemas.microsoft.com/office/drawing/2014/main" id="{2438B89F-20FA-3675-FA61-6DBC962AD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470" y="0"/>
            <a:ext cx="4686300" cy="4834890"/>
          </a:xfrm>
          <a:prstGeom prst="rect">
            <a:avLst/>
          </a:prstGeom>
        </p:spPr>
      </p:pic>
    </p:spTree>
    <p:extLst>
      <p:ext uri="{BB962C8B-B14F-4D97-AF65-F5344CB8AC3E}">
        <p14:creationId xmlns:p14="http://schemas.microsoft.com/office/powerpoint/2010/main" val="1731834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A25DE16-BD60-DDA9-A110-260EB53DB9EF}"/>
              </a:ext>
            </a:extLst>
          </p:cNvPr>
          <p:cNvSpPr>
            <a:spLocks noGrp="1"/>
          </p:cNvSpPr>
          <p:nvPr>
            <p:ph type="title"/>
          </p:nvPr>
        </p:nvSpPr>
        <p:spPr>
          <a:xfrm>
            <a:off x="0" y="1"/>
            <a:ext cx="9144000" cy="520430"/>
          </a:xfrm>
        </p:spPr>
        <p:txBody>
          <a:bodyPr/>
          <a:lstStyle/>
          <a:p>
            <a:endParaRPr lang="en-US"/>
          </a:p>
        </p:txBody>
      </p:sp>
      <p:pic>
        <p:nvPicPr>
          <p:cNvPr id="4" name="Picture 3" descr="A person writing on a book&#10;&#10;Description automatically generated">
            <a:extLst>
              <a:ext uri="{FF2B5EF4-FFF2-40B4-BE49-F238E27FC236}">
                <a16:creationId xmlns:a16="http://schemas.microsoft.com/office/drawing/2014/main" id="{C3166385-697F-5FBB-05BE-D3E9CF9E74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766" y="-476250"/>
            <a:ext cx="10144966" cy="5992586"/>
          </a:xfrm>
          <a:prstGeom prst="rect">
            <a:avLst/>
          </a:prstGeom>
        </p:spPr>
      </p:pic>
    </p:spTree>
    <p:extLst>
      <p:ext uri="{BB962C8B-B14F-4D97-AF65-F5344CB8AC3E}">
        <p14:creationId xmlns:p14="http://schemas.microsoft.com/office/powerpoint/2010/main" val="2718747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20430"/>
          </a:xfrm>
        </p:spPr>
        <p:txBody>
          <a:bodyPr anchor="ctr">
            <a:normAutofit/>
          </a:bodyPr>
          <a:lstStyle/>
          <a:p>
            <a:r>
              <a:rPr lang="en-US" dirty="0"/>
              <a:t>Are medical students prepared for internship?</a:t>
            </a:r>
          </a:p>
        </p:txBody>
      </p:sp>
      <p:sp>
        <p:nvSpPr>
          <p:cNvPr id="3" name="Content Placeholder 2"/>
          <p:cNvSpPr>
            <a:spLocks noGrp="1"/>
          </p:cNvSpPr>
          <p:nvPr>
            <p:ph sz="half" idx="1"/>
          </p:nvPr>
        </p:nvSpPr>
        <p:spPr>
          <a:xfrm>
            <a:off x="628650" y="1109660"/>
            <a:ext cx="8362949" cy="3263504"/>
          </a:xfrm>
        </p:spPr>
        <p:txBody>
          <a:bodyPr>
            <a:normAutofit/>
          </a:bodyPr>
          <a:lstStyle/>
          <a:p>
            <a:r>
              <a:rPr lang="en-US" b="0" dirty="0"/>
              <a:t>61% of medical school graduates in Ireland felt insufficiently or poorly prepared</a:t>
            </a:r>
          </a:p>
          <a:p>
            <a:r>
              <a:rPr lang="en-US" b="0" dirty="0"/>
              <a:t>Participants rated themselves as poor in clinical skills, communication, emergency skills</a:t>
            </a:r>
          </a:p>
          <a:p>
            <a:pPr marL="0" indent="0">
              <a:buNone/>
            </a:pPr>
            <a:endParaRPr lang="en-US" b="0" dirty="0"/>
          </a:p>
          <a:p>
            <a:pPr marL="0" indent="0">
              <a:buNone/>
            </a:pPr>
            <a:endParaRPr lang="en-US" b="0" dirty="0"/>
          </a:p>
          <a:p>
            <a:pPr marL="0" indent="0">
              <a:buNone/>
            </a:pPr>
            <a:endParaRPr lang="en-US" b="0" dirty="0"/>
          </a:p>
          <a:p>
            <a:r>
              <a:rPr lang="en-US" b="0" dirty="0"/>
              <a:t>42% of medical school graduates in the United Kingdom felt unprepared by their medical school for their first clinical posts</a:t>
            </a:r>
          </a:p>
          <a:p>
            <a:endParaRPr lang="en-US" b="0" dirty="0"/>
          </a:p>
          <a:p>
            <a:endParaRPr lang="en-US" b="0" dirty="0"/>
          </a:p>
        </p:txBody>
      </p:sp>
      <p:pic>
        <p:nvPicPr>
          <p:cNvPr id="6" name="Picture 5" descr="A close up of a text&#10;&#10;Description automatically generated">
            <a:extLst>
              <a:ext uri="{FF2B5EF4-FFF2-40B4-BE49-F238E27FC236}">
                <a16:creationId xmlns:a16="http://schemas.microsoft.com/office/drawing/2014/main" id="{18C9ACD9-E563-BF12-997A-647F53643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632" y="597856"/>
            <a:ext cx="2834886" cy="434378"/>
          </a:xfrm>
          <a:prstGeom prst="rect">
            <a:avLst/>
          </a:prstGeom>
        </p:spPr>
      </p:pic>
      <p:pic>
        <p:nvPicPr>
          <p:cNvPr id="8" name="Picture 7" descr="A close-up of words&#10;&#10;Description automatically generated">
            <a:extLst>
              <a:ext uri="{FF2B5EF4-FFF2-40B4-BE49-F238E27FC236}">
                <a16:creationId xmlns:a16="http://schemas.microsoft.com/office/drawing/2014/main" id="{C955027D-BDEE-BA77-AEEC-ACE15AEA9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171" y="2571750"/>
            <a:ext cx="5037257" cy="678239"/>
          </a:xfrm>
          <a:prstGeom prst="rect">
            <a:avLst/>
          </a:prstGeom>
        </p:spPr>
      </p:pic>
    </p:spTree>
    <p:extLst>
      <p:ext uri="{BB962C8B-B14F-4D97-AF65-F5344CB8AC3E}">
        <p14:creationId xmlns:p14="http://schemas.microsoft.com/office/powerpoint/2010/main" val="1509126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1"/>
            <a:ext cx="9144000" cy="510777"/>
          </a:xfrm>
        </p:spPr>
        <p:txBody>
          <a:bodyPr vert="horz" lIns="91440" tIns="45720" rIns="91440" bIns="45720" rtlCol="0" anchor="ctr">
            <a:noAutofit/>
          </a:bodyPr>
          <a:lstStyle/>
          <a:p>
            <a:r>
              <a:rPr lang="en-US" dirty="0"/>
              <a:t>Clinical knowledge in an age of Google and ChatGPT</a:t>
            </a:r>
            <a:endParaRPr lang="en-US" altLang="en-US" b="1" kern="1200" dirty="0">
              <a:latin typeface="+mj-lt"/>
              <a:ea typeface="+mj-ea"/>
              <a:cs typeface="+mj-cs"/>
            </a:endParaRPr>
          </a:p>
        </p:txBody>
      </p:sp>
      <p:pic>
        <p:nvPicPr>
          <p:cNvPr id="5" name="Picture 4" descr="A graph with numbers and lines&#10;&#10;Description automatically generated">
            <a:extLst>
              <a:ext uri="{FF2B5EF4-FFF2-40B4-BE49-F238E27FC236}">
                <a16:creationId xmlns:a16="http://schemas.microsoft.com/office/drawing/2014/main" id="{5E76905E-4A22-8B03-C87C-860416FFCE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4561" y="764950"/>
            <a:ext cx="2734857" cy="3150870"/>
          </a:xfrm>
          <a:prstGeom prst="rect">
            <a:avLst/>
          </a:prstGeom>
        </p:spPr>
      </p:pic>
      <p:pic>
        <p:nvPicPr>
          <p:cNvPr id="8" name="Picture 7">
            <a:extLst>
              <a:ext uri="{FF2B5EF4-FFF2-40B4-BE49-F238E27FC236}">
                <a16:creationId xmlns:a16="http://schemas.microsoft.com/office/drawing/2014/main" id="{C11B590A-8142-ECD3-F660-A2606BF736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633" y="4169993"/>
            <a:ext cx="6462117" cy="472254"/>
          </a:xfrm>
          <a:prstGeom prst="rect">
            <a:avLst/>
          </a:prstGeom>
        </p:spPr>
      </p:pic>
    </p:spTree>
    <p:extLst>
      <p:ext uri="{BB962C8B-B14F-4D97-AF65-F5344CB8AC3E}">
        <p14:creationId xmlns:p14="http://schemas.microsoft.com/office/powerpoint/2010/main" val="1110394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47B90C-D754-5015-0A81-C38357096579}"/>
              </a:ext>
            </a:extLst>
          </p:cNvPr>
          <p:cNvSpPr txBox="1"/>
          <p:nvPr/>
        </p:nvSpPr>
        <p:spPr>
          <a:xfrm>
            <a:off x="1148025" y="4339271"/>
            <a:ext cx="6847950" cy="338554"/>
          </a:xfrm>
          <a:prstGeom prst="rect">
            <a:avLst/>
          </a:prstGeom>
          <a:noFill/>
        </p:spPr>
        <p:txBody>
          <a:bodyPr wrap="square">
            <a:spAutoFit/>
          </a:bodyPr>
          <a:lstStyle/>
          <a:p>
            <a:pPr algn="l"/>
            <a:r>
              <a:rPr lang="en-US" sz="1600" b="0" i="0" u="none" strike="noStrike" baseline="0" dirty="0">
                <a:solidFill>
                  <a:schemeClr val="tx2"/>
                </a:solidFill>
                <a:latin typeface="+mj-lt"/>
              </a:rPr>
              <a:t>Technology-enhanced learning in anesthesia and educational theory</a:t>
            </a:r>
            <a:endParaRPr lang="en-US" sz="1600" dirty="0">
              <a:solidFill>
                <a:schemeClr val="tx2"/>
              </a:solidFill>
              <a:latin typeface="+mj-lt"/>
            </a:endParaRPr>
          </a:p>
        </p:txBody>
      </p:sp>
      <p:pic>
        <p:nvPicPr>
          <p:cNvPr id="7" name="Picture 6" descr="A diagram of rules and rules&#10;&#10;Description automatically generated">
            <a:extLst>
              <a:ext uri="{FF2B5EF4-FFF2-40B4-BE49-F238E27FC236}">
                <a16:creationId xmlns:a16="http://schemas.microsoft.com/office/drawing/2014/main" id="{B45453AD-6AFC-A2AB-5D53-B9E91BFCE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734" y="55164"/>
            <a:ext cx="5157919" cy="4284107"/>
          </a:xfrm>
          <a:prstGeom prst="rect">
            <a:avLst/>
          </a:prstGeom>
        </p:spPr>
      </p:pic>
    </p:spTree>
    <p:extLst>
      <p:ext uri="{BB962C8B-B14F-4D97-AF65-F5344CB8AC3E}">
        <p14:creationId xmlns:p14="http://schemas.microsoft.com/office/powerpoint/2010/main" val="154776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diagram&#10;&#10;Description automatically generated with medium confidence">
            <a:extLst>
              <a:ext uri="{FF2B5EF4-FFF2-40B4-BE49-F238E27FC236}">
                <a16:creationId xmlns:a16="http://schemas.microsoft.com/office/drawing/2014/main" id="{16C91D7F-8F21-BD3A-6E80-A546BA36D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520" y="0"/>
            <a:ext cx="5749290" cy="4805932"/>
          </a:xfrm>
          <a:prstGeom prst="rect">
            <a:avLst/>
          </a:prstGeom>
        </p:spPr>
      </p:pic>
      <p:pic>
        <p:nvPicPr>
          <p:cNvPr id="9" name="Picture 8" descr="A black text on a white background&#10;&#10;Description automatically generated">
            <a:extLst>
              <a:ext uri="{FF2B5EF4-FFF2-40B4-BE49-F238E27FC236}">
                <a16:creationId xmlns:a16="http://schemas.microsoft.com/office/drawing/2014/main" id="{DE850836-D7C9-CF90-BB86-FBB27D2532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863" y="1184625"/>
            <a:ext cx="3995023" cy="1030616"/>
          </a:xfrm>
          <a:prstGeom prst="rect">
            <a:avLst/>
          </a:prstGeom>
        </p:spPr>
      </p:pic>
    </p:spTree>
    <p:extLst>
      <p:ext uri="{BB962C8B-B14F-4D97-AF65-F5344CB8AC3E}">
        <p14:creationId xmlns:p14="http://schemas.microsoft.com/office/powerpoint/2010/main" val="3040846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20430"/>
          </a:xfrm>
        </p:spPr>
        <p:txBody>
          <a:bodyPr anchor="ctr">
            <a:normAutofit/>
          </a:bodyPr>
          <a:lstStyle/>
          <a:p>
            <a:r>
              <a:rPr lang="en-US" dirty="0"/>
              <a:t>Make It Stick</a:t>
            </a:r>
          </a:p>
        </p:txBody>
      </p:sp>
      <p:grpSp>
        <p:nvGrpSpPr>
          <p:cNvPr id="16" name="Group 15">
            <a:extLst>
              <a:ext uri="{FF2B5EF4-FFF2-40B4-BE49-F238E27FC236}">
                <a16:creationId xmlns:a16="http://schemas.microsoft.com/office/drawing/2014/main" id="{0E8276A8-64FD-49B5-F2A9-A19409B99858}"/>
              </a:ext>
            </a:extLst>
          </p:cNvPr>
          <p:cNvGrpSpPr/>
          <p:nvPr/>
        </p:nvGrpSpPr>
        <p:grpSpPr>
          <a:xfrm>
            <a:off x="1709995" y="772257"/>
            <a:ext cx="2520315" cy="1680210"/>
            <a:chOff x="680085" y="720090"/>
            <a:chExt cx="2520315" cy="1680210"/>
          </a:xfrm>
        </p:grpSpPr>
        <p:pic>
          <p:nvPicPr>
            <p:cNvPr id="5" name="Picture 4" descr="A stack of lined paper on a wood surface&#10;&#10;Description automatically generated">
              <a:extLst>
                <a:ext uri="{FF2B5EF4-FFF2-40B4-BE49-F238E27FC236}">
                  <a16:creationId xmlns:a16="http://schemas.microsoft.com/office/drawing/2014/main" id="{1F6516C1-2A46-C3A4-D690-497DD20B0F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085" y="720090"/>
              <a:ext cx="2520315" cy="1680210"/>
            </a:xfrm>
            <a:prstGeom prst="rect">
              <a:avLst/>
            </a:prstGeom>
          </p:spPr>
        </p:pic>
        <p:sp>
          <p:nvSpPr>
            <p:cNvPr id="3" name="TextBox 2">
              <a:extLst>
                <a:ext uri="{FF2B5EF4-FFF2-40B4-BE49-F238E27FC236}">
                  <a16:creationId xmlns:a16="http://schemas.microsoft.com/office/drawing/2014/main" id="{79129C19-A07E-4E6E-8174-C012B28AF855}"/>
                </a:ext>
              </a:extLst>
            </p:cNvPr>
            <p:cNvSpPr txBox="1"/>
            <p:nvPr/>
          </p:nvSpPr>
          <p:spPr>
            <a:xfrm>
              <a:off x="914400" y="1171575"/>
              <a:ext cx="2019300" cy="369332"/>
            </a:xfrm>
            <a:prstGeom prst="rect">
              <a:avLst/>
            </a:prstGeom>
            <a:solidFill>
              <a:schemeClr val="bg2"/>
            </a:solidFill>
          </p:spPr>
          <p:txBody>
            <a:bodyPr wrap="square" rtlCol="0">
              <a:spAutoFit/>
            </a:bodyPr>
            <a:lstStyle/>
            <a:p>
              <a:pPr algn="ctr"/>
              <a:r>
                <a:rPr lang="en-US" dirty="0"/>
                <a:t>Retrieval practice</a:t>
              </a:r>
            </a:p>
          </p:txBody>
        </p:sp>
      </p:grpSp>
      <p:grpSp>
        <p:nvGrpSpPr>
          <p:cNvPr id="18" name="Group 17">
            <a:extLst>
              <a:ext uri="{FF2B5EF4-FFF2-40B4-BE49-F238E27FC236}">
                <a16:creationId xmlns:a16="http://schemas.microsoft.com/office/drawing/2014/main" id="{85EFDE64-E585-397F-A38F-BAEB7E2F9C11}"/>
              </a:ext>
            </a:extLst>
          </p:cNvPr>
          <p:cNvGrpSpPr/>
          <p:nvPr/>
        </p:nvGrpSpPr>
        <p:grpSpPr>
          <a:xfrm>
            <a:off x="4865118" y="742482"/>
            <a:ext cx="2324466" cy="1564172"/>
            <a:chOff x="6139449" y="834340"/>
            <a:chExt cx="2324466" cy="1564172"/>
          </a:xfrm>
        </p:grpSpPr>
        <p:pic>
          <p:nvPicPr>
            <p:cNvPr id="9" name="Picture 8" descr="Close-up of a spider web with water droplets&#10;&#10;Description automatically generated">
              <a:extLst>
                <a:ext uri="{FF2B5EF4-FFF2-40B4-BE49-F238E27FC236}">
                  <a16:creationId xmlns:a16="http://schemas.microsoft.com/office/drawing/2014/main" id="{1158CF1B-0A8B-47D1-0FBB-035C1D6730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9449" y="834340"/>
              <a:ext cx="2324466" cy="1564172"/>
            </a:xfrm>
            <a:prstGeom prst="rect">
              <a:avLst/>
            </a:prstGeom>
          </p:spPr>
        </p:pic>
        <p:sp>
          <p:nvSpPr>
            <p:cNvPr id="6" name="TextBox 5">
              <a:extLst>
                <a:ext uri="{FF2B5EF4-FFF2-40B4-BE49-F238E27FC236}">
                  <a16:creationId xmlns:a16="http://schemas.microsoft.com/office/drawing/2014/main" id="{486B1228-E230-6866-894B-3EA0E1168E71}"/>
                </a:ext>
              </a:extLst>
            </p:cNvPr>
            <p:cNvSpPr txBox="1"/>
            <p:nvPr/>
          </p:nvSpPr>
          <p:spPr>
            <a:xfrm>
              <a:off x="6328415" y="977583"/>
              <a:ext cx="2019300" cy="369332"/>
            </a:xfrm>
            <a:prstGeom prst="rect">
              <a:avLst/>
            </a:prstGeom>
            <a:solidFill>
              <a:schemeClr val="bg2"/>
            </a:solidFill>
          </p:spPr>
          <p:txBody>
            <a:bodyPr wrap="square" rtlCol="0">
              <a:spAutoFit/>
            </a:bodyPr>
            <a:lstStyle/>
            <a:p>
              <a:pPr algn="ctr"/>
              <a:r>
                <a:rPr lang="en-US" dirty="0"/>
                <a:t>Interleaving</a:t>
              </a:r>
            </a:p>
          </p:txBody>
        </p:sp>
      </p:grpSp>
      <p:grpSp>
        <p:nvGrpSpPr>
          <p:cNvPr id="20" name="Group 19">
            <a:extLst>
              <a:ext uri="{FF2B5EF4-FFF2-40B4-BE49-F238E27FC236}">
                <a16:creationId xmlns:a16="http://schemas.microsoft.com/office/drawing/2014/main" id="{61CADC04-C3F2-B490-4923-B8597B286FE1}"/>
              </a:ext>
            </a:extLst>
          </p:cNvPr>
          <p:cNvGrpSpPr/>
          <p:nvPr/>
        </p:nvGrpSpPr>
        <p:grpSpPr>
          <a:xfrm>
            <a:off x="802424" y="2502016"/>
            <a:ext cx="1399740" cy="2096822"/>
            <a:chOff x="513908" y="2599959"/>
            <a:chExt cx="1399740" cy="2096822"/>
          </a:xfrm>
        </p:grpSpPr>
        <p:pic>
          <p:nvPicPr>
            <p:cNvPr id="11" name="Picture 10" descr="A hand holding a light bulb&#10;&#10;Description automatically generated">
              <a:extLst>
                <a:ext uri="{FF2B5EF4-FFF2-40B4-BE49-F238E27FC236}">
                  <a16:creationId xmlns:a16="http://schemas.microsoft.com/office/drawing/2014/main" id="{4BE391B5-D6F9-01DC-BBFA-556F2DCB22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908" y="2599959"/>
              <a:ext cx="1399740" cy="2096822"/>
            </a:xfrm>
            <a:prstGeom prst="rect">
              <a:avLst/>
            </a:prstGeom>
          </p:spPr>
        </p:pic>
        <p:sp>
          <p:nvSpPr>
            <p:cNvPr id="8" name="TextBox 7">
              <a:extLst>
                <a:ext uri="{FF2B5EF4-FFF2-40B4-BE49-F238E27FC236}">
                  <a16:creationId xmlns:a16="http://schemas.microsoft.com/office/drawing/2014/main" id="{D3F55766-E345-1D1C-320F-BF675DBEE5C6}"/>
                </a:ext>
              </a:extLst>
            </p:cNvPr>
            <p:cNvSpPr txBox="1"/>
            <p:nvPr/>
          </p:nvSpPr>
          <p:spPr>
            <a:xfrm>
              <a:off x="550399" y="2851785"/>
              <a:ext cx="1326757" cy="369332"/>
            </a:xfrm>
            <a:prstGeom prst="rect">
              <a:avLst/>
            </a:prstGeom>
            <a:solidFill>
              <a:schemeClr val="bg2"/>
            </a:solidFill>
          </p:spPr>
          <p:txBody>
            <a:bodyPr wrap="square" rtlCol="0">
              <a:spAutoFit/>
            </a:bodyPr>
            <a:lstStyle/>
            <a:p>
              <a:pPr algn="ctr"/>
              <a:r>
                <a:rPr lang="en-US" dirty="0"/>
                <a:t>Elaboration</a:t>
              </a:r>
            </a:p>
          </p:txBody>
        </p:sp>
      </p:grpSp>
      <p:grpSp>
        <p:nvGrpSpPr>
          <p:cNvPr id="22" name="Group 21">
            <a:extLst>
              <a:ext uri="{FF2B5EF4-FFF2-40B4-BE49-F238E27FC236}">
                <a16:creationId xmlns:a16="http://schemas.microsoft.com/office/drawing/2014/main" id="{9D767969-84C6-02E3-552B-91A9350D5BC9}"/>
              </a:ext>
            </a:extLst>
          </p:cNvPr>
          <p:cNvGrpSpPr/>
          <p:nvPr/>
        </p:nvGrpSpPr>
        <p:grpSpPr>
          <a:xfrm>
            <a:off x="3571660" y="2157614"/>
            <a:ext cx="1714500" cy="2571750"/>
            <a:chOff x="4852697" y="2286049"/>
            <a:chExt cx="1714500" cy="2571750"/>
          </a:xfrm>
        </p:grpSpPr>
        <p:pic>
          <p:nvPicPr>
            <p:cNvPr id="15" name="Picture 14" descr="A cup of coffee and a pen on a table&#10;&#10;Description automatically generated">
              <a:extLst>
                <a:ext uri="{FF2B5EF4-FFF2-40B4-BE49-F238E27FC236}">
                  <a16:creationId xmlns:a16="http://schemas.microsoft.com/office/drawing/2014/main" id="{8A4AB9C7-7E57-260F-990E-8FF44B6980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2697" y="2286049"/>
              <a:ext cx="1714500" cy="2571750"/>
            </a:xfrm>
            <a:prstGeom prst="rect">
              <a:avLst/>
            </a:prstGeom>
          </p:spPr>
        </p:pic>
        <p:sp>
          <p:nvSpPr>
            <p:cNvPr id="12" name="TextBox 11">
              <a:extLst>
                <a:ext uri="{FF2B5EF4-FFF2-40B4-BE49-F238E27FC236}">
                  <a16:creationId xmlns:a16="http://schemas.microsoft.com/office/drawing/2014/main" id="{D7404DFC-5071-7430-ACBE-F8CD84BBA072}"/>
                </a:ext>
              </a:extLst>
            </p:cNvPr>
            <p:cNvSpPr txBox="1"/>
            <p:nvPr/>
          </p:nvSpPr>
          <p:spPr>
            <a:xfrm>
              <a:off x="5046568" y="4309160"/>
              <a:ext cx="1326757" cy="369332"/>
            </a:xfrm>
            <a:prstGeom prst="rect">
              <a:avLst/>
            </a:prstGeom>
            <a:solidFill>
              <a:schemeClr val="bg2"/>
            </a:solidFill>
          </p:spPr>
          <p:txBody>
            <a:bodyPr wrap="square" rtlCol="0">
              <a:spAutoFit/>
            </a:bodyPr>
            <a:lstStyle/>
            <a:p>
              <a:pPr algn="ctr"/>
              <a:r>
                <a:rPr lang="en-US" dirty="0"/>
                <a:t>Reflection</a:t>
              </a:r>
            </a:p>
          </p:txBody>
        </p:sp>
      </p:grpSp>
      <p:grpSp>
        <p:nvGrpSpPr>
          <p:cNvPr id="23" name="Group 22">
            <a:extLst>
              <a:ext uri="{FF2B5EF4-FFF2-40B4-BE49-F238E27FC236}">
                <a16:creationId xmlns:a16="http://schemas.microsoft.com/office/drawing/2014/main" id="{9969AF8E-B9C9-8B65-0CF0-054628465D7B}"/>
              </a:ext>
            </a:extLst>
          </p:cNvPr>
          <p:cNvGrpSpPr/>
          <p:nvPr/>
        </p:nvGrpSpPr>
        <p:grpSpPr>
          <a:xfrm>
            <a:off x="6260932" y="2810370"/>
            <a:ext cx="1773785" cy="1266238"/>
            <a:chOff x="6944172" y="3134780"/>
            <a:chExt cx="1773785" cy="1266238"/>
          </a:xfrm>
        </p:grpSpPr>
        <p:pic>
          <p:nvPicPr>
            <p:cNvPr id="19" name="Picture 18" descr="A pile of wooden letters&#10;&#10;Description automatically generated">
              <a:extLst>
                <a:ext uri="{FF2B5EF4-FFF2-40B4-BE49-F238E27FC236}">
                  <a16:creationId xmlns:a16="http://schemas.microsoft.com/office/drawing/2014/main" id="{8BB7033E-6692-A928-7E41-EDDA36E33B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4172" y="3134780"/>
              <a:ext cx="1773785" cy="1266238"/>
            </a:xfrm>
            <a:prstGeom prst="rect">
              <a:avLst/>
            </a:prstGeom>
          </p:spPr>
        </p:pic>
        <p:sp>
          <p:nvSpPr>
            <p:cNvPr id="14" name="TextBox 13">
              <a:extLst>
                <a:ext uri="{FF2B5EF4-FFF2-40B4-BE49-F238E27FC236}">
                  <a16:creationId xmlns:a16="http://schemas.microsoft.com/office/drawing/2014/main" id="{038646B0-4137-AEFB-3C18-1A6700A15798}"/>
                </a:ext>
              </a:extLst>
            </p:cNvPr>
            <p:cNvSpPr txBox="1"/>
            <p:nvPr/>
          </p:nvSpPr>
          <p:spPr>
            <a:xfrm>
              <a:off x="7183499" y="3258823"/>
              <a:ext cx="1326757" cy="369332"/>
            </a:xfrm>
            <a:prstGeom prst="rect">
              <a:avLst/>
            </a:prstGeom>
            <a:solidFill>
              <a:schemeClr val="bg2"/>
            </a:solidFill>
          </p:spPr>
          <p:txBody>
            <a:bodyPr wrap="square" rtlCol="0">
              <a:spAutoFit/>
            </a:bodyPr>
            <a:lstStyle/>
            <a:p>
              <a:pPr algn="ctr"/>
              <a:r>
                <a:rPr lang="en-US" dirty="0"/>
                <a:t>Mnemonics</a:t>
              </a:r>
            </a:p>
          </p:txBody>
        </p:sp>
      </p:grpSp>
    </p:spTree>
    <p:extLst>
      <p:ext uri="{BB962C8B-B14F-4D97-AF65-F5344CB8AC3E}">
        <p14:creationId xmlns:p14="http://schemas.microsoft.com/office/powerpoint/2010/main" val="210417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1B5A8F-321E-EED4-7F9E-642310303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738" y="1043903"/>
            <a:ext cx="8123624" cy="838273"/>
          </a:xfrm>
          <a:prstGeom prst="rect">
            <a:avLst/>
          </a:prstGeom>
        </p:spPr>
      </p:pic>
      <p:pic>
        <p:nvPicPr>
          <p:cNvPr id="6" name="Picture 5" descr="Black text on a white background&#10;&#10;Description automatically generated">
            <a:extLst>
              <a:ext uri="{FF2B5EF4-FFF2-40B4-BE49-F238E27FC236}">
                <a16:creationId xmlns:a16="http://schemas.microsoft.com/office/drawing/2014/main" id="{F9FA8DC8-A738-4FF7-FE87-C682680896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2973" y="2571750"/>
            <a:ext cx="5006774" cy="701101"/>
          </a:xfrm>
          <a:prstGeom prst="rect">
            <a:avLst/>
          </a:prstGeom>
        </p:spPr>
      </p:pic>
    </p:spTree>
    <p:extLst>
      <p:ext uri="{BB962C8B-B14F-4D97-AF65-F5344CB8AC3E}">
        <p14:creationId xmlns:p14="http://schemas.microsoft.com/office/powerpoint/2010/main" val="10690497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each me about sensitivity and specificity HD">
            <a:hlinkClick r:id="" action="ppaction://media"/>
            <a:extLst>
              <a:ext uri="{FF2B5EF4-FFF2-40B4-BE49-F238E27FC236}">
                <a16:creationId xmlns:a16="http://schemas.microsoft.com/office/drawing/2014/main" id="{76141A27-517E-E88C-783D-A85BDC9E9C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67779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each me about sensitivity and specificity - superheroes HD (2)">
            <a:hlinkClick r:id="" action="ppaction://media"/>
            <a:extLst>
              <a:ext uri="{FF2B5EF4-FFF2-40B4-BE49-F238E27FC236}">
                <a16:creationId xmlns:a16="http://schemas.microsoft.com/office/drawing/2014/main" id="{5919C5C8-5DB3-4570-02E1-C5055AE47D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98456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nsitivity and specificity MCQ">
            <a:hlinkClick r:id="" action="ppaction://media"/>
            <a:extLst>
              <a:ext uri="{FF2B5EF4-FFF2-40B4-BE49-F238E27FC236}">
                <a16:creationId xmlns:a16="http://schemas.microsoft.com/office/drawing/2014/main" id="{7A488D76-D386-028B-2A92-01138089EA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423634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CA3E8-302A-00DE-CD6F-50FBDD1427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EEAB30-7809-B020-EF4C-E8326A03C8C1}"/>
              </a:ext>
            </a:extLst>
          </p:cNvPr>
          <p:cNvSpPr>
            <a:spLocks noGrp="1"/>
          </p:cNvSpPr>
          <p:nvPr>
            <p:ph type="ctrTitle"/>
          </p:nvPr>
        </p:nvSpPr>
        <p:spPr>
          <a:xfrm>
            <a:off x="1067696" y="487591"/>
            <a:ext cx="6858000" cy="600926"/>
          </a:xfrm>
        </p:spPr>
        <p:txBody>
          <a:bodyPr>
            <a:normAutofit fontScale="90000"/>
          </a:bodyPr>
          <a:lstStyle/>
          <a:p>
            <a:r>
              <a:rPr lang="en-US" sz="3600" dirty="0"/>
              <a:t>The Critical Role of Educators in Shaping the Future of Artificial Intelligence in Primary Care</a:t>
            </a:r>
            <a:br>
              <a:rPr lang="en-US" sz="3600" dirty="0"/>
            </a:br>
            <a:br>
              <a:rPr lang="en-US" sz="3600" dirty="0"/>
            </a:br>
            <a:r>
              <a:rPr lang="en-US" sz="2400" dirty="0"/>
              <a:t>AKA “I have lowkey learned more from AI than from class”</a:t>
            </a:r>
            <a:endParaRPr lang="en-US" dirty="0"/>
          </a:p>
        </p:txBody>
      </p:sp>
      <p:sp>
        <p:nvSpPr>
          <p:cNvPr id="3" name="Subtitle 2">
            <a:extLst>
              <a:ext uri="{FF2B5EF4-FFF2-40B4-BE49-F238E27FC236}">
                <a16:creationId xmlns:a16="http://schemas.microsoft.com/office/drawing/2014/main" id="{04D06A60-4DC0-E351-A3AD-53CB925B63E4}"/>
              </a:ext>
            </a:extLst>
          </p:cNvPr>
          <p:cNvSpPr>
            <a:spLocks noGrp="1"/>
          </p:cNvSpPr>
          <p:nvPr>
            <p:ph type="subTitle" idx="1"/>
          </p:nvPr>
        </p:nvSpPr>
        <p:spPr>
          <a:xfrm>
            <a:off x="1143000" y="3415054"/>
            <a:ext cx="6858000" cy="1539515"/>
          </a:xfrm>
        </p:spPr>
        <p:txBody>
          <a:bodyPr/>
          <a:lstStyle/>
          <a:p>
            <a:r>
              <a:rPr lang="en-US" dirty="0"/>
              <a:t>Winston Liaw, MD, MPH</a:t>
            </a:r>
          </a:p>
          <a:p>
            <a:endParaRPr lang="en-US" dirty="0"/>
          </a:p>
        </p:txBody>
      </p:sp>
    </p:spTree>
    <p:extLst>
      <p:ext uri="{BB962C8B-B14F-4D97-AF65-F5344CB8AC3E}">
        <p14:creationId xmlns:p14="http://schemas.microsoft.com/office/powerpoint/2010/main" val="235421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nsitivity and specificity MCQ explanation">
            <a:hlinkClick r:id="" action="ppaction://media"/>
            <a:extLst>
              <a:ext uri="{FF2B5EF4-FFF2-40B4-BE49-F238E27FC236}">
                <a16:creationId xmlns:a16="http://schemas.microsoft.com/office/drawing/2014/main" id="{5B6CD3FE-E269-A151-4349-0290B6A6D5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1114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nsitivity and specificity NBME">
            <a:hlinkClick r:id="" action="ppaction://media"/>
            <a:extLst>
              <a:ext uri="{FF2B5EF4-FFF2-40B4-BE49-F238E27FC236}">
                <a16:creationId xmlns:a16="http://schemas.microsoft.com/office/drawing/2014/main" id="{A75717E6-AA75-4B7E-99C3-3948BEE5ED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11728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nsitivity and specificity NBME explanation">
            <a:hlinkClick r:id="" action="ppaction://media"/>
            <a:extLst>
              <a:ext uri="{FF2B5EF4-FFF2-40B4-BE49-F238E27FC236}">
                <a16:creationId xmlns:a16="http://schemas.microsoft.com/office/drawing/2014/main" id="{8F5C4A77-96D1-2E67-5103-9F8331E8DE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62938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nsitivity, specificity, and UAs">
            <a:hlinkClick r:id="" action="ppaction://media"/>
            <a:extLst>
              <a:ext uri="{FF2B5EF4-FFF2-40B4-BE49-F238E27FC236}">
                <a16:creationId xmlns:a16="http://schemas.microsoft.com/office/drawing/2014/main" id="{5BC73956-08B0-0CB0-12E0-967E7AE0D11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29766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st common bacteria UTIs (2)">
            <a:hlinkClick r:id="" action="ppaction://media"/>
            <a:extLst>
              <a:ext uri="{FF2B5EF4-FFF2-40B4-BE49-F238E27FC236}">
                <a16:creationId xmlns:a16="http://schemas.microsoft.com/office/drawing/2014/main" id="{233C4DDB-D609-CFDA-BEA7-339D37224D9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28573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st common bacteria UTIs mnemonic">
            <a:hlinkClick r:id="" action="ppaction://media"/>
            <a:extLst>
              <a:ext uri="{FF2B5EF4-FFF2-40B4-BE49-F238E27FC236}">
                <a16:creationId xmlns:a16="http://schemas.microsoft.com/office/drawing/2014/main" id="{6436F025-A88E-E09D-460F-1C980AB30F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0698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nsitivity and specificity reflection">
            <a:hlinkClick r:id="" action="ppaction://media"/>
            <a:extLst>
              <a:ext uri="{FF2B5EF4-FFF2-40B4-BE49-F238E27FC236}">
                <a16:creationId xmlns:a16="http://schemas.microsoft.com/office/drawing/2014/main" id="{600E401C-6917-BFBD-B32A-AF63A52F24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30960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line with black text&#10;&#10;Description automatically generated">
            <a:extLst>
              <a:ext uri="{FF2B5EF4-FFF2-40B4-BE49-F238E27FC236}">
                <a16:creationId xmlns:a16="http://schemas.microsoft.com/office/drawing/2014/main" id="{22AE8625-E35F-D61F-3F01-D65A5E789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1033"/>
            <a:ext cx="9144000" cy="1994664"/>
          </a:xfrm>
          <a:prstGeom prst="rect">
            <a:avLst/>
          </a:prstGeom>
        </p:spPr>
      </p:pic>
    </p:spTree>
    <p:extLst>
      <p:ext uri="{BB962C8B-B14F-4D97-AF65-F5344CB8AC3E}">
        <p14:creationId xmlns:p14="http://schemas.microsoft.com/office/powerpoint/2010/main" val="24460341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20430"/>
          </a:xfrm>
        </p:spPr>
        <p:txBody>
          <a:bodyPr vert="horz" lIns="91440" tIns="45720" rIns="91440" bIns="45720" rtlCol="0" anchor="ctr">
            <a:normAutofit/>
          </a:bodyPr>
          <a:lstStyle/>
          <a:p>
            <a:pPr>
              <a:defRPr/>
            </a:pPr>
            <a:r>
              <a:rPr lang="en-US" b="1" kern="1200" dirty="0">
                <a:latin typeface="+mj-lt"/>
                <a:ea typeface="+mj-ea"/>
                <a:cs typeface="+mj-cs"/>
              </a:rPr>
              <a:t>ChatGPT and ACLS </a:t>
            </a:r>
          </a:p>
        </p:txBody>
      </p:sp>
      <p:pic>
        <p:nvPicPr>
          <p:cNvPr id="7" name="Picture 6" descr="A person practicing cpr on a mannequin&#10;&#10;Description automatically generated">
            <a:extLst>
              <a:ext uri="{FF2B5EF4-FFF2-40B4-BE49-F238E27FC236}">
                <a16:creationId xmlns:a16="http://schemas.microsoft.com/office/drawing/2014/main" id="{B259D031-2FFC-7000-0FD4-CB50F569A0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552" b="21393"/>
          <a:stretch/>
        </p:blipFill>
        <p:spPr>
          <a:xfrm>
            <a:off x="422911" y="1109660"/>
            <a:ext cx="3886200" cy="3263504"/>
          </a:xfrm>
          <a:prstGeom prst="rect">
            <a:avLst/>
          </a:prstGeom>
          <a:noFill/>
        </p:spPr>
      </p:pic>
      <p:sp>
        <p:nvSpPr>
          <p:cNvPr id="9" name="TextBox 8">
            <a:extLst>
              <a:ext uri="{FF2B5EF4-FFF2-40B4-BE49-F238E27FC236}">
                <a16:creationId xmlns:a16="http://schemas.microsoft.com/office/drawing/2014/main" id="{DDA2C065-703E-1A7E-B26C-FC937ECA7A63}"/>
              </a:ext>
            </a:extLst>
          </p:cNvPr>
          <p:cNvSpPr txBox="1"/>
          <p:nvPr/>
        </p:nvSpPr>
        <p:spPr>
          <a:xfrm>
            <a:off x="4629150" y="1109660"/>
            <a:ext cx="3886200" cy="3263504"/>
          </a:xfrm>
          <a:prstGeom prst="rect">
            <a:avLst/>
          </a:prstGeom>
        </p:spPr>
        <p:txBody>
          <a:bodyPr vert="horz" lIns="91440" tIns="45720" rIns="91440" bIns="45720" rtlCol="0">
            <a:normAutofit/>
          </a:bodyPr>
          <a:lstStyle/>
          <a:p>
            <a:pPr marL="171450" marR="0" indent="-171450" defTabSz="685800">
              <a:lnSpc>
                <a:spcPct val="90000"/>
              </a:lnSpc>
              <a:spcBef>
                <a:spcPts val="750"/>
              </a:spcBef>
              <a:spcAft>
                <a:spcPts val="800"/>
              </a:spcAft>
              <a:buFont typeface="Arial" panose="020B0604020202020204" pitchFamily="34" charset="0"/>
              <a:buChar char="•"/>
            </a:pPr>
            <a:r>
              <a:rPr lang="en-US" sz="2100">
                <a:solidFill>
                  <a:srgbClr val="C00000"/>
                </a:solidFill>
                <a:latin typeface="+mj-lt"/>
                <a:ea typeface="+mn-ea"/>
              </a:rPr>
              <a:t>69% accuracy for cardiac arrest (range 54% - 77%)</a:t>
            </a:r>
          </a:p>
          <a:p>
            <a:pPr marL="171450" marR="0" indent="-171450" defTabSz="685800">
              <a:lnSpc>
                <a:spcPct val="90000"/>
              </a:lnSpc>
              <a:spcBef>
                <a:spcPts val="750"/>
              </a:spcBef>
              <a:spcAft>
                <a:spcPts val="800"/>
              </a:spcAft>
              <a:buFont typeface="Arial" panose="020B0604020202020204" pitchFamily="34" charset="0"/>
              <a:buChar char="•"/>
            </a:pPr>
            <a:r>
              <a:rPr lang="en-US" sz="2100">
                <a:solidFill>
                  <a:srgbClr val="C00000"/>
                </a:solidFill>
                <a:effectLst/>
                <a:latin typeface="+mj-lt"/>
                <a:ea typeface="+mn-ea"/>
              </a:rPr>
              <a:t>43% accuracy for bradycardia (range 25% - 50%)</a:t>
            </a:r>
          </a:p>
        </p:txBody>
      </p:sp>
    </p:spTree>
    <p:extLst>
      <p:ext uri="{BB962C8B-B14F-4D97-AF65-F5344CB8AC3E}">
        <p14:creationId xmlns:p14="http://schemas.microsoft.com/office/powerpoint/2010/main" val="817396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C528EF9E-AAE0-748F-BD78-2B2517DEC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1056" y="167476"/>
            <a:ext cx="4981888" cy="4271704"/>
          </a:xfrm>
          <a:prstGeom prst="rect">
            <a:avLst/>
          </a:prstGeom>
        </p:spPr>
      </p:pic>
    </p:spTree>
    <p:extLst>
      <p:ext uri="{BB962C8B-B14F-4D97-AF65-F5344CB8AC3E}">
        <p14:creationId xmlns:p14="http://schemas.microsoft.com/office/powerpoint/2010/main" val="2598537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10777"/>
          </a:xfrm>
        </p:spPr>
        <p:txBody>
          <a:bodyPr anchor="ctr">
            <a:normAutofit/>
          </a:bodyPr>
          <a:lstStyle/>
          <a:p>
            <a:r>
              <a:rPr lang="en-US" dirty="0"/>
              <a:t>REQUIRED: Disclosures</a:t>
            </a:r>
          </a:p>
        </p:txBody>
      </p:sp>
      <p:sp>
        <p:nvSpPr>
          <p:cNvPr id="3" name="Content Placeholder 2"/>
          <p:cNvSpPr>
            <a:spLocks noGrp="1"/>
          </p:cNvSpPr>
          <p:nvPr>
            <p:ph idx="1"/>
          </p:nvPr>
        </p:nvSpPr>
        <p:spPr>
          <a:xfrm>
            <a:off x="0" y="836195"/>
            <a:ext cx="7886700" cy="3941493"/>
          </a:xfrm>
        </p:spPr>
        <p:txBody>
          <a:bodyPr>
            <a:normAutofit/>
          </a:bodyPr>
          <a:lstStyle/>
          <a:p>
            <a:pPr marL="754380" lvl="1" indent="-342900"/>
            <a:r>
              <a:rPr lang="en-US" sz="2100" dirty="0">
                <a:solidFill>
                  <a:srgbClr val="C00000"/>
                </a:solidFill>
              </a:rPr>
              <a:t>I received a</a:t>
            </a:r>
          </a:p>
          <a:p>
            <a:pPr marL="1097280" lvl="2" indent="-342900"/>
            <a:r>
              <a:rPr lang="en-US" sz="1800" dirty="0">
                <a:solidFill>
                  <a:srgbClr val="C00000"/>
                </a:solidFill>
              </a:rPr>
              <a:t>Grant from the American Board of Family Medicine Foundation</a:t>
            </a:r>
          </a:p>
          <a:p>
            <a:pPr marL="1097280" lvl="2" indent="-342900"/>
            <a:r>
              <a:rPr lang="en-US" sz="1800" dirty="0">
                <a:solidFill>
                  <a:srgbClr val="C00000"/>
                </a:solidFill>
              </a:rPr>
              <a:t>Gift from Humana, Inc. </a:t>
            </a:r>
          </a:p>
          <a:p>
            <a:pPr marL="1097280" lvl="2" indent="-342900"/>
            <a:r>
              <a:rPr lang="en-US" sz="1800" dirty="0">
                <a:solidFill>
                  <a:srgbClr val="C00000"/>
                </a:solidFill>
              </a:rPr>
              <a:t>Grant from the Gordon and Betty Moore Foundation</a:t>
            </a:r>
          </a:p>
          <a:p>
            <a:pPr marL="754380" lvl="1" indent="-342900"/>
            <a:endParaRPr lang="en-US" sz="2100" dirty="0">
              <a:solidFill>
                <a:srgbClr val="C00000"/>
              </a:solidFill>
            </a:endParaRPr>
          </a:p>
        </p:txBody>
      </p:sp>
    </p:spTree>
    <p:extLst>
      <p:ext uri="{BB962C8B-B14F-4D97-AF65-F5344CB8AC3E}">
        <p14:creationId xmlns:p14="http://schemas.microsoft.com/office/powerpoint/2010/main" val="36912933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55182" y="-15358"/>
            <a:ext cx="9845748" cy="5322770"/>
          </a:xfrm>
          <a:prstGeom prst="rect">
            <a:avLst/>
          </a:prstGeom>
          <a:solidFill>
            <a:schemeClr val="tx1">
              <a:lumMod val="65000"/>
              <a:lumOff val="3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4" tIns="14402" rIns="28804" bIns="14402" rtlCol="0" anchor="ctr"/>
          <a:lstStyle/>
          <a:p>
            <a:pPr algn="ctr"/>
            <a:endParaRPr lang="en-US"/>
          </a:p>
        </p:txBody>
      </p:sp>
      <p:sp>
        <p:nvSpPr>
          <p:cNvPr id="13" name="TextBox 12"/>
          <p:cNvSpPr txBox="1"/>
          <p:nvPr/>
        </p:nvSpPr>
        <p:spPr>
          <a:xfrm>
            <a:off x="4787153" y="2862640"/>
            <a:ext cx="3683744" cy="1691079"/>
          </a:xfrm>
          <a:prstGeom prst="rect">
            <a:avLst/>
          </a:prstGeom>
          <a:noFill/>
        </p:spPr>
        <p:txBody>
          <a:bodyPr wrap="square" lIns="28804" tIns="14402" rIns="28804" bIns="14402" rtlCol="0">
            <a:spAutoFit/>
          </a:bodyPr>
          <a:lstStyle/>
          <a:p>
            <a:pPr algn="r"/>
            <a:r>
              <a:rPr lang="en-US" sz="5400" b="1" dirty="0">
                <a:solidFill>
                  <a:schemeClr val="accent2"/>
                </a:solidFill>
                <a:latin typeface="Trebuchet MS" panose="020B0603020202020204" pitchFamily="34" charset="0"/>
                <a:ea typeface="Lato" charset="0"/>
                <a:cs typeface="Lato" charset="0"/>
              </a:rPr>
              <a:t>THE </a:t>
            </a:r>
            <a:r>
              <a:rPr lang="en-US" sz="5400" b="1" dirty="0">
                <a:solidFill>
                  <a:schemeClr val="bg1"/>
                </a:solidFill>
                <a:latin typeface="Trebuchet MS" panose="020B0603020202020204" pitchFamily="34" charset="0"/>
                <a:ea typeface="Lato" charset="0"/>
                <a:cs typeface="Lato" charset="0"/>
              </a:rPr>
              <a:t>HAZARDS</a:t>
            </a:r>
            <a:endParaRPr lang="en-US" sz="3200" b="1" dirty="0">
              <a:solidFill>
                <a:schemeClr val="bg1"/>
              </a:solidFill>
              <a:latin typeface="Trebuchet MS" panose="020B0603020202020204" pitchFamily="34" charset="0"/>
              <a:ea typeface="Lato" charset="0"/>
              <a:cs typeface="Lato" charset="0"/>
            </a:endParaRPr>
          </a:p>
        </p:txBody>
      </p:sp>
    </p:spTree>
    <p:extLst>
      <p:ext uri="{BB962C8B-B14F-4D97-AF65-F5344CB8AC3E}">
        <p14:creationId xmlns:p14="http://schemas.microsoft.com/office/powerpoint/2010/main" val="17615481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9A1E9C9-A78B-2035-BA8A-D4CFA4922315}"/>
              </a:ext>
            </a:extLst>
          </p:cNvPr>
          <p:cNvSpPr>
            <a:spLocks noGrp="1"/>
          </p:cNvSpPr>
          <p:nvPr>
            <p:ph type="title"/>
          </p:nvPr>
        </p:nvSpPr>
        <p:spPr>
          <a:xfrm>
            <a:off x="0" y="1"/>
            <a:ext cx="9144000" cy="520430"/>
          </a:xfrm>
        </p:spPr>
        <p:txBody>
          <a:bodyPr>
            <a:normAutofit fontScale="90000"/>
          </a:bodyPr>
          <a:lstStyle/>
          <a:p>
            <a:endParaRPr lang="en-US"/>
          </a:p>
        </p:txBody>
      </p:sp>
      <p:pic>
        <p:nvPicPr>
          <p:cNvPr id="4" name="Picture 3" descr="A large cruise ship in the water&#10;&#10;Description automatically generated">
            <a:extLst>
              <a:ext uri="{FF2B5EF4-FFF2-40B4-BE49-F238E27FC236}">
                <a16:creationId xmlns:a16="http://schemas.microsoft.com/office/drawing/2014/main" id="{9C49CB8D-F091-DA6D-4C81-A7ABBD7C5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078" y="-457200"/>
            <a:ext cx="10006228" cy="7685656"/>
          </a:xfrm>
          <a:prstGeom prst="rect">
            <a:avLst/>
          </a:prstGeom>
        </p:spPr>
      </p:pic>
    </p:spTree>
    <p:extLst>
      <p:ext uri="{BB962C8B-B14F-4D97-AF65-F5344CB8AC3E}">
        <p14:creationId xmlns:p14="http://schemas.microsoft.com/office/powerpoint/2010/main" val="13171010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716C5BD3-63F7-465C-ACFF-13A401180CB0}"/>
              </a:ext>
            </a:extLst>
          </p:cNvPr>
          <p:cNvSpPr>
            <a:spLocks noGrp="1"/>
          </p:cNvSpPr>
          <p:nvPr>
            <p:ph type="title"/>
          </p:nvPr>
        </p:nvSpPr>
        <p:spPr/>
        <p:txBody>
          <a:bodyPr>
            <a:normAutofit/>
          </a:bodyPr>
          <a:lstStyle/>
          <a:p>
            <a:pPr>
              <a:defRPr/>
            </a:pPr>
            <a:r>
              <a:rPr lang="en-US" altLang="en-US" b="1" dirty="0"/>
              <a:t>Accuracy</a:t>
            </a:r>
          </a:p>
        </p:txBody>
      </p:sp>
      <p:sp>
        <p:nvSpPr>
          <p:cNvPr id="70659" name="Content Placeholder 2">
            <a:extLst>
              <a:ext uri="{FF2B5EF4-FFF2-40B4-BE49-F238E27FC236}">
                <a16:creationId xmlns:a16="http://schemas.microsoft.com/office/drawing/2014/main" id="{4C8A871E-EDB1-4FD3-9A12-72323EA39656}"/>
              </a:ext>
            </a:extLst>
          </p:cNvPr>
          <p:cNvSpPr>
            <a:spLocks noGrp="1"/>
          </p:cNvSpPr>
          <p:nvPr>
            <p:ph idx="1"/>
          </p:nvPr>
        </p:nvSpPr>
        <p:spPr>
          <a:xfrm>
            <a:off x="313948" y="925722"/>
            <a:ext cx="7662944" cy="3468478"/>
          </a:xfrm>
        </p:spPr>
        <p:txBody>
          <a:bodyPr>
            <a:normAutofit/>
          </a:bodyPr>
          <a:lstStyle/>
          <a:p>
            <a:pPr marL="0" indent="0">
              <a:buNone/>
            </a:pPr>
            <a:endParaRPr lang="en-US" b="0" dirty="0"/>
          </a:p>
          <a:p>
            <a:endParaRPr lang="en-US" dirty="0"/>
          </a:p>
        </p:txBody>
      </p:sp>
      <p:pic>
        <p:nvPicPr>
          <p:cNvPr id="2" name="Picture 1" descr="A close-up of a white background&#10;&#10;Description automatically generated">
            <a:extLst>
              <a:ext uri="{FF2B5EF4-FFF2-40B4-BE49-F238E27FC236}">
                <a16:creationId xmlns:a16="http://schemas.microsoft.com/office/drawing/2014/main" id="{A171A7BD-693B-0F08-93FF-42B2F0748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1" y="2571750"/>
            <a:ext cx="6388042" cy="1551535"/>
          </a:xfrm>
          <a:prstGeom prst="rect">
            <a:avLst/>
          </a:prstGeom>
        </p:spPr>
      </p:pic>
      <p:pic>
        <p:nvPicPr>
          <p:cNvPr id="4" name="Picture 3" descr="A close-up of blue text&#10;&#10;Description automatically generated">
            <a:extLst>
              <a:ext uri="{FF2B5EF4-FFF2-40B4-BE49-F238E27FC236}">
                <a16:creationId xmlns:a16="http://schemas.microsoft.com/office/drawing/2014/main" id="{52225A03-6B88-DD7E-FEF3-DEBE27FF70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196" y="848886"/>
            <a:ext cx="7338696" cy="1638442"/>
          </a:xfrm>
          <a:prstGeom prst="rect">
            <a:avLst/>
          </a:prstGeom>
        </p:spPr>
      </p:pic>
    </p:spTree>
    <p:extLst>
      <p:ext uri="{BB962C8B-B14F-4D97-AF65-F5344CB8AC3E}">
        <p14:creationId xmlns:p14="http://schemas.microsoft.com/office/powerpoint/2010/main" val="23345772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10777"/>
          </a:xfrm>
        </p:spPr>
        <p:txBody>
          <a:bodyPr anchor="ctr">
            <a:normAutofit/>
          </a:bodyPr>
          <a:lstStyle/>
          <a:p>
            <a:r>
              <a:rPr lang="en-US" dirty="0"/>
              <a:t>Privacy and generalizability</a:t>
            </a:r>
          </a:p>
        </p:txBody>
      </p:sp>
      <p:pic>
        <p:nvPicPr>
          <p:cNvPr id="4" name="Picture 3" descr="Diagram&#10;&#10;Description automatically generated">
            <a:extLst>
              <a:ext uri="{FF2B5EF4-FFF2-40B4-BE49-F238E27FC236}">
                <a16:creationId xmlns:a16="http://schemas.microsoft.com/office/drawing/2014/main" id="{F9C7C582-AB34-B5EB-FBF1-E24174BA76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186" y="900678"/>
            <a:ext cx="3365074" cy="3342143"/>
          </a:xfrm>
          <a:prstGeom prst="rect">
            <a:avLst/>
          </a:prstGeom>
        </p:spPr>
      </p:pic>
    </p:spTree>
    <p:extLst>
      <p:ext uri="{BB962C8B-B14F-4D97-AF65-F5344CB8AC3E}">
        <p14:creationId xmlns:p14="http://schemas.microsoft.com/office/powerpoint/2010/main" val="29056140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10777"/>
          </a:xfrm>
        </p:spPr>
        <p:txBody>
          <a:bodyPr anchor="ctr">
            <a:normAutofit/>
          </a:bodyPr>
          <a:lstStyle/>
          <a:p>
            <a:r>
              <a:rPr lang="en-US" dirty="0"/>
              <a:t>Bias</a:t>
            </a:r>
          </a:p>
        </p:txBody>
      </p:sp>
      <p:pic>
        <p:nvPicPr>
          <p:cNvPr id="6" name="Picture 5">
            <a:extLst>
              <a:ext uri="{FF2B5EF4-FFF2-40B4-BE49-F238E27FC236}">
                <a16:creationId xmlns:a16="http://schemas.microsoft.com/office/drawing/2014/main" id="{9CFADC25-1A95-8559-1F37-395B52F23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343" y="3868188"/>
            <a:ext cx="6843353" cy="525826"/>
          </a:xfrm>
          <a:prstGeom prst="rect">
            <a:avLst/>
          </a:prstGeom>
        </p:spPr>
      </p:pic>
      <p:sp>
        <p:nvSpPr>
          <p:cNvPr id="9" name="TextBox 8">
            <a:extLst>
              <a:ext uri="{FF2B5EF4-FFF2-40B4-BE49-F238E27FC236}">
                <a16:creationId xmlns:a16="http://schemas.microsoft.com/office/drawing/2014/main" id="{DEFBD841-2F65-D8E8-1239-47E1591D00D5}"/>
              </a:ext>
            </a:extLst>
          </p:cNvPr>
          <p:cNvSpPr txBox="1"/>
          <p:nvPr/>
        </p:nvSpPr>
        <p:spPr>
          <a:xfrm>
            <a:off x="1003150" y="1099304"/>
            <a:ext cx="3451860" cy="369332"/>
          </a:xfrm>
          <a:prstGeom prst="rect">
            <a:avLst/>
          </a:prstGeom>
          <a:noFill/>
        </p:spPr>
        <p:txBody>
          <a:bodyPr wrap="square" rtlCol="0">
            <a:spAutoFit/>
          </a:bodyPr>
          <a:lstStyle/>
          <a:p>
            <a:r>
              <a:rPr lang="en-US" dirty="0">
                <a:latin typeface="+mj-lt"/>
              </a:rPr>
              <a:t>The white man worked as…</a:t>
            </a:r>
          </a:p>
        </p:txBody>
      </p:sp>
      <p:sp>
        <p:nvSpPr>
          <p:cNvPr id="10" name="TextBox 9">
            <a:extLst>
              <a:ext uri="{FF2B5EF4-FFF2-40B4-BE49-F238E27FC236}">
                <a16:creationId xmlns:a16="http://schemas.microsoft.com/office/drawing/2014/main" id="{E846A880-D38B-5256-AF07-172B5B564B89}"/>
              </a:ext>
            </a:extLst>
          </p:cNvPr>
          <p:cNvSpPr txBox="1"/>
          <p:nvPr/>
        </p:nvSpPr>
        <p:spPr>
          <a:xfrm>
            <a:off x="4004310" y="1099304"/>
            <a:ext cx="3451860" cy="369332"/>
          </a:xfrm>
          <a:prstGeom prst="rect">
            <a:avLst/>
          </a:prstGeom>
          <a:noFill/>
        </p:spPr>
        <p:txBody>
          <a:bodyPr wrap="square" rtlCol="0">
            <a:spAutoFit/>
          </a:bodyPr>
          <a:lstStyle/>
          <a:p>
            <a:r>
              <a:rPr lang="en-US" dirty="0">
                <a:latin typeface="+mj-lt"/>
              </a:rPr>
              <a:t>a police officer</a:t>
            </a:r>
          </a:p>
        </p:txBody>
      </p:sp>
      <p:sp>
        <p:nvSpPr>
          <p:cNvPr id="11" name="TextBox 10">
            <a:extLst>
              <a:ext uri="{FF2B5EF4-FFF2-40B4-BE49-F238E27FC236}">
                <a16:creationId xmlns:a16="http://schemas.microsoft.com/office/drawing/2014/main" id="{C23D285A-3AA6-D3AD-6B85-AB6D43C7DF78}"/>
              </a:ext>
            </a:extLst>
          </p:cNvPr>
          <p:cNvSpPr txBox="1"/>
          <p:nvPr/>
        </p:nvSpPr>
        <p:spPr>
          <a:xfrm>
            <a:off x="4015740" y="1578233"/>
            <a:ext cx="3451860" cy="369332"/>
          </a:xfrm>
          <a:prstGeom prst="rect">
            <a:avLst/>
          </a:prstGeom>
          <a:noFill/>
        </p:spPr>
        <p:txBody>
          <a:bodyPr wrap="square" rtlCol="0">
            <a:spAutoFit/>
          </a:bodyPr>
          <a:lstStyle/>
          <a:p>
            <a:r>
              <a:rPr lang="en-US" dirty="0">
                <a:latin typeface="+mj-lt"/>
              </a:rPr>
              <a:t>a prosecutor</a:t>
            </a:r>
          </a:p>
        </p:txBody>
      </p:sp>
      <p:sp>
        <p:nvSpPr>
          <p:cNvPr id="12" name="TextBox 11">
            <a:extLst>
              <a:ext uri="{FF2B5EF4-FFF2-40B4-BE49-F238E27FC236}">
                <a16:creationId xmlns:a16="http://schemas.microsoft.com/office/drawing/2014/main" id="{C09D240E-6042-5FF6-C003-5839922955F6}"/>
              </a:ext>
            </a:extLst>
          </p:cNvPr>
          <p:cNvSpPr txBox="1"/>
          <p:nvPr/>
        </p:nvSpPr>
        <p:spPr>
          <a:xfrm>
            <a:off x="4015740" y="2057162"/>
            <a:ext cx="3451860" cy="646331"/>
          </a:xfrm>
          <a:prstGeom prst="rect">
            <a:avLst/>
          </a:prstGeom>
          <a:noFill/>
        </p:spPr>
        <p:txBody>
          <a:bodyPr wrap="square" rtlCol="0">
            <a:spAutoFit/>
          </a:bodyPr>
          <a:lstStyle/>
          <a:p>
            <a:r>
              <a:rPr lang="en-US" dirty="0">
                <a:latin typeface="+mj-lt"/>
              </a:rPr>
              <a:t>the President of the United States</a:t>
            </a:r>
          </a:p>
        </p:txBody>
      </p:sp>
    </p:spTree>
    <p:extLst>
      <p:ext uri="{BB962C8B-B14F-4D97-AF65-F5344CB8AC3E}">
        <p14:creationId xmlns:p14="http://schemas.microsoft.com/office/powerpoint/2010/main" val="400877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10777"/>
          </a:xfrm>
        </p:spPr>
        <p:txBody>
          <a:bodyPr anchor="ctr">
            <a:normAutofit/>
          </a:bodyPr>
          <a:lstStyle/>
          <a:p>
            <a:r>
              <a:rPr lang="en-US" dirty="0"/>
              <a:t>Skill degradation and automation complacency</a:t>
            </a:r>
          </a:p>
        </p:txBody>
      </p:sp>
      <p:pic>
        <p:nvPicPr>
          <p:cNvPr id="4" name="Picture 3" descr="Close-up of a brain scan&#10;&#10;Description automatically generated">
            <a:extLst>
              <a:ext uri="{FF2B5EF4-FFF2-40B4-BE49-F238E27FC236}">
                <a16:creationId xmlns:a16="http://schemas.microsoft.com/office/drawing/2014/main" id="{9076A27D-F50C-516E-A1A5-6B071FB243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7305" y="647700"/>
            <a:ext cx="6177915" cy="4118610"/>
          </a:xfrm>
          <a:prstGeom prst="rect">
            <a:avLst/>
          </a:prstGeom>
        </p:spPr>
      </p:pic>
    </p:spTree>
    <p:extLst>
      <p:ext uri="{BB962C8B-B14F-4D97-AF65-F5344CB8AC3E}">
        <p14:creationId xmlns:p14="http://schemas.microsoft.com/office/powerpoint/2010/main" val="42242328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55182" y="-15358"/>
            <a:ext cx="9845748" cy="5322770"/>
          </a:xfrm>
          <a:prstGeom prst="rect">
            <a:avLst/>
          </a:prstGeom>
          <a:solidFill>
            <a:schemeClr val="tx1">
              <a:lumMod val="65000"/>
              <a:lumOff val="3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4" tIns="14402" rIns="28804" bIns="14402" rtlCol="0" anchor="ctr"/>
          <a:lstStyle/>
          <a:p>
            <a:pPr algn="ctr"/>
            <a:endParaRPr lang="en-US" dirty="0"/>
          </a:p>
        </p:txBody>
      </p:sp>
      <p:sp>
        <p:nvSpPr>
          <p:cNvPr id="13" name="TextBox 12"/>
          <p:cNvSpPr txBox="1"/>
          <p:nvPr/>
        </p:nvSpPr>
        <p:spPr>
          <a:xfrm>
            <a:off x="4970033" y="3011013"/>
            <a:ext cx="3536194" cy="1691079"/>
          </a:xfrm>
          <a:prstGeom prst="rect">
            <a:avLst/>
          </a:prstGeom>
          <a:noFill/>
        </p:spPr>
        <p:txBody>
          <a:bodyPr wrap="square" lIns="28804" tIns="14402" rIns="28804" bIns="14402" rtlCol="0">
            <a:spAutoFit/>
          </a:bodyPr>
          <a:lstStyle/>
          <a:p>
            <a:pPr algn="r"/>
            <a:r>
              <a:rPr lang="en-US" sz="5400" b="1" dirty="0">
                <a:solidFill>
                  <a:schemeClr val="accent2"/>
                </a:solidFill>
                <a:latin typeface="Trebuchet MS" panose="020B0603020202020204" pitchFamily="34" charset="0"/>
                <a:ea typeface="Lato" charset="0"/>
                <a:cs typeface="Lato" charset="0"/>
              </a:rPr>
              <a:t>THE </a:t>
            </a:r>
            <a:r>
              <a:rPr lang="en-US" sz="5400" b="1" dirty="0">
                <a:solidFill>
                  <a:schemeClr val="bg1"/>
                </a:solidFill>
                <a:latin typeface="Trebuchet MS" panose="020B0603020202020204" pitchFamily="34" charset="0"/>
                <a:ea typeface="Lato" charset="0"/>
                <a:cs typeface="Lato" charset="0"/>
              </a:rPr>
              <a:t>FUTURE</a:t>
            </a:r>
            <a:endParaRPr lang="en-US" sz="3200" b="1" dirty="0">
              <a:solidFill>
                <a:schemeClr val="bg1"/>
              </a:solidFill>
              <a:latin typeface="Trebuchet MS" panose="020B0603020202020204" pitchFamily="34" charset="0"/>
              <a:ea typeface="Lato" charset="0"/>
              <a:cs typeface="Lato" charset="0"/>
            </a:endParaRPr>
          </a:p>
        </p:txBody>
      </p:sp>
    </p:spTree>
    <p:extLst>
      <p:ext uri="{BB962C8B-B14F-4D97-AF65-F5344CB8AC3E}">
        <p14:creationId xmlns:p14="http://schemas.microsoft.com/office/powerpoint/2010/main" val="15217395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8"/>
          </p:nvPr>
        </p:nvSpPr>
        <p:spPr>
          <a:xfrm>
            <a:off x="4575979" y="2457452"/>
            <a:ext cx="4568021" cy="2686048"/>
          </a:xfrm>
        </p:spPr>
        <p:txBody>
          <a:bodyPr/>
          <a:lstStyle/>
          <a:p>
            <a:endParaRPr lang="en-US" dirty="0">
              <a:latin typeface="Trebuchet MS" panose="020B0603020202020204" pitchFamily="34" charset="0"/>
            </a:endParaRPr>
          </a:p>
        </p:txBody>
      </p:sp>
      <p:sp>
        <p:nvSpPr>
          <p:cNvPr id="2" name="Picture Placeholder 1"/>
          <p:cNvSpPr>
            <a:spLocks noGrp="1"/>
          </p:cNvSpPr>
          <p:nvPr>
            <p:ph type="pic" sz="quarter" idx="20"/>
          </p:nvPr>
        </p:nvSpPr>
        <p:spPr/>
        <p:txBody>
          <a:bodyPr/>
          <a:lstStyle/>
          <a:p>
            <a:endParaRPr lang="en-US" dirty="0">
              <a:latin typeface="Trebuchet MS" panose="020B0603020202020204" pitchFamily="34" charset="0"/>
            </a:endParaRPr>
          </a:p>
        </p:txBody>
      </p:sp>
      <p:sp>
        <p:nvSpPr>
          <p:cNvPr id="6" name="Picture Placeholder 5"/>
          <p:cNvSpPr>
            <a:spLocks noGrp="1"/>
          </p:cNvSpPr>
          <p:nvPr>
            <p:ph type="pic" sz="quarter" idx="19"/>
          </p:nvPr>
        </p:nvSpPr>
        <p:spPr>
          <a:solidFill>
            <a:schemeClr val="accent1"/>
          </a:solidFill>
        </p:spPr>
        <p:txBody>
          <a:bodyPr/>
          <a:lstStyle/>
          <a:p>
            <a:endParaRPr lang="en-US" dirty="0">
              <a:latin typeface="Trebuchet MS" panose="020B0603020202020204" pitchFamily="34" charset="0"/>
            </a:endParaRPr>
          </a:p>
        </p:txBody>
      </p:sp>
      <p:sp>
        <p:nvSpPr>
          <p:cNvPr id="21" name="Rectangle 20"/>
          <p:cNvSpPr/>
          <p:nvPr/>
        </p:nvSpPr>
        <p:spPr>
          <a:xfrm>
            <a:off x="-7377" y="2567568"/>
            <a:ext cx="4591922" cy="2577973"/>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603020202020204" pitchFamily="34" charset="0"/>
            </a:endParaRPr>
          </a:p>
        </p:txBody>
      </p:sp>
      <p:sp>
        <p:nvSpPr>
          <p:cNvPr id="15" name="Rectangle 14"/>
          <p:cNvSpPr/>
          <p:nvPr/>
        </p:nvSpPr>
        <p:spPr>
          <a:xfrm>
            <a:off x="4584546" y="2569710"/>
            <a:ext cx="4558264" cy="2573790"/>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603020202020204" pitchFamily="34" charset="0"/>
            </a:endParaRPr>
          </a:p>
        </p:txBody>
      </p:sp>
      <p:sp>
        <p:nvSpPr>
          <p:cNvPr id="47" name="Rectangle 46"/>
          <p:cNvSpPr/>
          <p:nvPr/>
        </p:nvSpPr>
        <p:spPr>
          <a:xfrm>
            <a:off x="4584546" y="-6222"/>
            <a:ext cx="4558264" cy="2573790"/>
          </a:xfrm>
          <a:prstGeom prst="rect">
            <a:avLst/>
          </a:prstGeom>
          <a:solidFill>
            <a:schemeClr val="accent3">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603020202020204" pitchFamily="34" charset="0"/>
            </a:endParaRPr>
          </a:p>
        </p:txBody>
      </p:sp>
      <p:sp>
        <p:nvSpPr>
          <p:cNvPr id="14" name="Rectangle 13"/>
          <p:cNvSpPr/>
          <p:nvPr/>
        </p:nvSpPr>
        <p:spPr>
          <a:xfrm>
            <a:off x="-7377" y="-11476"/>
            <a:ext cx="4591922" cy="25779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603020202020204" pitchFamily="34" charset="0"/>
            </a:endParaRPr>
          </a:p>
        </p:txBody>
      </p:sp>
      <p:cxnSp>
        <p:nvCxnSpPr>
          <p:cNvPr id="48" name="Straight Connector 47"/>
          <p:cNvCxnSpPr/>
          <p:nvPr/>
        </p:nvCxnSpPr>
        <p:spPr>
          <a:xfrm>
            <a:off x="6726918" y="3878907"/>
            <a:ext cx="2216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Rectangle 48"/>
          <p:cNvSpPr>
            <a:spLocks/>
          </p:cNvSpPr>
          <p:nvPr/>
        </p:nvSpPr>
        <p:spPr bwMode="auto">
          <a:xfrm>
            <a:off x="6156549" y="3515419"/>
            <a:ext cx="1388971" cy="317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1714500">
              <a:lnSpc>
                <a:spcPts val="2775"/>
              </a:lnSpc>
            </a:pPr>
            <a:r>
              <a:rPr lang="en-US" sz="1650" b="1" spc="300" dirty="0">
                <a:solidFill>
                  <a:schemeClr val="bg1"/>
                </a:solidFill>
                <a:latin typeface="Trebuchet MS" panose="020B0603020202020204" pitchFamily="34" charset="0"/>
                <a:ea typeface="Lato Black" charset="0"/>
                <a:cs typeface="Lato Black" charset="0"/>
                <a:sym typeface="Bebas Neue" charset="0"/>
              </a:rPr>
              <a:t>TAILORING</a:t>
            </a:r>
          </a:p>
        </p:txBody>
      </p:sp>
      <p:cxnSp>
        <p:nvCxnSpPr>
          <p:cNvPr id="22" name="Straight Connector 21"/>
          <p:cNvCxnSpPr/>
          <p:nvPr/>
        </p:nvCxnSpPr>
        <p:spPr>
          <a:xfrm>
            <a:off x="6737511" y="1295782"/>
            <a:ext cx="2216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angle 22"/>
          <p:cNvSpPr>
            <a:spLocks/>
          </p:cNvSpPr>
          <p:nvPr/>
        </p:nvSpPr>
        <p:spPr bwMode="auto">
          <a:xfrm>
            <a:off x="6311795" y="932293"/>
            <a:ext cx="1099660" cy="317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1714500">
              <a:lnSpc>
                <a:spcPts val="2775"/>
              </a:lnSpc>
            </a:pPr>
            <a:r>
              <a:rPr lang="en-US" sz="1650" b="1" spc="300" dirty="0">
                <a:solidFill>
                  <a:schemeClr val="bg1"/>
                </a:solidFill>
                <a:latin typeface="Trebuchet MS" panose="020B0603020202020204" pitchFamily="34" charset="0"/>
                <a:ea typeface="Lato Black" charset="0"/>
                <a:cs typeface="Lato Black" charset="0"/>
                <a:sym typeface="Bebas Neue" charset="0"/>
              </a:rPr>
              <a:t>TESTING</a:t>
            </a:r>
          </a:p>
        </p:txBody>
      </p:sp>
      <p:cxnSp>
        <p:nvCxnSpPr>
          <p:cNvPr id="25" name="Straight Connector 24"/>
          <p:cNvCxnSpPr/>
          <p:nvPr/>
        </p:nvCxnSpPr>
        <p:spPr>
          <a:xfrm>
            <a:off x="2164269" y="3883859"/>
            <a:ext cx="2216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p:cNvSpPr>
            <a:spLocks/>
          </p:cNvSpPr>
          <p:nvPr/>
        </p:nvSpPr>
        <p:spPr bwMode="auto">
          <a:xfrm>
            <a:off x="1711302" y="3520370"/>
            <a:ext cx="1154162" cy="317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1714500">
              <a:lnSpc>
                <a:spcPts val="2775"/>
              </a:lnSpc>
            </a:pPr>
            <a:r>
              <a:rPr lang="en-US" sz="1650" b="1" spc="300" dirty="0">
                <a:solidFill>
                  <a:schemeClr val="bg1"/>
                </a:solidFill>
                <a:latin typeface="Trebuchet MS" panose="020B0603020202020204" pitchFamily="34" charset="0"/>
                <a:ea typeface="Lato Black" charset="0"/>
                <a:cs typeface="Lato Black" charset="0"/>
                <a:sym typeface="Bebas Neue" charset="0"/>
              </a:rPr>
              <a:t>TEAMING</a:t>
            </a:r>
          </a:p>
        </p:txBody>
      </p:sp>
      <p:cxnSp>
        <p:nvCxnSpPr>
          <p:cNvPr id="28" name="Straight Connector 27"/>
          <p:cNvCxnSpPr/>
          <p:nvPr/>
        </p:nvCxnSpPr>
        <p:spPr>
          <a:xfrm>
            <a:off x="2164269" y="1295782"/>
            <a:ext cx="2216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Rectangle 28"/>
          <p:cNvSpPr>
            <a:spLocks/>
          </p:cNvSpPr>
          <p:nvPr/>
        </p:nvSpPr>
        <p:spPr bwMode="auto">
          <a:xfrm>
            <a:off x="1665618" y="932293"/>
            <a:ext cx="1245534" cy="317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1714500">
              <a:lnSpc>
                <a:spcPts val="2775"/>
              </a:lnSpc>
            </a:pPr>
            <a:r>
              <a:rPr lang="en-US" sz="1650" b="1" spc="300" dirty="0">
                <a:solidFill>
                  <a:schemeClr val="bg1"/>
                </a:solidFill>
                <a:latin typeface="Trebuchet MS" panose="020B0603020202020204" pitchFamily="34" charset="0"/>
                <a:ea typeface="Lato Black" charset="0"/>
                <a:cs typeface="Lato Black" charset="0"/>
                <a:sym typeface="Bebas Neue" charset="0"/>
              </a:rPr>
              <a:t>TRAINING</a:t>
            </a:r>
          </a:p>
        </p:txBody>
      </p:sp>
      <p:sp>
        <p:nvSpPr>
          <p:cNvPr id="3" name="Rectangle 2">
            <a:extLst>
              <a:ext uri="{FF2B5EF4-FFF2-40B4-BE49-F238E27FC236}">
                <a16:creationId xmlns:a16="http://schemas.microsoft.com/office/drawing/2014/main" id="{5457DAEA-BF61-1F3D-5479-6110C9B550A5}"/>
              </a:ext>
            </a:extLst>
          </p:cNvPr>
          <p:cNvSpPr/>
          <p:nvPr/>
        </p:nvSpPr>
        <p:spPr>
          <a:xfrm>
            <a:off x="2964194" y="1805589"/>
            <a:ext cx="3240704" cy="15342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603020202020204" pitchFamily="34" charset="0"/>
            </a:endParaRPr>
          </a:p>
        </p:txBody>
      </p:sp>
      <p:cxnSp>
        <p:nvCxnSpPr>
          <p:cNvPr id="5" name="Straight Connector 4">
            <a:extLst>
              <a:ext uri="{FF2B5EF4-FFF2-40B4-BE49-F238E27FC236}">
                <a16:creationId xmlns:a16="http://schemas.microsoft.com/office/drawing/2014/main" id="{161F2A09-EF02-2C27-F426-48DD11D404A3}"/>
              </a:ext>
            </a:extLst>
          </p:cNvPr>
          <p:cNvCxnSpPr/>
          <p:nvPr/>
        </p:nvCxnSpPr>
        <p:spPr>
          <a:xfrm>
            <a:off x="4444728" y="2739717"/>
            <a:ext cx="2216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CDB7AFB-F08D-30C2-B5ED-7E4CFDC739B6}"/>
              </a:ext>
            </a:extLst>
          </p:cNvPr>
          <p:cNvSpPr>
            <a:spLocks/>
          </p:cNvSpPr>
          <p:nvPr/>
        </p:nvSpPr>
        <p:spPr bwMode="auto">
          <a:xfrm>
            <a:off x="3850541" y="2376229"/>
            <a:ext cx="1436612" cy="317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1714500">
              <a:lnSpc>
                <a:spcPts val="2775"/>
              </a:lnSpc>
            </a:pPr>
            <a:r>
              <a:rPr lang="en-US" sz="1650" b="1" spc="300" dirty="0">
                <a:solidFill>
                  <a:schemeClr val="bg1"/>
                </a:solidFill>
                <a:latin typeface="Trebuchet MS" panose="020B0603020202020204" pitchFamily="34" charset="0"/>
                <a:ea typeface="Lato Black" charset="0"/>
                <a:cs typeface="Lato Black" charset="0"/>
                <a:sym typeface="Bebas Neue" charset="0"/>
              </a:rPr>
              <a:t>TRAVELING</a:t>
            </a:r>
          </a:p>
        </p:txBody>
      </p:sp>
    </p:spTree>
    <p:extLst>
      <p:ext uri="{BB962C8B-B14F-4D97-AF65-F5344CB8AC3E}">
        <p14:creationId xmlns:p14="http://schemas.microsoft.com/office/powerpoint/2010/main" val="34396258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419-B6EC-1C05-06C5-5F78B6A0E7A0}"/>
              </a:ext>
            </a:extLst>
          </p:cNvPr>
          <p:cNvSpPr>
            <a:spLocks noGrp="1"/>
          </p:cNvSpPr>
          <p:nvPr>
            <p:ph type="title"/>
          </p:nvPr>
        </p:nvSpPr>
        <p:spPr/>
        <p:txBody>
          <a:bodyPr/>
          <a:lstStyle/>
          <a:p>
            <a:r>
              <a:rPr lang="en-US" dirty="0"/>
              <a:t>Magic beans</a:t>
            </a:r>
          </a:p>
        </p:txBody>
      </p:sp>
      <p:sp>
        <p:nvSpPr>
          <p:cNvPr id="3" name="Content Placeholder 2">
            <a:extLst>
              <a:ext uri="{FF2B5EF4-FFF2-40B4-BE49-F238E27FC236}">
                <a16:creationId xmlns:a16="http://schemas.microsoft.com/office/drawing/2014/main" id="{D468B474-EC56-5914-0A26-80EF07DF3CEE}"/>
              </a:ext>
            </a:extLst>
          </p:cNvPr>
          <p:cNvSpPr>
            <a:spLocks noGrp="1"/>
          </p:cNvSpPr>
          <p:nvPr>
            <p:ph idx="1"/>
          </p:nvPr>
        </p:nvSpPr>
        <p:spPr>
          <a:xfrm>
            <a:off x="294567" y="725519"/>
            <a:ext cx="7886700" cy="3941493"/>
          </a:xfrm>
        </p:spPr>
        <p:txBody>
          <a:bodyPr>
            <a:normAutofit/>
          </a:bodyPr>
          <a:lstStyle/>
          <a:p>
            <a:pPr marL="0" indent="0" algn="l">
              <a:buNone/>
            </a:pPr>
            <a:r>
              <a:rPr lang="en-US" sz="1800" b="0" i="0" u="none" strike="noStrike" baseline="0" dirty="0">
                <a:latin typeface="MinionPro-Regular"/>
              </a:rPr>
              <a:t>“We learn enough about pharmacology that if someone came in and said, “I have these magic beans” and you said “Okay, I’ve had pharmacology. How do they work?” And they said “Well, it’s just magic.” You’d probably want to know a little more about the magic before you would give it to your patients. AI is kind of like magic beans the way it gets sold to people, and I want all of us to be able to ask the right questions. What’s the technology behind it? How has it been tested? Did you do external validation? What kind of data sets?”</a:t>
            </a:r>
            <a:endParaRPr lang="en-US" sz="1800" b="0" i="0" u="none" strike="noStrike" baseline="0" dirty="0">
              <a:latin typeface="WeissStd"/>
            </a:endParaRPr>
          </a:p>
        </p:txBody>
      </p:sp>
      <p:pic>
        <p:nvPicPr>
          <p:cNvPr id="7" name="Picture 6" descr="A close up of a sign&#10;&#10;Description automatically generated">
            <a:extLst>
              <a:ext uri="{FF2B5EF4-FFF2-40B4-BE49-F238E27FC236}">
                <a16:creationId xmlns:a16="http://schemas.microsoft.com/office/drawing/2014/main" id="{B5350450-575C-9D5D-EA0E-6F9876C44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733" y="3256335"/>
            <a:ext cx="4564776" cy="754445"/>
          </a:xfrm>
          <a:prstGeom prst="rect">
            <a:avLst/>
          </a:prstGeom>
        </p:spPr>
      </p:pic>
    </p:spTree>
    <p:extLst>
      <p:ext uri="{BB962C8B-B14F-4D97-AF65-F5344CB8AC3E}">
        <p14:creationId xmlns:p14="http://schemas.microsoft.com/office/powerpoint/2010/main" val="24962331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1"/>
            <a:ext cx="9144000" cy="510777"/>
          </a:xfrm>
        </p:spPr>
        <p:txBody>
          <a:bodyPr vert="horz" lIns="91440" tIns="45720" rIns="91440" bIns="45720" rtlCol="0" anchor="ctr">
            <a:normAutofit/>
          </a:bodyPr>
          <a:lstStyle/>
          <a:p>
            <a:r>
              <a:rPr lang="en-US" altLang="en-US" b="1" kern="1200" dirty="0">
                <a:latin typeface="+mj-lt"/>
                <a:ea typeface="+mj-ea"/>
                <a:cs typeface="+mj-cs"/>
              </a:rPr>
              <a:t>AI competencies</a:t>
            </a:r>
          </a:p>
        </p:txBody>
      </p:sp>
      <p:pic>
        <p:nvPicPr>
          <p:cNvPr id="3" name="Picture 2" descr="A close-up of a blister on a person's shoulder&#10;&#10;Description automatically generated">
            <a:extLst>
              <a:ext uri="{FF2B5EF4-FFF2-40B4-BE49-F238E27FC236}">
                <a16:creationId xmlns:a16="http://schemas.microsoft.com/office/drawing/2014/main" id="{067FF508-6F98-2E84-9884-BC56E5B31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1294" y="691229"/>
            <a:ext cx="1698927" cy="3433003"/>
          </a:xfrm>
          <a:prstGeom prst="rect">
            <a:avLst/>
          </a:prstGeom>
        </p:spPr>
      </p:pic>
      <p:pic>
        <p:nvPicPr>
          <p:cNvPr id="6" name="Picture 5" descr="A close-up of a skin rash&#10;&#10;Description automatically generated">
            <a:extLst>
              <a:ext uri="{FF2B5EF4-FFF2-40B4-BE49-F238E27FC236}">
                <a16:creationId xmlns:a16="http://schemas.microsoft.com/office/drawing/2014/main" id="{9671CE84-D43B-B7A5-9A3B-AE5A0DA000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6423" y="691229"/>
            <a:ext cx="1698927" cy="3577317"/>
          </a:xfrm>
          <a:prstGeom prst="rect">
            <a:avLst/>
          </a:prstGeom>
        </p:spPr>
      </p:pic>
      <p:pic>
        <p:nvPicPr>
          <p:cNvPr id="8" name="Picture 7" descr="A close-up of a text&#10;&#10;Description automatically generated">
            <a:extLst>
              <a:ext uri="{FF2B5EF4-FFF2-40B4-BE49-F238E27FC236}">
                <a16:creationId xmlns:a16="http://schemas.microsoft.com/office/drawing/2014/main" id="{7B5A83D2-A029-7BE5-D40B-A3BBCD598C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537" y="2148612"/>
            <a:ext cx="4196443" cy="518235"/>
          </a:xfrm>
          <a:prstGeom prst="rect">
            <a:avLst/>
          </a:prstGeom>
        </p:spPr>
      </p:pic>
    </p:spTree>
    <p:extLst>
      <p:ext uri="{BB962C8B-B14F-4D97-AF65-F5344CB8AC3E}">
        <p14:creationId xmlns:p14="http://schemas.microsoft.com/office/powerpoint/2010/main" val="1207127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10777"/>
          </a:xfrm>
        </p:spPr>
        <p:txBody>
          <a:bodyPr anchor="ctr">
            <a:normAutofit/>
          </a:bodyPr>
          <a:lstStyle/>
          <a:p>
            <a:r>
              <a:rPr lang="en-US" dirty="0"/>
              <a:t>Acknowledgements</a:t>
            </a:r>
          </a:p>
        </p:txBody>
      </p:sp>
      <p:sp>
        <p:nvSpPr>
          <p:cNvPr id="3" name="Content Placeholder 2"/>
          <p:cNvSpPr>
            <a:spLocks noGrp="1"/>
          </p:cNvSpPr>
          <p:nvPr>
            <p:ph idx="1"/>
          </p:nvPr>
        </p:nvSpPr>
        <p:spPr>
          <a:xfrm>
            <a:off x="435012" y="680471"/>
            <a:ext cx="7886700" cy="3941493"/>
          </a:xfrm>
        </p:spPr>
        <p:txBody>
          <a:bodyPr>
            <a:normAutofit/>
          </a:bodyPr>
          <a:lstStyle/>
          <a:p>
            <a:pPr lvl="0">
              <a:spcBef>
                <a:spcPts val="0"/>
              </a:spcBef>
            </a:pPr>
            <a:r>
              <a:rPr lang="en-US" b="0" dirty="0"/>
              <a:t>Damian Archer</a:t>
            </a:r>
          </a:p>
          <a:p>
            <a:pPr lvl="0">
              <a:spcBef>
                <a:spcPts val="0"/>
              </a:spcBef>
            </a:pPr>
            <a:r>
              <a:rPr lang="en-US" b="0" dirty="0"/>
              <a:t>David </a:t>
            </a:r>
            <a:r>
              <a:rPr lang="en-US" b="0" dirty="0" err="1"/>
              <a:t>Chartash</a:t>
            </a:r>
            <a:endParaRPr lang="en-US" b="0" dirty="0"/>
          </a:p>
          <a:p>
            <a:pPr lvl="0">
              <a:spcBef>
                <a:spcPts val="0"/>
              </a:spcBef>
            </a:pPr>
            <a:r>
              <a:rPr lang="en-US" b="0" dirty="0"/>
              <a:t>The Glass Cage by Nicholas Carr</a:t>
            </a:r>
          </a:p>
          <a:p>
            <a:pPr lvl="0">
              <a:spcBef>
                <a:spcPts val="0"/>
              </a:spcBef>
            </a:pPr>
            <a:r>
              <a:rPr lang="en-US" b="0" dirty="0"/>
              <a:t>Sal Khan’s Ted Talk</a:t>
            </a:r>
          </a:p>
          <a:p>
            <a:endParaRPr lang="en-US" dirty="0"/>
          </a:p>
        </p:txBody>
      </p:sp>
    </p:spTree>
    <p:extLst>
      <p:ext uri="{BB962C8B-B14F-4D97-AF65-F5344CB8AC3E}">
        <p14:creationId xmlns:p14="http://schemas.microsoft.com/office/powerpoint/2010/main" val="36209845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181717"/>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202B05-FAE5-1BED-310F-F61A034F656B}"/>
              </a:ext>
            </a:extLst>
          </p:cNvPr>
          <p:cNvSpPr txBox="1"/>
          <p:nvPr/>
        </p:nvSpPr>
        <p:spPr>
          <a:xfrm>
            <a:off x="1138416" y="2348124"/>
            <a:ext cx="3821441"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solidFill>
                <a:effectLst/>
                <a:uLnTx/>
                <a:uFillTx/>
                <a:latin typeface="Calibri" panose="020F0502020204030204"/>
                <a:ea typeface="+mn-ea"/>
                <a:cs typeface="+mn-cs"/>
              </a:rPr>
              <a:t>      |</a:t>
            </a:r>
          </a:p>
        </p:txBody>
      </p:sp>
      <p:sp>
        <p:nvSpPr>
          <p:cNvPr id="2" name="TextBox 1">
            <a:extLst>
              <a:ext uri="{FF2B5EF4-FFF2-40B4-BE49-F238E27FC236}">
                <a16:creationId xmlns:a16="http://schemas.microsoft.com/office/drawing/2014/main" id="{B9A2E3D1-C2C5-0A9B-C188-F46C89083A65}"/>
              </a:ext>
            </a:extLst>
          </p:cNvPr>
          <p:cNvSpPr txBox="1"/>
          <p:nvPr/>
        </p:nvSpPr>
        <p:spPr>
          <a:xfrm>
            <a:off x="1242048" y="2374892"/>
            <a:ext cx="3821441"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solidFill>
                <a:effectLst/>
                <a:uLnTx/>
                <a:uFillTx/>
                <a:latin typeface="Roboto" panose="02000000000000000000" pitchFamily="2" charset="0"/>
                <a:ea typeface="Roboto" panose="02000000000000000000" pitchFamily="2" charset="0"/>
                <a:cs typeface="+mn-cs"/>
              </a:rPr>
              <a:t>       What is this tool?</a:t>
            </a:r>
          </a:p>
        </p:txBody>
      </p:sp>
      <p:pic>
        <p:nvPicPr>
          <p:cNvPr id="9" name="Graphic 8" descr="Magnifying glass with solid fill">
            <a:extLst>
              <a:ext uri="{FF2B5EF4-FFF2-40B4-BE49-F238E27FC236}">
                <a16:creationId xmlns:a16="http://schemas.microsoft.com/office/drawing/2014/main" id="{0BD21423-DF5B-5AC7-3256-19A9AB20E2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9867" y="2399158"/>
            <a:ext cx="267265" cy="267265"/>
          </a:xfrm>
          <a:prstGeom prst="rect">
            <a:avLst/>
          </a:prstGeom>
        </p:spPr>
      </p:pic>
      <p:sp>
        <p:nvSpPr>
          <p:cNvPr id="22" name="Rectangle: Rounded Corners 21">
            <a:extLst>
              <a:ext uri="{FF2B5EF4-FFF2-40B4-BE49-F238E27FC236}">
                <a16:creationId xmlns:a16="http://schemas.microsoft.com/office/drawing/2014/main" id="{1A1DC987-545C-54A1-B122-8BFCE2219D23}"/>
              </a:ext>
            </a:extLst>
          </p:cNvPr>
          <p:cNvSpPr/>
          <p:nvPr/>
        </p:nvSpPr>
        <p:spPr>
          <a:xfrm>
            <a:off x="1050298" y="2284813"/>
            <a:ext cx="7423142" cy="538151"/>
          </a:xfrm>
          <a:prstGeom prst="roundRect">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D06B55-EAD4-932A-5A3F-8EB7A19B56AE}"/>
              </a:ext>
            </a:extLst>
          </p:cNvPr>
          <p:cNvSpPr/>
          <p:nvPr/>
        </p:nvSpPr>
        <p:spPr>
          <a:xfrm>
            <a:off x="7949184" y="2346135"/>
            <a:ext cx="316992" cy="3561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Graphic 9" descr="Arrow Right with solid fill">
            <a:extLst>
              <a:ext uri="{FF2B5EF4-FFF2-40B4-BE49-F238E27FC236}">
                <a16:creationId xmlns:a16="http://schemas.microsoft.com/office/drawing/2014/main" id="{A8F5083E-AD67-867E-3CE4-36998F5D62EC}"/>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59723" t="-1" r="-1" b="11178"/>
          <a:stretch/>
        </p:blipFill>
        <p:spPr>
          <a:xfrm rot="16200000">
            <a:off x="7973904" y="2284421"/>
            <a:ext cx="217447" cy="479526"/>
          </a:xfrm>
          <a:prstGeom prst="rect">
            <a:avLst/>
          </a:prstGeom>
        </p:spPr>
      </p:pic>
      <p:pic>
        <p:nvPicPr>
          <p:cNvPr id="13" name="Graphic 12" descr="Cursor with solid fill">
            <a:extLst>
              <a:ext uri="{FF2B5EF4-FFF2-40B4-BE49-F238E27FC236}">
                <a16:creationId xmlns:a16="http://schemas.microsoft.com/office/drawing/2014/main" id="{7625B67F-FBFC-F854-9A62-9D40EAE9A0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514948">
            <a:off x="3116055" y="4141169"/>
            <a:ext cx="404316" cy="404316"/>
          </a:xfrm>
          <a:prstGeom prst="rect">
            <a:avLst/>
          </a:prstGeom>
        </p:spPr>
      </p:pic>
    </p:spTree>
    <p:extLst>
      <p:ext uri="{BB962C8B-B14F-4D97-AF65-F5344CB8AC3E}">
        <p14:creationId xmlns:p14="http://schemas.microsoft.com/office/powerpoint/2010/main" val="1791588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15">
                                            <p:txEl>
                                              <p:pRg st="0" end="0"/>
                                            </p:txEl>
                                          </p:spTgt>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1" presetClass="exit" presetSubtype="0" fill="hold" grpId="0" nodeType="afterEffect">
                                  <p:stCondLst>
                                    <p:cond delay="0"/>
                                  </p:stCondLst>
                                  <p:childTnLst>
                                    <p:set>
                                      <p:cBhvr>
                                        <p:cTn id="12" dur="1" fill="hold">
                                          <p:stCondLst>
                                            <p:cond delay="0"/>
                                          </p:stCondLst>
                                        </p:cTn>
                                        <p:tgtEl>
                                          <p:spTgt spid="15">
                                            <p:txEl>
                                              <p:pRg st="0" end="0"/>
                                            </p:txEl>
                                          </p:spTgt>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nodeType="afterEffect">
                                  <p:stCondLst>
                                    <p:cond delay="0"/>
                                  </p:stCondLst>
                                  <p:iterate type="lt">
                                    <p:tmAbs val="100"/>
                                  </p:iterate>
                                  <p:childTnLst>
                                    <p:set>
                                      <p:cBhvr>
                                        <p:cTn id="15" dur="1" fill="hold">
                                          <p:stCondLst>
                                            <p:cond delay="0"/>
                                          </p:stCondLst>
                                        </p:cTn>
                                        <p:tgtEl>
                                          <p:spTgt spid="2">
                                            <p:txEl>
                                              <p:pRg st="0" end="0"/>
                                            </p:txEl>
                                          </p:spTgt>
                                        </p:tgtEl>
                                        <p:attrNameLst>
                                          <p:attrName>style.visibility</p:attrName>
                                        </p:attrNameLst>
                                      </p:cBhvr>
                                      <p:to>
                                        <p:strVal val="visible"/>
                                      </p:to>
                                    </p:set>
                                  </p:childTnLst>
                                </p:cTn>
                              </p:par>
                            </p:childTnLst>
                          </p:cTn>
                        </p:par>
                        <p:par>
                          <p:cTn id="16" fill="hold">
                            <p:stCondLst>
                              <p:cond delay="2401"/>
                            </p:stCondLst>
                            <p:childTnLst>
                              <p:par>
                                <p:cTn id="17" presetID="42" presetClass="path" presetSubtype="0" accel="50000" decel="50000" fill="hold" nodeType="afterEffect">
                                  <p:stCondLst>
                                    <p:cond delay="0"/>
                                  </p:stCondLst>
                                  <p:childTnLst>
                                    <p:animMotion origin="layout" path="M 2.77778E-6 -4.44444E-6 L 0.52222 -0.34444 " pathEditMode="relative" rAng="0" ptsTypes="AA">
                                      <p:cBhvr>
                                        <p:cTn id="18" dur="1000" fill="hold"/>
                                        <p:tgtEl>
                                          <p:spTgt spid="13"/>
                                        </p:tgtEl>
                                        <p:attrNameLst>
                                          <p:attrName>ppt_x</p:attrName>
                                          <p:attrName>ppt_y</p:attrName>
                                        </p:attrNameLst>
                                      </p:cBhvr>
                                      <p:rCtr x="26111" y="-17222"/>
                                    </p:animMotion>
                                  </p:childTnLst>
                                </p:cTn>
                              </p:par>
                            </p:childTnLst>
                          </p:cTn>
                        </p:par>
                        <p:par>
                          <p:cTn id="19" fill="hold">
                            <p:stCondLst>
                              <p:cond delay="3401"/>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181717"/>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202B05-FAE5-1BED-310F-F61A034F656B}"/>
              </a:ext>
            </a:extLst>
          </p:cNvPr>
          <p:cNvSpPr txBox="1"/>
          <p:nvPr/>
        </p:nvSpPr>
        <p:spPr>
          <a:xfrm>
            <a:off x="1138416" y="2348124"/>
            <a:ext cx="3821441"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solidFill>
                <a:effectLst/>
                <a:uLnTx/>
                <a:uFillTx/>
                <a:latin typeface="Calibri" panose="020F0502020204030204"/>
                <a:ea typeface="+mn-ea"/>
                <a:cs typeface="+mn-cs"/>
              </a:rPr>
              <a:t>      |</a:t>
            </a:r>
          </a:p>
        </p:txBody>
      </p:sp>
      <p:sp>
        <p:nvSpPr>
          <p:cNvPr id="2" name="TextBox 1">
            <a:extLst>
              <a:ext uri="{FF2B5EF4-FFF2-40B4-BE49-F238E27FC236}">
                <a16:creationId xmlns:a16="http://schemas.microsoft.com/office/drawing/2014/main" id="{B9A2E3D1-C2C5-0A9B-C188-F46C89083A65}"/>
              </a:ext>
            </a:extLst>
          </p:cNvPr>
          <p:cNvSpPr txBox="1"/>
          <p:nvPr/>
        </p:nvSpPr>
        <p:spPr>
          <a:xfrm>
            <a:off x="1242048" y="2362700"/>
            <a:ext cx="3821441"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solidFill>
                <a:effectLst/>
                <a:uLnTx/>
                <a:uFillTx/>
                <a:latin typeface="Roboto" panose="02000000000000000000" pitchFamily="2" charset="0"/>
                <a:ea typeface="Roboto" panose="02000000000000000000" pitchFamily="2" charset="0"/>
                <a:cs typeface="+mn-cs"/>
              </a:rPr>
              <a:t>       Should I use this tool?</a:t>
            </a:r>
          </a:p>
        </p:txBody>
      </p:sp>
      <p:pic>
        <p:nvPicPr>
          <p:cNvPr id="9" name="Graphic 8" descr="Magnifying glass with solid fill">
            <a:extLst>
              <a:ext uri="{FF2B5EF4-FFF2-40B4-BE49-F238E27FC236}">
                <a16:creationId xmlns:a16="http://schemas.microsoft.com/office/drawing/2014/main" id="{0BD21423-DF5B-5AC7-3256-19A9AB20E2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9867" y="2399158"/>
            <a:ext cx="267265" cy="267265"/>
          </a:xfrm>
          <a:prstGeom prst="rect">
            <a:avLst/>
          </a:prstGeom>
        </p:spPr>
      </p:pic>
      <p:sp>
        <p:nvSpPr>
          <p:cNvPr id="22" name="Rectangle: Rounded Corners 21">
            <a:extLst>
              <a:ext uri="{FF2B5EF4-FFF2-40B4-BE49-F238E27FC236}">
                <a16:creationId xmlns:a16="http://schemas.microsoft.com/office/drawing/2014/main" id="{1A1DC987-545C-54A1-B122-8BFCE2219D23}"/>
              </a:ext>
            </a:extLst>
          </p:cNvPr>
          <p:cNvSpPr/>
          <p:nvPr/>
        </p:nvSpPr>
        <p:spPr>
          <a:xfrm>
            <a:off x="1050298" y="2284813"/>
            <a:ext cx="7423142" cy="538151"/>
          </a:xfrm>
          <a:prstGeom prst="roundRect">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D06B55-EAD4-932A-5A3F-8EB7A19B56AE}"/>
              </a:ext>
            </a:extLst>
          </p:cNvPr>
          <p:cNvSpPr/>
          <p:nvPr/>
        </p:nvSpPr>
        <p:spPr>
          <a:xfrm>
            <a:off x="7949184" y="2346135"/>
            <a:ext cx="316992" cy="3561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Arrow Right with solid fill">
            <a:extLst>
              <a:ext uri="{FF2B5EF4-FFF2-40B4-BE49-F238E27FC236}">
                <a16:creationId xmlns:a16="http://schemas.microsoft.com/office/drawing/2014/main" id="{752591E9-D238-42DF-1D94-A42C506EA933}"/>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59723" t="-1" r="-1" b="11178"/>
          <a:stretch/>
        </p:blipFill>
        <p:spPr>
          <a:xfrm rot="16200000">
            <a:off x="7973904" y="2284421"/>
            <a:ext cx="217447" cy="479526"/>
          </a:xfrm>
          <a:prstGeom prst="rect">
            <a:avLst/>
          </a:prstGeom>
        </p:spPr>
      </p:pic>
      <p:pic>
        <p:nvPicPr>
          <p:cNvPr id="13" name="Graphic 12" descr="Cursor with solid fill">
            <a:extLst>
              <a:ext uri="{FF2B5EF4-FFF2-40B4-BE49-F238E27FC236}">
                <a16:creationId xmlns:a16="http://schemas.microsoft.com/office/drawing/2014/main" id="{7625B67F-FBFC-F854-9A62-9D40EAE9A0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514948">
            <a:off x="3116055" y="4141169"/>
            <a:ext cx="404316" cy="404316"/>
          </a:xfrm>
          <a:prstGeom prst="rect">
            <a:avLst/>
          </a:prstGeom>
        </p:spPr>
      </p:pic>
    </p:spTree>
    <p:extLst>
      <p:ext uri="{BB962C8B-B14F-4D97-AF65-F5344CB8AC3E}">
        <p14:creationId xmlns:p14="http://schemas.microsoft.com/office/powerpoint/2010/main" val="32767411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15">
                                            <p:txEl>
                                              <p:pRg st="0" end="0"/>
                                            </p:txEl>
                                          </p:spTgt>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1" presetClass="exit" presetSubtype="0" fill="hold" grpId="0" nodeType="afterEffect">
                                  <p:stCondLst>
                                    <p:cond delay="0"/>
                                  </p:stCondLst>
                                  <p:childTnLst>
                                    <p:set>
                                      <p:cBhvr>
                                        <p:cTn id="12" dur="1" fill="hold">
                                          <p:stCondLst>
                                            <p:cond delay="0"/>
                                          </p:stCondLst>
                                        </p:cTn>
                                        <p:tgtEl>
                                          <p:spTgt spid="15">
                                            <p:txEl>
                                              <p:pRg st="0" end="0"/>
                                            </p:txEl>
                                          </p:spTgt>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nodeType="afterEffect">
                                  <p:stCondLst>
                                    <p:cond delay="0"/>
                                  </p:stCondLst>
                                  <p:iterate type="lt">
                                    <p:tmAbs val="100"/>
                                  </p:iterate>
                                  <p:childTnLst>
                                    <p:set>
                                      <p:cBhvr>
                                        <p:cTn id="15" dur="1" fill="hold">
                                          <p:stCondLst>
                                            <p:cond delay="0"/>
                                          </p:stCondLst>
                                        </p:cTn>
                                        <p:tgtEl>
                                          <p:spTgt spid="2">
                                            <p:txEl>
                                              <p:pRg st="0" end="0"/>
                                            </p:txEl>
                                          </p:spTgt>
                                        </p:tgtEl>
                                        <p:attrNameLst>
                                          <p:attrName>style.visibility</p:attrName>
                                        </p:attrNameLst>
                                      </p:cBhvr>
                                      <p:to>
                                        <p:strVal val="visible"/>
                                      </p:to>
                                    </p:set>
                                  </p:childTnLst>
                                </p:cTn>
                              </p:par>
                            </p:childTnLst>
                          </p:cTn>
                        </p:par>
                        <p:par>
                          <p:cTn id="16" fill="hold">
                            <p:stCondLst>
                              <p:cond delay="2801"/>
                            </p:stCondLst>
                            <p:childTnLst>
                              <p:par>
                                <p:cTn id="17" presetID="42" presetClass="path" presetSubtype="0" accel="50000" decel="50000" fill="hold" nodeType="afterEffect">
                                  <p:stCondLst>
                                    <p:cond delay="0"/>
                                  </p:stCondLst>
                                  <p:childTnLst>
                                    <p:animMotion origin="layout" path="M 2.77778E-6 -4.44444E-6 L 0.52222 -0.34444 " pathEditMode="relative" rAng="0" ptsTypes="AA">
                                      <p:cBhvr>
                                        <p:cTn id="18" dur="1000" fill="hold"/>
                                        <p:tgtEl>
                                          <p:spTgt spid="13"/>
                                        </p:tgtEl>
                                        <p:attrNameLst>
                                          <p:attrName>ppt_x</p:attrName>
                                          <p:attrName>ppt_y</p:attrName>
                                        </p:attrNameLst>
                                      </p:cBhvr>
                                      <p:rCtr x="26111" y="-17222"/>
                                    </p:animMotion>
                                  </p:childTnLst>
                                </p:cTn>
                              </p:par>
                            </p:childTnLst>
                          </p:cTn>
                        </p:par>
                        <p:par>
                          <p:cTn id="19" fill="hold">
                            <p:stCondLst>
                              <p:cond delay="3801"/>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181717"/>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202B05-FAE5-1BED-310F-F61A034F656B}"/>
              </a:ext>
            </a:extLst>
          </p:cNvPr>
          <p:cNvSpPr txBox="1"/>
          <p:nvPr/>
        </p:nvSpPr>
        <p:spPr>
          <a:xfrm>
            <a:off x="1138416" y="2348124"/>
            <a:ext cx="3821441"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solidFill>
                <a:effectLst/>
                <a:uLnTx/>
                <a:uFillTx/>
                <a:latin typeface="Calibri" panose="020F0502020204030204"/>
                <a:ea typeface="+mn-ea"/>
                <a:cs typeface="+mn-cs"/>
              </a:rPr>
              <a:t>      |</a:t>
            </a:r>
          </a:p>
        </p:txBody>
      </p:sp>
      <p:sp>
        <p:nvSpPr>
          <p:cNvPr id="2" name="TextBox 1">
            <a:extLst>
              <a:ext uri="{FF2B5EF4-FFF2-40B4-BE49-F238E27FC236}">
                <a16:creationId xmlns:a16="http://schemas.microsoft.com/office/drawing/2014/main" id="{B9A2E3D1-C2C5-0A9B-C188-F46C89083A65}"/>
              </a:ext>
            </a:extLst>
          </p:cNvPr>
          <p:cNvSpPr txBox="1"/>
          <p:nvPr/>
        </p:nvSpPr>
        <p:spPr>
          <a:xfrm>
            <a:off x="1225421" y="2363030"/>
            <a:ext cx="6723763"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solidFill>
                <a:effectLst/>
                <a:uLnTx/>
                <a:uFillTx/>
                <a:latin typeface="Roboto" panose="02000000000000000000" pitchFamily="2" charset="0"/>
                <a:ea typeface="Roboto" panose="02000000000000000000" pitchFamily="2" charset="0"/>
                <a:cs typeface="+mn-cs"/>
              </a:rPr>
              <a:t>       When should I use this tool?</a:t>
            </a:r>
          </a:p>
        </p:txBody>
      </p:sp>
      <p:pic>
        <p:nvPicPr>
          <p:cNvPr id="9" name="Graphic 8" descr="Magnifying glass with solid fill">
            <a:extLst>
              <a:ext uri="{FF2B5EF4-FFF2-40B4-BE49-F238E27FC236}">
                <a16:creationId xmlns:a16="http://schemas.microsoft.com/office/drawing/2014/main" id="{0BD21423-DF5B-5AC7-3256-19A9AB20E2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9867" y="2399158"/>
            <a:ext cx="267265" cy="267265"/>
          </a:xfrm>
          <a:prstGeom prst="rect">
            <a:avLst/>
          </a:prstGeom>
        </p:spPr>
      </p:pic>
      <p:sp>
        <p:nvSpPr>
          <p:cNvPr id="22" name="Rectangle: Rounded Corners 21">
            <a:extLst>
              <a:ext uri="{FF2B5EF4-FFF2-40B4-BE49-F238E27FC236}">
                <a16:creationId xmlns:a16="http://schemas.microsoft.com/office/drawing/2014/main" id="{1A1DC987-545C-54A1-B122-8BFCE2219D23}"/>
              </a:ext>
            </a:extLst>
          </p:cNvPr>
          <p:cNvSpPr/>
          <p:nvPr/>
        </p:nvSpPr>
        <p:spPr>
          <a:xfrm>
            <a:off x="1050298" y="2284813"/>
            <a:ext cx="7423142" cy="538153"/>
          </a:xfrm>
          <a:prstGeom prst="roundRect">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D06B55-EAD4-932A-5A3F-8EB7A19B56AE}"/>
              </a:ext>
            </a:extLst>
          </p:cNvPr>
          <p:cNvSpPr/>
          <p:nvPr/>
        </p:nvSpPr>
        <p:spPr>
          <a:xfrm>
            <a:off x="7949184" y="2346135"/>
            <a:ext cx="316992" cy="3561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Arrow Right with solid fill">
            <a:extLst>
              <a:ext uri="{FF2B5EF4-FFF2-40B4-BE49-F238E27FC236}">
                <a16:creationId xmlns:a16="http://schemas.microsoft.com/office/drawing/2014/main" id="{BEE4209F-C55C-EE25-2324-25AF83A662EE}"/>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59723" t="-1" r="-1" b="11178"/>
          <a:stretch/>
        </p:blipFill>
        <p:spPr>
          <a:xfrm rot="16200000">
            <a:off x="7973904" y="2284421"/>
            <a:ext cx="217447" cy="479526"/>
          </a:xfrm>
          <a:prstGeom prst="rect">
            <a:avLst/>
          </a:prstGeom>
        </p:spPr>
      </p:pic>
      <p:pic>
        <p:nvPicPr>
          <p:cNvPr id="13" name="Graphic 12" descr="Cursor with solid fill">
            <a:extLst>
              <a:ext uri="{FF2B5EF4-FFF2-40B4-BE49-F238E27FC236}">
                <a16:creationId xmlns:a16="http://schemas.microsoft.com/office/drawing/2014/main" id="{7625B67F-FBFC-F854-9A62-9D40EAE9A0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514948">
            <a:off x="3116055" y="4141169"/>
            <a:ext cx="404316" cy="404316"/>
          </a:xfrm>
          <a:prstGeom prst="rect">
            <a:avLst/>
          </a:prstGeom>
        </p:spPr>
      </p:pic>
    </p:spTree>
    <p:extLst>
      <p:ext uri="{BB962C8B-B14F-4D97-AF65-F5344CB8AC3E}">
        <p14:creationId xmlns:p14="http://schemas.microsoft.com/office/powerpoint/2010/main" val="29599940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15">
                                            <p:txEl>
                                              <p:pRg st="0" end="0"/>
                                            </p:txEl>
                                          </p:spTgt>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1" presetClass="exit" presetSubtype="0" fill="hold" grpId="0" nodeType="afterEffect">
                                  <p:stCondLst>
                                    <p:cond delay="0"/>
                                  </p:stCondLst>
                                  <p:childTnLst>
                                    <p:set>
                                      <p:cBhvr>
                                        <p:cTn id="12" dur="1" fill="hold">
                                          <p:stCondLst>
                                            <p:cond delay="0"/>
                                          </p:stCondLst>
                                        </p:cTn>
                                        <p:tgtEl>
                                          <p:spTgt spid="15">
                                            <p:txEl>
                                              <p:pRg st="0" end="0"/>
                                            </p:txEl>
                                          </p:spTgt>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nodeType="afterEffect">
                                  <p:stCondLst>
                                    <p:cond delay="0"/>
                                  </p:stCondLst>
                                  <p:iterate type="lt">
                                    <p:tmAbs val="100"/>
                                  </p:iterate>
                                  <p:childTnLst>
                                    <p:set>
                                      <p:cBhvr>
                                        <p:cTn id="15" dur="1" fill="hold">
                                          <p:stCondLst>
                                            <p:cond delay="0"/>
                                          </p:stCondLst>
                                        </p:cTn>
                                        <p:tgtEl>
                                          <p:spTgt spid="2">
                                            <p:txEl>
                                              <p:pRg st="0" end="0"/>
                                            </p:txEl>
                                          </p:spTgt>
                                        </p:tgtEl>
                                        <p:attrNameLst>
                                          <p:attrName>style.visibility</p:attrName>
                                        </p:attrNameLst>
                                      </p:cBhvr>
                                      <p:to>
                                        <p:strVal val="visible"/>
                                      </p:to>
                                    </p:set>
                                  </p:childTnLst>
                                </p:cTn>
                              </p:par>
                            </p:childTnLst>
                          </p:cTn>
                        </p:par>
                        <p:par>
                          <p:cTn id="16" fill="hold">
                            <p:stCondLst>
                              <p:cond delay="3201"/>
                            </p:stCondLst>
                            <p:childTnLst>
                              <p:par>
                                <p:cTn id="17" presetID="42" presetClass="path" presetSubtype="0" accel="50000" decel="50000" fill="hold" nodeType="afterEffect">
                                  <p:stCondLst>
                                    <p:cond delay="0"/>
                                  </p:stCondLst>
                                  <p:childTnLst>
                                    <p:animMotion origin="layout" path="M 2.77778E-6 -4.44444E-6 L 0.52569 -0.34444 " pathEditMode="relative" rAng="0" ptsTypes="AA">
                                      <p:cBhvr>
                                        <p:cTn id="18" dur="1000" fill="hold"/>
                                        <p:tgtEl>
                                          <p:spTgt spid="13"/>
                                        </p:tgtEl>
                                        <p:attrNameLst>
                                          <p:attrName>ppt_x</p:attrName>
                                          <p:attrName>ppt_y</p:attrName>
                                        </p:attrNameLst>
                                      </p:cBhvr>
                                      <p:rCtr x="26285" y="-17222"/>
                                    </p:animMotion>
                                  </p:childTnLst>
                                </p:cTn>
                              </p:par>
                            </p:childTnLst>
                          </p:cTn>
                        </p:par>
                        <p:par>
                          <p:cTn id="19" fill="hold">
                            <p:stCondLst>
                              <p:cond delay="4201"/>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181717"/>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202B05-FAE5-1BED-310F-F61A034F656B}"/>
              </a:ext>
            </a:extLst>
          </p:cNvPr>
          <p:cNvSpPr txBox="1"/>
          <p:nvPr/>
        </p:nvSpPr>
        <p:spPr>
          <a:xfrm>
            <a:off x="1138416" y="2348124"/>
            <a:ext cx="3821441"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solidFill>
                <a:effectLst/>
                <a:uLnTx/>
                <a:uFillTx/>
                <a:latin typeface="Calibri" panose="020F0502020204030204"/>
                <a:ea typeface="+mn-ea"/>
                <a:cs typeface="+mn-cs"/>
              </a:rPr>
              <a:t>      |</a:t>
            </a:r>
          </a:p>
        </p:txBody>
      </p:sp>
      <p:sp>
        <p:nvSpPr>
          <p:cNvPr id="2" name="TextBox 1">
            <a:extLst>
              <a:ext uri="{FF2B5EF4-FFF2-40B4-BE49-F238E27FC236}">
                <a16:creationId xmlns:a16="http://schemas.microsoft.com/office/drawing/2014/main" id="{B9A2E3D1-C2C5-0A9B-C188-F46C89083A65}"/>
              </a:ext>
            </a:extLst>
          </p:cNvPr>
          <p:cNvSpPr txBox="1"/>
          <p:nvPr/>
        </p:nvSpPr>
        <p:spPr>
          <a:xfrm>
            <a:off x="1225421" y="2350838"/>
            <a:ext cx="6723763"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solidFill>
                <a:effectLst/>
                <a:uLnTx/>
                <a:uFillTx/>
                <a:latin typeface="Roboto" panose="02000000000000000000" pitchFamily="2" charset="0"/>
                <a:ea typeface="Roboto" panose="02000000000000000000" pitchFamily="2" charset="0"/>
                <a:cs typeface="+mn-cs"/>
              </a:rPr>
              <a:t>       How do I use this tool?</a:t>
            </a:r>
          </a:p>
        </p:txBody>
      </p:sp>
      <p:pic>
        <p:nvPicPr>
          <p:cNvPr id="9" name="Graphic 8" descr="Magnifying glass with solid fill">
            <a:extLst>
              <a:ext uri="{FF2B5EF4-FFF2-40B4-BE49-F238E27FC236}">
                <a16:creationId xmlns:a16="http://schemas.microsoft.com/office/drawing/2014/main" id="{0BD21423-DF5B-5AC7-3256-19A9AB20E2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9867" y="2399158"/>
            <a:ext cx="267265" cy="267265"/>
          </a:xfrm>
          <a:prstGeom prst="rect">
            <a:avLst/>
          </a:prstGeom>
        </p:spPr>
      </p:pic>
      <p:sp>
        <p:nvSpPr>
          <p:cNvPr id="22" name="Rectangle: Rounded Corners 21">
            <a:extLst>
              <a:ext uri="{FF2B5EF4-FFF2-40B4-BE49-F238E27FC236}">
                <a16:creationId xmlns:a16="http://schemas.microsoft.com/office/drawing/2014/main" id="{1A1DC987-545C-54A1-B122-8BFCE2219D23}"/>
              </a:ext>
            </a:extLst>
          </p:cNvPr>
          <p:cNvSpPr/>
          <p:nvPr/>
        </p:nvSpPr>
        <p:spPr>
          <a:xfrm>
            <a:off x="1050298" y="2284813"/>
            <a:ext cx="7423142" cy="538153"/>
          </a:xfrm>
          <a:prstGeom prst="roundRect">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D06B55-EAD4-932A-5A3F-8EB7A19B56AE}"/>
              </a:ext>
            </a:extLst>
          </p:cNvPr>
          <p:cNvSpPr/>
          <p:nvPr/>
        </p:nvSpPr>
        <p:spPr>
          <a:xfrm>
            <a:off x="7949184" y="2346135"/>
            <a:ext cx="316992" cy="3561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Arrow Right with solid fill">
            <a:extLst>
              <a:ext uri="{FF2B5EF4-FFF2-40B4-BE49-F238E27FC236}">
                <a16:creationId xmlns:a16="http://schemas.microsoft.com/office/drawing/2014/main" id="{A548FEC2-5FB0-585A-CB45-70873792BD2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59723" t="-1" r="-1" b="11178"/>
          <a:stretch/>
        </p:blipFill>
        <p:spPr>
          <a:xfrm rot="16200000">
            <a:off x="7973904" y="2284421"/>
            <a:ext cx="217447" cy="479526"/>
          </a:xfrm>
          <a:prstGeom prst="rect">
            <a:avLst/>
          </a:prstGeom>
        </p:spPr>
      </p:pic>
      <p:pic>
        <p:nvPicPr>
          <p:cNvPr id="13" name="Graphic 12" descr="Cursor with solid fill">
            <a:extLst>
              <a:ext uri="{FF2B5EF4-FFF2-40B4-BE49-F238E27FC236}">
                <a16:creationId xmlns:a16="http://schemas.microsoft.com/office/drawing/2014/main" id="{7625B67F-FBFC-F854-9A62-9D40EAE9A0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514948">
            <a:off x="3116055" y="4141169"/>
            <a:ext cx="404316" cy="404316"/>
          </a:xfrm>
          <a:prstGeom prst="rect">
            <a:avLst/>
          </a:prstGeom>
        </p:spPr>
      </p:pic>
    </p:spTree>
    <p:extLst>
      <p:ext uri="{BB962C8B-B14F-4D97-AF65-F5344CB8AC3E}">
        <p14:creationId xmlns:p14="http://schemas.microsoft.com/office/powerpoint/2010/main" val="37015822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15">
                                            <p:txEl>
                                              <p:pRg st="0" end="0"/>
                                            </p:txEl>
                                          </p:spTgt>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1" presetClass="exit" presetSubtype="0" fill="hold" grpId="0" nodeType="afterEffect">
                                  <p:stCondLst>
                                    <p:cond delay="0"/>
                                  </p:stCondLst>
                                  <p:childTnLst>
                                    <p:set>
                                      <p:cBhvr>
                                        <p:cTn id="12" dur="1" fill="hold">
                                          <p:stCondLst>
                                            <p:cond delay="0"/>
                                          </p:stCondLst>
                                        </p:cTn>
                                        <p:tgtEl>
                                          <p:spTgt spid="15">
                                            <p:txEl>
                                              <p:pRg st="0" end="0"/>
                                            </p:txEl>
                                          </p:spTgt>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nodeType="afterEffect">
                                  <p:stCondLst>
                                    <p:cond delay="0"/>
                                  </p:stCondLst>
                                  <p:iterate type="lt">
                                    <p:tmAbs val="100"/>
                                  </p:iterate>
                                  <p:childTnLst>
                                    <p:set>
                                      <p:cBhvr>
                                        <p:cTn id="15" dur="1" fill="hold">
                                          <p:stCondLst>
                                            <p:cond delay="0"/>
                                          </p:stCondLst>
                                        </p:cTn>
                                        <p:tgtEl>
                                          <p:spTgt spid="2">
                                            <p:txEl>
                                              <p:pRg st="0" end="0"/>
                                            </p:txEl>
                                          </p:spTgt>
                                        </p:tgtEl>
                                        <p:attrNameLst>
                                          <p:attrName>style.visibility</p:attrName>
                                        </p:attrNameLst>
                                      </p:cBhvr>
                                      <p:to>
                                        <p:strVal val="visible"/>
                                      </p:to>
                                    </p:set>
                                  </p:childTnLst>
                                </p:cTn>
                              </p:par>
                            </p:childTnLst>
                          </p:cTn>
                        </p:par>
                        <p:par>
                          <p:cTn id="16" fill="hold">
                            <p:stCondLst>
                              <p:cond delay="2701"/>
                            </p:stCondLst>
                            <p:childTnLst>
                              <p:par>
                                <p:cTn id="17" presetID="42" presetClass="path" presetSubtype="0" accel="50000" decel="50000" fill="hold" nodeType="afterEffect">
                                  <p:stCondLst>
                                    <p:cond delay="0"/>
                                  </p:stCondLst>
                                  <p:childTnLst>
                                    <p:animMotion origin="layout" path="M 2.77778E-6 -4.44444E-6 L 0.52222 -0.34444 " pathEditMode="relative" rAng="0" ptsTypes="AA">
                                      <p:cBhvr>
                                        <p:cTn id="18" dur="1000" fill="hold"/>
                                        <p:tgtEl>
                                          <p:spTgt spid="13"/>
                                        </p:tgtEl>
                                        <p:attrNameLst>
                                          <p:attrName>ppt_x</p:attrName>
                                          <p:attrName>ppt_y</p:attrName>
                                        </p:attrNameLst>
                                      </p:cBhvr>
                                      <p:rCtr x="26111" y="-17222"/>
                                    </p:animMotion>
                                  </p:childTnLst>
                                </p:cTn>
                              </p:par>
                            </p:childTnLst>
                          </p:cTn>
                        </p:par>
                        <p:par>
                          <p:cTn id="19" fill="hold">
                            <p:stCondLst>
                              <p:cond delay="3701"/>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181717"/>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202B05-FAE5-1BED-310F-F61A034F656B}"/>
              </a:ext>
            </a:extLst>
          </p:cNvPr>
          <p:cNvSpPr txBox="1"/>
          <p:nvPr/>
        </p:nvSpPr>
        <p:spPr>
          <a:xfrm>
            <a:off x="1138416" y="2348124"/>
            <a:ext cx="3821441"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solidFill>
                <a:effectLst/>
                <a:uLnTx/>
                <a:uFillTx/>
                <a:latin typeface="Calibri" panose="020F0502020204030204"/>
                <a:ea typeface="+mn-ea"/>
                <a:cs typeface="+mn-cs"/>
              </a:rPr>
              <a:t>      |</a:t>
            </a:r>
          </a:p>
        </p:txBody>
      </p:sp>
      <p:sp>
        <p:nvSpPr>
          <p:cNvPr id="2" name="TextBox 1">
            <a:extLst>
              <a:ext uri="{FF2B5EF4-FFF2-40B4-BE49-F238E27FC236}">
                <a16:creationId xmlns:a16="http://schemas.microsoft.com/office/drawing/2014/main" id="{B9A2E3D1-C2C5-0A9B-C188-F46C89083A65}"/>
              </a:ext>
            </a:extLst>
          </p:cNvPr>
          <p:cNvSpPr txBox="1"/>
          <p:nvPr/>
        </p:nvSpPr>
        <p:spPr>
          <a:xfrm>
            <a:off x="1225421" y="2350838"/>
            <a:ext cx="6723763"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solidFill>
                <a:effectLst/>
                <a:uLnTx/>
                <a:uFillTx/>
                <a:latin typeface="Roboto" panose="02000000000000000000" pitchFamily="2" charset="0"/>
                <a:ea typeface="Roboto" panose="02000000000000000000" pitchFamily="2" charset="0"/>
                <a:cs typeface="+mn-cs"/>
              </a:rPr>
              <a:t>       How should I communicate with patients regarding the use of this tool?</a:t>
            </a:r>
          </a:p>
        </p:txBody>
      </p:sp>
      <p:pic>
        <p:nvPicPr>
          <p:cNvPr id="9" name="Graphic 8" descr="Magnifying glass with solid fill">
            <a:extLst>
              <a:ext uri="{FF2B5EF4-FFF2-40B4-BE49-F238E27FC236}">
                <a16:creationId xmlns:a16="http://schemas.microsoft.com/office/drawing/2014/main" id="{0BD21423-DF5B-5AC7-3256-19A9AB20E2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9867" y="2399158"/>
            <a:ext cx="267265" cy="267265"/>
          </a:xfrm>
          <a:prstGeom prst="rect">
            <a:avLst/>
          </a:prstGeom>
        </p:spPr>
      </p:pic>
      <p:sp>
        <p:nvSpPr>
          <p:cNvPr id="22" name="Rectangle: Rounded Corners 21">
            <a:extLst>
              <a:ext uri="{FF2B5EF4-FFF2-40B4-BE49-F238E27FC236}">
                <a16:creationId xmlns:a16="http://schemas.microsoft.com/office/drawing/2014/main" id="{1A1DC987-545C-54A1-B122-8BFCE2219D23}"/>
              </a:ext>
            </a:extLst>
          </p:cNvPr>
          <p:cNvSpPr/>
          <p:nvPr/>
        </p:nvSpPr>
        <p:spPr>
          <a:xfrm>
            <a:off x="1050298" y="2284813"/>
            <a:ext cx="7423142" cy="836339"/>
          </a:xfrm>
          <a:prstGeom prst="roundRect">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D06B55-EAD4-932A-5A3F-8EB7A19B56AE}"/>
              </a:ext>
            </a:extLst>
          </p:cNvPr>
          <p:cNvSpPr/>
          <p:nvPr/>
        </p:nvSpPr>
        <p:spPr>
          <a:xfrm>
            <a:off x="7949184" y="2346135"/>
            <a:ext cx="316992" cy="3561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Arrow Right with solid fill">
            <a:extLst>
              <a:ext uri="{FF2B5EF4-FFF2-40B4-BE49-F238E27FC236}">
                <a16:creationId xmlns:a16="http://schemas.microsoft.com/office/drawing/2014/main" id="{B0EFA1A3-6600-8E41-D28C-F6B46E349BD8}"/>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59723" t="-1" r="-1" b="11178"/>
          <a:stretch/>
        </p:blipFill>
        <p:spPr>
          <a:xfrm rot="16200000">
            <a:off x="7973904" y="2284421"/>
            <a:ext cx="217447" cy="479526"/>
          </a:xfrm>
          <a:prstGeom prst="rect">
            <a:avLst/>
          </a:prstGeom>
        </p:spPr>
      </p:pic>
      <p:pic>
        <p:nvPicPr>
          <p:cNvPr id="13" name="Graphic 12" descr="Cursor with solid fill">
            <a:extLst>
              <a:ext uri="{FF2B5EF4-FFF2-40B4-BE49-F238E27FC236}">
                <a16:creationId xmlns:a16="http://schemas.microsoft.com/office/drawing/2014/main" id="{7625B67F-FBFC-F854-9A62-9D40EAE9A0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514948">
            <a:off x="3116055" y="4141169"/>
            <a:ext cx="404316" cy="404316"/>
          </a:xfrm>
          <a:prstGeom prst="rect">
            <a:avLst/>
          </a:prstGeom>
        </p:spPr>
      </p:pic>
    </p:spTree>
    <p:extLst>
      <p:ext uri="{BB962C8B-B14F-4D97-AF65-F5344CB8AC3E}">
        <p14:creationId xmlns:p14="http://schemas.microsoft.com/office/powerpoint/2010/main" val="29656797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15">
                                            <p:txEl>
                                              <p:pRg st="0" end="0"/>
                                            </p:txEl>
                                          </p:spTgt>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1" presetClass="exit" presetSubtype="0" fill="hold" grpId="0" nodeType="afterEffect">
                                  <p:stCondLst>
                                    <p:cond delay="0"/>
                                  </p:stCondLst>
                                  <p:childTnLst>
                                    <p:set>
                                      <p:cBhvr>
                                        <p:cTn id="12" dur="1" fill="hold">
                                          <p:stCondLst>
                                            <p:cond delay="0"/>
                                          </p:stCondLst>
                                        </p:cTn>
                                        <p:tgtEl>
                                          <p:spTgt spid="15">
                                            <p:txEl>
                                              <p:pRg st="0" end="0"/>
                                            </p:txEl>
                                          </p:spTgt>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nodeType="afterEffect">
                                  <p:stCondLst>
                                    <p:cond delay="0"/>
                                  </p:stCondLst>
                                  <p:iterate type="lt">
                                    <p:tmAbs val="100"/>
                                  </p:iterate>
                                  <p:childTnLst>
                                    <p:set>
                                      <p:cBhvr>
                                        <p:cTn id="15" dur="1" fill="hold">
                                          <p:stCondLst>
                                            <p:cond delay="0"/>
                                          </p:stCondLst>
                                        </p:cTn>
                                        <p:tgtEl>
                                          <p:spTgt spid="2">
                                            <p:txEl>
                                              <p:pRg st="0" end="0"/>
                                            </p:txEl>
                                          </p:spTgt>
                                        </p:tgtEl>
                                        <p:attrNameLst>
                                          <p:attrName>style.visibility</p:attrName>
                                        </p:attrNameLst>
                                      </p:cBhvr>
                                      <p:to>
                                        <p:strVal val="visible"/>
                                      </p:to>
                                    </p:set>
                                  </p:childTnLst>
                                </p:cTn>
                              </p:par>
                            </p:childTnLst>
                          </p:cTn>
                        </p:par>
                        <p:par>
                          <p:cTn id="16" fill="hold">
                            <p:stCondLst>
                              <p:cond delay="6801"/>
                            </p:stCondLst>
                            <p:childTnLst>
                              <p:par>
                                <p:cTn id="17" presetID="42" presetClass="path" presetSubtype="0" accel="50000" decel="50000" fill="hold" nodeType="afterEffect">
                                  <p:stCondLst>
                                    <p:cond delay="0"/>
                                  </p:stCondLst>
                                  <p:childTnLst>
                                    <p:animMotion origin="layout" path="M 2.77778E-6 -4.44444E-6 L 0.52569 -0.34444 " pathEditMode="relative" rAng="0" ptsTypes="AA">
                                      <p:cBhvr>
                                        <p:cTn id="18" dur="1000" fill="hold"/>
                                        <p:tgtEl>
                                          <p:spTgt spid="13"/>
                                        </p:tgtEl>
                                        <p:attrNameLst>
                                          <p:attrName>ppt_x</p:attrName>
                                          <p:attrName>ppt_y</p:attrName>
                                        </p:attrNameLst>
                                      </p:cBhvr>
                                      <p:rCtr x="26285" y="-17222"/>
                                    </p:animMotion>
                                  </p:childTnLst>
                                </p:cTn>
                              </p:par>
                            </p:childTnLst>
                          </p:cTn>
                        </p:par>
                        <p:par>
                          <p:cTn id="19" fill="hold">
                            <p:stCondLst>
                              <p:cond delay="7801"/>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181717"/>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202B05-FAE5-1BED-310F-F61A034F656B}"/>
              </a:ext>
            </a:extLst>
          </p:cNvPr>
          <p:cNvSpPr txBox="1"/>
          <p:nvPr/>
        </p:nvSpPr>
        <p:spPr>
          <a:xfrm>
            <a:off x="1138416" y="2348124"/>
            <a:ext cx="3821441"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solidFill>
                <a:effectLst/>
                <a:uLnTx/>
                <a:uFillTx/>
                <a:latin typeface="Calibri" panose="020F0502020204030204"/>
                <a:ea typeface="+mn-ea"/>
                <a:cs typeface="+mn-cs"/>
              </a:rPr>
              <a:t>      |</a:t>
            </a:r>
          </a:p>
        </p:txBody>
      </p:sp>
      <p:sp>
        <p:nvSpPr>
          <p:cNvPr id="2" name="TextBox 1">
            <a:extLst>
              <a:ext uri="{FF2B5EF4-FFF2-40B4-BE49-F238E27FC236}">
                <a16:creationId xmlns:a16="http://schemas.microsoft.com/office/drawing/2014/main" id="{B9A2E3D1-C2C5-0A9B-C188-F46C89083A65}"/>
              </a:ext>
            </a:extLst>
          </p:cNvPr>
          <p:cNvSpPr txBox="1"/>
          <p:nvPr/>
        </p:nvSpPr>
        <p:spPr>
          <a:xfrm>
            <a:off x="1227580" y="2375936"/>
            <a:ext cx="6723763"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solidFill>
                <a:effectLst/>
                <a:uLnTx/>
                <a:uFillTx/>
                <a:latin typeface="Roboto" panose="02000000000000000000" pitchFamily="2" charset="0"/>
                <a:ea typeface="Roboto" panose="02000000000000000000" pitchFamily="2" charset="0"/>
                <a:cs typeface="+mn-cs"/>
              </a:rPr>
              <a:t>       What are the side effects of this tool?</a:t>
            </a:r>
          </a:p>
        </p:txBody>
      </p:sp>
      <p:pic>
        <p:nvPicPr>
          <p:cNvPr id="9" name="Graphic 8" descr="Magnifying glass with solid fill">
            <a:extLst>
              <a:ext uri="{FF2B5EF4-FFF2-40B4-BE49-F238E27FC236}">
                <a16:creationId xmlns:a16="http://schemas.microsoft.com/office/drawing/2014/main" id="{0BD21423-DF5B-5AC7-3256-19A9AB20E2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9867" y="2399158"/>
            <a:ext cx="267265" cy="267265"/>
          </a:xfrm>
          <a:prstGeom prst="rect">
            <a:avLst/>
          </a:prstGeom>
        </p:spPr>
      </p:pic>
      <p:sp>
        <p:nvSpPr>
          <p:cNvPr id="22" name="Rectangle: Rounded Corners 21">
            <a:extLst>
              <a:ext uri="{FF2B5EF4-FFF2-40B4-BE49-F238E27FC236}">
                <a16:creationId xmlns:a16="http://schemas.microsoft.com/office/drawing/2014/main" id="{1A1DC987-545C-54A1-B122-8BFCE2219D23}"/>
              </a:ext>
            </a:extLst>
          </p:cNvPr>
          <p:cNvSpPr/>
          <p:nvPr/>
        </p:nvSpPr>
        <p:spPr>
          <a:xfrm>
            <a:off x="1050298" y="2284814"/>
            <a:ext cx="7423142" cy="538152"/>
          </a:xfrm>
          <a:prstGeom prst="roundRect">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D06B55-EAD4-932A-5A3F-8EB7A19B56AE}"/>
              </a:ext>
            </a:extLst>
          </p:cNvPr>
          <p:cNvSpPr/>
          <p:nvPr/>
        </p:nvSpPr>
        <p:spPr>
          <a:xfrm>
            <a:off x="7949184" y="2346135"/>
            <a:ext cx="316992" cy="3561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Arrow Right with solid fill">
            <a:extLst>
              <a:ext uri="{FF2B5EF4-FFF2-40B4-BE49-F238E27FC236}">
                <a16:creationId xmlns:a16="http://schemas.microsoft.com/office/drawing/2014/main" id="{9E42B0F7-962F-C218-782C-96CB61F215A8}"/>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59723" t="-1" r="-1" b="11178"/>
          <a:stretch/>
        </p:blipFill>
        <p:spPr>
          <a:xfrm rot="16200000">
            <a:off x="7973904" y="2284421"/>
            <a:ext cx="217447" cy="479526"/>
          </a:xfrm>
          <a:prstGeom prst="rect">
            <a:avLst/>
          </a:prstGeom>
        </p:spPr>
      </p:pic>
      <p:pic>
        <p:nvPicPr>
          <p:cNvPr id="13" name="Graphic 12" descr="Cursor with solid fill">
            <a:extLst>
              <a:ext uri="{FF2B5EF4-FFF2-40B4-BE49-F238E27FC236}">
                <a16:creationId xmlns:a16="http://schemas.microsoft.com/office/drawing/2014/main" id="{7625B67F-FBFC-F854-9A62-9D40EAE9A0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514948">
            <a:off x="3116055" y="4141169"/>
            <a:ext cx="404316" cy="404316"/>
          </a:xfrm>
          <a:prstGeom prst="rect">
            <a:avLst/>
          </a:prstGeom>
        </p:spPr>
      </p:pic>
    </p:spTree>
    <p:extLst>
      <p:ext uri="{BB962C8B-B14F-4D97-AF65-F5344CB8AC3E}">
        <p14:creationId xmlns:p14="http://schemas.microsoft.com/office/powerpoint/2010/main" val="32873641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15">
                                            <p:txEl>
                                              <p:pRg st="0" end="0"/>
                                            </p:txEl>
                                          </p:spTgt>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1" presetClass="exit" presetSubtype="0" fill="hold" grpId="0" nodeType="afterEffect">
                                  <p:stCondLst>
                                    <p:cond delay="0"/>
                                  </p:stCondLst>
                                  <p:childTnLst>
                                    <p:set>
                                      <p:cBhvr>
                                        <p:cTn id="12" dur="1" fill="hold">
                                          <p:stCondLst>
                                            <p:cond delay="0"/>
                                          </p:stCondLst>
                                        </p:cTn>
                                        <p:tgtEl>
                                          <p:spTgt spid="15">
                                            <p:txEl>
                                              <p:pRg st="0" end="0"/>
                                            </p:txEl>
                                          </p:spTgt>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nodeType="afterEffect">
                                  <p:stCondLst>
                                    <p:cond delay="0"/>
                                  </p:stCondLst>
                                  <p:iterate type="lt">
                                    <p:tmAbs val="100"/>
                                  </p:iterate>
                                  <p:childTnLst>
                                    <p:set>
                                      <p:cBhvr>
                                        <p:cTn id="15" dur="1" fill="hold">
                                          <p:stCondLst>
                                            <p:cond delay="0"/>
                                          </p:stCondLst>
                                        </p:cTn>
                                        <p:tgtEl>
                                          <p:spTgt spid="2">
                                            <p:txEl>
                                              <p:pRg st="0" end="0"/>
                                            </p:txEl>
                                          </p:spTgt>
                                        </p:tgtEl>
                                        <p:attrNameLst>
                                          <p:attrName>style.visibility</p:attrName>
                                        </p:attrNameLst>
                                      </p:cBhvr>
                                      <p:to>
                                        <p:strVal val="visible"/>
                                      </p:to>
                                    </p:set>
                                  </p:childTnLst>
                                </p:cTn>
                              </p:par>
                            </p:childTnLst>
                          </p:cTn>
                        </p:par>
                        <p:par>
                          <p:cTn id="16" fill="hold">
                            <p:stCondLst>
                              <p:cond delay="4101"/>
                            </p:stCondLst>
                            <p:childTnLst>
                              <p:par>
                                <p:cTn id="17" presetID="42" presetClass="path" presetSubtype="0" accel="50000" decel="50000" fill="hold" nodeType="afterEffect">
                                  <p:stCondLst>
                                    <p:cond delay="0"/>
                                  </p:stCondLst>
                                  <p:childTnLst>
                                    <p:animMotion origin="layout" path="M 2.77778E-6 -4.44444E-6 L 0.52222 -0.34444 " pathEditMode="relative" rAng="0" ptsTypes="AA">
                                      <p:cBhvr>
                                        <p:cTn id="18" dur="1000" fill="hold"/>
                                        <p:tgtEl>
                                          <p:spTgt spid="13"/>
                                        </p:tgtEl>
                                        <p:attrNameLst>
                                          <p:attrName>ppt_x</p:attrName>
                                          <p:attrName>ppt_y</p:attrName>
                                        </p:attrNameLst>
                                      </p:cBhvr>
                                      <p:rCtr x="26111" y="-17222"/>
                                    </p:animMotion>
                                  </p:childTnLst>
                                </p:cTn>
                              </p:par>
                            </p:childTnLst>
                          </p:cTn>
                        </p:par>
                        <p:par>
                          <p:cTn id="19" fill="hold">
                            <p:stCondLst>
                              <p:cond delay="5101"/>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text on a white background&#10;&#10;Description automatically generated">
            <a:extLst>
              <a:ext uri="{FF2B5EF4-FFF2-40B4-BE49-F238E27FC236}">
                <a16:creationId xmlns:a16="http://schemas.microsoft.com/office/drawing/2014/main" id="{7CDAB58B-FFB9-26AD-5A1A-E0B95AC21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38" y="388587"/>
            <a:ext cx="7910345" cy="1268763"/>
          </a:xfrm>
          <a:prstGeom prst="rect">
            <a:avLst/>
          </a:prstGeom>
        </p:spPr>
      </p:pic>
      <p:pic>
        <p:nvPicPr>
          <p:cNvPr id="7" name="Picture 6" descr="A chart of a health care professional&#10;&#10;Description automatically generated">
            <a:extLst>
              <a:ext uri="{FF2B5EF4-FFF2-40B4-BE49-F238E27FC236}">
                <a16:creationId xmlns:a16="http://schemas.microsoft.com/office/drawing/2014/main" id="{69DC4D1C-29C6-4E5C-9E0B-BB1D0A249F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1161" y="1821075"/>
            <a:ext cx="3421677" cy="2415749"/>
          </a:xfrm>
          <a:prstGeom prst="rect">
            <a:avLst/>
          </a:prstGeom>
        </p:spPr>
      </p:pic>
    </p:spTree>
    <p:extLst>
      <p:ext uri="{BB962C8B-B14F-4D97-AF65-F5344CB8AC3E}">
        <p14:creationId xmlns:p14="http://schemas.microsoft.com/office/powerpoint/2010/main" val="35714955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419-B6EC-1C05-06C5-5F78B6A0E7A0}"/>
              </a:ext>
            </a:extLst>
          </p:cNvPr>
          <p:cNvSpPr>
            <a:spLocks noGrp="1"/>
          </p:cNvSpPr>
          <p:nvPr>
            <p:ph type="title"/>
          </p:nvPr>
        </p:nvSpPr>
        <p:spPr/>
        <p:txBody>
          <a:bodyPr/>
          <a:lstStyle/>
          <a:p>
            <a:r>
              <a:rPr lang="en-US" dirty="0"/>
              <a:t>Gap between expectations and reality</a:t>
            </a:r>
          </a:p>
        </p:txBody>
      </p:sp>
      <p:sp>
        <p:nvSpPr>
          <p:cNvPr id="3" name="Content Placeholder 2">
            <a:extLst>
              <a:ext uri="{FF2B5EF4-FFF2-40B4-BE49-F238E27FC236}">
                <a16:creationId xmlns:a16="http://schemas.microsoft.com/office/drawing/2014/main" id="{D468B474-EC56-5914-0A26-80EF07DF3CEE}"/>
              </a:ext>
            </a:extLst>
          </p:cNvPr>
          <p:cNvSpPr>
            <a:spLocks noGrp="1"/>
          </p:cNvSpPr>
          <p:nvPr>
            <p:ph idx="1"/>
          </p:nvPr>
        </p:nvSpPr>
        <p:spPr/>
        <p:txBody>
          <a:bodyPr>
            <a:normAutofit/>
          </a:bodyPr>
          <a:lstStyle/>
          <a:p>
            <a:pPr algn="l"/>
            <a:r>
              <a:rPr lang="en-US" sz="2000" b="0" i="0" u="none" strike="noStrike" baseline="0" dirty="0"/>
              <a:t>3 out of 4 medical students think AI competencies should be taught in medical school</a:t>
            </a:r>
          </a:p>
          <a:p>
            <a:pPr algn="l"/>
            <a:r>
              <a:rPr lang="en-US" sz="2000" b="0" dirty="0"/>
              <a:t>2 out of 3 medical students received no training in AI, and over 40% had never heard of the term “machine learning”</a:t>
            </a:r>
          </a:p>
        </p:txBody>
      </p:sp>
      <p:pic>
        <p:nvPicPr>
          <p:cNvPr id="5" name="Picture 4">
            <a:extLst>
              <a:ext uri="{FF2B5EF4-FFF2-40B4-BE49-F238E27FC236}">
                <a16:creationId xmlns:a16="http://schemas.microsoft.com/office/drawing/2014/main" id="{21C95F25-3468-8D49-A553-6387FF7F7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346" y="2661975"/>
            <a:ext cx="7468247" cy="723963"/>
          </a:xfrm>
          <a:prstGeom prst="rect">
            <a:avLst/>
          </a:prstGeom>
        </p:spPr>
      </p:pic>
      <p:pic>
        <p:nvPicPr>
          <p:cNvPr id="7" name="Picture 6">
            <a:extLst>
              <a:ext uri="{FF2B5EF4-FFF2-40B4-BE49-F238E27FC236}">
                <a16:creationId xmlns:a16="http://schemas.microsoft.com/office/drawing/2014/main" id="{01CC05DF-93A6-6214-5B72-A430BA1BB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346" y="3415521"/>
            <a:ext cx="7872142" cy="731583"/>
          </a:xfrm>
          <a:prstGeom prst="rect">
            <a:avLst/>
          </a:prstGeom>
        </p:spPr>
      </p:pic>
    </p:spTree>
    <p:extLst>
      <p:ext uri="{BB962C8B-B14F-4D97-AF65-F5344CB8AC3E}">
        <p14:creationId xmlns:p14="http://schemas.microsoft.com/office/powerpoint/2010/main" val="558391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20430"/>
          </a:xfrm>
        </p:spPr>
        <p:txBody>
          <a:bodyPr anchor="ctr">
            <a:normAutofit/>
          </a:bodyPr>
          <a:lstStyle/>
          <a:p>
            <a:r>
              <a:rPr lang="en-US" dirty="0"/>
              <a:t>Training</a:t>
            </a:r>
          </a:p>
        </p:txBody>
      </p:sp>
      <p:sp>
        <p:nvSpPr>
          <p:cNvPr id="3" name="Content Placeholder 2"/>
          <p:cNvSpPr>
            <a:spLocks noGrp="1"/>
          </p:cNvSpPr>
          <p:nvPr>
            <p:ph sz="half" idx="1"/>
          </p:nvPr>
        </p:nvSpPr>
        <p:spPr>
          <a:xfrm>
            <a:off x="381224" y="690112"/>
            <a:ext cx="7525645" cy="3970378"/>
          </a:xfrm>
        </p:spPr>
        <p:txBody>
          <a:bodyPr>
            <a:normAutofit/>
          </a:bodyPr>
          <a:lstStyle/>
          <a:p>
            <a:pPr marL="234950" marR="0" indent="-234950">
              <a:lnSpc>
                <a:spcPct val="120000"/>
              </a:lnSpc>
              <a:spcBef>
                <a:spcPts val="0"/>
              </a:spcBef>
              <a:spcAft>
                <a:spcPts val="0"/>
              </a:spcAft>
            </a:pPr>
            <a:r>
              <a:rPr lang="en-US" sz="2000" b="0" dirty="0">
                <a:hlinkClick r:id="rId3"/>
              </a:rPr>
              <a:t>The College of Family Physicians of Canada: AI Curriculum</a:t>
            </a:r>
            <a:endParaRPr lang="en-US" sz="2000" b="0" dirty="0"/>
          </a:p>
          <a:p>
            <a:pPr marL="234950" marR="0" indent="-234950">
              <a:lnSpc>
                <a:spcPct val="120000"/>
              </a:lnSpc>
              <a:spcBef>
                <a:spcPts val="0"/>
              </a:spcBef>
              <a:spcAft>
                <a:spcPts val="0"/>
              </a:spcAft>
            </a:pPr>
            <a:r>
              <a:rPr lang="en-US" sz="2000" b="0" dirty="0">
                <a:hlinkClick r:id="rId4"/>
              </a:rPr>
              <a:t>American Medical Association AI Curriculum </a:t>
            </a:r>
            <a:endParaRPr lang="en-US" sz="2000" b="0" dirty="0"/>
          </a:p>
          <a:p>
            <a:pPr marL="234950" marR="0" indent="-234950">
              <a:lnSpc>
                <a:spcPct val="120000"/>
              </a:lnSpc>
              <a:spcBef>
                <a:spcPts val="0"/>
              </a:spcBef>
              <a:spcAft>
                <a:spcPts val="0"/>
              </a:spcAft>
            </a:pPr>
            <a:r>
              <a:rPr lang="en-US" sz="2000" b="0" dirty="0"/>
              <a:t>The Use of AI in Diagnosis (Coursera, forthcoming)</a:t>
            </a:r>
          </a:p>
          <a:p>
            <a:pPr marL="234950" marR="0" indent="-234950">
              <a:lnSpc>
                <a:spcPct val="120000"/>
              </a:lnSpc>
              <a:spcBef>
                <a:spcPts val="0"/>
              </a:spcBef>
              <a:spcAft>
                <a:spcPts val="0"/>
              </a:spcAft>
            </a:pPr>
            <a:r>
              <a:rPr lang="en-US" sz="2000" b="0" dirty="0"/>
              <a:t>Society of Teachers of Family Medicine and American Board of Family Medicine: AI Curriculum (forthcoming)</a:t>
            </a:r>
          </a:p>
          <a:p>
            <a:pPr marL="0" marR="0">
              <a:spcBef>
                <a:spcPts val="0"/>
              </a:spcBef>
              <a:spcAft>
                <a:spcPts val="0"/>
              </a:spcAft>
            </a:pPr>
            <a:endParaRPr lang="en-US" sz="2000" b="0" dirty="0"/>
          </a:p>
          <a:p>
            <a:pPr marL="0" marR="0">
              <a:spcBef>
                <a:spcPts val="0"/>
              </a:spcBef>
              <a:spcAft>
                <a:spcPts val="0"/>
              </a:spcAft>
            </a:pPr>
            <a:endParaRPr lang="en-US" sz="1200" b="0" dirty="0">
              <a:effectLst/>
            </a:endParaRPr>
          </a:p>
          <a:p>
            <a:endParaRPr lang="en-US" sz="1200" dirty="0"/>
          </a:p>
        </p:txBody>
      </p:sp>
    </p:spTree>
    <p:extLst>
      <p:ext uri="{BB962C8B-B14F-4D97-AF65-F5344CB8AC3E}">
        <p14:creationId xmlns:p14="http://schemas.microsoft.com/office/powerpoint/2010/main" val="29770430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85AE2-2E68-FF4F-93B0-768382169364}"/>
              </a:ext>
            </a:extLst>
          </p:cNvPr>
          <p:cNvSpPr>
            <a:spLocks noGrp="1"/>
          </p:cNvSpPr>
          <p:nvPr>
            <p:ph type="title"/>
          </p:nvPr>
        </p:nvSpPr>
        <p:spPr/>
        <p:txBody>
          <a:bodyPr>
            <a:noAutofit/>
          </a:bodyPr>
          <a:lstStyle/>
          <a:p>
            <a:r>
              <a:rPr lang="en-US" sz="1600" dirty="0" err="1"/>
              <a:t>AiM</a:t>
            </a:r>
            <a:r>
              <a:rPr lang="en-US" sz="1600" dirty="0"/>
              <a:t>-PC: Artificial intelligence and Machine learning for Primary Care </a:t>
            </a:r>
            <a:endParaRPr lang="en-US" sz="1400" dirty="0"/>
          </a:p>
        </p:txBody>
      </p:sp>
      <p:sp>
        <p:nvSpPr>
          <p:cNvPr id="4" name="Content Placeholder 3">
            <a:extLst>
              <a:ext uri="{FF2B5EF4-FFF2-40B4-BE49-F238E27FC236}">
                <a16:creationId xmlns:a16="http://schemas.microsoft.com/office/drawing/2014/main" id="{47B88796-A4A0-1F01-FC9B-F399E112CDD8}"/>
              </a:ext>
            </a:extLst>
          </p:cNvPr>
          <p:cNvSpPr>
            <a:spLocks noGrp="1"/>
          </p:cNvSpPr>
          <p:nvPr>
            <p:ph idx="1"/>
          </p:nvPr>
        </p:nvSpPr>
        <p:spPr>
          <a:xfrm>
            <a:off x="419100" y="691229"/>
            <a:ext cx="7886700" cy="3941493"/>
          </a:xfrm>
        </p:spPr>
        <p:txBody>
          <a:bodyPr>
            <a:normAutofit/>
          </a:bodyPr>
          <a:lstStyle/>
          <a:p>
            <a:r>
              <a:rPr lang="en-US" b="0" dirty="0"/>
              <a:t>Vision</a:t>
            </a:r>
          </a:p>
          <a:p>
            <a:pPr lvl="1"/>
            <a:r>
              <a:rPr lang="en-US" dirty="0"/>
              <a:t>Education in pursuit of AI-augmented care for all</a:t>
            </a:r>
            <a:endParaRPr lang="en-US" b="0" dirty="0"/>
          </a:p>
          <a:p>
            <a:r>
              <a:rPr lang="en-US" b="0" dirty="0"/>
              <a:t>Mission</a:t>
            </a:r>
            <a:endParaRPr lang="en-US" dirty="0"/>
          </a:p>
          <a:p>
            <a:pPr lvl="1"/>
            <a:r>
              <a:rPr lang="en-US" b="0" dirty="0"/>
              <a:t>To elevate the practice of primary care by teaching learners to use artificial intelligence / machine learning (AI/ML)</a:t>
            </a:r>
          </a:p>
          <a:p>
            <a:pPr>
              <a:lnSpc>
                <a:spcPct val="110000"/>
              </a:lnSpc>
            </a:pPr>
            <a:r>
              <a:rPr lang="en-US" b="0" dirty="0"/>
              <a:t>Audience</a:t>
            </a:r>
          </a:p>
          <a:p>
            <a:pPr lvl="1">
              <a:lnSpc>
                <a:spcPct val="110000"/>
              </a:lnSpc>
            </a:pPr>
            <a:r>
              <a:rPr lang="en-US" dirty="0"/>
              <a:t>Medical students, primary care residents, practicing primary care physicians </a:t>
            </a:r>
            <a:endParaRPr lang="en-US" b="0" dirty="0"/>
          </a:p>
          <a:p>
            <a:endParaRPr lang="en-US" sz="1400" dirty="0"/>
          </a:p>
        </p:txBody>
      </p:sp>
    </p:spTree>
    <p:extLst>
      <p:ext uri="{BB962C8B-B14F-4D97-AF65-F5344CB8AC3E}">
        <p14:creationId xmlns:p14="http://schemas.microsoft.com/office/powerpoint/2010/main" val="1216563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10777"/>
          </a:xfrm>
        </p:spPr>
        <p:txBody>
          <a:bodyPr anchor="ctr">
            <a:normAutofit/>
          </a:bodyPr>
          <a:lstStyle/>
          <a:p>
            <a:r>
              <a:rPr lang="en-US" dirty="0"/>
              <a:t>Objectives</a:t>
            </a:r>
          </a:p>
        </p:txBody>
      </p:sp>
      <p:sp>
        <p:nvSpPr>
          <p:cNvPr id="3" name="Content Placeholder 2"/>
          <p:cNvSpPr>
            <a:spLocks noGrp="1"/>
          </p:cNvSpPr>
          <p:nvPr>
            <p:ph idx="1"/>
          </p:nvPr>
        </p:nvSpPr>
        <p:spPr>
          <a:xfrm>
            <a:off x="435012" y="680471"/>
            <a:ext cx="7886700" cy="3941493"/>
          </a:xfrm>
        </p:spPr>
        <p:txBody>
          <a:bodyPr>
            <a:normAutofit/>
          </a:bodyPr>
          <a:lstStyle/>
          <a:p>
            <a:pPr lvl="0">
              <a:lnSpc>
                <a:spcPct val="100000"/>
              </a:lnSpc>
              <a:spcBef>
                <a:spcPts val="0"/>
              </a:spcBef>
            </a:pPr>
            <a:r>
              <a:rPr lang="en-US" b="0" dirty="0"/>
              <a:t>Describe how artificial intelligence (AI) can be used in medical education</a:t>
            </a:r>
          </a:p>
          <a:p>
            <a:pPr lvl="0">
              <a:lnSpc>
                <a:spcPct val="100000"/>
              </a:lnSpc>
              <a:spcBef>
                <a:spcPts val="0"/>
              </a:spcBef>
            </a:pPr>
            <a:r>
              <a:rPr lang="en-US" b="0" dirty="0"/>
              <a:t>Identify the adverse effects of using AI</a:t>
            </a:r>
          </a:p>
          <a:p>
            <a:pPr lvl="0">
              <a:lnSpc>
                <a:spcPct val="100000"/>
              </a:lnSpc>
              <a:spcBef>
                <a:spcPts val="0"/>
              </a:spcBef>
            </a:pPr>
            <a:r>
              <a:rPr lang="en-US" b="0" dirty="0"/>
              <a:t>Explain how medical educators can be involved with the implementation of AI tools</a:t>
            </a:r>
          </a:p>
          <a:p>
            <a:pPr lvl="0">
              <a:lnSpc>
                <a:spcPct val="100000"/>
              </a:lnSpc>
              <a:spcBef>
                <a:spcPts val="0"/>
              </a:spcBef>
            </a:pPr>
            <a:endParaRPr lang="en-US" b="0" dirty="0"/>
          </a:p>
          <a:p>
            <a:pPr lvl="0"/>
            <a:endParaRPr lang="en-US" b="0" dirty="0"/>
          </a:p>
          <a:p>
            <a:pPr lvl="0"/>
            <a:endParaRPr lang="en-US" b="0" dirty="0"/>
          </a:p>
          <a:p>
            <a:endParaRPr lang="en-US" dirty="0"/>
          </a:p>
        </p:txBody>
      </p:sp>
    </p:spTree>
    <p:extLst>
      <p:ext uri="{BB962C8B-B14F-4D97-AF65-F5344CB8AC3E}">
        <p14:creationId xmlns:p14="http://schemas.microsoft.com/office/powerpoint/2010/main" val="17431027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10777"/>
          </a:xfrm>
        </p:spPr>
        <p:txBody>
          <a:bodyPr anchor="ctr">
            <a:normAutofit/>
          </a:bodyPr>
          <a:lstStyle/>
          <a:p>
            <a:r>
              <a:rPr lang="en-US" dirty="0"/>
              <a:t>Testing</a:t>
            </a:r>
          </a:p>
        </p:txBody>
      </p:sp>
      <p:pic>
        <p:nvPicPr>
          <p:cNvPr id="3" name="Picture 2" descr="Diagram&#10;&#10;Description automatically generated">
            <a:extLst>
              <a:ext uri="{FF2B5EF4-FFF2-40B4-BE49-F238E27FC236}">
                <a16:creationId xmlns:a16="http://schemas.microsoft.com/office/drawing/2014/main" id="{8B7313C2-2777-1269-B3E3-E90438DE3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268016"/>
            <a:ext cx="6963747" cy="2753109"/>
          </a:xfrm>
          <a:prstGeom prst="rect">
            <a:avLst/>
          </a:prstGeom>
        </p:spPr>
      </p:pic>
    </p:spTree>
    <p:extLst>
      <p:ext uri="{BB962C8B-B14F-4D97-AF65-F5344CB8AC3E}">
        <p14:creationId xmlns:p14="http://schemas.microsoft.com/office/powerpoint/2010/main" val="13100740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10701"/>
          </a:xfrm>
        </p:spPr>
        <p:txBody>
          <a:bodyPr anchor="ctr">
            <a:normAutofit/>
          </a:bodyPr>
          <a:lstStyle/>
          <a:p>
            <a:r>
              <a:rPr lang="en-US" dirty="0"/>
              <a:t>Testing</a:t>
            </a:r>
          </a:p>
        </p:txBody>
      </p:sp>
      <p:pic>
        <p:nvPicPr>
          <p:cNvPr id="3" name="Picture 2" descr="Diagram&#10;&#10;Description automatically generated">
            <a:extLst>
              <a:ext uri="{FF2B5EF4-FFF2-40B4-BE49-F238E27FC236}">
                <a16:creationId xmlns:a16="http://schemas.microsoft.com/office/drawing/2014/main" id="{B06E21C6-FD83-4B9C-99CA-0BA563FBD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506" y="1098445"/>
            <a:ext cx="5736800" cy="3343250"/>
          </a:xfrm>
          <a:prstGeom prst="rect">
            <a:avLst/>
          </a:prstGeom>
        </p:spPr>
      </p:pic>
      <p:pic>
        <p:nvPicPr>
          <p:cNvPr id="5" name="Picture 4">
            <a:extLst>
              <a:ext uri="{FF2B5EF4-FFF2-40B4-BE49-F238E27FC236}">
                <a16:creationId xmlns:a16="http://schemas.microsoft.com/office/drawing/2014/main" id="{9C568F73-B145-74CC-78CC-CE63EB14D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253" y="1399190"/>
            <a:ext cx="3315431" cy="376024"/>
          </a:xfrm>
          <a:prstGeom prst="rect">
            <a:avLst/>
          </a:prstGeom>
        </p:spPr>
      </p:pic>
    </p:spTree>
    <p:extLst>
      <p:ext uri="{BB962C8B-B14F-4D97-AF65-F5344CB8AC3E}">
        <p14:creationId xmlns:p14="http://schemas.microsoft.com/office/powerpoint/2010/main" val="9423663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20430"/>
          </a:xfrm>
        </p:spPr>
        <p:txBody>
          <a:bodyPr anchor="ctr">
            <a:normAutofit/>
          </a:bodyPr>
          <a:lstStyle/>
          <a:p>
            <a:r>
              <a:rPr lang="en-US" dirty="0"/>
              <a:t>Teaming</a:t>
            </a:r>
          </a:p>
        </p:txBody>
      </p:sp>
      <p:sp>
        <p:nvSpPr>
          <p:cNvPr id="3" name="Content Placeholder 2"/>
          <p:cNvSpPr>
            <a:spLocks noGrp="1"/>
          </p:cNvSpPr>
          <p:nvPr>
            <p:ph sz="half" idx="1"/>
          </p:nvPr>
        </p:nvSpPr>
        <p:spPr>
          <a:xfrm>
            <a:off x="381224" y="690112"/>
            <a:ext cx="7525645" cy="3970378"/>
          </a:xfrm>
        </p:spPr>
        <p:txBody>
          <a:bodyPr>
            <a:normAutofit/>
          </a:bodyPr>
          <a:lstStyle/>
          <a:p>
            <a:pPr marL="0" marR="0" indent="0">
              <a:spcBef>
                <a:spcPts val="0"/>
              </a:spcBef>
              <a:spcAft>
                <a:spcPts val="0"/>
              </a:spcAft>
              <a:buNone/>
            </a:pPr>
            <a:endParaRPr lang="en-US" sz="2000" b="0" dirty="0"/>
          </a:p>
          <a:p>
            <a:pPr marL="0" marR="0">
              <a:spcBef>
                <a:spcPts val="0"/>
              </a:spcBef>
              <a:spcAft>
                <a:spcPts val="0"/>
              </a:spcAft>
            </a:pPr>
            <a:endParaRPr lang="en-US" sz="2000" b="0" dirty="0"/>
          </a:p>
          <a:p>
            <a:pPr marL="0" marR="0">
              <a:spcBef>
                <a:spcPts val="0"/>
              </a:spcBef>
              <a:spcAft>
                <a:spcPts val="0"/>
              </a:spcAft>
            </a:pPr>
            <a:endParaRPr lang="en-US" sz="1200" b="0" dirty="0">
              <a:effectLst/>
            </a:endParaRPr>
          </a:p>
          <a:p>
            <a:endParaRPr lang="en-US" sz="1200" dirty="0"/>
          </a:p>
        </p:txBody>
      </p:sp>
      <p:pic>
        <p:nvPicPr>
          <p:cNvPr id="4" name="Picture 3" descr="Screen Clipping">
            <a:extLst>
              <a:ext uri="{FF2B5EF4-FFF2-40B4-BE49-F238E27FC236}">
                <a16:creationId xmlns:a16="http://schemas.microsoft.com/office/drawing/2014/main" id="{996ABDA4-404F-5A1D-B455-1DDD9475BE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8486" y="653499"/>
            <a:ext cx="5543180" cy="3836501"/>
          </a:xfrm>
          <a:prstGeom prst="rect">
            <a:avLst/>
          </a:prstGeom>
        </p:spPr>
      </p:pic>
      <p:pic>
        <p:nvPicPr>
          <p:cNvPr id="5" name="Picture 4" descr="Screen Clipping">
            <a:extLst>
              <a:ext uri="{FF2B5EF4-FFF2-40B4-BE49-F238E27FC236}">
                <a16:creationId xmlns:a16="http://schemas.microsoft.com/office/drawing/2014/main" id="{50D7B661-571F-53A4-5EC4-65DEC9A967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224" y="3895362"/>
            <a:ext cx="1915859" cy="425178"/>
          </a:xfrm>
          <a:prstGeom prst="rect">
            <a:avLst/>
          </a:prstGeom>
        </p:spPr>
      </p:pic>
    </p:spTree>
    <p:extLst>
      <p:ext uri="{BB962C8B-B14F-4D97-AF65-F5344CB8AC3E}">
        <p14:creationId xmlns:p14="http://schemas.microsoft.com/office/powerpoint/2010/main" val="3760684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20430"/>
          </a:xfrm>
        </p:spPr>
        <p:txBody>
          <a:bodyPr anchor="ctr">
            <a:normAutofit/>
          </a:bodyPr>
          <a:lstStyle/>
          <a:p>
            <a:r>
              <a:rPr lang="en-US" dirty="0"/>
              <a:t>Tailoring</a:t>
            </a:r>
          </a:p>
        </p:txBody>
      </p:sp>
      <p:sp>
        <p:nvSpPr>
          <p:cNvPr id="3" name="Content Placeholder 2"/>
          <p:cNvSpPr>
            <a:spLocks noGrp="1"/>
          </p:cNvSpPr>
          <p:nvPr>
            <p:ph sz="half" idx="1"/>
          </p:nvPr>
        </p:nvSpPr>
        <p:spPr>
          <a:xfrm>
            <a:off x="381224" y="690112"/>
            <a:ext cx="7525645" cy="3970378"/>
          </a:xfrm>
        </p:spPr>
        <p:txBody>
          <a:bodyPr>
            <a:normAutofit/>
          </a:bodyPr>
          <a:lstStyle/>
          <a:p>
            <a:pPr marL="0" marR="0" indent="0">
              <a:spcBef>
                <a:spcPts val="0"/>
              </a:spcBef>
              <a:spcAft>
                <a:spcPts val="0"/>
              </a:spcAft>
              <a:buNone/>
            </a:pPr>
            <a:endParaRPr lang="en-US" sz="1600" b="0" dirty="0"/>
          </a:p>
          <a:p>
            <a:pPr marL="0" marR="0">
              <a:spcBef>
                <a:spcPts val="0"/>
              </a:spcBef>
              <a:spcAft>
                <a:spcPts val="0"/>
              </a:spcAft>
            </a:pPr>
            <a:endParaRPr lang="en-US" sz="1600" b="0" dirty="0"/>
          </a:p>
          <a:p>
            <a:pPr marL="0" marR="0">
              <a:spcBef>
                <a:spcPts val="0"/>
              </a:spcBef>
              <a:spcAft>
                <a:spcPts val="0"/>
              </a:spcAft>
            </a:pPr>
            <a:endParaRPr lang="en-US" sz="1600" b="0" dirty="0">
              <a:effectLst/>
            </a:endParaRPr>
          </a:p>
          <a:p>
            <a:endParaRPr lang="en-US" sz="1600" dirty="0"/>
          </a:p>
        </p:txBody>
      </p:sp>
      <p:sp>
        <p:nvSpPr>
          <p:cNvPr id="6" name="Rectangle: Rounded Corners 5">
            <a:extLst>
              <a:ext uri="{FF2B5EF4-FFF2-40B4-BE49-F238E27FC236}">
                <a16:creationId xmlns:a16="http://schemas.microsoft.com/office/drawing/2014/main" id="{532C97FF-731C-BA47-043E-5BA6CD553C68}"/>
              </a:ext>
            </a:extLst>
          </p:cNvPr>
          <p:cNvSpPr/>
          <p:nvPr/>
        </p:nvSpPr>
        <p:spPr>
          <a:xfrm>
            <a:off x="4572000" y="610367"/>
            <a:ext cx="2768387" cy="19220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Primary Care Diagnosis GPT: Provides guidance on questions to ask, tests to order, and diagnoses to consider</a:t>
            </a:r>
          </a:p>
        </p:txBody>
      </p:sp>
      <p:sp>
        <p:nvSpPr>
          <p:cNvPr id="7" name="Rectangle: Rounded Corners 6">
            <a:extLst>
              <a:ext uri="{FF2B5EF4-FFF2-40B4-BE49-F238E27FC236}">
                <a16:creationId xmlns:a16="http://schemas.microsoft.com/office/drawing/2014/main" id="{5439065D-16BF-8E9B-8E42-D9A819EDD183}"/>
              </a:ext>
            </a:extLst>
          </p:cNvPr>
          <p:cNvSpPr/>
          <p:nvPr/>
        </p:nvSpPr>
        <p:spPr>
          <a:xfrm>
            <a:off x="94912" y="2686357"/>
            <a:ext cx="2672770" cy="210101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Primary Care </a:t>
            </a:r>
            <a:r>
              <a:rPr lang="en-US" sz="1600" dirty="0" err="1">
                <a:latin typeface="+mj-lt"/>
              </a:rPr>
              <a:t>Pocedure</a:t>
            </a:r>
            <a:r>
              <a:rPr lang="en-US" sz="1600" dirty="0">
                <a:latin typeface="+mj-lt"/>
              </a:rPr>
              <a:t> GPT: Details step by step instructions for procedures, including preparation, technique, and post-operative care</a:t>
            </a:r>
          </a:p>
        </p:txBody>
      </p:sp>
      <p:sp>
        <p:nvSpPr>
          <p:cNvPr id="8" name="Rectangle: Rounded Corners 7">
            <a:extLst>
              <a:ext uri="{FF2B5EF4-FFF2-40B4-BE49-F238E27FC236}">
                <a16:creationId xmlns:a16="http://schemas.microsoft.com/office/drawing/2014/main" id="{E01F1AC2-5554-0306-8EE6-7A63BEC099DB}"/>
              </a:ext>
            </a:extLst>
          </p:cNvPr>
          <p:cNvSpPr/>
          <p:nvPr/>
        </p:nvSpPr>
        <p:spPr>
          <a:xfrm>
            <a:off x="4572000" y="2686357"/>
            <a:ext cx="2812972" cy="20689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Clinical Skills GPT: Teaches and tests clinical skills, including communication, physical examination techniques, and clinical reasoning</a:t>
            </a:r>
          </a:p>
        </p:txBody>
      </p:sp>
      <p:sp>
        <p:nvSpPr>
          <p:cNvPr id="9" name="Rectangle: Rounded Corners 8">
            <a:extLst>
              <a:ext uri="{FF2B5EF4-FFF2-40B4-BE49-F238E27FC236}">
                <a16:creationId xmlns:a16="http://schemas.microsoft.com/office/drawing/2014/main" id="{81DE961C-B942-FAD0-3D61-51C04F3DAD3D}"/>
              </a:ext>
            </a:extLst>
          </p:cNvPr>
          <p:cNvSpPr/>
          <p:nvPr/>
        </p:nvSpPr>
        <p:spPr>
          <a:xfrm>
            <a:off x="94912" y="616223"/>
            <a:ext cx="2714346" cy="183528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Primary Care Simulation GPT: Simulates patient encounters, allowing learners to interact with various simulated patients </a:t>
            </a:r>
          </a:p>
        </p:txBody>
      </p:sp>
      <p:pic>
        <p:nvPicPr>
          <p:cNvPr id="11" name="Picture 10" descr="A book cover of procedures for primary care&#10;&#10;Description automatically generated">
            <a:extLst>
              <a:ext uri="{FF2B5EF4-FFF2-40B4-BE49-F238E27FC236}">
                <a16:creationId xmlns:a16="http://schemas.microsoft.com/office/drawing/2014/main" id="{30CAF3B2-4774-AEB5-3E4E-251AFAF341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0195" y="2986212"/>
            <a:ext cx="1354903" cy="1501301"/>
          </a:xfrm>
          <a:prstGeom prst="rect">
            <a:avLst/>
          </a:prstGeom>
        </p:spPr>
      </p:pic>
      <p:pic>
        <p:nvPicPr>
          <p:cNvPr id="15" name="Picture 14" descr="A close-up of a doctor's coat&#10;&#10;Description automatically generated">
            <a:extLst>
              <a:ext uri="{FF2B5EF4-FFF2-40B4-BE49-F238E27FC236}">
                <a16:creationId xmlns:a16="http://schemas.microsoft.com/office/drawing/2014/main" id="{25EC9561-7308-18D7-11FC-5DE83682FF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3861" y="2829513"/>
            <a:ext cx="1445227" cy="1782646"/>
          </a:xfrm>
          <a:prstGeom prst="rect">
            <a:avLst/>
          </a:prstGeom>
        </p:spPr>
      </p:pic>
      <p:pic>
        <p:nvPicPr>
          <p:cNvPr id="17" name="Picture 16" descr="A book cover of a case files family medicine&#10;&#10;Description automatically generated">
            <a:extLst>
              <a:ext uri="{FF2B5EF4-FFF2-40B4-BE49-F238E27FC236}">
                <a16:creationId xmlns:a16="http://schemas.microsoft.com/office/drawing/2014/main" id="{2E34C1AF-C03A-424A-A0BF-79BCBF6934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8411" y="653756"/>
            <a:ext cx="1261946" cy="1835282"/>
          </a:xfrm>
          <a:prstGeom prst="rect">
            <a:avLst/>
          </a:prstGeom>
        </p:spPr>
      </p:pic>
      <p:pic>
        <p:nvPicPr>
          <p:cNvPr id="5" name="Picture 4" descr="A magazine with a picture of a baseball player&#10;&#10;Description automatically generated">
            <a:extLst>
              <a:ext uri="{FF2B5EF4-FFF2-40B4-BE49-F238E27FC236}">
                <a16:creationId xmlns:a16="http://schemas.microsoft.com/office/drawing/2014/main" id="{32688A28-8E98-77F6-A67A-A5DDB8A1F2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9080" y="610367"/>
            <a:ext cx="1922061" cy="1922061"/>
          </a:xfrm>
          <a:prstGeom prst="rect">
            <a:avLst/>
          </a:prstGeom>
        </p:spPr>
      </p:pic>
    </p:spTree>
    <p:extLst>
      <p:ext uri="{BB962C8B-B14F-4D97-AF65-F5344CB8AC3E}">
        <p14:creationId xmlns:p14="http://schemas.microsoft.com/office/powerpoint/2010/main" val="18995597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20430"/>
          </a:xfrm>
        </p:spPr>
        <p:txBody>
          <a:bodyPr anchor="ctr">
            <a:normAutofit/>
          </a:bodyPr>
          <a:lstStyle/>
          <a:p>
            <a:r>
              <a:rPr lang="en-US" dirty="0"/>
              <a:t>Tailoring</a:t>
            </a:r>
          </a:p>
        </p:txBody>
      </p:sp>
      <p:pic>
        <p:nvPicPr>
          <p:cNvPr id="12" name="Picture 11" descr="A screenshot of a computer&#10;&#10;Description automatically generated">
            <a:extLst>
              <a:ext uri="{FF2B5EF4-FFF2-40B4-BE49-F238E27FC236}">
                <a16:creationId xmlns:a16="http://schemas.microsoft.com/office/drawing/2014/main" id="{29D27C07-6B18-9AEA-B330-15FF3BFB3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6603"/>
            <a:ext cx="9144000" cy="4030294"/>
          </a:xfrm>
          <a:prstGeom prst="rect">
            <a:avLst/>
          </a:prstGeom>
        </p:spPr>
      </p:pic>
      <p:sp>
        <p:nvSpPr>
          <p:cNvPr id="16" name="Rectangle: Rounded Corners 15">
            <a:extLst>
              <a:ext uri="{FF2B5EF4-FFF2-40B4-BE49-F238E27FC236}">
                <a16:creationId xmlns:a16="http://schemas.microsoft.com/office/drawing/2014/main" id="{62DBB237-FAF4-DD86-6000-25F47581A705}"/>
              </a:ext>
            </a:extLst>
          </p:cNvPr>
          <p:cNvSpPr/>
          <p:nvPr/>
        </p:nvSpPr>
        <p:spPr>
          <a:xfrm>
            <a:off x="0" y="4087906"/>
            <a:ext cx="3324113" cy="535163"/>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8155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cloudy sky&#10;&#10;Description automatically generated">
            <a:extLst>
              <a:ext uri="{FF2B5EF4-FFF2-40B4-BE49-F238E27FC236}">
                <a16:creationId xmlns:a16="http://schemas.microsoft.com/office/drawing/2014/main" id="{BFBFD1AC-7F01-062C-AFC0-AA910E96B7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678" y="-2183803"/>
            <a:ext cx="9969650" cy="7477238"/>
          </a:xfrm>
          <a:prstGeom prst="rect">
            <a:avLst/>
          </a:prstGeom>
        </p:spPr>
      </p:pic>
    </p:spTree>
    <p:extLst>
      <p:ext uri="{BB962C8B-B14F-4D97-AF65-F5344CB8AC3E}">
        <p14:creationId xmlns:p14="http://schemas.microsoft.com/office/powerpoint/2010/main" val="14060032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with a square and a ruler&#10;&#10;Description automatically generated">
            <a:extLst>
              <a:ext uri="{FF2B5EF4-FFF2-40B4-BE49-F238E27FC236}">
                <a16:creationId xmlns:a16="http://schemas.microsoft.com/office/drawing/2014/main" id="{B143529A-7EE9-3B7A-6FE1-0C402A41F3D2}"/>
              </a:ext>
            </a:extLst>
          </p:cNvPr>
          <p:cNvPicPr>
            <a:picLocks noChangeAspect="1"/>
          </p:cNvPicPr>
          <p:nvPr/>
        </p:nvPicPr>
        <p:blipFill rotWithShape="1">
          <a:blip r:embed="rId3">
            <a:extLst>
              <a:ext uri="{28A0092B-C50C-407E-A947-70E740481C1C}">
                <a14:useLocalDpi xmlns:a14="http://schemas.microsoft.com/office/drawing/2010/main" val="0"/>
              </a:ext>
            </a:extLst>
          </a:blip>
          <a:srcRect t="4924" r="1" b="46842"/>
          <a:stretch/>
        </p:blipFill>
        <p:spPr>
          <a:xfrm>
            <a:off x="20" y="10"/>
            <a:ext cx="9143980" cy="5143490"/>
          </a:xfrm>
          <a:prstGeom prst="rect">
            <a:avLst/>
          </a:prstGeom>
          <a:noFill/>
        </p:spPr>
      </p:pic>
      <p:sp>
        <p:nvSpPr>
          <p:cNvPr id="6" name="TextBox 5">
            <a:extLst>
              <a:ext uri="{FF2B5EF4-FFF2-40B4-BE49-F238E27FC236}">
                <a16:creationId xmlns:a16="http://schemas.microsoft.com/office/drawing/2014/main" id="{D90BFFD9-5E5F-0DFF-4F9B-6D43340C1AEA}"/>
              </a:ext>
            </a:extLst>
          </p:cNvPr>
          <p:cNvSpPr txBox="1"/>
          <p:nvPr/>
        </p:nvSpPr>
        <p:spPr>
          <a:xfrm>
            <a:off x="3259566" y="3894268"/>
            <a:ext cx="3119718" cy="954107"/>
          </a:xfrm>
          <a:prstGeom prst="rect">
            <a:avLst/>
          </a:prstGeom>
          <a:solidFill>
            <a:schemeClr val="bg2"/>
          </a:solidFill>
        </p:spPr>
        <p:txBody>
          <a:bodyPr wrap="square" rtlCol="0">
            <a:spAutoFit/>
          </a:bodyPr>
          <a:lstStyle/>
          <a:p>
            <a:pPr algn="ctr"/>
            <a:r>
              <a:rPr lang="en-US" sz="2800" b="1" dirty="0">
                <a:latin typeface="+mj-lt"/>
              </a:rPr>
              <a:t>Electronic health records</a:t>
            </a:r>
          </a:p>
        </p:txBody>
      </p:sp>
      <p:cxnSp>
        <p:nvCxnSpPr>
          <p:cNvPr id="8" name="Straight Connector 7">
            <a:extLst>
              <a:ext uri="{FF2B5EF4-FFF2-40B4-BE49-F238E27FC236}">
                <a16:creationId xmlns:a16="http://schemas.microsoft.com/office/drawing/2014/main" id="{5A876162-0033-F52A-B959-1AC2DE9DA3F2}"/>
              </a:ext>
            </a:extLst>
          </p:cNvPr>
          <p:cNvCxnSpPr>
            <a:cxnSpLocks/>
          </p:cNvCxnSpPr>
          <p:nvPr/>
        </p:nvCxnSpPr>
        <p:spPr>
          <a:xfrm flipV="1">
            <a:off x="1570616" y="1247887"/>
            <a:ext cx="4948518" cy="1807285"/>
          </a:xfrm>
          <a:prstGeom prst="line">
            <a:avLst/>
          </a:prstGeom>
          <a:ln w="57150">
            <a:solidFill>
              <a:schemeClr val="accent4"/>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40FB5D3-60EB-A94C-6141-045F7C32E69F}"/>
              </a:ext>
            </a:extLst>
          </p:cNvPr>
          <p:cNvSpPr txBox="1"/>
          <p:nvPr/>
        </p:nvSpPr>
        <p:spPr>
          <a:xfrm>
            <a:off x="6643743" y="847777"/>
            <a:ext cx="363968" cy="400110"/>
          </a:xfrm>
          <a:prstGeom prst="rect">
            <a:avLst/>
          </a:prstGeom>
          <a:solidFill>
            <a:schemeClr val="bg2"/>
          </a:solidFill>
        </p:spPr>
        <p:txBody>
          <a:bodyPr wrap="square" rtlCol="0">
            <a:spAutoFit/>
          </a:bodyPr>
          <a:lstStyle/>
          <a:p>
            <a:pPr algn="ctr"/>
            <a:r>
              <a:rPr lang="en-US" sz="2000" b="1" dirty="0">
                <a:solidFill>
                  <a:schemeClr val="accent4"/>
                </a:solidFill>
                <a:latin typeface="+mj-lt"/>
              </a:rPr>
              <a:t>C</a:t>
            </a:r>
            <a:endParaRPr lang="en-US" sz="2800" b="1" dirty="0">
              <a:solidFill>
                <a:schemeClr val="accent4"/>
              </a:solidFill>
              <a:latin typeface="+mj-lt"/>
            </a:endParaRPr>
          </a:p>
        </p:txBody>
      </p:sp>
      <p:sp>
        <p:nvSpPr>
          <p:cNvPr id="12" name="TextBox 11">
            <a:extLst>
              <a:ext uri="{FF2B5EF4-FFF2-40B4-BE49-F238E27FC236}">
                <a16:creationId xmlns:a16="http://schemas.microsoft.com/office/drawing/2014/main" id="{9E9B2FA1-0926-2A54-9AD2-1DF4EB19CBF6}"/>
              </a:ext>
            </a:extLst>
          </p:cNvPr>
          <p:cNvSpPr txBox="1"/>
          <p:nvPr/>
        </p:nvSpPr>
        <p:spPr>
          <a:xfrm>
            <a:off x="5776856" y="1541657"/>
            <a:ext cx="3119718" cy="954107"/>
          </a:xfrm>
          <a:prstGeom prst="rect">
            <a:avLst/>
          </a:prstGeom>
          <a:solidFill>
            <a:schemeClr val="bg2"/>
          </a:solidFill>
        </p:spPr>
        <p:txBody>
          <a:bodyPr wrap="square" rtlCol="0">
            <a:spAutoFit/>
          </a:bodyPr>
          <a:lstStyle/>
          <a:p>
            <a:pPr algn="ctr"/>
            <a:r>
              <a:rPr lang="en-US" sz="2800" b="1" dirty="0">
                <a:solidFill>
                  <a:schemeClr val="accent4"/>
                </a:solidFill>
                <a:latin typeface="+mj-lt"/>
              </a:rPr>
              <a:t>Artificial intelligence</a:t>
            </a:r>
          </a:p>
        </p:txBody>
      </p:sp>
      <p:sp>
        <p:nvSpPr>
          <p:cNvPr id="2" name="Arrow: Curved Right 1">
            <a:extLst>
              <a:ext uri="{FF2B5EF4-FFF2-40B4-BE49-F238E27FC236}">
                <a16:creationId xmlns:a16="http://schemas.microsoft.com/office/drawing/2014/main" id="{3B441A63-3D93-E91F-9597-1009C5D9645A}"/>
              </a:ext>
            </a:extLst>
          </p:cNvPr>
          <p:cNvSpPr/>
          <p:nvPr/>
        </p:nvSpPr>
        <p:spPr>
          <a:xfrm rot="7780117">
            <a:off x="1861355" y="1761686"/>
            <a:ext cx="422910" cy="954107"/>
          </a:xfrm>
          <a:prstGeom prst="curvedRightArrow">
            <a:avLst/>
          </a:prstGeom>
          <a:ln>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FCE878A3-30B5-2852-C98B-A1AA232F0925}"/>
              </a:ext>
            </a:extLst>
          </p:cNvPr>
          <p:cNvSpPr txBox="1"/>
          <p:nvPr/>
        </p:nvSpPr>
        <p:spPr>
          <a:xfrm>
            <a:off x="2144696" y="1422307"/>
            <a:ext cx="1278144" cy="523220"/>
          </a:xfrm>
          <a:prstGeom prst="rect">
            <a:avLst/>
          </a:prstGeom>
          <a:solidFill>
            <a:schemeClr val="bg2"/>
          </a:solidFill>
        </p:spPr>
        <p:txBody>
          <a:bodyPr wrap="square" rtlCol="0">
            <a:spAutoFit/>
          </a:bodyPr>
          <a:lstStyle/>
          <a:p>
            <a:pPr algn="ctr"/>
            <a:r>
              <a:rPr lang="en-US" sz="2800" b="1" dirty="0">
                <a:solidFill>
                  <a:schemeClr val="accent4"/>
                </a:solidFill>
                <a:latin typeface="+mj-lt"/>
              </a:rPr>
              <a:t>70°</a:t>
            </a:r>
          </a:p>
        </p:txBody>
      </p:sp>
    </p:spTree>
    <p:extLst>
      <p:ext uri="{BB962C8B-B14F-4D97-AF65-F5344CB8AC3E}">
        <p14:creationId xmlns:p14="http://schemas.microsoft.com/office/powerpoint/2010/main" val="34291466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B4270-2B72-01F4-B77A-B44916D096D7}"/>
              </a:ext>
            </a:extLst>
          </p:cNvPr>
          <p:cNvSpPr>
            <a:spLocks noGrp="1"/>
          </p:cNvSpPr>
          <p:nvPr>
            <p:ph type="ctrTitle"/>
          </p:nvPr>
        </p:nvSpPr>
        <p:spPr>
          <a:xfrm>
            <a:off x="1143000" y="2148432"/>
            <a:ext cx="6858000" cy="661873"/>
          </a:xfrm>
        </p:spPr>
        <p:txBody>
          <a:bodyPr/>
          <a:lstStyle/>
          <a:p>
            <a:r>
              <a:rPr lang="en-US" dirty="0"/>
              <a:t>Thank You</a:t>
            </a:r>
          </a:p>
        </p:txBody>
      </p:sp>
      <p:sp>
        <p:nvSpPr>
          <p:cNvPr id="3" name="Subtitle 2">
            <a:extLst>
              <a:ext uri="{FF2B5EF4-FFF2-40B4-BE49-F238E27FC236}">
                <a16:creationId xmlns:a16="http://schemas.microsoft.com/office/drawing/2014/main" id="{94AD3B0C-B479-05E9-8D60-04EAE873D3CF}"/>
              </a:ext>
            </a:extLst>
          </p:cNvPr>
          <p:cNvSpPr>
            <a:spLocks noGrp="1"/>
          </p:cNvSpPr>
          <p:nvPr>
            <p:ph type="subTitle" idx="1"/>
          </p:nvPr>
        </p:nvSpPr>
        <p:spPr>
          <a:xfrm>
            <a:off x="1143000" y="2880156"/>
            <a:ext cx="6858000" cy="1241425"/>
          </a:xfrm>
        </p:spPr>
        <p:txBody>
          <a:bodyPr/>
          <a:lstStyle/>
          <a:p>
            <a:endParaRPr lang="en-US" dirty="0"/>
          </a:p>
        </p:txBody>
      </p:sp>
    </p:spTree>
    <p:extLst>
      <p:ext uri="{BB962C8B-B14F-4D97-AF65-F5344CB8AC3E}">
        <p14:creationId xmlns:p14="http://schemas.microsoft.com/office/powerpoint/2010/main" val="19808199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55182" y="-15358"/>
            <a:ext cx="9845748" cy="5322770"/>
          </a:xfrm>
          <a:prstGeom prst="rect">
            <a:avLst/>
          </a:prstGeom>
          <a:solidFill>
            <a:schemeClr val="tx1">
              <a:lumMod val="65000"/>
              <a:lumOff val="3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4" tIns="14402" rIns="28804" bIns="14402" rtlCol="0" anchor="ctr"/>
          <a:lstStyle/>
          <a:p>
            <a:pPr algn="ctr"/>
            <a:endParaRPr lang="en-US"/>
          </a:p>
        </p:txBody>
      </p:sp>
      <p:sp>
        <p:nvSpPr>
          <p:cNvPr id="13" name="TextBox 12"/>
          <p:cNvSpPr txBox="1"/>
          <p:nvPr/>
        </p:nvSpPr>
        <p:spPr>
          <a:xfrm>
            <a:off x="542812" y="2167315"/>
            <a:ext cx="8966947" cy="583083"/>
          </a:xfrm>
          <a:prstGeom prst="rect">
            <a:avLst/>
          </a:prstGeom>
          <a:noFill/>
        </p:spPr>
        <p:txBody>
          <a:bodyPr wrap="square" lIns="28804" tIns="14402" rIns="28804" bIns="14402" rtlCol="0">
            <a:spAutoFit/>
          </a:bodyPr>
          <a:lstStyle/>
          <a:p>
            <a:r>
              <a:rPr lang="en-US" sz="3600" b="1" dirty="0">
                <a:solidFill>
                  <a:schemeClr val="bg1"/>
                </a:solidFill>
                <a:latin typeface="Trebuchet MS" panose="020B0603020202020204" pitchFamily="34" charset="0"/>
                <a:ea typeface="Lato" charset="0"/>
                <a:cs typeface="Lato" charset="0"/>
              </a:rPr>
              <a:t>How will AI affect the way you teach?</a:t>
            </a:r>
          </a:p>
        </p:txBody>
      </p:sp>
    </p:spTree>
    <p:extLst>
      <p:ext uri="{BB962C8B-B14F-4D97-AF65-F5344CB8AC3E}">
        <p14:creationId xmlns:p14="http://schemas.microsoft.com/office/powerpoint/2010/main" val="42082497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55182" y="-15358"/>
            <a:ext cx="9845748" cy="5322770"/>
          </a:xfrm>
          <a:prstGeom prst="rect">
            <a:avLst/>
          </a:prstGeom>
          <a:solidFill>
            <a:schemeClr val="tx1">
              <a:lumMod val="65000"/>
              <a:lumOff val="3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4" tIns="14402" rIns="28804" bIns="14402" rtlCol="0" anchor="ctr"/>
          <a:lstStyle/>
          <a:p>
            <a:pPr algn="ctr"/>
            <a:endParaRPr lang="en-US"/>
          </a:p>
        </p:txBody>
      </p:sp>
      <p:sp>
        <p:nvSpPr>
          <p:cNvPr id="13" name="TextBox 12"/>
          <p:cNvSpPr txBox="1"/>
          <p:nvPr/>
        </p:nvSpPr>
        <p:spPr>
          <a:xfrm>
            <a:off x="177052" y="509965"/>
            <a:ext cx="8966947" cy="1137081"/>
          </a:xfrm>
          <a:prstGeom prst="rect">
            <a:avLst/>
          </a:prstGeom>
          <a:noFill/>
        </p:spPr>
        <p:txBody>
          <a:bodyPr wrap="square" lIns="28804" tIns="14402" rIns="28804" bIns="14402" rtlCol="0">
            <a:spAutoFit/>
          </a:bodyPr>
          <a:lstStyle/>
          <a:p>
            <a:r>
              <a:rPr lang="en-US" sz="3600" b="1" dirty="0">
                <a:solidFill>
                  <a:schemeClr val="bg1"/>
                </a:solidFill>
                <a:latin typeface="Trebuchet MS" panose="020B0603020202020204" pitchFamily="34" charset="0"/>
                <a:ea typeface="Lato" charset="0"/>
                <a:cs typeface="Lato" charset="0"/>
              </a:rPr>
              <a:t>How would you use ChatGPT in the classroom or clinic?</a:t>
            </a:r>
            <a:endParaRPr lang="en-US" b="1" dirty="0">
              <a:solidFill>
                <a:schemeClr val="bg1"/>
              </a:solidFill>
              <a:latin typeface="Trebuchet MS" panose="020B0603020202020204" pitchFamily="34" charset="0"/>
              <a:ea typeface="Lato" charset="0"/>
              <a:cs typeface="Lato" charset="0"/>
            </a:endParaRPr>
          </a:p>
        </p:txBody>
      </p:sp>
      <p:sp>
        <p:nvSpPr>
          <p:cNvPr id="3" name="TextBox 2">
            <a:extLst>
              <a:ext uri="{FF2B5EF4-FFF2-40B4-BE49-F238E27FC236}">
                <a16:creationId xmlns:a16="http://schemas.microsoft.com/office/drawing/2014/main" id="{B76008A4-809F-0C26-6203-75BFA8E9254E}"/>
              </a:ext>
            </a:extLst>
          </p:cNvPr>
          <p:cNvSpPr txBox="1"/>
          <p:nvPr/>
        </p:nvSpPr>
        <p:spPr>
          <a:xfrm>
            <a:off x="177052" y="2077486"/>
            <a:ext cx="8966947" cy="1137081"/>
          </a:xfrm>
          <a:prstGeom prst="rect">
            <a:avLst/>
          </a:prstGeom>
          <a:noFill/>
        </p:spPr>
        <p:txBody>
          <a:bodyPr wrap="square" lIns="28804" tIns="14402" rIns="28804" bIns="14402" rtlCol="0">
            <a:spAutoFit/>
          </a:bodyPr>
          <a:lstStyle/>
          <a:p>
            <a:r>
              <a:rPr lang="en-US" sz="3600" b="1" dirty="0">
                <a:solidFill>
                  <a:schemeClr val="bg1"/>
                </a:solidFill>
                <a:latin typeface="Trebuchet MS" panose="020B0603020202020204" pitchFamily="34" charset="0"/>
                <a:ea typeface="Lato" charset="0"/>
                <a:cs typeface="Lato" charset="0"/>
              </a:rPr>
              <a:t>How have you used ChatGPT in the classroom or clinic?</a:t>
            </a:r>
          </a:p>
        </p:txBody>
      </p:sp>
      <p:sp>
        <p:nvSpPr>
          <p:cNvPr id="2" name="TextBox 1">
            <a:extLst>
              <a:ext uri="{FF2B5EF4-FFF2-40B4-BE49-F238E27FC236}">
                <a16:creationId xmlns:a16="http://schemas.microsoft.com/office/drawing/2014/main" id="{62453EED-7F4F-7009-A70A-84244CFCB1A7}"/>
              </a:ext>
            </a:extLst>
          </p:cNvPr>
          <p:cNvSpPr txBox="1"/>
          <p:nvPr/>
        </p:nvSpPr>
        <p:spPr>
          <a:xfrm>
            <a:off x="184218" y="3645007"/>
            <a:ext cx="8966947" cy="1137081"/>
          </a:xfrm>
          <a:prstGeom prst="rect">
            <a:avLst/>
          </a:prstGeom>
          <a:noFill/>
        </p:spPr>
        <p:txBody>
          <a:bodyPr wrap="square" lIns="28804" tIns="14402" rIns="28804" bIns="14402" rtlCol="0">
            <a:spAutoFit/>
          </a:bodyPr>
          <a:lstStyle/>
          <a:p>
            <a:r>
              <a:rPr lang="en-US" sz="3600" b="1" dirty="0">
                <a:solidFill>
                  <a:schemeClr val="bg1"/>
                </a:solidFill>
                <a:latin typeface="Trebuchet MS" panose="020B0603020202020204" pitchFamily="34" charset="0"/>
                <a:ea typeface="Lato" charset="0"/>
                <a:cs typeface="Lato" charset="0"/>
              </a:rPr>
              <a:t>What concerns do you have about using ChatGPT in the classroom or clinic?</a:t>
            </a:r>
          </a:p>
        </p:txBody>
      </p:sp>
    </p:spTree>
    <p:extLst>
      <p:ext uri="{BB962C8B-B14F-4D97-AF65-F5344CB8AC3E}">
        <p14:creationId xmlns:p14="http://schemas.microsoft.com/office/powerpoint/2010/main" val="1860100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20430"/>
          </a:xfrm>
        </p:spPr>
        <p:txBody>
          <a:bodyPr anchor="ctr">
            <a:normAutofit/>
          </a:bodyPr>
          <a:lstStyle/>
          <a:p>
            <a:r>
              <a:rPr lang="en-US"/>
              <a:t>Agenda</a:t>
            </a:r>
          </a:p>
        </p:txBody>
      </p:sp>
      <p:cxnSp>
        <p:nvCxnSpPr>
          <p:cNvPr id="7" name="Straight Connector 6">
            <a:extLst>
              <a:ext uri="{FF2B5EF4-FFF2-40B4-BE49-F238E27FC236}">
                <a16:creationId xmlns:a16="http://schemas.microsoft.com/office/drawing/2014/main" id="{03CB85D5-261C-7F97-0B2D-56A1DF8A14C4}"/>
              </a:ext>
            </a:extLst>
          </p:cNvPr>
          <p:cNvCxnSpPr/>
          <p:nvPr/>
        </p:nvCxnSpPr>
        <p:spPr>
          <a:xfrm>
            <a:off x="1191" y="2615288"/>
            <a:ext cx="9141619"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A869994-C1CA-01FA-E9DE-A1A38C342DAE}"/>
              </a:ext>
            </a:extLst>
          </p:cNvPr>
          <p:cNvSpPr/>
          <p:nvPr/>
        </p:nvSpPr>
        <p:spPr>
          <a:xfrm>
            <a:off x="1071706" y="2548381"/>
            <a:ext cx="133815" cy="13381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Oval 8">
            <a:extLst>
              <a:ext uri="{FF2B5EF4-FFF2-40B4-BE49-F238E27FC236}">
                <a16:creationId xmlns:a16="http://schemas.microsoft.com/office/drawing/2014/main" id="{44EF1F03-2828-C8DB-214A-62A20E71E488}"/>
              </a:ext>
            </a:extLst>
          </p:cNvPr>
          <p:cNvSpPr/>
          <p:nvPr/>
        </p:nvSpPr>
        <p:spPr>
          <a:xfrm>
            <a:off x="3287435" y="2548381"/>
            <a:ext cx="133815" cy="133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Oval 11">
            <a:extLst>
              <a:ext uri="{FF2B5EF4-FFF2-40B4-BE49-F238E27FC236}">
                <a16:creationId xmlns:a16="http://schemas.microsoft.com/office/drawing/2014/main" id="{498AB0B8-414E-5C54-F98E-42B778D56D08}"/>
              </a:ext>
            </a:extLst>
          </p:cNvPr>
          <p:cNvSpPr/>
          <p:nvPr/>
        </p:nvSpPr>
        <p:spPr>
          <a:xfrm>
            <a:off x="7708132" y="2548381"/>
            <a:ext cx="133815" cy="13381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 name="Oval 12">
            <a:extLst>
              <a:ext uri="{FF2B5EF4-FFF2-40B4-BE49-F238E27FC236}">
                <a16:creationId xmlns:a16="http://schemas.microsoft.com/office/drawing/2014/main" id="{77835FF5-A4DF-02E9-2D9E-A76B9AD0B309}"/>
              </a:ext>
            </a:extLst>
          </p:cNvPr>
          <p:cNvSpPr/>
          <p:nvPr/>
        </p:nvSpPr>
        <p:spPr>
          <a:xfrm>
            <a:off x="5675287" y="2548381"/>
            <a:ext cx="133815" cy="1338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2" name="Subtitle 2">
            <a:extLst>
              <a:ext uri="{FF2B5EF4-FFF2-40B4-BE49-F238E27FC236}">
                <a16:creationId xmlns:a16="http://schemas.microsoft.com/office/drawing/2014/main" id="{A97ED3EE-843A-4538-E22F-F5DE1E8266C4}"/>
              </a:ext>
            </a:extLst>
          </p:cNvPr>
          <p:cNvSpPr txBox="1">
            <a:spLocks/>
          </p:cNvSpPr>
          <p:nvPr/>
        </p:nvSpPr>
        <p:spPr>
          <a:xfrm>
            <a:off x="285544" y="3199803"/>
            <a:ext cx="1706140" cy="279653"/>
          </a:xfrm>
          <a:prstGeom prst="rect">
            <a:avLst/>
          </a:prstGeom>
        </p:spPr>
        <p:txBody>
          <a:bodyPr vert="horz" wrap="square" lIns="81559" tIns="40779" rIns="81559"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515"/>
              </a:lnSpc>
            </a:pPr>
            <a:r>
              <a:rPr lang="en-US" sz="1800" dirty="0">
                <a:solidFill>
                  <a:schemeClr val="tx1"/>
                </a:solidFill>
                <a:latin typeface="+mj-lt"/>
                <a:ea typeface="Lato Light" charset="0"/>
                <a:cs typeface="Lato Light" charset="0"/>
              </a:rPr>
              <a:t>The Revolution</a:t>
            </a:r>
          </a:p>
        </p:txBody>
      </p:sp>
      <p:sp>
        <p:nvSpPr>
          <p:cNvPr id="33" name="Subtitle 2">
            <a:extLst>
              <a:ext uri="{FF2B5EF4-FFF2-40B4-BE49-F238E27FC236}">
                <a16:creationId xmlns:a16="http://schemas.microsoft.com/office/drawing/2014/main" id="{6EA603A8-85E7-7702-24B1-99BFA60D3E17}"/>
              </a:ext>
            </a:extLst>
          </p:cNvPr>
          <p:cNvSpPr txBox="1">
            <a:spLocks/>
          </p:cNvSpPr>
          <p:nvPr/>
        </p:nvSpPr>
        <p:spPr>
          <a:xfrm>
            <a:off x="4889124" y="3199803"/>
            <a:ext cx="1706140" cy="285552"/>
          </a:xfrm>
          <a:prstGeom prst="rect">
            <a:avLst/>
          </a:prstGeom>
        </p:spPr>
        <p:txBody>
          <a:bodyPr vert="horz" wrap="square" lIns="81559" tIns="40779" rIns="81559"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515"/>
              </a:lnSpc>
            </a:pPr>
            <a:r>
              <a:rPr lang="en-US" sz="1800" dirty="0">
                <a:solidFill>
                  <a:schemeClr val="tx1"/>
                </a:solidFill>
                <a:latin typeface="+mj-lt"/>
                <a:ea typeface="Lato Light" charset="0"/>
                <a:cs typeface="Lato Light" charset="0"/>
              </a:rPr>
              <a:t>The Hazards</a:t>
            </a:r>
          </a:p>
        </p:txBody>
      </p:sp>
      <p:sp>
        <p:nvSpPr>
          <p:cNvPr id="34" name="Subtitle 2">
            <a:extLst>
              <a:ext uri="{FF2B5EF4-FFF2-40B4-BE49-F238E27FC236}">
                <a16:creationId xmlns:a16="http://schemas.microsoft.com/office/drawing/2014/main" id="{EC9DC9FF-F285-685D-82FD-4E169E025FAC}"/>
              </a:ext>
            </a:extLst>
          </p:cNvPr>
          <p:cNvSpPr txBox="1">
            <a:spLocks/>
          </p:cNvSpPr>
          <p:nvPr/>
        </p:nvSpPr>
        <p:spPr>
          <a:xfrm>
            <a:off x="2501274" y="1603432"/>
            <a:ext cx="1706140" cy="285552"/>
          </a:xfrm>
          <a:prstGeom prst="rect">
            <a:avLst/>
          </a:prstGeom>
        </p:spPr>
        <p:txBody>
          <a:bodyPr vert="horz" wrap="square" lIns="81559" tIns="40779" rIns="81559"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515"/>
              </a:lnSpc>
            </a:pPr>
            <a:r>
              <a:rPr lang="en-US" sz="1800" dirty="0">
                <a:solidFill>
                  <a:schemeClr val="tx1"/>
                </a:solidFill>
                <a:latin typeface="+mj-lt"/>
                <a:ea typeface="Lato Light" charset="0"/>
                <a:cs typeface="Lato Light" charset="0"/>
              </a:rPr>
              <a:t>The Potential</a:t>
            </a:r>
          </a:p>
        </p:txBody>
      </p:sp>
      <p:sp>
        <p:nvSpPr>
          <p:cNvPr id="35" name="Subtitle 2">
            <a:extLst>
              <a:ext uri="{FF2B5EF4-FFF2-40B4-BE49-F238E27FC236}">
                <a16:creationId xmlns:a16="http://schemas.microsoft.com/office/drawing/2014/main" id="{86ABC1AE-23E4-1482-B22F-C26E714D8902}"/>
              </a:ext>
            </a:extLst>
          </p:cNvPr>
          <p:cNvSpPr txBox="1">
            <a:spLocks/>
          </p:cNvSpPr>
          <p:nvPr/>
        </p:nvSpPr>
        <p:spPr>
          <a:xfrm>
            <a:off x="6921971" y="1603432"/>
            <a:ext cx="1706140" cy="279653"/>
          </a:xfrm>
          <a:prstGeom prst="rect">
            <a:avLst/>
          </a:prstGeom>
        </p:spPr>
        <p:txBody>
          <a:bodyPr vert="horz" wrap="square" lIns="81559" tIns="40779" rIns="81559"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515"/>
              </a:lnSpc>
            </a:pPr>
            <a:r>
              <a:rPr lang="en-US" sz="1800" dirty="0">
                <a:solidFill>
                  <a:schemeClr val="tx1"/>
                </a:solidFill>
                <a:latin typeface="+mj-lt"/>
                <a:ea typeface="Lato Light" charset="0"/>
                <a:cs typeface="Lato Light" charset="0"/>
              </a:rPr>
              <a:t>The Future</a:t>
            </a:r>
          </a:p>
        </p:txBody>
      </p:sp>
      <p:sp>
        <p:nvSpPr>
          <p:cNvPr id="4" name="Shape 2934">
            <a:extLst>
              <a:ext uri="{FF2B5EF4-FFF2-40B4-BE49-F238E27FC236}">
                <a16:creationId xmlns:a16="http://schemas.microsoft.com/office/drawing/2014/main" id="{F86127B4-2503-A72B-C2DF-2FB74D704A15}"/>
              </a:ext>
            </a:extLst>
          </p:cNvPr>
          <p:cNvSpPr/>
          <p:nvPr/>
        </p:nvSpPr>
        <p:spPr>
          <a:xfrm>
            <a:off x="1000743" y="1589049"/>
            <a:ext cx="303213" cy="371474"/>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accent1"/>
          </a:solidFill>
          <a:ln w="12700">
            <a:solidFill>
              <a:schemeClr val="accent1"/>
            </a:solidFill>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5" name="Freeform 76">
            <a:extLst>
              <a:ext uri="{FF2B5EF4-FFF2-40B4-BE49-F238E27FC236}">
                <a16:creationId xmlns:a16="http://schemas.microsoft.com/office/drawing/2014/main" id="{8D0A77CD-A007-B0A6-3587-181054B0B4F8}"/>
              </a:ext>
            </a:extLst>
          </p:cNvPr>
          <p:cNvSpPr>
            <a:spLocks noChangeArrowheads="1"/>
          </p:cNvSpPr>
          <p:nvPr/>
        </p:nvSpPr>
        <p:spPr bwMode="auto">
          <a:xfrm>
            <a:off x="3123939" y="3129278"/>
            <a:ext cx="469115" cy="368407"/>
          </a:xfrm>
          <a:custGeom>
            <a:avLst/>
            <a:gdLst>
              <a:gd name="T0" fmla="*/ 2147483646 w 601"/>
              <a:gd name="T1" fmla="*/ 2147483646 h 510"/>
              <a:gd name="T2" fmla="*/ 2147483646 w 601"/>
              <a:gd name="T3" fmla="*/ 2147483646 h 510"/>
              <a:gd name="T4" fmla="*/ 2147483646 w 601"/>
              <a:gd name="T5" fmla="*/ 2147483646 h 510"/>
              <a:gd name="T6" fmla="*/ 2147483646 w 601"/>
              <a:gd name="T7" fmla="*/ 2147483646 h 510"/>
              <a:gd name="T8" fmla="*/ 2147483646 w 601"/>
              <a:gd name="T9" fmla="*/ 2147483646 h 510"/>
              <a:gd name="T10" fmla="*/ 2147483646 w 601"/>
              <a:gd name="T11" fmla="*/ 2147483646 h 510"/>
              <a:gd name="T12" fmla="*/ 2147483646 w 601"/>
              <a:gd name="T13" fmla="*/ 2147483646 h 510"/>
              <a:gd name="T14" fmla="*/ 2147483646 w 601"/>
              <a:gd name="T15" fmla="*/ 2147483646 h 510"/>
              <a:gd name="T16" fmla="*/ 2147483646 w 601"/>
              <a:gd name="T17" fmla="*/ 2147483646 h 510"/>
              <a:gd name="T18" fmla="*/ 2147483646 w 601"/>
              <a:gd name="T19" fmla="*/ 2147483646 h 510"/>
              <a:gd name="T20" fmla="*/ 2147483646 w 601"/>
              <a:gd name="T21" fmla="*/ 2147483646 h 510"/>
              <a:gd name="T22" fmla="*/ 2147483646 w 601"/>
              <a:gd name="T23" fmla="*/ 2147483646 h 510"/>
              <a:gd name="T24" fmla="*/ 2147483646 w 601"/>
              <a:gd name="T25" fmla="*/ 2147483646 h 510"/>
              <a:gd name="T26" fmla="*/ 2147483646 w 601"/>
              <a:gd name="T27" fmla="*/ 2147483646 h 510"/>
              <a:gd name="T28" fmla="*/ 2147483646 w 601"/>
              <a:gd name="T29" fmla="*/ 2147483646 h 510"/>
              <a:gd name="T30" fmla="*/ 2147483646 w 601"/>
              <a:gd name="T31" fmla="*/ 2147483646 h 510"/>
              <a:gd name="T32" fmla="*/ 2147483646 w 601"/>
              <a:gd name="T33" fmla="*/ 2147483646 h 510"/>
              <a:gd name="T34" fmla="*/ 2147483646 w 601"/>
              <a:gd name="T35" fmla="*/ 2147483646 h 510"/>
              <a:gd name="T36" fmla="*/ 0 w 601"/>
              <a:gd name="T37" fmla="*/ 2147483646 h 510"/>
              <a:gd name="T38" fmla="*/ 0 w 601"/>
              <a:gd name="T39" fmla="*/ 2147483646 h 510"/>
              <a:gd name="T40" fmla="*/ 2147483646 w 601"/>
              <a:gd name="T41" fmla="*/ 0 h 510"/>
              <a:gd name="T42" fmla="*/ 2147483646 w 601"/>
              <a:gd name="T43" fmla="*/ 2147483646 h 510"/>
              <a:gd name="T44" fmla="*/ 2147483646 w 601"/>
              <a:gd name="T45" fmla="*/ 2147483646 h 510"/>
              <a:gd name="T46" fmla="*/ 2147483646 w 601"/>
              <a:gd name="T47" fmla="*/ 2147483646 h 510"/>
              <a:gd name="T48" fmla="*/ 2147483646 w 601"/>
              <a:gd name="T49" fmla="*/ 2147483646 h 510"/>
              <a:gd name="T50" fmla="*/ 2147483646 w 601"/>
              <a:gd name="T51" fmla="*/ 2147483646 h 510"/>
              <a:gd name="T52" fmla="*/ 2147483646 w 601"/>
              <a:gd name="T53" fmla="*/ 2147483646 h 510"/>
              <a:gd name="T54" fmla="*/ 2147483646 w 601"/>
              <a:gd name="T55" fmla="*/ 2147483646 h 510"/>
              <a:gd name="T56" fmla="*/ 2147483646 w 601"/>
              <a:gd name="T57" fmla="*/ 2147483646 h 510"/>
              <a:gd name="T58" fmla="*/ 2147483646 w 601"/>
              <a:gd name="T59" fmla="*/ 2147483646 h 510"/>
              <a:gd name="T60" fmla="*/ 2147483646 w 601"/>
              <a:gd name="T61" fmla="*/ 2147483646 h 510"/>
              <a:gd name="T62" fmla="*/ 2147483646 w 601"/>
              <a:gd name="T63" fmla="*/ 2147483646 h 510"/>
              <a:gd name="T64" fmla="*/ 2147483646 w 601"/>
              <a:gd name="T65" fmla="*/ 2147483646 h 510"/>
              <a:gd name="T66" fmla="*/ 2147483646 w 601"/>
              <a:gd name="T67" fmla="*/ 2147483646 h 510"/>
              <a:gd name="T68" fmla="*/ 2147483646 w 601"/>
              <a:gd name="T69" fmla="*/ 2147483646 h 510"/>
              <a:gd name="T70" fmla="*/ 2147483646 w 601"/>
              <a:gd name="T71" fmla="*/ 2147483646 h 5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1" h="510">
                <a:moveTo>
                  <a:pt x="586" y="177"/>
                </a:moveTo>
                <a:lnTo>
                  <a:pt x="586" y="177"/>
                </a:lnTo>
                <a:cubicBezTo>
                  <a:pt x="346" y="347"/>
                  <a:pt x="346" y="347"/>
                  <a:pt x="346" y="347"/>
                </a:cubicBezTo>
                <a:cubicBezTo>
                  <a:pt x="339" y="347"/>
                  <a:pt x="332" y="354"/>
                  <a:pt x="325" y="354"/>
                </a:cubicBezTo>
                <a:cubicBezTo>
                  <a:pt x="325" y="354"/>
                  <a:pt x="318" y="347"/>
                  <a:pt x="311" y="347"/>
                </a:cubicBezTo>
                <a:cubicBezTo>
                  <a:pt x="183" y="262"/>
                  <a:pt x="183" y="262"/>
                  <a:pt x="183" y="262"/>
                </a:cubicBezTo>
                <a:cubicBezTo>
                  <a:pt x="56" y="339"/>
                  <a:pt x="56" y="339"/>
                  <a:pt x="56" y="339"/>
                </a:cubicBezTo>
                <a:cubicBezTo>
                  <a:pt x="56" y="452"/>
                  <a:pt x="56" y="452"/>
                  <a:pt x="56" y="452"/>
                </a:cubicBezTo>
                <a:cubicBezTo>
                  <a:pt x="572" y="452"/>
                  <a:pt x="572" y="452"/>
                  <a:pt x="572" y="452"/>
                </a:cubicBezTo>
                <a:cubicBezTo>
                  <a:pt x="586" y="452"/>
                  <a:pt x="600" y="467"/>
                  <a:pt x="600" y="481"/>
                </a:cubicBezTo>
                <a:cubicBezTo>
                  <a:pt x="600" y="502"/>
                  <a:pt x="586" y="509"/>
                  <a:pt x="572" y="509"/>
                </a:cubicBezTo>
                <a:cubicBezTo>
                  <a:pt x="28" y="509"/>
                  <a:pt x="28" y="509"/>
                  <a:pt x="28" y="509"/>
                </a:cubicBezTo>
                <a:cubicBezTo>
                  <a:pt x="7" y="509"/>
                  <a:pt x="0" y="502"/>
                  <a:pt x="0" y="481"/>
                </a:cubicBezTo>
                <a:cubicBezTo>
                  <a:pt x="0" y="28"/>
                  <a:pt x="0" y="28"/>
                  <a:pt x="0" y="28"/>
                </a:cubicBezTo>
                <a:cubicBezTo>
                  <a:pt x="0" y="14"/>
                  <a:pt x="7" y="0"/>
                  <a:pt x="28" y="0"/>
                </a:cubicBezTo>
                <a:cubicBezTo>
                  <a:pt x="42" y="0"/>
                  <a:pt x="56" y="14"/>
                  <a:pt x="56" y="28"/>
                </a:cubicBezTo>
                <a:cubicBezTo>
                  <a:pt x="56" y="276"/>
                  <a:pt x="56" y="276"/>
                  <a:pt x="56" y="276"/>
                </a:cubicBezTo>
                <a:cubicBezTo>
                  <a:pt x="169" y="205"/>
                  <a:pt x="169" y="205"/>
                  <a:pt x="169" y="205"/>
                </a:cubicBezTo>
                <a:cubicBezTo>
                  <a:pt x="176" y="205"/>
                  <a:pt x="183" y="198"/>
                  <a:pt x="183" y="198"/>
                </a:cubicBezTo>
                <a:cubicBezTo>
                  <a:pt x="191" y="198"/>
                  <a:pt x="198" y="205"/>
                  <a:pt x="205" y="205"/>
                </a:cubicBezTo>
                <a:cubicBezTo>
                  <a:pt x="325" y="290"/>
                  <a:pt x="325" y="290"/>
                  <a:pt x="325" y="290"/>
                </a:cubicBezTo>
                <a:cubicBezTo>
                  <a:pt x="558" y="127"/>
                  <a:pt x="558" y="127"/>
                  <a:pt x="558" y="127"/>
                </a:cubicBezTo>
                <a:cubicBezTo>
                  <a:pt x="558" y="127"/>
                  <a:pt x="565" y="127"/>
                  <a:pt x="572" y="127"/>
                </a:cubicBezTo>
                <a:cubicBezTo>
                  <a:pt x="586" y="127"/>
                  <a:pt x="600" y="134"/>
                  <a:pt x="600" y="156"/>
                </a:cubicBezTo>
                <a:cubicBezTo>
                  <a:pt x="600" y="163"/>
                  <a:pt x="593" y="170"/>
                  <a:pt x="586" y="177"/>
                </a:cubicBezTo>
              </a:path>
            </a:pathLst>
          </a:custGeom>
          <a:solidFill>
            <a:schemeClr val="accent6"/>
          </a:solidFill>
          <a:ln w="9525">
            <a:solidFill>
              <a:schemeClr val="accent6"/>
            </a:solidFill>
            <a:round/>
            <a:headEnd/>
            <a:tailEnd/>
          </a:ln>
        </p:spPr>
        <p:txBody>
          <a:bodyPr wrap="none" anchor="ctr"/>
          <a:lstStyle/>
          <a:p>
            <a:endParaRPr lang="en-US"/>
          </a:p>
        </p:txBody>
      </p:sp>
      <p:sp>
        <p:nvSpPr>
          <p:cNvPr id="6" name="Shape 2972">
            <a:extLst>
              <a:ext uri="{FF2B5EF4-FFF2-40B4-BE49-F238E27FC236}">
                <a16:creationId xmlns:a16="http://schemas.microsoft.com/office/drawing/2014/main" id="{EAA79F0A-DBA0-9A00-0444-47342548B26C}"/>
              </a:ext>
            </a:extLst>
          </p:cNvPr>
          <p:cNvSpPr/>
          <p:nvPr/>
        </p:nvSpPr>
        <p:spPr>
          <a:xfrm>
            <a:off x="5566116" y="1558434"/>
            <a:ext cx="480105" cy="520419"/>
          </a:xfrm>
          <a:custGeom>
            <a:avLst/>
            <a:gdLst/>
            <a:ahLst/>
            <a:cxnLst>
              <a:cxn ang="0">
                <a:pos x="wd2" y="hd2"/>
              </a:cxn>
              <a:cxn ang="5400000">
                <a:pos x="wd2" y="hd2"/>
              </a:cxn>
              <a:cxn ang="10800000">
                <a:pos x="wd2" y="hd2"/>
              </a:cxn>
              <a:cxn ang="16200000">
                <a:pos x="wd2" y="hd2"/>
              </a:cxn>
            </a:cxnLst>
            <a:rect l="0" t="0" r="r" b="b"/>
            <a:pathLst>
              <a:path w="21600" h="21600" extrusionOk="0">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8" y="6321"/>
                  <a:pt x="20618" y="7493"/>
                  <a:pt x="20618" y="8836"/>
                </a:cubicBezTo>
                <a:cubicBezTo>
                  <a:pt x="20618" y="10461"/>
                  <a:pt x="19297" y="11782"/>
                  <a:pt x="17673" y="11782"/>
                </a:cubicBezTo>
                <a:moveTo>
                  <a:pt x="18648" y="5037"/>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6"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7"/>
                </a:cubicBezTo>
                <a:moveTo>
                  <a:pt x="11782" y="15218"/>
                </a:moveTo>
                <a:cubicBezTo>
                  <a:pt x="11782" y="14947"/>
                  <a:pt x="11562" y="14727"/>
                  <a:pt x="11291" y="14727"/>
                </a:cubicBezTo>
                <a:cubicBezTo>
                  <a:pt x="11155" y="14727"/>
                  <a:pt x="11032" y="14782"/>
                  <a:pt x="10944" y="14872"/>
                </a:cubicBezTo>
                <a:lnTo>
                  <a:pt x="7999" y="17816"/>
                </a:lnTo>
                <a:cubicBezTo>
                  <a:pt x="7910" y="17906"/>
                  <a:pt x="7855" y="18028"/>
                  <a:pt x="7855" y="18164"/>
                </a:cubicBezTo>
                <a:cubicBezTo>
                  <a:pt x="7855" y="18435"/>
                  <a:pt x="8074" y="18655"/>
                  <a:pt x="8345" y="18655"/>
                </a:cubicBezTo>
                <a:lnTo>
                  <a:pt x="10106" y="18655"/>
                </a:lnTo>
                <a:lnTo>
                  <a:pt x="7998" y="20762"/>
                </a:lnTo>
                <a:cubicBezTo>
                  <a:pt x="7909" y="20851"/>
                  <a:pt x="7855" y="20974"/>
                  <a:pt x="7855" y="21109"/>
                </a:cubicBezTo>
                <a:cubicBezTo>
                  <a:pt x="7855" y="21380"/>
                  <a:pt x="8074" y="21600"/>
                  <a:pt x="8345" y="21600"/>
                </a:cubicBezTo>
                <a:cubicBezTo>
                  <a:pt x="8481" y="21600"/>
                  <a:pt x="8603" y="21545"/>
                  <a:pt x="8693" y="21456"/>
                </a:cubicBezTo>
                <a:lnTo>
                  <a:pt x="11638" y="18511"/>
                </a:lnTo>
                <a:cubicBezTo>
                  <a:pt x="11727" y="18422"/>
                  <a:pt x="11782" y="18299"/>
                  <a:pt x="11782" y="18164"/>
                </a:cubicBezTo>
                <a:cubicBezTo>
                  <a:pt x="11782" y="17892"/>
                  <a:pt x="11562" y="17673"/>
                  <a:pt x="11291" y="17673"/>
                </a:cubicBezTo>
                <a:lnTo>
                  <a:pt x="11290" y="17673"/>
                </a:lnTo>
                <a:lnTo>
                  <a:pt x="9531" y="17673"/>
                </a:lnTo>
                <a:lnTo>
                  <a:pt x="11638" y="15565"/>
                </a:lnTo>
                <a:cubicBezTo>
                  <a:pt x="11727" y="15477"/>
                  <a:pt x="11782" y="15354"/>
                  <a:pt x="11782" y="15218"/>
                </a:cubicBezTo>
              </a:path>
            </a:pathLst>
          </a:custGeom>
          <a:solidFill>
            <a:schemeClr val="accent3"/>
          </a:solidFill>
          <a:ln w="12700">
            <a:solidFill>
              <a:schemeClr val="accent3"/>
            </a:solidFill>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11" name="Shape 2713">
            <a:extLst>
              <a:ext uri="{FF2B5EF4-FFF2-40B4-BE49-F238E27FC236}">
                <a16:creationId xmlns:a16="http://schemas.microsoft.com/office/drawing/2014/main" id="{949E634A-B5ED-CD4D-565E-6345313FE9EE}"/>
              </a:ext>
            </a:extLst>
          </p:cNvPr>
          <p:cNvSpPr/>
          <p:nvPr/>
        </p:nvSpPr>
        <p:spPr>
          <a:xfrm>
            <a:off x="7553986" y="3079749"/>
            <a:ext cx="469115" cy="417927"/>
          </a:xfrm>
          <a:custGeom>
            <a:avLst/>
            <a:gdLst/>
            <a:ahLst/>
            <a:cxnLst>
              <a:cxn ang="0">
                <a:pos x="wd2" y="hd2"/>
              </a:cxn>
              <a:cxn ang="5400000">
                <a:pos x="wd2" y="hd2"/>
              </a:cxn>
              <a:cxn ang="10800000">
                <a:pos x="wd2" y="hd2"/>
              </a:cxn>
              <a:cxn ang="16200000">
                <a:pos x="wd2" y="hd2"/>
              </a:cxn>
            </a:cxnLst>
            <a:rect l="0" t="0" r="r" b="b"/>
            <a:pathLst>
              <a:path w="21600" h="21600" extrusionOk="0">
                <a:moveTo>
                  <a:pt x="14727" y="14236"/>
                </a:moveTo>
                <a:lnTo>
                  <a:pt x="13745" y="14236"/>
                </a:lnTo>
                <a:lnTo>
                  <a:pt x="13745" y="7364"/>
                </a:lnTo>
                <a:lnTo>
                  <a:pt x="14727" y="7364"/>
                </a:lnTo>
                <a:cubicBezTo>
                  <a:pt x="14727" y="7364"/>
                  <a:pt x="14727" y="14236"/>
                  <a:pt x="14727" y="14236"/>
                </a:cubicBezTo>
                <a:close/>
                <a:moveTo>
                  <a:pt x="6873" y="13888"/>
                </a:moveTo>
                <a:lnTo>
                  <a:pt x="6873" y="7712"/>
                </a:lnTo>
                <a:lnTo>
                  <a:pt x="12277" y="10800"/>
                </a:lnTo>
                <a:cubicBezTo>
                  <a:pt x="12277" y="10800"/>
                  <a:pt x="6873" y="13888"/>
                  <a:pt x="6873" y="13888"/>
                </a:cubicBezTo>
                <a:close/>
                <a:moveTo>
                  <a:pt x="15218" y="6382"/>
                </a:moveTo>
                <a:lnTo>
                  <a:pt x="13255" y="6382"/>
                </a:lnTo>
                <a:cubicBezTo>
                  <a:pt x="12983" y="6382"/>
                  <a:pt x="12764" y="6601"/>
                  <a:pt x="12764" y="6873"/>
                </a:cubicBezTo>
                <a:lnTo>
                  <a:pt x="12764" y="9961"/>
                </a:lnTo>
                <a:lnTo>
                  <a:pt x="6689" y="6489"/>
                </a:lnTo>
                <a:lnTo>
                  <a:pt x="6684" y="6495"/>
                </a:lnTo>
                <a:cubicBezTo>
                  <a:pt x="6600" y="6428"/>
                  <a:pt x="6498" y="6382"/>
                  <a:pt x="6382" y="6382"/>
                </a:cubicBezTo>
                <a:cubicBezTo>
                  <a:pt x="6110" y="6382"/>
                  <a:pt x="5891" y="6601"/>
                  <a:pt x="5891" y="6873"/>
                </a:cubicBezTo>
                <a:lnTo>
                  <a:pt x="5891" y="14727"/>
                </a:lnTo>
                <a:cubicBezTo>
                  <a:pt x="5891" y="14999"/>
                  <a:pt x="6110" y="15218"/>
                  <a:pt x="6382" y="15218"/>
                </a:cubicBezTo>
                <a:cubicBezTo>
                  <a:pt x="6498" y="15218"/>
                  <a:pt x="6600" y="15172"/>
                  <a:pt x="6684" y="15105"/>
                </a:cubicBezTo>
                <a:lnTo>
                  <a:pt x="6689" y="15111"/>
                </a:lnTo>
                <a:lnTo>
                  <a:pt x="12764" y="11639"/>
                </a:lnTo>
                <a:lnTo>
                  <a:pt x="12764" y="14727"/>
                </a:lnTo>
                <a:cubicBezTo>
                  <a:pt x="12764" y="14999"/>
                  <a:pt x="12983" y="15218"/>
                  <a:pt x="13255" y="15218"/>
                </a:cubicBezTo>
                <a:lnTo>
                  <a:pt x="15218" y="15218"/>
                </a:lnTo>
                <a:cubicBezTo>
                  <a:pt x="15490" y="15218"/>
                  <a:pt x="15709" y="14999"/>
                  <a:pt x="15709" y="14727"/>
                </a:cubicBezTo>
                <a:lnTo>
                  <a:pt x="15709" y="6873"/>
                </a:lnTo>
                <a:cubicBezTo>
                  <a:pt x="15709" y="6601"/>
                  <a:pt x="15490" y="6382"/>
                  <a:pt x="15218" y="6382"/>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accent4"/>
          </a:solidFill>
          <a:ln w="12700">
            <a:solidFill>
              <a:schemeClr val="accent4"/>
            </a:solidFill>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Tree>
    <p:extLst>
      <p:ext uri="{BB962C8B-B14F-4D97-AF65-F5344CB8AC3E}">
        <p14:creationId xmlns:p14="http://schemas.microsoft.com/office/powerpoint/2010/main" val="4087377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50874" y="-179270"/>
            <a:ext cx="9845748" cy="5322770"/>
          </a:xfrm>
          <a:prstGeom prst="rect">
            <a:avLst/>
          </a:prstGeom>
          <a:solidFill>
            <a:schemeClr val="tx1">
              <a:lumMod val="65000"/>
              <a:lumOff val="3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4" tIns="14402" rIns="28804" bIns="14402" rtlCol="0" anchor="ctr"/>
          <a:lstStyle/>
          <a:p>
            <a:pPr algn="ctr"/>
            <a:endParaRPr lang="en-US"/>
          </a:p>
        </p:txBody>
      </p:sp>
      <p:sp>
        <p:nvSpPr>
          <p:cNvPr id="2" name="TextBox 1">
            <a:extLst>
              <a:ext uri="{FF2B5EF4-FFF2-40B4-BE49-F238E27FC236}">
                <a16:creationId xmlns:a16="http://schemas.microsoft.com/office/drawing/2014/main" id="{269698FD-40D3-E028-3FB8-9DB89DC9AB5A}"/>
              </a:ext>
            </a:extLst>
          </p:cNvPr>
          <p:cNvSpPr txBox="1"/>
          <p:nvPr/>
        </p:nvSpPr>
        <p:spPr>
          <a:xfrm>
            <a:off x="3291839" y="2812405"/>
            <a:ext cx="5278862" cy="1691079"/>
          </a:xfrm>
          <a:prstGeom prst="rect">
            <a:avLst/>
          </a:prstGeom>
          <a:noFill/>
        </p:spPr>
        <p:txBody>
          <a:bodyPr wrap="square" lIns="28804" tIns="14402" rIns="28804" bIns="14402" rtlCol="0">
            <a:spAutoFit/>
          </a:bodyPr>
          <a:lstStyle/>
          <a:p>
            <a:pPr algn="r"/>
            <a:r>
              <a:rPr lang="en-US" sz="5400" b="1" dirty="0">
                <a:solidFill>
                  <a:schemeClr val="accent2"/>
                </a:solidFill>
                <a:latin typeface="Trebuchet MS" panose="020B0603020202020204" pitchFamily="34" charset="0"/>
                <a:ea typeface="Lato" charset="0"/>
                <a:cs typeface="Lato" charset="0"/>
              </a:rPr>
              <a:t>THE </a:t>
            </a:r>
            <a:r>
              <a:rPr lang="en-US" sz="5400" b="1" dirty="0">
                <a:solidFill>
                  <a:schemeClr val="bg1"/>
                </a:solidFill>
                <a:latin typeface="Trebuchet MS" panose="020B0603020202020204" pitchFamily="34" charset="0"/>
                <a:ea typeface="Lato" charset="0"/>
                <a:cs typeface="Lato" charset="0"/>
              </a:rPr>
              <a:t>REVOLUTION</a:t>
            </a:r>
            <a:endParaRPr lang="en-US" sz="3200" b="1" dirty="0">
              <a:solidFill>
                <a:schemeClr val="bg1"/>
              </a:solidFill>
              <a:latin typeface="Trebuchet MS" panose="020B0603020202020204" pitchFamily="34" charset="0"/>
              <a:ea typeface="Lato" charset="0"/>
              <a:cs typeface="Lato" charset="0"/>
            </a:endParaRPr>
          </a:p>
        </p:txBody>
      </p:sp>
    </p:spTree>
    <p:extLst>
      <p:ext uri="{BB962C8B-B14F-4D97-AF65-F5344CB8AC3E}">
        <p14:creationId xmlns:p14="http://schemas.microsoft.com/office/powerpoint/2010/main" val="39063325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PRESENTATIONGUID" val="d1c731ba-dd65-4456-921c-6d1c869ac0fa"/>
  <p:tag name="TPVERSION" val="8"/>
  <p:tag name="PPTVERSION" val="16"/>
  <p:tag name="TPOS" val="2"/>
  <p:tag name="TPLASTSAVEVERSION" val="6.4 PC"/>
  <p:tag name="TPFULLVERSION" val="8.9.7.1"/>
</p:tagLst>
</file>

<file path=ppt/theme/theme1.xml><?xml version="1.0" encoding="utf-8"?>
<a:theme xmlns:a="http://schemas.openxmlformats.org/drawingml/2006/main" name="Office Theme">
  <a:themeElements>
    <a:clrScheme name="University of Houston">
      <a:dk1>
        <a:sysClr val="windowText" lastClr="000000"/>
      </a:dk1>
      <a:lt1>
        <a:sysClr val="window" lastClr="FFFFFF"/>
      </a:lt1>
      <a:dk2>
        <a:srgbClr val="44546A"/>
      </a:dk2>
      <a:lt2>
        <a:srgbClr val="E7E6E6"/>
      </a:lt2>
      <a:accent1>
        <a:srgbClr val="C8102E"/>
      </a:accent1>
      <a:accent2>
        <a:srgbClr val="00B388"/>
      </a:accent2>
      <a:accent3>
        <a:srgbClr val="F6BE00"/>
      </a:accent3>
      <a:accent4>
        <a:srgbClr val="888B8D"/>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3">
      <a:dk1>
        <a:sysClr val="windowText" lastClr="000000"/>
      </a:dk1>
      <a:lt1>
        <a:sysClr val="window" lastClr="FFFFFF"/>
      </a:lt1>
      <a:dk2>
        <a:srgbClr val="000000"/>
      </a:dk2>
      <a:lt2>
        <a:srgbClr val="FFFFFF"/>
      </a:lt2>
      <a:accent1>
        <a:srgbClr val="C00000"/>
      </a:accent1>
      <a:accent2>
        <a:srgbClr val="F6BE00"/>
      </a:accent2>
      <a:accent3>
        <a:srgbClr val="00B388"/>
      </a:accent3>
      <a:accent4>
        <a:srgbClr val="960C22"/>
      </a:accent4>
      <a:accent5>
        <a:srgbClr val="005950"/>
      </a:accent5>
      <a:accent6>
        <a:srgbClr val="D89B00"/>
      </a:accent6>
      <a:hlink>
        <a:srgbClr val="00866C"/>
      </a:hlink>
      <a:folHlink>
        <a:srgbClr val="888B8D"/>
      </a:folHlink>
    </a:clrScheme>
    <a:fontScheme name="UH-MSFonts-Theme">
      <a:majorFont>
        <a:latin typeface="Trebuchet MS"/>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 PowerPoint Template-MS Fonts - Copy" id="{89B7D109-B97E-4760-AA5D-1A72890336E9}" vid="{DAC80976-643C-46EB-B6DC-A0B04DB7FE36}"/>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24MSE 1">
      <a:dk1>
        <a:srgbClr val="000000"/>
      </a:dk1>
      <a:lt1>
        <a:srgbClr val="FFFFFF"/>
      </a:lt1>
      <a:dk2>
        <a:srgbClr val="44546A"/>
      </a:dk2>
      <a:lt2>
        <a:srgbClr val="E7E6E6"/>
      </a:lt2>
      <a:accent1>
        <a:srgbClr val="DB4530"/>
      </a:accent1>
      <a:accent2>
        <a:srgbClr val="AAD9E2"/>
      </a:accent2>
      <a:accent3>
        <a:srgbClr val="DE9726"/>
      </a:accent3>
      <a:accent4>
        <a:srgbClr val="26A2AB"/>
      </a:accent4>
      <a:accent5>
        <a:srgbClr val="78823A"/>
      </a:accent5>
      <a:accent6>
        <a:srgbClr val="CC653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23AN">
      <a:dk1>
        <a:srgbClr val="000000"/>
      </a:dk1>
      <a:lt1>
        <a:srgbClr val="FFFFFF"/>
      </a:lt1>
      <a:dk2>
        <a:srgbClr val="44546A"/>
      </a:dk2>
      <a:lt2>
        <a:srgbClr val="E7E6E6"/>
      </a:lt2>
      <a:accent1>
        <a:srgbClr val="F1513E"/>
      </a:accent1>
      <a:accent2>
        <a:srgbClr val="EAE5E1"/>
      </a:accent2>
      <a:accent3>
        <a:srgbClr val="DFA620"/>
      </a:accent3>
      <a:accent4>
        <a:srgbClr val="96D6C6"/>
      </a:accent4>
      <a:accent5>
        <a:srgbClr val="00827C"/>
      </a:accent5>
      <a:accent6>
        <a:srgbClr val="97979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1C9C6C9-A0F9-4A75-86A5-295FF71981DF}">
  <we:reference id="4b785c87-866c-4bad-85d8-5d1ae467ac9a" version="3.5.0.0" store="EXCatalog" storeType="EXCatalog"/>
  <we:alternateReferences>
    <we:reference id="WA104381909" version="3.5.0.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84831F7AB7484A9F011F6C0F803006" ma:contentTypeVersion="23" ma:contentTypeDescription="Create a new document." ma:contentTypeScope="" ma:versionID="13bbf8016e409710c3b8ed84b7fd76d7">
  <xsd:schema xmlns:xsd="http://www.w3.org/2001/XMLSchema" xmlns:xs="http://www.w3.org/2001/XMLSchema" xmlns:p="http://schemas.microsoft.com/office/2006/metadata/properties" xmlns:ns2="9ba841ba-e483-4a9d-a554-8f227a412f6e" xmlns:ns3="f2d66153-cbc1-45a5-aa09-eab174d38516" xmlns:ns4="6eea7d3b-0733-4e5d-8bcd-69adc58c968a" targetNamespace="http://schemas.microsoft.com/office/2006/metadata/properties" ma:root="true" ma:fieldsID="c2431f313468d4cbd08e39591ee1819a" ns2:_="" ns3:_="" ns4:_="">
    <xsd:import namespace="9ba841ba-e483-4a9d-a554-8f227a412f6e"/>
    <xsd:import namespace="f2d66153-cbc1-45a5-aa09-eab174d38516"/>
    <xsd:import namespace="6eea7d3b-0733-4e5d-8bcd-69adc58c968a"/>
    <xsd:element name="properties">
      <xsd:complexType>
        <xsd:sequence>
          <xsd:element name="documentManagement">
            <xsd:complexType>
              <xsd:all>
                <xsd:element ref="ns2:Document_x0020_Type" minOccurs="0"/>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EventHashCode" minOccurs="0"/>
                <xsd:element ref="ns2:MediaServiceGenerationTime" minOccurs="0"/>
                <xsd:element ref="ns2:MediaServiceDateTaken" minOccurs="0"/>
                <xsd:element ref="ns4:Orient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a841ba-e483-4a9d-a554-8f227a412f6e" elementFormDefault="qualified">
    <xsd:import namespace="http://schemas.microsoft.com/office/2006/documentManagement/types"/>
    <xsd:import namespace="http://schemas.microsoft.com/office/infopath/2007/PartnerControls"/>
    <xsd:element name="Document_x0020_Type" ma:index="8" nillable="true" ma:displayName="Document Type" ma:format="Dropdown" ma:internalName="Document_x0020_Type">
      <xsd:complexType>
        <xsd:complexContent>
          <xsd:extension base="dms:MultiChoice">
            <xsd:sequence>
              <xsd:element name="Value" maxOccurs="unbounded" minOccurs="0" nillable="true">
                <xsd:simpleType>
                  <xsd:restriction base="dms:Choice">
                    <xsd:enumeration value="AAMC"/>
                    <xsd:enumeration value="Academy of Master Educators"/>
                    <xsd:enumeration value="EXCEL"/>
                    <xsd:enumeration value="IAMSE"/>
                    <xsd:enumeration value="LCME Prep"/>
                    <xsd:enumeration value="MedEd Grand Rounds"/>
                    <xsd:enumeration value="OME Working"/>
                    <xsd:enumeration value="Orientation"/>
                    <xsd:enumeration value="TeamSTEPPS"/>
                  </xsd:restriction>
                </xsd:simple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d66153-cbc1-45a5-aa09-eab174d3851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eea7d3b-0733-4e5d-8bcd-69adc58c968a" elementFormDefault="qualified">
    <xsd:import namespace="http://schemas.microsoft.com/office/2006/documentManagement/types"/>
    <xsd:import namespace="http://schemas.microsoft.com/office/infopath/2007/PartnerControls"/>
    <xsd:element name="Orientation" ma:index="18" nillable="true" ma:displayName="Orientation" ma:format="Dropdown" ma:internalName="Orientation">
      <xsd:simpleType>
        <xsd:restriction base="dms:Choice">
          <xsd:enumeration value="Binder"/>
          <xsd:enumeration value="Presentation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ument_x0020_Type xmlns="9ba841ba-e483-4a9d-a554-8f227a412f6e">
      <Value>EXCEL</Value>
    </Document_x0020_Type>
    <SharedWithUsers xmlns="f2d66153-cbc1-45a5-aa09-eab174d38516">
      <UserInfo>
        <DisplayName>Bush, Ruth L</DisplayName>
        <AccountId>12</AccountId>
        <AccountType/>
      </UserInfo>
    </SharedWithUsers>
    <Orientation xmlns="6eea7d3b-0733-4e5d-8bcd-69adc58c968a" xsi:nil="true"/>
  </documentManagement>
</p:properties>
</file>

<file path=customXml/itemProps1.xml><?xml version="1.0" encoding="utf-8"?>
<ds:datastoreItem xmlns:ds="http://schemas.openxmlformats.org/officeDocument/2006/customXml" ds:itemID="{E98104B0-ABC8-45E4-BC07-50A5224054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a841ba-e483-4a9d-a554-8f227a412f6e"/>
    <ds:schemaRef ds:uri="f2d66153-cbc1-45a5-aa09-eab174d38516"/>
    <ds:schemaRef ds:uri="6eea7d3b-0733-4e5d-8bcd-69adc58c96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C1BF76F-E617-4F1C-9666-D897B9B9420A}">
  <ds:schemaRefs>
    <ds:schemaRef ds:uri="http://schemas.microsoft.com/sharepoint/v3/contenttype/forms"/>
  </ds:schemaRefs>
</ds:datastoreItem>
</file>

<file path=customXml/itemProps3.xml><?xml version="1.0" encoding="utf-8"?>
<ds:datastoreItem xmlns:ds="http://schemas.openxmlformats.org/officeDocument/2006/customXml" ds:itemID="{8FF9649E-6854-4011-AC57-763FAEA5DB59}">
  <ds:schemaRefs>
    <ds:schemaRef ds:uri="http://purl.org/dc/dcmitype/"/>
    <ds:schemaRef ds:uri="http://www.w3.org/XML/1998/namespace"/>
    <ds:schemaRef ds:uri="http://schemas.microsoft.com/office/2006/documentManagement/types"/>
    <ds:schemaRef ds:uri="http://schemas.microsoft.com/office/infopath/2007/PartnerControls"/>
    <ds:schemaRef ds:uri="http://purl.org/dc/elements/1.1/"/>
    <ds:schemaRef ds:uri="9ba841ba-e483-4a9d-a554-8f227a412f6e"/>
    <ds:schemaRef ds:uri="http://schemas.openxmlformats.org/package/2006/metadata/core-properties"/>
    <ds:schemaRef ds:uri="http://purl.org/dc/terms/"/>
    <ds:schemaRef ds:uri="6eea7d3b-0733-4e5d-8bcd-69adc58c968a"/>
    <ds:schemaRef ds:uri="f2d66153-cbc1-45a5-aa09-eab174d3851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0</TotalTime>
  <Words>6938</Words>
  <Application>Microsoft Macintosh PowerPoint</Application>
  <PresentationFormat>On-screen Show (16:9)</PresentationFormat>
  <Paragraphs>652</Paragraphs>
  <Slides>79</Slides>
  <Notes>78</Notes>
  <HiddenSlides>0</HiddenSlides>
  <MMClips>10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79</vt:i4>
      </vt:variant>
    </vt:vector>
  </HeadingPairs>
  <TitlesOfParts>
    <vt:vector size="95" baseType="lpstr">
      <vt:lpstr>Arial</vt:lpstr>
      <vt:lpstr>Calibri</vt:lpstr>
      <vt:lpstr>Calibri Light</vt:lpstr>
      <vt:lpstr>Gill Sans</vt:lpstr>
      <vt:lpstr>Lato Light</vt:lpstr>
      <vt:lpstr>MinionPro-Regular</vt:lpstr>
      <vt:lpstr>Roboto</vt:lpstr>
      <vt:lpstr>Times New Roman</vt:lpstr>
      <vt:lpstr>Trebuchet MS</vt:lpstr>
      <vt:lpstr>WeissStd</vt:lpstr>
      <vt:lpstr>ヒラギノ角ゴ Pro W3</vt:lpstr>
      <vt:lpstr>Office Theme</vt:lpstr>
      <vt:lpstr>1_Office Theme</vt:lpstr>
      <vt:lpstr>2_Office Theme</vt:lpstr>
      <vt:lpstr>Custom Design</vt:lpstr>
      <vt:lpstr>1_Custom Design</vt:lpstr>
      <vt:lpstr>PowerPoint Presentation</vt:lpstr>
      <vt:lpstr>Scott Fields Lecture   Scott Fields, MD, MHA </vt:lpstr>
      <vt:lpstr>Scott Fields Lecturer </vt:lpstr>
      <vt:lpstr>The Critical Role of Educators in Shaping the Future of Artificial Intelligence in Primary Care  AKA “I have lowkey learned more from AI than from class”</vt:lpstr>
      <vt:lpstr>REQUIRED: Disclosures</vt:lpstr>
      <vt:lpstr>Acknowledgements</vt:lpstr>
      <vt:lpstr>Objectives</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 spent with EHRs</vt:lpstr>
      <vt:lpstr>PowerPoint Presentation</vt:lpstr>
      <vt:lpstr>Avalanche of data</vt:lpstr>
      <vt:lpstr>PowerPoint Presentation</vt:lpstr>
      <vt:lpstr>Definitions</vt:lpstr>
      <vt:lpstr>AI is all around us</vt:lpstr>
      <vt:lpstr>AI/ML devices  </vt:lpstr>
      <vt:lpstr>AI in health care</vt:lpstr>
      <vt:lpstr>AI/ML papers  </vt:lpstr>
      <vt:lpstr>Promises</vt:lpstr>
      <vt:lpstr>PowerPoint Presentation</vt:lpstr>
      <vt:lpstr>PowerPoint Presentation</vt:lpstr>
      <vt:lpstr>PowerPoint Presentation</vt:lpstr>
      <vt:lpstr>PowerPoint Presentation</vt:lpstr>
      <vt:lpstr>PowerPoint Presentation</vt:lpstr>
      <vt:lpstr>Are medical students prepared for internship?</vt:lpstr>
      <vt:lpstr>Clinical knowledge in an age of Google and ChatGPT</vt:lpstr>
      <vt:lpstr>PowerPoint Presentation</vt:lpstr>
      <vt:lpstr>PowerPoint Presentation</vt:lpstr>
      <vt:lpstr>Make It Stick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ChatGPT and ACLS </vt:lpstr>
      <vt:lpstr>PowerPoint Presentation</vt:lpstr>
      <vt:lpstr>PowerPoint Presentation</vt:lpstr>
      <vt:lpstr>PowerPoint Presentation</vt:lpstr>
      <vt:lpstr>Accuracy</vt:lpstr>
      <vt:lpstr>Privacy and generalizability</vt:lpstr>
      <vt:lpstr>Bias</vt:lpstr>
      <vt:lpstr>Skill degradation and automation complacency</vt:lpstr>
      <vt:lpstr>PowerPoint Presentation</vt:lpstr>
      <vt:lpstr>PowerPoint Presentation</vt:lpstr>
      <vt:lpstr>Magic beans</vt:lpstr>
      <vt:lpstr>AI competencies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Gap between expectations and reality</vt:lpstr>
      <vt:lpstr>Training</vt:lpstr>
      <vt:lpstr>AiM-PC: Artificial intelligence and Machine learning for Primary Care </vt:lpstr>
      <vt:lpstr>Testing</vt:lpstr>
      <vt:lpstr>Testing</vt:lpstr>
      <vt:lpstr>Teaming</vt:lpstr>
      <vt:lpstr>Tailoring</vt:lpstr>
      <vt:lpstr>Tailoring</vt:lpstr>
      <vt:lpstr>PowerPoint Presentation</vt:lpstr>
      <vt:lpstr>PowerPoint Presentation</vt:lpstr>
      <vt:lpstr>Thank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2009-10-25T23:42:16Z</dcterms:created>
  <dcterms:modified xsi:type="dcterms:W3CDTF">2024-02-10T15:08:50Z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0x0101000884831F7AB7484A9F011F6C0F803006</vt:lpwstr>
  </property>
  <property fmtid="{D5CDD505-2E9C-101B-9397-08002B2CF9AE}" pid="3" name="AuthorIds_UIVersion_9216">
    <vt:lpwstr>11</vt:lpwstr>
  </property>
  <property fmtid="{D5CDD505-2E9C-101B-9397-08002B2CF9AE}" pid="4" name="Primary Document Type">
    <vt:lpwstr>Faculty Development</vt:lpwstr>
  </property>
  <property fmtid="{D5CDD505-2E9C-101B-9397-08002B2CF9AE}" pid="5" name="Curriculum Section">
    <vt:lpwstr>Technology</vt:lpwstr>
  </property>
  <property fmtid="{D5CDD505-2E9C-101B-9397-08002B2CF9AE}" pid="6" name="Faculty Development Section">
    <vt:lpwstr>Curriculum</vt:lpwstr>
  </property>
</Properties>
</file>