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60" r:id="rId6"/>
    <p:sldId id="258" r:id="rId7"/>
  </p:sldIdLst>
  <p:sldSz cx="14630400" cy="8229600"/>
  <p:notesSz cx="6858000" cy="9144000"/>
  <p:defaultTextStyle>
    <a:defPPr>
      <a:defRPr lang="en-US"/>
    </a:defPPr>
    <a:lvl1pPr marL="0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>
        <p:scale>
          <a:sx n="68" d="100"/>
          <a:sy n="68" d="100"/>
        </p:scale>
        <p:origin x="-504" y="-7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50194-7DF0-4D6B-932B-6DF8CB1B498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5047A-5F22-48E9-89B4-A7E5772FB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59309D-75B8-44C8-937B-CE871D8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346835"/>
            <a:ext cx="10972800" cy="2865120"/>
          </a:xfrm>
        </p:spPr>
        <p:txBody>
          <a:bodyPr anchor="b"/>
          <a:lstStyle>
            <a:lvl1pPr algn="ctr">
              <a:defRPr sz="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BB78167-99EC-4A8E-8657-11DE43C07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22445"/>
            <a:ext cx="10972800" cy="1986915"/>
          </a:xfrm>
        </p:spPr>
        <p:txBody>
          <a:bodyPr/>
          <a:lstStyle>
            <a:lvl1pPr marL="0" indent="0" algn="ctr">
              <a:buNone/>
              <a:defRPr sz="2592"/>
            </a:lvl1pPr>
            <a:lvl2pPr marL="493776" indent="0" algn="ctr">
              <a:buNone/>
              <a:defRPr sz="2160"/>
            </a:lvl2pPr>
            <a:lvl3pPr marL="987552" indent="0" algn="ctr">
              <a:buNone/>
              <a:defRPr sz="1944"/>
            </a:lvl3pPr>
            <a:lvl4pPr marL="1481328" indent="0" algn="ctr">
              <a:buNone/>
              <a:defRPr sz="1728"/>
            </a:lvl4pPr>
            <a:lvl5pPr marL="1975104" indent="0" algn="ctr">
              <a:buNone/>
              <a:defRPr sz="1728"/>
            </a:lvl5pPr>
            <a:lvl6pPr marL="2468880" indent="0" algn="ctr">
              <a:buNone/>
              <a:defRPr sz="1728"/>
            </a:lvl6pPr>
            <a:lvl7pPr marL="2962656" indent="0" algn="ctr">
              <a:buNone/>
              <a:defRPr sz="1728"/>
            </a:lvl7pPr>
            <a:lvl8pPr marL="3456432" indent="0" algn="ctr">
              <a:buNone/>
              <a:defRPr sz="1728"/>
            </a:lvl8pPr>
            <a:lvl9pPr marL="3950208" indent="0" algn="ctr">
              <a:buNone/>
              <a:defRPr sz="172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A136683-5CA9-47C7-BE6D-C37EDD60CF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4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7DD46-D5A0-44DB-81E2-6A4544F6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27D1E54-826D-4AFF-83D8-1D0BE0C9C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B8BC74-1035-4A81-B1E6-FC845E0EBE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2998FC4-58E4-417E-B9A8-8CFC5D7B9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69882" y="438150"/>
            <a:ext cx="3154680" cy="69742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B03B416-B0AD-4B34-8794-ABAEBB009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5842" y="438150"/>
            <a:ext cx="9281160" cy="69742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C54C50-9CBE-478E-86AE-967C240AD1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04C41D-6B53-4113-8C48-090D026B08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kumimoji="0" lang="en-US" sz="3456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F3D4E5-E80D-4114-B02D-C96B4F46DD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05840" y="2173869"/>
            <a:ext cx="12618720" cy="5221606"/>
          </a:xfrm>
        </p:spPr>
        <p:txBody>
          <a:bodyPr/>
          <a:lstStyle>
            <a:lvl1pPr marL="185166" marR="0" indent="-185166" algn="l" defTabSz="740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>
                <a:solidFill>
                  <a:schemeClr val="tx1"/>
                </a:solidFill>
              </a:defRPr>
            </a:lvl1pPr>
            <a:lvl2pPr marL="555499" marR="0" indent="-185166" algn="l" defTabSz="740664" rtl="0" eaLnBrk="1" fontAlgn="auto" latinLnBrk="0" hangingPunct="1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−"/>
              <a:tabLst/>
              <a:defRPr sz="2269"/>
            </a:lvl2pPr>
          </a:lstStyle>
          <a:p>
            <a:pPr marL="185166" marR="0" lvl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69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555499" marR="0" lvl="1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69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C31EDC9-20C4-4679-9EE4-5CC70D850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5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E9E782-422F-4063-AFF5-7FF1697C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221" y="2051687"/>
            <a:ext cx="12618720" cy="3423285"/>
          </a:xfrm>
        </p:spPr>
        <p:txBody>
          <a:bodyPr anchor="b"/>
          <a:lstStyle>
            <a:lvl1pPr>
              <a:defRPr sz="6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387177-A29C-4908-9BB1-1CE0A7A36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221" y="5507357"/>
            <a:ext cx="12618720" cy="1800224"/>
          </a:xfrm>
        </p:spPr>
        <p:txBody>
          <a:bodyPr/>
          <a:lstStyle>
            <a:lvl1pPr marL="0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1pPr>
            <a:lvl2pPr marL="493776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987552" indent="0">
              <a:buNone/>
              <a:defRPr sz="1944">
                <a:solidFill>
                  <a:schemeClr val="tx1">
                    <a:tint val="75000"/>
                  </a:schemeClr>
                </a:solidFill>
              </a:defRPr>
            </a:lvl3pPr>
            <a:lvl4pPr marL="1481328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4pPr>
            <a:lvl5pPr marL="197510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5pPr>
            <a:lvl6pPr marL="2468880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6pPr>
            <a:lvl7pPr marL="2962656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7pPr>
            <a:lvl8pPr marL="3456432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8pPr>
            <a:lvl9pPr marL="3950208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3DCD7E2-0B2A-425F-926D-8CD9CDDD54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2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65E17D-64C9-4F00-8FA9-CB931FC3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4080C3-2465-4F27-B903-E88824D6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5840" y="2190751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ABAD61-7B5D-4753-B34B-DDEAFFB12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06640" y="2190751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872037DF-F692-40D1-8720-DE0FA3FF65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6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70B1-29B2-4CA9-9B27-2DE162CD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438151"/>
            <a:ext cx="12618720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76A8A5-9E91-4EC3-B2C9-2BED47BC3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7747" y="2017395"/>
            <a:ext cx="6189344" cy="988694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239059-8DED-4D3B-A027-DBE09024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7747" y="3006092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89D835-3194-414C-96ED-28BF1E641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6642" y="2017395"/>
            <a:ext cx="6219826" cy="988694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6573EAA-372F-410B-A16F-AED0375E8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6642" y="3006092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4B79809E-9CE1-4223-8635-C3090F720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0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D42791-8349-46EF-A9B8-572DA521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022B49-59EF-41EF-AACE-A75C286531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3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B13DE10-AAF4-4A79-A313-FF9B07A0C0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E81F76-62C3-4DA0-A45C-06A1CC5B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5" cy="1920240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14829D-84DE-4950-95BC-223792C6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456"/>
            </a:lvl1pPr>
            <a:lvl2pPr>
              <a:defRPr sz="3024"/>
            </a:lvl2pPr>
            <a:lvl3pPr>
              <a:defRPr sz="2592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F215D34-8144-490C-9739-6F346324A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1"/>
            <a:ext cx="4718685" cy="4573906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AC44D365-4FE6-40EE-A297-655B9F85AF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704580-E102-4483-A12C-7D368F42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5" cy="1920240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8BBFCB-E1F9-4E88-9D71-396B1CFA2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 marL="0" indent="0">
              <a:buNone/>
              <a:defRPr sz="3456"/>
            </a:lvl1pPr>
            <a:lvl2pPr marL="493776" indent="0">
              <a:buNone/>
              <a:defRPr sz="3024"/>
            </a:lvl2pPr>
            <a:lvl3pPr marL="987552" indent="0">
              <a:buNone/>
              <a:defRPr sz="2592"/>
            </a:lvl3pPr>
            <a:lvl4pPr marL="1481328" indent="0">
              <a:buNone/>
              <a:defRPr sz="2160"/>
            </a:lvl4pPr>
            <a:lvl5pPr marL="1975104" indent="0">
              <a:buNone/>
              <a:defRPr sz="2160"/>
            </a:lvl5pPr>
            <a:lvl6pPr marL="2468880" indent="0">
              <a:buNone/>
              <a:defRPr sz="2160"/>
            </a:lvl6pPr>
            <a:lvl7pPr marL="2962656" indent="0">
              <a:buNone/>
              <a:defRPr sz="2160"/>
            </a:lvl7pPr>
            <a:lvl8pPr marL="3456432" indent="0">
              <a:buNone/>
              <a:defRPr sz="2160"/>
            </a:lvl8pPr>
            <a:lvl9pPr marL="3950208" indent="0">
              <a:buNone/>
              <a:defRPr sz="216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5190F76-EA69-459A-A918-462D5B593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1"/>
            <a:ext cx="4718685" cy="4573906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2731E8FC-0391-4EE9-9564-653640E7F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3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EB0CB40-A814-4553-9276-ECBA8B9B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438151"/>
            <a:ext cx="12618720" cy="15906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3456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3D0172-A179-4E8B-9F48-E1B529B5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840" y="2190751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5166" marR="0" lvl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69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555499" marR="0" lvl="1" indent="-185166" algn="l" defTabSz="740664" rtl="0" eaLnBrk="1" fontAlgn="auto" latinLnBrk="0" hangingPunct="1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44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level, all text in dark gray, R-68, G-68, B-68.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FE0E2D-1A00-4F07-9113-B961C6B11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5840" y="7574282"/>
            <a:ext cx="573725" cy="4381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1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87552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66" marR="0" indent="-185166" algn="l" defTabSz="740664" rtl="0" eaLnBrk="1" fontAlgn="auto" latinLnBrk="0" hangingPunct="1">
        <a:lnSpc>
          <a:spcPct val="90000"/>
        </a:lnSpc>
        <a:spcBef>
          <a:spcPts val="811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3" marR="0" indent="0" algn="l" defTabSz="740664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2221992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715768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703320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3pPr>
      <a:lvl4pPr marL="148132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46888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296265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45643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395020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F08B4ADE-D665-4DB5-8B1B-1DBDE28B2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49" y="468206"/>
            <a:ext cx="12890793" cy="3383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BA713F7-7C38-409B-97A0-30C856C679F9}"/>
              </a:ext>
            </a:extLst>
          </p:cNvPr>
          <p:cNvSpPr txBox="1"/>
          <p:nvPr/>
        </p:nvSpPr>
        <p:spPr>
          <a:xfrm>
            <a:off x="2869809" y="4441743"/>
            <a:ext cx="9367954" cy="147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My Bad: Cultural Misunderstandings </a:t>
            </a:r>
            <a:endParaRPr lang="en-US" dirty="0"/>
          </a:p>
          <a:p>
            <a:pPr algn="ctr"/>
            <a:r>
              <a:rPr lang="en-US" b="1" i="1" dirty="0"/>
              <a:t>and Unrealistic Expectations in Global Health</a:t>
            </a:r>
            <a:endParaRPr lang="en-US" dirty="0"/>
          </a:p>
          <a:p>
            <a:pPr algn="ctr"/>
            <a:r>
              <a:rPr lang="en-US" dirty="0" smtClean="0"/>
              <a:t>Cindy </a:t>
            </a:r>
            <a:r>
              <a:rPr lang="en-US" dirty="0"/>
              <a:t>Haq, </a:t>
            </a:r>
            <a:r>
              <a:rPr lang="en-US" dirty="0" smtClean="0"/>
              <a:t>MD, Professor </a:t>
            </a:r>
            <a:r>
              <a:rPr lang="en-US" dirty="0"/>
              <a:t>and Chair, </a:t>
            </a:r>
            <a:r>
              <a:rPr lang="en-US" dirty="0" err="1"/>
              <a:t>Dept</a:t>
            </a:r>
            <a:r>
              <a:rPr lang="en-US" dirty="0"/>
              <a:t> of FM, UC Irvine</a:t>
            </a:r>
          </a:p>
          <a:p>
            <a:pPr algn="ctr"/>
            <a:r>
              <a:rPr lang="en-US" dirty="0" smtClean="0"/>
              <a:t>Ann Evensen, MD, </a:t>
            </a:r>
            <a:r>
              <a:rPr lang="en-US" dirty="0" err="1" smtClean="0"/>
              <a:t>Assoc</a:t>
            </a:r>
            <a:r>
              <a:rPr lang="en-US" dirty="0" smtClean="0"/>
              <a:t> </a:t>
            </a:r>
            <a:r>
              <a:rPr lang="en-US" dirty="0"/>
              <a:t>Prof, </a:t>
            </a:r>
            <a:r>
              <a:rPr lang="en-US" dirty="0" err="1"/>
              <a:t>Dept</a:t>
            </a:r>
            <a:r>
              <a:rPr lang="en-US" dirty="0"/>
              <a:t> of FM, U Wisconsin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6BDE38-FED8-41A2-AEB5-A5C00EC5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b="1" dirty="0"/>
              <a:t>Learning </a:t>
            </a:r>
            <a:r>
              <a:rPr lang="en-US" b="1" dirty="0" smtClean="0"/>
              <a:t>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32B65C-8A13-45BE-9BA7-386084A0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Share </a:t>
            </a:r>
            <a:r>
              <a:rPr lang="en-US" dirty="0"/>
              <a:t>stories of surprising outcomes and cross-cultural misunderstandings </a:t>
            </a:r>
          </a:p>
          <a:p>
            <a:pPr lvl="0"/>
            <a:r>
              <a:rPr lang="en-US" dirty="0"/>
              <a:t>Identify common misunderstandings and their underlying meanings</a:t>
            </a:r>
          </a:p>
          <a:p>
            <a:pPr lvl="0"/>
            <a:r>
              <a:rPr lang="en-US" dirty="0"/>
              <a:t>Describe </a:t>
            </a:r>
            <a:r>
              <a:rPr lang="en-US" b="1" i="1" dirty="0"/>
              <a:t>appreciative inquiry </a:t>
            </a:r>
            <a:r>
              <a:rPr lang="en-US" dirty="0"/>
              <a:t>as a strategy to prevent and manage these challenges</a:t>
            </a:r>
          </a:p>
          <a:p>
            <a:pPr lvl="0"/>
            <a:r>
              <a:rPr lang="en-US" dirty="0"/>
              <a:t>Encourage participants to embrace challenges as learning adventures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C4A1F2D-36F8-4E6E-84FD-C42F1FBEE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8" y="7540517"/>
            <a:ext cx="457059" cy="504595"/>
          </a:xfrm>
        </p:spPr>
        <p:txBody>
          <a:bodyPr/>
          <a:lstStyle/>
          <a:p>
            <a:fld id="{B2B613A9-0196-4103-A730-64D9B0C7CDA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3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having this session?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physicians engaged in global health frequently encounter challenges related to working cross-culturally and in unfamiliar </a:t>
            </a:r>
            <a:r>
              <a:rPr lang="en-US" dirty="0" smtClean="0"/>
              <a:t>environments</a:t>
            </a:r>
          </a:p>
          <a:p>
            <a:r>
              <a:rPr lang="en-US" dirty="0" smtClean="0"/>
              <a:t>Yet </a:t>
            </a:r>
            <a:r>
              <a:rPr lang="en-US" dirty="0"/>
              <a:t>it may be difficult to discuss, understand and learn from the deeper meanings of these encounters.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13A9-0196-4103-A730-64D9B0C7CD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4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be doing in this session?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163" y="1554890"/>
            <a:ext cx="12618720" cy="5221606"/>
          </a:xfrm>
        </p:spPr>
        <p:txBody>
          <a:bodyPr/>
          <a:lstStyle/>
          <a:p>
            <a:r>
              <a:rPr lang="en-US" dirty="0" smtClean="0"/>
              <a:t>Presenters </a:t>
            </a:r>
            <a:r>
              <a:rPr lang="en-US" dirty="0"/>
              <a:t>will share brief narratives to illustrate common misunderstandings and their resolutions.  </a:t>
            </a:r>
          </a:p>
          <a:p>
            <a:r>
              <a:rPr lang="en-US" dirty="0"/>
              <a:t>Participants will break into pairs to take turns sharing a global health (or local cross-cultural health) experience that resulted in a surprising outcome due to a misperception or unanticipated </a:t>
            </a:r>
            <a:r>
              <a:rPr lang="en-US" dirty="0" smtClean="0"/>
              <a:t>events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Participants </a:t>
            </a:r>
            <a:r>
              <a:rPr lang="en-US" dirty="0"/>
              <a:t>will then be taught the technique of </a:t>
            </a:r>
            <a:r>
              <a:rPr lang="en-US" b="1" i="1" dirty="0"/>
              <a:t>appreciative inquiry</a:t>
            </a:r>
            <a:r>
              <a:rPr lang="en-US" dirty="0"/>
              <a:t>, using reflective questions to probe for meaning.  The pairs will uncover the deeper meanings of these encounters and share strategies that could be used to prevent and manage these misunderstandings. </a:t>
            </a:r>
            <a:r>
              <a:rPr lang="en-US" dirty="0" smtClean="0"/>
              <a:t>These </a:t>
            </a:r>
            <a:r>
              <a:rPr lang="en-US" dirty="0"/>
              <a:t>meanings and strategies will be shared in the large </a:t>
            </a:r>
            <a:r>
              <a:rPr lang="en-US" dirty="0" smtClean="0"/>
              <a:t>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13A9-0196-4103-A730-64D9B0C7CD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8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6DE77A8-046E-4C41-894A-AF1FC00B15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6" y="7574282"/>
            <a:ext cx="457059" cy="438150"/>
          </a:xfrm>
        </p:spPr>
        <p:txBody>
          <a:bodyPr/>
          <a:lstStyle/>
          <a:p>
            <a:fld id="{B2B613A9-0196-4103-A730-64D9B0C7CDAE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35AF59-F0DA-44D6-8520-541501547C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36776" y="2186724"/>
            <a:ext cx="11356848" cy="37973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920" b="1" dirty="0">
                <a:latin typeface="Arial" charset="0"/>
                <a:ea typeface="Arial" charset="0"/>
                <a:cs typeface="Arial" charset="0"/>
              </a:rPr>
              <a:t>© 2018 American Academy of Family Physicians. All rights reserved.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All materials/content herein are protected by copyright and are for the sole, personal use of the user.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No part of the materials/content may be copied, duplicated, distributed or retransmitted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in any form or medium without the prior permission of the applicable copyright owner.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3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0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7564B667-7D1A-4B3D-A830-9B070311491C}" vid="{E2FD551A-2040-4896-8C5D-05C63CF312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AAFP PowerPoint 16x9 Template 2018 v7</Template>
  <TotalTime>23</TotalTime>
  <Words>294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Learning Objectives</vt:lpstr>
      <vt:lpstr>Why are we having this session?</vt:lpstr>
      <vt:lpstr>What will we be doing in this session?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Potchad</dc:creator>
  <cp:lastModifiedBy>Evensen Ann E</cp:lastModifiedBy>
  <cp:revision>7</cp:revision>
  <dcterms:created xsi:type="dcterms:W3CDTF">2018-07-03T14:17:43Z</dcterms:created>
  <dcterms:modified xsi:type="dcterms:W3CDTF">2018-08-15T14:25:42Z</dcterms:modified>
</cp:coreProperties>
</file>