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61" r:id="rId4"/>
    <p:sldId id="262" r:id="rId5"/>
    <p:sldId id="257" r:id="rId6"/>
    <p:sldId id="259" r:id="rId7"/>
    <p:sldId id="260" r:id="rId8"/>
    <p:sldId id="263" r:id="rId9"/>
    <p:sldId id="267" r:id="rId10"/>
    <p:sldId id="265" r:id="rId11"/>
    <p:sldId id="268" r:id="rId12"/>
    <p:sldId id="269" r:id="rId13"/>
    <p:sldId id="264" r:id="rId14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6640" autoAdjust="0"/>
  </p:normalViewPr>
  <p:slideViewPr>
    <p:cSldViewPr snapToGrid="0">
      <p:cViewPr varScale="1">
        <p:scale>
          <a:sx n="89" d="100"/>
          <a:sy n="89" d="100"/>
        </p:scale>
        <p:origin x="13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B83B3-A036-4AD2-9413-ECD0C29EA071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63F76-523F-4607-9FD5-D73ECADF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35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85846-DA44-4F1F-8AA2-A4DCF247A27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949D6-0B55-4568-BF9D-DD085E0C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2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949D6-0B55-4568-BF9D-DD085E0C6C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70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Readings</a:t>
            </a:r>
          </a:p>
          <a:p>
            <a:r>
              <a:rPr lang="en-US" dirty="0" smtClean="0"/>
              <a:t>Activity</a:t>
            </a:r>
          </a:p>
          <a:p>
            <a:r>
              <a:rPr lang="en-US" dirty="0" smtClean="0"/>
              <a:t>*include</a:t>
            </a:r>
            <a:r>
              <a:rPr lang="en-US" baseline="0" dirty="0" smtClean="0"/>
              <a:t> readings in folders </a:t>
            </a:r>
          </a:p>
          <a:p>
            <a:r>
              <a:rPr lang="en-US" baseline="0" dirty="0" smtClean="0"/>
              <a:t>*cut them up and number them – 4 people read the explanation of mandalas and mindfulness</a:t>
            </a:r>
          </a:p>
          <a:p>
            <a:r>
              <a:rPr lang="en-US" baseline="0" dirty="0" smtClean="0"/>
              <a:t>-copy the link for music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949D6-0B55-4568-BF9D-DD085E0C6C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64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949D6-0B55-4568-BF9D-DD085E0C6C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2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949D6-0B55-4568-BF9D-DD085E0C6C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45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949D6-0B55-4568-BF9D-DD085E0C6C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02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949D6-0B55-4568-BF9D-DD085E0C6C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08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949D6-0B55-4568-BF9D-DD085E0C6C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37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949D6-0B55-4568-BF9D-DD085E0C6C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</a:t>
            </a:r>
            <a:r>
              <a:rPr lang="en-US" baseline="0" dirty="0" smtClean="0"/>
              <a:t> of the presentation is about this curriculum – discuss it and practice it!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949D6-0B55-4568-BF9D-DD085E0C6C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48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-Mention that this is led by me and the senior residents, switch off each week </a:t>
            </a:r>
          </a:p>
          <a:p>
            <a:r>
              <a:rPr lang="en-US" baseline="0" dirty="0" smtClean="0"/>
              <a:t>-Often times, have them do a quick reading out loud on why this activity is a mindful one, then activity, then discussion – sometimes just activity, then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949D6-0B55-4568-BF9D-DD085E0C6C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56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-Limor?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949D6-0B55-4568-BF9D-DD085E0C6C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99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*Laughter</a:t>
            </a:r>
            <a:r>
              <a:rPr lang="en-US" baseline="0" dirty="0" smtClean="0"/>
              <a:t> and mindfulness – why is this a mindfulness activity</a:t>
            </a:r>
          </a:p>
          <a:p>
            <a:r>
              <a:rPr lang="en-US" dirty="0" smtClean="0"/>
              <a:t>*activity (include</a:t>
            </a:r>
            <a:r>
              <a:rPr lang="en-US" baseline="0" dirty="0" smtClean="0"/>
              <a:t> reading in folders)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949D6-0B55-4568-BF9D-DD085E0C6C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02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0B8E46F-0863-4E53-8BEB-883D11EC8B17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B0B00DF-C973-4779-B685-59F1E6BA414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464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E46F-0863-4E53-8BEB-883D11EC8B17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00DF-C973-4779-B685-59F1E6BA4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6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E46F-0863-4E53-8BEB-883D11EC8B17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00DF-C973-4779-B685-59F1E6BA4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1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E46F-0863-4E53-8BEB-883D11EC8B17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00DF-C973-4779-B685-59F1E6BA4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9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0B8E46F-0863-4E53-8BEB-883D11EC8B17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B0B00DF-C973-4779-B685-59F1E6BA4148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02721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E46F-0863-4E53-8BEB-883D11EC8B17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00DF-C973-4779-B685-59F1E6BA4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248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E46F-0863-4E53-8BEB-883D11EC8B17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00DF-C973-4779-B685-59F1E6BA4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6677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E46F-0863-4E53-8BEB-883D11EC8B17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00DF-C973-4779-B685-59F1E6BA4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40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E46F-0863-4E53-8BEB-883D11EC8B17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00DF-C973-4779-B685-59F1E6BA4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1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0B8E46F-0863-4E53-8BEB-883D11EC8B17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B0B00DF-C973-4779-B685-59F1E6BA41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6518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0B8E46F-0863-4E53-8BEB-883D11EC8B17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B0B00DF-C973-4779-B685-59F1E6BA4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7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0B8E46F-0863-4E53-8BEB-883D11EC8B17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B0B00DF-C973-4779-B685-59F1E6BA414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240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young.Na@presencehealth.org" TargetMode="External"/><Relationship Id="rId5" Type="http://schemas.openxmlformats.org/officeDocument/2006/relationships/hyperlink" Target="mailto:Limor.gildenblatt@presencehealth.org" TargetMode="External"/><Relationship Id="rId4" Type="http://schemas.openxmlformats.org/officeDocument/2006/relationships/hyperlink" Target="mailto:Stacey.Nickoloff@ahn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512644" y="1163060"/>
            <a:ext cx="5450176" cy="4394988"/>
          </a:xfrm>
        </p:spPr>
        <p:txBody>
          <a:bodyPr/>
          <a:lstStyle/>
          <a:p>
            <a:r>
              <a:rPr lang="en-US" sz="3600" dirty="0" smtClean="0"/>
              <a:t>Therapeutic </a:t>
            </a:r>
            <a:r>
              <a:rPr lang="en-US" sz="3600" dirty="0"/>
              <a:t>Thursdays: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 </a:t>
            </a:r>
            <a:r>
              <a:rPr lang="en-US" sz="3600" dirty="0"/>
              <a:t>Mindfulness-Based Curriculum for Family Medicine </a:t>
            </a:r>
            <a:r>
              <a:rPr lang="en-US" sz="3600" dirty="0" smtClean="0"/>
              <a:t>Residents </a:t>
            </a:r>
            <a:endParaRPr lang="en-US" sz="36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69978" y="0"/>
            <a:ext cx="11535508" cy="74227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39</a:t>
            </a:r>
            <a:r>
              <a:rPr lang="en-US" baseline="30000" dirty="0" smtClean="0"/>
              <a:t>th</a:t>
            </a:r>
            <a:r>
              <a:rPr lang="en-US" dirty="0" smtClean="0"/>
              <a:t> forum for behavioral science in family medicine</a:t>
            </a:r>
          </a:p>
          <a:p>
            <a:r>
              <a:rPr lang="en-US" dirty="0" smtClean="0"/>
              <a:t>Wellness Symposium</a:t>
            </a:r>
            <a:endParaRPr lang="en-US" dirty="0"/>
          </a:p>
        </p:txBody>
      </p:sp>
      <p:sp>
        <p:nvSpPr>
          <p:cNvPr id="4" name="Subtitle 7"/>
          <p:cNvSpPr txBox="1">
            <a:spLocks/>
          </p:cNvSpPr>
          <p:nvPr/>
        </p:nvSpPr>
        <p:spPr>
          <a:xfrm>
            <a:off x="6448747" y="5673212"/>
            <a:ext cx="5872207" cy="1083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Stacey Nickoloff, DO</a:t>
            </a:r>
          </a:p>
          <a:p>
            <a:r>
              <a:rPr lang="en-US" dirty="0" smtClean="0"/>
              <a:t>LIMOR GILDENBLATT, PHD, LCSW</a:t>
            </a:r>
          </a:p>
          <a:p>
            <a:r>
              <a:rPr lang="en-US" dirty="0" smtClean="0"/>
              <a:t>INYOUNG NA, DO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8452" y="6387312"/>
            <a:ext cx="52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6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46040"/>
            <a:ext cx="10178322" cy="931775"/>
          </a:xfrm>
        </p:spPr>
        <p:txBody>
          <a:bodyPr>
            <a:normAutofit/>
          </a:bodyPr>
          <a:lstStyle/>
          <a:p>
            <a:r>
              <a:rPr lang="en-US" dirty="0" smtClean="0"/>
              <a:t>Let’s Try it out!</a:t>
            </a:r>
            <a:r>
              <a:rPr lang="en-US" dirty="0"/>
              <a:t> </a:t>
            </a:r>
            <a:r>
              <a:rPr lang="en-US" dirty="0" smtClean="0"/>
              <a:t>- ACTIVITY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8337" y="2867902"/>
            <a:ext cx="4360985" cy="23457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Laughter Yoga!</a:t>
            </a:r>
          </a:p>
          <a:p>
            <a:pPr marL="0" indent="0" algn="ctr">
              <a:buNone/>
            </a:pPr>
            <a:endParaRPr lang="en-US" sz="6000" dirty="0"/>
          </a:p>
        </p:txBody>
      </p:sp>
      <p:pic>
        <p:nvPicPr>
          <p:cNvPr id="3074" name="Picture 2" descr="Image result for laughter yo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066" y="1711569"/>
            <a:ext cx="475639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5573" y="6370333"/>
            <a:ext cx="52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64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2 – MANDALA DRAWINGS</a:t>
            </a:r>
            <a:endParaRPr lang="en-US" dirty="0"/>
          </a:p>
        </p:txBody>
      </p:sp>
      <p:pic>
        <p:nvPicPr>
          <p:cNvPr id="4098" name="Picture 2" descr="Image result for mandala drawing in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1383322"/>
            <a:ext cx="2972040" cy="356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mandala drawing in 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978" y="2590799"/>
            <a:ext cx="3457943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mandala drawing in col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620" y="2004647"/>
            <a:ext cx="3314456" cy="39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5573" y="6370333"/>
            <a:ext cx="52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885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3 – TAKE HOME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16966"/>
            <a:ext cx="10178322" cy="4595445"/>
          </a:xfrm>
        </p:spPr>
        <p:txBody>
          <a:bodyPr/>
          <a:lstStyle/>
          <a:p>
            <a:r>
              <a:rPr lang="en-US" sz="2500" dirty="0" smtClean="0"/>
              <a:t>TAKE HOME ACTIVITY</a:t>
            </a:r>
          </a:p>
          <a:p>
            <a:pPr lvl="1"/>
            <a:r>
              <a:rPr lang="en-US" sz="2300" dirty="0" smtClean="0"/>
              <a:t>Script for mindful eating of Oranges or </a:t>
            </a:r>
            <a:r>
              <a:rPr lang="en-US" sz="2300" dirty="0" err="1" smtClean="0"/>
              <a:t>Clementines</a:t>
            </a:r>
            <a:endParaRPr lang="en-US" sz="2300" dirty="0" smtClean="0"/>
          </a:p>
          <a:p>
            <a:pPr lvl="2"/>
            <a:r>
              <a:rPr lang="en-US" sz="2200" dirty="0" smtClean="0"/>
              <a:t>Lead residents in discussion about what their experience was like</a:t>
            </a:r>
          </a:p>
          <a:p>
            <a:pPr lvl="2"/>
            <a:r>
              <a:rPr lang="en-US" sz="2200" dirty="0" smtClean="0"/>
              <a:t>Inquire about barrier to mindful eating, pros to mindful eating etc.</a:t>
            </a:r>
          </a:p>
          <a:p>
            <a:pPr lvl="2"/>
            <a:r>
              <a:rPr lang="en-US" sz="2200" dirty="0" smtClean="0"/>
              <a:t>Encourage them to slow down and try to mindfully each for a few minutes every day, even if it’s not possible during all meals – enjoy food and practice mindfulness!  </a:t>
            </a:r>
            <a:endParaRPr lang="en-US" sz="2200" dirty="0"/>
          </a:p>
        </p:txBody>
      </p:sp>
      <p:pic>
        <p:nvPicPr>
          <p:cNvPr id="2050" name="Picture 2" descr="Image result for oran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083" y="4418198"/>
            <a:ext cx="2523512" cy="232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5573" y="6370333"/>
            <a:ext cx="52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565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48538"/>
          </a:xfrm>
        </p:spPr>
        <p:txBody>
          <a:bodyPr/>
          <a:lstStyle/>
          <a:p>
            <a:r>
              <a:rPr lang="en-US" dirty="0" smtClean="0"/>
              <a:t>DISCUSSION/Questions?</a:t>
            </a:r>
            <a:endParaRPr lang="en-US" dirty="0"/>
          </a:p>
        </p:txBody>
      </p:sp>
      <p:pic>
        <p:nvPicPr>
          <p:cNvPr id="5122" name="Picture 2" descr="Image result for stay calm and welln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708" y="1342526"/>
            <a:ext cx="5533292" cy="499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51678" y="1372619"/>
            <a:ext cx="43753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Feel free to contact us for more information.... </a:t>
            </a:r>
            <a:endParaRPr lang="en-US" sz="2000" dirty="0" smtClean="0"/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Forbes Family Medicine – Pittsburgh, PA</a:t>
            </a:r>
            <a:endParaRPr lang="en-US" sz="2000" dirty="0"/>
          </a:p>
          <a:p>
            <a:r>
              <a:rPr lang="en-US" sz="2000" dirty="0"/>
              <a:t>Stacey Nickoloff, </a:t>
            </a:r>
            <a:r>
              <a:rPr lang="en-US" sz="2000" dirty="0" smtClean="0"/>
              <a:t>DO</a:t>
            </a:r>
            <a:r>
              <a:rPr lang="en-US" sz="2000" dirty="0"/>
              <a:t>:</a:t>
            </a:r>
            <a:r>
              <a:rPr lang="en-US" sz="2000" dirty="0" smtClean="0"/>
              <a:t> </a:t>
            </a:r>
          </a:p>
          <a:p>
            <a:r>
              <a:rPr lang="en-US" sz="2000" dirty="0" smtClean="0">
                <a:hlinkClick r:id="rId4"/>
              </a:rPr>
              <a:t>Stacey.Nickoloff@ahn.org</a:t>
            </a:r>
            <a:endParaRPr lang="en-US" sz="2000" dirty="0" smtClean="0"/>
          </a:p>
          <a:p>
            <a:r>
              <a:rPr lang="en-US" sz="2000" dirty="0" smtClean="0"/>
              <a:t>O: 412-457-1100</a:t>
            </a:r>
          </a:p>
          <a:p>
            <a:endParaRPr lang="en-US" sz="2000" dirty="0" smtClean="0"/>
          </a:p>
          <a:p>
            <a:r>
              <a:rPr lang="en-US" sz="2000" dirty="0" smtClean="0"/>
              <a:t>Limor </a:t>
            </a:r>
            <a:r>
              <a:rPr lang="en-US" sz="2000" dirty="0"/>
              <a:t>Gildenblatt, </a:t>
            </a:r>
            <a:r>
              <a:rPr lang="en-US" sz="2000" dirty="0" smtClean="0"/>
              <a:t>PhD:</a:t>
            </a:r>
          </a:p>
          <a:p>
            <a:r>
              <a:rPr lang="en-US" sz="2000" dirty="0" smtClean="0">
                <a:hlinkClick r:id="rId5"/>
              </a:rPr>
              <a:t>Limor.gildenblatt@presencehealth.org</a:t>
            </a:r>
            <a:endParaRPr lang="en-US" sz="2000" dirty="0" smtClean="0"/>
          </a:p>
          <a:p>
            <a:r>
              <a:rPr lang="en-US" sz="2000" dirty="0" smtClean="0"/>
              <a:t>O: 773-990-6390</a:t>
            </a:r>
          </a:p>
          <a:p>
            <a:endParaRPr lang="en-US" sz="2000" dirty="0"/>
          </a:p>
          <a:p>
            <a:r>
              <a:rPr lang="en-US" sz="2000" dirty="0" smtClean="0"/>
              <a:t>Inyoung </a:t>
            </a:r>
            <a:r>
              <a:rPr lang="en-US" sz="2000" dirty="0"/>
              <a:t>Na, </a:t>
            </a:r>
            <a:r>
              <a:rPr lang="en-US" sz="2000" dirty="0" smtClean="0"/>
              <a:t>DO</a:t>
            </a:r>
          </a:p>
          <a:p>
            <a:r>
              <a:rPr lang="en-US" sz="2000" dirty="0" smtClean="0">
                <a:hlinkClick r:id="rId6"/>
              </a:rPr>
              <a:t>Inyoung.Na@presencehealth.org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35573" y="6370333"/>
            <a:ext cx="52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57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have no disclosures…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060" y="1980343"/>
            <a:ext cx="6359609" cy="3860285"/>
          </a:xfrm>
        </p:spPr>
      </p:pic>
      <p:sp>
        <p:nvSpPr>
          <p:cNvPr id="5" name="TextBox 4"/>
          <p:cNvSpPr txBox="1"/>
          <p:nvPr/>
        </p:nvSpPr>
        <p:spPr>
          <a:xfrm>
            <a:off x="135572" y="6370333"/>
            <a:ext cx="52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409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so important?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39362" y="2038642"/>
            <a:ext cx="4800600" cy="2981034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BURNOUT</a:t>
            </a:r>
          </a:p>
          <a:p>
            <a:pPr lvl="1"/>
            <a:r>
              <a:rPr lang="en-US" sz="2700" dirty="0" smtClean="0"/>
              <a:t>Physical/Emotional Exhaustion</a:t>
            </a:r>
          </a:p>
          <a:p>
            <a:pPr lvl="1"/>
            <a:r>
              <a:rPr lang="en-US" sz="2700" dirty="0" smtClean="0"/>
              <a:t>Depersonalization (negative attitude towards patients and their concerns!)</a:t>
            </a:r>
          </a:p>
          <a:p>
            <a:pPr lvl="1"/>
            <a:r>
              <a:rPr lang="en-US" sz="2700" dirty="0" smtClean="0"/>
              <a:t>Reduced sense of personal accomplishment</a:t>
            </a:r>
            <a:endParaRPr lang="en-US" sz="27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325" y="1874517"/>
            <a:ext cx="3420703" cy="3568852"/>
          </a:xfrm>
        </p:spPr>
      </p:pic>
      <p:sp>
        <p:nvSpPr>
          <p:cNvPr id="5" name="TextBox 4"/>
          <p:cNvSpPr txBox="1"/>
          <p:nvPr/>
        </p:nvSpPr>
        <p:spPr>
          <a:xfrm>
            <a:off x="135573" y="6370333"/>
            <a:ext cx="52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53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Fight!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24" y="2409714"/>
            <a:ext cx="3474719" cy="259366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1402" y="1570615"/>
            <a:ext cx="5300037" cy="34327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Castellar" panose="020A0402060406010301" pitchFamily="18" charset="0"/>
              </a:rPr>
              <a:t> </a:t>
            </a:r>
            <a:r>
              <a:rPr lang="en-US" sz="2400" b="1" dirty="0" smtClean="0">
                <a:latin typeface="Castellar" panose="020A0402060406010301" pitchFamily="18" charset="0"/>
              </a:rPr>
              <a:t>      </a:t>
            </a:r>
            <a:r>
              <a:rPr lang="en-US" dirty="0" smtClean="0">
                <a:solidFill>
                  <a:srgbClr val="C00000"/>
                </a:solidFill>
                <a:latin typeface="Castellar" panose="020A0402060406010301" pitchFamily="18" charset="0"/>
              </a:rPr>
              <a:t>Round</a:t>
            </a:r>
            <a:r>
              <a:rPr lang="en-US" b="1" dirty="0" smtClean="0">
                <a:solidFill>
                  <a:srgbClr val="C00000"/>
                </a:solidFill>
                <a:latin typeface="Castellar" panose="020A0402060406010301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astellar" panose="020A0402060406010301" pitchFamily="18" charset="0"/>
              </a:rPr>
              <a:t>1</a:t>
            </a:r>
            <a:r>
              <a:rPr lang="en-US" b="1" dirty="0" smtClean="0">
                <a:solidFill>
                  <a:srgbClr val="C00000"/>
                </a:solidFill>
                <a:latin typeface="Castellar" panose="020A0402060406010301" pitchFamily="18" charset="0"/>
              </a:rPr>
              <a:t>: </a:t>
            </a:r>
            <a:r>
              <a:rPr lang="en-US" dirty="0" smtClean="0">
                <a:solidFill>
                  <a:srgbClr val="C00000"/>
                </a:solidFill>
                <a:latin typeface="Castellar" panose="020A0402060406010301" pitchFamily="18" charset="0"/>
              </a:rPr>
              <a:t>Medical School</a:t>
            </a:r>
          </a:p>
          <a:p>
            <a:pPr marL="457200" lvl="1" indent="0" algn="ctr">
              <a:buNone/>
            </a:pPr>
            <a:r>
              <a:rPr lang="en-US" sz="2000" dirty="0" smtClean="0"/>
              <a:t>50% of medical students experience burnout; 10% experience SI at some point</a:t>
            </a:r>
          </a:p>
          <a:p>
            <a:pPr marL="457200" lvl="1" indent="0" algn="ctr">
              <a:buNone/>
            </a:pPr>
            <a:endParaRPr lang="en-US" sz="2000" dirty="0" smtClean="0"/>
          </a:p>
          <a:p>
            <a:pPr marL="457200" lvl="1" indent="0" algn="ctr">
              <a:buNone/>
            </a:pPr>
            <a:r>
              <a:rPr lang="en-US" sz="2000" dirty="0" smtClean="0">
                <a:solidFill>
                  <a:srgbClr val="C00000"/>
                </a:solidFill>
                <a:latin typeface="Castellar" panose="020A0402060406010301" pitchFamily="18" charset="0"/>
              </a:rPr>
              <a:t>Round 2: Residents</a:t>
            </a:r>
          </a:p>
          <a:p>
            <a:pPr marL="457200" lvl="1" indent="0" algn="ctr">
              <a:buNone/>
            </a:pPr>
            <a:r>
              <a:rPr lang="en-US" sz="2000" dirty="0" smtClean="0"/>
              <a:t>25-75% of residents experience burnout at any given time</a:t>
            </a:r>
          </a:p>
          <a:p>
            <a:pPr marL="457200" lvl="1" indent="0" algn="ctr">
              <a:buNone/>
            </a:pPr>
            <a:endParaRPr lang="en-US" sz="2000" dirty="0" smtClean="0"/>
          </a:p>
          <a:p>
            <a:pPr marL="457200" lvl="1" indent="0" algn="ctr">
              <a:buNone/>
            </a:pPr>
            <a:r>
              <a:rPr lang="en-US" sz="2000" dirty="0" smtClean="0">
                <a:solidFill>
                  <a:srgbClr val="C00000"/>
                </a:solidFill>
                <a:latin typeface="Castellar" panose="020A0402060406010301" pitchFamily="18" charset="0"/>
              </a:rPr>
              <a:t>Round 3: </a:t>
            </a:r>
            <a:r>
              <a:rPr lang="en-US" sz="2000" dirty="0" err="1" smtClean="0">
                <a:solidFill>
                  <a:srgbClr val="C00000"/>
                </a:solidFill>
                <a:latin typeface="Castellar" panose="020A0402060406010301" pitchFamily="18" charset="0"/>
              </a:rPr>
              <a:t>Attendings</a:t>
            </a:r>
            <a:endParaRPr lang="en-US" sz="2000" dirty="0" smtClean="0">
              <a:solidFill>
                <a:srgbClr val="C00000"/>
              </a:solidFill>
              <a:latin typeface="Castellar" panose="020A0402060406010301" pitchFamily="18" charset="0"/>
            </a:endParaRPr>
          </a:p>
          <a:p>
            <a:pPr marL="457200" lvl="1" indent="0" algn="ctr">
              <a:buNone/>
            </a:pPr>
            <a:r>
              <a:rPr lang="en-US" sz="2000" dirty="0" smtClean="0"/>
              <a:t>1/3 or up to 60% experience burnout at any given time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35573" y="6370333"/>
            <a:ext cx="52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96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1724" y="457200"/>
            <a:ext cx="4255476" cy="550986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Introduction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1511700"/>
            <a:ext cx="6157913" cy="380284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9239" y="2210259"/>
            <a:ext cx="3092115" cy="1740418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Bodoni MT Black" panose="02070A03080606020203" pitchFamily="18" charset="0"/>
              </a:rPr>
              <a:t>What is Tangible Wellness?</a:t>
            </a:r>
            <a:endParaRPr lang="en-US" sz="4000" dirty="0">
              <a:latin typeface="Bodoni MT Black" panose="02070A030806060202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531" y="6488668"/>
            <a:ext cx="52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580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LongitudInal</a:t>
            </a:r>
            <a:r>
              <a:rPr lang="en-US" dirty="0" smtClean="0"/>
              <a:t>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645230"/>
            <a:ext cx="10178322" cy="4320424"/>
          </a:xfrm>
        </p:spPr>
        <p:txBody>
          <a:bodyPr>
            <a:normAutofit/>
          </a:bodyPr>
          <a:lstStyle/>
          <a:p>
            <a:r>
              <a:rPr lang="en-US" sz="2500" dirty="0" smtClean="0"/>
              <a:t>Wellness Committee (once/month)</a:t>
            </a:r>
          </a:p>
          <a:p>
            <a:pPr lvl="1"/>
            <a:r>
              <a:rPr lang="en-US" sz="2300" dirty="0" smtClean="0"/>
              <a:t>E.g., Wellness Newsletter</a:t>
            </a:r>
          </a:p>
          <a:p>
            <a:r>
              <a:rPr lang="en-US" sz="2500" dirty="0" smtClean="0"/>
              <a:t>Incorporated into Behavioral Science Lectures (bi-monthly)</a:t>
            </a:r>
          </a:p>
          <a:p>
            <a:r>
              <a:rPr lang="en-US" sz="2500" dirty="0" smtClean="0"/>
              <a:t>Ongoing research project on tracking resident wellness (yearly)</a:t>
            </a:r>
          </a:p>
          <a:p>
            <a:r>
              <a:rPr lang="en-US" sz="2500" dirty="0" smtClean="0"/>
              <a:t>15-minute </a:t>
            </a:r>
            <a:r>
              <a:rPr lang="en-US" sz="2500" dirty="0"/>
              <a:t>Wellness </a:t>
            </a:r>
            <a:r>
              <a:rPr lang="en-US" sz="2500" dirty="0" smtClean="0"/>
              <a:t>Breaks during didactics (weekly)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Castellar" panose="020A0402060406010301" pitchFamily="18" charset="0"/>
              </a:rPr>
              <a:t>THERAPEUTIC THURSDAYS </a:t>
            </a:r>
            <a:r>
              <a:rPr lang="en-US" sz="2400" dirty="0" smtClean="0">
                <a:solidFill>
                  <a:schemeClr val="tx1"/>
                </a:solidFill>
                <a:latin typeface="Castellar" panose="020A0402060406010301" pitchFamily="18" charset="0"/>
              </a:rPr>
              <a:t>(weekly)</a:t>
            </a:r>
            <a:endParaRPr lang="en-US" sz="2400" dirty="0">
              <a:solidFill>
                <a:schemeClr val="tx1"/>
              </a:solidFill>
              <a:latin typeface="Castellar" panose="020A0402060406010301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573" y="6370333"/>
            <a:ext cx="52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71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“THERAPEUTIC THURSDAYS” GOALS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51678" y="1874517"/>
            <a:ext cx="4800600" cy="4100716"/>
          </a:xfrm>
        </p:spPr>
        <p:txBody>
          <a:bodyPr>
            <a:normAutofit fontScale="92500" lnSpcReduction="20000"/>
          </a:bodyPr>
          <a:lstStyle/>
          <a:p>
            <a:r>
              <a:rPr lang="en-US" sz="2900" dirty="0" smtClean="0">
                <a:solidFill>
                  <a:schemeClr val="accent3">
                    <a:lumMod val="75000"/>
                  </a:schemeClr>
                </a:solidFill>
              </a:rPr>
              <a:t>Carve out short SCHEDULED wellness activities for physicians &amp; students</a:t>
            </a:r>
          </a:p>
          <a:p>
            <a:pPr lvl="1"/>
            <a:r>
              <a:rPr lang="en-US" sz="2300" dirty="0" smtClean="0">
                <a:solidFill>
                  <a:schemeClr val="accent3">
                    <a:lumMod val="75000"/>
                  </a:schemeClr>
                </a:solidFill>
              </a:rPr>
              <a:t>Take a break for wellness</a:t>
            </a:r>
          </a:p>
          <a:p>
            <a:pPr lvl="1"/>
            <a:r>
              <a:rPr lang="en-US" sz="2300" dirty="0" smtClean="0">
                <a:solidFill>
                  <a:schemeClr val="accent3">
                    <a:lumMod val="75000"/>
                  </a:schemeClr>
                </a:solidFill>
              </a:rPr>
              <a:t>Practice </a:t>
            </a:r>
            <a:r>
              <a:rPr lang="en-US" sz="2300" dirty="0" smtClean="0">
                <a:solidFill>
                  <a:schemeClr val="accent3">
                    <a:lumMod val="75000"/>
                  </a:schemeClr>
                </a:solidFill>
              </a:rPr>
              <a:t>mindfulness</a:t>
            </a:r>
            <a:endParaRPr lang="en-US" sz="23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en-US" sz="25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900" dirty="0" smtClean="0">
                <a:solidFill>
                  <a:schemeClr val="accent3">
                    <a:lumMod val="75000"/>
                  </a:schemeClr>
                </a:solidFill>
              </a:rPr>
              <a:t>EXPAND Physician Toolbox /provide patients with broader list of interventions to treat anxiety/depression </a:t>
            </a:r>
            <a:endParaRPr lang="en-US" sz="29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1664677"/>
            <a:ext cx="4286250" cy="4542485"/>
          </a:xfrm>
        </p:spPr>
      </p:pic>
      <p:sp>
        <p:nvSpPr>
          <p:cNvPr id="5" name="TextBox 4"/>
          <p:cNvSpPr txBox="1"/>
          <p:nvPr/>
        </p:nvSpPr>
        <p:spPr>
          <a:xfrm>
            <a:off x="135573" y="6370333"/>
            <a:ext cx="52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13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38128"/>
            <a:ext cx="10178322" cy="970733"/>
          </a:xfrm>
        </p:spPr>
        <p:txBody>
          <a:bodyPr/>
          <a:lstStyle/>
          <a:p>
            <a:r>
              <a:rPr lang="en-US" dirty="0" smtClean="0"/>
              <a:t>List of Activities &amp; Participants!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51678" y="1353117"/>
            <a:ext cx="5324931" cy="5017215"/>
          </a:xfr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200" dirty="0" smtClean="0"/>
              <a:t>Laughter Yoga/Chair Yoga </a:t>
            </a:r>
          </a:p>
          <a:p>
            <a:r>
              <a:rPr lang="en-US" sz="2200" dirty="0" smtClean="0"/>
              <a:t>Mandala Drawings</a:t>
            </a:r>
          </a:p>
          <a:p>
            <a:r>
              <a:rPr lang="en-US" sz="2200" dirty="0" smtClean="0"/>
              <a:t>Journaling  </a:t>
            </a:r>
          </a:p>
          <a:p>
            <a:r>
              <a:rPr lang="en-US" sz="2200" dirty="0" smtClean="0"/>
              <a:t>Tai-Chi/</a:t>
            </a:r>
            <a:r>
              <a:rPr lang="en-US" sz="2200" dirty="0" err="1" smtClean="0"/>
              <a:t>Jazzercize</a:t>
            </a:r>
            <a:r>
              <a:rPr lang="en-US" sz="2200" dirty="0" smtClean="0"/>
              <a:t> (yep, we said it!)</a:t>
            </a:r>
          </a:p>
          <a:p>
            <a:r>
              <a:rPr lang="en-US" sz="2200" dirty="0" smtClean="0"/>
              <a:t>Mindful Eating </a:t>
            </a:r>
          </a:p>
          <a:p>
            <a:r>
              <a:rPr lang="en-US" sz="2200" dirty="0" smtClean="0"/>
              <a:t>Music Therapy</a:t>
            </a:r>
          </a:p>
          <a:p>
            <a:r>
              <a:rPr lang="en-US" sz="2200" dirty="0" smtClean="0"/>
              <a:t>Recreational Wellness Walks </a:t>
            </a:r>
          </a:p>
          <a:p>
            <a:r>
              <a:rPr lang="en-US" sz="2200" dirty="0" smtClean="0"/>
              <a:t>Cloud Watching</a:t>
            </a:r>
          </a:p>
          <a:p>
            <a:r>
              <a:rPr lang="en-US" sz="2200" dirty="0" smtClean="0"/>
              <a:t>Stretching Exercises</a:t>
            </a:r>
          </a:p>
          <a:p>
            <a:r>
              <a:rPr lang="en-US" sz="2200" dirty="0" smtClean="0"/>
              <a:t>Breathing Exercises</a:t>
            </a:r>
          </a:p>
          <a:p>
            <a:r>
              <a:rPr lang="en-US" sz="2200" dirty="0" smtClean="0"/>
              <a:t>Zumba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*Comprehensive list in your folders</a:t>
            </a:r>
            <a:endParaRPr lang="en-US" sz="2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242984" y="2047357"/>
            <a:ext cx="4247599" cy="36195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2200" dirty="0" smtClean="0"/>
              <a:t>Family Medicine Rotators 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(Medical </a:t>
            </a:r>
            <a:r>
              <a:rPr lang="en-US" sz="2200" dirty="0"/>
              <a:t>S</a:t>
            </a:r>
            <a:r>
              <a:rPr lang="en-US" sz="2200" dirty="0" smtClean="0"/>
              <a:t>tudents)</a:t>
            </a:r>
          </a:p>
          <a:p>
            <a:r>
              <a:rPr lang="en-US" sz="2200" dirty="0" smtClean="0"/>
              <a:t>Family Medicine Interns</a:t>
            </a:r>
          </a:p>
          <a:p>
            <a:r>
              <a:rPr lang="en-US" sz="2200" dirty="0" smtClean="0"/>
              <a:t>Family Medicine Senior Residents</a:t>
            </a:r>
          </a:p>
          <a:p>
            <a:r>
              <a:rPr lang="en-US" sz="2200" dirty="0" smtClean="0"/>
              <a:t>Faculty on Inpatient Service</a:t>
            </a:r>
          </a:p>
          <a:p>
            <a:r>
              <a:rPr lang="en-US" sz="2200" dirty="0" smtClean="0"/>
              <a:t>Faculty Behavioral Scientist</a:t>
            </a:r>
          </a:p>
          <a:p>
            <a:r>
              <a:rPr lang="en-US" sz="2200" dirty="0" smtClean="0"/>
              <a:t>TY/OB/ER Rotators (residents)</a:t>
            </a:r>
          </a:p>
          <a:p>
            <a:r>
              <a:rPr lang="en-US" sz="2200" dirty="0" smtClean="0"/>
              <a:t>Anybody who wants to be well! </a:t>
            </a:r>
            <a:endParaRPr lang="en-US" sz="2200" dirty="0"/>
          </a:p>
        </p:txBody>
      </p:sp>
      <p:pic>
        <p:nvPicPr>
          <p:cNvPr id="1028" name="Picture 4" descr="C:\Users\snickolo\AppData\Local\Microsoft\Windows\Temporary Internet Files\Content.IE5\RBGSFTKD\fruit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443" y="3225543"/>
            <a:ext cx="536261" cy="50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nickolo\AppData\Local\Microsoft\Windows\Temporary Internet Files\Content.IE5\72Q9D6U3\Anonymous-pen-pencil-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427" y="2028632"/>
            <a:ext cx="451009" cy="52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nickolo\AppData\Local\Microsoft\Windows\Temporary Internet Files\Content.IE5\72Q9D6U3\walk_this_way_by_ucarts-d645t7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607" y="4003172"/>
            <a:ext cx="788008" cy="67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snickolo\AppData\Local\Microsoft\Windows\Temporary Internet Files\Content.IE5\72Q9D6U3\Yoga-Tree-Logo[1]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615" y="1575326"/>
            <a:ext cx="771967" cy="97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5573" y="6370333"/>
            <a:ext cx="52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64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000"/>
                            </p:stCondLst>
                            <p:childTnLst>
                              <p:par>
                                <p:cTn id="1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250" autoRev="1" fill="remove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3" dur="250" autoRev="1" fill="remove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4" dur="250" autoRev="1" fill="remove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50" autoRev="1" fill="remove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0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1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25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6" dur="25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7" dur="25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5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1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2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3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500"/>
                            </p:stCondLst>
                            <p:childTnLst>
                              <p:par>
                                <p:cTn id="186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250" autoRev="1" fill="remov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8" dur="250" autoRev="1" fill="remov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9" dur="250" autoRev="1" fill="remov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50" autoRev="1" fill="remov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3" dur="250" autoRev="1" fill="remov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4" dur="250" autoRev="1" fill="remov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5" dur="250" autoRev="1" fill="remov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250" autoRev="1" fill="remov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500"/>
                            </p:stCondLst>
                            <p:childTnLst>
                              <p:par>
                                <p:cTn id="198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250" autoRev="1" fill="remov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0" dur="250" autoRev="1" fill="remov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1" dur="250" autoRev="1" fill="remov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250" autoRev="1" fill="remov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"/>
                            </p:stCondLst>
                            <p:childTnLst>
                              <p:par>
                                <p:cTn id="204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5" dur="250" autoRev="1" fill="remov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6" dur="250" autoRev="1" fill="remov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7" dur="250" autoRev="1" fill="remov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250" autoRev="1" fill="remov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2" dur="250" autoRev="1" fill="remove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3" dur="250" autoRev="1" fill="remove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4" dur="250" autoRev="1" fill="remove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250" autoRev="1" fill="remove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9" dur="250" autoRev="1" fill="remove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0" dur="250" autoRev="1" fill="remove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1" dur="250" autoRev="1" fill="remove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250" autoRev="1" fill="remove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250" autoRev="1" fill="remove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7" dur="250" autoRev="1" fill="remove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8" dur="250" autoRev="1" fill="remove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250" autoRev="1" fill="remove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3" dur="250" autoRev="1" fill="remove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4" dur="250" autoRev="1" fill="remove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5" dur="250" autoRev="1" fill="remove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250" autoRev="1" fill="remove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250" autoRev="1" fill="remove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1" dur="250" autoRev="1" fill="remove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2" dur="250" autoRev="1" fill="remove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250" autoRev="1" fill="remove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25092"/>
          </a:xfrm>
        </p:spPr>
        <p:txBody>
          <a:bodyPr/>
          <a:lstStyle/>
          <a:p>
            <a:r>
              <a:rPr lang="en-US" dirty="0" smtClean="0"/>
              <a:t>Unsolicited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1677" y="1443738"/>
            <a:ext cx="9952411" cy="5111261"/>
          </a:xfrm>
        </p:spPr>
        <p:txBody>
          <a:bodyPr>
            <a:normAutofit/>
          </a:bodyPr>
          <a:lstStyle/>
          <a:p>
            <a:r>
              <a:rPr lang="en-US" sz="2500" dirty="0" smtClean="0"/>
              <a:t>Overall, our residents speak highly of Therapeutic Thursdays</a:t>
            </a:r>
          </a:p>
          <a:p>
            <a:pPr lvl="1"/>
            <a:r>
              <a:rPr lang="en-US" sz="2300" dirty="0" smtClean="0"/>
              <a:t>Last week PGY-1 said “I’m jealous it’s Therapeutic Thursdays and I’m not on the medicine service”</a:t>
            </a:r>
          </a:p>
          <a:p>
            <a:r>
              <a:rPr lang="en-US" sz="2500" dirty="0" smtClean="0"/>
              <a:t>Other residents involved such as TYs – recently provided feedback in their monthly meeting that they feel supported during inpatient service in regards to wellness</a:t>
            </a:r>
          </a:p>
          <a:p>
            <a:r>
              <a:rPr lang="en-US" sz="2500" dirty="0" smtClean="0"/>
              <a:t>A rotating medical student that had participated in Therapeutic Thursdays referred to it as “The best part of the week”</a:t>
            </a:r>
            <a:endParaRPr lang="en-US" sz="2500" dirty="0"/>
          </a:p>
        </p:txBody>
      </p:sp>
      <p:pic>
        <p:nvPicPr>
          <p:cNvPr id="1026" name="Picture 2" descr="Image result for thumbs 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585" y="4909519"/>
            <a:ext cx="1830146" cy="18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5573" y="6370333"/>
            <a:ext cx="52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15174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</TotalTime>
  <Words>587</Words>
  <Application>Microsoft Office PowerPoint</Application>
  <PresentationFormat>Widescreen</PresentationFormat>
  <Paragraphs>120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Bodoni MT Black</vt:lpstr>
      <vt:lpstr>Calibri</vt:lpstr>
      <vt:lpstr>Castellar</vt:lpstr>
      <vt:lpstr>Chiller</vt:lpstr>
      <vt:lpstr>Gill Sans MT</vt:lpstr>
      <vt:lpstr>Impact</vt:lpstr>
      <vt:lpstr>Badge</vt:lpstr>
      <vt:lpstr>Therapeutic Thursdays:  A Mindfulness-Based Curriculum for Family Medicine Residents </vt:lpstr>
      <vt:lpstr>We have no disclosures…</vt:lpstr>
      <vt:lpstr>Why is this so important?</vt:lpstr>
      <vt:lpstr>Let’s Fight!</vt:lpstr>
      <vt:lpstr>Introduction</vt:lpstr>
      <vt:lpstr>LongitudInal Curriculum</vt:lpstr>
      <vt:lpstr>“THERAPEUTIC THURSDAYS” GOALS</vt:lpstr>
      <vt:lpstr>List of Activities &amp; Participants!</vt:lpstr>
      <vt:lpstr>Unsolicited feedback</vt:lpstr>
      <vt:lpstr>Let’s Try it out! - ACTIVITY 1</vt:lpstr>
      <vt:lpstr>ACTIVITY 2 – MANDALA DRAWINGS</vt:lpstr>
      <vt:lpstr>ACTIVITY 3 – TAKE HOME ACTIVITY</vt:lpstr>
      <vt:lpstr>DISCUSSION/Questions?</vt:lpstr>
    </vt:vector>
  </TitlesOfParts>
  <Company>Presence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Well</dc:title>
  <dc:creator>Nickoloff, Stacey</dc:creator>
  <cp:lastModifiedBy>Gildenblatt, Limor</cp:lastModifiedBy>
  <cp:revision>64</cp:revision>
  <cp:lastPrinted>2018-10-09T18:15:10Z</cp:lastPrinted>
  <dcterms:created xsi:type="dcterms:W3CDTF">2018-05-24T16:45:56Z</dcterms:created>
  <dcterms:modified xsi:type="dcterms:W3CDTF">2018-10-09T18:34:20Z</dcterms:modified>
</cp:coreProperties>
</file>