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91" r:id="rId3"/>
    <p:sldId id="289" r:id="rId4"/>
    <p:sldId id="257" r:id="rId5"/>
    <p:sldId id="260" r:id="rId6"/>
    <p:sldId id="288" r:id="rId7"/>
    <p:sldId id="290" r:id="rId8"/>
    <p:sldId id="284" r:id="rId9"/>
    <p:sldId id="285" r:id="rId10"/>
    <p:sldId id="286" r:id="rId11"/>
    <p:sldId id="276" r:id="rId12"/>
    <p:sldId id="283" r:id="rId13"/>
    <p:sldId id="280" r:id="rId14"/>
    <p:sldId id="287" r:id="rId15"/>
    <p:sldId id="281" r:id="rId16"/>
    <p:sldId id="282" r:id="rId17"/>
    <p:sldId id="277" r:id="rId18"/>
    <p:sldId id="278" r:id="rId19"/>
    <p:sldId id="279" r:id="rId20"/>
    <p:sldId id="266" r:id="rId21"/>
    <p:sldId id="267" r:id="rId22"/>
    <p:sldId id="263" r:id="rId23"/>
    <p:sldId id="262" r:id="rId24"/>
    <p:sldId id="259" r:id="rId25"/>
    <p:sldId id="271" r:id="rId26"/>
    <p:sldId id="274" r:id="rId27"/>
    <p:sldId id="292" r:id="rId28"/>
    <p:sldId id="295" r:id="rId29"/>
    <p:sldId id="261" r:id="rId30"/>
    <p:sldId id="264" r:id="rId31"/>
    <p:sldId id="269" r:id="rId32"/>
    <p:sldId id="270" r:id="rId33"/>
    <p:sldId id="272"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55" d="100"/>
          <a:sy n="55" d="100"/>
        </p:scale>
        <p:origin x="96" y="606"/>
      </p:cViewPr>
      <p:guideLst>
        <p:guide orient="horz" pos="2160"/>
        <p:guide pos="3840"/>
      </p:guideLst>
    </p:cSldViewPr>
  </p:slideViewPr>
  <p:notesTextViewPr>
    <p:cViewPr>
      <p:scale>
        <a:sx n="1" d="1"/>
        <a:sy n="1" d="1"/>
      </p:scale>
      <p:origin x="0" y="0"/>
    </p:cViewPr>
  </p:notesTextViewPr>
  <p:sorterViewPr>
    <p:cViewPr>
      <p:scale>
        <a:sx n="150" d="100"/>
        <a:sy n="150" d="100"/>
      </p:scale>
      <p:origin x="0" y="29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11/16/2018</a:t>
            </a:fld>
            <a:endParaRPr lang="en-US" dirty="0"/>
          </a:p>
        </p:txBody>
      </p:sp>
      <p:sp>
        <p:nvSpPr>
          <p:cNvPr id="9" name="Slide Number Placeholder 8"/>
          <p:cNvSpPr>
            <a:spLocks noGrp="1"/>
          </p:cNvSpPr>
          <p:nvPr>
            <p:ph type="sldNum" sz="quarter" idx="11"/>
          </p:nvPr>
        </p:nvSpPr>
        <p:spPr/>
        <p:txBody>
          <a:bodyPr/>
          <a:lstStyle/>
          <a:p>
            <a:fld id="{D57F1E4F-1CFF-5643-939E-217C01CDF56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7F1E4F-1CFF-5643-939E-217C01CDF565}"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B61BEF0D-F0BB-DE4B-95CE-6DB70DBA9567}" type="datetimeFigureOut">
              <a:rPr lang="en-US" smtClean="0"/>
              <a:pPr/>
              <a:t>11/16/2018</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afp.org/news/2018-congress-fmx/20181016fmx-opioids.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nnfammed.org/content/13/1/2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mark_tyndall_the_harm_reduction_model_of_drug_addiction_treatmen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mhsa.gov/medication-assisted-treatment/treatment/naltrexone" TargetMode="External"/><Relationship Id="rId2" Type="http://schemas.openxmlformats.org/officeDocument/2006/relationships/hyperlink" Target="https://www.samhsa.gov/medication-assisted-treatment/treatment/buprenorphine" TargetMode="External"/><Relationship Id="rId1" Type="http://schemas.openxmlformats.org/officeDocument/2006/relationships/slideLayout" Target="../slideLayouts/slideLayout2.xml"/><Relationship Id="rId4" Type="http://schemas.openxmlformats.org/officeDocument/2006/relationships/hyperlink" Target="https://www.samhsa.gov/medication-assisted-treatment/treatment/methado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cssnow.org/calendar-of-events/?tribe_eventcategory=148" TargetMode="External"/><Relationship Id="rId2" Type="http://schemas.openxmlformats.org/officeDocument/2006/relationships/hyperlink" Target="https://pcssnow.org/calendar-of-events/?tribe_eventcategory=180" TargetMode="External"/><Relationship Id="rId1" Type="http://schemas.openxmlformats.org/officeDocument/2006/relationships/slideLayout" Target="../slideLayouts/slideLayout7.xml"/><Relationship Id="rId4" Type="http://schemas.openxmlformats.org/officeDocument/2006/relationships/hyperlink" Target="https://pcssnow.org/calendar-of-events/?tribe_eventcategory=18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hhs.gov/opioids/treatment/insurance-coverage/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amhsa.gov/medication-assisted-treatment" TargetMode="External"/><Relationship Id="rId2" Type="http://schemas.openxmlformats.org/officeDocument/2006/relationships/hyperlink" Target="https://www.hhs.gov/opioids/" TargetMode="External"/><Relationship Id="rId1" Type="http://schemas.openxmlformats.org/officeDocument/2006/relationships/slideLayout" Target="../slideLayouts/slideLayout2.xml"/><Relationship Id="rId6" Type="http://schemas.openxmlformats.org/officeDocument/2006/relationships/hyperlink" Target="https://addiction.surgeongeneral.gov/sites/default/files/OC_SpotlightOnOpioids.pdf" TargetMode="External"/><Relationship Id="rId5" Type="http://schemas.openxmlformats.org/officeDocument/2006/relationships/hyperlink" Target="https://www.facingaddiction.org" TargetMode="External"/><Relationship Id="rId4" Type="http://schemas.openxmlformats.org/officeDocument/2006/relationships/hyperlink" Target="https://www.drugabuse.gov/drugs-abuse/opioi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042" y="907199"/>
            <a:ext cx="10058400" cy="2593975"/>
          </a:xfrm>
        </p:spPr>
        <p:txBody>
          <a:bodyPr/>
          <a:lstStyle/>
          <a:p>
            <a:r>
              <a:rPr lang="en-US" dirty="0" smtClean="0"/>
              <a:t>Addiction Medicine is Primary Care</a:t>
            </a:r>
            <a:endParaRPr lang="en-US" dirty="0"/>
          </a:p>
        </p:txBody>
      </p:sp>
      <p:sp>
        <p:nvSpPr>
          <p:cNvPr id="3" name="Subtitle 2"/>
          <p:cNvSpPr>
            <a:spLocks noGrp="1"/>
          </p:cNvSpPr>
          <p:nvPr>
            <p:ph type="subTitle" idx="1"/>
          </p:nvPr>
        </p:nvSpPr>
        <p:spPr>
          <a:xfrm>
            <a:off x="914400" y="3658608"/>
            <a:ext cx="8615680" cy="1980192"/>
          </a:xfrm>
        </p:spPr>
        <p:txBody>
          <a:bodyPr>
            <a:normAutofit/>
          </a:bodyPr>
          <a:lstStyle/>
          <a:p>
            <a:r>
              <a:rPr lang="en-US" sz="2400" dirty="0" smtClean="0"/>
              <a:t>George Maxted, MD, Capt. USPHS (ret)</a:t>
            </a:r>
          </a:p>
          <a:p>
            <a:r>
              <a:rPr lang="en-US" sz="2400" dirty="0" smtClean="0"/>
              <a:t>Medical Director, SSTAR</a:t>
            </a:r>
          </a:p>
          <a:p>
            <a:r>
              <a:rPr lang="en-US" sz="2400" dirty="0" err="1" smtClean="0"/>
              <a:t>gmaxted@sstar.org</a:t>
            </a:r>
            <a:endParaRPr lang="en-US" sz="2400" dirty="0" smtClean="0"/>
          </a:p>
          <a:p>
            <a:r>
              <a:rPr lang="en-US" sz="2400" dirty="0" smtClean="0"/>
              <a:t>FMEC 2018</a:t>
            </a:r>
          </a:p>
        </p:txBody>
      </p:sp>
    </p:spTree>
    <p:extLst>
      <p:ext uri="{BB962C8B-B14F-4D97-AF65-F5344CB8AC3E}">
        <p14:creationId xmlns:p14="http://schemas.microsoft.com/office/powerpoint/2010/main" val="4073751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5150" y="604729"/>
            <a:ext cx="8984686" cy="5004129"/>
          </a:xfrm>
          <a:prstGeom prst="rect">
            <a:avLst/>
          </a:prstGeom>
        </p:spPr>
      </p:pic>
    </p:spTree>
    <p:extLst>
      <p:ext uri="{BB962C8B-B14F-4D97-AF65-F5344CB8AC3E}">
        <p14:creationId xmlns:p14="http://schemas.microsoft.com/office/powerpoint/2010/main" val="227929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631" y="333002"/>
            <a:ext cx="9113429" cy="1354217"/>
          </a:xfrm>
          <a:prstGeom prst="rect">
            <a:avLst/>
          </a:prstGeom>
        </p:spPr>
        <p:txBody>
          <a:bodyPr wrap="square">
            <a:spAutoFit/>
          </a:bodyPr>
          <a:lstStyle/>
          <a:p>
            <a:r>
              <a:rPr lang="en-US" sz="3200" dirty="0">
                <a:hlinkClick r:id="rId2"/>
              </a:rPr>
              <a:t>https://www.aafp.org/news/</a:t>
            </a:r>
            <a:r>
              <a:rPr lang="en-US" sz="2800" dirty="0">
                <a:hlinkClick r:id="rId2"/>
              </a:rPr>
              <a:t>2018</a:t>
            </a:r>
            <a:r>
              <a:rPr lang="en-US" sz="3200" dirty="0">
                <a:hlinkClick r:id="rId2"/>
              </a:rPr>
              <a:t>-congress-fmx/20181016fmx-</a:t>
            </a:r>
            <a:r>
              <a:rPr lang="en-US" sz="3200" dirty="0" smtClean="0">
                <a:hlinkClick r:id="rId2"/>
              </a:rPr>
              <a:t>opioids.html</a:t>
            </a:r>
            <a:endParaRPr lang="en-US" sz="3200" dirty="0" smtClean="0"/>
          </a:p>
          <a:p>
            <a:endParaRPr lang="en-US" dirty="0"/>
          </a:p>
        </p:txBody>
      </p:sp>
      <p:pic>
        <p:nvPicPr>
          <p:cNvPr id="5" name="Picture 4"/>
          <p:cNvPicPr>
            <a:picLocks noChangeAspect="1"/>
          </p:cNvPicPr>
          <p:nvPr/>
        </p:nvPicPr>
        <p:blipFill>
          <a:blip r:embed="rId3"/>
          <a:stretch>
            <a:fillRect/>
          </a:stretch>
        </p:blipFill>
        <p:spPr>
          <a:xfrm>
            <a:off x="945720" y="1614704"/>
            <a:ext cx="5334000" cy="3810000"/>
          </a:xfrm>
          <a:prstGeom prst="rect">
            <a:avLst/>
          </a:prstGeom>
        </p:spPr>
      </p:pic>
      <p:sp>
        <p:nvSpPr>
          <p:cNvPr id="2" name="TextBox 1"/>
          <p:cNvSpPr txBox="1"/>
          <p:nvPr/>
        </p:nvSpPr>
        <p:spPr>
          <a:xfrm>
            <a:off x="6697945" y="1542058"/>
            <a:ext cx="3613565" cy="4247317"/>
          </a:xfrm>
          <a:prstGeom prst="rect">
            <a:avLst/>
          </a:prstGeom>
          <a:noFill/>
        </p:spPr>
        <p:txBody>
          <a:bodyPr wrap="square" rtlCol="0">
            <a:spAutoFit/>
          </a:bodyPr>
          <a:lstStyle/>
          <a:p>
            <a:pPr marL="285750" indent="-285750">
              <a:buFont typeface="Arial"/>
              <a:buChar char="•"/>
            </a:pPr>
            <a:r>
              <a:rPr lang="en-US" dirty="0"/>
              <a:t>Prescribe opioids only when indicated according to CDC and professional society guidelines.</a:t>
            </a:r>
          </a:p>
          <a:p>
            <a:pPr marL="285750" indent="-285750">
              <a:buFont typeface="Arial"/>
              <a:buChar char="•"/>
            </a:pPr>
            <a:r>
              <a:rPr lang="en-US" dirty="0"/>
              <a:t>Co-prescribe naloxone for high-risk patients.</a:t>
            </a:r>
          </a:p>
          <a:p>
            <a:pPr marL="285750" indent="-285750">
              <a:buFont typeface="Arial"/>
              <a:buChar char="•"/>
            </a:pPr>
            <a:r>
              <a:rPr lang="en-US" dirty="0"/>
              <a:t>Provide input to HHS through advisory committees and meetings.</a:t>
            </a:r>
          </a:p>
          <a:p>
            <a:pPr marL="285750" indent="-285750">
              <a:buFont typeface="Arial"/>
              <a:buChar char="•"/>
            </a:pPr>
            <a:r>
              <a:rPr lang="en-US" dirty="0"/>
              <a:t>Screen all patients for substance use disorders.</a:t>
            </a:r>
          </a:p>
          <a:p>
            <a:pPr marL="285750" indent="-285750">
              <a:buFont typeface="Arial"/>
              <a:buChar char="•"/>
            </a:pPr>
            <a:r>
              <a:rPr lang="en-US" dirty="0"/>
              <a:t>Establish connections with local recovery and addiction specialists.</a:t>
            </a:r>
          </a:p>
          <a:p>
            <a:pPr marL="285750" indent="-285750">
              <a:buFont typeface="Arial"/>
              <a:buChar char="•"/>
            </a:pPr>
            <a:r>
              <a:rPr lang="en-US" dirty="0"/>
              <a:t>Obtain a waiver to prescribe buprenorphine.</a:t>
            </a:r>
          </a:p>
        </p:txBody>
      </p:sp>
      <p:sp>
        <p:nvSpPr>
          <p:cNvPr id="3" name="TextBox 2"/>
          <p:cNvSpPr txBox="1"/>
          <p:nvPr/>
        </p:nvSpPr>
        <p:spPr>
          <a:xfrm>
            <a:off x="997888" y="5744921"/>
            <a:ext cx="5306950" cy="369332"/>
          </a:xfrm>
          <a:prstGeom prst="rect">
            <a:avLst/>
          </a:prstGeom>
          <a:noFill/>
        </p:spPr>
        <p:txBody>
          <a:bodyPr wrap="square" rtlCol="0">
            <a:spAutoFit/>
          </a:bodyPr>
          <a:lstStyle/>
          <a:p>
            <a:r>
              <a:rPr lang="en-US" dirty="0"/>
              <a:t>Brett </a:t>
            </a:r>
            <a:r>
              <a:rPr lang="en-US" dirty="0" err="1"/>
              <a:t>Giroir</a:t>
            </a:r>
            <a:r>
              <a:rPr lang="en-US" dirty="0"/>
              <a:t>, M.D., HHS assistant secretary for health,</a:t>
            </a:r>
          </a:p>
        </p:txBody>
      </p:sp>
    </p:spTree>
    <p:extLst>
      <p:ext uri="{BB962C8B-B14F-4D97-AF65-F5344CB8AC3E}">
        <p14:creationId xmlns:p14="http://schemas.microsoft.com/office/powerpoint/2010/main" val="3874351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DHHS: </a:t>
            </a:r>
            <a:r>
              <a:rPr lang="en-US" sz="2800" b="1" dirty="0" smtClean="0"/>
              <a:t>Strategy </a:t>
            </a:r>
            <a:r>
              <a:rPr lang="en-US" sz="2800" b="1" dirty="0"/>
              <a:t>to Combat Opioid Abuse, Misuse, and </a:t>
            </a:r>
            <a:r>
              <a:rPr lang="en-US" sz="2800" b="1" dirty="0" smtClean="0"/>
              <a:t>Overdose </a:t>
            </a:r>
            <a:r>
              <a:rPr lang="en-US" sz="2800" dirty="0" smtClean="0"/>
              <a:t/>
            </a:r>
            <a:br>
              <a:rPr lang="en-US" sz="2800" dirty="0" smtClean="0"/>
            </a:br>
            <a:r>
              <a:rPr lang="en-US" sz="2800" dirty="0" smtClean="0"/>
              <a:t>A </a:t>
            </a:r>
            <a:r>
              <a:rPr lang="en-US" sz="2800" dirty="0"/>
              <a:t>Framework Based on the Five Point Strategy </a:t>
            </a:r>
            <a:r>
              <a:rPr lang="en-US" sz="2800" dirty="0" smtClean="0"/>
              <a:t>- 2017</a:t>
            </a:r>
            <a:endParaRPr lang="en-US" dirty="0"/>
          </a:p>
        </p:txBody>
      </p:sp>
      <p:sp>
        <p:nvSpPr>
          <p:cNvPr id="3" name="Content Placeholder 2"/>
          <p:cNvSpPr>
            <a:spLocks noGrp="1"/>
          </p:cNvSpPr>
          <p:nvPr>
            <p:ph idx="1"/>
          </p:nvPr>
        </p:nvSpPr>
        <p:spPr/>
        <p:txBody>
          <a:bodyPr/>
          <a:lstStyle/>
          <a:p>
            <a:r>
              <a:rPr lang="en-US" sz="2800" dirty="0" smtClean="0"/>
              <a:t>Prevention – “science-based education campaigns”</a:t>
            </a:r>
          </a:p>
          <a:p>
            <a:r>
              <a:rPr lang="en-US" sz="2800" dirty="0" smtClean="0"/>
              <a:t>Treatment – “evidence-based affordable treatment”</a:t>
            </a:r>
          </a:p>
          <a:p>
            <a:r>
              <a:rPr lang="en-US" sz="2800" dirty="0" smtClean="0"/>
              <a:t>Recovery – “culturally and linguistically appropriate education and support”</a:t>
            </a:r>
          </a:p>
          <a:p>
            <a:r>
              <a:rPr lang="en-US" sz="2800" dirty="0" smtClean="0"/>
              <a:t>Better Data and Research</a:t>
            </a:r>
          </a:p>
          <a:p>
            <a:r>
              <a:rPr lang="en-US" sz="2800" dirty="0" smtClean="0"/>
              <a:t>Better Pain Management - “</a:t>
            </a:r>
            <a:r>
              <a:rPr lang="en-US" sz="2800" dirty="0"/>
              <a:t>evidence-based guidance on appropriate management </a:t>
            </a:r>
            <a:r>
              <a:rPr lang="en-US" sz="2800" dirty="0" smtClean="0"/>
              <a:t>“</a:t>
            </a:r>
          </a:p>
          <a:p>
            <a:endParaRPr lang="en-US" sz="2800" dirty="0"/>
          </a:p>
          <a:p>
            <a:pPr marL="114300" indent="0">
              <a:buNone/>
            </a:pPr>
            <a:r>
              <a:rPr lang="en-US" sz="2800" dirty="0" smtClean="0"/>
              <a:t>$800 million in grants</a:t>
            </a:r>
          </a:p>
          <a:p>
            <a:pPr marL="114300" indent="0">
              <a:buNone/>
            </a:pPr>
            <a:endParaRPr lang="en-US" dirty="0"/>
          </a:p>
          <a:p>
            <a:endParaRPr lang="en-US" dirty="0" smtClean="0"/>
          </a:p>
          <a:p>
            <a:endParaRPr lang="en-US" dirty="0"/>
          </a:p>
        </p:txBody>
      </p:sp>
    </p:spTree>
    <p:extLst>
      <p:ext uri="{BB962C8B-B14F-4D97-AF65-F5344CB8AC3E}">
        <p14:creationId xmlns:p14="http://schemas.microsoft.com/office/powerpoint/2010/main" val="1818490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Opioid Use Disorder is a Chronic 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a Chronic Disease?” – Frontiers in Public Health vol4:159, August 2016</a:t>
            </a:r>
          </a:p>
          <a:p>
            <a:r>
              <a:rPr lang="en-US" dirty="0" smtClean="0"/>
              <a:t>CDC – “conditions that last 1 year or more and require ongoing medical attention or limit activities of daily living or both”</a:t>
            </a:r>
          </a:p>
          <a:p>
            <a:pPr lvl="1"/>
            <a:r>
              <a:rPr lang="en-US" dirty="0" smtClean="0"/>
              <a:t>OUD is not on their list, even though tobacco use and excessive alcohol are listed as major </a:t>
            </a:r>
            <a:r>
              <a:rPr lang="en-US" dirty="0" err="1" smtClean="0"/>
              <a:t>contributers</a:t>
            </a:r>
            <a:r>
              <a:rPr lang="en-US" dirty="0" smtClean="0"/>
              <a:t> (both are disorders of addiction)</a:t>
            </a:r>
          </a:p>
          <a:p>
            <a:r>
              <a:rPr lang="en-US" dirty="0" smtClean="0"/>
              <a:t>Wikipedia – “a disease that is persistent or otherwise long-lasting in its effects</a:t>
            </a:r>
            <a:r>
              <a:rPr lang="is-IS" dirty="0" smtClean="0"/>
              <a:t>….often applied when the course of the disease last for more that three months.” Similar to WHO. </a:t>
            </a:r>
          </a:p>
          <a:p>
            <a:pPr lvl="1"/>
            <a:r>
              <a:rPr lang="is-IS" dirty="0" smtClean="0"/>
              <a:t>Addiction is included in the list of examples</a:t>
            </a:r>
            <a:endParaRPr lang="is-IS" dirty="0"/>
          </a:p>
          <a:p>
            <a:r>
              <a:rPr lang="is-IS" dirty="0" smtClean="0"/>
              <a:t>NIH/NIDA:  Drug addiction shares many of the features with other chronic illnesses, including a tendency to run in families, an onset and course that is influenced by environmental conditions and behavior, and the ability to respond to appropriate treatment, which may include long term lifestyle modification.</a:t>
            </a:r>
          </a:p>
          <a:p>
            <a:pPr lvl="1"/>
            <a:r>
              <a:rPr lang="en-US" dirty="0" smtClean="0"/>
              <a:t>Relapse, </a:t>
            </a:r>
            <a:r>
              <a:rPr lang="en-US" dirty="0" err="1" smtClean="0"/>
              <a:t>remission,need</a:t>
            </a:r>
            <a:r>
              <a:rPr lang="en-US" dirty="0" smtClean="0"/>
              <a:t> for continued care, complex care management</a:t>
            </a:r>
          </a:p>
          <a:p>
            <a:pPr marL="411480" lvl="1" indent="0">
              <a:buNone/>
            </a:pPr>
            <a:endParaRPr lang="en-US" dirty="0" smtClean="0"/>
          </a:p>
          <a:p>
            <a:endParaRPr lang="en-US" dirty="0"/>
          </a:p>
        </p:txBody>
      </p:sp>
    </p:spTree>
    <p:extLst>
      <p:ext uri="{BB962C8B-B14F-4D97-AF65-F5344CB8AC3E}">
        <p14:creationId xmlns:p14="http://schemas.microsoft.com/office/powerpoint/2010/main" val="27603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3286" y="107794"/>
            <a:ext cx="6909619" cy="6642149"/>
          </a:xfrm>
          <a:prstGeom prst="rect">
            <a:avLst/>
          </a:prstGeom>
        </p:spPr>
      </p:pic>
    </p:spTree>
    <p:extLst>
      <p:ext uri="{BB962C8B-B14F-4D97-AF65-F5344CB8AC3E}">
        <p14:creationId xmlns:p14="http://schemas.microsoft.com/office/powerpoint/2010/main" val="908838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7549" y="43150"/>
            <a:ext cx="9078605" cy="6814849"/>
          </a:xfrm>
          <a:prstGeom prst="rect">
            <a:avLst/>
          </a:prstGeom>
        </p:spPr>
      </p:pic>
    </p:spTree>
    <p:extLst>
      <p:ext uri="{BB962C8B-B14F-4D97-AF65-F5344CB8AC3E}">
        <p14:creationId xmlns:p14="http://schemas.microsoft.com/office/powerpoint/2010/main" val="1250495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areas in the chronic care model of OUD</a:t>
            </a:r>
            <a:endParaRPr lang="en-US" dirty="0"/>
          </a:p>
        </p:txBody>
      </p:sp>
      <p:sp>
        <p:nvSpPr>
          <p:cNvPr id="3" name="Content Placeholder 2"/>
          <p:cNvSpPr>
            <a:spLocks noGrp="1"/>
          </p:cNvSpPr>
          <p:nvPr>
            <p:ph idx="1"/>
          </p:nvPr>
        </p:nvSpPr>
        <p:spPr/>
        <p:txBody>
          <a:bodyPr>
            <a:normAutofit/>
          </a:bodyPr>
          <a:lstStyle/>
          <a:p>
            <a:r>
              <a:rPr lang="en-US" dirty="0" smtClean="0"/>
              <a:t>Self Management Support</a:t>
            </a:r>
          </a:p>
          <a:p>
            <a:pPr lvl="1"/>
            <a:r>
              <a:rPr lang="en-US" dirty="0" smtClean="0"/>
              <a:t>Managing relapse. Group visits. Primary care collaboration</a:t>
            </a:r>
          </a:p>
          <a:p>
            <a:r>
              <a:rPr lang="en-US" dirty="0" smtClean="0"/>
              <a:t>Delivery System Design</a:t>
            </a:r>
          </a:p>
          <a:p>
            <a:pPr lvl="1"/>
            <a:r>
              <a:rPr lang="en-US" dirty="0" smtClean="0"/>
              <a:t>Team care – define responsibilities. Don’t do this alone.</a:t>
            </a:r>
          </a:p>
          <a:p>
            <a:r>
              <a:rPr lang="en-US" dirty="0" smtClean="0"/>
              <a:t>Decision Support – EBM and support from specialty center</a:t>
            </a:r>
          </a:p>
          <a:p>
            <a:r>
              <a:rPr lang="en-US" dirty="0" smtClean="0"/>
              <a:t>Clinical Information Systems</a:t>
            </a:r>
          </a:p>
          <a:p>
            <a:pPr lvl="1"/>
            <a:r>
              <a:rPr lang="en-US" dirty="0" smtClean="0"/>
              <a:t>Use the Problem List. E-prescribing. Registries. Prescription Monitoring Program</a:t>
            </a:r>
          </a:p>
          <a:p>
            <a:r>
              <a:rPr lang="en-US" dirty="0" smtClean="0"/>
              <a:t>Organization of Health Care – leadership, physician champions</a:t>
            </a:r>
          </a:p>
          <a:p>
            <a:r>
              <a:rPr lang="en-US" dirty="0" smtClean="0"/>
              <a:t>Community – gap analysis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69769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29" y="429088"/>
            <a:ext cx="10436971" cy="1143000"/>
          </a:xfrm>
        </p:spPr>
        <p:txBody>
          <a:bodyPr>
            <a:noAutofit/>
          </a:bodyPr>
          <a:lstStyle/>
          <a:p>
            <a:r>
              <a:rPr lang="en-US" sz="3600" dirty="0" smtClean="0"/>
              <a:t>Geographic and Specialty Distribution of US Physicians Trained to Treat Opioid Use Disorder - 2015</a:t>
            </a:r>
            <a:r>
              <a:rPr lang="en-US" sz="2800" dirty="0" smtClean="0">
                <a:hlinkClick r:id="rId2"/>
              </a:rPr>
              <a:t>http</a:t>
            </a:r>
            <a:r>
              <a:rPr lang="en-US" sz="2800" dirty="0">
                <a:hlinkClick r:id="rId2"/>
              </a:rPr>
              <a:t>://www.annfammed.org/content/13/1/23</a:t>
            </a:r>
            <a:r>
              <a:rPr lang="en-US" sz="2800" dirty="0"/>
              <a:t/>
            </a:r>
            <a:br>
              <a:rPr lang="en-US" sz="2800" dirty="0"/>
            </a:br>
            <a:endParaRPr lang="en-US" sz="2800" dirty="0"/>
          </a:p>
        </p:txBody>
      </p:sp>
      <p:sp>
        <p:nvSpPr>
          <p:cNvPr id="3" name="Content Placeholder 2"/>
          <p:cNvSpPr>
            <a:spLocks noGrp="1"/>
          </p:cNvSpPr>
          <p:nvPr>
            <p:ph idx="1"/>
          </p:nvPr>
        </p:nvSpPr>
        <p:spPr>
          <a:xfrm>
            <a:off x="609600" y="1973524"/>
            <a:ext cx="10160000" cy="4427275"/>
          </a:xfrm>
        </p:spPr>
        <p:txBody>
          <a:bodyPr>
            <a:normAutofit/>
          </a:bodyPr>
          <a:lstStyle/>
          <a:p>
            <a:r>
              <a:rPr lang="en-US" sz="2800" dirty="0" smtClean="0"/>
              <a:t>2.2% of US physicians have buprenorphine waivers</a:t>
            </a:r>
          </a:p>
          <a:p>
            <a:pPr lvl="1"/>
            <a:r>
              <a:rPr lang="en-US" sz="2800" dirty="0" smtClean="0"/>
              <a:t>41.6% are psychiatrists, 36.7% primary care</a:t>
            </a:r>
          </a:p>
          <a:p>
            <a:r>
              <a:rPr lang="en-US" sz="2800" dirty="0" smtClean="0"/>
              <a:t>16.2% of psychiatrists, 15.2% in pain </a:t>
            </a:r>
            <a:r>
              <a:rPr lang="en-US" sz="2800" dirty="0" err="1" smtClean="0"/>
              <a:t>mgt</a:t>
            </a:r>
            <a:r>
              <a:rPr lang="en-US" sz="2800" dirty="0" smtClean="0"/>
              <a:t>, 5.3% of physiatrists, 3.6% of FPs</a:t>
            </a:r>
          </a:p>
          <a:p>
            <a:r>
              <a:rPr lang="en-US" sz="2800" dirty="0" smtClean="0"/>
              <a:t>Physicians aged less than 35 years (not residents) were sig less likely to have a waiver. </a:t>
            </a:r>
            <a:endParaRPr lang="en-US" sz="2800" dirty="0"/>
          </a:p>
          <a:p>
            <a:r>
              <a:rPr lang="en-US" sz="2800" dirty="0" smtClean="0"/>
              <a:t>More men than women have the waiver, and age 55 to 64 have highest percentage waivered ( 3%)</a:t>
            </a:r>
            <a:endParaRPr lang="en-US" sz="2800" dirty="0"/>
          </a:p>
        </p:txBody>
      </p:sp>
    </p:spTree>
    <p:extLst>
      <p:ext uri="{BB962C8B-B14F-4D97-AF65-F5344CB8AC3E}">
        <p14:creationId xmlns:p14="http://schemas.microsoft.com/office/powerpoint/2010/main" val="7459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7765" y="732979"/>
            <a:ext cx="7448641" cy="5434122"/>
          </a:xfrm>
          <a:prstGeom prst="rect">
            <a:avLst/>
          </a:prstGeom>
        </p:spPr>
      </p:pic>
      <p:sp>
        <p:nvSpPr>
          <p:cNvPr id="5" name="TextBox 4"/>
          <p:cNvSpPr txBox="1"/>
          <p:nvPr/>
        </p:nvSpPr>
        <p:spPr>
          <a:xfrm>
            <a:off x="1304371" y="308899"/>
            <a:ext cx="7448640" cy="369332"/>
          </a:xfrm>
          <a:prstGeom prst="rect">
            <a:avLst/>
          </a:prstGeom>
          <a:noFill/>
        </p:spPr>
        <p:txBody>
          <a:bodyPr wrap="square" rtlCol="0">
            <a:spAutoFit/>
          </a:bodyPr>
          <a:lstStyle/>
          <a:p>
            <a:r>
              <a:rPr lang="en-US" dirty="0" smtClean="0"/>
              <a:t>US counties with physicians with waivers to prescribe </a:t>
            </a:r>
            <a:r>
              <a:rPr lang="en-US" smtClean="0"/>
              <a:t>burenorphine</a:t>
            </a:r>
            <a:endParaRPr lang="en-US" dirty="0"/>
          </a:p>
        </p:txBody>
      </p:sp>
    </p:spTree>
    <p:extLst>
      <p:ext uri="{BB962C8B-B14F-4D97-AF65-F5344CB8AC3E}">
        <p14:creationId xmlns:p14="http://schemas.microsoft.com/office/powerpoint/2010/main" val="379615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 providing buprenorphine treatment </a:t>
            </a:r>
            <a:endParaRPr lang="en-US" dirty="0"/>
          </a:p>
        </p:txBody>
      </p:sp>
      <p:sp>
        <p:nvSpPr>
          <p:cNvPr id="3" name="Content Placeholder 2"/>
          <p:cNvSpPr>
            <a:spLocks noGrp="1"/>
          </p:cNvSpPr>
          <p:nvPr>
            <p:ph idx="1"/>
          </p:nvPr>
        </p:nvSpPr>
        <p:spPr/>
        <p:txBody>
          <a:bodyPr>
            <a:normAutofit/>
          </a:bodyPr>
          <a:lstStyle/>
          <a:p>
            <a:r>
              <a:rPr lang="en-US" sz="2800" dirty="0" smtClean="0"/>
              <a:t>Lack of training, mentoring – low rate among young physicians</a:t>
            </a:r>
          </a:p>
          <a:p>
            <a:r>
              <a:rPr lang="en-US" sz="2800" dirty="0" smtClean="0"/>
              <a:t>Lack of institutional support</a:t>
            </a:r>
          </a:p>
          <a:p>
            <a:r>
              <a:rPr lang="en-US" sz="2800" dirty="0" smtClean="0"/>
              <a:t>Inadequate support from nursing and office staff</a:t>
            </a:r>
          </a:p>
          <a:p>
            <a:r>
              <a:rPr lang="en-US" sz="2800" dirty="0" smtClean="0"/>
              <a:t>Lack of mental health practitioners</a:t>
            </a:r>
          </a:p>
          <a:p>
            <a:r>
              <a:rPr lang="en-US" sz="2800" dirty="0" smtClean="0"/>
              <a:t>Payment issues</a:t>
            </a:r>
          </a:p>
          <a:p>
            <a:r>
              <a:rPr lang="en-US" sz="2800" dirty="0" smtClean="0"/>
              <a:t>Opposition from partners</a:t>
            </a:r>
          </a:p>
          <a:p>
            <a:r>
              <a:rPr lang="en-US" sz="2800" dirty="0" smtClean="0"/>
              <a:t>Stigmata – NIMWR (not in my waiting room)</a:t>
            </a:r>
          </a:p>
        </p:txBody>
      </p:sp>
    </p:spTree>
    <p:extLst>
      <p:ext uri="{BB962C8B-B14F-4D97-AF65-F5344CB8AC3E}">
        <p14:creationId xmlns:p14="http://schemas.microsoft.com/office/powerpoint/2010/main" val="20701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94400" y="3238500"/>
            <a:ext cx="203200" cy="381000"/>
          </a:xfrm>
          <a:prstGeom prst="rect">
            <a:avLst/>
          </a:prstGeom>
        </p:spPr>
      </p:pic>
      <p:sp>
        <p:nvSpPr>
          <p:cNvPr id="7" name="Title 6"/>
          <p:cNvSpPr>
            <a:spLocks noGrp="1"/>
          </p:cNvSpPr>
          <p:nvPr>
            <p:ph type="title"/>
          </p:nvPr>
        </p:nvSpPr>
        <p:spPr/>
        <p:txBody>
          <a:bodyPr/>
          <a:lstStyle/>
          <a:p>
            <a:r>
              <a:rPr lang="en-US" dirty="0" smtClean="0"/>
              <a:t>The Harm Reduction Model</a:t>
            </a:r>
            <a:endParaRPr lang="en-US" dirty="0"/>
          </a:p>
        </p:txBody>
      </p:sp>
      <p:sp>
        <p:nvSpPr>
          <p:cNvPr id="8" name="Content Placeholder 7"/>
          <p:cNvSpPr>
            <a:spLocks noGrp="1"/>
          </p:cNvSpPr>
          <p:nvPr>
            <p:ph idx="1"/>
          </p:nvPr>
        </p:nvSpPr>
        <p:spPr/>
        <p:txBody>
          <a:bodyPr>
            <a:normAutofit lnSpcReduction="10000"/>
          </a:bodyPr>
          <a:lstStyle/>
          <a:p>
            <a:r>
              <a:rPr lang="en-US" dirty="0">
                <a:hlinkClick r:id="rId3"/>
              </a:rPr>
              <a:t>https://www.ted.com/talks/</a:t>
            </a:r>
            <a:r>
              <a:rPr lang="en-US" dirty="0" smtClean="0">
                <a:hlinkClick r:id="rId3"/>
              </a:rPr>
              <a:t>mark_tyndall_the_harm_reduction_model_of_drug_addiction_treatment</a:t>
            </a:r>
            <a:endParaRPr lang="en-US" dirty="0" smtClean="0"/>
          </a:p>
          <a:p>
            <a:r>
              <a:rPr lang="en-US" dirty="0" smtClean="0"/>
              <a:t>Mark Tyndall - 2017</a:t>
            </a:r>
          </a:p>
          <a:p>
            <a:r>
              <a:rPr lang="en-US" dirty="0" smtClean="0"/>
              <a:t>Principles of harm reduction</a:t>
            </a:r>
          </a:p>
          <a:p>
            <a:pPr lvl="1"/>
            <a:r>
              <a:rPr lang="en-US" dirty="0" smtClean="0"/>
              <a:t>Naloxone for everyone (</a:t>
            </a:r>
            <a:r>
              <a:rPr lang="en-US" dirty="0" err="1" smtClean="0"/>
              <a:t>esp</a:t>
            </a:r>
            <a:r>
              <a:rPr lang="en-US" dirty="0" smtClean="0"/>
              <a:t> first responders, law enforcement, families)</a:t>
            </a:r>
          </a:p>
          <a:p>
            <a:pPr lvl="1"/>
            <a:r>
              <a:rPr lang="en-US" dirty="0" smtClean="0"/>
              <a:t>Needle exchange and other clean needle programs</a:t>
            </a:r>
          </a:p>
          <a:p>
            <a:pPr lvl="1"/>
            <a:r>
              <a:rPr lang="en-US" dirty="0" smtClean="0"/>
              <a:t>Supervised injection sites</a:t>
            </a:r>
          </a:p>
          <a:p>
            <a:pPr lvl="2"/>
            <a:r>
              <a:rPr lang="en-US" dirty="0" smtClean="0"/>
              <a:t>Allowing people to inject in a clean environment with clean supplies, surrounded by people who care, with access to treatment.</a:t>
            </a:r>
          </a:p>
          <a:p>
            <a:pPr lvl="2"/>
            <a:r>
              <a:rPr lang="en-US" dirty="0" smtClean="0"/>
              <a:t>INSITE in Canada – dramatic reduction in overdose deaths</a:t>
            </a:r>
          </a:p>
          <a:p>
            <a:r>
              <a:rPr lang="en-US" dirty="0" smtClean="0"/>
              <a:t>Abstinence is not the goal (at least not initially)</a:t>
            </a:r>
          </a:p>
          <a:p>
            <a:r>
              <a:rPr lang="en-US" dirty="0" smtClean="0"/>
              <a:t>The goal is to prevent unnecessary death, disability, sickness, hospitalization, community/family/personal distress </a:t>
            </a:r>
          </a:p>
          <a:p>
            <a:r>
              <a:rPr lang="en-US" dirty="0" smtClean="0"/>
              <a:t>Turn away from failed policies – criminalization, the “war on </a:t>
            </a:r>
            <a:r>
              <a:rPr lang="en-US" dirty="0" err="1" smtClean="0"/>
              <a:t>drugs”,prohibition</a:t>
            </a:r>
            <a:endParaRPr lang="en-US" dirty="0" smtClean="0"/>
          </a:p>
        </p:txBody>
      </p:sp>
    </p:spTree>
    <p:extLst>
      <p:ext uri="{BB962C8B-B14F-4D97-AF65-F5344CB8AC3E}">
        <p14:creationId xmlns:p14="http://schemas.microsoft.com/office/powerpoint/2010/main" val="4127920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-10 codes</a:t>
            </a:r>
            <a:endParaRPr lang="en-US" dirty="0"/>
          </a:p>
        </p:txBody>
      </p:sp>
      <p:sp>
        <p:nvSpPr>
          <p:cNvPr id="3" name="Content Placeholder 2"/>
          <p:cNvSpPr>
            <a:spLocks noGrp="1"/>
          </p:cNvSpPr>
          <p:nvPr>
            <p:ph idx="1"/>
          </p:nvPr>
        </p:nvSpPr>
        <p:spPr/>
        <p:txBody>
          <a:bodyPr>
            <a:normAutofit/>
          </a:bodyPr>
          <a:lstStyle/>
          <a:p>
            <a:r>
              <a:rPr lang="en-US" sz="2800" dirty="0" smtClean="0"/>
              <a:t>Opioid abuse, uncomplicated – F11.10</a:t>
            </a:r>
          </a:p>
          <a:p>
            <a:r>
              <a:rPr lang="en-US" sz="2800" dirty="0" smtClean="0"/>
              <a:t>Opioid dependence, uncomplicated – F11.20</a:t>
            </a:r>
          </a:p>
          <a:p>
            <a:r>
              <a:rPr lang="en-US" sz="2800" dirty="0" smtClean="0"/>
              <a:t>Opioid use, unspecified, uncomplicated – F11.90</a:t>
            </a:r>
          </a:p>
          <a:p>
            <a:r>
              <a:rPr lang="en-US" sz="2800" dirty="0" smtClean="0"/>
              <a:t>“Uncomplicated” is important. Some payers will not cover MAT if you put something like “in remission”</a:t>
            </a:r>
            <a:endParaRPr lang="en-US" sz="2800" dirty="0"/>
          </a:p>
        </p:txBody>
      </p:sp>
    </p:spTree>
    <p:extLst>
      <p:ext uri="{BB962C8B-B14F-4D97-AF65-F5344CB8AC3E}">
        <p14:creationId xmlns:p14="http://schemas.microsoft.com/office/powerpoint/2010/main" val="4286081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for opioid use disorder</a:t>
            </a:r>
            <a:endParaRPr lang="en-US" dirty="0"/>
          </a:p>
        </p:txBody>
      </p:sp>
      <p:sp>
        <p:nvSpPr>
          <p:cNvPr id="3" name="Content Placeholder 2"/>
          <p:cNvSpPr>
            <a:spLocks noGrp="1"/>
          </p:cNvSpPr>
          <p:nvPr>
            <p:ph idx="1"/>
          </p:nvPr>
        </p:nvSpPr>
        <p:spPr/>
        <p:txBody>
          <a:bodyPr>
            <a:normAutofit/>
          </a:bodyPr>
          <a:lstStyle/>
          <a:p>
            <a:r>
              <a:rPr lang="en-US" sz="2800" dirty="0">
                <a:hlinkClick r:id="rId2"/>
              </a:rPr>
              <a:t>Buprenorphine</a:t>
            </a:r>
            <a:r>
              <a:rPr lang="en-US" sz="2800" dirty="0"/>
              <a:t> – office-based opioid agonist/ antagonist that blocks other narcotics while reducing withdrawal risk; daily dissolving tablet, cheek film, 6-month implant under the skin, monthly </a:t>
            </a:r>
            <a:r>
              <a:rPr lang="en-US" sz="2800" dirty="0" smtClean="0"/>
              <a:t>injection</a:t>
            </a:r>
          </a:p>
          <a:p>
            <a:r>
              <a:rPr lang="en-US" sz="2800" dirty="0">
                <a:hlinkClick r:id="rId3"/>
              </a:rPr>
              <a:t>Naltrexone</a:t>
            </a:r>
            <a:r>
              <a:rPr lang="en-US" sz="2800" dirty="0"/>
              <a:t> – office-based non-addictive opioid antagonist that blocks the effects of other narcotics; daily pill or monthly </a:t>
            </a:r>
            <a:r>
              <a:rPr lang="en-US" sz="2800" dirty="0" smtClean="0"/>
              <a:t>injection</a:t>
            </a:r>
            <a:endParaRPr lang="en-US" sz="2800" dirty="0" smtClean="0">
              <a:hlinkClick r:id="rId4"/>
            </a:endParaRPr>
          </a:p>
          <a:p>
            <a:r>
              <a:rPr lang="en-US" sz="2800" dirty="0" smtClean="0">
                <a:hlinkClick r:id="rId4"/>
              </a:rPr>
              <a:t>Methadone</a:t>
            </a:r>
            <a:r>
              <a:rPr lang="en-US" sz="2800" dirty="0"/>
              <a:t> – clinic-based opioid agonist that does not block other narcotics while preventing withdrawal while taking it; daily liquid dispensed only in specialty regulated clinics</a:t>
            </a:r>
          </a:p>
          <a:p>
            <a:endParaRPr lang="en-US" dirty="0"/>
          </a:p>
        </p:txBody>
      </p:sp>
    </p:spTree>
    <p:extLst>
      <p:ext uri="{BB962C8B-B14F-4D97-AF65-F5344CB8AC3E}">
        <p14:creationId xmlns:p14="http://schemas.microsoft.com/office/powerpoint/2010/main" val="3240821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PCSS-B training (buprenorphine)</a:t>
            </a:r>
            <a:endParaRPr lang="en-US" dirty="0"/>
          </a:p>
        </p:txBody>
      </p:sp>
      <p:sp>
        <p:nvSpPr>
          <p:cNvPr id="5" name="Content Placeholder 4"/>
          <p:cNvSpPr>
            <a:spLocks noGrp="1"/>
          </p:cNvSpPr>
          <p:nvPr>
            <p:ph idx="1"/>
          </p:nvPr>
        </p:nvSpPr>
        <p:spPr/>
        <p:txBody>
          <a:bodyPr>
            <a:normAutofit/>
          </a:bodyPr>
          <a:lstStyle/>
          <a:p>
            <a:r>
              <a:rPr lang="en-US" dirty="0" smtClean="0"/>
              <a:t>PCSS – Providers Clinical Support System - funded by </a:t>
            </a:r>
            <a:r>
              <a:rPr lang="en-US" dirty="0"/>
              <a:t> Substance Abuse and Mental Health Services Administration (SAMHSA)</a:t>
            </a:r>
            <a:endParaRPr lang="en-US" dirty="0" smtClean="0"/>
          </a:p>
          <a:p>
            <a:r>
              <a:rPr lang="en-US" dirty="0" smtClean="0"/>
              <a:t>Partner organizations include AMA, AAAP, AAFP, ASAM, AAP, …</a:t>
            </a:r>
            <a:r>
              <a:rPr lang="en-US" dirty="0" err="1" smtClean="0"/>
              <a:t>etc,etc</a:t>
            </a:r>
            <a:endParaRPr lang="en-US" dirty="0" smtClean="0"/>
          </a:p>
          <a:p>
            <a:r>
              <a:rPr lang="en-US" dirty="0"/>
              <a:t>Training, support, </a:t>
            </a:r>
            <a:r>
              <a:rPr lang="en-US" dirty="0" smtClean="0"/>
              <a:t>mentoring – OBOT/MAT. Treating </a:t>
            </a:r>
            <a:r>
              <a:rPr lang="en-US" dirty="0"/>
              <a:t>chronic pain and avoiding </a:t>
            </a:r>
            <a:r>
              <a:rPr lang="en-US" dirty="0" smtClean="0"/>
              <a:t>OUD</a:t>
            </a:r>
          </a:p>
          <a:p>
            <a:r>
              <a:rPr lang="en-US" dirty="0" smtClean="0"/>
              <a:t>The DATA 2000 waiver – SAMHSA</a:t>
            </a:r>
          </a:p>
          <a:p>
            <a:r>
              <a:rPr lang="en-US" dirty="0" smtClean="0"/>
              <a:t>Training formats</a:t>
            </a:r>
          </a:p>
          <a:p>
            <a:pPr lvl="1"/>
            <a:r>
              <a:rPr lang="en-US" dirty="0" smtClean="0"/>
              <a:t>4 hours with expert (in person or webinar) then 4 hours on-line</a:t>
            </a:r>
          </a:p>
          <a:p>
            <a:pPr lvl="1"/>
            <a:r>
              <a:rPr lang="en-US" dirty="0" smtClean="0"/>
              <a:t>8 hours on line or at conference</a:t>
            </a:r>
          </a:p>
          <a:p>
            <a:r>
              <a:rPr lang="en-US" dirty="0" smtClean="0"/>
              <a:t>HR 6 – SUPPORT – June 2018</a:t>
            </a:r>
          </a:p>
          <a:p>
            <a:pPr lvl="1"/>
            <a:r>
              <a:rPr lang="en-US" dirty="0" smtClean="0"/>
              <a:t>No longer an initial limit of 30 patients with the waiver – can go to 100 right away</a:t>
            </a:r>
          </a:p>
          <a:p>
            <a:endParaRPr lang="en-US" b="1" dirty="0"/>
          </a:p>
          <a:p>
            <a:endParaRPr lang="en-US" dirty="0"/>
          </a:p>
        </p:txBody>
      </p:sp>
    </p:spTree>
    <p:extLst>
      <p:ext uri="{BB962C8B-B14F-4D97-AF65-F5344CB8AC3E}">
        <p14:creationId xmlns:p14="http://schemas.microsoft.com/office/powerpoint/2010/main" val="2408658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612845"/>
            <a:ext cx="6096000" cy="5632311"/>
          </a:xfrm>
          <a:prstGeom prst="rect">
            <a:avLst/>
          </a:prstGeom>
        </p:spPr>
        <p:txBody>
          <a:bodyPr>
            <a:spAutoFit/>
          </a:bodyPr>
          <a:lstStyle/>
          <a:p>
            <a:pPr fontAlgn="base"/>
            <a:r>
              <a:rPr lang="en-US" b="1" dirty="0">
                <a:solidFill>
                  <a:srgbClr val="2E2D32"/>
                </a:solidFill>
                <a:latin typeface="Lato"/>
              </a:rPr>
              <a:t>Training Formats for Physicians</a:t>
            </a:r>
          </a:p>
          <a:p>
            <a:pPr fontAlgn="base"/>
            <a:r>
              <a:rPr lang="en-US" dirty="0">
                <a:latin typeface="Lato"/>
                <a:hlinkClick r:id="rId2"/>
              </a:rPr>
              <a:t>Half and Half (In-Person) Training</a:t>
            </a:r>
            <a:endParaRPr lang="en-US" dirty="0">
              <a:latin typeface="Lato"/>
            </a:endParaRPr>
          </a:p>
          <a:p>
            <a:pPr fontAlgn="base"/>
            <a:r>
              <a:rPr lang="en-US" dirty="0">
                <a:solidFill>
                  <a:srgbClr val="2E2D32"/>
                </a:solidFill>
                <a:latin typeface="Lato"/>
              </a:rPr>
              <a:t>Physicians sign up for and attend a 4 hour live training taught by a clinical expert in their area. Once completed, participants will receive the second half of the course – a 4 hour online self-study portion. At the end of the course, participants are required to pass an exam with a 75% or higher before applying for their waiver.</a:t>
            </a:r>
          </a:p>
          <a:p>
            <a:pPr fontAlgn="base"/>
            <a:r>
              <a:rPr lang="en-US" dirty="0">
                <a:solidFill>
                  <a:srgbClr val="817AB9"/>
                </a:solidFill>
                <a:latin typeface="Lato"/>
                <a:hlinkClick r:id="rId3"/>
              </a:rPr>
              <a:t>Half and Half (Webinar)</a:t>
            </a:r>
            <a:endParaRPr lang="en-US" dirty="0">
              <a:solidFill>
                <a:srgbClr val="2E2D32"/>
              </a:solidFill>
              <a:latin typeface="Lato"/>
            </a:endParaRPr>
          </a:p>
          <a:p>
            <a:pPr fontAlgn="base"/>
            <a:r>
              <a:rPr lang="en-US" dirty="0">
                <a:solidFill>
                  <a:srgbClr val="2E2D32"/>
                </a:solidFill>
                <a:latin typeface="Lato"/>
              </a:rPr>
              <a:t>Physicians sign up for and attend a 4 hour virtual webinar via computer taught by a clinical expert. Once completed, participants will receive the second half of the course – a 4 hour online self-study portion. At the end of the course, participants are required to pass an exam with a 75% or higher before applying for their waiver.</a:t>
            </a:r>
          </a:p>
          <a:p>
            <a:pPr fontAlgn="base"/>
            <a:r>
              <a:rPr lang="en-US" dirty="0">
                <a:solidFill>
                  <a:srgbClr val="817AB9"/>
                </a:solidFill>
                <a:latin typeface="Lato"/>
                <a:hlinkClick r:id="rId4"/>
              </a:rPr>
              <a:t>8 Hour Full Day Training</a:t>
            </a:r>
            <a:endParaRPr lang="en-US" dirty="0">
              <a:solidFill>
                <a:srgbClr val="2E2D32"/>
              </a:solidFill>
              <a:latin typeface="Lato"/>
            </a:endParaRPr>
          </a:p>
          <a:p>
            <a:pPr fontAlgn="base"/>
            <a:r>
              <a:rPr lang="en-US" dirty="0">
                <a:solidFill>
                  <a:srgbClr val="2E2D32"/>
                </a:solidFill>
                <a:latin typeface="Lato"/>
              </a:rPr>
              <a:t>Physicians sign up for and attend a full day training led by a clinical expert in various locations throughout the year. </a:t>
            </a:r>
            <a:r>
              <a:rPr lang="en-US" dirty="0">
                <a:solidFill>
                  <a:srgbClr val="817AB9"/>
                </a:solidFill>
                <a:latin typeface="Lato"/>
                <a:hlinkClick r:id="rId4"/>
              </a:rPr>
              <a:t>View calendar</a:t>
            </a:r>
            <a:r>
              <a:rPr lang="en-US" dirty="0">
                <a:solidFill>
                  <a:srgbClr val="2E2D32"/>
                </a:solidFill>
                <a:latin typeface="Lato"/>
              </a:rPr>
              <a:t> of events to search for upcoming 8 Hour in-person trainings in your area.</a:t>
            </a:r>
            <a:endParaRPr lang="en-US" b="0" i="0" dirty="0">
              <a:solidFill>
                <a:srgbClr val="2E2D32"/>
              </a:solidFill>
              <a:effectLst/>
              <a:latin typeface="Lato"/>
            </a:endParaRPr>
          </a:p>
        </p:txBody>
      </p:sp>
    </p:spTree>
    <p:extLst>
      <p:ext uri="{BB962C8B-B14F-4D97-AF65-F5344CB8AC3E}">
        <p14:creationId xmlns:p14="http://schemas.microsoft.com/office/powerpoint/2010/main" val="1163520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a:t>
            </a:r>
            <a:endParaRPr lang="en-US" dirty="0"/>
          </a:p>
        </p:txBody>
      </p:sp>
      <p:sp>
        <p:nvSpPr>
          <p:cNvPr id="3" name="Content Placeholder 2"/>
          <p:cNvSpPr>
            <a:spLocks noGrp="1"/>
          </p:cNvSpPr>
          <p:nvPr>
            <p:ph idx="1"/>
          </p:nvPr>
        </p:nvSpPr>
        <p:spPr/>
        <p:txBody>
          <a:bodyPr/>
          <a:lstStyle/>
          <a:p>
            <a:r>
              <a:rPr lang="en-US" dirty="0" smtClean="0"/>
              <a:t>Hamilton County, OH. </a:t>
            </a:r>
            <a:r>
              <a:rPr lang="en-US" dirty="0"/>
              <a:t>Addiction Treatment </a:t>
            </a:r>
            <a:r>
              <a:rPr lang="en-US" dirty="0" smtClean="0"/>
              <a:t>Collaborative.</a:t>
            </a:r>
          </a:p>
          <a:p>
            <a:pPr lvl="1"/>
            <a:r>
              <a:rPr lang="en-US" dirty="0" smtClean="0"/>
              <a:t>34% decrease in OD deaths, 50% increase in # people in treatment</a:t>
            </a:r>
          </a:p>
          <a:p>
            <a:r>
              <a:rPr lang="en-US" dirty="0" smtClean="0"/>
              <a:t>Malden Family Medicine Center – Tufts Family Medicine Residency – Cambridge Health Alliance</a:t>
            </a:r>
          </a:p>
          <a:p>
            <a:pPr lvl="1"/>
            <a:r>
              <a:rPr lang="en-US" dirty="0" smtClean="0"/>
              <a:t>Group </a:t>
            </a:r>
            <a:r>
              <a:rPr lang="en-US" dirty="0" err="1" smtClean="0"/>
              <a:t>Suboxone</a:t>
            </a:r>
            <a:r>
              <a:rPr lang="en-US" dirty="0" smtClean="0"/>
              <a:t> program – 2012</a:t>
            </a:r>
          </a:p>
          <a:p>
            <a:pPr lvl="1"/>
            <a:r>
              <a:rPr lang="en-US" dirty="0" smtClean="0"/>
              <a:t>All residents rotate through the program and get MAT training</a:t>
            </a:r>
          </a:p>
          <a:p>
            <a:r>
              <a:rPr lang="en-US" dirty="0" smtClean="0"/>
              <a:t>Greater Lawrence Family Medicine Residency – team based addiction care, including buprenorphine, methadone and naltrexone training</a:t>
            </a:r>
          </a:p>
          <a:p>
            <a:pPr lvl="1"/>
            <a:endParaRPr lang="en-US" dirty="0" smtClean="0"/>
          </a:p>
          <a:p>
            <a:endParaRPr lang="en-US" dirty="0"/>
          </a:p>
        </p:txBody>
      </p:sp>
    </p:spTree>
    <p:extLst>
      <p:ext uri="{BB962C8B-B14F-4D97-AF65-F5344CB8AC3E}">
        <p14:creationId xmlns:p14="http://schemas.microsoft.com/office/powerpoint/2010/main" val="4000088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of primary care management </a:t>
            </a:r>
            <a:br>
              <a:rPr lang="en-US" dirty="0" smtClean="0"/>
            </a:br>
            <a:r>
              <a:rPr lang="en-US" dirty="0" smtClean="0"/>
              <a:t>of addiction</a:t>
            </a:r>
            <a:endParaRPr lang="en-US" dirty="0"/>
          </a:p>
        </p:txBody>
      </p:sp>
      <p:sp>
        <p:nvSpPr>
          <p:cNvPr id="3" name="Content Placeholder 2"/>
          <p:cNvSpPr>
            <a:spLocks noGrp="1"/>
          </p:cNvSpPr>
          <p:nvPr>
            <p:ph idx="1"/>
          </p:nvPr>
        </p:nvSpPr>
        <p:spPr/>
        <p:txBody>
          <a:bodyPr>
            <a:normAutofit/>
          </a:bodyPr>
          <a:lstStyle/>
          <a:p>
            <a:r>
              <a:rPr lang="en-US" sz="2400" dirty="0" smtClean="0"/>
              <a:t>SBIRT – Short, brief intervention, referral to treatment</a:t>
            </a:r>
          </a:p>
          <a:p>
            <a:pPr lvl="1"/>
            <a:r>
              <a:rPr lang="en-US" sz="2400" dirty="0" smtClean="0"/>
              <a:t>Screening, diagnosis, symptom management, then referral to an OTP program</a:t>
            </a:r>
          </a:p>
          <a:p>
            <a:r>
              <a:rPr lang="en-US" sz="2400" dirty="0" smtClean="0"/>
              <a:t>One-on-one individual MAT – up to the max of the waiver per provider</a:t>
            </a:r>
          </a:p>
          <a:p>
            <a:pPr lvl="1"/>
            <a:r>
              <a:rPr lang="en-US" sz="2400" dirty="0" smtClean="0"/>
              <a:t>May or may not include “induction” with medication. Some refer to OTP for induction, with plan for patient to return for maintenance</a:t>
            </a:r>
          </a:p>
          <a:p>
            <a:r>
              <a:rPr lang="en-US" sz="2400" dirty="0" smtClean="0"/>
              <a:t>Group MAT</a:t>
            </a:r>
          </a:p>
          <a:p>
            <a:pPr lvl="1"/>
            <a:r>
              <a:rPr lang="en-US" sz="2400" dirty="0" smtClean="0"/>
              <a:t>Need dedicated nurse, support staff (medical assistant), space</a:t>
            </a:r>
          </a:p>
          <a:p>
            <a:r>
              <a:rPr lang="en-US" sz="2400" dirty="0" smtClean="0"/>
              <a:t>Integrated care: primary care, behavioral health, intensive outpatient treatment</a:t>
            </a:r>
          </a:p>
          <a:p>
            <a:r>
              <a:rPr lang="en-US" sz="2400" dirty="0" smtClean="0"/>
              <a:t>Comprehensive – inpatient and outpatient integrated care</a:t>
            </a:r>
            <a:endParaRPr lang="en-US" sz="2400" dirty="0"/>
          </a:p>
        </p:txBody>
      </p:sp>
    </p:spTree>
    <p:extLst>
      <p:ext uri="{BB962C8B-B14F-4D97-AF65-F5344CB8AC3E}">
        <p14:creationId xmlns:p14="http://schemas.microsoft.com/office/powerpoint/2010/main" val="24145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SSTAR – Stanley Street Treatment and Resources, Fall River, MA – a fully integrated program</a:t>
            </a:r>
            <a:endParaRPr lang="en-US" sz="3600" dirty="0"/>
          </a:p>
        </p:txBody>
      </p:sp>
      <p:sp>
        <p:nvSpPr>
          <p:cNvPr id="3" name="Content Placeholder 2"/>
          <p:cNvSpPr>
            <a:spLocks noGrp="1"/>
          </p:cNvSpPr>
          <p:nvPr>
            <p:ph sz="half" idx="1"/>
          </p:nvPr>
        </p:nvSpPr>
        <p:spPr>
          <a:xfrm>
            <a:off x="1117014" y="1502044"/>
            <a:ext cx="4718304" cy="4590596"/>
          </a:xfrm>
        </p:spPr>
        <p:txBody>
          <a:bodyPr>
            <a:noAutofit/>
          </a:bodyPr>
          <a:lstStyle/>
          <a:p>
            <a:r>
              <a:rPr lang="en-US" sz="2400" dirty="0" smtClean="0"/>
              <a:t>Inpatient </a:t>
            </a:r>
          </a:p>
          <a:p>
            <a:pPr lvl="1"/>
            <a:r>
              <a:rPr lang="en-US" sz="2000" dirty="0" smtClean="0"/>
              <a:t>ATS – 20 beds – 3-7 days</a:t>
            </a:r>
          </a:p>
          <a:p>
            <a:pPr lvl="1"/>
            <a:r>
              <a:rPr lang="en-US" sz="2000" dirty="0" smtClean="0"/>
              <a:t>DDS – dual diagnosis – 16 beds – 7-10 days</a:t>
            </a:r>
          </a:p>
          <a:p>
            <a:pPr lvl="1"/>
            <a:r>
              <a:rPr lang="en-US" sz="2000" dirty="0" smtClean="0"/>
              <a:t>CSS – step down – 32 beds</a:t>
            </a:r>
          </a:p>
          <a:p>
            <a:r>
              <a:rPr lang="en-US" sz="2400" dirty="0" smtClean="0"/>
              <a:t>Outpatient</a:t>
            </a:r>
          </a:p>
          <a:p>
            <a:pPr lvl="1"/>
            <a:r>
              <a:rPr lang="en-US" sz="2000" dirty="0" smtClean="0"/>
              <a:t>Open access, walk in OTC – opiate triage center – also behavioral health</a:t>
            </a:r>
          </a:p>
          <a:p>
            <a:pPr lvl="1"/>
            <a:r>
              <a:rPr lang="en-US" sz="2000" dirty="0" smtClean="0"/>
              <a:t>IOP – intensive outpatient program</a:t>
            </a:r>
          </a:p>
          <a:p>
            <a:pPr lvl="1"/>
            <a:r>
              <a:rPr lang="en-US" sz="2000" dirty="0" smtClean="0"/>
              <a:t>MAT – buprenorphine and naltrexone – 600 patients – 6 nurses/2 MAs/one front desk/one trouble-shooter (insurance, </a:t>
            </a:r>
            <a:r>
              <a:rPr lang="en-US" sz="2000" dirty="0" err="1" smtClean="0"/>
              <a:t>etc</a:t>
            </a:r>
            <a:r>
              <a:rPr lang="en-US" sz="2000" dirty="0" smtClean="0"/>
              <a:t>)</a:t>
            </a:r>
          </a:p>
        </p:txBody>
      </p:sp>
      <p:sp>
        <p:nvSpPr>
          <p:cNvPr id="4" name="Content Placeholder 3"/>
          <p:cNvSpPr>
            <a:spLocks noGrp="1"/>
          </p:cNvSpPr>
          <p:nvPr>
            <p:ph sz="half" idx="2"/>
          </p:nvPr>
        </p:nvSpPr>
        <p:spPr/>
        <p:txBody>
          <a:bodyPr>
            <a:normAutofit/>
          </a:bodyPr>
          <a:lstStyle/>
          <a:p>
            <a:r>
              <a:rPr lang="en-US" sz="2000" dirty="0" err="1" smtClean="0"/>
              <a:t>LifeLine</a:t>
            </a:r>
            <a:r>
              <a:rPr lang="en-US" sz="2000" dirty="0" smtClean="0"/>
              <a:t> – methadone – 700 patients</a:t>
            </a:r>
          </a:p>
          <a:p>
            <a:r>
              <a:rPr lang="en-US" sz="2000" dirty="0" smtClean="0"/>
              <a:t>Family Health Care Center – primary care</a:t>
            </a:r>
          </a:p>
          <a:p>
            <a:r>
              <a:rPr lang="en-US" sz="2000" dirty="0" smtClean="0"/>
              <a:t>Adult Behavioral Health</a:t>
            </a:r>
          </a:p>
          <a:p>
            <a:r>
              <a:rPr lang="en-US" sz="2000" dirty="0" smtClean="0"/>
              <a:t>Women’s Center</a:t>
            </a:r>
          </a:p>
          <a:p>
            <a:r>
              <a:rPr lang="en-US" sz="2000" dirty="0" smtClean="0"/>
              <a:t>ARISE – family interventions</a:t>
            </a:r>
          </a:p>
          <a:p>
            <a:r>
              <a:rPr lang="en-US" sz="2000" dirty="0" smtClean="0"/>
              <a:t>AWARE – confidential screening and counseling</a:t>
            </a:r>
          </a:p>
          <a:p>
            <a:r>
              <a:rPr lang="en-US" sz="2000" dirty="0" smtClean="0"/>
              <a:t>HIV, HCV treatment</a:t>
            </a:r>
            <a:endParaRPr lang="en-US" sz="2000" dirty="0"/>
          </a:p>
        </p:txBody>
      </p:sp>
    </p:spTree>
    <p:extLst>
      <p:ext uri="{BB962C8B-B14F-4D97-AF65-F5344CB8AC3E}">
        <p14:creationId xmlns:p14="http://schemas.microsoft.com/office/powerpoint/2010/main" val="1462391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Don’t do this alone </a:t>
            </a:r>
            <a:endParaRPr lang="en-US" dirty="0"/>
          </a:p>
        </p:txBody>
      </p:sp>
      <p:sp>
        <p:nvSpPr>
          <p:cNvPr id="6" name="Content Placeholder 5"/>
          <p:cNvSpPr>
            <a:spLocks noGrp="1"/>
          </p:cNvSpPr>
          <p:nvPr>
            <p:ph idx="1"/>
          </p:nvPr>
        </p:nvSpPr>
        <p:spPr>
          <a:xfrm>
            <a:off x="609600" y="1600200"/>
            <a:ext cx="10160000" cy="4915750"/>
          </a:xfrm>
        </p:spPr>
        <p:txBody>
          <a:bodyPr>
            <a:normAutofit/>
          </a:bodyPr>
          <a:lstStyle/>
          <a:p>
            <a:r>
              <a:rPr lang="en-US" dirty="0" smtClean="0"/>
              <a:t>Minimum: a nurse who has had experience and/or training in addiction management, who is really excited to be part of a team doing MAT, and who has the time and energy to do everything to the limits of license.</a:t>
            </a:r>
          </a:p>
          <a:p>
            <a:pPr lvl="1"/>
            <a:r>
              <a:rPr lang="en-US" dirty="0" smtClean="0"/>
              <a:t>Coordinating and researching refills. Outreach on no-shows, labs, other clinical issues</a:t>
            </a:r>
          </a:p>
          <a:p>
            <a:pPr lvl="1"/>
            <a:r>
              <a:rPr lang="en-US" dirty="0" smtClean="0"/>
              <a:t>Maintains registry</a:t>
            </a:r>
          </a:p>
          <a:p>
            <a:r>
              <a:rPr lang="en-US" dirty="0" smtClean="0"/>
              <a:t>Optimum: Above plus at least one MA who also is interested and excited</a:t>
            </a:r>
          </a:p>
          <a:p>
            <a:pPr lvl="1"/>
            <a:r>
              <a:rPr lang="en-US" dirty="0" smtClean="0"/>
              <a:t>Intake, UDS, PMP/PDMP, screening for socioeconomic indicators</a:t>
            </a:r>
          </a:p>
          <a:p>
            <a:r>
              <a:rPr lang="en-US" dirty="0" smtClean="0"/>
              <a:t>Also best to have a front desk person or insurance/resource coordinator who can help with payers, prior authorizations</a:t>
            </a:r>
          </a:p>
          <a:p>
            <a:r>
              <a:rPr lang="en-US" dirty="0" smtClean="0"/>
              <a:t>If you can swing it:</a:t>
            </a:r>
          </a:p>
          <a:p>
            <a:pPr lvl="1"/>
            <a:r>
              <a:rPr lang="en-US" dirty="0" smtClean="0"/>
              <a:t>Case manager(s). Behavioral health (counseling, crisis intervention). Recovery coach. Family intervention specialist. Child care. </a:t>
            </a:r>
          </a:p>
          <a:p>
            <a:pPr marL="411480" lvl="1" indent="0">
              <a:buNone/>
            </a:pPr>
            <a:endParaRPr lang="en-US" dirty="0" smtClean="0"/>
          </a:p>
          <a:p>
            <a:endParaRPr lang="en-US" dirty="0"/>
          </a:p>
        </p:txBody>
      </p:sp>
    </p:spTree>
    <p:extLst>
      <p:ext uri="{BB962C8B-B14F-4D97-AF65-F5344CB8AC3E}">
        <p14:creationId xmlns:p14="http://schemas.microsoft.com/office/powerpoint/2010/main" val="972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do this alone</a:t>
            </a:r>
            <a:endParaRPr lang="en-US" dirty="0"/>
          </a:p>
        </p:txBody>
      </p:sp>
      <p:sp>
        <p:nvSpPr>
          <p:cNvPr id="3" name="Content Placeholder 2"/>
          <p:cNvSpPr>
            <a:spLocks noGrp="1"/>
          </p:cNvSpPr>
          <p:nvPr>
            <p:ph idx="1"/>
          </p:nvPr>
        </p:nvSpPr>
        <p:spPr/>
        <p:txBody>
          <a:bodyPr/>
          <a:lstStyle/>
          <a:p>
            <a:r>
              <a:rPr lang="en-US" dirty="0" smtClean="0"/>
              <a:t>Have a consultant whom you can either refer to, or at least discuss cases with.</a:t>
            </a:r>
          </a:p>
          <a:p>
            <a:pPr lvl="1"/>
            <a:r>
              <a:rPr lang="en-US" dirty="0" smtClean="0"/>
              <a:t>At SSTAR, we have a psychiatrist who subspecializes in addiction medicine.</a:t>
            </a:r>
          </a:p>
          <a:p>
            <a:pPr lvl="1"/>
            <a:r>
              <a:rPr lang="en-US" dirty="0" smtClean="0"/>
              <a:t>Contact with someone who is fellowship-trained is optimal</a:t>
            </a:r>
          </a:p>
          <a:p>
            <a:r>
              <a:rPr lang="en-US" dirty="0" smtClean="0"/>
              <a:t>Telemedicine may offer an alternative</a:t>
            </a:r>
          </a:p>
          <a:p>
            <a:pPr lvl="1"/>
            <a:r>
              <a:rPr lang="en-US" dirty="0" err="1" smtClean="0"/>
              <a:t>Telepsychiatry</a:t>
            </a:r>
            <a:r>
              <a:rPr lang="en-US" dirty="0" smtClean="0"/>
              <a:t> companies are able to bill for services</a:t>
            </a:r>
            <a:endParaRPr lang="en-US" dirty="0"/>
          </a:p>
        </p:txBody>
      </p:sp>
    </p:spTree>
    <p:extLst>
      <p:ext uri="{BB962C8B-B14F-4D97-AF65-F5344CB8AC3E}">
        <p14:creationId xmlns:p14="http://schemas.microsoft.com/office/powerpoint/2010/main" val="1322779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Ancillary Medications </a:t>
            </a:r>
            <a:endParaRPr lang="en-US" dirty="0"/>
          </a:p>
        </p:txBody>
      </p:sp>
      <p:sp>
        <p:nvSpPr>
          <p:cNvPr id="3" name="Content Placeholder 2"/>
          <p:cNvSpPr>
            <a:spLocks noGrp="1"/>
          </p:cNvSpPr>
          <p:nvPr>
            <p:ph idx="1"/>
          </p:nvPr>
        </p:nvSpPr>
        <p:spPr/>
        <p:txBody>
          <a:bodyPr/>
          <a:lstStyle/>
          <a:p>
            <a:r>
              <a:rPr lang="en-US" dirty="0" smtClean="0"/>
              <a:t>Symptom control</a:t>
            </a:r>
          </a:p>
          <a:p>
            <a:pPr lvl="1"/>
            <a:r>
              <a:rPr lang="en-US" dirty="0" smtClean="0"/>
              <a:t>Clonidine – at least early on</a:t>
            </a:r>
          </a:p>
          <a:p>
            <a:r>
              <a:rPr lang="en-US" dirty="0" err="1" smtClean="0"/>
              <a:t>Narcan</a:t>
            </a:r>
            <a:r>
              <a:rPr lang="en-US" dirty="0" smtClean="0"/>
              <a:t> - naloxone</a:t>
            </a:r>
          </a:p>
          <a:p>
            <a:r>
              <a:rPr lang="en-US" dirty="0" smtClean="0"/>
              <a:t>Polyethylene Glycol – PEG (</a:t>
            </a:r>
            <a:r>
              <a:rPr lang="en-US" dirty="0" err="1" smtClean="0"/>
              <a:t>Miralax</a:t>
            </a:r>
            <a:r>
              <a:rPr lang="en-US" dirty="0" smtClean="0"/>
              <a:t>)</a:t>
            </a:r>
            <a:endParaRPr lang="en-US" dirty="0"/>
          </a:p>
        </p:txBody>
      </p:sp>
    </p:spTree>
    <p:extLst>
      <p:ext uri="{BB962C8B-B14F-4D97-AF65-F5344CB8AC3E}">
        <p14:creationId xmlns:p14="http://schemas.microsoft.com/office/powerpoint/2010/main" val="3670422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dirty="0" smtClean="0"/>
              <a:t>This is about addiction – Substance Use Disorder – but we will focus primarily on Opioid Use Disorder</a:t>
            </a:r>
          </a:p>
          <a:p>
            <a:r>
              <a:rPr lang="en-US" dirty="0" smtClean="0"/>
              <a:t>Review the current state of OUD in primary care, particularly family medicine, and its place in the panoply of chronic illnesses.</a:t>
            </a:r>
          </a:p>
          <a:p>
            <a:r>
              <a:rPr lang="en-US" dirty="0" smtClean="0"/>
              <a:t>Gain some knowledge about Medication Assisted Treatment, and how it may be incorporated into family medicine using a variety of models.</a:t>
            </a:r>
          </a:p>
          <a:p>
            <a:r>
              <a:rPr lang="en-US" dirty="0" smtClean="0"/>
              <a:t>Describe the SSTAR integrated care model</a:t>
            </a:r>
          </a:p>
          <a:p>
            <a:r>
              <a:rPr lang="en-US" dirty="0" smtClean="0"/>
              <a:t>Interact with one another and share knowledge and experience about treatment of OUD in primary care, and the teaching thereof in medical school and residency.</a:t>
            </a:r>
            <a:endParaRPr lang="en-US" dirty="0"/>
          </a:p>
        </p:txBody>
      </p:sp>
    </p:spTree>
    <p:extLst>
      <p:ext uri="{BB962C8B-B14F-4D97-AF65-F5344CB8AC3E}">
        <p14:creationId xmlns:p14="http://schemas.microsoft.com/office/powerpoint/2010/main" val="2027041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a:t>
            </a:r>
            <a:endParaRPr lang="en-US" dirty="0"/>
          </a:p>
        </p:txBody>
      </p:sp>
      <p:sp>
        <p:nvSpPr>
          <p:cNvPr id="3" name="Content Placeholder 2"/>
          <p:cNvSpPr>
            <a:spLocks noGrp="1"/>
          </p:cNvSpPr>
          <p:nvPr>
            <p:ph idx="1"/>
          </p:nvPr>
        </p:nvSpPr>
        <p:spPr/>
        <p:txBody>
          <a:bodyPr/>
          <a:lstStyle/>
          <a:p>
            <a:r>
              <a:rPr lang="en-US" dirty="0" smtClean="0"/>
              <a:t>HHS: </a:t>
            </a:r>
            <a:r>
              <a:rPr lang="en-US" dirty="0"/>
              <a:t>The Mental Health Parity and Addiction Equity Act (MHPAEA) of 2008 requires health insurers and group health plans to provide the same level of benefits for mental and/or substance use treatment and services that they do for medical/surgical care</a:t>
            </a:r>
            <a:r>
              <a:rPr lang="en-US" dirty="0" smtClean="0"/>
              <a:t>. Includes Medicaid and CHIP</a:t>
            </a:r>
          </a:p>
          <a:p>
            <a:pPr lvl="1"/>
            <a:r>
              <a:rPr lang="en-US" dirty="0" smtClean="0"/>
              <a:t>On line tool on </a:t>
            </a:r>
            <a:r>
              <a:rPr lang="en-US" dirty="0"/>
              <a:t>web site - </a:t>
            </a:r>
            <a:r>
              <a:rPr lang="en-US" dirty="0">
                <a:hlinkClick r:id="rId2"/>
              </a:rPr>
              <a:t>https://</a:t>
            </a:r>
            <a:r>
              <a:rPr lang="en-US" dirty="0" smtClean="0">
                <a:hlinkClick r:id="rId2"/>
              </a:rPr>
              <a:t>www.hhs.gov/opioids/treatment/insurance-coverage/index.html</a:t>
            </a:r>
            <a:endParaRPr lang="en-US" dirty="0" smtClean="0"/>
          </a:p>
          <a:p>
            <a:r>
              <a:rPr lang="en-US" dirty="0" smtClean="0"/>
              <a:t>Insurers try to control their costs by limiting access to certain formulations of buprenorphine – </a:t>
            </a:r>
            <a:r>
              <a:rPr lang="en-US" dirty="0" err="1" smtClean="0"/>
              <a:t>eg</a:t>
            </a:r>
            <a:r>
              <a:rPr lang="en-US" dirty="0" smtClean="0"/>
              <a:t> </a:t>
            </a:r>
            <a:r>
              <a:rPr lang="en-US" dirty="0" err="1" smtClean="0"/>
              <a:t>Bunavail</a:t>
            </a:r>
            <a:r>
              <a:rPr lang="en-US" dirty="0" smtClean="0"/>
              <a:t>.</a:t>
            </a:r>
            <a:endParaRPr lang="en-US" dirty="0"/>
          </a:p>
          <a:p>
            <a:endParaRPr lang="en-US" dirty="0"/>
          </a:p>
        </p:txBody>
      </p:sp>
    </p:spTree>
    <p:extLst>
      <p:ext uri="{BB962C8B-B14F-4D97-AF65-F5344CB8AC3E}">
        <p14:creationId xmlns:p14="http://schemas.microsoft.com/office/powerpoint/2010/main" val="3543823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community - users</a:t>
            </a:r>
            <a:endParaRPr lang="en-US" dirty="0"/>
          </a:p>
        </p:txBody>
      </p:sp>
      <p:sp>
        <p:nvSpPr>
          <p:cNvPr id="3" name="Content Placeholder 2"/>
          <p:cNvSpPr>
            <a:spLocks noGrp="1"/>
          </p:cNvSpPr>
          <p:nvPr>
            <p:ph idx="1"/>
          </p:nvPr>
        </p:nvSpPr>
        <p:spPr/>
        <p:txBody>
          <a:bodyPr>
            <a:normAutofit/>
          </a:bodyPr>
          <a:lstStyle/>
          <a:p>
            <a:r>
              <a:rPr lang="en-US" dirty="0" smtClean="0"/>
              <a:t>Slang for opioid addiction? </a:t>
            </a:r>
            <a:r>
              <a:rPr lang="en-US" i="1" dirty="0" smtClean="0"/>
              <a:t>Chasing the dragon, Daytime, Evening, Dip and Dab, Do Up, Jolly Pop, Paper Boy</a:t>
            </a:r>
            <a:r>
              <a:rPr lang="is-IS" i="1" dirty="0" smtClean="0"/>
              <a:t>…</a:t>
            </a:r>
            <a:endParaRPr lang="en-US" i="1" dirty="0" smtClean="0"/>
          </a:p>
          <a:p>
            <a:r>
              <a:rPr lang="en-US" dirty="0" smtClean="0"/>
              <a:t>Heroin? </a:t>
            </a:r>
            <a:r>
              <a:rPr lang="en-US" i="1" dirty="0" smtClean="0"/>
              <a:t>H, Tar, </a:t>
            </a:r>
            <a:r>
              <a:rPr lang="en-US" i="1" dirty="0" err="1" smtClean="0"/>
              <a:t>Chiva</a:t>
            </a:r>
            <a:r>
              <a:rPr lang="en-US" i="1" dirty="0" smtClean="0"/>
              <a:t>, Junk, Brown Sugar, Junk, </a:t>
            </a:r>
            <a:r>
              <a:rPr lang="en-US" i="1" dirty="0" err="1" smtClean="0"/>
              <a:t>Skag</a:t>
            </a:r>
            <a:r>
              <a:rPr lang="en-US" i="1" dirty="0" smtClean="0"/>
              <a:t>, Dope, Boy, White</a:t>
            </a:r>
            <a:r>
              <a:rPr lang="is-IS" i="1" dirty="0" smtClean="0"/>
              <a:t>…</a:t>
            </a:r>
          </a:p>
          <a:p>
            <a:r>
              <a:rPr lang="is-IS" dirty="0" smtClean="0"/>
              <a:t>What’s going on out there? </a:t>
            </a:r>
          </a:p>
          <a:p>
            <a:pPr lvl="1"/>
            <a:r>
              <a:rPr lang="is-IS" dirty="0" smtClean="0"/>
              <a:t>What is selling on the street? Suboxone, oxy, heroin, fentanyl, Percs....</a:t>
            </a:r>
          </a:p>
          <a:p>
            <a:r>
              <a:rPr lang="is-IS" dirty="0" smtClean="0"/>
              <a:t>Virtually all of the heroin in our area is laced with fentanyl. More fentanyl = more overdoses (and more lethality)</a:t>
            </a:r>
            <a:endParaRPr lang="en-US" dirty="0" smtClean="0"/>
          </a:p>
        </p:txBody>
      </p:sp>
    </p:spTree>
    <p:extLst>
      <p:ext uri="{BB962C8B-B14F-4D97-AF65-F5344CB8AC3E}">
        <p14:creationId xmlns:p14="http://schemas.microsoft.com/office/powerpoint/2010/main" val="2647269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community</a:t>
            </a:r>
            <a:endParaRPr lang="en-US" dirty="0"/>
          </a:p>
        </p:txBody>
      </p:sp>
      <p:sp>
        <p:nvSpPr>
          <p:cNvPr id="3" name="Content Placeholder 2"/>
          <p:cNvSpPr>
            <a:spLocks noGrp="1"/>
          </p:cNvSpPr>
          <p:nvPr>
            <p:ph idx="1"/>
          </p:nvPr>
        </p:nvSpPr>
        <p:spPr/>
        <p:txBody>
          <a:bodyPr>
            <a:normAutofit/>
          </a:bodyPr>
          <a:lstStyle/>
          <a:p>
            <a:r>
              <a:rPr lang="en-US" dirty="0" smtClean="0"/>
              <a:t>Emergency Departments, and other “entry points”</a:t>
            </a:r>
          </a:p>
          <a:p>
            <a:r>
              <a:rPr lang="en-US" dirty="0" smtClean="0"/>
              <a:t>Recovery units (try to avoid calling it “detox”) – generally inpatient</a:t>
            </a:r>
          </a:p>
          <a:p>
            <a:pPr lvl="1"/>
            <a:r>
              <a:rPr lang="en-US" dirty="0" smtClean="0"/>
              <a:t>Addiction Treatment Services (ATS). Clinical Stabilization Services (CSS, “step down”).Community Support Programs (CSP), Transitional Support Services (TSS)</a:t>
            </a:r>
          </a:p>
          <a:p>
            <a:r>
              <a:rPr lang="en-US" dirty="0" smtClean="0"/>
              <a:t>Intensive Outpatient Services (IOP) – free standing, integrated</a:t>
            </a:r>
          </a:p>
          <a:p>
            <a:r>
              <a:rPr lang="en-US" dirty="0" smtClean="0"/>
              <a:t>Recovery Support Centers (RSC)</a:t>
            </a:r>
          </a:p>
          <a:p>
            <a:r>
              <a:rPr lang="en-US" dirty="0" smtClean="0"/>
              <a:t>Other primary care providers – supporting, encouraging</a:t>
            </a:r>
          </a:p>
          <a:p>
            <a:r>
              <a:rPr lang="en-US" dirty="0" smtClean="0"/>
              <a:t>Groups – AA, NA</a:t>
            </a:r>
          </a:p>
          <a:p>
            <a:pPr lvl="1"/>
            <a:r>
              <a:rPr lang="en-US" dirty="0" smtClean="0"/>
              <a:t>Find out which ones, if any, are opposed to MAT</a:t>
            </a:r>
          </a:p>
          <a:p>
            <a:r>
              <a:rPr lang="en-US" dirty="0" smtClean="0"/>
              <a:t>Faith-based organizations</a:t>
            </a:r>
          </a:p>
        </p:txBody>
      </p:sp>
    </p:spTree>
    <p:extLst>
      <p:ext uri="{BB962C8B-B14F-4D97-AF65-F5344CB8AC3E}">
        <p14:creationId xmlns:p14="http://schemas.microsoft.com/office/powerpoint/2010/main" val="3116978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and Conundrums</a:t>
            </a:r>
            <a:endParaRPr lang="en-US" dirty="0"/>
          </a:p>
        </p:txBody>
      </p:sp>
      <p:sp>
        <p:nvSpPr>
          <p:cNvPr id="3" name="Content Placeholder 2"/>
          <p:cNvSpPr>
            <a:spLocks noGrp="1"/>
          </p:cNvSpPr>
          <p:nvPr>
            <p:ph idx="1"/>
          </p:nvPr>
        </p:nvSpPr>
        <p:spPr/>
        <p:txBody>
          <a:bodyPr/>
          <a:lstStyle/>
          <a:p>
            <a:r>
              <a:rPr lang="en-US" dirty="0" smtClean="0"/>
              <a:t>Benzodiazepines – consider the “2mg max rule”</a:t>
            </a:r>
          </a:p>
          <a:p>
            <a:r>
              <a:rPr lang="en-US" dirty="0" err="1" smtClean="0"/>
              <a:t>Psychostimulants</a:t>
            </a:r>
            <a:r>
              <a:rPr lang="en-US" dirty="0" smtClean="0"/>
              <a:t> – amphetamine, cocaine</a:t>
            </a:r>
          </a:p>
          <a:p>
            <a:r>
              <a:rPr lang="en-US" dirty="0" smtClean="0"/>
              <a:t>Cannabis – on UDS or medical or reported by patient</a:t>
            </a:r>
          </a:p>
          <a:p>
            <a:r>
              <a:rPr lang="en-US" dirty="0" smtClean="0"/>
              <a:t>UDS and the “dirty urine”</a:t>
            </a:r>
          </a:p>
          <a:p>
            <a:r>
              <a:rPr lang="en-US" dirty="0" smtClean="0"/>
              <a:t>Fentanyl keeps showing up in UDS</a:t>
            </a:r>
            <a:endParaRPr lang="en-US" dirty="0"/>
          </a:p>
        </p:txBody>
      </p:sp>
      <p:pic>
        <p:nvPicPr>
          <p:cNvPr id="6" name="Picture 5"/>
          <p:cNvPicPr>
            <a:picLocks noChangeAspect="1"/>
          </p:cNvPicPr>
          <p:nvPr/>
        </p:nvPicPr>
        <p:blipFill>
          <a:blip r:embed="rId2"/>
          <a:stretch>
            <a:fillRect/>
          </a:stretch>
        </p:blipFill>
        <p:spPr>
          <a:xfrm>
            <a:off x="856921" y="3780158"/>
            <a:ext cx="8672502" cy="2781746"/>
          </a:xfrm>
          <a:prstGeom prst="rect">
            <a:avLst/>
          </a:prstGeom>
        </p:spPr>
      </p:pic>
    </p:spTree>
    <p:extLst>
      <p:ext uri="{BB962C8B-B14F-4D97-AF65-F5344CB8AC3E}">
        <p14:creationId xmlns:p14="http://schemas.microsoft.com/office/powerpoint/2010/main" val="2433830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Drug Screens</a:t>
            </a:r>
            <a:endParaRPr lang="en-US" dirty="0"/>
          </a:p>
        </p:txBody>
      </p:sp>
      <p:sp>
        <p:nvSpPr>
          <p:cNvPr id="3" name="Content Placeholder 2"/>
          <p:cNvSpPr>
            <a:spLocks noGrp="1"/>
          </p:cNvSpPr>
          <p:nvPr>
            <p:ph idx="1"/>
          </p:nvPr>
        </p:nvSpPr>
        <p:spPr/>
        <p:txBody>
          <a:bodyPr>
            <a:normAutofit/>
          </a:bodyPr>
          <a:lstStyle/>
          <a:p>
            <a:r>
              <a:rPr lang="en-US" dirty="0" smtClean="0"/>
              <a:t>Know your lab and have a contact there who is an expert on the test(s)</a:t>
            </a:r>
          </a:p>
          <a:p>
            <a:r>
              <a:rPr lang="en-US" dirty="0" smtClean="0"/>
              <a:t>Amphetamines – 48 hours – lots of cross reactants</a:t>
            </a:r>
          </a:p>
          <a:p>
            <a:r>
              <a:rPr lang="en-US" dirty="0" smtClean="0"/>
              <a:t>BZDs – 3 days (longer with diazepam) – clonazepam may not always show</a:t>
            </a:r>
          </a:p>
          <a:p>
            <a:r>
              <a:rPr lang="en-US" dirty="0" smtClean="0"/>
              <a:t>Cocaine – 2-4 days</a:t>
            </a:r>
          </a:p>
          <a:p>
            <a:r>
              <a:rPr lang="en-US" dirty="0" smtClean="0"/>
              <a:t>Opioids – 2-4 days – poppy seeds?</a:t>
            </a:r>
          </a:p>
          <a:p>
            <a:r>
              <a:rPr lang="en-US" dirty="0" smtClean="0"/>
              <a:t>Bad sample: </a:t>
            </a:r>
            <a:r>
              <a:rPr lang="en-US" dirty="0" err="1" smtClean="0"/>
              <a:t>creat</a:t>
            </a:r>
            <a:r>
              <a:rPr lang="en-US" dirty="0" smtClean="0"/>
              <a:t> &lt; 20, SG&lt;1.003 or &gt; 1.020, temp within 4 minutes &lt;33C. Shake sample – if bubbles then may have soap in it</a:t>
            </a:r>
            <a:endParaRPr lang="en-US" dirty="0"/>
          </a:p>
        </p:txBody>
      </p:sp>
    </p:spTree>
    <p:extLst>
      <p:ext uri="{BB962C8B-B14F-4D97-AF65-F5344CB8AC3E}">
        <p14:creationId xmlns:p14="http://schemas.microsoft.com/office/powerpoint/2010/main" val="384021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a:bodyPr>
          <a:lstStyle/>
          <a:p>
            <a:r>
              <a:rPr lang="en-US" b="1" dirty="0" smtClean="0"/>
              <a:t>Providers Clinical Support System – PCSS – pcssnow.org</a:t>
            </a:r>
          </a:p>
          <a:p>
            <a:r>
              <a:rPr lang="en-US" b="1" dirty="0" smtClean="0"/>
              <a:t>DHHS Opioid </a:t>
            </a:r>
            <a:r>
              <a:rPr lang="en-US" b="1" dirty="0"/>
              <a:t>Crisis center - </a:t>
            </a:r>
            <a:r>
              <a:rPr lang="en-US" b="1" dirty="0">
                <a:hlinkClick r:id="rId2"/>
              </a:rPr>
              <a:t>https://www.hhs.gov/opioids</a:t>
            </a:r>
            <a:r>
              <a:rPr lang="en-US" b="1" dirty="0" smtClean="0">
                <a:hlinkClick r:id="rId2"/>
              </a:rPr>
              <a:t>/</a:t>
            </a:r>
            <a:endParaRPr lang="en-US" b="1" dirty="0" smtClean="0"/>
          </a:p>
          <a:p>
            <a:r>
              <a:rPr lang="en-US" b="1" dirty="0"/>
              <a:t>SAMHSA - </a:t>
            </a:r>
            <a:r>
              <a:rPr lang="en-US" b="1" dirty="0">
                <a:hlinkClick r:id="rId3"/>
              </a:rPr>
              <a:t>https://</a:t>
            </a:r>
            <a:r>
              <a:rPr lang="en-US" b="1" dirty="0" smtClean="0">
                <a:hlinkClick r:id="rId3"/>
              </a:rPr>
              <a:t>www.samhsa.gov/medication-assisted-treatment</a:t>
            </a:r>
            <a:endParaRPr lang="en-US" b="1" dirty="0" smtClean="0"/>
          </a:p>
          <a:p>
            <a:r>
              <a:rPr lang="en-US" b="1" dirty="0"/>
              <a:t>NIDA - </a:t>
            </a:r>
            <a:r>
              <a:rPr lang="en-US" b="1" dirty="0">
                <a:hlinkClick r:id="rId4"/>
              </a:rPr>
              <a:t>https://www.drugabuse.gov/drugs-abuse/opioids</a:t>
            </a:r>
            <a:r>
              <a:rPr lang="en-US" b="1" dirty="0" smtClean="0">
                <a:hlinkClick r:id="rId4"/>
              </a:rPr>
              <a:t>/</a:t>
            </a:r>
            <a:endParaRPr lang="en-US" b="1" dirty="0" smtClean="0"/>
          </a:p>
          <a:p>
            <a:r>
              <a:rPr lang="en-US" b="1" dirty="0" smtClean="0"/>
              <a:t>Facing </a:t>
            </a:r>
            <a:r>
              <a:rPr lang="en-US" b="1" dirty="0"/>
              <a:t>Addiction and NCADD - </a:t>
            </a:r>
            <a:r>
              <a:rPr lang="en-US" b="1" dirty="0">
                <a:hlinkClick r:id="rId5"/>
              </a:rPr>
              <a:t>https://</a:t>
            </a:r>
            <a:r>
              <a:rPr lang="en-US" b="1" dirty="0" smtClean="0">
                <a:hlinkClick r:id="rId5"/>
              </a:rPr>
              <a:t>www.facingaddiction.org</a:t>
            </a:r>
            <a:endParaRPr lang="en-US" b="1" dirty="0" smtClean="0"/>
          </a:p>
          <a:p>
            <a:r>
              <a:rPr lang="en-US" b="1" dirty="0" smtClean="0"/>
              <a:t>Surgeon </a:t>
            </a:r>
            <a:r>
              <a:rPr lang="en-US" b="1" dirty="0"/>
              <a:t>General’s Report - </a:t>
            </a:r>
            <a:r>
              <a:rPr lang="en-US" b="1" dirty="0">
                <a:hlinkClick r:id="rId6"/>
              </a:rPr>
              <a:t>https://addiction.surgeongeneral.gov/sites/default/files/</a:t>
            </a:r>
            <a:r>
              <a:rPr lang="en-US" b="1" dirty="0" smtClean="0">
                <a:hlinkClick r:id="rId6"/>
              </a:rPr>
              <a:t>OC_SpotlightOnOpioids.pdf</a:t>
            </a:r>
            <a:endParaRPr lang="en-US" b="1" dirty="0" smtClean="0"/>
          </a:p>
          <a:p>
            <a:r>
              <a:rPr lang="en-US" dirty="0"/>
              <a:t>STFM – Addictions Collaborative</a:t>
            </a:r>
          </a:p>
          <a:p>
            <a:r>
              <a:rPr lang="en-US" dirty="0"/>
              <a:t>FMEC - Chronic Pain/Opioids/Substance Abuse Learning Community</a:t>
            </a:r>
          </a:p>
          <a:p>
            <a:pPr marL="114300" indent="0">
              <a:buNone/>
            </a:pPr>
            <a:endParaRPr lang="en-US" b="1" dirty="0" smtClean="0"/>
          </a:p>
          <a:p>
            <a:pPr marL="114300" indent="0">
              <a:buNone/>
            </a:pPr>
            <a:r>
              <a:rPr lang="en-US" b="1" dirty="0" smtClean="0"/>
              <a:t>Apps</a:t>
            </a:r>
          </a:p>
          <a:p>
            <a:r>
              <a:rPr lang="en-US" dirty="0"/>
              <a:t>CDC </a:t>
            </a:r>
            <a:r>
              <a:rPr lang="en-US" dirty="0" err="1"/>
              <a:t>OpioidGuideline</a:t>
            </a:r>
            <a:endParaRPr lang="en-US" dirty="0"/>
          </a:p>
          <a:p>
            <a:r>
              <a:rPr lang="en-US" dirty="0"/>
              <a:t>Opioids</a:t>
            </a:r>
          </a:p>
          <a:p>
            <a:pPr marL="114300" indent="0">
              <a:buNone/>
            </a:pPr>
            <a:endParaRPr lang="en-US" b="1" dirty="0" smtClean="0"/>
          </a:p>
          <a:p>
            <a:pPr marL="114300" indent="0">
              <a:buNone/>
            </a:pPr>
            <a:endParaRPr lang="en-US" b="1" dirty="0"/>
          </a:p>
          <a:p>
            <a:endParaRPr lang="en-US" b="1" dirty="0" smtClean="0"/>
          </a:p>
          <a:p>
            <a:endParaRPr lang="en-US" b="1" dirty="0" smtClean="0"/>
          </a:p>
          <a:p>
            <a:endParaRPr lang="en-US" dirty="0"/>
          </a:p>
        </p:txBody>
      </p:sp>
    </p:spTree>
    <p:extLst>
      <p:ext uri="{BB962C8B-B14F-4D97-AF65-F5344CB8AC3E}">
        <p14:creationId xmlns:p14="http://schemas.microsoft.com/office/powerpoint/2010/main" val="335557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and terminology</a:t>
            </a:r>
            <a:endParaRPr lang="en-US" dirty="0"/>
          </a:p>
        </p:txBody>
      </p:sp>
      <p:sp>
        <p:nvSpPr>
          <p:cNvPr id="3" name="Content Placeholder 2"/>
          <p:cNvSpPr>
            <a:spLocks noGrp="1"/>
          </p:cNvSpPr>
          <p:nvPr>
            <p:ph idx="1"/>
          </p:nvPr>
        </p:nvSpPr>
        <p:spPr/>
        <p:txBody>
          <a:bodyPr>
            <a:normAutofit/>
          </a:bodyPr>
          <a:lstStyle/>
          <a:p>
            <a:r>
              <a:rPr lang="en-US" sz="2400" b="1" dirty="0" smtClean="0"/>
              <a:t>Opioid</a:t>
            </a:r>
            <a:r>
              <a:rPr lang="en-US" sz="2400" dirty="0" smtClean="0"/>
              <a:t> – a substance that binds to mu receptors in the brain</a:t>
            </a:r>
          </a:p>
          <a:p>
            <a:pPr lvl="1"/>
            <a:r>
              <a:rPr lang="en-US" sz="2400" dirty="0" smtClean="0"/>
              <a:t>Opiate – opioids derived from opium – mainly morphine, codeine, </a:t>
            </a:r>
            <a:r>
              <a:rPr lang="en-US" sz="2400" dirty="0" err="1" smtClean="0"/>
              <a:t>thebain</a:t>
            </a:r>
            <a:endParaRPr lang="en-US" sz="2400" dirty="0" smtClean="0"/>
          </a:p>
          <a:p>
            <a:pPr lvl="1"/>
            <a:r>
              <a:rPr lang="en-US" sz="2400" dirty="0" smtClean="0"/>
              <a:t>Heroin is derived from morphine. Street: Big H, Horse, Smack, hell dust</a:t>
            </a:r>
          </a:p>
          <a:p>
            <a:r>
              <a:rPr lang="en-US" sz="2400" dirty="0" smtClean="0"/>
              <a:t>SUD – Substance Abuse Disorder (other psychoactive substance abuse)</a:t>
            </a:r>
          </a:p>
          <a:p>
            <a:r>
              <a:rPr lang="en-US" sz="2400" dirty="0" smtClean="0"/>
              <a:t>OUD – Opioid Use Disorder.</a:t>
            </a:r>
          </a:p>
          <a:p>
            <a:r>
              <a:rPr lang="en-US" sz="2400" dirty="0" smtClean="0"/>
              <a:t>OTP – Opioid Treatment Program. </a:t>
            </a:r>
          </a:p>
          <a:p>
            <a:r>
              <a:rPr lang="en-US" sz="2400" dirty="0" smtClean="0"/>
              <a:t>MAT – medication-assisted treatment </a:t>
            </a:r>
          </a:p>
          <a:p>
            <a:pPr lvl="1"/>
            <a:r>
              <a:rPr lang="en-US" sz="2400" dirty="0" smtClean="0"/>
              <a:t>Methadone, buprenorphine and naltrexone</a:t>
            </a:r>
          </a:p>
          <a:p>
            <a:r>
              <a:rPr lang="en-US" sz="2400" dirty="0" smtClean="0"/>
              <a:t>OBOT – Office-Based Opioid agonist Treatment</a:t>
            </a:r>
          </a:p>
          <a:p>
            <a:pPr lvl="1"/>
            <a:r>
              <a:rPr lang="en-US" sz="2400" dirty="0" smtClean="0"/>
              <a:t>Methadone and buprenorphine</a:t>
            </a:r>
          </a:p>
          <a:p>
            <a:endParaRPr lang="en-US" dirty="0" smtClean="0"/>
          </a:p>
          <a:p>
            <a:endParaRPr lang="en-US" dirty="0"/>
          </a:p>
        </p:txBody>
      </p:sp>
    </p:spTree>
    <p:extLst>
      <p:ext uri="{BB962C8B-B14F-4D97-AF65-F5344CB8AC3E}">
        <p14:creationId xmlns:p14="http://schemas.microsoft.com/office/powerpoint/2010/main" val="121998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matters</a:t>
            </a:r>
            <a:endParaRPr lang="en-US" dirty="0"/>
          </a:p>
        </p:txBody>
      </p:sp>
      <p:sp>
        <p:nvSpPr>
          <p:cNvPr id="3" name="Content Placeholder 2"/>
          <p:cNvSpPr>
            <a:spLocks noGrp="1"/>
          </p:cNvSpPr>
          <p:nvPr>
            <p:ph idx="1"/>
          </p:nvPr>
        </p:nvSpPr>
        <p:spPr/>
        <p:txBody>
          <a:bodyPr>
            <a:noAutofit/>
          </a:bodyPr>
          <a:lstStyle/>
          <a:p>
            <a:r>
              <a:rPr lang="en-US" sz="2000" dirty="0" smtClean="0"/>
              <a:t>People suffer from </a:t>
            </a:r>
            <a:r>
              <a:rPr lang="en-US" sz="2000" b="1" dirty="0" smtClean="0"/>
              <a:t>opioid use disorder</a:t>
            </a:r>
            <a:r>
              <a:rPr lang="en-US" sz="2000" dirty="0" smtClean="0"/>
              <a:t>, or other substance use disorder</a:t>
            </a:r>
          </a:p>
          <a:p>
            <a:pPr lvl="1"/>
            <a:r>
              <a:rPr lang="en-US" dirty="0" smtClean="0"/>
              <a:t>Avoid “addict”, “alcoholic” – names that are about character or that may stigmatize</a:t>
            </a:r>
          </a:p>
          <a:p>
            <a:pPr lvl="1"/>
            <a:r>
              <a:rPr lang="en-US" dirty="0" smtClean="0"/>
              <a:t>Even “abuse” sounds judgmental</a:t>
            </a:r>
          </a:p>
          <a:p>
            <a:r>
              <a:rPr lang="en-US" sz="2000" dirty="0" smtClean="0"/>
              <a:t>Try to build a culture of courtesy and respect for everyone</a:t>
            </a:r>
          </a:p>
          <a:p>
            <a:pPr lvl="1"/>
            <a:r>
              <a:rPr lang="en-US" dirty="0" smtClean="0"/>
              <a:t>Avoid sarcasm, “dark humor”</a:t>
            </a:r>
          </a:p>
          <a:p>
            <a:pPr lvl="1"/>
            <a:r>
              <a:rPr lang="en-US" dirty="0" smtClean="0"/>
              <a:t>But acknowledge that “dissing” is prevalent. Imagine what it must be like </a:t>
            </a:r>
            <a:r>
              <a:rPr lang="is-IS" dirty="0" smtClean="0"/>
              <a:t>…</a:t>
            </a:r>
            <a:endParaRPr lang="en-US" dirty="0" smtClean="0"/>
          </a:p>
          <a:p>
            <a:r>
              <a:rPr lang="en-US" sz="2000" dirty="0" smtClean="0"/>
              <a:t>Given the nature of the illness, sometimes people “need a higher level of care”.</a:t>
            </a:r>
          </a:p>
          <a:p>
            <a:r>
              <a:rPr lang="en-US" sz="2000" dirty="0" smtClean="0"/>
              <a:t>Use “adherence”,  not “compliance”.</a:t>
            </a:r>
          </a:p>
          <a:p>
            <a:r>
              <a:rPr lang="en-US" sz="2000" dirty="0" smtClean="0"/>
              <a:t>Crucial Conversations</a:t>
            </a:r>
          </a:p>
          <a:p>
            <a:pPr lvl="1"/>
            <a:r>
              <a:rPr lang="en-US" dirty="0" smtClean="0"/>
              <a:t>What is the story that is playing in your head?</a:t>
            </a:r>
          </a:p>
          <a:p>
            <a:pPr lvl="1"/>
            <a:r>
              <a:rPr lang="en-US" dirty="0" smtClean="0"/>
              <a:t>How does your story inform the way you are approaching the patient?</a:t>
            </a:r>
          </a:p>
          <a:p>
            <a:r>
              <a:rPr lang="en-US" sz="2000" dirty="0" smtClean="0"/>
              <a:t>Never give up</a:t>
            </a:r>
            <a:endParaRPr lang="en-US" sz="2000" dirty="0"/>
          </a:p>
        </p:txBody>
      </p:sp>
    </p:spTree>
    <p:extLst>
      <p:ext uri="{BB962C8B-B14F-4D97-AF65-F5344CB8AC3E}">
        <p14:creationId xmlns:p14="http://schemas.microsoft.com/office/powerpoint/2010/main" val="20305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9288" y="1330403"/>
            <a:ext cx="6700711" cy="4469322"/>
          </a:xfrm>
          <a:prstGeom prst="rect">
            <a:avLst/>
          </a:prstGeom>
        </p:spPr>
      </p:pic>
      <p:sp>
        <p:nvSpPr>
          <p:cNvPr id="5" name="TextBox 4"/>
          <p:cNvSpPr txBox="1"/>
          <p:nvPr/>
        </p:nvSpPr>
        <p:spPr>
          <a:xfrm>
            <a:off x="2041135" y="619847"/>
            <a:ext cx="6713065" cy="646331"/>
          </a:xfrm>
          <a:prstGeom prst="rect">
            <a:avLst/>
          </a:prstGeom>
          <a:noFill/>
        </p:spPr>
        <p:txBody>
          <a:bodyPr wrap="square" rtlCol="0">
            <a:spAutoFit/>
          </a:bodyPr>
          <a:lstStyle/>
          <a:p>
            <a:r>
              <a:rPr lang="en-US" b="1" dirty="0"/>
              <a:t>Most Doctors Are Ill-Equipped to Deal With the Opioid Epidemic. Few Medical Schools Teach Addiction.</a:t>
            </a:r>
            <a:endParaRPr lang="en-US" dirty="0"/>
          </a:p>
        </p:txBody>
      </p:sp>
      <p:sp>
        <p:nvSpPr>
          <p:cNvPr id="6" name="TextBox 5"/>
          <p:cNvSpPr txBox="1"/>
          <p:nvPr/>
        </p:nvSpPr>
        <p:spPr>
          <a:xfrm>
            <a:off x="483825" y="5934670"/>
            <a:ext cx="9888164" cy="923330"/>
          </a:xfrm>
          <a:prstGeom prst="rect">
            <a:avLst/>
          </a:prstGeom>
          <a:noFill/>
        </p:spPr>
        <p:txBody>
          <a:bodyPr wrap="square" rtlCol="0">
            <a:spAutoFit/>
          </a:bodyPr>
          <a:lstStyle/>
          <a:p>
            <a:r>
              <a:rPr lang="en-US" dirty="0"/>
              <a:t>Matthew DeFazio, center, a medical student at Boston University, asks a fictional patient, portrayed by </a:t>
            </a:r>
            <a:r>
              <a:rPr lang="en-US" dirty="0" err="1"/>
              <a:t>Ric</a:t>
            </a:r>
            <a:r>
              <a:rPr lang="en-US" dirty="0"/>
              <a:t> </a:t>
            </a:r>
            <a:r>
              <a:rPr lang="en-US" dirty="0" err="1"/>
              <a:t>Mauré</a:t>
            </a:r>
            <a:r>
              <a:rPr lang="en-US" dirty="0"/>
              <a:t>, right, about his drug use. Dr. Bradley M. </a:t>
            </a:r>
            <a:r>
              <a:rPr lang="en-US" dirty="0" err="1"/>
              <a:t>Buchheit</a:t>
            </a:r>
            <a:r>
              <a:rPr lang="en-US" dirty="0"/>
              <a:t> coaches</a:t>
            </a:r>
            <a:r>
              <a:rPr lang="en-US" dirty="0" smtClean="0"/>
              <a:t>.</a:t>
            </a:r>
            <a:endParaRPr lang="en-US" dirty="0"/>
          </a:p>
          <a:p>
            <a:r>
              <a:rPr lang="en-US" dirty="0" err="1"/>
              <a:t>Kayana</a:t>
            </a:r>
            <a:r>
              <a:rPr lang="en-US" dirty="0"/>
              <a:t> </a:t>
            </a:r>
            <a:r>
              <a:rPr lang="en-US" dirty="0" err="1"/>
              <a:t>Szymczak</a:t>
            </a:r>
            <a:r>
              <a:rPr lang="en-US" dirty="0"/>
              <a:t> for The New York Times</a:t>
            </a:r>
          </a:p>
        </p:txBody>
      </p:sp>
      <p:sp>
        <p:nvSpPr>
          <p:cNvPr id="7" name="TextBox 6"/>
          <p:cNvSpPr txBox="1"/>
          <p:nvPr/>
        </p:nvSpPr>
        <p:spPr>
          <a:xfrm>
            <a:off x="1602668" y="272128"/>
            <a:ext cx="9011231" cy="369332"/>
          </a:xfrm>
          <a:prstGeom prst="rect">
            <a:avLst/>
          </a:prstGeom>
          <a:noFill/>
        </p:spPr>
        <p:txBody>
          <a:bodyPr wrap="square" rtlCol="0">
            <a:spAutoFit/>
          </a:bodyPr>
          <a:lstStyle/>
          <a:p>
            <a:r>
              <a:rPr lang="en-US" dirty="0"/>
              <a:t>https://</a:t>
            </a:r>
            <a:r>
              <a:rPr lang="en-US" dirty="0" err="1"/>
              <a:t>www.nytimes.com</a:t>
            </a:r>
            <a:r>
              <a:rPr lang="en-US" dirty="0"/>
              <a:t>/2018/09/10/health/addiction-medical-schools-</a:t>
            </a:r>
            <a:r>
              <a:rPr lang="en-US" dirty="0" err="1"/>
              <a:t>treatment.html</a:t>
            </a:r>
            <a:endParaRPr lang="en-US" dirty="0"/>
          </a:p>
        </p:txBody>
      </p:sp>
    </p:spTree>
    <p:extLst>
      <p:ext uri="{BB962C8B-B14F-4D97-AF65-F5344CB8AC3E}">
        <p14:creationId xmlns:p14="http://schemas.microsoft.com/office/powerpoint/2010/main" val="1679881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0" y="279400"/>
            <a:ext cx="8128000" cy="6286500"/>
          </a:xfrm>
          <a:prstGeom prst="rect">
            <a:avLst/>
          </a:prstGeom>
        </p:spPr>
      </p:pic>
    </p:spTree>
    <p:extLst>
      <p:ext uri="{BB962C8B-B14F-4D97-AF65-F5344CB8AC3E}">
        <p14:creationId xmlns:p14="http://schemas.microsoft.com/office/powerpoint/2010/main" val="3357364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0106" y="286890"/>
            <a:ext cx="8361930" cy="6339864"/>
          </a:xfrm>
          <a:prstGeom prst="rect">
            <a:avLst/>
          </a:prstGeom>
        </p:spPr>
      </p:pic>
    </p:spTree>
    <p:extLst>
      <p:ext uri="{BB962C8B-B14F-4D97-AF65-F5344CB8AC3E}">
        <p14:creationId xmlns:p14="http://schemas.microsoft.com/office/powerpoint/2010/main" val="3747604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1308</TotalTime>
  <Words>2226</Words>
  <Application>Microsoft Office PowerPoint</Application>
  <PresentationFormat>Widescreen</PresentationFormat>
  <Paragraphs>230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vt:lpstr>
      <vt:lpstr>Lato</vt:lpstr>
      <vt:lpstr>Adjacency</vt:lpstr>
      <vt:lpstr>Addiction Medicine is Primary Care</vt:lpstr>
      <vt:lpstr>The Harm Reduction Model</vt:lpstr>
      <vt:lpstr>Goals and Objectives</vt:lpstr>
      <vt:lpstr>Resources</vt:lpstr>
      <vt:lpstr>Definitions and terminology</vt:lpstr>
      <vt:lpstr>Language matters</vt:lpstr>
      <vt:lpstr>PowerPoint Presentation</vt:lpstr>
      <vt:lpstr>PowerPoint Presentation</vt:lpstr>
      <vt:lpstr>PowerPoint Presentation</vt:lpstr>
      <vt:lpstr>PowerPoint Presentation</vt:lpstr>
      <vt:lpstr>PowerPoint Presentation</vt:lpstr>
      <vt:lpstr>DHHS: Strategy to Combat Opioid Abuse, Misuse, and Overdose  A Framework Based on the Five Point Strategy - 2017</vt:lpstr>
      <vt:lpstr>Opioid Use Disorder is a Chronic Disease</vt:lpstr>
      <vt:lpstr>PowerPoint Presentation</vt:lpstr>
      <vt:lpstr>PowerPoint Presentation</vt:lpstr>
      <vt:lpstr>Key areas in the chronic care model of OUD</vt:lpstr>
      <vt:lpstr>Geographic and Specialty Distribution of US Physicians Trained to Treat Opioid Use Disorder - 2015http://www.annfammed.org/content/13/1/23 </vt:lpstr>
      <vt:lpstr>PowerPoint Presentation</vt:lpstr>
      <vt:lpstr>Barriers to providing buprenorphine treatment </vt:lpstr>
      <vt:lpstr>ICD -10 codes</vt:lpstr>
      <vt:lpstr>MAT for opioid use disorder</vt:lpstr>
      <vt:lpstr>PCSS-B training (buprenorphine)</vt:lpstr>
      <vt:lpstr>PowerPoint Presentation</vt:lpstr>
      <vt:lpstr>Success Stories</vt:lpstr>
      <vt:lpstr>Models of primary care management  of addiction</vt:lpstr>
      <vt:lpstr>SSTAR – Stanley Street Treatment and Resources, Fall River, MA – a fully integrated program</vt:lpstr>
      <vt:lpstr>Don’t do this alone </vt:lpstr>
      <vt:lpstr>Don’t do this alone</vt:lpstr>
      <vt:lpstr>Ancillary Medications </vt:lpstr>
      <vt:lpstr>Insurance Coverage</vt:lpstr>
      <vt:lpstr>Know your community - users</vt:lpstr>
      <vt:lpstr>Know your community</vt:lpstr>
      <vt:lpstr>Caveats and Conundrums</vt:lpstr>
      <vt:lpstr>Urine Drug Screens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Medicine is Primary Care</dc:title>
  <dc:creator>George Maxted</dc:creator>
  <cp:lastModifiedBy>George Maxted</cp:lastModifiedBy>
  <cp:revision>69</cp:revision>
  <dcterms:created xsi:type="dcterms:W3CDTF">2018-11-03T17:22:22Z</dcterms:created>
  <dcterms:modified xsi:type="dcterms:W3CDTF">2018-11-16T23:26:00Z</dcterms:modified>
</cp:coreProperties>
</file>