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57" r:id="rId5"/>
    <p:sldId id="258" r:id="rId6"/>
    <p:sldId id="259" r:id="rId7"/>
    <p:sldId id="260" r:id="rId8"/>
    <p:sldId id="261" r:id="rId9"/>
    <p:sldId id="267" r:id="rId10"/>
    <p:sldId id="262" r:id="rId11"/>
    <p:sldId id="263" r:id="rId12"/>
    <p:sldId id="264" r:id="rId13"/>
    <p:sldId id="265" r:id="rId14"/>
    <p:sldId id="266" r:id="rId15"/>
    <p:sldId id="273"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75" d="100"/>
          <a:sy n="75" d="100"/>
        </p:scale>
        <p:origin x="284" y="60"/>
      </p:cViewPr>
      <p:guideLst/>
    </p:cSldViewPr>
  </p:slideViewPr>
  <p:notesTextViewPr>
    <p:cViewPr>
      <p:scale>
        <a:sx n="1" d="1"/>
        <a:sy n="1" d="1"/>
      </p:scale>
      <p:origin x="0" y="0"/>
    </p:cViewPr>
  </p:notesTextViewPr>
  <p:sorterViewPr>
    <p:cViewPr>
      <p:scale>
        <a:sx n="100" d="100"/>
        <a:sy n="100" d="100"/>
      </p:scale>
      <p:origin x="0" y="-13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FED96E-BBCB-48B5-A7B0-520B1952598B}" type="doc">
      <dgm:prSet loTypeId="urn:microsoft.com/office/officeart/2005/8/layout/process1" loCatId="process" qsTypeId="urn:microsoft.com/office/officeart/2005/8/quickstyle/simple1" qsCatId="simple" csTypeId="urn:microsoft.com/office/officeart/2005/8/colors/accent1_2" csCatId="accent1" phldr="1"/>
      <dgm:spPr/>
    </dgm:pt>
    <dgm:pt modelId="{146855EE-0C58-4975-AB43-0293F2318D25}">
      <dgm:prSet phldrT="[Text]" custT="1"/>
      <dgm:spPr/>
      <dgm:t>
        <a:bodyPr/>
        <a:lstStyle/>
        <a:p>
          <a:r>
            <a:rPr lang="en-US" sz="2000" dirty="0" smtClean="0"/>
            <a:t>Metformin</a:t>
          </a:r>
          <a:endParaRPr lang="en-US" sz="2000" dirty="0"/>
        </a:p>
      </dgm:t>
    </dgm:pt>
    <dgm:pt modelId="{F45DF8C8-315C-4B59-8014-C3CCB36505B3}" type="parTrans" cxnId="{5883AE2F-873E-412A-BD00-320EEFAA68A2}">
      <dgm:prSet/>
      <dgm:spPr/>
      <dgm:t>
        <a:bodyPr/>
        <a:lstStyle/>
        <a:p>
          <a:endParaRPr lang="en-US"/>
        </a:p>
      </dgm:t>
    </dgm:pt>
    <dgm:pt modelId="{D79DDBA5-FA87-4D2D-9E8A-718DD79347C0}" type="sibTrans" cxnId="{5883AE2F-873E-412A-BD00-320EEFAA68A2}">
      <dgm:prSet/>
      <dgm:spPr/>
      <dgm:t>
        <a:bodyPr/>
        <a:lstStyle/>
        <a:p>
          <a:endParaRPr lang="en-US"/>
        </a:p>
      </dgm:t>
    </dgm:pt>
    <dgm:pt modelId="{ACACDD3B-4C86-4EAD-B891-24D416BE8D3C}">
      <dgm:prSet phldrT="[Text]" custT="1"/>
      <dgm:spPr/>
      <dgm:t>
        <a:bodyPr/>
        <a:lstStyle/>
        <a:p>
          <a:r>
            <a:rPr lang="en-US" sz="2000" dirty="0" smtClean="0"/>
            <a:t>Glyburide/</a:t>
          </a:r>
          <a:r>
            <a:rPr lang="en-US" sz="2000" dirty="0" err="1" smtClean="0"/>
            <a:t>glibenclamide</a:t>
          </a:r>
          <a:endParaRPr lang="en-US" sz="2000" dirty="0"/>
        </a:p>
      </dgm:t>
    </dgm:pt>
    <dgm:pt modelId="{C4BE86DC-298D-45B2-BB2A-19A4B60E2797}" type="parTrans" cxnId="{1575009D-3B32-47CB-A61F-7FC18D8EC2C9}">
      <dgm:prSet/>
      <dgm:spPr/>
      <dgm:t>
        <a:bodyPr/>
        <a:lstStyle/>
        <a:p>
          <a:endParaRPr lang="en-US"/>
        </a:p>
      </dgm:t>
    </dgm:pt>
    <dgm:pt modelId="{F0393289-8C55-4644-B5AF-AD713A27286C}" type="sibTrans" cxnId="{1575009D-3B32-47CB-A61F-7FC18D8EC2C9}">
      <dgm:prSet/>
      <dgm:spPr/>
      <dgm:t>
        <a:bodyPr/>
        <a:lstStyle/>
        <a:p>
          <a:endParaRPr lang="en-US"/>
        </a:p>
      </dgm:t>
    </dgm:pt>
    <dgm:pt modelId="{9E7C8023-C839-402E-A90A-2E7BD64D13CC}">
      <dgm:prSet phldrT="[Text]"/>
      <dgm:spPr/>
      <dgm:t>
        <a:bodyPr/>
        <a:lstStyle/>
        <a:p>
          <a:r>
            <a:rPr lang="en-US" dirty="0" smtClean="0"/>
            <a:t>Regular/NPH insulin</a:t>
          </a:r>
          <a:endParaRPr lang="en-US" dirty="0"/>
        </a:p>
      </dgm:t>
    </dgm:pt>
    <dgm:pt modelId="{10EE67D2-FCFF-4088-A58F-0E14A77B6D98}" type="parTrans" cxnId="{A4B3967C-2EF9-45F1-BD52-2069EAF6FD6B}">
      <dgm:prSet/>
      <dgm:spPr/>
      <dgm:t>
        <a:bodyPr/>
        <a:lstStyle/>
        <a:p>
          <a:endParaRPr lang="en-US"/>
        </a:p>
      </dgm:t>
    </dgm:pt>
    <dgm:pt modelId="{6FE51DCA-8488-48F7-8293-DC7EA8999A9E}" type="sibTrans" cxnId="{A4B3967C-2EF9-45F1-BD52-2069EAF6FD6B}">
      <dgm:prSet/>
      <dgm:spPr/>
      <dgm:t>
        <a:bodyPr/>
        <a:lstStyle/>
        <a:p>
          <a:endParaRPr lang="en-US"/>
        </a:p>
      </dgm:t>
    </dgm:pt>
    <dgm:pt modelId="{3D4558C8-04E7-49A2-BCC9-94C2EB157A0F}" type="pres">
      <dgm:prSet presAssocID="{42FED96E-BBCB-48B5-A7B0-520B1952598B}" presName="Name0" presStyleCnt="0">
        <dgm:presLayoutVars>
          <dgm:dir/>
          <dgm:resizeHandles val="exact"/>
        </dgm:presLayoutVars>
      </dgm:prSet>
      <dgm:spPr/>
    </dgm:pt>
    <dgm:pt modelId="{8D70E5CD-97CA-465F-9D92-FF135B6764DD}" type="pres">
      <dgm:prSet presAssocID="{146855EE-0C58-4975-AB43-0293F2318D25}" presName="node" presStyleLbl="node1" presStyleIdx="0" presStyleCnt="3" custScaleX="60105" custScaleY="26408" custLinFactNeighborX="33953" custLinFactNeighborY="58637">
        <dgm:presLayoutVars>
          <dgm:bulletEnabled val="1"/>
        </dgm:presLayoutVars>
      </dgm:prSet>
      <dgm:spPr/>
      <dgm:t>
        <a:bodyPr/>
        <a:lstStyle/>
        <a:p>
          <a:endParaRPr lang="en-US"/>
        </a:p>
      </dgm:t>
    </dgm:pt>
    <dgm:pt modelId="{5AED0343-3D55-4661-A945-79BB54036D69}" type="pres">
      <dgm:prSet presAssocID="{D79DDBA5-FA87-4D2D-9E8A-718DD79347C0}" presName="sibTrans" presStyleLbl="sibTrans2D1" presStyleIdx="0" presStyleCnt="2"/>
      <dgm:spPr/>
      <dgm:t>
        <a:bodyPr/>
        <a:lstStyle/>
        <a:p>
          <a:endParaRPr lang="en-US"/>
        </a:p>
      </dgm:t>
    </dgm:pt>
    <dgm:pt modelId="{4AADA685-7356-4F26-99BA-9BDE286FD07E}" type="pres">
      <dgm:prSet presAssocID="{D79DDBA5-FA87-4D2D-9E8A-718DD79347C0}" presName="connectorText" presStyleLbl="sibTrans2D1" presStyleIdx="0" presStyleCnt="2"/>
      <dgm:spPr/>
      <dgm:t>
        <a:bodyPr/>
        <a:lstStyle/>
        <a:p>
          <a:endParaRPr lang="en-US"/>
        </a:p>
      </dgm:t>
    </dgm:pt>
    <dgm:pt modelId="{7E938429-395C-472D-8E3C-F4A150DF6BBF}" type="pres">
      <dgm:prSet presAssocID="{ACACDD3B-4C86-4EAD-B891-24D416BE8D3C}" presName="node" presStyleLbl="node1" presStyleIdx="1" presStyleCnt="3" custScaleX="92076" custScaleY="28493" custLinFactNeighborX="23360" custLinFactNeighborY="2343">
        <dgm:presLayoutVars>
          <dgm:bulletEnabled val="1"/>
        </dgm:presLayoutVars>
      </dgm:prSet>
      <dgm:spPr/>
      <dgm:t>
        <a:bodyPr/>
        <a:lstStyle/>
        <a:p>
          <a:endParaRPr lang="en-US"/>
        </a:p>
      </dgm:t>
    </dgm:pt>
    <dgm:pt modelId="{65F193C8-FEF3-4F54-87A6-FF3BF17825C3}" type="pres">
      <dgm:prSet presAssocID="{F0393289-8C55-4644-B5AF-AD713A27286C}" presName="sibTrans" presStyleLbl="sibTrans2D1" presStyleIdx="1" presStyleCnt="2"/>
      <dgm:spPr/>
      <dgm:t>
        <a:bodyPr/>
        <a:lstStyle/>
        <a:p>
          <a:endParaRPr lang="en-US"/>
        </a:p>
      </dgm:t>
    </dgm:pt>
    <dgm:pt modelId="{0314F3C9-4951-434F-AB73-7A27F1DAAD88}" type="pres">
      <dgm:prSet presAssocID="{F0393289-8C55-4644-B5AF-AD713A27286C}" presName="connectorText" presStyleLbl="sibTrans2D1" presStyleIdx="1" presStyleCnt="2"/>
      <dgm:spPr/>
      <dgm:t>
        <a:bodyPr/>
        <a:lstStyle/>
        <a:p>
          <a:endParaRPr lang="en-US"/>
        </a:p>
      </dgm:t>
    </dgm:pt>
    <dgm:pt modelId="{E06DD66D-60E0-4390-A69F-C8883CDCDFAD}" type="pres">
      <dgm:prSet presAssocID="{9E7C8023-C839-402E-A90A-2E7BD64D13CC}" presName="node" presStyleLbl="node1" presStyleIdx="2" presStyleCnt="3" custScaleX="74346" custScaleY="30230" custLinFactNeighborX="-1559" custLinFactNeighborY="57666">
        <dgm:presLayoutVars>
          <dgm:bulletEnabled val="1"/>
        </dgm:presLayoutVars>
      </dgm:prSet>
      <dgm:spPr/>
      <dgm:t>
        <a:bodyPr/>
        <a:lstStyle/>
        <a:p>
          <a:endParaRPr lang="en-US"/>
        </a:p>
      </dgm:t>
    </dgm:pt>
  </dgm:ptLst>
  <dgm:cxnLst>
    <dgm:cxn modelId="{28395B1E-2941-47DB-B3B3-3AAA8D2D07E3}" type="presOf" srcId="{146855EE-0C58-4975-AB43-0293F2318D25}" destId="{8D70E5CD-97CA-465F-9D92-FF135B6764DD}" srcOrd="0" destOrd="0" presId="urn:microsoft.com/office/officeart/2005/8/layout/process1"/>
    <dgm:cxn modelId="{680D3C0E-3097-46E6-947A-7533810E0871}" type="presOf" srcId="{ACACDD3B-4C86-4EAD-B891-24D416BE8D3C}" destId="{7E938429-395C-472D-8E3C-F4A150DF6BBF}" srcOrd="0" destOrd="0" presId="urn:microsoft.com/office/officeart/2005/8/layout/process1"/>
    <dgm:cxn modelId="{5883AE2F-873E-412A-BD00-320EEFAA68A2}" srcId="{42FED96E-BBCB-48B5-A7B0-520B1952598B}" destId="{146855EE-0C58-4975-AB43-0293F2318D25}" srcOrd="0" destOrd="0" parTransId="{F45DF8C8-315C-4B59-8014-C3CCB36505B3}" sibTransId="{D79DDBA5-FA87-4D2D-9E8A-718DD79347C0}"/>
    <dgm:cxn modelId="{C97759BD-48FE-433C-9F15-D71C5DE5D302}" type="presOf" srcId="{9E7C8023-C839-402E-A90A-2E7BD64D13CC}" destId="{E06DD66D-60E0-4390-A69F-C8883CDCDFAD}" srcOrd="0" destOrd="0" presId="urn:microsoft.com/office/officeart/2005/8/layout/process1"/>
    <dgm:cxn modelId="{08CA0A4A-D8C5-4BD9-A721-79C3BC99F3FF}" type="presOf" srcId="{D79DDBA5-FA87-4D2D-9E8A-718DD79347C0}" destId="{4AADA685-7356-4F26-99BA-9BDE286FD07E}" srcOrd="1" destOrd="0" presId="urn:microsoft.com/office/officeart/2005/8/layout/process1"/>
    <dgm:cxn modelId="{2763C88B-6D0D-4E04-A30A-00CD3715BABA}" type="presOf" srcId="{F0393289-8C55-4644-B5AF-AD713A27286C}" destId="{0314F3C9-4951-434F-AB73-7A27F1DAAD88}" srcOrd="1" destOrd="0" presId="urn:microsoft.com/office/officeart/2005/8/layout/process1"/>
    <dgm:cxn modelId="{1575009D-3B32-47CB-A61F-7FC18D8EC2C9}" srcId="{42FED96E-BBCB-48B5-A7B0-520B1952598B}" destId="{ACACDD3B-4C86-4EAD-B891-24D416BE8D3C}" srcOrd="1" destOrd="0" parTransId="{C4BE86DC-298D-45B2-BB2A-19A4B60E2797}" sibTransId="{F0393289-8C55-4644-B5AF-AD713A27286C}"/>
    <dgm:cxn modelId="{361A05CB-D3A2-4D44-9C33-CF9FA3983D33}" type="presOf" srcId="{F0393289-8C55-4644-B5AF-AD713A27286C}" destId="{65F193C8-FEF3-4F54-87A6-FF3BF17825C3}" srcOrd="0" destOrd="0" presId="urn:microsoft.com/office/officeart/2005/8/layout/process1"/>
    <dgm:cxn modelId="{6B8BB423-72DE-48D5-BF9A-8CD884CA6352}" type="presOf" srcId="{42FED96E-BBCB-48B5-A7B0-520B1952598B}" destId="{3D4558C8-04E7-49A2-BCC9-94C2EB157A0F}" srcOrd="0" destOrd="0" presId="urn:microsoft.com/office/officeart/2005/8/layout/process1"/>
    <dgm:cxn modelId="{A4B3967C-2EF9-45F1-BD52-2069EAF6FD6B}" srcId="{42FED96E-BBCB-48B5-A7B0-520B1952598B}" destId="{9E7C8023-C839-402E-A90A-2E7BD64D13CC}" srcOrd="2" destOrd="0" parTransId="{10EE67D2-FCFF-4088-A58F-0E14A77B6D98}" sibTransId="{6FE51DCA-8488-48F7-8293-DC7EA8999A9E}"/>
    <dgm:cxn modelId="{BE603046-7DAA-486A-AB9A-AF2CB9FE8C08}" type="presOf" srcId="{D79DDBA5-FA87-4D2D-9E8A-718DD79347C0}" destId="{5AED0343-3D55-4661-A945-79BB54036D69}" srcOrd="0" destOrd="0" presId="urn:microsoft.com/office/officeart/2005/8/layout/process1"/>
    <dgm:cxn modelId="{9BDC797C-5E8F-4F83-BD39-7E4C65760202}" type="presParOf" srcId="{3D4558C8-04E7-49A2-BCC9-94C2EB157A0F}" destId="{8D70E5CD-97CA-465F-9D92-FF135B6764DD}" srcOrd="0" destOrd="0" presId="urn:microsoft.com/office/officeart/2005/8/layout/process1"/>
    <dgm:cxn modelId="{6EBE5DA8-F5BC-4EF4-AFFA-A5E004FFD89B}" type="presParOf" srcId="{3D4558C8-04E7-49A2-BCC9-94C2EB157A0F}" destId="{5AED0343-3D55-4661-A945-79BB54036D69}" srcOrd="1" destOrd="0" presId="urn:microsoft.com/office/officeart/2005/8/layout/process1"/>
    <dgm:cxn modelId="{8ECDCE1E-9CA3-4441-B074-6B4E01A00108}" type="presParOf" srcId="{5AED0343-3D55-4661-A945-79BB54036D69}" destId="{4AADA685-7356-4F26-99BA-9BDE286FD07E}" srcOrd="0" destOrd="0" presId="urn:microsoft.com/office/officeart/2005/8/layout/process1"/>
    <dgm:cxn modelId="{02249EB2-5345-4AA6-91CE-09C33A1DA16B}" type="presParOf" srcId="{3D4558C8-04E7-49A2-BCC9-94C2EB157A0F}" destId="{7E938429-395C-472D-8E3C-F4A150DF6BBF}" srcOrd="2" destOrd="0" presId="urn:microsoft.com/office/officeart/2005/8/layout/process1"/>
    <dgm:cxn modelId="{08CD6209-EE1C-46E1-AD5E-B9E975BBCC94}" type="presParOf" srcId="{3D4558C8-04E7-49A2-BCC9-94C2EB157A0F}" destId="{65F193C8-FEF3-4F54-87A6-FF3BF17825C3}" srcOrd="3" destOrd="0" presId="urn:microsoft.com/office/officeart/2005/8/layout/process1"/>
    <dgm:cxn modelId="{7DDB4041-9577-4436-96DE-9C627990DB97}" type="presParOf" srcId="{65F193C8-FEF3-4F54-87A6-FF3BF17825C3}" destId="{0314F3C9-4951-434F-AB73-7A27F1DAAD88}" srcOrd="0" destOrd="0" presId="urn:microsoft.com/office/officeart/2005/8/layout/process1"/>
    <dgm:cxn modelId="{83E72956-D881-4E8F-8E8F-DA904965978E}" type="presParOf" srcId="{3D4558C8-04E7-49A2-BCC9-94C2EB157A0F}" destId="{E06DD66D-60E0-4390-A69F-C8883CDCDFA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70E5CD-97CA-465F-9D92-FF135B6764DD}">
      <dsp:nvSpPr>
        <dsp:cNvPr id="0" name=""/>
        <dsp:cNvSpPr/>
      </dsp:nvSpPr>
      <dsp:spPr>
        <a:xfrm>
          <a:off x="439892" y="136412"/>
          <a:ext cx="1942509" cy="5120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Metformin</a:t>
          </a:r>
          <a:endParaRPr lang="en-US" sz="2000" kern="1200" dirty="0"/>
        </a:p>
      </dsp:txBody>
      <dsp:txXfrm>
        <a:off x="454890" y="151410"/>
        <a:ext cx="1912513" cy="482085"/>
      </dsp:txXfrm>
    </dsp:sp>
    <dsp:sp modelId="{5AED0343-3D55-4661-A945-79BB54036D69}">
      <dsp:nvSpPr>
        <dsp:cNvPr id="0" name=""/>
        <dsp:cNvSpPr/>
      </dsp:nvSpPr>
      <dsp:spPr>
        <a:xfrm rot="21578344">
          <a:off x="2671346" y="58337"/>
          <a:ext cx="612588" cy="6484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671348" y="188615"/>
        <a:ext cx="428812" cy="389095"/>
      </dsp:txXfrm>
    </dsp:sp>
    <dsp:sp modelId="{7E938429-395C-472D-8E3C-F4A150DF6BBF}">
      <dsp:nvSpPr>
        <dsp:cNvPr id="0" name=""/>
        <dsp:cNvSpPr/>
      </dsp:nvSpPr>
      <dsp:spPr>
        <a:xfrm>
          <a:off x="3538205" y="93424"/>
          <a:ext cx="2975767" cy="5525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Glyburide/</a:t>
          </a:r>
          <a:r>
            <a:rPr lang="en-US" sz="2000" kern="1200" dirty="0" err="1" smtClean="0"/>
            <a:t>glibenclamide</a:t>
          </a:r>
          <a:endParaRPr lang="en-US" sz="2000" kern="1200" dirty="0"/>
        </a:p>
      </dsp:txBody>
      <dsp:txXfrm>
        <a:off x="3554388" y="109607"/>
        <a:ext cx="2943401" cy="520146"/>
      </dsp:txXfrm>
    </dsp:sp>
    <dsp:sp modelId="{65F193C8-FEF3-4F54-87A6-FF3BF17825C3}">
      <dsp:nvSpPr>
        <dsp:cNvPr id="0" name=""/>
        <dsp:cNvSpPr/>
      </dsp:nvSpPr>
      <dsp:spPr>
        <a:xfrm rot="21586583">
          <a:off x="6756622" y="37675"/>
          <a:ext cx="514424" cy="6484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6756623" y="167675"/>
        <a:ext cx="360097" cy="389095"/>
      </dsp:txXfrm>
    </dsp:sp>
    <dsp:sp modelId="{E06DD66D-60E0-4390-A69F-C8883CDCDFAD}">
      <dsp:nvSpPr>
        <dsp:cNvPr id="0" name=""/>
        <dsp:cNvSpPr/>
      </dsp:nvSpPr>
      <dsp:spPr>
        <a:xfrm>
          <a:off x="7484578" y="62299"/>
          <a:ext cx="2402758" cy="5861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Regular/NPH insulin</a:t>
          </a:r>
          <a:endParaRPr lang="en-US" sz="2100" kern="1200" dirty="0"/>
        </a:p>
      </dsp:txBody>
      <dsp:txXfrm>
        <a:off x="7501747" y="79468"/>
        <a:ext cx="2368420" cy="55185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636978-E0DE-4AC6-BBB8-8AD86BE8CFFF}"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0FB51-8704-4529-86A9-403BBB448BFF}" type="slidenum">
              <a:rPr lang="en-US" smtClean="0"/>
              <a:t>‹#›</a:t>
            </a:fld>
            <a:endParaRPr lang="en-US"/>
          </a:p>
        </p:txBody>
      </p:sp>
    </p:spTree>
    <p:extLst>
      <p:ext uri="{BB962C8B-B14F-4D97-AF65-F5344CB8AC3E}">
        <p14:creationId xmlns:p14="http://schemas.microsoft.com/office/powerpoint/2010/main" val="2371424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36978-E0DE-4AC6-BBB8-8AD86BE8CFFF}"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0FB51-8704-4529-86A9-403BBB448BFF}" type="slidenum">
              <a:rPr lang="en-US" smtClean="0"/>
              <a:t>‹#›</a:t>
            </a:fld>
            <a:endParaRPr lang="en-US"/>
          </a:p>
        </p:txBody>
      </p:sp>
    </p:spTree>
    <p:extLst>
      <p:ext uri="{BB962C8B-B14F-4D97-AF65-F5344CB8AC3E}">
        <p14:creationId xmlns:p14="http://schemas.microsoft.com/office/powerpoint/2010/main" val="107618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36978-E0DE-4AC6-BBB8-8AD86BE8CFFF}"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0FB51-8704-4529-86A9-403BBB448BFF}" type="slidenum">
              <a:rPr lang="en-US" smtClean="0"/>
              <a:t>‹#›</a:t>
            </a:fld>
            <a:endParaRPr lang="en-US"/>
          </a:p>
        </p:txBody>
      </p:sp>
    </p:spTree>
    <p:extLst>
      <p:ext uri="{BB962C8B-B14F-4D97-AF65-F5344CB8AC3E}">
        <p14:creationId xmlns:p14="http://schemas.microsoft.com/office/powerpoint/2010/main" val="27455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36978-E0DE-4AC6-BBB8-8AD86BE8CFFF}"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0FB51-8704-4529-86A9-403BBB448BFF}" type="slidenum">
              <a:rPr lang="en-US" smtClean="0"/>
              <a:t>‹#›</a:t>
            </a:fld>
            <a:endParaRPr lang="en-US"/>
          </a:p>
        </p:txBody>
      </p:sp>
    </p:spTree>
    <p:extLst>
      <p:ext uri="{BB962C8B-B14F-4D97-AF65-F5344CB8AC3E}">
        <p14:creationId xmlns:p14="http://schemas.microsoft.com/office/powerpoint/2010/main" val="219912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36978-E0DE-4AC6-BBB8-8AD86BE8CFFF}" type="datetimeFigureOut">
              <a:rPr lang="en-US" smtClean="0"/>
              <a:t>10/7/2017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0FB51-8704-4529-86A9-403BBB448BFF}" type="slidenum">
              <a:rPr lang="en-US" smtClean="0"/>
              <a:t>‹#›</a:t>
            </a:fld>
            <a:endParaRPr lang="en-US"/>
          </a:p>
        </p:txBody>
      </p:sp>
    </p:spTree>
    <p:extLst>
      <p:ext uri="{BB962C8B-B14F-4D97-AF65-F5344CB8AC3E}">
        <p14:creationId xmlns:p14="http://schemas.microsoft.com/office/powerpoint/2010/main" val="1187581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636978-E0DE-4AC6-BBB8-8AD86BE8CFFF}" type="datetimeFigureOut">
              <a:rPr lang="en-US" smtClean="0"/>
              <a:t>10/7/2017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0FB51-8704-4529-86A9-403BBB448BFF}" type="slidenum">
              <a:rPr lang="en-US" smtClean="0"/>
              <a:t>‹#›</a:t>
            </a:fld>
            <a:endParaRPr lang="en-US"/>
          </a:p>
        </p:txBody>
      </p:sp>
    </p:spTree>
    <p:extLst>
      <p:ext uri="{BB962C8B-B14F-4D97-AF65-F5344CB8AC3E}">
        <p14:creationId xmlns:p14="http://schemas.microsoft.com/office/powerpoint/2010/main" val="1092268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636978-E0DE-4AC6-BBB8-8AD86BE8CFFF}" type="datetimeFigureOut">
              <a:rPr lang="en-US" smtClean="0"/>
              <a:t>10/7/2017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40FB51-8704-4529-86A9-403BBB448BFF}" type="slidenum">
              <a:rPr lang="en-US" smtClean="0"/>
              <a:t>‹#›</a:t>
            </a:fld>
            <a:endParaRPr lang="en-US"/>
          </a:p>
        </p:txBody>
      </p:sp>
    </p:spTree>
    <p:extLst>
      <p:ext uri="{BB962C8B-B14F-4D97-AF65-F5344CB8AC3E}">
        <p14:creationId xmlns:p14="http://schemas.microsoft.com/office/powerpoint/2010/main" val="1319825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636978-E0DE-4AC6-BBB8-8AD86BE8CFFF}" type="datetimeFigureOut">
              <a:rPr lang="en-US" smtClean="0"/>
              <a:t>10/7/2017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40FB51-8704-4529-86A9-403BBB448BFF}" type="slidenum">
              <a:rPr lang="en-US" smtClean="0"/>
              <a:t>‹#›</a:t>
            </a:fld>
            <a:endParaRPr lang="en-US"/>
          </a:p>
        </p:txBody>
      </p:sp>
    </p:spTree>
    <p:extLst>
      <p:ext uri="{BB962C8B-B14F-4D97-AF65-F5344CB8AC3E}">
        <p14:creationId xmlns:p14="http://schemas.microsoft.com/office/powerpoint/2010/main" val="306596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36978-E0DE-4AC6-BBB8-8AD86BE8CFFF}" type="datetimeFigureOut">
              <a:rPr lang="en-US" smtClean="0"/>
              <a:t>10/7/2017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40FB51-8704-4529-86A9-403BBB448BFF}" type="slidenum">
              <a:rPr lang="en-US" smtClean="0"/>
              <a:t>‹#›</a:t>
            </a:fld>
            <a:endParaRPr lang="en-US"/>
          </a:p>
        </p:txBody>
      </p:sp>
    </p:spTree>
    <p:extLst>
      <p:ext uri="{BB962C8B-B14F-4D97-AF65-F5344CB8AC3E}">
        <p14:creationId xmlns:p14="http://schemas.microsoft.com/office/powerpoint/2010/main" val="373825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36978-E0DE-4AC6-BBB8-8AD86BE8CFFF}" type="datetimeFigureOut">
              <a:rPr lang="en-US" smtClean="0"/>
              <a:t>10/7/2017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0FB51-8704-4529-86A9-403BBB448BFF}" type="slidenum">
              <a:rPr lang="en-US" smtClean="0"/>
              <a:t>‹#›</a:t>
            </a:fld>
            <a:endParaRPr lang="en-US"/>
          </a:p>
        </p:txBody>
      </p:sp>
    </p:spTree>
    <p:extLst>
      <p:ext uri="{BB962C8B-B14F-4D97-AF65-F5344CB8AC3E}">
        <p14:creationId xmlns:p14="http://schemas.microsoft.com/office/powerpoint/2010/main" val="4100733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36978-E0DE-4AC6-BBB8-8AD86BE8CFFF}" type="datetimeFigureOut">
              <a:rPr lang="en-US" smtClean="0"/>
              <a:t>10/7/2017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0FB51-8704-4529-86A9-403BBB448BFF}" type="slidenum">
              <a:rPr lang="en-US" smtClean="0"/>
              <a:t>‹#›</a:t>
            </a:fld>
            <a:endParaRPr lang="en-US"/>
          </a:p>
        </p:txBody>
      </p:sp>
    </p:spTree>
    <p:extLst>
      <p:ext uri="{BB962C8B-B14F-4D97-AF65-F5344CB8AC3E}">
        <p14:creationId xmlns:p14="http://schemas.microsoft.com/office/powerpoint/2010/main" val="1296934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36978-E0DE-4AC6-BBB8-8AD86BE8CFFF}" type="datetimeFigureOut">
              <a:rPr lang="en-US" smtClean="0"/>
              <a:t>10/7/2017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0FB51-8704-4529-86A9-403BBB448BFF}" type="slidenum">
              <a:rPr lang="en-US" smtClean="0"/>
              <a:t>‹#›</a:t>
            </a:fld>
            <a:endParaRPr lang="en-US"/>
          </a:p>
        </p:txBody>
      </p:sp>
    </p:spTree>
    <p:extLst>
      <p:ext uri="{BB962C8B-B14F-4D97-AF65-F5344CB8AC3E}">
        <p14:creationId xmlns:p14="http://schemas.microsoft.com/office/powerpoint/2010/main" val="4209730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Diagnosis and Management of Diabetes </a:t>
            </a:r>
            <a:br>
              <a:rPr lang="en-US" dirty="0" smtClean="0"/>
            </a:br>
            <a:r>
              <a:rPr lang="en-US" dirty="0" smtClean="0"/>
              <a:t>in the Developing World</a:t>
            </a:r>
            <a:endParaRPr lang="en-US" dirty="0"/>
          </a:p>
        </p:txBody>
      </p:sp>
      <p:sp>
        <p:nvSpPr>
          <p:cNvPr id="3" name="Subtitle 2"/>
          <p:cNvSpPr>
            <a:spLocks noGrp="1"/>
          </p:cNvSpPr>
          <p:nvPr>
            <p:ph type="subTitle" idx="1"/>
          </p:nvPr>
        </p:nvSpPr>
        <p:spPr>
          <a:xfrm>
            <a:off x="1524000" y="3972232"/>
            <a:ext cx="9144000" cy="1285568"/>
          </a:xfrm>
        </p:spPr>
        <p:txBody>
          <a:bodyPr>
            <a:normAutofit lnSpcReduction="10000"/>
          </a:bodyPr>
          <a:lstStyle/>
          <a:p>
            <a:r>
              <a:rPr lang="en-US" dirty="0"/>
              <a:t>Dr. Calvin Wilson</a:t>
            </a:r>
          </a:p>
          <a:p>
            <a:r>
              <a:rPr lang="en-US" dirty="0"/>
              <a:t>Clinical Professor of Family Medicine</a:t>
            </a:r>
          </a:p>
          <a:p>
            <a:r>
              <a:rPr lang="en-US" dirty="0"/>
              <a:t>University of Colorado Anschutz School of Medicine</a:t>
            </a:r>
          </a:p>
          <a:p>
            <a:endParaRPr lang="en-US" dirty="0"/>
          </a:p>
        </p:txBody>
      </p:sp>
    </p:spTree>
    <p:extLst>
      <p:ext uri="{BB962C8B-B14F-4D97-AF65-F5344CB8AC3E}">
        <p14:creationId xmlns:p14="http://schemas.microsoft.com/office/powerpoint/2010/main" val="2497740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Diabetes – System Changes</a:t>
            </a:r>
            <a:endParaRPr lang="en-US" dirty="0"/>
          </a:p>
        </p:txBody>
      </p:sp>
      <p:sp>
        <p:nvSpPr>
          <p:cNvPr id="4" name="Content Placeholder 3"/>
          <p:cNvSpPr>
            <a:spLocks noGrp="1"/>
          </p:cNvSpPr>
          <p:nvPr>
            <p:ph sz="half" idx="2"/>
          </p:nvPr>
        </p:nvSpPr>
        <p:spPr>
          <a:xfrm>
            <a:off x="4827639" y="1825625"/>
            <a:ext cx="6526161" cy="4351338"/>
          </a:xfrm>
        </p:spPr>
        <p:txBody>
          <a:bodyPr>
            <a:normAutofit lnSpcReduction="10000"/>
          </a:bodyPr>
          <a:lstStyle/>
          <a:p>
            <a:r>
              <a:rPr lang="en-US" dirty="0"/>
              <a:t>“Continuous Care” - Patients and providers must commit to long-term, regular communication and visits </a:t>
            </a:r>
          </a:p>
          <a:p>
            <a:pPr lvl="1">
              <a:buFont typeface="Courier New" panose="02070309020205020404" pitchFamily="49" charset="0"/>
              <a:buChar char="o"/>
            </a:pPr>
            <a:r>
              <a:rPr lang="en-US" dirty="0"/>
              <a:t>Some FPs manage this via weekly “Diabetes clinics” – often the first chronic disease clinics in the health system!</a:t>
            </a:r>
          </a:p>
          <a:p>
            <a:pPr lvl="1">
              <a:buFont typeface="Courier New" panose="02070309020205020404" pitchFamily="49" charset="0"/>
              <a:buChar char="o"/>
            </a:pPr>
            <a:r>
              <a:rPr lang="en-US" dirty="0"/>
              <a:t>Can set up systematic checking of BP, UA dip, weight, vision (and/or optic fundi), foot check, sensation check, and FBS/blood work</a:t>
            </a:r>
          </a:p>
          <a:p>
            <a:r>
              <a:rPr lang="en-US" dirty="0"/>
              <a:t>If possible, attempt to streamline medication dispensing – especially insulin – to minimize barriers</a:t>
            </a:r>
          </a:p>
          <a:p>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50518" y="2428567"/>
            <a:ext cx="3604162" cy="2412463"/>
          </a:xfrm>
        </p:spPr>
      </p:pic>
    </p:spTree>
    <p:extLst>
      <p:ext uri="{BB962C8B-B14F-4D97-AF65-F5344CB8AC3E}">
        <p14:creationId xmlns:p14="http://schemas.microsoft.com/office/powerpoint/2010/main" val="390168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Diabetes - Goals</a:t>
            </a:r>
            <a:endParaRPr lang="en-US" dirty="0"/>
          </a:p>
        </p:txBody>
      </p:sp>
      <p:sp>
        <p:nvSpPr>
          <p:cNvPr id="3" name="Content Placeholder 2"/>
          <p:cNvSpPr>
            <a:spLocks noGrp="1"/>
          </p:cNvSpPr>
          <p:nvPr>
            <p:ph idx="1"/>
          </p:nvPr>
        </p:nvSpPr>
        <p:spPr/>
        <p:txBody>
          <a:bodyPr/>
          <a:lstStyle/>
          <a:p>
            <a:r>
              <a:rPr lang="en-US" dirty="0" smtClean="0"/>
              <a:t>Determine therapeutic goals that are outcome oriented and feasible within the resources  of the existing health system :</a:t>
            </a:r>
          </a:p>
          <a:p>
            <a:pPr lvl="1">
              <a:buFont typeface="Courier New" panose="02070309020205020404" pitchFamily="49" charset="0"/>
              <a:buChar char="o"/>
            </a:pPr>
            <a:r>
              <a:rPr lang="en-US" dirty="0" smtClean="0"/>
              <a:t>Decrease cardiovascular mortality from diabetes</a:t>
            </a:r>
          </a:p>
          <a:p>
            <a:pPr lvl="1">
              <a:buFont typeface="Courier New" panose="02070309020205020404" pitchFamily="49" charset="0"/>
              <a:buChar char="o"/>
            </a:pPr>
            <a:r>
              <a:rPr lang="en-US" dirty="0" smtClean="0"/>
              <a:t>Decrease selected morbidities: </a:t>
            </a:r>
          </a:p>
          <a:p>
            <a:pPr lvl="2">
              <a:buFont typeface="Wingdings" panose="05000000000000000000" pitchFamily="2" charset="2"/>
              <a:buChar char="§"/>
            </a:pPr>
            <a:r>
              <a:rPr lang="en-US" dirty="0" smtClean="0"/>
              <a:t>gangrene and amputations</a:t>
            </a:r>
          </a:p>
          <a:p>
            <a:pPr lvl="2">
              <a:buFont typeface="Wingdings" panose="05000000000000000000" pitchFamily="2" charset="2"/>
              <a:buChar char="§"/>
            </a:pPr>
            <a:r>
              <a:rPr lang="en-US" dirty="0" smtClean="0"/>
              <a:t>episodes of ketoacidosis</a:t>
            </a:r>
          </a:p>
          <a:p>
            <a:pPr lvl="2">
              <a:buFont typeface="Wingdings" panose="05000000000000000000" pitchFamily="2" charset="2"/>
              <a:buChar char="§"/>
            </a:pPr>
            <a:r>
              <a:rPr lang="en-US" dirty="0" err="1" smtClean="0"/>
              <a:t>macrosomic</a:t>
            </a:r>
            <a:r>
              <a:rPr lang="en-US" dirty="0" smtClean="0"/>
              <a:t> babies and complicated deliveries</a:t>
            </a:r>
          </a:p>
          <a:p>
            <a:pPr lvl="2">
              <a:buFont typeface="Wingdings" panose="05000000000000000000" pitchFamily="2" charset="2"/>
              <a:buChar char="§"/>
            </a:pPr>
            <a:r>
              <a:rPr lang="en-US" dirty="0" smtClean="0"/>
              <a:t>end-stage renal disease</a:t>
            </a:r>
          </a:p>
          <a:p>
            <a:pPr lvl="1">
              <a:buFont typeface="Courier New" panose="02070309020205020404" pitchFamily="49" charset="0"/>
              <a:buChar char="o"/>
            </a:pPr>
            <a:r>
              <a:rPr lang="en-US" dirty="0" smtClean="0"/>
              <a:t>Prevention of diabetes in high risk young people (obese, sedentary, strong family history)</a:t>
            </a:r>
            <a:endParaRPr lang="en-US" dirty="0"/>
          </a:p>
        </p:txBody>
      </p:sp>
    </p:spTree>
    <p:extLst>
      <p:ext uri="{BB962C8B-B14F-4D97-AF65-F5344CB8AC3E}">
        <p14:creationId xmlns:p14="http://schemas.microsoft.com/office/powerpoint/2010/main" val="2903508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Diabetes – Cost-Effective Interventions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047860"/>
              </p:ext>
            </p:extLst>
          </p:nvPr>
        </p:nvGraphicFramePr>
        <p:xfrm>
          <a:off x="838200" y="1899135"/>
          <a:ext cx="10339753" cy="4178864"/>
        </p:xfrm>
        <a:graphic>
          <a:graphicData uri="http://schemas.openxmlformats.org/drawingml/2006/table">
            <a:tbl>
              <a:tblPr firstRow="1" bandRow="1">
                <a:tableStyleId>{5C22544A-7EE6-4342-B048-85BDC9FD1C3A}</a:tableStyleId>
              </a:tblPr>
              <a:tblGrid>
                <a:gridCol w="2009131"/>
                <a:gridCol w="2776874"/>
                <a:gridCol w="2776874"/>
                <a:gridCol w="2776874"/>
              </a:tblGrid>
              <a:tr h="350951">
                <a:tc>
                  <a:txBody>
                    <a:bodyPr/>
                    <a:lstStyle/>
                    <a:p>
                      <a:pPr algn="ctr"/>
                      <a:r>
                        <a:rPr lang="en-US" dirty="0" smtClean="0"/>
                        <a:t>Intervention</a:t>
                      </a:r>
                      <a:endParaRPr lang="en-US" dirty="0"/>
                    </a:p>
                  </a:txBody>
                  <a:tcPr anchor="ctr"/>
                </a:tc>
                <a:tc>
                  <a:txBody>
                    <a:bodyPr/>
                    <a:lstStyle/>
                    <a:p>
                      <a:pPr algn="ctr"/>
                      <a:r>
                        <a:rPr lang="en-US" dirty="0" smtClean="0"/>
                        <a:t>Description</a:t>
                      </a:r>
                      <a:endParaRPr lang="en-US" dirty="0"/>
                    </a:p>
                  </a:txBody>
                  <a:tcPr anchor="ctr"/>
                </a:tc>
                <a:tc>
                  <a:txBody>
                    <a:bodyPr/>
                    <a:lstStyle/>
                    <a:p>
                      <a:pPr algn="ctr"/>
                      <a:r>
                        <a:rPr lang="en-US" dirty="0" smtClean="0"/>
                        <a:t>Applicable Population</a:t>
                      </a:r>
                      <a:endParaRPr lang="en-US" dirty="0"/>
                    </a:p>
                  </a:txBody>
                  <a:tcPr anchor="ctr"/>
                </a:tc>
                <a:tc>
                  <a:txBody>
                    <a:bodyPr/>
                    <a:lstStyle/>
                    <a:p>
                      <a:pPr algn="ctr"/>
                      <a:r>
                        <a:rPr lang="en-US" dirty="0" smtClean="0"/>
                        <a:t>Major Impact</a:t>
                      </a:r>
                      <a:endParaRPr lang="en-US" dirty="0"/>
                    </a:p>
                  </a:txBody>
                  <a:tcPr anchor="ctr"/>
                </a:tc>
              </a:tr>
              <a:tr h="438688">
                <a:tc gridSpan="4">
                  <a:txBody>
                    <a:bodyPr/>
                    <a:lstStyle/>
                    <a:p>
                      <a:r>
                        <a:rPr lang="en-US" sz="2400" b="1" dirty="0" smtClean="0"/>
                        <a:t>Level I – </a:t>
                      </a:r>
                      <a:r>
                        <a:rPr lang="en-US" sz="1800" b="0" dirty="0" smtClean="0"/>
                        <a:t>Available to all, very</a:t>
                      </a:r>
                      <a:r>
                        <a:rPr lang="en-US" sz="1800" b="0" baseline="0" dirty="0" smtClean="0"/>
                        <a:t> cost-effective and inexpensive</a:t>
                      </a:r>
                      <a:endParaRPr lang="en-US" sz="2400" b="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763552">
                <a:tc>
                  <a:txBody>
                    <a:bodyPr/>
                    <a:lstStyle/>
                    <a:p>
                      <a:r>
                        <a:rPr lang="en-US" dirty="0" smtClean="0"/>
                        <a:t>Moderate glycemic control</a:t>
                      </a:r>
                      <a:endParaRPr lang="en-US" dirty="0"/>
                    </a:p>
                  </a:txBody>
                  <a:tcPr/>
                </a:tc>
                <a:tc>
                  <a:txBody>
                    <a:bodyPr/>
                    <a:lstStyle/>
                    <a:p>
                      <a:r>
                        <a:rPr lang="en-US" dirty="0" smtClean="0"/>
                        <a:t>Oral </a:t>
                      </a:r>
                      <a:r>
                        <a:rPr lang="en-US" dirty="0" err="1" smtClean="0"/>
                        <a:t>hypoglycemics</a:t>
                      </a:r>
                      <a:r>
                        <a:rPr lang="en-US" dirty="0" smtClean="0"/>
                        <a:t>, diet, exercise, possibly insulin</a:t>
                      </a:r>
                      <a:endParaRPr lang="en-US" dirty="0"/>
                    </a:p>
                  </a:txBody>
                  <a:tcPr/>
                </a:tc>
                <a:tc>
                  <a:txBody>
                    <a:bodyPr/>
                    <a:lstStyle/>
                    <a:p>
                      <a:r>
                        <a:rPr lang="en-US" dirty="0" smtClean="0"/>
                        <a:t>Diabetics of all </a:t>
                      </a:r>
                      <a:r>
                        <a:rPr lang="en-US" dirty="0" smtClean="0"/>
                        <a:t>ages</a:t>
                      </a:r>
                      <a:r>
                        <a:rPr lang="en-US" baseline="0" dirty="0" smtClean="0"/>
                        <a:t> with </a:t>
                      </a:r>
                      <a:r>
                        <a:rPr lang="en-US" u="sng" dirty="0" smtClean="0"/>
                        <a:t>HbA1C</a:t>
                      </a:r>
                      <a:r>
                        <a:rPr lang="en-US" u="sng" baseline="0" dirty="0" smtClean="0"/>
                        <a:t> </a:t>
                      </a:r>
                      <a:r>
                        <a:rPr lang="en-US" u="sng" baseline="0" dirty="0" smtClean="0"/>
                        <a:t>level &gt;9</a:t>
                      </a:r>
                      <a:endParaRPr lang="en-US" u="sng" dirty="0"/>
                    </a:p>
                  </a:txBody>
                  <a:tcPr/>
                </a:tc>
                <a:tc>
                  <a:txBody>
                    <a:bodyPr/>
                    <a:lstStyle/>
                    <a:p>
                      <a:r>
                        <a:rPr lang="en-US" dirty="0" smtClean="0"/>
                        <a:t>Reduction in microvascular disease</a:t>
                      </a:r>
                      <a:endParaRPr lang="en-US" dirty="0"/>
                    </a:p>
                  </a:txBody>
                  <a:tcPr/>
                </a:tc>
              </a:tr>
              <a:tr h="763552">
                <a:tc>
                  <a:txBody>
                    <a:bodyPr/>
                    <a:lstStyle/>
                    <a:p>
                      <a:r>
                        <a:rPr lang="en-US" dirty="0" smtClean="0"/>
                        <a:t>Blood Pressure control</a:t>
                      </a:r>
                      <a:endParaRPr lang="en-US" dirty="0"/>
                    </a:p>
                  </a:txBody>
                  <a:tcPr/>
                </a:tc>
                <a:tc>
                  <a:txBody>
                    <a:bodyPr/>
                    <a:lstStyle/>
                    <a:p>
                      <a:r>
                        <a:rPr lang="en-US" dirty="0" smtClean="0"/>
                        <a:t>Available</a:t>
                      </a:r>
                      <a:r>
                        <a:rPr lang="en-US" baseline="0" dirty="0" smtClean="0"/>
                        <a:t> m</a:t>
                      </a:r>
                      <a:r>
                        <a:rPr lang="en-US" dirty="0" smtClean="0"/>
                        <a:t>edication</a:t>
                      </a:r>
                      <a:endParaRPr lang="en-US" dirty="0"/>
                    </a:p>
                  </a:txBody>
                  <a:tcPr/>
                </a:tc>
                <a:tc>
                  <a:txBody>
                    <a:bodyPr/>
                    <a:lstStyle/>
                    <a:p>
                      <a:r>
                        <a:rPr lang="en-US" dirty="0" smtClean="0"/>
                        <a:t>Diabetics with hypertension – all ages</a:t>
                      </a:r>
                      <a:endParaRPr lang="en-US" dirty="0"/>
                    </a:p>
                  </a:txBody>
                  <a:tcPr/>
                </a:tc>
                <a:tc>
                  <a:txBody>
                    <a:bodyPr/>
                    <a:lstStyle/>
                    <a:p>
                      <a:r>
                        <a:rPr lang="en-US" dirty="0" smtClean="0"/>
                        <a:t>Reduction</a:t>
                      </a:r>
                      <a:r>
                        <a:rPr lang="en-US" baseline="0" dirty="0" smtClean="0"/>
                        <a:t> in macrovascular disease and death</a:t>
                      </a:r>
                      <a:endParaRPr lang="en-US" dirty="0"/>
                    </a:p>
                  </a:txBody>
                  <a:tcPr/>
                </a:tc>
              </a:tr>
              <a:tr h="877377">
                <a:tc>
                  <a:txBody>
                    <a:bodyPr/>
                    <a:lstStyle/>
                    <a:p>
                      <a:r>
                        <a:rPr lang="en-US" dirty="0" smtClean="0"/>
                        <a:t>Foot Care</a:t>
                      </a:r>
                      <a:endParaRPr lang="en-US" dirty="0"/>
                    </a:p>
                  </a:txBody>
                  <a:tcPr/>
                </a:tc>
                <a:tc>
                  <a:txBody>
                    <a:bodyPr/>
                    <a:lstStyle/>
                    <a:p>
                      <a:r>
                        <a:rPr lang="en-US" dirty="0" smtClean="0"/>
                        <a:t>Patient and provider education, foot exam and hygiene, proper</a:t>
                      </a:r>
                      <a:r>
                        <a:rPr lang="en-US" baseline="0" dirty="0" smtClean="0"/>
                        <a:t> footwear</a:t>
                      </a:r>
                      <a:endParaRPr lang="en-US" dirty="0"/>
                    </a:p>
                  </a:txBody>
                  <a:tcPr/>
                </a:tc>
                <a:tc>
                  <a:txBody>
                    <a:bodyPr/>
                    <a:lstStyle/>
                    <a:p>
                      <a:r>
                        <a:rPr lang="en-US" dirty="0" smtClean="0"/>
                        <a:t>Diabetics middle-aged or older</a:t>
                      </a:r>
                      <a:endParaRPr lang="en-US" dirty="0"/>
                    </a:p>
                  </a:txBody>
                  <a:tcPr/>
                </a:tc>
                <a:tc>
                  <a:txBody>
                    <a:bodyPr/>
                    <a:lstStyle/>
                    <a:p>
                      <a:r>
                        <a:rPr lang="en-US" dirty="0" smtClean="0"/>
                        <a:t>Reduction</a:t>
                      </a:r>
                      <a:r>
                        <a:rPr lang="en-US" baseline="0" dirty="0" smtClean="0"/>
                        <a:t> in amputations</a:t>
                      </a:r>
                      <a:endParaRPr lang="en-US" dirty="0"/>
                    </a:p>
                  </a:txBody>
                  <a:tcPr/>
                </a:tc>
              </a:tr>
              <a:tr h="780007">
                <a:tc>
                  <a:txBody>
                    <a:bodyPr/>
                    <a:lstStyle/>
                    <a:p>
                      <a:r>
                        <a:rPr lang="en-US" dirty="0" smtClean="0"/>
                        <a:t>Diabetes Education</a:t>
                      </a:r>
                      <a:endParaRPr lang="en-US" dirty="0"/>
                    </a:p>
                  </a:txBody>
                  <a:tcPr/>
                </a:tc>
                <a:tc>
                  <a:txBody>
                    <a:bodyPr/>
                    <a:lstStyle/>
                    <a:p>
                      <a:r>
                        <a:rPr lang="en-US" dirty="0" smtClean="0"/>
                        <a:t>Patient self-management</a:t>
                      </a:r>
                      <a:endParaRPr lang="en-US" dirty="0"/>
                    </a:p>
                  </a:txBody>
                  <a:tcPr/>
                </a:tc>
                <a:tc>
                  <a:txBody>
                    <a:bodyPr/>
                    <a:lstStyle/>
                    <a:p>
                      <a:r>
                        <a:rPr lang="en-US" dirty="0" smtClean="0"/>
                        <a:t>All diabetics</a:t>
                      </a:r>
                      <a:endParaRPr lang="en-US" dirty="0"/>
                    </a:p>
                  </a:txBody>
                  <a:tcPr/>
                </a:tc>
                <a:tc>
                  <a:txBody>
                    <a:bodyPr/>
                    <a:lstStyle/>
                    <a:p>
                      <a:r>
                        <a:rPr lang="en-US" dirty="0" smtClean="0"/>
                        <a:t>Reduction in HbA1C, better compliance with lifestyle</a:t>
                      </a:r>
                      <a:r>
                        <a:rPr lang="en-US" baseline="0" dirty="0" smtClean="0"/>
                        <a:t> changes</a:t>
                      </a:r>
                      <a:endParaRPr lang="en-US" dirty="0"/>
                    </a:p>
                  </a:txBody>
                  <a:tcPr/>
                </a:tc>
              </a:tr>
            </a:tbl>
          </a:graphicData>
        </a:graphic>
      </p:graphicFrame>
      <p:sp>
        <p:nvSpPr>
          <p:cNvPr id="5" name="TextBox 4"/>
          <p:cNvSpPr txBox="1"/>
          <p:nvPr/>
        </p:nvSpPr>
        <p:spPr>
          <a:xfrm>
            <a:off x="2222090" y="6184490"/>
            <a:ext cx="8534400" cy="584775"/>
          </a:xfrm>
          <a:prstGeom prst="rect">
            <a:avLst/>
          </a:prstGeom>
          <a:noFill/>
        </p:spPr>
        <p:txBody>
          <a:bodyPr wrap="square" rtlCol="0">
            <a:spAutoFit/>
          </a:bodyPr>
          <a:lstStyle/>
          <a:p>
            <a:r>
              <a:rPr lang="nl-NL" sz="1600" dirty="0" smtClean="0"/>
              <a:t>“How should Developing Countries Manage Diabetes”, Canadian Medical Association Journal, </a:t>
            </a:r>
            <a:r>
              <a:rPr lang="nl-NL" sz="1600" dirty="0"/>
              <a:t>September 26, 2006 vol. 175 no. 7 </a:t>
            </a:r>
            <a:endParaRPr lang="en-US" sz="1600" dirty="0"/>
          </a:p>
        </p:txBody>
      </p:sp>
    </p:spTree>
    <p:extLst>
      <p:ext uri="{BB962C8B-B14F-4D97-AF65-F5344CB8AC3E}">
        <p14:creationId xmlns:p14="http://schemas.microsoft.com/office/powerpoint/2010/main" val="72243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Diabetes – Cost-effective Interventions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801959"/>
              </p:ext>
            </p:extLst>
          </p:nvPr>
        </p:nvGraphicFramePr>
        <p:xfrm>
          <a:off x="838200" y="1825626"/>
          <a:ext cx="10515600" cy="4645479"/>
        </p:xfrm>
        <a:graphic>
          <a:graphicData uri="http://schemas.openxmlformats.org/drawingml/2006/table">
            <a:tbl>
              <a:tblPr firstRow="1" bandRow="1">
                <a:tableStyleId>{5C22544A-7EE6-4342-B048-85BDC9FD1C3A}</a:tableStyleId>
              </a:tblPr>
              <a:tblGrid>
                <a:gridCol w="2628900"/>
                <a:gridCol w="2628900"/>
                <a:gridCol w="2628900"/>
                <a:gridCol w="2628900"/>
              </a:tblGrid>
              <a:tr h="356363">
                <a:tc>
                  <a:txBody>
                    <a:bodyPr/>
                    <a:lstStyle/>
                    <a:p>
                      <a:pPr algn="ctr"/>
                      <a:r>
                        <a:rPr lang="en-US" dirty="0" smtClean="0"/>
                        <a:t>Intervention</a:t>
                      </a:r>
                      <a:endParaRPr lang="en-US" dirty="0"/>
                    </a:p>
                  </a:txBody>
                  <a:tcPr anchor="ctr"/>
                </a:tc>
                <a:tc>
                  <a:txBody>
                    <a:bodyPr/>
                    <a:lstStyle/>
                    <a:p>
                      <a:pPr algn="ctr"/>
                      <a:r>
                        <a:rPr lang="en-US" dirty="0" smtClean="0"/>
                        <a:t>Description</a:t>
                      </a:r>
                      <a:endParaRPr lang="en-US" dirty="0"/>
                    </a:p>
                  </a:txBody>
                  <a:tcPr anchor="ctr"/>
                </a:tc>
                <a:tc>
                  <a:txBody>
                    <a:bodyPr/>
                    <a:lstStyle/>
                    <a:p>
                      <a:pPr algn="ctr"/>
                      <a:r>
                        <a:rPr lang="en-US" dirty="0" smtClean="0"/>
                        <a:t>Applicable Population</a:t>
                      </a:r>
                      <a:endParaRPr lang="en-US" dirty="0"/>
                    </a:p>
                  </a:txBody>
                  <a:tcPr anchor="ctr"/>
                </a:tc>
                <a:tc>
                  <a:txBody>
                    <a:bodyPr/>
                    <a:lstStyle/>
                    <a:p>
                      <a:pPr algn="ctr"/>
                      <a:r>
                        <a:rPr lang="en-US" dirty="0" smtClean="0"/>
                        <a:t>Major Impact</a:t>
                      </a:r>
                      <a:endParaRPr lang="en-US" dirty="0"/>
                    </a:p>
                  </a:txBody>
                  <a:tcPr anchor="ctr"/>
                </a:tc>
              </a:tr>
              <a:tr h="445453">
                <a:tc gridSpan="4">
                  <a:txBody>
                    <a:bodyPr/>
                    <a:lstStyle/>
                    <a:p>
                      <a:r>
                        <a:rPr lang="en-US" sz="2400" b="1" dirty="0" smtClean="0"/>
                        <a:t>Level</a:t>
                      </a:r>
                      <a:r>
                        <a:rPr lang="en-US" sz="2400" b="1" baseline="0" dirty="0" smtClean="0"/>
                        <a:t> II </a:t>
                      </a:r>
                      <a:r>
                        <a:rPr lang="en-US" sz="1800" b="0" baseline="0" dirty="0" smtClean="0"/>
                        <a:t>– Cost-effective, but some cost involved (&lt;$1500/QALY saved)</a:t>
                      </a:r>
                      <a:endParaRPr lang="en-US" sz="24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94614">
                <a:tc>
                  <a:txBody>
                    <a:bodyPr/>
                    <a:lstStyle/>
                    <a:p>
                      <a:r>
                        <a:rPr lang="en-US" sz="1600" dirty="0" smtClean="0"/>
                        <a:t>Preconception care</a:t>
                      </a:r>
                      <a:endParaRPr lang="en-US" sz="1600" dirty="0"/>
                    </a:p>
                  </a:txBody>
                  <a:tcPr/>
                </a:tc>
                <a:tc>
                  <a:txBody>
                    <a:bodyPr/>
                    <a:lstStyle/>
                    <a:p>
                      <a:r>
                        <a:rPr lang="en-US" sz="1600" dirty="0" smtClean="0"/>
                        <a:t>Education and Self-management</a:t>
                      </a:r>
                    </a:p>
                  </a:txBody>
                  <a:tcPr/>
                </a:tc>
                <a:tc>
                  <a:txBody>
                    <a:bodyPr/>
                    <a:lstStyle/>
                    <a:p>
                      <a:r>
                        <a:rPr lang="en-US" sz="1600" dirty="0" smtClean="0"/>
                        <a:t>Women with diabetes who plan on pregnancy</a:t>
                      </a:r>
                      <a:endParaRPr lang="en-US" sz="1600" dirty="0"/>
                    </a:p>
                  </a:txBody>
                  <a:tcPr/>
                </a:tc>
                <a:tc>
                  <a:txBody>
                    <a:bodyPr/>
                    <a:lstStyle/>
                    <a:p>
                      <a:r>
                        <a:rPr lang="en-US" sz="1600" dirty="0" smtClean="0"/>
                        <a:t>Reduction in hospital care and</a:t>
                      </a:r>
                      <a:r>
                        <a:rPr lang="en-US" sz="1600" baseline="0" dirty="0" smtClean="0"/>
                        <a:t> complications</a:t>
                      </a:r>
                      <a:endParaRPr lang="en-US" sz="1600" dirty="0"/>
                    </a:p>
                  </a:txBody>
                  <a:tcPr/>
                </a:tc>
              </a:tr>
              <a:tr h="594614">
                <a:tc>
                  <a:txBody>
                    <a:bodyPr/>
                    <a:lstStyle/>
                    <a:p>
                      <a:r>
                        <a:rPr lang="en-US" sz="1600" dirty="0" smtClean="0"/>
                        <a:t>Lifestyle interventions</a:t>
                      </a:r>
                      <a:endParaRPr lang="en-US" sz="1600" dirty="0"/>
                    </a:p>
                  </a:txBody>
                  <a:tcPr/>
                </a:tc>
                <a:tc>
                  <a:txBody>
                    <a:bodyPr/>
                    <a:lstStyle/>
                    <a:p>
                      <a:r>
                        <a:rPr lang="en-US" sz="1600" dirty="0" smtClean="0"/>
                        <a:t>Diet and physical activity – weight loss</a:t>
                      </a:r>
                      <a:endParaRPr lang="en-US" sz="1600" dirty="0"/>
                    </a:p>
                  </a:txBody>
                  <a:tcPr/>
                </a:tc>
                <a:tc>
                  <a:txBody>
                    <a:bodyPr/>
                    <a:lstStyle/>
                    <a:p>
                      <a:r>
                        <a:rPr lang="en-US" sz="1600" dirty="0" smtClean="0"/>
                        <a:t>Those at high risk for diabetes</a:t>
                      </a:r>
                      <a:endParaRPr lang="en-US" sz="1600" dirty="0"/>
                    </a:p>
                  </a:txBody>
                  <a:tcPr/>
                </a:tc>
                <a:tc>
                  <a:txBody>
                    <a:bodyPr/>
                    <a:lstStyle/>
                    <a:p>
                      <a:r>
                        <a:rPr lang="en-US" sz="1600" dirty="0" smtClean="0"/>
                        <a:t>Reduction in diabetes by 58%</a:t>
                      </a:r>
                      <a:endParaRPr lang="en-US" sz="1600" dirty="0"/>
                    </a:p>
                  </a:txBody>
                  <a:tcPr/>
                </a:tc>
              </a:tr>
              <a:tr h="594614">
                <a:tc>
                  <a:txBody>
                    <a:bodyPr/>
                    <a:lstStyle/>
                    <a:p>
                      <a:r>
                        <a:rPr lang="en-US" sz="1600" dirty="0" smtClean="0"/>
                        <a:t>Influenza vaccination</a:t>
                      </a:r>
                      <a:endParaRPr lang="en-US" sz="1600" dirty="0"/>
                    </a:p>
                  </a:txBody>
                  <a:tcPr/>
                </a:tc>
                <a:tc>
                  <a:txBody>
                    <a:bodyPr/>
                    <a:lstStyle/>
                    <a:p>
                      <a:r>
                        <a:rPr lang="en-US" sz="1600" dirty="0" smtClean="0"/>
                        <a:t>Vaccination</a:t>
                      </a:r>
                      <a:endParaRPr lang="en-US" sz="1600" dirty="0"/>
                    </a:p>
                  </a:txBody>
                  <a:tcPr/>
                </a:tc>
                <a:tc>
                  <a:txBody>
                    <a:bodyPr/>
                    <a:lstStyle/>
                    <a:p>
                      <a:r>
                        <a:rPr lang="en-US" sz="1600" dirty="0" smtClean="0"/>
                        <a:t>Elderly</a:t>
                      </a:r>
                      <a:r>
                        <a:rPr lang="en-US" sz="1600" baseline="0" dirty="0" smtClean="0"/>
                        <a:t> with diabetes</a:t>
                      </a:r>
                      <a:endParaRPr lang="en-US" sz="1600" dirty="0"/>
                    </a:p>
                  </a:txBody>
                  <a:tcPr/>
                </a:tc>
                <a:tc>
                  <a:txBody>
                    <a:bodyPr/>
                    <a:lstStyle/>
                    <a:p>
                      <a:r>
                        <a:rPr lang="en-US" sz="1600" dirty="0" smtClean="0"/>
                        <a:t>Reduction in hospitalization and death</a:t>
                      </a:r>
                      <a:endParaRPr lang="en-US" sz="1600" dirty="0"/>
                    </a:p>
                  </a:txBody>
                  <a:tcPr/>
                </a:tc>
              </a:tr>
              <a:tr h="594614">
                <a:tc>
                  <a:txBody>
                    <a:bodyPr/>
                    <a:lstStyle/>
                    <a:p>
                      <a:r>
                        <a:rPr lang="en-US" sz="1600" dirty="0" smtClean="0"/>
                        <a:t>Annual eye exam</a:t>
                      </a:r>
                      <a:endParaRPr lang="en-US" sz="1600" dirty="0"/>
                    </a:p>
                  </a:txBody>
                  <a:tcPr/>
                </a:tc>
                <a:tc>
                  <a:txBody>
                    <a:bodyPr/>
                    <a:lstStyle/>
                    <a:p>
                      <a:r>
                        <a:rPr lang="en-US" sz="1600" dirty="0" smtClean="0"/>
                        <a:t>Formal</a:t>
                      </a:r>
                      <a:r>
                        <a:rPr lang="en-US" sz="1600" baseline="0" dirty="0" smtClean="0"/>
                        <a:t> retinal exam (ophthalmoscopy)</a:t>
                      </a:r>
                      <a:endParaRPr lang="en-US" sz="1600" dirty="0"/>
                    </a:p>
                  </a:txBody>
                  <a:tcPr/>
                </a:tc>
                <a:tc>
                  <a:txBody>
                    <a:bodyPr/>
                    <a:lstStyle/>
                    <a:p>
                      <a:r>
                        <a:rPr lang="en-US" sz="1600" dirty="0" smtClean="0"/>
                        <a:t>Diabetics middle-aged or older</a:t>
                      </a:r>
                    </a:p>
                  </a:txBody>
                  <a:tcPr/>
                </a:tc>
                <a:tc>
                  <a:txBody>
                    <a:bodyPr/>
                    <a:lstStyle/>
                    <a:p>
                      <a:r>
                        <a:rPr lang="en-US" sz="1600" dirty="0" smtClean="0"/>
                        <a:t>Reduction in significant vision loss</a:t>
                      </a:r>
                      <a:endParaRPr lang="en-US" sz="1600" dirty="0"/>
                    </a:p>
                  </a:txBody>
                  <a:tcPr/>
                </a:tc>
              </a:tr>
              <a:tr h="594614">
                <a:tc>
                  <a:txBody>
                    <a:bodyPr/>
                    <a:lstStyle/>
                    <a:p>
                      <a:r>
                        <a:rPr lang="en-US" sz="1600" dirty="0" smtClean="0"/>
                        <a:t>Smoking cessation</a:t>
                      </a:r>
                      <a:endParaRPr lang="en-US" sz="1600" dirty="0"/>
                    </a:p>
                  </a:txBody>
                  <a:tcPr/>
                </a:tc>
                <a:tc>
                  <a:txBody>
                    <a:bodyPr/>
                    <a:lstStyle/>
                    <a:p>
                      <a:r>
                        <a:rPr lang="en-US" sz="1600" dirty="0" smtClean="0"/>
                        <a:t>Counseling, nicotine replacement</a:t>
                      </a:r>
                      <a:endParaRPr lang="en-US" sz="1600" dirty="0"/>
                    </a:p>
                  </a:txBody>
                  <a:tcPr/>
                </a:tc>
                <a:tc>
                  <a:txBody>
                    <a:bodyPr/>
                    <a:lstStyle/>
                    <a:p>
                      <a:r>
                        <a:rPr lang="en-US" sz="1600" dirty="0" smtClean="0"/>
                        <a:t>Diabetics who smoke</a:t>
                      </a:r>
                      <a:endParaRPr lang="en-US" sz="1600" dirty="0"/>
                    </a:p>
                  </a:txBody>
                  <a:tcPr/>
                </a:tc>
                <a:tc>
                  <a:txBody>
                    <a:bodyPr/>
                    <a:lstStyle/>
                    <a:p>
                      <a:r>
                        <a:rPr lang="en-US" sz="1600" dirty="0" smtClean="0"/>
                        <a:t>Reduction in cardiovascular disease</a:t>
                      </a:r>
                      <a:endParaRPr lang="en-US" sz="1600" dirty="0"/>
                    </a:p>
                  </a:txBody>
                  <a:tcPr/>
                </a:tc>
              </a:tr>
              <a:tr h="849449">
                <a:tc>
                  <a:txBody>
                    <a:bodyPr/>
                    <a:lstStyle/>
                    <a:p>
                      <a:r>
                        <a:rPr lang="en-US" sz="1600" dirty="0" smtClean="0"/>
                        <a:t>ACE</a:t>
                      </a:r>
                      <a:r>
                        <a:rPr lang="en-US" sz="1600" baseline="0" dirty="0" smtClean="0"/>
                        <a:t> inhibitor use</a:t>
                      </a:r>
                      <a:endParaRPr lang="en-US" sz="1600" dirty="0"/>
                    </a:p>
                  </a:txBody>
                  <a:tcPr/>
                </a:tc>
                <a:tc>
                  <a:txBody>
                    <a:bodyPr/>
                    <a:lstStyle/>
                    <a:p>
                      <a:r>
                        <a:rPr lang="en-US" sz="1600" dirty="0" smtClean="0"/>
                        <a:t>Medication</a:t>
                      </a:r>
                      <a:endParaRPr lang="en-US" sz="1600" dirty="0"/>
                    </a:p>
                  </a:txBody>
                  <a:tcPr/>
                </a:tc>
                <a:tc>
                  <a:txBody>
                    <a:bodyPr/>
                    <a:lstStyle/>
                    <a:p>
                      <a:r>
                        <a:rPr lang="en-US" sz="1600" dirty="0" smtClean="0"/>
                        <a:t>All diabetics with some evidence hypertension, CV,</a:t>
                      </a:r>
                      <a:r>
                        <a:rPr lang="en-US" sz="1600" baseline="0" dirty="0" smtClean="0"/>
                        <a:t> or renal disease</a:t>
                      </a:r>
                      <a:endParaRPr lang="en-US" sz="1600" dirty="0"/>
                    </a:p>
                  </a:txBody>
                  <a:tcPr/>
                </a:tc>
                <a:tc>
                  <a:txBody>
                    <a:bodyPr/>
                    <a:lstStyle/>
                    <a:p>
                      <a:r>
                        <a:rPr lang="en-US" sz="1600" dirty="0" smtClean="0"/>
                        <a:t>Reduction in nephropathy, CV disease, and death</a:t>
                      </a:r>
                      <a:endParaRPr lang="en-US" sz="1600" dirty="0"/>
                    </a:p>
                  </a:txBody>
                  <a:tcPr/>
                </a:tc>
              </a:tr>
            </a:tbl>
          </a:graphicData>
        </a:graphic>
      </p:graphicFrame>
    </p:spTree>
    <p:extLst>
      <p:ext uri="{BB962C8B-B14F-4D97-AF65-F5344CB8AC3E}">
        <p14:creationId xmlns:p14="http://schemas.microsoft.com/office/powerpoint/2010/main" val="3402167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Diabetes – Less Feasible or Cost-Effective Interventions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4700865"/>
              </p:ext>
            </p:extLst>
          </p:nvPr>
        </p:nvGraphicFramePr>
        <p:xfrm>
          <a:off x="609600" y="1825625"/>
          <a:ext cx="10749199" cy="4302760"/>
        </p:xfrm>
        <a:graphic>
          <a:graphicData uri="http://schemas.openxmlformats.org/drawingml/2006/table">
            <a:tbl>
              <a:tblPr firstRow="1" bandRow="1">
                <a:tableStyleId>{5C22544A-7EE6-4342-B048-85BDC9FD1C3A}</a:tableStyleId>
              </a:tblPr>
              <a:tblGrid>
                <a:gridCol w="2805402"/>
                <a:gridCol w="2571751"/>
                <a:gridCol w="2686023"/>
                <a:gridCol w="2686023"/>
              </a:tblGrid>
              <a:tr h="370840">
                <a:tc>
                  <a:txBody>
                    <a:bodyPr/>
                    <a:lstStyle/>
                    <a:p>
                      <a:pPr algn="ctr"/>
                      <a:r>
                        <a:rPr lang="en-US" dirty="0" smtClean="0"/>
                        <a:t>Intervention</a:t>
                      </a:r>
                      <a:endParaRPr lang="en-US" dirty="0"/>
                    </a:p>
                  </a:txBody>
                  <a:tcPr anchor="ctr"/>
                </a:tc>
                <a:tc>
                  <a:txBody>
                    <a:bodyPr/>
                    <a:lstStyle/>
                    <a:p>
                      <a:pPr algn="ctr"/>
                      <a:r>
                        <a:rPr lang="en-US" dirty="0" smtClean="0"/>
                        <a:t>Description</a:t>
                      </a:r>
                      <a:endParaRPr lang="en-US" dirty="0"/>
                    </a:p>
                  </a:txBody>
                  <a:tcPr anchor="ctr"/>
                </a:tc>
                <a:tc>
                  <a:txBody>
                    <a:bodyPr/>
                    <a:lstStyle/>
                    <a:p>
                      <a:pPr algn="ctr"/>
                      <a:r>
                        <a:rPr lang="en-US" dirty="0" smtClean="0"/>
                        <a:t>Applicable Population</a:t>
                      </a:r>
                      <a:endParaRPr lang="en-US" dirty="0"/>
                    </a:p>
                  </a:txBody>
                  <a:tcPr anchor="ctr"/>
                </a:tc>
                <a:tc>
                  <a:txBody>
                    <a:bodyPr/>
                    <a:lstStyle/>
                    <a:p>
                      <a:pPr algn="ctr"/>
                      <a:r>
                        <a:rPr lang="en-US" dirty="0" smtClean="0"/>
                        <a:t>Major Impact</a:t>
                      </a:r>
                      <a:endParaRPr lang="en-US" dirty="0"/>
                    </a:p>
                  </a:txBody>
                  <a:tcPr anchor="ctr"/>
                </a:tc>
              </a:tr>
              <a:tr h="370840">
                <a:tc gridSpan="4">
                  <a:txBody>
                    <a:bodyPr/>
                    <a:lstStyle/>
                    <a:p>
                      <a:r>
                        <a:rPr lang="en-US" sz="2400" b="1" dirty="0" smtClean="0"/>
                        <a:t>Level</a:t>
                      </a:r>
                      <a:r>
                        <a:rPr lang="en-US" sz="2400" b="1" baseline="0" dirty="0" smtClean="0"/>
                        <a:t> III </a:t>
                      </a:r>
                      <a:r>
                        <a:rPr lang="en-US" sz="1800" b="0" baseline="0" dirty="0" smtClean="0"/>
                        <a:t>– Less feasible or cost-effective ($1650-$8550/QALY saved)</a:t>
                      </a:r>
                      <a:endParaRPr lang="en-US" sz="2400" b="1"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Metformin</a:t>
                      </a:r>
                      <a:r>
                        <a:rPr lang="en-US" baseline="0" dirty="0" smtClean="0"/>
                        <a:t> therapy for pre-diabetics as prevention</a:t>
                      </a:r>
                      <a:endParaRPr lang="en-US" dirty="0"/>
                    </a:p>
                  </a:txBody>
                  <a:tcPr/>
                </a:tc>
                <a:tc>
                  <a:txBody>
                    <a:bodyPr/>
                    <a:lstStyle/>
                    <a:p>
                      <a:r>
                        <a:rPr lang="en-US" dirty="0" smtClean="0"/>
                        <a:t>Medication</a:t>
                      </a:r>
                      <a:endParaRPr lang="en-US" dirty="0"/>
                    </a:p>
                  </a:txBody>
                  <a:tcPr/>
                </a:tc>
                <a:tc>
                  <a:txBody>
                    <a:bodyPr/>
                    <a:lstStyle/>
                    <a:p>
                      <a:r>
                        <a:rPr lang="en-US" dirty="0" smtClean="0"/>
                        <a:t>Population</a:t>
                      </a:r>
                      <a:r>
                        <a:rPr lang="en-US" baseline="0" dirty="0" smtClean="0"/>
                        <a:t> at high risk for diabetes</a:t>
                      </a:r>
                      <a:endParaRPr lang="en-US" dirty="0"/>
                    </a:p>
                  </a:txBody>
                  <a:tcPr/>
                </a:tc>
                <a:tc>
                  <a:txBody>
                    <a:bodyPr/>
                    <a:lstStyle/>
                    <a:p>
                      <a:r>
                        <a:rPr lang="en-US" dirty="0" smtClean="0"/>
                        <a:t>Reduction in diabetes of 33%</a:t>
                      </a:r>
                      <a:endParaRPr lang="en-US" dirty="0"/>
                    </a:p>
                  </a:txBody>
                  <a:tcPr/>
                </a:tc>
              </a:tr>
              <a:tr h="370840">
                <a:tc>
                  <a:txBody>
                    <a:bodyPr/>
                    <a:lstStyle/>
                    <a:p>
                      <a:r>
                        <a:rPr lang="en-US" dirty="0" smtClean="0"/>
                        <a:t>Cholesterol control</a:t>
                      </a:r>
                      <a:endParaRPr lang="en-US" dirty="0"/>
                    </a:p>
                  </a:txBody>
                  <a:tcPr/>
                </a:tc>
                <a:tc>
                  <a:txBody>
                    <a:bodyPr/>
                    <a:lstStyle/>
                    <a:p>
                      <a:r>
                        <a:rPr lang="en-US" dirty="0" smtClean="0"/>
                        <a:t>Statins</a:t>
                      </a:r>
                      <a:endParaRPr lang="en-US" dirty="0"/>
                    </a:p>
                  </a:txBody>
                  <a:tcPr/>
                </a:tc>
                <a:tc>
                  <a:txBody>
                    <a:bodyPr/>
                    <a:lstStyle/>
                    <a:p>
                      <a:r>
                        <a:rPr lang="en-US" dirty="0" smtClean="0"/>
                        <a:t>All ages with high</a:t>
                      </a:r>
                      <a:r>
                        <a:rPr lang="en-US" baseline="0" dirty="0" smtClean="0"/>
                        <a:t> cholesterol and </a:t>
                      </a:r>
                      <a:r>
                        <a:rPr lang="en-US" dirty="0" smtClean="0"/>
                        <a:t>diabetes </a:t>
                      </a:r>
                      <a:endParaRPr lang="en-US" dirty="0"/>
                    </a:p>
                  </a:txBody>
                  <a:tcPr/>
                </a:tc>
                <a:tc>
                  <a:txBody>
                    <a:bodyPr/>
                    <a:lstStyle/>
                    <a:p>
                      <a:r>
                        <a:rPr lang="en-US" dirty="0" smtClean="0"/>
                        <a:t>Reduction in CV</a:t>
                      </a:r>
                      <a:r>
                        <a:rPr lang="en-US" baseline="0" dirty="0" smtClean="0"/>
                        <a:t> events and death</a:t>
                      </a:r>
                      <a:endParaRPr lang="en-US" dirty="0"/>
                    </a:p>
                  </a:txBody>
                  <a:tcPr/>
                </a:tc>
              </a:tr>
              <a:tr h="370840">
                <a:tc>
                  <a:txBody>
                    <a:bodyPr/>
                    <a:lstStyle/>
                    <a:p>
                      <a:r>
                        <a:rPr lang="en-US" dirty="0" smtClean="0"/>
                        <a:t>Intensive glycemic control</a:t>
                      </a:r>
                      <a:endParaRPr lang="en-US" dirty="0"/>
                    </a:p>
                  </a:txBody>
                  <a:tcPr/>
                </a:tc>
                <a:tc>
                  <a:txBody>
                    <a:bodyPr/>
                    <a:lstStyle/>
                    <a:p>
                      <a:r>
                        <a:rPr lang="en-US" dirty="0" smtClean="0"/>
                        <a:t>Insulin or multi-drug treatment</a:t>
                      </a:r>
                      <a:endParaRPr lang="en-US" dirty="0"/>
                    </a:p>
                  </a:txBody>
                  <a:tcPr/>
                </a:tc>
                <a:tc>
                  <a:txBody>
                    <a:bodyPr/>
                    <a:lstStyle/>
                    <a:p>
                      <a:r>
                        <a:rPr lang="en-US" dirty="0" smtClean="0"/>
                        <a:t>All</a:t>
                      </a:r>
                      <a:r>
                        <a:rPr lang="en-US" baseline="0" dirty="0" smtClean="0"/>
                        <a:t> ages with diabetes and HbA1C &gt;8</a:t>
                      </a:r>
                      <a:endParaRPr lang="en-US" dirty="0"/>
                    </a:p>
                  </a:txBody>
                  <a:tcPr/>
                </a:tc>
                <a:tc>
                  <a:txBody>
                    <a:bodyPr/>
                    <a:lstStyle/>
                    <a:p>
                      <a:r>
                        <a:rPr lang="en-US" dirty="0" smtClean="0"/>
                        <a:t>Reduction in microvascular disease,</a:t>
                      </a:r>
                      <a:r>
                        <a:rPr lang="en-US" baseline="0" dirty="0" smtClean="0"/>
                        <a:t> not death!</a:t>
                      </a:r>
                      <a:endParaRPr lang="en-US" dirty="0"/>
                    </a:p>
                  </a:txBody>
                  <a:tcPr/>
                </a:tc>
              </a:tr>
              <a:tr h="370840">
                <a:tc>
                  <a:txBody>
                    <a:bodyPr/>
                    <a:lstStyle/>
                    <a:p>
                      <a:r>
                        <a:rPr lang="en-US" dirty="0" smtClean="0"/>
                        <a:t>Screening for undiagnosed diabetes</a:t>
                      </a:r>
                      <a:endParaRPr lang="en-US" dirty="0"/>
                    </a:p>
                  </a:txBody>
                  <a:tcPr/>
                </a:tc>
                <a:tc>
                  <a:txBody>
                    <a:bodyPr/>
                    <a:lstStyle/>
                    <a:p>
                      <a:r>
                        <a:rPr lang="en-US" dirty="0" smtClean="0"/>
                        <a:t>Screening</a:t>
                      </a:r>
                      <a:r>
                        <a:rPr lang="en-US" baseline="0" dirty="0" smtClean="0"/>
                        <a:t> and treatment of positives</a:t>
                      </a:r>
                      <a:endParaRPr lang="en-US" dirty="0"/>
                    </a:p>
                  </a:txBody>
                  <a:tcPr/>
                </a:tc>
                <a:tc>
                  <a:txBody>
                    <a:bodyPr/>
                    <a:lstStyle/>
                    <a:p>
                      <a:r>
                        <a:rPr lang="en-US" dirty="0" smtClean="0"/>
                        <a:t>All diabetics</a:t>
                      </a:r>
                      <a:endParaRPr lang="en-US" dirty="0"/>
                    </a:p>
                  </a:txBody>
                  <a:tcPr/>
                </a:tc>
                <a:tc>
                  <a:txBody>
                    <a:bodyPr/>
                    <a:lstStyle/>
                    <a:p>
                      <a:r>
                        <a:rPr lang="en-US" dirty="0" smtClean="0"/>
                        <a:t>Reduction in microvascular</a:t>
                      </a:r>
                      <a:r>
                        <a:rPr lang="en-US" baseline="0" dirty="0" smtClean="0"/>
                        <a:t> disease</a:t>
                      </a:r>
                      <a:endParaRPr lang="en-US" dirty="0"/>
                    </a:p>
                  </a:txBody>
                  <a:tcPr/>
                </a:tc>
              </a:tr>
              <a:tr h="370840">
                <a:tc>
                  <a:txBody>
                    <a:bodyPr/>
                    <a:lstStyle/>
                    <a:p>
                      <a:r>
                        <a:rPr lang="en-US" dirty="0" smtClean="0"/>
                        <a:t>Screening for microalbuminuria</a:t>
                      </a:r>
                      <a:endParaRPr lang="en-US" dirty="0"/>
                    </a:p>
                  </a:txBody>
                  <a:tcPr/>
                </a:tc>
                <a:tc>
                  <a:txBody>
                    <a:bodyPr/>
                    <a:lstStyle/>
                    <a:p>
                      <a:r>
                        <a:rPr lang="en-US" dirty="0" smtClean="0"/>
                        <a:t>Screening and treatment of positives</a:t>
                      </a:r>
                      <a:endParaRPr lang="en-US" dirty="0"/>
                    </a:p>
                  </a:txBody>
                  <a:tcPr/>
                </a:tc>
                <a:tc>
                  <a:txBody>
                    <a:bodyPr/>
                    <a:lstStyle/>
                    <a:p>
                      <a:r>
                        <a:rPr lang="en-US" dirty="0" smtClean="0"/>
                        <a:t>All diabetics</a:t>
                      </a:r>
                      <a:endParaRPr lang="en-US" dirty="0"/>
                    </a:p>
                  </a:txBody>
                  <a:tcPr/>
                </a:tc>
                <a:tc>
                  <a:txBody>
                    <a:bodyPr/>
                    <a:lstStyle/>
                    <a:p>
                      <a:r>
                        <a:rPr lang="en-US" dirty="0" smtClean="0"/>
                        <a:t>Reduction in end-stage</a:t>
                      </a:r>
                      <a:r>
                        <a:rPr lang="en-US" baseline="0" dirty="0" smtClean="0"/>
                        <a:t> renal disease</a:t>
                      </a:r>
                      <a:endParaRPr lang="en-US" dirty="0"/>
                    </a:p>
                  </a:txBody>
                  <a:tcPr/>
                </a:tc>
              </a:tr>
            </a:tbl>
          </a:graphicData>
        </a:graphic>
      </p:graphicFrame>
      <p:sp>
        <p:nvSpPr>
          <p:cNvPr id="5" name="TextBox 4"/>
          <p:cNvSpPr txBox="1"/>
          <p:nvPr/>
        </p:nvSpPr>
        <p:spPr>
          <a:xfrm>
            <a:off x="2222090" y="6184490"/>
            <a:ext cx="8534400" cy="584775"/>
          </a:xfrm>
          <a:prstGeom prst="rect">
            <a:avLst/>
          </a:prstGeom>
          <a:noFill/>
        </p:spPr>
        <p:txBody>
          <a:bodyPr wrap="square" rtlCol="0">
            <a:spAutoFit/>
          </a:bodyPr>
          <a:lstStyle/>
          <a:p>
            <a:r>
              <a:rPr lang="nl-NL" sz="1600" dirty="0" smtClean="0"/>
              <a:t>“How should Developing Countries Manage Diabetes”, Canadian Medical Association Journal, </a:t>
            </a:r>
            <a:r>
              <a:rPr lang="nl-NL" sz="1600" dirty="0"/>
              <a:t>September 26, 2006 vol. 175 no. 7 </a:t>
            </a:r>
            <a:endParaRPr lang="en-US" sz="1600" dirty="0"/>
          </a:p>
        </p:txBody>
      </p:sp>
    </p:spTree>
    <p:extLst>
      <p:ext uri="{BB962C8B-B14F-4D97-AF65-F5344CB8AC3E}">
        <p14:creationId xmlns:p14="http://schemas.microsoft.com/office/powerpoint/2010/main" val="234858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426" y="365125"/>
            <a:ext cx="11041626" cy="1325563"/>
          </a:xfrm>
        </p:spPr>
        <p:txBody>
          <a:bodyPr/>
          <a:lstStyle/>
          <a:p>
            <a:r>
              <a:rPr lang="en-US" dirty="0" smtClean="0"/>
              <a:t>Medication Management in Developing Country</a:t>
            </a:r>
            <a:endParaRPr lang="en-US" dirty="0"/>
          </a:p>
        </p:txBody>
      </p:sp>
      <p:sp>
        <p:nvSpPr>
          <p:cNvPr id="3" name="Content Placeholder 2"/>
          <p:cNvSpPr>
            <a:spLocks noGrp="1"/>
          </p:cNvSpPr>
          <p:nvPr>
            <p:ph idx="1"/>
          </p:nvPr>
        </p:nvSpPr>
        <p:spPr>
          <a:xfrm>
            <a:off x="838200" y="1524000"/>
            <a:ext cx="10515600" cy="5014452"/>
          </a:xfrm>
        </p:spPr>
        <p:txBody>
          <a:bodyPr>
            <a:normAutofit/>
          </a:bodyPr>
          <a:lstStyle/>
          <a:p>
            <a:r>
              <a:rPr lang="en-US" sz="2400" dirty="0" smtClean="0"/>
              <a:t>Commonly available medications – metformin, glyburide or </a:t>
            </a:r>
            <a:r>
              <a:rPr lang="en-US" sz="2400" dirty="0" err="1" smtClean="0"/>
              <a:t>glibenclamide</a:t>
            </a:r>
            <a:r>
              <a:rPr lang="en-US" sz="2400" dirty="0" smtClean="0"/>
              <a:t>, regular/NPH insulin</a:t>
            </a:r>
          </a:p>
          <a:p>
            <a:r>
              <a:rPr lang="en-US" sz="2400" dirty="0" smtClean="0"/>
              <a:t>Most TZD, SGLT-2, GLT-1, DPP-4, basal insulins, ultrashort-acting insulins very expensive, especially for chronic use, or not available</a:t>
            </a:r>
          </a:p>
          <a:p>
            <a:r>
              <a:rPr lang="en-US" sz="2400" dirty="0" smtClean="0"/>
              <a:t>In most cases, follow sequence of:</a:t>
            </a:r>
          </a:p>
          <a:p>
            <a:pPr marL="0" indent="0">
              <a:buNone/>
            </a:pPr>
            <a:r>
              <a:rPr lang="en-US" dirty="0"/>
              <a:t> </a:t>
            </a:r>
            <a:r>
              <a:rPr lang="en-US" dirty="0" smtClean="0"/>
              <a:t>     </a:t>
            </a:r>
          </a:p>
          <a:p>
            <a:pPr marL="0" indent="0">
              <a:buNone/>
            </a:pPr>
            <a:endParaRPr lang="en-US" sz="1400" dirty="0" smtClean="0"/>
          </a:p>
          <a:p>
            <a:r>
              <a:rPr lang="en-US" dirty="0" smtClean="0"/>
              <a:t> </a:t>
            </a:r>
            <a:r>
              <a:rPr lang="en-US" sz="2400" dirty="0" smtClean="0"/>
              <a:t>Insulin often considered last resort because of uncertain supply, refrigeration, patient acceptability, and cost</a:t>
            </a:r>
          </a:p>
          <a:p>
            <a:r>
              <a:rPr lang="en-US" sz="2400" dirty="0" smtClean="0"/>
              <a:t>Up to 85% of diabetic patients moderately controlled (HbA1C &lt; 8.5) with this regimen, especially if ACEI added</a:t>
            </a:r>
            <a:endParaRPr lang="en-US" sz="2400" dirty="0"/>
          </a:p>
        </p:txBody>
      </p:sp>
      <p:graphicFrame>
        <p:nvGraphicFramePr>
          <p:cNvPr id="4" name="Diagram 3"/>
          <p:cNvGraphicFramePr/>
          <p:nvPr>
            <p:extLst>
              <p:ext uri="{D42A27DB-BD31-4B8C-83A1-F6EECF244321}">
                <p14:modId xmlns:p14="http://schemas.microsoft.com/office/powerpoint/2010/main" val="3607736219"/>
              </p:ext>
            </p:extLst>
          </p:nvPr>
        </p:nvGraphicFramePr>
        <p:xfrm>
          <a:off x="838200" y="3526234"/>
          <a:ext cx="9908458" cy="648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598607" y="3669853"/>
            <a:ext cx="216310" cy="461665"/>
          </a:xfrm>
          <a:prstGeom prst="rect">
            <a:avLst/>
          </a:prstGeom>
          <a:noFill/>
        </p:spPr>
        <p:txBody>
          <a:bodyPr wrap="square" rtlCol="0">
            <a:spAutoFit/>
          </a:bodyPr>
          <a:lstStyle/>
          <a:p>
            <a:r>
              <a:rPr lang="en-US" sz="2400" dirty="0" smtClean="0"/>
              <a:t>+</a:t>
            </a:r>
            <a:endParaRPr lang="en-US" sz="2400" dirty="0"/>
          </a:p>
        </p:txBody>
      </p:sp>
      <p:sp>
        <p:nvSpPr>
          <p:cNvPr id="6" name="TextBox 5"/>
          <p:cNvSpPr txBox="1"/>
          <p:nvPr/>
        </p:nvSpPr>
        <p:spPr>
          <a:xfrm>
            <a:off x="7639665" y="3526234"/>
            <a:ext cx="294967" cy="461665"/>
          </a:xfrm>
          <a:prstGeom prst="rect">
            <a:avLst/>
          </a:prstGeom>
          <a:noFill/>
        </p:spPr>
        <p:txBody>
          <a:bodyPr wrap="square" rtlCol="0">
            <a:spAutoFit/>
          </a:bodyPr>
          <a:lstStyle/>
          <a:p>
            <a:r>
              <a:rPr lang="en-US" sz="3600" baseline="-25000" dirty="0" smtClean="0"/>
              <a:t>+</a:t>
            </a:r>
            <a:endParaRPr lang="en-US" sz="3600" baseline="-25000" dirty="0"/>
          </a:p>
        </p:txBody>
      </p:sp>
    </p:spTree>
    <p:extLst>
      <p:ext uri="{BB962C8B-B14F-4D97-AF65-F5344CB8AC3E}">
        <p14:creationId xmlns:p14="http://schemas.microsoft.com/office/powerpoint/2010/main" val="3992978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86580" y="2585884"/>
            <a:ext cx="10515600" cy="3913239"/>
          </a:xfrm>
        </p:spPr>
        <p:txBody>
          <a:bodyPr>
            <a:normAutofit fontScale="32500" lnSpcReduction="20000"/>
          </a:bodyPr>
          <a:lstStyle/>
          <a:p>
            <a:pPr lvl="1">
              <a:lnSpc>
                <a:spcPct val="120000"/>
              </a:lnSpc>
            </a:pPr>
            <a:r>
              <a:rPr lang="en-US" sz="7400" dirty="0" smtClean="0"/>
              <a:t>SHOULD we provide the same standard of diabetic care in a limited-resource environment as in our own U.S. setting?</a:t>
            </a:r>
          </a:p>
          <a:p>
            <a:pPr lvl="2">
              <a:lnSpc>
                <a:spcPct val="120000"/>
              </a:lnSpc>
              <a:buFont typeface="Wingdings" panose="05000000000000000000" pitchFamily="2" charset="2"/>
              <a:buChar char="§"/>
            </a:pPr>
            <a:r>
              <a:rPr lang="en-US" sz="6200" dirty="0" smtClean="0"/>
              <a:t>YES, ethically we should work toward the same standard of diabetes care, but we will need to focus initially on identifying major desirable outcomes in the local context</a:t>
            </a:r>
          </a:p>
          <a:p>
            <a:pPr marL="0" indent="0">
              <a:lnSpc>
                <a:spcPct val="120000"/>
              </a:lnSpc>
              <a:buNone/>
            </a:pPr>
            <a:endParaRPr lang="en-US" sz="2200" dirty="0" smtClean="0"/>
          </a:p>
          <a:p>
            <a:pPr lvl="1">
              <a:lnSpc>
                <a:spcPct val="120000"/>
              </a:lnSpc>
            </a:pPr>
            <a:r>
              <a:rPr lang="en-US" sz="7400" dirty="0" smtClean="0"/>
              <a:t>CAN we </a:t>
            </a:r>
            <a:r>
              <a:rPr lang="en-US" sz="7400" dirty="0"/>
              <a:t>provide the same standard of diabetic care in a limited-resource environment as in our own U.S. setting</a:t>
            </a:r>
            <a:r>
              <a:rPr lang="en-US" sz="7400" dirty="0" smtClean="0"/>
              <a:t>?</a:t>
            </a:r>
          </a:p>
          <a:p>
            <a:pPr lvl="2">
              <a:lnSpc>
                <a:spcPct val="120000"/>
              </a:lnSpc>
              <a:buFont typeface="Wingdings" panose="05000000000000000000" pitchFamily="2" charset="2"/>
              <a:buChar char="§"/>
            </a:pPr>
            <a:r>
              <a:rPr lang="en-US" sz="6200" dirty="0" smtClean="0"/>
              <a:t>NO, often not initially, but we can reduce morbidity and mortality with relative simple and well-chosen interventions, and work toward more comprehensive care in the long-term.</a:t>
            </a:r>
            <a:endParaRPr lang="en-US" sz="6200" dirty="0"/>
          </a:p>
          <a:p>
            <a:endParaRPr lang="en-US" sz="37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3072" y="175121"/>
            <a:ext cx="3785418" cy="2113794"/>
          </a:xfrm>
          <a:prstGeom prst="rect">
            <a:avLst/>
          </a:prstGeom>
        </p:spPr>
      </p:pic>
    </p:spTree>
    <p:extLst>
      <p:ext uri="{BB962C8B-B14F-4D97-AF65-F5344CB8AC3E}">
        <p14:creationId xmlns:p14="http://schemas.microsoft.com/office/powerpoint/2010/main" val="35617753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 Management of Diabetes in the Developing World</a:t>
            </a:r>
            <a:endParaRPr lang="en-US" dirty="0"/>
          </a:p>
        </p:txBody>
      </p:sp>
      <p:sp>
        <p:nvSpPr>
          <p:cNvPr id="3" name="Content Placeholder 2"/>
          <p:cNvSpPr>
            <a:spLocks noGrp="1"/>
          </p:cNvSpPr>
          <p:nvPr>
            <p:ph idx="1"/>
          </p:nvPr>
        </p:nvSpPr>
        <p:spPr/>
        <p:txBody>
          <a:bodyPr/>
          <a:lstStyle/>
          <a:p>
            <a:r>
              <a:rPr lang="en-US" dirty="0" smtClean="0"/>
              <a:t>Identify diabetics as early as possible, and implement a system of continuous, comprehensive care for this population</a:t>
            </a:r>
          </a:p>
          <a:p>
            <a:r>
              <a:rPr lang="en-US" dirty="0" smtClean="0"/>
              <a:t>Identify feasible, cost-effective disease management goals appropriate to the local context and health system</a:t>
            </a:r>
          </a:p>
          <a:p>
            <a:r>
              <a:rPr lang="en-US" dirty="0" smtClean="0"/>
              <a:t>Implement evidence-based interventions that work toward these goals, consistent with the available local resources.</a:t>
            </a:r>
          </a:p>
          <a:p>
            <a:r>
              <a:rPr lang="en-US" dirty="0" smtClean="0"/>
              <a:t>Work toward consistently improved care and tighter diabetic control as local resources and systems improve.</a:t>
            </a:r>
            <a:endParaRPr lang="en-US" dirty="0"/>
          </a:p>
        </p:txBody>
      </p:sp>
    </p:spTree>
    <p:extLst>
      <p:ext uri="{BB962C8B-B14F-4D97-AF65-F5344CB8AC3E}">
        <p14:creationId xmlns:p14="http://schemas.microsoft.com/office/powerpoint/2010/main" val="3132709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0" indent="0">
              <a:buNone/>
            </a:pPr>
            <a:r>
              <a:rPr lang="en-US" dirty="0" smtClean="0"/>
              <a:t>By the end of this session, participants should be able to:</a:t>
            </a:r>
          </a:p>
          <a:p>
            <a:pPr marL="914400" lvl="1" indent="-457200">
              <a:buFont typeface="+mj-lt"/>
              <a:buAutoNum type="arabicPeriod"/>
            </a:pPr>
            <a:r>
              <a:rPr lang="en-US" dirty="0" smtClean="0"/>
              <a:t>Describe the epidemiology and characteristics of diabetic patients in the developing world</a:t>
            </a:r>
          </a:p>
          <a:p>
            <a:pPr marL="914400" lvl="1" indent="-457200">
              <a:buFont typeface="+mj-lt"/>
              <a:buAutoNum type="arabicPeriod"/>
            </a:pPr>
            <a:r>
              <a:rPr lang="en-US" dirty="0" smtClean="0"/>
              <a:t>Identify appropriate management goals for diabetics in resource-constrained settings</a:t>
            </a:r>
          </a:p>
          <a:p>
            <a:pPr marL="914400" lvl="1" indent="-457200">
              <a:buFont typeface="+mj-lt"/>
              <a:buAutoNum type="arabicPeriod"/>
            </a:pPr>
            <a:r>
              <a:rPr lang="en-US" dirty="0" smtClean="0"/>
              <a:t>Discuss cost-effective and evidence-based management strategies adapted to the developing world</a:t>
            </a:r>
          </a:p>
          <a:p>
            <a:pPr marL="914400" lvl="1" indent="-457200">
              <a:buFont typeface="+mj-lt"/>
              <a:buAutoNum type="arabicPeriod"/>
            </a:pPr>
            <a:r>
              <a:rPr lang="en-US" dirty="0" smtClean="0"/>
              <a:t>Discuss the ethical challenges of caring for a diabetic in a resource-constrained setting</a:t>
            </a:r>
          </a:p>
          <a:p>
            <a:pPr marL="914400" lvl="1" indent="-457200">
              <a:buFont typeface="+mj-lt"/>
              <a:buAutoNum type="arabicPeriod"/>
            </a:pPr>
            <a:endParaRPr lang="en-US" dirty="0"/>
          </a:p>
        </p:txBody>
      </p:sp>
    </p:spTree>
    <p:extLst>
      <p:ext uri="{BB962C8B-B14F-4D97-AF65-F5344CB8AC3E}">
        <p14:creationId xmlns:p14="http://schemas.microsoft.com/office/powerpoint/2010/main" val="1235514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History: Ali is a 62 year old male in Bangladesh who presents complaining of fatigue, general weakness, blurry vision, and difficulty sleeping intermittently over the past year.  He can only work about half the day, and notes that much of his difficulty sleeping is because of frequent rising to urinate at night.  He took some medicine that seemed to help this several months ago, but ran out of the medicine and the symptoms recurred.</a:t>
            </a:r>
          </a:p>
          <a:p>
            <a:pPr marL="0" indent="0">
              <a:buNone/>
            </a:pPr>
            <a:r>
              <a:rPr lang="en-US" sz="2400" dirty="0" smtClean="0"/>
              <a:t>Exam: Wt. 158 </a:t>
            </a:r>
            <a:r>
              <a:rPr lang="en-US" sz="2400" dirty="0" err="1" smtClean="0"/>
              <a:t>lbs</a:t>
            </a:r>
            <a:r>
              <a:rPr lang="en-US" sz="2400" dirty="0" smtClean="0"/>
              <a:t>, BMI – 24, BP – 146/96, RR – 16, T – 98.2° F.</a:t>
            </a:r>
          </a:p>
          <a:p>
            <a:pPr marL="0" indent="0">
              <a:buNone/>
            </a:pPr>
            <a:r>
              <a:rPr lang="en-US" sz="2400" dirty="0" smtClean="0"/>
              <a:t>HEENT – clear, Neck – normal thyroid, nodes, and carotids, Chest – clear to auscultation, Heart – no murmurs or gallops, but mild enlargement, Ext. - no edema or skin changes, Neuro – some decreased pin sensation and no monofilament sensation.</a:t>
            </a:r>
            <a:endParaRPr lang="en-US" sz="2400" dirty="0"/>
          </a:p>
        </p:txBody>
      </p:sp>
    </p:spTree>
    <p:extLst>
      <p:ext uri="{BB962C8B-B14F-4D97-AF65-F5344CB8AC3E}">
        <p14:creationId xmlns:p14="http://schemas.microsoft.com/office/powerpoint/2010/main" val="599797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1497"/>
          </a:xfrm>
        </p:spPr>
        <p:txBody>
          <a:bodyPr/>
          <a:lstStyle/>
          <a:p>
            <a:r>
              <a:rPr lang="en-US" dirty="0" smtClean="0"/>
              <a:t>Typical Diabetes Management Protocol</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8735" y="1351223"/>
            <a:ext cx="6961239" cy="5226386"/>
          </a:xfrm>
        </p:spPr>
      </p:pic>
    </p:spTree>
    <p:extLst>
      <p:ext uri="{BB962C8B-B14F-4D97-AF65-F5344CB8AC3E}">
        <p14:creationId xmlns:p14="http://schemas.microsoft.com/office/powerpoint/2010/main" val="747501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89005"/>
            <a:ext cx="10515600" cy="3187957"/>
          </a:xfrm>
        </p:spPr>
        <p:txBody>
          <a:bodyPr/>
          <a:lstStyle/>
          <a:p>
            <a:r>
              <a:rPr lang="en-US" dirty="0" smtClean="0"/>
              <a:t>SHOULD we provide the same standard of diabetic care in a limited-resource environment as in our own U.S. setting?</a:t>
            </a:r>
          </a:p>
          <a:p>
            <a:pPr marL="0" indent="0">
              <a:buNone/>
            </a:pPr>
            <a:endParaRPr lang="en-US" dirty="0" smtClean="0"/>
          </a:p>
          <a:p>
            <a:r>
              <a:rPr lang="en-US" dirty="0" smtClean="0"/>
              <a:t>CAN we </a:t>
            </a:r>
            <a:r>
              <a:rPr lang="en-US" dirty="0"/>
              <a:t>provide the same standard of diabetic care in a limited-resource environment as in our own U.S. setting?</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64310" y="0"/>
            <a:ext cx="4758813" cy="2657343"/>
          </a:xfrm>
          <a:prstGeom prst="rect">
            <a:avLst/>
          </a:prstGeom>
        </p:spPr>
      </p:pic>
    </p:spTree>
    <p:extLst>
      <p:ext uri="{BB962C8B-B14F-4D97-AF65-F5344CB8AC3E}">
        <p14:creationId xmlns:p14="http://schemas.microsoft.com/office/powerpoint/2010/main" val="2875192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First Challenge – Identification of Diabetic Patients</a:t>
            </a:r>
            <a:endParaRPr lang="en-US" sz="4000" dirty="0"/>
          </a:p>
        </p:txBody>
      </p:sp>
      <p:sp>
        <p:nvSpPr>
          <p:cNvPr id="3" name="Content Placeholder 2"/>
          <p:cNvSpPr>
            <a:spLocks noGrp="1"/>
          </p:cNvSpPr>
          <p:nvPr>
            <p:ph idx="1"/>
          </p:nvPr>
        </p:nvSpPr>
        <p:spPr>
          <a:xfrm>
            <a:off x="838200" y="1690688"/>
            <a:ext cx="10515600" cy="4486275"/>
          </a:xfrm>
        </p:spPr>
        <p:txBody>
          <a:bodyPr/>
          <a:lstStyle/>
          <a:p>
            <a:r>
              <a:rPr lang="en-US" dirty="0" smtClean="0"/>
              <a:t>Epidemiology</a:t>
            </a:r>
          </a:p>
          <a:p>
            <a:pPr lvl="1">
              <a:buFont typeface="Courier New" panose="02070309020205020404" pitchFamily="49" charset="0"/>
              <a:buChar char="o"/>
            </a:pPr>
            <a:r>
              <a:rPr lang="en-US" dirty="0" smtClean="0"/>
              <a:t>8-10% of population diabetic in developing world (WHO) – rapidly increasing</a:t>
            </a:r>
          </a:p>
          <a:p>
            <a:pPr lvl="1">
              <a:buFont typeface="Courier New" panose="02070309020205020404" pitchFamily="49" charset="0"/>
              <a:buChar char="o"/>
            </a:pPr>
            <a:r>
              <a:rPr lang="en-US" dirty="0" smtClean="0"/>
              <a:t>8-20% of population diabetic (34% including prediabetes) in developed world (WHO/CDC)</a:t>
            </a:r>
          </a:p>
          <a:p>
            <a:pPr marL="457200" lvl="1" indent="0">
              <a:buNone/>
            </a:pPr>
            <a:endParaRPr lang="en-US" dirty="0"/>
          </a:p>
        </p:txBody>
      </p:sp>
      <p:pic>
        <p:nvPicPr>
          <p:cNvPr id="4" name="Picture 3"/>
          <p:cNvPicPr>
            <a:picLocks noChangeAspect="1"/>
          </p:cNvPicPr>
          <p:nvPr/>
        </p:nvPicPr>
        <p:blipFill>
          <a:blip r:embed="rId2"/>
          <a:stretch>
            <a:fillRect/>
          </a:stretch>
        </p:blipFill>
        <p:spPr>
          <a:xfrm>
            <a:off x="4493342" y="3182670"/>
            <a:ext cx="5722374" cy="3396360"/>
          </a:xfrm>
          <a:prstGeom prst="rect">
            <a:avLst/>
          </a:prstGeom>
        </p:spPr>
      </p:pic>
    </p:spTree>
    <p:extLst>
      <p:ext uri="{BB962C8B-B14F-4D97-AF65-F5344CB8AC3E}">
        <p14:creationId xmlns:p14="http://schemas.microsoft.com/office/powerpoint/2010/main" val="2727517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2733"/>
          </a:xfrm>
        </p:spPr>
        <p:txBody>
          <a:bodyPr/>
          <a:lstStyle/>
          <a:p>
            <a:r>
              <a:rPr lang="en-US" dirty="0" smtClean="0"/>
              <a:t>Diabetes in the Developing World</a:t>
            </a:r>
            <a:endParaRPr lang="en-US" dirty="0"/>
          </a:p>
        </p:txBody>
      </p:sp>
      <p:sp>
        <p:nvSpPr>
          <p:cNvPr id="3" name="Content Placeholder 2"/>
          <p:cNvSpPr>
            <a:spLocks noGrp="1"/>
          </p:cNvSpPr>
          <p:nvPr>
            <p:ph idx="1"/>
          </p:nvPr>
        </p:nvSpPr>
        <p:spPr>
          <a:xfrm>
            <a:off x="838200" y="1474839"/>
            <a:ext cx="10515600" cy="4702124"/>
          </a:xfrm>
        </p:spPr>
        <p:txBody>
          <a:bodyPr/>
          <a:lstStyle/>
          <a:p>
            <a:r>
              <a:rPr lang="en-US" dirty="0" smtClean="0"/>
              <a:t>Common characteristics of diabetics (e.g. Rwanda)</a:t>
            </a:r>
          </a:p>
          <a:p>
            <a:pPr lvl="1">
              <a:buFont typeface="Courier New" panose="02070309020205020404" pitchFamily="49" charset="0"/>
              <a:buChar char="o"/>
            </a:pPr>
            <a:r>
              <a:rPr lang="en-US" dirty="0" smtClean="0"/>
              <a:t>70% with slim body habitus, 30% obese</a:t>
            </a:r>
          </a:p>
          <a:p>
            <a:pPr lvl="1">
              <a:buFont typeface="Courier New" panose="02070309020205020404" pitchFamily="49" charset="0"/>
              <a:buChar char="o"/>
            </a:pPr>
            <a:r>
              <a:rPr lang="en-US" dirty="0" smtClean="0"/>
              <a:t>Walk 5-10 miles/day</a:t>
            </a:r>
          </a:p>
          <a:p>
            <a:pPr lvl="1">
              <a:buFont typeface="Courier New" panose="02070309020205020404" pitchFamily="49" charset="0"/>
              <a:buChar char="o"/>
            </a:pPr>
            <a:r>
              <a:rPr lang="en-US" dirty="0" smtClean="0"/>
              <a:t>Eat primarily fruits, vegetables, some starches</a:t>
            </a:r>
          </a:p>
          <a:p>
            <a:pPr lvl="1">
              <a:buFont typeface="Courier New" panose="02070309020205020404" pitchFamily="49" charset="0"/>
              <a:buChar char="o"/>
            </a:pPr>
            <a:r>
              <a:rPr lang="en-US" dirty="0" smtClean="0"/>
              <a:t>Average age at discovery ~45 years</a:t>
            </a:r>
          </a:p>
          <a:p>
            <a:r>
              <a:rPr lang="en-US" dirty="0" smtClean="0"/>
              <a:t>Diabetics rarely diagnosed during preventive exams:</a:t>
            </a:r>
          </a:p>
          <a:p>
            <a:pPr lvl="1">
              <a:buFont typeface="Courier New" panose="02070309020205020404" pitchFamily="49" charset="0"/>
              <a:buChar char="o"/>
            </a:pPr>
            <a:r>
              <a:rPr lang="en-US" dirty="0" smtClean="0"/>
              <a:t>Most type I diabetics present in diabetic coma (5-20 years age)</a:t>
            </a:r>
          </a:p>
          <a:p>
            <a:pPr lvl="1">
              <a:buFont typeface="Courier New" panose="02070309020205020404" pitchFamily="49" charset="0"/>
              <a:buChar char="o"/>
            </a:pPr>
            <a:r>
              <a:rPr lang="en-US" dirty="0" smtClean="0"/>
              <a:t>Most type II diabetics present with gangrene of extremity</a:t>
            </a:r>
          </a:p>
          <a:p>
            <a:pPr lvl="2">
              <a:buFont typeface="Wingdings" panose="05000000000000000000" pitchFamily="2" charset="2"/>
              <a:buChar char="§"/>
            </a:pPr>
            <a:r>
              <a:rPr lang="en-US" dirty="0" smtClean="0"/>
              <a:t>Only secondarily found to have weight loss, polyuria, </a:t>
            </a:r>
            <a:r>
              <a:rPr lang="en-US" dirty="0" err="1" smtClean="0"/>
              <a:t>nocturia</a:t>
            </a:r>
            <a:r>
              <a:rPr lang="en-US" dirty="0" smtClean="0"/>
              <a:t>, polydipsia</a:t>
            </a:r>
            <a:endParaRPr lang="en-US" dirty="0"/>
          </a:p>
        </p:txBody>
      </p:sp>
    </p:spTree>
    <p:extLst>
      <p:ext uri="{BB962C8B-B14F-4D97-AF65-F5344CB8AC3E}">
        <p14:creationId xmlns:p14="http://schemas.microsoft.com/office/powerpoint/2010/main" val="844501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of Diabetes</a:t>
            </a:r>
            <a:endParaRPr lang="en-US" dirty="0"/>
          </a:p>
        </p:txBody>
      </p:sp>
      <p:sp>
        <p:nvSpPr>
          <p:cNvPr id="3" name="Content Placeholder 2"/>
          <p:cNvSpPr>
            <a:spLocks noGrp="1"/>
          </p:cNvSpPr>
          <p:nvPr>
            <p:ph idx="1"/>
          </p:nvPr>
        </p:nvSpPr>
        <p:spPr/>
        <p:txBody>
          <a:bodyPr/>
          <a:lstStyle/>
          <a:p>
            <a:r>
              <a:rPr lang="en-US" dirty="0" smtClean="0"/>
              <a:t>Challenge – early detection in time to avoid complications</a:t>
            </a:r>
          </a:p>
          <a:p>
            <a:r>
              <a:rPr lang="en-US" dirty="0" smtClean="0"/>
              <a:t>Requires community and population-based education and approach</a:t>
            </a:r>
          </a:p>
          <a:p>
            <a:pPr lvl="1">
              <a:buFont typeface="Courier New" panose="02070309020205020404" pitchFamily="49" charset="0"/>
              <a:buChar char="o"/>
            </a:pPr>
            <a:r>
              <a:rPr lang="en-US" dirty="0" smtClean="0"/>
              <a:t>Education of the general population in common presenting symptoms</a:t>
            </a:r>
          </a:p>
          <a:p>
            <a:pPr lvl="1">
              <a:buFont typeface="Courier New" panose="02070309020205020404" pitchFamily="49" charset="0"/>
              <a:buChar char="o"/>
            </a:pPr>
            <a:r>
              <a:rPr lang="en-US" dirty="0" smtClean="0"/>
              <a:t>Combined with selected screening of potentially high risk populations:</a:t>
            </a:r>
          </a:p>
          <a:p>
            <a:pPr lvl="2">
              <a:buFont typeface="Wingdings" panose="05000000000000000000" pitchFamily="2" charset="2"/>
              <a:buChar char="§"/>
            </a:pPr>
            <a:r>
              <a:rPr lang="en-US" dirty="0" smtClean="0"/>
              <a:t>Obese men and women (only about 10-20% of population in many African countries)</a:t>
            </a:r>
          </a:p>
          <a:p>
            <a:pPr lvl="2">
              <a:buFont typeface="Wingdings" panose="05000000000000000000" pitchFamily="2" charset="2"/>
              <a:buChar char="§"/>
            </a:pPr>
            <a:r>
              <a:rPr lang="en-US" dirty="0" smtClean="0"/>
              <a:t>Acute weight loss or change in urinary pattern</a:t>
            </a:r>
          </a:p>
          <a:p>
            <a:pPr lvl="2">
              <a:buFont typeface="Wingdings" panose="05000000000000000000" pitchFamily="2" charset="2"/>
              <a:buChar char="§"/>
            </a:pPr>
            <a:r>
              <a:rPr lang="en-US" dirty="0" smtClean="0"/>
              <a:t>Appearance of non-healing foot lesions, loss of sensation, atrophic skin changes</a:t>
            </a:r>
          </a:p>
          <a:p>
            <a:pPr marL="0" indent="0">
              <a:buNone/>
            </a:pPr>
            <a:endParaRPr lang="en-US" dirty="0"/>
          </a:p>
        </p:txBody>
      </p:sp>
    </p:spTree>
    <p:extLst>
      <p:ext uri="{BB962C8B-B14F-4D97-AF65-F5344CB8AC3E}">
        <p14:creationId xmlns:p14="http://schemas.microsoft.com/office/powerpoint/2010/main" val="1318961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3404"/>
          </a:xfrm>
        </p:spPr>
        <p:txBody>
          <a:bodyPr/>
          <a:lstStyle/>
          <a:p>
            <a:r>
              <a:rPr lang="en-US" dirty="0" smtClean="0"/>
              <a:t>Pathophysiology of Diabetes</a:t>
            </a:r>
            <a:endParaRPr lang="en-US" dirty="0"/>
          </a:p>
        </p:txBody>
      </p:sp>
      <p:pic>
        <p:nvPicPr>
          <p:cNvPr id="19" name="Picture 18"/>
          <p:cNvPicPr>
            <a:picLocks noChangeAspect="1"/>
          </p:cNvPicPr>
          <p:nvPr/>
        </p:nvPicPr>
        <p:blipFill>
          <a:blip r:embed="rId2"/>
          <a:stretch>
            <a:fillRect/>
          </a:stretch>
        </p:blipFill>
        <p:spPr>
          <a:xfrm>
            <a:off x="2991167" y="1499816"/>
            <a:ext cx="5031956" cy="3283182"/>
          </a:xfrm>
          <a:prstGeom prst="rect">
            <a:avLst/>
          </a:prstGeom>
        </p:spPr>
      </p:pic>
      <p:sp>
        <p:nvSpPr>
          <p:cNvPr id="20" name="TextBox 19"/>
          <p:cNvSpPr txBox="1"/>
          <p:nvPr/>
        </p:nvSpPr>
        <p:spPr>
          <a:xfrm>
            <a:off x="953729" y="5024284"/>
            <a:ext cx="9920748"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t>United Kingdom Prospective Diabetes </a:t>
            </a:r>
            <a:r>
              <a:rPr lang="en-US" b="1" dirty="0" smtClean="0"/>
              <a:t>Study </a:t>
            </a:r>
            <a:r>
              <a:rPr lang="en-US" b="1" dirty="0"/>
              <a:t>(</a:t>
            </a:r>
            <a:r>
              <a:rPr lang="en-US" b="1" i="1" dirty="0"/>
              <a:t>Br Med J. 1998</a:t>
            </a:r>
            <a:r>
              <a:rPr lang="en-US" b="1" dirty="0" smtClean="0"/>
              <a:t>) </a:t>
            </a:r>
            <a:r>
              <a:rPr lang="en-US" dirty="0" smtClean="0"/>
              <a:t>showed that aggressive </a:t>
            </a:r>
            <a:r>
              <a:rPr lang="en-US" dirty="0"/>
              <a:t>g</a:t>
            </a:r>
            <a:r>
              <a:rPr lang="en-US" dirty="0" smtClean="0"/>
              <a:t>lycemic </a:t>
            </a:r>
            <a:r>
              <a:rPr lang="en-US" dirty="0"/>
              <a:t>c</a:t>
            </a:r>
            <a:r>
              <a:rPr lang="en-US" dirty="0" smtClean="0"/>
              <a:t>ontrol </a:t>
            </a:r>
            <a:r>
              <a:rPr lang="en-US" dirty="0"/>
              <a:t>in Type 2 </a:t>
            </a:r>
            <a:r>
              <a:rPr lang="en-US" dirty="0" smtClean="0"/>
              <a:t>diabetes </a:t>
            </a:r>
            <a:r>
              <a:rPr lang="en-US" dirty="0"/>
              <a:t>had NO STATISTICALLY SIGNIFICANT effect </a:t>
            </a:r>
            <a:r>
              <a:rPr lang="en-US" dirty="0" smtClean="0"/>
              <a:t>on </a:t>
            </a:r>
            <a:r>
              <a:rPr lang="en-US" dirty="0"/>
              <a:t>MACROVASCULAR complications (myocardial infarction, stroke, peripheral vascular disease) </a:t>
            </a:r>
            <a:endParaRPr lang="en-US" dirty="0" smtClean="0"/>
          </a:p>
          <a:p>
            <a:pPr marL="285750" indent="-285750">
              <a:buFont typeface="Arial" panose="020B0604020202020204" pitchFamily="34" charset="0"/>
              <a:buChar char="•"/>
            </a:pPr>
            <a:r>
              <a:rPr lang="en-US" dirty="0"/>
              <a:t>Cardiovascular </a:t>
            </a:r>
            <a:r>
              <a:rPr lang="en-US" dirty="0" smtClean="0"/>
              <a:t>disease </a:t>
            </a:r>
            <a:r>
              <a:rPr lang="en-US" dirty="0"/>
              <a:t>(i.e., macrovascular complications) is the cause of death in 75-80% of patients with Type 2 </a:t>
            </a:r>
            <a:r>
              <a:rPr lang="en-US" dirty="0" smtClean="0"/>
              <a:t>diabetes</a:t>
            </a:r>
            <a:endParaRPr lang="en-US" dirty="0"/>
          </a:p>
        </p:txBody>
      </p:sp>
    </p:spTree>
    <p:extLst>
      <p:ext uri="{BB962C8B-B14F-4D97-AF65-F5344CB8AC3E}">
        <p14:creationId xmlns:p14="http://schemas.microsoft.com/office/powerpoint/2010/main" val="98094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1369</Words>
  <Application>Microsoft Office PowerPoint</Application>
  <PresentationFormat>Widescreen</PresentationFormat>
  <Paragraphs>160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Courier New</vt:lpstr>
      <vt:lpstr>Wingdings</vt:lpstr>
      <vt:lpstr>Office Theme</vt:lpstr>
      <vt:lpstr>Diagnosis and Management of Diabetes  in the Developing World</vt:lpstr>
      <vt:lpstr>Learning Objectives</vt:lpstr>
      <vt:lpstr>Case Study</vt:lpstr>
      <vt:lpstr>Typical Diabetes Management Protocol</vt:lpstr>
      <vt:lpstr>PowerPoint Presentation</vt:lpstr>
      <vt:lpstr>First Challenge – Identification of Diabetic Patients</vt:lpstr>
      <vt:lpstr>Diabetes in the Developing World</vt:lpstr>
      <vt:lpstr>Diagnosis of Diabetes</vt:lpstr>
      <vt:lpstr>Pathophysiology of Diabetes</vt:lpstr>
      <vt:lpstr>Management of Diabetes – System Changes</vt:lpstr>
      <vt:lpstr>Management of Diabetes - Goals</vt:lpstr>
      <vt:lpstr>Management of Diabetes – Cost-Effective Interventions</vt:lpstr>
      <vt:lpstr>Management of Diabetes – Cost-effective Interventions</vt:lpstr>
      <vt:lpstr>Management of Diabetes – Less Feasible or Cost-Effective Interventions</vt:lpstr>
      <vt:lpstr>Medication Management in Developing Country</vt:lpstr>
      <vt:lpstr>PowerPoint Presentation</vt:lpstr>
      <vt:lpstr>Summary – Management of Diabetes in the Developing World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Diagnosis and Management of Diabetes  in the Developing World</dc:title>
  <dc:creator>Calvin Wilson</dc:creator>
  <cp:lastModifiedBy>Cal Wilson</cp:lastModifiedBy>
  <cp:revision>48</cp:revision>
  <dcterms:created xsi:type="dcterms:W3CDTF">2017-09-07T17:00:32Z</dcterms:created>
  <dcterms:modified xsi:type="dcterms:W3CDTF">2017-10-07T20:49:39Z</dcterms:modified>
</cp:coreProperties>
</file>