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6" autoAdjust="0"/>
    <p:restoredTop sz="83784" autoAdjust="0"/>
  </p:normalViewPr>
  <p:slideViewPr>
    <p:cSldViewPr snapToGrid="0">
      <p:cViewPr varScale="1">
        <p:scale>
          <a:sx n="76" d="100"/>
          <a:sy n="76" d="100"/>
        </p:scale>
        <p:origin x="45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784F0C-6E37-4F92-9460-972E44563E01}" type="datetimeFigureOut">
              <a:rPr lang="en-US" smtClean="0"/>
              <a:t>6/6/2020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E653F-91FF-4A5D-ABC0-556C2311155F}" type="slidenum">
              <a:rPr lang="en-US" smtClean="0"/>
              <a:t>‹#›</a:t>
            </a:fld>
            <a:endParaRPr lang="en-US"/>
          </a:p>
        </p:txBody>
      </p:sp>
    </p:spTree>
    <p:extLst>
      <p:ext uri="{BB962C8B-B14F-4D97-AF65-F5344CB8AC3E}">
        <p14:creationId xmlns:p14="http://schemas.microsoft.com/office/powerpoint/2010/main" val="592736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Patterson, </a:t>
            </a:r>
            <a:r>
              <a:rPr lang="en-US" dirty="0" err="1" smtClean="0"/>
              <a:t>Grenny</a:t>
            </a:r>
            <a:r>
              <a:rPr lang="en-US" dirty="0" smtClean="0"/>
              <a:t>, McMillan and </a:t>
            </a:r>
            <a:r>
              <a:rPr lang="en-US" dirty="0" err="1" smtClean="0"/>
              <a:t>Switzler</a:t>
            </a:r>
            <a:r>
              <a:rPr lang="en-US" dirty="0" smtClean="0"/>
              <a:t> are four gentlemen that came together based on some research that was initially done by Patterson for doctorate research and some of their personal experiences.    </a:t>
            </a:r>
          </a:p>
          <a:p>
            <a:pPr eaLnBrk="1" hangingPunct="1">
              <a:spcBef>
                <a:spcPct val="0"/>
              </a:spcBef>
            </a:pPr>
            <a:r>
              <a:rPr lang="en-US" dirty="0" smtClean="0"/>
              <a:t>So, Kerry Patterson, Joseph </a:t>
            </a:r>
            <a:r>
              <a:rPr lang="en-US" dirty="0" err="1" smtClean="0"/>
              <a:t>Grenny</a:t>
            </a:r>
            <a:r>
              <a:rPr lang="en-US" dirty="0" smtClean="0"/>
              <a:t>, Ron McMillan and Al </a:t>
            </a:r>
            <a:r>
              <a:rPr lang="en-US" dirty="0" err="1" smtClean="0"/>
              <a:t>Switzler</a:t>
            </a:r>
            <a:r>
              <a:rPr lang="en-US" dirty="0" smtClean="0"/>
              <a:t> decided to research people and organizations to see who had master crucial conversations – who could get things done at work, home and in the community and at the same time build relationships.  For 25 years they research 20,000 people and 100’s of organizations.  </a:t>
            </a:r>
          </a:p>
          <a:p>
            <a:pPr eaLnBrk="1" hangingPunct="1">
              <a:spcBef>
                <a:spcPct val="0"/>
              </a:spcBef>
            </a:pPr>
            <a:r>
              <a:rPr lang="en-US" dirty="0" smtClean="0"/>
              <a:t>Kerry Patterson – began his research at Stanford Univ. during his doctoral work.  He has used Crucial Conversations with hundreds of Fortune 500 companies including:  Ford Motor Co; Allstate; Intermountain Health Care. </a:t>
            </a:r>
          </a:p>
          <a:p>
            <a:pPr eaLnBrk="1" hangingPunct="1">
              <a:spcBef>
                <a:spcPct val="0"/>
              </a:spcBef>
            </a:pPr>
            <a:r>
              <a:rPr lang="en-US" dirty="0" smtClean="0"/>
              <a:t>Joseph </a:t>
            </a:r>
            <a:r>
              <a:rPr lang="en-US" dirty="0" err="1" smtClean="0"/>
              <a:t>Grenny</a:t>
            </a:r>
            <a:r>
              <a:rPr lang="en-US" dirty="0" smtClean="0"/>
              <a:t> cofounded the California Computer Corp; and </a:t>
            </a:r>
            <a:r>
              <a:rPr lang="en-US" dirty="0" err="1" smtClean="0"/>
              <a:t>Unitus</a:t>
            </a:r>
            <a:r>
              <a:rPr lang="en-US" dirty="0" smtClean="0"/>
              <a:t> – a nonprofit </a:t>
            </a:r>
            <a:r>
              <a:rPr lang="en-US" dirty="0" err="1" smtClean="0"/>
              <a:t>organizatins</a:t>
            </a:r>
            <a:r>
              <a:rPr lang="en-US" dirty="0" smtClean="0"/>
              <a:t> that helps 3</a:t>
            </a:r>
            <a:r>
              <a:rPr lang="en-US" baseline="30000" dirty="0" smtClean="0"/>
              <a:t>rd</a:t>
            </a:r>
            <a:r>
              <a:rPr lang="en-US" dirty="0" smtClean="0"/>
              <a:t> world countries achieve economic independence. </a:t>
            </a:r>
          </a:p>
          <a:p>
            <a:pPr eaLnBrk="1" hangingPunct="1">
              <a:spcBef>
                <a:spcPct val="0"/>
              </a:spcBef>
            </a:pPr>
            <a:r>
              <a:rPr lang="en-US" dirty="0" smtClean="0"/>
              <a:t>Ron McMillan holds advanced degrees in sociology and organizational behavior.  He cofounded the Covey Leadership Center and was VP for research and development for seven years.  He has taught teamwork, personal vitality and leadership to unions, first level managers to CEO’s and his clients include Saturn Div. of GM; Procter and Gamble, Disney, Aetna, Nike and Lennox.  </a:t>
            </a:r>
          </a:p>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3</a:t>
            </a:fld>
            <a:endParaRPr lang="en-US"/>
          </a:p>
        </p:txBody>
      </p:sp>
    </p:spTree>
    <p:extLst>
      <p:ext uri="{BB962C8B-B14F-4D97-AF65-F5344CB8AC3E}">
        <p14:creationId xmlns:p14="http://schemas.microsoft.com/office/powerpoint/2010/main" val="228102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653" indent="-241653">
              <a:defRPr/>
            </a:pPr>
            <a:r>
              <a:rPr lang="en-US" dirty="0" smtClean="0"/>
              <a:t>What makes a conversations crucial?  Opposing Opinions, Strong Emotions and High Stakes </a:t>
            </a:r>
          </a:p>
          <a:p>
            <a:pPr marL="241653" indent="-241653">
              <a:defRPr/>
            </a:pPr>
            <a:r>
              <a:rPr lang="en-US" dirty="0" smtClean="0"/>
              <a:t>Two things happen when the conversation turns crucial:</a:t>
            </a:r>
          </a:p>
          <a:p>
            <a:pPr marL="241653" indent="-241653">
              <a:buFontTx/>
              <a:buAutoNum type="arabicPeriod"/>
              <a:defRPr/>
            </a:pPr>
            <a:r>
              <a:rPr lang="en-US" dirty="0" smtClean="0"/>
              <a:t>The stakes rise – permanently changes perceptions of each other and the relationship we have with other people in the conversation.</a:t>
            </a:r>
          </a:p>
          <a:p>
            <a:pPr marL="241653" indent="-241653">
              <a:buFontTx/>
              <a:buAutoNum type="arabicPeriod"/>
              <a:defRPr/>
            </a:pPr>
            <a:r>
              <a:rPr lang="en-US" dirty="0" smtClean="0"/>
              <a:t>We behave like animals.</a:t>
            </a:r>
          </a:p>
          <a:p>
            <a:pPr marL="241653" indent="-241653">
              <a:defRPr/>
            </a:pPr>
            <a:r>
              <a:rPr lang="en-US" dirty="0" smtClean="0"/>
              <a:t>It is natural to look outwardly when things get crucial – we focus on the other person instead of ourselves.  </a:t>
            </a:r>
          </a:p>
          <a:p>
            <a:pPr marL="241653" indent="-241653">
              <a:defRPr/>
            </a:pPr>
            <a:r>
              <a:rPr lang="en-US" dirty="0" smtClean="0"/>
              <a:t>Learn to focus on yourself – it is the only person you can change</a:t>
            </a:r>
          </a:p>
          <a:p>
            <a:pPr marL="241653" indent="-241653">
              <a:defRPr/>
            </a:pPr>
            <a:endParaRPr lang="en-US" dirty="0" smtClean="0"/>
          </a:p>
          <a:p>
            <a:pP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4</a:t>
            </a:fld>
            <a:endParaRPr lang="en-US"/>
          </a:p>
        </p:txBody>
      </p:sp>
    </p:spTree>
    <p:extLst>
      <p:ext uri="{BB962C8B-B14F-4D97-AF65-F5344CB8AC3E}">
        <p14:creationId xmlns:p14="http://schemas.microsoft.com/office/powerpoint/2010/main" val="2368328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5</a:t>
            </a:fld>
            <a:endParaRPr lang="en-US"/>
          </a:p>
        </p:txBody>
      </p:sp>
    </p:spTree>
    <p:extLst>
      <p:ext uri="{BB962C8B-B14F-4D97-AF65-F5344CB8AC3E}">
        <p14:creationId xmlns:p14="http://schemas.microsoft.com/office/powerpoint/2010/main" val="215365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I acted like an idiot.</a:t>
            </a:r>
          </a:p>
          <a:p>
            <a:pPr eaLnBrk="1" hangingPunct="1">
              <a:spcBef>
                <a:spcPct val="0"/>
              </a:spcBef>
            </a:pPr>
            <a:r>
              <a:rPr lang="en-US" dirty="0" smtClean="0"/>
              <a:t>“Maybe if I yell LOUDER they’ll agree this time.”  How many times do you raise your voice to make a point?</a:t>
            </a:r>
          </a:p>
          <a:p>
            <a:pPr eaLnBrk="1" hangingPunct="1">
              <a:spcBef>
                <a:spcPct val="0"/>
              </a:spcBef>
            </a:pPr>
            <a:r>
              <a:rPr lang="en-US" b="1" dirty="0" smtClean="0"/>
              <a:t>Insane logic makes complete sense when your brain shuts down.</a:t>
            </a:r>
          </a:p>
          <a:p>
            <a:pPr eaLnBrk="1" hangingPunct="1">
              <a:spcBef>
                <a:spcPct val="0"/>
              </a:spcBef>
            </a:pPr>
            <a:r>
              <a:rPr lang="en-US" b="1" dirty="0" smtClean="0"/>
              <a:t>The worst option (silence). The good sugar coat, understate. The best get to dialogue.</a:t>
            </a:r>
          </a:p>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6</a:t>
            </a:fld>
            <a:endParaRPr lang="en-US"/>
          </a:p>
        </p:txBody>
      </p:sp>
    </p:spTree>
    <p:extLst>
      <p:ext uri="{BB962C8B-B14F-4D97-AF65-F5344CB8AC3E}">
        <p14:creationId xmlns:p14="http://schemas.microsoft.com/office/powerpoint/2010/main" val="275376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dirty="0" smtClean="0"/>
              <a:t>By following the dialogue model we can have a rational conversation/dialogue with one or more parties.  We share information – tell our story; we see and hear the other person; we acknowledge their feelings and we move to action. Here Melissa  and Walt recall a CC that went ”wrong”.  Then ask “What went wrong”. Here we need to understand our Style under Stress </a:t>
            </a:r>
          </a:p>
          <a:p>
            <a:pPr eaLnBrk="1" hangingPunct="1">
              <a:spcBef>
                <a:spcPct val="0"/>
              </a:spcBef>
            </a:pPr>
            <a:endParaRPr lang="en-US" sz="1200" dirty="0" smtClean="0"/>
          </a:p>
          <a:p>
            <a:pPr eaLnBrk="1" hangingPunct="1">
              <a:spcBef>
                <a:spcPct val="0"/>
              </a:spcBef>
            </a:pPr>
            <a:r>
              <a:rPr lang="en-US" sz="1200" dirty="0" smtClean="0"/>
              <a:t>By listening to the other person or persons we give them the opportunity to add information to the shared pool of meaning.  And we stay within a safety zone.  No one goes to silence – withdrawing, avoiding, masking.  </a:t>
            </a:r>
          </a:p>
          <a:p>
            <a:pPr eaLnBrk="1" hangingPunct="1">
              <a:spcBef>
                <a:spcPct val="0"/>
              </a:spcBef>
            </a:pPr>
            <a:endParaRPr lang="en-US" sz="1200" dirty="0" smtClean="0"/>
          </a:p>
          <a:p>
            <a:pPr eaLnBrk="1" hangingPunct="1">
              <a:spcBef>
                <a:spcPct val="0"/>
              </a:spcBef>
            </a:pPr>
            <a:r>
              <a:rPr lang="en-US" sz="1200" dirty="0" smtClean="0"/>
              <a:t>Violence – controlling, labeling, attacking.  </a:t>
            </a:r>
          </a:p>
          <a:p>
            <a:pPr eaLnBrk="1" hangingPunct="1">
              <a:spcBef>
                <a:spcPct val="0"/>
              </a:spcBef>
            </a:pPr>
            <a:endParaRPr lang="en-US" sz="1200" dirty="0" smtClean="0"/>
          </a:p>
          <a:p>
            <a:pPr eaLnBrk="1" hangingPunct="1">
              <a:spcBef>
                <a:spcPct val="0"/>
              </a:spcBef>
            </a:pPr>
            <a:r>
              <a:rPr lang="en-US" sz="1200" b="1" dirty="0" smtClean="0"/>
              <a:t>Ability. S</a:t>
            </a:r>
            <a:r>
              <a:rPr lang="en-US" sz="1200" dirty="0" smtClean="0"/>
              <a:t>hared pool=IQ. Shared pool = what people do in the </a:t>
            </a:r>
            <a:r>
              <a:rPr lang="en-US" sz="1200" i="1" dirty="0" smtClean="0"/>
              <a:t>absence</a:t>
            </a:r>
            <a:r>
              <a:rPr lang="en-US" sz="1200" dirty="0" smtClean="0"/>
              <a:t> of supervision. When critical priorities, assumptions and knowledge are widely shared and deeply held, productivity and effectiveness soar. Dialogue is the process that gets you there—and there are </a:t>
            </a:r>
            <a:r>
              <a:rPr lang="en-US" sz="1200" b="1" dirty="0" smtClean="0"/>
              <a:t>no shortcuts</a:t>
            </a:r>
            <a:r>
              <a:rPr lang="en-US" sz="1200" dirty="0" smtClean="0"/>
              <a:t>. </a:t>
            </a:r>
          </a:p>
          <a:p>
            <a:pPr eaLnBrk="1" hangingPunct="1">
              <a:spcBef>
                <a:spcPct val="0"/>
              </a:spcBef>
            </a:pPr>
            <a:r>
              <a:rPr lang="en-US" sz="1200" b="1" i="1" dirty="0" smtClean="0"/>
              <a:t>Ideas that don’t have to bear the scrutiny of dialogue are the cause of most organizational suffering.</a:t>
            </a:r>
          </a:p>
          <a:p>
            <a:pPr eaLnBrk="1" hangingPunct="1">
              <a:spcBef>
                <a:spcPct val="0"/>
              </a:spcBef>
            </a:pPr>
            <a:endParaRPr lang="en-US" sz="1200" b="1" dirty="0" smtClean="0"/>
          </a:p>
          <a:p>
            <a:pPr eaLnBrk="1" hangingPunct="1">
              <a:spcBef>
                <a:spcPct val="0"/>
              </a:spcBef>
            </a:pPr>
            <a:r>
              <a:rPr lang="en-US" sz="1200" b="1" dirty="0" smtClean="0"/>
              <a:t>Motivation</a:t>
            </a:r>
            <a:r>
              <a:rPr lang="en-US" sz="1200" dirty="0" smtClean="0"/>
              <a:t>. REAR</a:t>
            </a:r>
          </a:p>
          <a:p>
            <a:pPr eaLnBrk="1" hangingPunct="1">
              <a:spcBef>
                <a:spcPct val="0"/>
              </a:spcBef>
            </a:pPr>
            <a:endParaRPr lang="en-US" sz="1200" dirty="0" smtClean="0"/>
          </a:p>
          <a:p>
            <a:pPr eaLnBrk="1" hangingPunct="1">
              <a:spcBef>
                <a:spcPct val="0"/>
              </a:spcBef>
            </a:pPr>
            <a:r>
              <a:rPr lang="en-US" sz="1200" dirty="0" smtClean="0"/>
              <a:t>Force-fed=gag. More powerful go to violence--by barking orders, insulting those who question ideas, etc.-- and the less powerful go to silence. Silent responsible for implementing decisions, passively resist. They act less-than-enthusiastically and results suffer. </a:t>
            </a:r>
          </a:p>
          <a:p>
            <a:pPr eaLnBrk="1" hangingPunct="1">
              <a:spcBef>
                <a:spcPct val="0"/>
              </a:spcBef>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7</a:t>
            </a:fld>
            <a:endParaRPr lang="en-US"/>
          </a:p>
        </p:txBody>
      </p:sp>
    </p:spTree>
    <p:extLst>
      <p:ext uri="{BB962C8B-B14F-4D97-AF65-F5344CB8AC3E}">
        <p14:creationId xmlns:p14="http://schemas.microsoft.com/office/powerpoint/2010/main" val="398953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I acted like an idiot.</a:t>
            </a:r>
          </a:p>
          <a:p>
            <a:pPr eaLnBrk="1" hangingPunct="1">
              <a:spcBef>
                <a:spcPct val="0"/>
              </a:spcBef>
            </a:pPr>
            <a:r>
              <a:rPr lang="en-US" dirty="0" smtClean="0"/>
              <a:t>“Maybe if I yell LOUDER they’ll agree this time.”  How many times do you raise your voice to make a point?</a:t>
            </a:r>
          </a:p>
          <a:p>
            <a:pPr eaLnBrk="1" hangingPunct="1">
              <a:spcBef>
                <a:spcPct val="0"/>
              </a:spcBef>
            </a:pPr>
            <a:r>
              <a:rPr lang="en-US" b="1" dirty="0" smtClean="0"/>
              <a:t>Insane logic makes complete sense when your brain shuts down.</a:t>
            </a:r>
          </a:p>
          <a:p>
            <a:pPr eaLnBrk="1" hangingPunct="1">
              <a:spcBef>
                <a:spcPct val="0"/>
              </a:spcBef>
            </a:pPr>
            <a:r>
              <a:rPr lang="en-US" b="1" dirty="0" smtClean="0"/>
              <a:t>The worst option (silence). The good sugar coat, understate. The best get to dialogue.</a:t>
            </a:r>
          </a:p>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8</a:t>
            </a:fld>
            <a:endParaRPr lang="en-US"/>
          </a:p>
        </p:txBody>
      </p:sp>
    </p:spTree>
    <p:extLst>
      <p:ext uri="{BB962C8B-B14F-4D97-AF65-F5344CB8AC3E}">
        <p14:creationId xmlns:p14="http://schemas.microsoft.com/office/powerpoint/2010/main" val="1439702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How do you reengage the brain—give it interesting questions. Make it itch.</a:t>
            </a:r>
          </a:p>
          <a:p>
            <a:pPr eaLnBrk="1" hangingPunct="1">
              <a:spcBef>
                <a:spcPct val="0"/>
              </a:spcBef>
            </a:pPr>
            <a:r>
              <a:rPr lang="en-US" dirty="0" smtClean="0"/>
              <a:t>	What do I really want here?</a:t>
            </a:r>
          </a:p>
          <a:p>
            <a:pPr eaLnBrk="1" hangingPunct="1">
              <a:spcBef>
                <a:spcPct val="0"/>
              </a:spcBef>
            </a:pPr>
            <a:r>
              <a:rPr lang="en-US" dirty="0" smtClean="0"/>
              <a:t>	What sucker’s choices might I be tempted to make?</a:t>
            </a:r>
          </a:p>
          <a:p>
            <a:pPr eaLnBrk="1" hangingPunct="1">
              <a:spcBef>
                <a:spcPct val="0"/>
              </a:spcBef>
            </a:pPr>
            <a:r>
              <a:rPr lang="en-US" dirty="0" smtClean="0"/>
              <a:t>	How is safety?</a:t>
            </a:r>
          </a:p>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9</a:t>
            </a:fld>
            <a:endParaRPr lang="en-US"/>
          </a:p>
        </p:txBody>
      </p:sp>
    </p:spTree>
    <p:extLst>
      <p:ext uri="{BB962C8B-B14F-4D97-AF65-F5344CB8AC3E}">
        <p14:creationId xmlns:p14="http://schemas.microsoft.com/office/powerpoint/2010/main" val="138303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Examine your style under stress</a:t>
            </a:r>
            <a:r>
              <a:rPr lang="en-US" dirty="0" smtClean="0"/>
              <a:t>.  Look at the results of your Style Under Stress Test.   What area do you need to work on to move to dialogue?  </a:t>
            </a:r>
          </a:p>
          <a:p>
            <a:endParaRPr lang="en-US" dirty="0"/>
          </a:p>
        </p:txBody>
      </p:sp>
      <p:sp>
        <p:nvSpPr>
          <p:cNvPr id="4" name="Slide Number Placeholder 3"/>
          <p:cNvSpPr>
            <a:spLocks noGrp="1"/>
          </p:cNvSpPr>
          <p:nvPr>
            <p:ph type="sldNum" sz="quarter" idx="10"/>
          </p:nvPr>
        </p:nvSpPr>
        <p:spPr/>
        <p:txBody>
          <a:bodyPr/>
          <a:lstStyle/>
          <a:p>
            <a:fld id="{049E653F-91FF-4A5D-ABC0-556C2311155F}" type="slidenum">
              <a:rPr lang="en-US" smtClean="0"/>
              <a:t>12</a:t>
            </a:fld>
            <a:endParaRPr lang="en-US"/>
          </a:p>
        </p:txBody>
      </p:sp>
    </p:spTree>
    <p:extLst>
      <p:ext uri="{BB962C8B-B14F-4D97-AF65-F5344CB8AC3E}">
        <p14:creationId xmlns:p14="http://schemas.microsoft.com/office/powerpoint/2010/main" val="252618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DA77DE-EF8D-4794-9810-E25738DAB3DE}"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202370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DA77DE-EF8D-4794-9810-E25738DAB3DE}"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160902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DA77DE-EF8D-4794-9810-E25738DAB3DE}"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3768155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DA77DE-EF8D-4794-9810-E25738DAB3DE}"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1121545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A77DE-EF8D-4794-9810-E25738DAB3DE}" type="datetimeFigureOut">
              <a:rPr lang="en-US" smtClean="0"/>
              <a:t>6/6/2020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42060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DA77DE-EF8D-4794-9810-E25738DAB3DE}" type="datetimeFigureOut">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402570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DA77DE-EF8D-4794-9810-E25738DAB3DE}" type="datetimeFigureOut">
              <a:rPr lang="en-US" smtClean="0"/>
              <a:t>6/6/2020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499773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DA77DE-EF8D-4794-9810-E25738DAB3DE}" type="datetimeFigureOut">
              <a:rPr lang="en-US" smtClean="0"/>
              <a:t>6/6/2020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296501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A77DE-EF8D-4794-9810-E25738DAB3DE}" type="datetimeFigureOut">
              <a:rPr lang="en-US" smtClean="0"/>
              <a:t>6/6/2020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3817227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A77DE-EF8D-4794-9810-E25738DAB3DE}" type="datetimeFigureOut">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298402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DA77DE-EF8D-4794-9810-E25738DAB3DE}" type="datetimeFigureOut">
              <a:rPr lang="en-US" smtClean="0"/>
              <a:t>6/6/2020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22B149-FEBA-4431-A1A3-5541EBF07BC1}" type="slidenum">
              <a:rPr lang="en-US" smtClean="0"/>
              <a:t>‹#›</a:t>
            </a:fld>
            <a:endParaRPr lang="en-US"/>
          </a:p>
        </p:txBody>
      </p:sp>
    </p:spTree>
    <p:extLst>
      <p:ext uri="{BB962C8B-B14F-4D97-AF65-F5344CB8AC3E}">
        <p14:creationId xmlns:p14="http://schemas.microsoft.com/office/powerpoint/2010/main" val="782045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DA77DE-EF8D-4794-9810-E25738DAB3DE}" type="datetimeFigureOut">
              <a:rPr lang="en-US" smtClean="0"/>
              <a:t>6/6/2020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22B149-FEBA-4431-A1A3-5541EBF07BC1}" type="slidenum">
              <a:rPr lang="en-US" smtClean="0"/>
              <a:t>‹#›</a:t>
            </a:fld>
            <a:endParaRPr lang="en-US"/>
          </a:p>
        </p:txBody>
      </p:sp>
    </p:spTree>
    <p:extLst>
      <p:ext uri="{BB962C8B-B14F-4D97-AF65-F5344CB8AC3E}">
        <p14:creationId xmlns:p14="http://schemas.microsoft.com/office/powerpoint/2010/main" val="418276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Crucial Conversations</a:t>
            </a:r>
            <a:endParaRPr lang="en-US" dirty="0"/>
          </a:p>
        </p:txBody>
      </p:sp>
      <p:sp>
        <p:nvSpPr>
          <p:cNvPr id="3" name="Subtitle 2"/>
          <p:cNvSpPr>
            <a:spLocks noGrp="1"/>
          </p:cNvSpPr>
          <p:nvPr>
            <p:ph type="subTitle" idx="1"/>
          </p:nvPr>
        </p:nvSpPr>
        <p:spPr/>
        <p:txBody>
          <a:bodyPr>
            <a:normAutofit/>
          </a:bodyPr>
          <a:lstStyle/>
          <a:p>
            <a:r>
              <a:rPr lang="en-US" dirty="0" smtClean="0"/>
              <a:t>Chief </a:t>
            </a:r>
            <a:r>
              <a:rPr lang="en-US" dirty="0" smtClean="0"/>
              <a:t>Resident Leadership </a:t>
            </a:r>
            <a:r>
              <a:rPr lang="en-US" dirty="0" smtClean="0"/>
              <a:t>Conference, June </a:t>
            </a:r>
            <a:r>
              <a:rPr lang="en-US" dirty="0" smtClean="0"/>
              <a:t>2020</a:t>
            </a:r>
          </a:p>
          <a:p>
            <a:r>
              <a:rPr lang="en-US" dirty="0" smtClean="0"/>
              <a:t>Jocelyn Young, </a:t>
            </a:r>
            <a:r>
              <a:rPr lang="en-US" dirty="0" smtClean="0"/>
              <a:t>DO</a:t>
            </a:r>
          </a:p>
          <a:p>
            <a:r>
              <a:rPr lang="en-US" smtClean="0"/>
              <a:t>Thanks to: </a:t>
            </a:r>
            <a:r>
              <a:rPr lang="en-US" dirty="0"/>
              <a:t>Walt Mills, MD and Melissa </a:t>
            </a:r>
            <a:r>
              <a:rPr lang="en-US" dirty="0" err="1"/>
              <a:t>Nothnagle</a:t>
            </a:r>
            <a:r>
              <a:rPr lang="en-US" dirty="0"/>
              <a:t>, MD</a:t>
            </a:r>
            <a:endParaRPr lang="en-US" dirty="0"/>
          </a:p>
        </p:txBody>
      </p:sp>
    </p:spTree>
    <p:extLst>
      <p:ext uri="{BB962C8B-B14F-4D97-AF65-F5344CB8AC3E}">
        <p14:creationId xmlns:p14="http://schemas.microsoft.com/office/powerpoint/2010/main" val="138919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57" y="-83240"/>
            <a:ext cx="10515600" cy="1325563"/>
          </a:xfrm>
        </p:spPr>
        <p:txBody>
          <a:bodyPr/>
          <a:lstStyle/>
          <a:p>
            <a:r>
              <a:rPr lang="en-US" dirty="0" smtClean="0"/>
              <a:t>Style Under Stress</a:t>
            </a:r>
            <a:endParaRPr lang="en-US" dirty="0"/>
          </a:p>
        </p:txBody>
      </p:sp>
      <p:sp>
        <p:nvSpPr>
          <p:cNvPr id="3" name="Content Placeholder 2"/>
          <p:cNvSpPr>
            <a:spLocks noGrp="1"/>
          </p:cNvSpPr>
          <p:nvPr>
            <p:ph idx="1"/>
          </p:nvPr>
        </p:nvSpPr>
        <p:spPr>
          <a:xfrm>
            <a:off x="111669" y="1180531"/>
            <a:ext cx="11880376" cy="5732060"/>
          </a:xfrm>
        </p:spPr>
        <p:txBody>
          <a:bodyPr>
            <a:normAutofit fontScale="62500" lnSpcReduction="20000"/>
          </a:bodyPr>
          <a:lstStyle/>
          <a:p>
            <a:r>
              <a:rPr lang="en-US" dirty="0" smtClean="0"/>
              <a:t>Please answer true or false and note your responses</a:t>
            </a:r>
          </a:p>
          <a:p>
            <a:pPr marL="514350" indent="-514350">
              <a:buAutoNum type="arabicPeriod"/>
            </a:pPr>
            <a:r>
              <a:rPr lang="en-US" dirty="0" smtClean="0"/>
              <a:t>At times I avoid situations that might bring me into contact with people I’m having trouble with</a:t>
            </a:r>
          </a:p>
          <a:p>
            <a:pPr marL="514350" indent="-514350">
              <a:buAutoNum type="arabicPeriod"/>
            </a:pPr>
            <a:r>
              <a:rPr lang="en-US" dirty="0" smtClean="0"/>
              <a:t>I have put off returning phone calls or emails because I simply didn’t want to deal with the person who sent them</a:t>
            </a:r>
          </a:p>
          <a:p>
            <a:pPr marL="514350" indent="-514350">
              <a:buAutoNum type="arabicPeriod"/>
            </a:pPr>
            <a:r>
              <a:rPr lang="en-US" dirty="0" smtClean="0"/>
              <a:t>Sometimes when people bring up a touchy or awkward issue I try to change the subject</a:t>
            </a:r>
          </a:p>
          <a:p>
            <a:pPr marL="514350" indent="-514350">
              <a:buAutoNum type="arabicPeriod"/>
            </a:pPr>
            <a:r>
              <a:rPr lang="en-US" dirty="0" smtClean="0"/>
              <a:t>When it comes to dealing with awkward or stressful subjects, sometimes I hold back rather than give my full and candid opinion</a:t>
            </a:r>
          </a:p>
          <a:p>
            <a:pPr marL="514350" indent="-514350">
              <a:buAutoNum type="arabicPeriod"/>
            </a:pPr>
            <a:r>
              <a:rPr lang="en-US" dirty="0" smtClean="0"/>
              <a:t>Rather than tell people exactly what I think, sometimes I rely on jokes, sarcasm, or snide remarks to let them know I’m frustrated</a:t>
            </a:r>
          </a:p>
          <a:p>
            <a:pPr marL="514350" indent="-514350">
              <a:buAutoNum type="arabicPeriod"/>
            </a:pPr>
            <a:r>
              <a:rPr lang="en-US" dirty="0" smtClean="0"/>
              <a:t>When I’ve got something tough to bring up, sometimes I offer weak or insincere compliments to soften the blow</a:t>
            </a:r>
          </a:p>
          <a:p>
            <a:pPr marL="514350" indent="-514350">
              <a:buAutoNum type="arabicPeriod"/>
            </a:pPr>
            <a:r>
              <a:rPr lang="en-US" dirty="0" smtClean="0"/>
              <a:t>In order to get my point across, I sometimes exaggerate my side of the argument</a:t>
            </a:r>
          </a:p>
          <a:p>
            <a:pPr marL="514350" indent="-514350">
              <a:buAutoNum type="arabicPeriod"/>
            </a:pPr>
            <a:r>
              <a:rPr lang="en-US" dirty="0" smtClean="0"/>
              <a:t>If I seem to be losing control of a conversation, I might cut people off or change the subject in order to bring it back where I think it should be</a:t>
            </a:r>
          </a:p>
          <a:p>
            <a:pPr marL="514350" indent="-514350">
              <a:buAutoNum type="arabicPeriod"/>
            </a:pPr>
            <a:r>
              <a:rPr lang="en-US" dirty="0" smtClean="0"/>
              <a:t>When others makes points that seem stupid to me, I sometimes let them know without holding back</a:t>
            </a:r>
          </a:p>
          <a:p>
            <a:pPr marL="514350" indent="-514350">
              <a:buAutoNum type="arabicPeriod"/>
            </a:pPr>
            <a:r>
              <a:rPr lang="en-US" dirty="0" smtClean="0"/>
              <a:t>When I’m stunned by a comment, sometimes I say things that others might take as forceful or attacking terms such as “give me a break” or “that’s ridiculous”</a:t>
            </a:r>
          </a:p>
          <a:p>
            <a:pPr marL="514350" indent="-514350">
              <a:buAutoNum type="arabicPeriod"/>
            </a:pPr>
            <a:r>
              <a:rPr lang="en-US" dirty="0" smtClean="0"/>
              <a:t>Sometimes when things get a bit heated I move from arguing against others’ points to saying things that might hurt them personally</a:t>
            </a:r>
          </a:p>
          <a:p>
            <a:pPr marL="514350" indent="-514350">
              <a:buAutoNum type="arabicPeriod"/>
            </a:pPr>
            <a:r>
              <a:rPr lang="en-US" dirty="0" smtClean="0"/>
              <a:t>If I really get into a heated discussion, I’ve been known to be tough on the person. In fact, they might even feel a bit insulted or hurt</a:t>
            </a:r>
          </a:p>
        </p:txBody>
      </p:sp>
    </p:spTree>
    <p:extLst>
      <p:ext uri="{BB962C8B-B14F-4D97-AF65-F5344CB8AC3E}">
        <p14:creationId xmlns:p14="http://schemas.microsoft.com/office/powerpoint/2010/main" val="2802585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your Style Under Stress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7"/>
          <p:cNvGraphicFramePr>
            <a:graphicFrameLocks/>
          </p:cNvGraphicFramePr>
          <p:nvPr/>
        </p:nvGraphicFramePr>
        <p:xfrm>
          <a:off x="571500" y="1600200"/>
          <a:ext cx="10617200" cy="4203700"/>
        </p:xfrm>
        <a:graphic>
          <a:graphicData uri="http://schemas.openxmlformats.org/drawingml/2006/table">
            <a:tbl>
              <a:tblPr firstRow="1" bandRow="1">
                <a:tableStyleId>{5C22544A-7EE6-4342-B048-85BDC9FD1C3A}</a:tableStyleId>
              </a:tblPr>
              <a:tblGrid>
                <a:gridCol w="5308600">
                  <a:extLst>
                    <a:ext uri="{9D8B030D-6E8A-4147-A177-3AD203B41FA5}">
                      <a16:colId xmlns="" xmlns:a16="http://schemas.microsoft.com/office/drawing/2014/main" val="20000"/>
                    </a:ext>
                  </a:extLst>
                </a:gridCol>
                <a:gridCol w="5308600">
                  <a:extLst>
                    <a:ext uri="{9D8B030D-6E8A-4147-A177-3AD203B41FA5}">
                      <a16:colId xmlns="" xmlns:a16="http://schemas.microsoft.com/office/drawing/2014/main" val="20001"/>
                    </a:ext>
                  </a:extLst>
                </a:gridCol>
              </a:tblGrid>
              <a:tr h="1050925">
                <a:tc>
                  <a:txBody>
                    <a:bodyPr/>
                    <a:lstStyle/>
                    <a:p>
                      <a:pPr algn="ctr"/>
                      <a:r>
                        <a:rPr lang="en-US" sz="3600" dirty="0">
                          <a:solidFill>
                            <a:schemeClr val="tx1"/>
                          </a:solidFill>
                        </a:rPr>
                        <a:t>Silence</a:t>
                      </a:r>
                    </a:p>
                  </a:txBody>
                  <a:tcPr/>
                </a:tc>
                <a:tc>
                  <a:txBody>
                    <a:bodyPr/>
                    <a:lstStyle/>
                    <a:p>
                      <a:pPr algn="ctr"/>
                      <a:r>
                        <a:rPr lang="en-US" sz="3600" dirty="0">
                          <a:solidFill>
                            <a:schemeClr val="tx1"/>
                          </a:solidFill>
                        </a:rPr>
                        <a:t>Violence</a:t>
                      </a:r>
                    </a:p>
                  </a:txBody>
                  <a:tcPr/>
                </a:tc>
                <a:extLst>
                  <a:ext uri="{0D108BD9-81ED-4DB2-BD59-A6C34878D82A}">
                    <a16:rowId xmlns="" xmlns:a16="http://schemas.microsoft.com/office/drawing/2014/main" val="10000"/>
                  </a:ext>
                </a:extLst>
              </a:tr>
              <a:tr h="1050925">
                <a:tc>
                  <a:txBody>
                    <a:bodyPr/>
                    <a:lstStyle/>
                    <a:p>
                      <a:r>
                        <a:rPr lang="en-US" sz="2400" dirty="0"/>
                        <a:t>Masking</a:t>
                      </a:r>
                    </a:p>
                    <a:p>
                      <a:r>
                        <a:rPr lang="en-US" sz="2400" dirty="0"/>
                        <a:t>Question</a:t>
                      </a:r>
                      <a:r>
                        <a:rPr lang="en-US" sz="2400" baseline="0" dirty="0"/>
                        <a:t> 5 and 6 True</a:t>
                      </a:r>
                      <a:endParaRPr lang="en-US" sz="2400" dirty="0"/>
                    </a:p>
                  </a:txBody>
                  <a:tcPr/>
                </a:tc>
                <a:tc>
                  <a:txBody>
                    <a:bodyPr/>
                    <a:lstStyle/>
                    <a:p>
                      <a:r>
                        <a:rPr lang="en-US" sz="2400" dirty="0"/>
                        <a:t>Controlling</a:t>
                      </a:r>
                    </a:p>
                    <a:p>
                      <a:r>
                        <a:rPr lang="en-US" sz="2400" dirty="0"/>
                        <a:t>Question 7</a:t>
                      </a:r>
                      <a:r>
                        <a:rPr lang="en-US" sz="2400" baseline="0" dirty="0"/>
                        <a:t> </a:t>
                      </a:r>
                      <a:r>
                        <a:rPr lang="en-US" sz="2400" dirty="0"/>
                        <a:t>and 8 True</a:t>
                      </a:r>
                    </a:p>
                  </a:txBody>
                  <a:tcPr/>
                </a:tc>
                <a:extLst>
                  <a:ext uri="{0D108BD9-81ED-4DB2-BD59-A6C34878D82A}">
                    <a16:rowId xmlns="" xmlns:a16="http://schemas.microsoft.com/office/drawing/2014/main" val="10001"/>
                  </a:ext>
                </a:extLst>
              </a:tr>
              <a:tr h="1050925">
                <a:tc>
                  <a:txBody>
                    <a:bodyPr/>
                    <a:lstStyle/>
                    <a:p>
                      <a:r>
                        <a:rPr lang="en-US" sz="2400" dirty="0"/>
                        <a:t>Avoiding</a:t>
                      </a:r>
                    </a:p>
                    <a:p>
                      <a:r>
                        <a:rPr lang="en-US" sz="2400" dirty="0"/>
                        <a:t>Question</a:t>
                      </a:r>
                      <a:r>
                        <a:rPr lang="en-US" sz="2400" baseline="0" dirty="0"/>
                        <a:t> 3 and 4 True</a:t>
                      </a:r>
                      <a:endParaRPr lang="en-US" sz="2400" dirty="0"/>
                    </a:p>
                  </a:txBody>
                  <a:tcPr/>
                </a:tc>
                <a:tc>
                  <a:txBody>
                    <a:bodyPr/>
                    <a:lstStyle/>
                    <a:p>
                      <a:r>
                        <a:rPr lang="en-US" sz="2400" dirty="0"/>
                        <a:t>Labeling</a:t>
                      </a:r>
                    </a:p>
                    <a:p>
                      <a:r>
                        <a:rPr lang="en-US" sz="2400" dirty="0"/>
                        <a:t>Question 9 and 10 True</a:t>
                      </a:r>
                    </a:p>
                  </a:txBody>
                  <a:tcPr/>
                </a:tc>
                <a:extLst>
                  <a:ext uri="{0D108BD9-81ED-4DB2-BD59-A6C34878D82A}">
                    <a16:rowId xmlns="" xmlns:a16="http://schemas.microsoft.com/office/drawing/2014/main" val="10002"/>
                  </a:ext>
                </a:extLst>
              </a:tr>
              <a:tr h="1050925">
                <a:tc>
                  <a:txBody>
                    <a:bodyPr/>
                    <a:lstStyle/>
                    <a:p>
                      <a:r>
                        <a:rPr lang="en-US" sz="2400" dirty="0"/>
                        <a:t>Withdrawing </a:t>
                      </a:r>
                    </a:p>
                    <a:p>
                      <a:r>
                        <a:rPr lang="en-US" sz="2400" dirty="0"/>
                        <a:t>Question 1 and 2 True</a:t>
                      </a:r>
                    </a:p>
                  </a:txBody>
                  <a:tcPr/>
                </a:tc>
                <a:tc>
                  <a:txBody>
                    <a:bodyPr/>
                    <a:lstStyle/>
                    <a:p>
                      <a:r>
                        <a:rPr lang="en-US" sz="2400" dirty="0"/>
                        <a:t>Attacking</a:t>
                      </a:r>
                    </a:p>
                    <a:p>
                      <a:r>
                        <a:rPr lang="en-US" sz="2400" dirty="0"/>
                        <a:t>Question</a:t>
                      </a:r>
                      <a:r>
                        <a:rPr lang="en-US" sz="2400" baseline="0" dirty="0"/>
                        <a:t> 11 and 12 True</a:t>
                      </a:r>
                      <a:endParaRPr lang="en-US" sz="2400"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72344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5024" y="-17664"/>
            <a:ext cx="10515600" cy="1325563"/>
          </a:xfrm>
        </p:spPr>
        <p:txBody>
          <a:bodyPr/>
          <a:lstStyle/>
          <a:p>
            <a:r>
              <a:rPr lang="en-US" dirty="0" smtClean="0"/>
              <a:t>Types of Silence and Violence</a:t>
            </a:r>
            <a:endParaRPr lang="en-US" dirty="0"/>
          </a:p>
        </p:txBody>
      </p:sp>
      <p:grpSp>
        <p:nvGrpSpPr>
          <p:cNvPr id="4" name="Group 4"/>
          <p:cNvGrpSpPr>
            <a:grpSpLocks/>
          </p:cNvGrpSpPr>
          <p:nvPr/>
        </p:nvGrpSpPr>
        <p:grpSpPr bwMode="auto">
          <a:xfrm>
            <a:off x="2036928" y="1289305"/>
            <a:ext cx="1676400" cy="5346191"/>
            <a:chOff x="864" y="576"/>
            <a:chExt cx="1056" cy="3514"/>
          </a:xfrm>
        </p:grpSpPr>
        <p:sp>
          <p:nvSpPr>
            <p:cNvPr id="5" name="AutoShape 5"/>
            <p:cNvSpPr>
              <a:spLocks noChangeArrowheads="1"/>
            </p:cNvSpPr>
            <p:nvPr/>
          </p:nvSpPr>
          <p:spPr bwMode="auto">
            <a:xfrm flipV="1">
              <a:off x="960" y="2736"/>
              <a:ext cx="912" cy="1056"/>
            </a:xfrm>
            <a:prstGeom prst="upArrow">
              <a:avLst>
                <a:gd name="adj1" fmla="val 69296"/>
                <a:gd name="adj2" fmla="val 34646"/>
              </a:avLst>
            </a:prstGeom>
            <a:solidFill>
              <a:srgbClr val="D0CCA8">
                <a:alpha val="50195"/>
              </a:srgbClr>
            </a:solidFill>
            <a:ln w="38100" cmpd="dbl">
              <a:solidFill>
                <a:schemeClr val="bg1"/>
              </a:solidFill>
              <a:miter lim="800000"/>
              <a:headEnd/>
              <a:tailEnd/>
            </a:ln>
          </p:spPr>
          <p:txBody>
            <a:bodyPr wrap="none" anchor="ctr"/>
            <a:lstStyle/>
            <a:p>
              <a:endParaRPr lang="en-US"/>
            </a:p>
          </p:txBody>
        </p:sp>
        <p:sp>
          <p:nvSpPr>
            <p:cNvPr id="6" name="AutoShape 6"/>
            <p:cNvSpPr>
              <a:spLocks noChangeArrowheads="1"/>
            </p:cNvSpPr>
            <p:nvPr/>
          </p:nvSpPr>
          <p:spPr bwMode="auto">
            <a:xfrm>
              <a:off x="960" y="768"/>
              <a:ext cx="912" cy="1152"/>
            </a:xfrm>
            <a:prstGeom prst="upArrow">
              <a:avLst>
                <a:gd name="adj1" fmla="val 69296"/>
                <a:gd name="adj2" fmla="val 34649"/>
              </a:avLst>
            </a:prstGeom>
            <a:solidFill>
              <a:srgbClr val="D0CCA8">
                <a:alpha val="50195"/>
              </a:srgbClr>
            </a:solidFill>
            <a:ln w="38100" cmpd="dbl">
              <a:solidFill>
                <a:schemeClr val="bg1"/>
              </a:solidFill>
              <a:miter lim="800000"/>
              <a:headEnd/>
              <a:tailEnd/>
            </a:ln>
          </p:spPr>
          <p:txBody>
            <a:bodyPr wrap="none" anchor="ctr"/>
            <a:lstStyle/>
            <a:p>
              <a:endParaRPr lang="en-US"/>
            </a:p>
          </p:txBody>
        </p:sp>
        <p:grpSp>
          <p:nvGrpSpPr>
            <p:cNvPr id="7" name="Group 7"/>
            <p:cNvGrpSpPr>
              <a:grpSpLocks/>
            </p:cNvGrpSpPr>
            <p:nvPr/>
          </p:nvGrpSpPr>
          <p:grpSpPr bwMode="auto">
            <a:xfrm>
              <a:off x="864" y="576"/>
              <a:ext cx="1056" cy="3514"/>
              <a:chOff x="1296" y="576"/>
              <a:chExt cx="1056" cy="3514"/>
            </a:xfrm>
          </p:grpSpPr>
          <p:sp>
            <p:nvSpPr>
              <p:cNvPr id="8" name="Oval 8"/>
              <p:cNvSpPr>
                <a:spLocks noChangeArrowheads="1"/>
              </p:cNvSpPr>
              <p:nvPr/>
            </p:nvSpPr>
            <p:spPr bwMode="auto">
              <a:xfrm>
                <a:off x="1344" y="1872"/>
                <a:ext cx="1008" cy="912"/>
              </a:xfrm>
              <a:prstGeom prst="ellipse">
                <a:avLst/>
              </a:prstGeom>
              <a:solidFill>
                <a:srgbClr val="0099FF"/>
              </a:solidFill>
              <a:ln w="38100" cmpd="dbl">
                <a:solidFill>
                  <a:schemeClr val="bg1"/>
                </a:solidFill>
                <a:round/>
                <a:headEnd/>
                <a:tailEnd/>
              </a:ln>
            </p:spPr>
            <p:txBody>
              <a:bodyPr wrap="none" anchor="ctr"/>
              <a:lstStyle/>
              <a:p>
                <a:endParaRPr lang="en-US"/>
              </a:p>
            </p:txBody>
          </p:sp>
          <p:sp>
            <p:nvSpPr>
              <p:cNvPr id="9" name="Text Box 9"/>
              <p:cNvSpPr txBox="1">
                <a:spLocks noChangeArrowheads="1"/>
              </p:cNvSpPr>
              <p:nvPr/>
            </p:nvSpPr>
            <p:spPr bwMode="auto">
              <a:xfrm>
                <a:off x="1488" y="576"/>
                <a:ext cx="720" cy="250"/>
              </a:xfrm>
              <a:prstGeom prst="rect">
                <a:avLst/>
              </a:prstGeom>
              <a:noFill/>
              <a:ln w="38100" cmpd="dbl">
                <a:noFill/>
                <a:miter lim="800000"/>
                <a:headEnd/>
                <a:tailEnd/>
              </a:ln>
            </p:spPr>
            <p:txBody>
              <a:bodyPr>
                <a:spAutoFit/>
              </a:bodyPr>
              <a:lstStyle/>
              <a:p>
                <a:pPr algn="ctr">
                  <a:spcBef>
                    <a:spcPct val="50000"/>
                  </a:spcBef>
                </a:pPr>
                <a:r>
                  <a:rPr lang="en-US" sz="2000"/>
                  <a:t>Silence</a:t>
                </a:r>
              </a:p>
            </p:txBody>
          </p:sp>
          <p:sp>
            <p:nvSpPr>
              <p:cNvPr id="10" name="Text Box 10"/>
              <p:cNvSpPr txBox="1">
                <a:spLocks noChangeArrowheads="1"/>
              </p:cNvSpPr>
              <p:nvPr/>
            </p:nvSpPr>
            <p:spPr bwMode="auto">
              <a:xfrm>
                <a:off x="1296" y="3840"/>
                <a:ext cx="1056" cy="250"/>
              </a:xfrm>
              <a:prstGeom prst="rect">
                <a:avLst/>
              </a:prstGeom>
              <a:noFill/>
              <a:ln w="38100" cmpd="dbl">
                <a:noFill/>
                <a:miter lim="800000"/>
                <a:headEnd/>
                <a:tailEnd/>
              </a:ln>
            </p:spPr>
            <p:txBody>
              <a:bodyPr>
                <a:spAutoFit/>
              </a:bodyPr>
              <a:lstStyle/>
              <a:p>
                <a:pPr algn="ctr">
                  <a:spcBef>
                    <a:spcPct val="50000"/>
                  </a:spcBef>
                </a:pPr>
                <a:r>
                  <a:rPr lang="en-US" sz="2000"/>
                  <a:t>Violence</a:t>
                </a:r>
              </a:p>
            </p:txBody>
          </p:sp>
          <p:sp>
            <p:nvSpPr>
              <p:cNvPr id="11" name="Text Box 11"/>
              <p:cNvSpPr txBox="1">
                <a:spLocks noChangeArrowheads="1"/>
              </p:cNvSpPr>
              <p:nvPr/>
            </p:nvSpPr>
            <p:spPr bwMode="auto">
              <a:xfrm>
                <a:off x="1488" y="2208"/>
                <a:ext cx="720" cy="192"/>
              </a:xfrm>
              <a:prstGeom prst="rect">
                <a:avLst/>
              </a:prstGeom>
              <a:noFill/>
              <a:ln w="38100" cmpd="dbl">
                <a:noFill/>
                <a:miter lim="800000"/>
                <a:headEnd/>
                <a:tailEnd/>
              </a:ln>
            </p:spPr>
            <p:txBody>
              <a:bodyPr>
                <a:spAutoFit/>
              </a:bodyPr>
              <a:lstStyle/>
              <a:p>
                <a:pPr algn="ctr">
                  <a:spcBef>
                    <a:spcPct val="50000"/>
                  </a:spcBef>
                </a:pPr>
                <a:r>
                  <a:rPr lang="en-US" sz="1400" b="1" dirty="0">
                    <a:solidFill>
                      <a:schemeClr val="bg1"/>
                    </a:solidFill>
                  </a:rPr>
                  <a:t>DIALOGUE</a:t>
                </a:r>
              </a:p>
            </p:txBody>
          </p:sp>
          <p:sp>
            <p:nvSpPr>
              <p:cNvPr id="12" name="Text Box 12"/>
              <p:cNvSpPr txBox="1">
                <a:spLocks noChangeArrowheads="1"/>
              </p:cNvSpPr>
              <p:nvPr/>
            </p:nvSpPr>
            <p:spPr bwMode="auto">
              <a:xfrm>
                <a:off x="1488" y="1632"/>
                <a:ext cx="720" cy="192"/>
              </a:xfrm>
              <a:prstGeom prst="rect">
                <a:avLst/>
              </a:prstGeom>
              <a:noFill/>
              <a:ln w="38100" cmpd="dbl">
                <a:noFill/>
                <a:miter lim="800000"/>
                <a:headEnd/>
                <a:tailEnd/>
              </a:ln>
            </p:spPr>
            <p:txBody>
              <a:bodyPr>
                <a:spAutoFit/>
              </a:bodyPr>
              <a:lstStyle/>
              <a:p>
                <a:pPr algn="ctr">
                  <a:spcBef>
                    <a:spcPct val="50000"/>
                  </a:spcBef>
                </a:pPr>
                <a:r>
                  <a:rPr lang="en-US" sz="1400" b="1">
                    <a:solidFill>
                      <a:srgbClr val="5F5F5F"/>
                    </a:solidFill>
                  </a:rPr>
                  <a:t>Masking</a:t>
                </a:r>
              </a:p>
            </p:txBody>
          </p:sp>
          <p:sp>
            <p:nvSpPr>
              <p:cNvPr id="13" name="Text Box 13"/>
              <p:cNvSpPr txBox="1">
                <a:spLocks noChangeArrowheads="1"/>
              </p:cNvSpPr>
              <p:nvPr/>
            </p:nvSpPr>
            <p:spPr bwMode="auto">
              <a:xfrm>
                <a:off x="1488" y="1344"/>
                <a:ext cx="720" cy="192"/>
              </a:xfrm>
              <a:prstGeom prst="rect">
                <a:avLst/>
              </a:prstGeom>
              <a:noFill/>
              <a:ln w="38100" cmpd="dbl">
                <a:noFill/>
                <a:miter lim="800000"/>
                <a:headEnd/>
                <a:tailEnd/>
              </a:ln>
            </p:spPr>
            <p:txBody>
              <a:bodyPr>
                <a:spAutoFit/>
              </a:bodyPr>
              <a:lstStyle/>
              <a:p>
                <a:pPr algn="ctr">
                  <a:spcBef>
                    <a:spcPct val="50000"/>
                  </a:spcBef>
                </a:pPr>
                <a:r>
                  <a:rPr lang="en-US" sz="1400" b="1">
                    <a:solidFill>
                      <a:srgbClr val="5F5F5F"/>
                    </a:solidFill>
                  </a:rPr>
                  <a:t>Avoiding</a:t>
                </a:r>
              </a:p>
            </p:txBody>
          </p:sp>
          <p:sp>
            <p:nvSpPr>
              <p:cNvPr id="14" name="Text Box 14"/>
              <p:cNvSpPr txBox="1">
                <a:spLocks noChangeArrowheads="1"/>
              </p:cNvSpPr>
              <p:nvPr/>
            </p:nvSpPr>
            <p:spPr bwMode="auto">
              <a:xfrm>
                <a:off x="1392" y="1056"/>
                <a:ext cx="912" cy="192"/>
              </a:xfrm>
              <a:prstGeom prst="rect">
                <a:avLst/>
              </a:prstGeom>
              <a:noFill/>
              <a:ln w="38100" cmpd="dbl">
                <a:noFill/>
                <a:miter lim="800000"/>
                <a:headEnd/>
                <a:tailEnd/>
              </a:ln>
            </p:spPr>
            <p:txBody>
              <a:bodyPr>
                <a:spAutoFit/>
              </a:bodyPr>
              <a:lstStyle/>
              <a:p>
                <a:pPr algn="ctr">
                  <a:spcBef>
                    <a:spcPct val="50000"/>
                  </a:spcBef>
                </a:pPr>
                <a:r>
                  <a:rPr lang="en-US" sz="1400" b="1">
                    <a:solidFill>
                      <a:srgbClr val="5F5F5F"/>
                    </a:solidFill>
                  </a:rPr>
                  <a:t>Withdrawing</a:t>
                </a:r>
              </a:p>
            </p:txBody>
          </p:sp>
          <p:sp>
            <p:nvSpPr>
              <p:cNvPr id="15" name="Text Box 15"/>
              <p:cNvSpPr txBox="1">
                <a:spLocks noChangeArrowheads="1"/>
              </p:cNvSpPr>
              <p:nvPr/>
            </p:nvSpPr>
            <p:spPr bwMode="auto">
              <a:xfrm>
                <a:off x="1488" y="2832"/>
                <a:ext cx="720" cy="192"/>
              </a:xfrm>
              <a:prstGeom prst="rect">
                <a:avLst/>
              </a:prstGeom>
              <a:noFill/>
              <a:ln w="38100" cmpd="dbl">
                <a:noFill/>
                <a:miter lim="800000"/>
                <a:headEnd/>
                <a:tailEnd/>
              </a:ln>
            </p:spPr>
            <p:txBody>
              <a:bodyPr>
                <a:spAutoFit/>
              </a:bodyPr>
              <a:lstStyle/>
              <a:p>
                <a:pPr algn="ctr">
                  <a:spcBef>
                    <a:spcPct val="50000"/>
                  </a:spcBef>
                </a:pPr>
                <a:r>
                  <a:rPr lang="en-US" sz="1400" b="1">
                    <a:solidFill>
                      <a:srgbClr val="5F5F5F"/>
                    </a:solidFill>
                  </a:rPr>
                  <a:t>Controlling</a:t>
                </a:r>
              </a:p>
            </p:txBody>
          </p:sp>
          <p:sp>
            <p:nvSpPr>
              <p:cNvPr id="16" name="Text Box 16"/>
              <p:cNvSpPr txBox="1">
                <a:spLocks noChangeArrowheads="1"/>
              </p:cNvSpPr>
              <p:nvPr/>
            </p:nvSpPr>
            <p:spPr bwMode="auto">
              <a:xfrm>
                <a:off x="1488" y="3120"/>
                <a:ext cx="720" cy="192"/>
              </a:xfrm>
              <a:prstGeom prst="rect">
                <a:avLst/>
              </a:prstGeom>
              <a:noFill/>
              <a:ln w="38100" cmpd="dbl">
                <a:noFill/>
                <a:miter lim="800000"/>
                <a:headEnd/>
                <a:tailEnd/>
              </a:ln>
            </p:spPr>
            <p:txBody>
              <a:bodyPr>
                <a:spAutoFit/>
              </a:bodyPr>
              <a:lstStyle/>
              <a:p>
                <a:pPr algn="ctr">
                  <a:spcBef>
                    <a:spcPct val="50000"/>
                  </a:spcBef>
                </a:pPr>
                <a:r>
                  <a:rPr lang="en-US" sz="1400" b="1">
                    <a:solidFill>
                      <a:srgbClr val="5F5F5F"/>
                    </a:solidFill>
                  </a:rPr>
                  <a:t>Labeling</a:t>
                </a:r>
              </a:p>
            </p:txBody>
          </p:sp>
          <p:sp>
            <p:nvSpPr>
              <p:cNvPr id="17" name="Text Box 17"/>
              <p:cNvSpPr txBox="1">
                <a:spLocks noChangeArrowheads="1"/>
              </p:cNvSpPr>
              <p:nvPr/>
            </p:nvSpPr>
            <p:spPr bwMode="auto">
              <a:xfrm>
                <a:off x="1488" y="3456"/>
                <a:ext cx="720" cy="192"/>
              </a:xfrm>
              <a:prstGeom prst="rect">
                <a:avLst/>
              </a:prstGeom>
              <a:noFill/>
              <a:ln w="38100" cmpd="dbl">
                <a:noFill/>
                <a:miter lim="800000"/>
                <a:headEnd/>
                <a:tailEnd/>
              </a:ln>
            </p:spPr>
            <p:txBody>
              <a:bodyPr>
                <a:spAutoFit/>
              </a:bodyPr>
              <a:lstStyle/>
              <a:p>
                <a:pPr algn="ctr">
                  <a:spcBef>
                    <a:spcPct val="50000"/>
                  </a:spcBef>
                </a:pPr>
                <a:r>
                  <a:rPr lang="en-US" sz="1400" b="1">
                    <a:solidFill>
                      <a:srgbClr val="5F5F5F"/>
                    </a:solidFill>
                  </a:rPr>
                  <a:t>Attacking</a:t>
                </a:r>
              </a:p>
            </p:txBody>
          </p:sp>
        </p:grpSp>
      </p:grpSp>
      <p:sp>
        <p:nvSpPr>
          <p:cNvPr id="18" name="Text Box 19"/>
          <p:cNvSpPr txBox="1">
            <a:spLocks noChangeArrowheads="1"/>
          </p:cNvSpPr>
          <p:nvPr/>
        </p:nvSpPr>
        <p:spPr bwMode="auto">
          <a:xfrm>
            <a:off x="3886200" y="1676401"/>
            <a:ext cx="6477000" cy="1920875"/>
          </a:xfrm>
          <a:prstGeom prst="rect">
            <a:avLst/>
          </a:prstGeom>
          <a:noFill/>
          <a:ln w="38100" cmpd="dbl">
            <a:noFill/>
            <a:miter lim="800000"/>
            <a:headEnd/>
            <a:tailEnd/>
          </a:ln>
        </p:spPr>
        <p:txBody>
          <a:bodyPr>
            <a:spAutoFit/>
          </a:bodyPr>
          <a:lstStyle/>
          <a:p>
            <a:pPr>
              <a:spcBef>
                <a:spcPct val="50000"/>
              </a:spcBef>
            </a:pPr>
            <a:r>
              <a:rPr lang="en-US" sz="2000" b="1" dirty="0"/>
              <a:t>Withdrawing</a:t>
            </a:r>
            <a:r>
              <a:rPr lang="en-US" sz="2000" dirty="0"/>
              <a:t>—Pulling out of communication completely; physical, emotional, psychological</a:t>
            </a:r>
          </a:p>
          <a:p>
            <a:pPr>
              <a:spcBef>
                <a:spcPct val="50000"/>
              </a:spcBef>
            </a:pPr>
            <a:r>
              <a:rPr lang="en-US" sz="2000" b="1" dirty="0"/>
              <a:t>Avoiding</a:t>
            </a:r>
            <a:r>
              <a:rPr lang="en-US" sz="2000" dirty="0"/>
              <a:t>—staying away from unsafe topics or issues</a:t>
            </a:r>
          </a:p>
          <a:p>
            <a:pPr>
              <a:spcBef>
                <a:spcPct val="50000"/>
              </a:spcBef>
            </a:pPr>
            <a:r>
              <a:rPr lang="en-US" sz="2000" b="1" dirty="0"/>
              <a:t>Masking</a:t>
            </a:r>
            <a:r>
              <a:rPr lang="en-US" sz="2000" dirty="0"/>
              <a:t>—understating, sugar coating, sarcasm, selectively showing</a:t>
            </a:r>
          </a:p>
        </p:txBody>
      </p:sp>
      <p:sp>
        <p:nvSpPr>
          <p:cNvPr id="19" name="Text Box 20"/>
          <p:cNvSpPr txBox="1">
            <a:spLocks noChangeArrowheads="1"/>
          </p:cNvSpPr>
          <p:nvPr/>
        </p:nvSpPr>
        <p:spPr bwMode="auto">
          <a:xfrm>
            <a:off x="3886200" y="3962401"/>
            <a:ext cx="6477000" cy="2225675"/>
          </a:xfrm>
          <a:prstGeom prst="rect">
            <a:avLst/>
          </a:prstGeom>
          <a:noFill/>
          <a:ln w="38100" cmpd="dbl">
            <a:noFill/>
            <a:miter lim="800000"/>
            <a:headEnd/>
            <a:tailEnd/>
          </a:ln>
        </p:spPr>
        <p:txBody>
          <a:bodyPr>
            <a:spAutoFit/>
          </a:bodyPr>
          <a:lstStyle/>
          <a:p>
            <a:pPr>
              <a:spcBef>
                <a:spcPct val="50000"/>
              </a:spcBef>
            </a:pPr>
            <a:r>
              <a:rPr lang="en-US" sz="2000" b="1" dirty="0"/>
              <a:t>Controlling</a:t>
            </a:r>
            <a:r>
              <a:rPr lang="en-US" sz="2000" dirty="0"/>
              <a:t>—coercing others through how we share our views—interrupting, overstating, absolutes</a:t>
            </a:r>
          </a:p>
          <a:p>
            <a:pPr>
              <a:spcBef>
                <a:spcPct val="50000"/>
              </a:spcBef>
            </a:pPr>
            <a:r>
              <a:rPr lang="en-US" sz="2000" b="1" dirty="0"/>
              <a:t>Labeling</a:t>
            </a:r>
            <a:r>
              <a:rPr lang="en-US" sz="2000" dirty="0"/>
              <a:t>—trying to win or have others give in through ridiculing their ideas</a:t>
            </a:r>
          </a:p>
          <a:p>
            <a:pPr>
              <a:spcBef>
                <a:spcPct val="50000"/>
              </a:spcBef>
            </a:pPr>
            <a:r>
              <a:rPr lang="en-US" sz="2000" b="1" dirty="0"/>
              <a:t>Attacking</a:t>
            </a:r>
            <a:r>
              <a:rPr lang="en-US" sz="2000" dirty="0"/>
              <a:t>—making sure others hurt; emotional, physical, psychological</a:t>
            </a:r>
          </a:p>
        </p:txBody>
      </p:sp>
    </p:spTree>
    <p:extLst>
      <p:ext uri="{BB962C8B-B14F-4D97-AF65-F5344CB8AC3E}">
        <p14:creationId xmlns:p14="http://schemas.microsoft.com/office/powerpoint/2010/main" val="65813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Vignette	</a:t>
            </a:r>
            <a:endParaRPr lang="en-US" dirty="0"/>
          </a:p>
        </p:txBody>
      </p:sp>
      <p:sp>
        <p:nvSpPr>
          <p:cNvPr id="3" name="Content Placeholder 2"/>
          <p:cNvSpPr>
            <a:spLocks noGrp="1"/>
          </p:cNvSpPr>
          <p:nvPr>
            <p:ph idx="1"/>
          </p:nvPr>
        </p:nvSpPr>
        <p:spPr/>
        <p:txBody>
          <a:bodyPr/>
          <a:lstStyle/>
          <a:p>
            <a:r>
              <a:rPr lang="en-US" dirty="0" smtClean="0"/>
              <a:t>Using the crucial conversations planner, start to think about how you could approach this situation</a:t>
            </a:r>
          </a:p>
          <a:p>
            <a:endParaRPr lang="en-US" dirty="0"/>
          </a:p>
          <a:p>
            <a:r>
              <a:rPr lang="en-US" dirty="0" smtClean="0"/>
              <a:t>Your program director comes to you because several evaluations have noted that one of the second years, J, are concerning. J seems disengaged from learning on rounds, shows up late to sign-out, and often has charts that aren’t completed on time. These concerns have been noted by faculty and co-residents. Your PD requests that you discuss these issues with J.</a:t>
            </a:r>
            <a:endParaRPr lang="en-US" dirty="0"/>
          </a:p>
        </p:txBody>
      </p:sp>
    </p:spTree>
    <p:extLst>
      <p:ext uri="{BB962C8B-B14F-4D97-AF65-F5344CB8AC3E}">
        <p14:creationId xmlns:p14="http://schemas.microsoft.com/office/powerpoint/2010/main" val="182544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smtClean="0"/>
              <a:t>At the end of this session, you should be able to:</a:t>
            </a:r>
          </a:p>
          <a:p>
            <a:pPr marL="457200" indent="-457200"/>
            <a:r>
              <a:rPr lang="en-US" dirty="0" smtClean="0"/>
              <a:t>Recognize a “Crucial Conversation”</a:t>
            </a:r>
          </a:p>
          <a:p>
            <a:pPr marL="457200" indent="-457200"/>
            <a:r>
              <a:rPr lang="en-US" dirty="0" smtClean="0"/>
              <a:t>Identify your “Style under Stress”</a:t>
            </a:r>
          </a:p>
          <a:p>
            <a:pPr marL="457200" indent="-457200"/>
            <a:r>
              <a:rPr lang="en-US" dirty="0" smtClean="0"/>
              <a:t>Use a template resource to improve honest, open, productive dialogue </a:t>
            </a:r>
          </a:p>
          <a:p>
            <a:endParaRPr lang="en-US" dirty="0"/>
          </a:p>
        </p:txBody>
      </p:sp>
    </p:spTree>
    <p:extLst>
      <p:ext uri="{BB962C8B-B14F-4D97-AF65-F5344CB8AC3E}">
        <p14:creationId xmlns:p14="http://schemas.microsoft.com/office/powerpoint/2010/main" val="855178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model?</a:t>
            </a:r>
            <a:endParaRPr lang="en-US" dirty="0"/>
          </a:p>
        </p:txBody>
      </p:sp>
      <p:sp>
        <p:nvSpPr>
          <p:cNvPr id="3" name="Content Placeholder 2"/>
          <p:cNvSpPr>
            <a:spLocks noGrp="1"/>
          </p:cNvSpPr>
          <p:nvPr>
            <p:ph idx="1"/>
          </p:nvPr>
        </p:nvSpPr>
        <p:spPr>
          <a:xfrm>
            <a:off x="4511039" y="1825624"/>
            <a:ext cx="7237423" cy="4631931"/>
          </a:xfrm>
        </p:spPr>
        <p:txBody>
          <a:bodyPr>
            <a:normAutofit lnSpcReduction="10000"/>
          </a:bodyPr>
          <a:lstStyle/>
          <a:p>
            <a:r>
              <a:rPr lang="en-US" dirty="0" smtClean="0"/>
              <a:t>Based on research</a:t>
            </a:r>
          </a:p>
          <a:p>
            <a:r>
              <a:rPr lang="en-US" dirty="0" smtClean="0"/>
              <a:t>Used in many faculty development programs</a:t>
            </a:r>
          </a:p>
          <a:p>
            <a:r>
              <a:rPr lang="en-US" dirty="0" smtClean="0"/>
              <a:t>Used in many medical schools</a:t>
            </a:r>
            <a:endParaRPr lang="en-US" dirty="0"/>
          </a:p>
          <a:p>
            <a:endParaRPr lang="en-US" dirty="0" smtClean="0"/>
          </a:p>
          <a:p>
            <a:pPr marL="0" indent="0">
              <a:buNone/>
            </a:pPr>
            <a:r>
              <a:rPr lang="en-US" dirty="0" smtClean="0"/>
              <a:t>In the chat box please give type the # that best describes you:</a:t>
            </a:r>
          </a:p>
          <a:p>
            <a:pPr marL="514350" indent="-514350">
              <a:buAutoNum type="arabicPeriod"/>
            </a:pPr>
            <a:r>
              <a:rPr lang="en-US" dirty="0" smtClean="0"/>
              <a:t>My first time hearing of the crucial conversations framework</a:t>
            </a:r>
          </a:p>
          <a:p>
            <a:pPr marL="514350" indent="-514350">
              <a:buAutoNum type="arabicPeriod"/>
            </a:pPr>
            <a:r>
              <a:rPr lang="en-US" dirty="0" smtClean="0"/>
              <a:t>I’ve read the book</a:t>
            </a:r>
          </a:p>
          <a:p>
            <a:pPr marL="514350" indent="-514350">
              <a:buAutoNum type="arabicPeriod"/>
            </a:pPr>
            <a:r>
              <a:rPr lang="en-US" dirty="0" smtClean="0"/>
              <a:t>I’ve attended a crucial conversations training</a:t>
            </a:r>
          </a:p>
        </p:txBody>
      </p:sp>
      <p:pic>
        <p:nvPicPr>
          <p:cNvPr id="4" name="Picture 3" descr="BestsellerCover"/>
          <p:cNvPicPr>
            <a:picLocks noChangeAspect="1" noChangeArrowheads="1"/>
          </p:cNvPicPr>
          <p:nvPr/>
        </p:nvPicPr>
        <p:blipFill>
          <a:blip r:embed="rId3"/>
          <a:srcRect/>
          <a:stretch>
            <a:fillRect/>
          </a:stretch>
        </p:blipFill>
        <p:spPr bwMode="auto">
          <a:xfrm>
            <a:off x="254000" y="1412426"/>
            <a:ext cx="3546475" cy="5336600"/>
          </a:xfrm>
          <a:prstGeom prst="rect">
            <a:avLst/>
          </a:prstGeom>
          <a:noFill/>
          <a:effectLst>
            <a:outerShdw dist="107763" dir="2700000" algn="ctr" rotWithShape="0">
              <a:srgbClr val="808080"/>
            </a:outerShdw>
          </a:effectLst>
        </p:spPr>
      </p:pic>
    </p:spTree>
    <p:extLst>
      <p:ext uri="{BB962C8B-B14F-4D97-AF65-F5344CB8AC3E}">
        <p14:creationId xmlns:p14="http://schemas.microsoft.com/office/powerpoint/2010/main" val="180387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Recognizing a Crucial Conversation	</a:t>
            </a:r>
            <a:endParaRPr lang="en-US" dirty="0"/>
          </a:p>
        </p:txBody>
      </p:sp>
      <p:sp>
        <p:nvSpPr>
          <p:cNvPr id="4" name="AutoShape 2"/>
          <p:cNvSpPr>
            <a:spLocks noChangeArrowheads="1"/>
          </p:cNvSpPr>
          <p:nvPr/>
        </p:nvSpPr>
        <p:spPr bwMode="auto">
          <a:xfrm>
            <a:off x="3733800" y="1917700"/>
            <a:ext cx="4267200" cy="3810000"/>
          </a:xfrm>
          <a:prstGeom prst="triangle">
            <a:avLst>
              <a:gd name="adj" fmla="val 50000"/>
            </a:avLst>
          </a:prstGeom>
          <a:gradFill rotWithShape="0">
            <a:gsLst>
              <a:gs pos="0">
                <a:srgbClr val="FFFFFF"/>
              </a:gs>
              <a:gs pos="100000">
                <a:srgbClr val="808000"/>
              </a:gs>
            </a:gsLst>
            <a:path path="shape">
              <a:fillToRect l="50000" t="50000" r="50000" b="50000"/>
            </a:path>
          </a:gradFill>
          <a:ln w="9525">
            <a:noFill/>
            <a:miter lim="800000"/>
            <a:headEnd/>
            <a:tailEnd/>
          </a:ln>
        </p:spPr>
        <p:txBody>
          <a:bodyPr wrap="none" anchor="ctr"/>
          <a:lstStyle/>
          <a:p>
            <a:endParaRPr lang="en-US"/>
          </a:p>
        </p:txBody>
      </p:sp>
      <p:sp>
        <p:nvSpPr>
          <p:cNvPr id="6" name="Rectangle 5"/>
          <p:cNvSpPr>
            <a:spLocks noChangeArrowheads="1"/>
          </p:cNvSpPr>
          <p:nvPr/>
        </p:nvSpPr>
        <p:spPr bwMode="auto">
          <a:xfrm rot="17925003">
            <a:off x="1989932" y="3347245"/>
            <a:ext cx="4572000" cy="522287"/>
          </a:xfrm>
          <a:prstGeom prst="rect">
            <a:avLst/>
          </a:prstGeom>
          <a:noFill/>
          <a:ln w="9525">
            <a:noFill/>
            <a:miter lim="800000"/>
            <a:headEnd/>
            <a:tailEnd/>
          </a:ln>
        </p:spPr>
        <p:txBody>
          <a:bodyPr>
            <a:spAutoFit/>
          </a:bodyPr>
          <a:lstStyle/>
          <a:p>
            <a:pPr algn="ctr">
              <a:spcBef>
                <a:spcPct val="50000"/>
              </a:spcBef>
            </a:pPr>
            <a:r>
              <a:rPr lang="en-US" sz="2800" b="1" dirty="0"/>
              <a:t>Opposing Opinions</a:t>
            </a:r>
          </a:p>
        </p:txBody>
      </p:sp>
      <p:sp>
        <p:nvSpPr>
          <p:cNvPr id="7" name="Rectangle 6"/>
          <p:cNvSpPr>
            <a:spLocks noChangeArrowheads="1"/>
          </p:cNvSpPr>
          <p:nvPr/>
        </p:nvSpPr>
        <p:spPr bwMode="auto">
          <a:xfrm rot="3553053">
            <a:off x="6096319" y="3398372"/>
            <a:ext cx="2639377" cy="523220"/>
          </a:xfrm>
          <a:prstGeom prst="rect">
            <a:avLst/>
          </a:prstGeom>
          <a:noFill/>
          <a:ln w="9525">
            <a:noFill/>
            <a:miter lim="800000"/>
            <a:headEnd/>
            <a:tailEnd/>
          </a:ln>
        </p:spPr>
        <p:txBody>
          <a:bodyPr wrap="none">
            <a:spAutoFit/>
          </a:bodyPr>
          <a:lstStyle/>
          <a:p>
            <a:pPr algn="ctr">
              <a:spcBef>
                <a:spcPct val="50000"/>
              </a:spcBef>
            </a:pPr>
            <a:r>
              <a:rPr lang="en-US" sz="2800" b="1" dirty="0"/>
              <a:t>Strong Emotions</a:t>
            </a:r>
          </a:p>
        </p:txBody>
      </p:sp>
      <p:sp>
        <p:nvSpPr>
          <p:cNvPr id="8" name="Rectangle 7"/>
          <p:cNvSpPr>
            <a:spLocks noChangeArrowheads="1"/>
          </p:cNvSpPr>
          <p:nvPr/>
        </p:nvSpPr>
        <p:spPr bwMode="auto">
          <a:xfrm>
            <a:off x="4972262" y="6019800"/>
            <a:ext cx="1899815" cy="523220"/>
          </a:xfrm>
          <a:prstGeom prst="rect">
            <a:avLst/>
          </a:prstGeom>
          <a:noFill/>
          <a:ln w="9525">
            <a:noFill/>
            <a:miter lim="800000"/>
            <a:headEnd/>
            <a:tailEnd/>
          </a:ln>
        </p:spPr>
        <p:txBody>
          <a:bodyPr wrap="none">
            <a:spAutoFit/>
          </a:bodyPr>
          <a:lstStyle/>
          <a:p>
            <a:pPr algn="ctr">
              <a:spcBef>
                <a:spcPct val="50000"/>
              </a:spcBef>
            </a:pPr>
            <a:r>
              <a:rPr lang="en-US" sz="2800" b="1" dirty="0"/>
              <a:t>High Stakes</a:t>
            </a:r>
          </a:p>
        </p:txBody>
      </p:sp>
    </p:spTree>
    <p:extLst>
      <p:ext uri="{BB962C8B-B14F-4D97-AF65-F5344CB8AC3E}">
        <p14:creationId xmlns:p14="http://schemas.microsoft.com/office/powerpoint/2010/main" val="1425681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your brain …</a:t>
            </a:r>
            <a:endParaRPr lang="en-US" dirty="0"/>
          </a:p>
        </p:txBody>
      </p:sp>
      <p:sp>
        <p:nvSpPr>
          <p:cNvPr id="4" name="Rectangle 3"/>
          <p:cNvSpPr>
            <a:spLocks noChangeArrowheads="1"/>
          </p:cNvSpPr>
          <p:nvPr/>
        </p:nvSpPr>
        <p:spPr bwMode="auto">
          <a:xfrm>
            <a:off x="5429250" y="3316199"/>
            <a:ext cx="5143500" cy="1200329"/>
          </a:xfrm>
          <a:prstGeom prst="rect">
            <a:avLst/>
          </a:prstGeom>
          <a:noFill/>
          <a:ln w="9525">
            <a:noFill/>
            <a:miter lim="800000"/>
            <a:headEnd/>
            <a:tailEnd/>
          </a:ln>
        </p:spPr>
        <p:txBody>
          <a:bodyPr wrap="square">
            <a:spAutoFit/>
          </a:bodyPr>
          <a:lstStyle/>
          <a:p>
            <a:pPr>
              <a:spcBef>
                <a:spcPct val="50000"/>
              </a:spcBef>
            </a:pPr>
            <a:r>
              <a:rPr lang="en-US" sz="3600" dirty="0"/>
              <a:t>During a </a:t>
            </a:r>
            <a:r>
              <a:rPr lang="en-US" sz="3600" i="1" dirty="0"/>
              <a:t>normal </a:t>
            </a:r>
            <a:r>
              <a:rPr lang="en-US" sz="3600" dirty="0"/>
              <a:t>conversation</a:t>
            </a:r>
            <a:r>
              <a:rPr lang="en-US" sz="3200" b="1" dirty="0"/>
              <a:t>.</a:t>
            </a:r>
          </a:p>
        </p:txBody>
      </p:sp>
      <p:pic>
        <p:nvPicPr>
          <p:cNvPr id="5" name="Picture 2"/>
          <p:cNvPicPr>
            <a:picLocks noChangeAspect="1" noChangeArrowheads="1"/>
          </p:cNvPicPr>
          <p:nvPr/>
        </p:nvPicPr>
        <p:blipFill>
          <a:blip r:embed="rId3"/>
          <a:srcRect/>
          <a:stretch>
            <a:fillRect/>
          </a:stretch>
        </p:blipFill>
        <p:spPr>
          <a:xfrm>
            <a:off x="2200275" y="1752600"/>
            <a:ext cx="3057525" cy="4573174"/>
          </a:xfrm>
          <a:prstGeom prst="rect">
            <a:avLst/>
          </a:prstGeom>
        </p:spPr>
      </p:pic>
    </p:spTree>
    <p:extLst>
      <p:ext uri="{BB962C8B-B14F-4D97-AF65-F5344CB8AC3E}">
        <p14:creationId xmlns:p14="http://schemas.microsoft.com/office/powerpoint/2010/main" val="224329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This is your brain …</a:t>
            </a:r>
            <a:endParaRPr lang="en-US" dirty="0"/>
          </a:p>
        </p:txBody>
      </p:sp>
      <p:pic>
        <p:nvPicPr>
          <p:cNvPr id="4" name="Content Placeholder 5" descr="1267"/>
          <p:cNvPicPr>
            <a:picLocks noGrp="1" noChangeAspect="1" noChangeArrowheads="1"/>
          </p:cNvPicPr>
          <p:nvPr>
            <p:ph sz="half" idx="1"/>
          </p:nvPr>
        </p:nvPicPr>
        <p:blipFill>
          <a:blip r:embed="rId3">
            <a:lum bright="12000" contrast="24000"/>
          </a:blip>
          <a:srcRect l="37866" r="29309" b="54903"/>
          <a:stretch>
            <a:fillRect/>
          </a:stretch>
        </p:blipFill>
        <p:spPr>
          <a:xfrm>
            <a:off x="1533525" y="2057401"/>
            <a:ext cx="4525963" cy="4164191"/>
          </a:xfrm>
          <a:effectLst>
            <a:outerShdw dist="107763" dir="2700000" algn="ctr" rotWithShape="0">
              <a:srgbClr val="808080"/>
            </a:outerShdw>
          </a:effectLst>
        </p:spPr>
      </p:pic>
      <p:sp>
        <p:nvSpPr>
          <p:cNvPr id="5" name="Content Placeholder 4"/>
          <p:cNvSpPr txBox="1">
            <a:spLocks/>
          </p:cNvSpPr>
          <p:nvPr/>
        </p:nvSpPr>
        <p:spPr>
          <a:xfrm>
            <a:off x="6219603" y="2505075"/>
            <a:ext cx="3773488" cy="1981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smtClean="0"/>
              <a:t>During a </a:t>
            </a:r>
            <a:r>
              <a:rPr lang="en-US" sz="4000" i="1" smtClean="0"/>
              <a:t>crucial </a:t>
            </a:r>
            <a:r>
              <a:rPr lang="en-US" sz="4000" smtClean="0"/>
              <a:t>conversation.</a:t>
            </a:r>
          </a:p>
          <a:p>
            <a:pPr marL="0" indent="0" algn="ctr">
              <a:buFont typeface="Arial" panose="020B0604020202020204" pitchFamily="34" charset="0"/>
              <a:buNone/>
            </a:pPr>
            <a:endParaRPr lang="en-US" sz="4000" b="1" dirty="0"/>
          </a:p>
        </p:txBody>
      </p:sp>
    </p:spTree>
    <p:extLst>
      <p:ext uri="{BB962C8B-B14F-4D97-AF65-F5344CB8AC3E}">
        <p14:creationId xmlns:p14="http://schemas.microsoft.com/office/powerpoint/2010/main" val="3850008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slide21"/>
          <p:cNvPicPr>
            <a:picLocks noChangeAspect="1" noChangeArrowheads="1"/>
          </p:cNvPicPr>
          <p:nvPr/>
        </p:nvPicPr>
        <p:blipFill>
          <a:blip r:embed="rId3"/>
          <a:srcRect/>
          <a:stretch>
            <a:fillRect/>
          </a:stretch>
        </p:blipFill>
        <p:spPr bwMode="auto">
          <a:xfrm>
            <a:off x="0" y="-1"/>
            <a:ext cx="12192000" cy="7199087"/>
          </a:xfrm>
          <a:prstGeom prst="rect">
            <a:avLst/>
          </a:prstGeom>
          <a:noFill/>
          <a:ln w="9525">
            <a:noFill/>
            <a:miter lim="800000"/>
            <a:headEnd/>
            <a:tailEnd/>
          </a:ln>
        </p:spPr>
      </p:pic>
    </p:spTree>
    <p:extLst>
      <p:ext uri="{BB962C8B-B14F-4D97-AF65-F5344CB8AC3E}">
        <p14:creationId xmlns:p14="http://schemas.microsoft.com/office/powerpoint/2010/main" val="4015598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This is your brain …</a:t>
            </a:r>
            <a:endParaRPr lang="en-US" dirty="0"/>
          </a:p>
        </p:txBody>
      </p:sp>
      <p:pic>
        <p:nvPicPr>
          <p:cNvPr id="4" name="Content Placeholder 5" descr="1267"/>
          <p:cNvPicPr>
            <a:picLocks noGrp="1" noChangeAspect="1" noChangeArrowheads="1"/>
          </p:cNvPicPr>
          <p:nvPr>
            <p:ph sz="half" idx="1"/>
          </p:nvPr>
        </p:nvPicPr>
        <p:blipFill>
          <a:blip r:embed="rId3">
            <a:lum bright="12000" contrast="24000"/>
          </a:blip>
          <a:srcRect l="37866" r="29309" b="54903"/>
          <a:stretch>
            <a:fillRect/>
          </a:stretch>
        </p:blipFill>
        <p:spPr>
          <a:xfrm>
            <a:off x="1533525" y="2057401"/>
            <a:ext cx="4525963" cy="4164191"/>
          </a:xfrm>
          <a:effectLst>
            <a:outerShdw dist="107763" dir="2700000" algn="ctr" rotWithShape="0">
              <a:srgbClr val="808080"/>
            </a:outerShdw>
          </a:effectLst>
        </p:spPr>
      </p:pic>
      <p:sp>
        <p:nvSpPr>
          <p:cNvPr id="5" name="Content Placeholder 4"/>
          <p:cNvSpPr txBox="1">
            <a:spLocks/>
          </p:cNvSpPr>
          <p:nvPr/>
        </p:nvSpPr>
        <p:spPr>
          <a:xfrm>
            <a:off x="6219603" y="2505075"/>
            <a:ext cx="3773488" cy="1981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smtClean="0"/>
              <a:t>During a </a:t>
            </a:r>
            <a:r>
              <a:rPr lang="en-US" sz="4000" i="1" smtClean="0"/>
              <a:t>crucial </a:t>
            </a:r>
            <a:r>
              <a:rPr lang="en-US" sz="4000" smtClean="0"/>
              <a:t>conversation.</a:t>
            </a:r>
          </a:p>
          <a:p>
            <a:pPr marL="0" indent="0" algn="ctr">
              <a:buFont typeface="Arial" panose="020B0604020202020204" pitchFamily="34" charset="0"/>
              <a:buNone/>
            </a:pPr>
            <a:endParaRPr lang="en-US" sz="4000" b="1" dirty="0"/>
          </a:p>
        </p:txBody>
      </p:sp>
    </p:spTree>
    <p:extLst>
      <p:ext uri="{BB962C8B-B14F-4D97-AF65-F5344CB8AC3E}">
        <p14:creationId xmlns:p14="http://schemas.microsoft.com/office/powerpoint/2010/main" val="219785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 slow down</a:t>
            </a:r>
            <a:endParaRPr lang="en-US" dirty="0"/>
          </a:p>
        </p:txBody>
      </p:sp>
      <p:sp>
        <p:nvSpPr>
          <p:cNvPr id="3" name="Content Placeholder 2"/>
          <p:cNvSpPr>
            <a:spLocks noGrp="1"/>
          </p:cNvSpPr>
          <p:nvPr>
            <p:ph idx="1"/>
          </p:nvPr>
        </p:nvSpPr>
        <p:spPr>
          <a:xfrm>
            <a:off x="838200" y="2806261"/>
            <a:ext cx="4812161" cy="3370701"/>
          </a:xfrm>
        </p:spPr>
        <p:txBody>
          <a:bodyPr/>
          <a:lstStyle/>
          <a:p>
            <a:r>
              <a:rPr lang="en-US" dirty="0" smtClean="0"/>
              <a:t>Finding a way to re-engage your brain so you can participate in dialogue and move forward</a:t>
            </a:r>
            <a:endParaRPr lang="en-US" dirty="0"/>
          </a:p>
        </p:txBody>
      </p:sp>
      <p:pic>
        <p:nvPicPr>
          <p:cNvPr id="4" name="Picture 4" descr="1017"/>
          <p:cNvPicPr>
            <a:picLocks noChangeAspect="1" noChangeArrowheads="1"/>
          </p:cNvPicPr>
          <p:nvPr/>
        </p:nvPicPr>
        <p:blipFill>
          <a:blip r:embed="rId3">
            <a:lum bright="6000"/>
          </a:blip>
          <a:srcRect l="6310" t="14252" r="12834"/>
          <a:stretch>
            <a:fillRect/>
          </a:stretch>
        </p:blipFill>
        <p:spPr bwMode="auto">
          <a:xfrm>
            <a:off x="6096000" y="2415277"/>
            <a:ext cx="5423181" cy="3852405"/>
          </a:xfrm>
          <a:prstGeom prst="rect">
            <a:avLst/>
          </a:prstGeom>
          <a:noFill/>
          <a:ln w="9525">
            <a:noFill/>
            <a:miter lim="800000"/>
            <a:headEnd/>
            <a:tailEnd/>
          </a:ln>
        </p:spPr>
      </p:pic>
    </p:spTree>
    <p:extLst>
      <p:ext uri="{BB962C8B-B14F-4D97-AF65-F5344CB8AC3E}">
        <p14:creationId xmlns:p14="http://schemas.microsoft.com/office/powerpoint/2010/main" val="1868032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1382</Words>
  <Application>Microsoft Office PowerPoint</Application>
  <PresentationFormat>Widescreen</PresentationFormat>
  <Paragraphs>124</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Crucial Conversations</vt:lpstr>
      <vt:lpstr>Learning Objectives</vt:lpstr>
      <vt:lpstr>Why this model?</vt:lpstr>
      <vt:lpstr>Recognizing a Crucial Conversation </vt:lpstr>
      <vt:lpstr>This is your brain …</vt:lpstr>
      <vt:lpstr>This is your brain …</vt:lpstr>
      <vt:lpstr>PowerPoint Presentation</vt:lpstr>
      <vt:lpstr>This is your brain …</vt:lpstr>
      <vt:lpstr>Goal – slow down</vt:lpstr>
      <vt:lpstr>Style Under Stress</vt:lpstr>
      <vt:lpstr>Scoring your Style Under Stress</vt:lpstr>
      <vt:lpstr>Types of Silence and Violence</vt:lpstr>
      <vt:lpstr>Vignette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Jocelyn Young</dc:creator>
  <cp:lastModifiedBy>Jocelyn Young</cp:lastModifiedBy>
  <cp:revision>11</cp:revision>
  <dcterms:created xsi:type="dcterms:W3CDTF">2020-06-05T14:34:00Z</dcterms:created>
  <dcterms:modified xsi:type="dcterms:W3CDTF">2020-06-06T15:06:38Z</dcterms:modified>
</cp:coreProperties>
</file>