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257" r:id="rId3"/>
    <p:sldId id="259" r:id="rId4"/>
    <p:sldId id="262" r:id="rId5"/>
    <p:sldId id="264" r:id="rId6"/>
    <p:sldId id="265" r:id="rId7"/>
    <p:sldId id="263" r:id="rId8"/>
    <p:sldId id="284" r:id="rId9"/>
    <p:sldId id="267" r:id="rId10"/>
    <p:sldId id="266" r:id="rId11"/>
    <p:sldId id="270" r:id="rId12"/>
    <p:sldId id="271" r:id="rId13"/>
    <p:sldId id="279" r:id="rId14"/>
    <p:sldId id="268" r:id="rId15"/>
    <p:sldId id="269" r:id="rId16"/>
    <p:sldId id="272" r:id="rId17"/>
    <p:sldId id="280" r:id="rId18"/>
    <p:sldId id="281" r:id="rId19"/>
    <p:sldId id="282" r:id="rId20"/>
    <p:sldId id="283" r:id="rId21"/>
    <p:sldId id="273" r:id="rId22"/>
    <p:sldId id="285" r:id="rId23"/>
    <p:sldId id="277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172"/>
  </p:normalViewPr>
  <p:slideViewPr>
    <p:cSldViewPr snapToGrid="0" snapToObjects="1">
      <p:cViewPr>
        <p:scale>
          <a:sx n="118" d="100"/>
          <a:sy n="118" d="100"/>
        </p:scale>
        <p:origin x="1480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EB1A4-52E3-3648-B421-E1C2F85E01AC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DDAB-68D2-E343-89DB-3FB189DF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03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A05C-4D05-E549-9923-541E4DD8914F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FA4A7-4208-484C-83B9-5333EFB54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ddk.nih.gov/health-information/health-statistics/Pages/overweight-obesity-statistics.aspx#footer2" TargetMode="External"/><Relationship Id="rId4" Type="http://schemas.openxmlformats.org/officeDocument/2006/relationships/hyperlink" Target="https://www.niddk.nih.gov/health-information/health-statistics/Pages/overweight-obesity-statistics.aspx#footer3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Health and Nutrition Examination Survey, 2009–2010 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2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3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1 in 3 adults are considered to be obese.</a:t>
            </a:r>
          </a:p>
          <a:p>
            <a:r>
              <a:rPr lang="en-US" dirty="0" smtClean="0"/>
              <a:t>17% of children ages 2-19 are obese</a:t>
            </a:r>
            <a:r>
              <a:rPr lang="en-US" baseline="0" dirty="0" smtClean="0"/>
              <a:t>.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We see obese children and adults in our clinic, the question is</a:t>
            </a:r>
            <a:r>
              <a:rPr lang="mr-IN" dirty="0" smtClean="0"/>
              <a:t>…</a:t>
            </a:r>
            <a:r>
              <a:rPr lang="en-US" dirty="0" smtClean="0"/>
              <a:t>how do we affect change in this</a:t>
            </a:r>
            <a:r>
              <a:rPr lang="en-US" baseline="0" dirty="0" smtClean="0"/>
              <a:t> population, and how do we help them to feel supported by their physicians?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55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will help to evaluate both student perceptions of obesity and a new method of teaching students about obesity. This is important research due to the rising obesity epidemic and the lack of knowledge medical doctors traditionally have regarding treating obese patients.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3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Knowledge:  Students should understand modifiable(diet, physical activity, medications, gut flora) and non-modifiable(genetics, social dynamics/structures) factors involved with obesity and learn approaches to address obesity including dietary and physical activity counseling, and medication adjustments, using a team based approach.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Attitude:  Students should be aware of potential biases towards obese patients in the medical field and limitations to nutrition and activity counseling (EMR, reimbursements, availability of personnel); however, they should also understand that primary care physicians play a key role in addressing the obesity epidemic. 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Behavior:  Students should demonstrate they can use motivational interviewing to improve physical activity and diet to obese patients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26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8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72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8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48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02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8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2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2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8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8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21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56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5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Theyre</a:t>
            </a:r>
            <a:r>
              <a:rPr lang="en-US" dirty="0" smtClean="0"/>
              <a:t> more prone to diseases like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 2 diabetes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heart disease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blood pressure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nonalcoholic fatty liver disease (excess fat and inflammation in the liver of people who drink little or no alcohol)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osteoarthritis (a health problem causing pain, swelling, and stiffness in one or more joints)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types of cancer: breast, colon, endometrial (related to the uterine lining), and kidney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stroke</a:t>
            </a:r>
          </a:p>
          <a:p>
            <a:endParaRPr lang="en-US" dirty="0" smtClean="0"/>
          </a:p>
          <a:p>
            <a:r>
              <a:rPr lang="en-US" dirty="0" err="1" smtClean="0"/>
              <a:t>Bc</a:t>
            </a:r>
            <a:r>
              <a:rPr lang="en-US" baseline="0" dirty="0" smtClean="0"/>
              <a:t> obesity affects so many aspects of health, we need to discuss, but are we trained? Do we avoid it?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6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we discuss obesity,</a:t>
            </a:r>
            <a:r>
              <a:rPr lang="en-US" baseline="0" dirty="0" smtClean="0"/>
              <a:t> weight with patients? Do we have a bias and this is why we might not discuss?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</a:t>
            </a:r>
            <a:r>
              <a:rPr lang="en-US" dirty="0"/>
              <a:t>study also administered the Weight Implicit Association Test to medical students, a validated measure of preferences for “fat” or “thin”</a:t>
            </a:r>
            <a:r>
              <a:rPr lang="en-US" baseline="30000" dirty="0"/>
              <a:t>4</a:t>
            </a:r>
            <a:r>
              <a:rPr lang="en-US" dirty="0"/>
              <a:t>. 39% of students had an anti-fat bias and 17% an anti-thin bias</a:t>
            </a:r>
            <a:r>
              <a:rPr lang="en-US" baseline="30000" dirty="0"/>
              <a:t>4</a:t>
            </a:r>
            <a:r>
              <a:rPr lang="en-US" dirty="0"/>
              <a:t>. 67% of students were not conscious of their anti-fat bias</a:t>
            </a:r>
            <a:r>
              <a:rPr lang="en-US" baseline="30000" dirty="0"/>
              <a:t>4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Negative</a:t>
            </a:r>
            <a:r>
              <a:rPr lang="en-US" baseline="0" dirty="0" smtClean="0"/>
              <a:t> experiences, p</a:t>
            </a:r>
            <a:r>
              <a:rPr lang="en-US" dirty="0" smtClean="0"/>
              <a:t>erson taking care of you is not as </a:t>
            </a:r>
            <a:r>
              <a:rPr lang="en-US" dirty="0" err="1" smtClean="0"/>
              <a:t>emapthetic</a:t>
            </a:r>
            <a:r>
              <a:rPr lang="en-US" dirty="0" smtClean="0"/>
              <a:t> towards you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1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we educate medical students on nutrition?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6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study by Phelan et. al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2000 4th year students from 50 U.S. medical schools and queried them about the significance of physiologic, social/behavioral, combined or other determinants as causes of obesity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illustrates a lack of understanding of the causes of obesity and can thus contribute to medical professional bias against obese patients.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53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9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6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obesity curriculum added to 3rd year 8-week Family Medicine clerkship at MSU CHM that is divided into six different community campuses spread across the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A4A7-4208-484C-83B9-5333EFB542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06099" y="2106259"/>
            <a:ext cx="6853412" cy="1470025"/>
          </a:xfrm>
        </p:spPr>
        <p:txBody>
          <a:bodyPr>
            <a:normAutofit/>
          </a:bodyPr>
          <a:lstStyle>
            <a:lvl1pPr algn="ctr">
              <a:defRPr sz="3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 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92316" y="4063709"/>
            <a:ext cx="6079746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000" b="0" i="1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br>
              <a:rPr lang="en-US" dirty="0"/>
            </a:br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94404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2269609"/>
            <a:ext cx="8229600" cy="3946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95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0601"/>
            <a:ext cx="8229600" cy="1187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165"/>
            <a:ext cx="8229600" cy="3956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839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790" y="3086978"/>
            <a:ext cx="8034795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Evaluating a Curriculum Designed to Help Medical Students Empathetically Address Obesity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2315" y="4557003"/>
            <a:ext cx="6079746" cy="1752600"/>
          </a:xfrm>
        </p:spPr>
        <p:txBody>
          <a:bodyPr/>
          <a:lstStyle/>
          <a:p>
            <a:r>
              <a:rPr lang="en-US" dirty="0"/>
              <a:t>Natalie Brenders MSIV</a:t>
            </a:r>
          </a:p>
          <a:p>
            <a:r>
              <a:rPr lang="en-US" dirty="0"/>
              <a:t>Harland Holman MD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9403" y="2044189"/>
            <a:ext cx="488556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latin typeface="Helvetica"/>
                <a:ea typeface="+mj-ea"/>
                <a:cs typeface="Helvetica"/>
              </a:rPr>
              <a:t>A Weighty Discussion:</a:t>
            </a:r>
          </a:p>
        </p:txBody>
      </p:sp>
    </p:spTree>
    <p:extLst>
      <p:ext uri="{BB962C8B-B14F-4D97-AF65-F5344CB8AC3E}">
        <p14:creationId xmlns:p14="http://schemas.microsoft.com/office/powerpoint/2010/main" val="27218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Evaluate new obesity curriculum for the impact on medical student identification of obesity as a problem in a simulated patient with back pain</a:t>
            </a:r>
          </a:p>
          <a:p>
            <a:r>
              <a:rPr lang="en-US" dirty="0"/>
              <a:t>Monitor for medical student empathy towards patient with obesity and compare the differences in those students exposed to this </a:t>
            </a: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</a:p>
        </p:txBody>
      </p:sp>
    </p:spTree>
    <p:extLst>
      <p:ext uri="{BB962C8B-B14F-4D97-AF65-F5344CB8AC3E}">
        <p14:creationId xmlns:p14="http://schemas.microsoft.com/office/powerpoint/2010/main" val="11916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Knowledge:  modifiable and non-modifiable risk </a:t>
            </a:r>
            <a:r>
              <a:rPr lang="en-US" dirty="0" smtClean="0"/>
              <a:t>factors for obesity</a:t>
            </a:r>
            <a:endParaRPr lang="en-US" dirty="0"/>
          </a:p>
          <a:p>
            <a:pPr lvl="0"/>
            <a:r>
              <a:rPr lang="en-US" dirty="0"/>
              <a:t>Attitude:  bias, and primary care role in </a:t>
            </a:r>
            <a:r>
              <a:rPr lang="en-US" dirty="0" smtClean="0"/>
              <a:t>management and treatment</a:t>
            </a:r>
            <a:endParaRPr lang="en-US" dirty="0"/>
          </a:p>
          <a:p>
            <a:r>
              <a:rPr lang="en-US" dirty="0"/>
              <a:t>Behavior:  motivational interviewing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presentation of adult, child </a:t>
            </a:r>
            <a:r>
              <a:rPr lang="mr-IN" dirty="0"/>
              <a:t>–</a:t>
            </a:r>
            <a:r>
              <a:rPr lang="en-US" dirty="0"/>
              <a:t> calculate </a:t>
            </a:r>
            <a:r>
              <a:rPr lang="en-US" dirty="0" smtClean="0"/>
              <a:t>BMI/obese</a:t>
            </a:r>
            <a:endParaRPr lang="en-US" dirty="0"/>
          </a:p>
          <a:p>
            <a:r>
              <a:rPr lang="en-US" dirty="0" smtClean="0"/>
              <a:t>Obesity etiology</a:t>
            </a:r>
            <a:endParaRPr lang="en-US" dirty="0"/>
          </a:p>
          <a:p>
            <a:r>
              <a:rPr lang="en-US" dirty="0" smtClean="0"/>
              <a:t>Nutritional tips</a:t>
            </a:r>
          </a:p>
          <a:p>
            <a:r>
              <a:rPr lang="en-US" dirty="0" smtClean="0"/>
              <a:t>Medication management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832"/>
            <a:ext cx="8229600" cy="460809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What can/may a </a:t>
            </a:r>
            <a:r>
              <a:rPr lang="en-US" b="1" dirty="0"/>
              <a:t>physician</a:t>
            </a:r>
            <a:r>
              <a:rPr lang="en-US" dirty="0"/>
              <a:t> do to address family weight concerns?</a:t>
            </a:r>
          </a:p>
          <a:p>
            <a:pPr lvl="1"/>
            <a:r>
              <a:rPr lang="en-US" dirty="0"/>
              <a:t>Accurate history</a:t>
            </a:r>
          </a:p>
          <a:p>
            <a:pPr lvl="1"/>
            <a:r>
              <a:rPr lang="en-US" dirty="0"/>
              <a:t>Accurate data</a:t>
            </a:r>
          </a:p>
          <a:p>
            <a:pPr lvl="1"/>
            <a:r>
              <a:rPr lang="en-US" dirty="0"/>
              <a:t>Medications</a:t>
            </a:r>
          </a:p>
          <a:p>
            <a:pPr lvl="1"/>
            <a:r>
              <a:rPr lang="en-US" b="1" dirty="0"/>
              <a:t>Sensitive</a:t>
            </a:r>
            <a:r>
              <a:rPr lang="en-US" dirty="0"/>
              <a:t> to concerns and issues of patients</a:t>
            </a:r>
          </a:p>
          <a:p>
            <a:pPr lvl="1"/>
            <a:r>
              <a:rPr lang="en-US" dirty="0"/>
              <a:t>Address weight </a:t>
            </a:r>
            <a:r>
              <a:rPr lang="en-US" b="1" dirty="0"/>
              <a:t>early</a:t>
            </a:r>
            <a:r>
              <a:rPr lang="en-US" dirty="0"/>
              <a:t> rather than late (usual about 5# per year – early before larger weight gains accumulate)</a:t>
            </a:r>
          </a:p>
          <a:p>
            <a:pPr lvl="1"/>
            <a:endParaRPr lang="en-US" dirty="0"/>
          </a:p>
          <a:p>
            <a:r>
              <a:rPr lang="en-US" dirty="0"/>
              <a:t>What can/may the </a:t>
            </a:r>
            <a:r>
              <a:rPr lang="en-US" b="1" dirty="0"/>
              <a:t>community</a:t>
            </a:r>
            <a:r>
              <a:rPr lang="en-US" dirty="0"/>
              <a:t> do to address weight concerns?</a:t>
            </a:r>
          </a:p>
          <a:p>
            <a:pPr lvl="1"/>
            <a:r>
              <a:rPr lang="en-US" dirty="0"/>
              <a:t>Safe communities</a:t>
            </a:r>
          </a:p>
          <a:p>
            <a:pPr lvl="1"/>
            <a:r>
              <a:rPr lang="en-US" dirty="0"/>
              <a:t>Healthy foods available</a:t>
            </a:r>
          </a:p>
          <a:p>
            <a:pPr lvl="1"/>
            <a:r>
              <a:rPr lang="en-US" dirty="0"/>
              <a:t>Active activities available</a:t>
            </a:r>
          </a:p>
          <a:p>
            <a:pPr lvl="1"/>
            <a:r>
              <a:rPr lang="en-US" dirty="0"/>
              <a:t>PE in schools</a:t>
            </a:r>
          </a:p>
          <a:p>
            <a:pPr lvl="1"/>
            <a:r>
              <a:rPr lang="en-US" dirty="0"/>
              <a:t>Sidewalks for safe walking</a:t>
            </a:r>
          </a:p>
          <a:p>
            <a:pPr lvl="1"/>
            <a:endParaRPr lang="en-US" dirty="0"/>
          </a:p>
          <a:p>
            <a:r>
              <a:rPr lang="en-US" dirty="0"/>
              <a:t>What can/may a </a:t>
            </a:r>
            <a:r>
              <a:rPr lang="en-US" b="1" dirty="0"/>
              <a:t>family</a:t>
            </a:r>
            <a:r>
              <a:rPr lang="en-US" dirty="0"/>
              <a:t> do to address weight concerns?</a:t>
            </a:r>
          </a:p>
          <a:p>
            <a:pPr lvl="1"/>
            <a:r>
              <a:rPr lang="en-US" dirty="0"/>
              <a:t>Less screen time</a:t>
            </a:r>
          </a:p>
          <a:p>
            <a:pPr lvl="1"/>
            <a:r>
              <a:rPr lang="en-US" dirty="0"/>
              <a:t>Value healthy eating </a:t>
            </a:r>
          </a:p>
          <a:p>
            <a:pPr lvl="1"/>
            <a:r>
              <a:rPr lang="en-US" dirty="0"/>
              <a:t>Value being active</a:t>
            </a:r>
          </a:p>
          <a:p>
            <a:pPr lvl="1"/>
            <a:r>
              <a:rPr lang="en-US" dirty="0"/>
              <a:t>Family meals</a:t>
            </a:r>
          </a:p>
          <a:p>
            <a:endParaRPr lang="en-US" dirty="0"/>
          </a:p>
          <a:p>
            <a:r>
              <a:rPr lang="en-US" dirty="0"/>
              <a:t>What things </a:t>
            </a:r>
            <a:r>
              <a:rPr lang="en-US" b="1" dirty="0"/>
              <a:t>can not </a:t>
            </a:r>
            <a:r>
              <a:rPr lang="en-US" dirty="0"/>
              <a:t>be changed?</a:t>
            </a:r>
          </a:p>
        </p:txBody>
      </p:sp>
    </p:spTree>
    <p:extLst>
      <p:ext uri="{BB962C8B-B14F-4D97-AF65-F5344CB8AC3E}">
        <p14:creationId xmlns:p14="http://schemas.microsoft.com/office/powerpoint/2010/main" val="7230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were taught the curriculum either before or after the standardized patient (SP) </a:t>
            </a:r>
            <a:r>
              <a:rPr lang="en-US" dirty="0" smtClean="0"/>
              <a:t>interaction</a:t>
            </a:r>
          </a:p>
          <a:p>
            <a:r>
              <a:rPr lang="en-US" dirty="0" smtClean="0"/>
              <a:t>Communities assigned teaching of obesity pre or post SP case</a:t>
            </a:r>
            <a:endParaRPr lang="en-US" dirty="0"/>
          </a:p>
          <a:p>
            <a:r>
              <a:rPr lang="en-US" dirty="0"/>
              <a:t>SP with chief concern of back pain, vitals show BMI of &gt;30, appears obese</a:t>
            </a:r>
          </a:p>
        </p:txBody>
      </p:sp>
    </p:spTree>
    <p:extLst>
      <p:ext uri="{BB962C8B-B14F-4D97-AF65-F5344CB8AC3E}">
        <p14:creationId xmlns:p14="http://schemas.microsoft.com/office/powerpoint/2010/main" val="3236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 blinded to the student’s participation in the new curriculum</a:t>
            </a:r>
          </a:p>
          <a:p>
            <a:r>
              <a:rPr lang="en-US" dirty="0"/>
              <a:t>SP provides feedback in checklist form on whether or not the student identified obesity as a risk factor for back pain and, if obesity was addressed, if this was done empathetically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Student Demographics:</a:t>
            </a:r>
          </a:p>
          <a:p>
            <a:r>
              <a:rPr lang="en-US" dirty="0"/>
              <a:t>Total Students:  51</a:t>
            </a:r>
          </a:p>
          <a:p>
            <a:r>
              <a:rPr lang="en-US" dirty="0"/>
              <a:t>Educated before SP case:  27</a:t>
            </a:r>
          </a:p>
          <a:p>
            <a:r>
              <a:rPr lang="en-US" dirty="0"/>
              <a:t>Educated after doing SP case: 24</a:t>
            </a:r>
          </a:p>
          <a:p>
            <a:r>
              <a:rPr lang="en-US" dirty="0"/>
              <a:t>Average </a:t>
            </a:r>
            <a:r>
              <a:rPr lang="en-US" dirty="0" smtClean="0"/>
              <a:t>Student Age</a:t>
            </a:r>
            <a:r>
              <a:rPr lang="en-US" dirty="0"/>
              <a:t>: 27 (no stat difference)</a:t>
            </a:r>
          </a:p>
          <a:p>
            <a:r>
              <a:rPr lang="en-US" dirty="0"/>
              <a:t>Gender: </a:t>
            </a:r>
            <a:r>
              <a:rPr lang="en-US" dirty="0" smtClean="0"/>
              <a:t>prior education (74</a:t>
            </a:r>
            <a:r>
              <a:rPr lang="en-US" dirty="0"/>
              <a:t>% female) </a:t>
            </a:r>
            <a:r>
              <a:rPr lang="en-US" dirty="0" smtClean="0"/>
              <a:t>no prior education SP </a:t>
            </a:r>
            <a:r>
              <a:rPr lang="en-US" dirty="0"/>
              <a:t>(33% female)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0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the student </a:t>
            </a:r>
            <a:r>
              <a:rPr lang="en-US" dirty="0" smtClean="0"/>
              <a:t>discuss </a:t>
            </a:r>
            <a:r>
              <a:rPr lang="en-US" dirty="0"/>
              <a:t>obesity?</a:t>
            </a:r>
          </a:p>
          <a:p>
            <a:r>
              <a:rPr lang="en-US" dirty="0" smtClean="0"/>
              <a:t>No prior education</a:t>
            </a:r>
            <a:r>
              <a:rPr lang="en-US" dirty="0"/>
              <a:t>:  18.5</a:t>
            </a:r>
            <a:r>
              <a:rPr lang="en-US" dirty="0" smtClean="0"/>
              <a:t>% still discussed obesity</a:t>
            </a:r>
            <a:endParaRPr lang="en-US" dirty="0"/>
          </a:p>
          <a:p>
            <a:r>
              <a:rPr lang="en-US" dirty="0" smtClean="0"/>
              <a:t>Prior education</a:t>
            </a:r>
            <a:r>
              <a:rPr lang="en-US" dirty="0"/>
              <a:t>:  20.8%</a:t>
            </a:r>
          </a:p>
          <a:p>
            <a:r>
              <a:rPr lang="en-US" dirty="0"/>
              <a:t>P=0.64</a:t>
            </a:r>
          </a:p>
        </p:txBody>
      </p:sp>
    </p:spTree>
    <p:extLst>
      <p:ext uri="{BB962C8B-B14F-4D97-AF65-F5344CB8AC3E}">
        <p14:creationId xmlns:p14="http://schemas.microsoft.com/office/powerpoint/2010/main" val="2245496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obesity was discussed, was it done with empathy?</a:t>
            </a:r>
          </a:p>
          <a:p>
            <a:r>
              <a:rPr lang="en-US" dirty="0"/>
              <a:t>No prior </a:t>
            </a:r>
            <a:r>
              <a:rPr lang="en-US" dirty="0" smtClean="0"/>
              <a:t>education: 100</a:t>
            </a:r>
            <a:r>
              <a:rPr lang="en-US" dirty="0"/>
              <a:t>%</a:t>
            </a:r>
          </a:p>
          <a:p>
            <a:r>
              <a:rPr lang="en-US" dirty="0"/>
              <a:t>Prior </a:t>
            </a:r>
            <a:r>
              <a:rPr lang="en-US" dirty="0" smtClean="0"/>
              <a:t>education</a:t>
            </a:r>
            <a:r>
              <a:rPr lang="en-US" smtClean="0"/>
              <a:t>: 100</a:t>
            </a:r>
            <a:r>
              <a:rPr lang="en-US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53625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brief educational intervention doesn’t appear to impact </a:t>
            </a:r>
            <a:r>
              <a:rPr lang="en-US" dirty="0" smtClean="0"/>
              <a:t>student obesity discussion on </a:t>
            </a:r>
            <a:r>
              <a:rPr lang="en-US" dirty="0"/>
              <a:t>SP case.</a:t>
            </a:r>
          </a:p>
          <a:p>
            <a:r>
              <a:rPr lang="en-US" dirty="0" smtClean="0"/>
              <a:t>Very low rate of addressing Obesity</a:t>
            </a:r>
          </a:p>
          <a:p>
            <a:r>
              <a:rPr lang="en-US" dirty="0" smtClean="0"/>
              <a:t>When </a:t>
            </a:r>
            <a:r>
              <a:rPr lang="en-US" dirty="0"/>
              <a:t>obesity addressed, SP determined students were </a:t>
            </a:r>
            <a:r>
              <a:rPr lang="en-US" dirty="0" smtClean="0"/>
              <a:t>empathetic regardless of didactic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9677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Next steps:</a:t>
            </a:r>
          </a:p>
          <a:p>
            <a:r>
              <a:rPr lang="en-US" dirty="0" smtClean="0"/>
              <a:t>Collect year’s </a:t>
            </a:r>
            <a:r>
              <a:rPr lang="en-US" dirty="0"/>
              <a:t>worth of data (N=approx. 200)</a:t>
            </a:r>
          </a:p>
          <a:p>
            <a:r>
              <a:rPr lang="en-US" dirty="0"/>
              <a:t>Why was obesity so often not addressed?</a:t>
            </a:r>
          </a:p>
          <a:p>
            <a:r>
              <a:rPr lang="en-US" dirty="0"/>
              <a:t>What are the attributes of the students who did/didn’t discussed obesity?</a:t>
            </a:r>
          </a:p>
          <a:p>
            <a:r>
              <a:rPr lang="en-US" dirty="0"/>
              <a:t>If this brief intervention </a:t>
            </a:r>
            <a:r>
              <a:rPr lang="en-US" dirty="0" smtClean="0"/>
              <a:t>doesn’t change </a:t>
            </a:r>
            <a:r>
              <a:rPr lang="en-US" dirty="0"/>
              <a:t>behavior, what other methods might?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34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9609"/>
            <a:ext cx="8229600" cy="4263538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Adams, K MPH, RD, </a:t>
            </a:r>
            <a:r>
              <a:rPr lang="en-US" dirty="0" err="1"/>
              <a:t>Kohlmeier</a:t>
            </a:r>
            <a:r>
              <a:rPr lang="en-US" dirty="0"/>
              <a:t> M, MD, and </a:t>
            </a:r>
            <a:r>
              <a:rPr lang="en-US" dirty="0" err="1"/>
              <a:t>Zeise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en-US" dirty="0"/>
              <a:t>, MD, PhD. "Nutritional Education in U.S. Medical Schools: Latest Update of Nutritional Survey." </a:t>
            </a:r>
            <a:r>
              <a:rPr lang="en-US" i="1" dirty="0"/>
              <a:t>Journal of the Association of American Medical Colleges </a:t>
            </a:r>
            <a:r>
              <a:rPr lang="en-US" dirty="0"/>
              <a:t>2010 </a:t>
            </a:r>
            <a:r>
              <a:rPr lang="en-US" dirty="0" err="1"/>
              <a:t>vol</a:t>
            </a:r>
            <a:r>
              <a:rPr lang="en-US" dirty="0"/>
              <a:t>: 85 (9) pp: 1537-42.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Ferrante</a:t>
            </a:r>
            <a:r>
              <a:rPr lang="en-US" dirty="0"/>
              <a:t> J, Seaman K, Bator A, </a:t>
            </a:r>
            <a:r>
              <a:rPr lang="en-US" dirty="0" err="1"/>
              <a:t>Ohman</a:t>
            </a:r>
            <a:r>
              <a:rPr lang="en-US" dirty="0"/>
              <a:t>-Strickland P, </a:t>
            </a:r>
            <a:r>
              <a:rPr lang="en-US" dirty="0" err="1"/>
              <a:t>Gundersen</a:t>
            </a:r>
            <a:r>
              <a:rPr lang="en-US" dirty="0"/>
              <a:t> D, </a:t>
            </a:r>
            <a:r>
              <a:rPr lang="en-US" dirty="0" err="1"/>
              <a:t>Clemow</a:t>
            </a:r>
            <a:r>
              <a:rPr lang="en-US" dirty="0"/>
              <a:t> L, </a:t>
            </a:r>
            <a:r>
              <a:rPr lang="en-US" dirty="0" err="1"/>
              <a:t>Puhl</a:t>
            </a:r>
            <a:r>
              <a:rPr lang="en-US" dirty="0"/>
              <a:t> R. “Impact of Perceived Weight Stigma among Underserved Women on Doctor-Patient Relationships.” </a:t>
            </a:r>
            <a:r>
              <a:rPr lang="en-US" i="1" dirty="0"/>
              <a:t>Obesity science &amp; practice. </a:t>
            </a:r>
            <a:r>
              <a:rPr lang="en-US" dirty="0"/>
              <a:t>2016 </a:t>
            </a:r>
            <a:r>
              <a:rPr lang="en-US" dirty="0" err="1"/>
              <a:t>vol</a:t>
            </a:r>
            <a:r>
              <a:rPr lang="en-US" dirty="0"/>
              <a:t>: 2 (2) pp: 128-135.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Kris-</a:t>
            </a:r>
            <a:r>
              <a:rPr lang="en-US" dirty="0" err="1"/>
              <a:t>Etherton</a:t>
            </a:r>
            <a:r>
              <a:rPr lang="en-US" dirty="0"/>
              <a:t> P, </a:t>
            </a:r>
            <a:r>
              <a:rPr lang="en-US" dirty="0" err="1"/>
              <a:t>Akabas</a:t>
            </a:r>
            <a:r>
              <a:rPr lang="en-US" dirty="0"/>
              <a:t> S, Bales C, </a:t>
            </a:r>
            <a:r>
              <a:rPr lang="en-US" dirty="0" err="1"/>
              <a:t>Bistrian</a:t>
            </a:r>
            <a:r>
              <a:rPr lang="en-US" dirty="0"/>
              <a:t> B, Braun L, Edwards M, </a:t>
            </a:r>
            <a:r>
              <a:rPr lang="en-US" dirty="0" err="1"/>
              <a:t>Laur</a:t>
            </a:r>
            <a:r>
              <a:rPr lang="en-US" dirty="0"/>
              <a:t> C, Lenders C, Levy M, Palmer C, Pratt C, Ray S, Rock C, Saltzman E, </a:t>
            </a:r>
            <a:r>
              <a:rPr lang="en-US" dirty="0" err="1"/>
              <a:t>Seidner</a:t>
            </a:r>
            <a:r>
              <a:rPr lang="en-US" dirty="0"/>
              <a:t> D, Van Horn L. “The need to advance nutrition education in the training of health care professionals and recommended research to evaluate implementation and effectiveness.” The </a:t>
            </a:r>
            <a:r>
              <a:rPr lang="en-US" i="1" dirty="0"/>
              <a:t>American journal of clinical nutrition.</a:t>
            </a:r>
            <a:r>
              <a:rPr lang="en-US" dirty="0"/>
              <a:t> 2014 </a:t>
            </a:r>
            <a:r>
              <a:rPr lang="en-US" dirty="0" err="1"/>
              <a:t>vol</a:t>
            </a:r>
            <a:r>
              <a:rPr lang="en-US" dirty="0"/>
              <a:t>: 99 (5 </a:t>
            </a:r>
            <a:r>
              <a:rPr lang="en-US" dirty="0" err="1"/>
              <a:t>Suppl</a:t>
            </a:r>
            <a:r>
              <a:rPr lang="en-US" dirty="0"/>
              <a:t>) pp: 1153S-66S.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Miller, D, Spangler J, </a:t>
            </a:r>
            <a:r>
              <a:rPr lang="en-US" dirty="0" err="1"/>
              <a:t>Vitolins</a:t>
            </a:r>
            <a:r>
              <a:rPr lang="en-US" dirty="0"/>
              <a:t> M, Davis S, </a:t>
            </a:r>
            <a:r>
              <a:rPr lang="en-US" dirty="0" err="1"/>
              <a:t>Ip</a:t>
            </a:r>
            <a:r>
              <a:rPr lang="en-US" dirty="0"/>
              <a:t> E, Marion G, Crandall S. “Are medical students aware of their anti-obesity bias</a:t>
            </a:r>
            <a:r>
              <a:rPr lang="en-US" i="1" dirty="0"/>
              <a:t>?” Journal of the Association of American Medical Colleges. </a:t>
            </a:r>
            <a:r>
              <a:rPr lang="en-US" dirty="0"/>
              <a:t>2013 </a:t>
            </a:r>
            <a:r>
              <a:rPr lang="en-US" dirty="0" err="1"/>
              <a:t>vol</a:t>
            </a:r>
            <a:r>
              <a:rPr lang="en-US" dirty="0"/>
              <a:t>: 88 (7) pp: 978-82.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Phelan S, </a:t>
            </a:r>
            <a:r>
              <a:rPr lang="en-US" dirty="0" err="1"/>
              <a:t>Puhl</a:t>
            </a:r>
            <a:r>
              <a:rPr lang="en-US" dirty="0"/>
              <a:t> R, Burke S, Hardeman R, </a:t>
            </a:r>
            <a:r>
              <a:rPr lang="en-US" dirty="0" err="1"/>
              <a:t>Dovidio</a:t>
            </a:r>
            <a:r>
              <a:rPr lang="en-US" dirty="0"/>
              <a:t> J, Nelson D, </a:t>
            </a:r>
            <a:r>
              <a:rPr lang="en-US" dirty="0" err="1"/>
              <a:t>Przedworski</a:t>
            </a:r>
            <a:r>
              <a:rPr lang="en-US" dirty="0"/>
              <a:t> J, Burgess D, Perry S, </a:t>
            </a:r>
            <a:r>
              <a:rPr lang="en-US" dirty="0" err="1"/>
              <a:t>Yeazel</a:t>
            </a:r>
            <a:r>
              <a:rPr lang="en-US" dirty="0"/>
              <a:t> M, van </a:t>
            </a:r>
            <a:r>
              <a:rPr lang="en-US" dirty="0" err="1"/>
              <a:t>Ryn</a:t>
            </a:r>
            <a:r>
              <a:rPr lang="en-US" dirty="0"/>
              <a:t> M. “The mixed impact of medical school on medical students' implicit and explicit weight bias.” </a:t>
            </a:r>
            <a:r>
              <a:rPr lang="en-US" i="1" dirty="0"/>
              <a:t>Medical education.</a:t>
            </a:r>
            <a:r>
              <a:rPr lang="en-US" dirty="0"/>
              <a:t> 2015 </a:t>
            </a:r>
            <a:r>
              <a:rPr lang="en-US" dirty="0" err="1"/>
              <a:t>vol</a:t>
            </a:r>
            <a:r>
              <a:rPr lang="en-US" dirty="0"/>
              <a:t>: 49 (10) pp: 983-92.</a:t>
            </a:r>
          </a:p>
        </p:txBody>
      </p:sp>
    </p:spTree>
    <p:extLst>
      <p:ext uri="{BB962C8B-B14F-4D97-AF65-F5344CB8AC3E}">
        <p14:creationId xmlns:p14="http://schemas.microsoft.com/office/powerpoint/2010/main" val="847305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Marie </a:t>
            </a:r>
            <a:r>
              <a:rPr lang="en-US" dirty="0"/>
              <a:t>Noel PhD, RDN</a:t>
            </a:r>
          </a:p>
          <a:p>
            <a:r>
              <a:rPr lang="en-US" dirty="0"/>
              <a:t>Alan Davis, PhD</a:t>
            </a:r>
          </a:p>
          <a:p>
            <a:r>
              <a:rPr lang="en-US" dirty="0"/>
              <a:t>Kelly </a:t>
            </a:r>
            <a:r>
              <a:rPr lang="en-US" dirty="0" err="1"/>
              <a:t>Everard</a:t>
            </a:r>
            <a:r>
              <a:rPr lang="en-US" dirty="0"/>
              <a:t> and our MSEDI group</a:t>
            </a:r>
          </a:p>
          <a:p>
            <a:r>
              <a:rPr lang="en-US" dirty="0"/>
              <a:t>Anne Taft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81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9" y="3037541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08547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069" y="2529334"/>
            <a:ext cx="8400499" cy="21729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evaluate this presentation using the conference mobile app! Simply click on the "clipboard" icon       on the presentation page.</a:t>
            </a:r>
          </a:p>
        </p:txBody>
      </p:sp>
      <p:pic>
        <p:nvPicPr>
          <p:cNvPr id="2" name="Picture 1" descr="Clipbo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871" y="3595625"/>
            <a:ext cx="465083" cy="49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0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and Significance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Obese patients have poorer health </a:t>
            </a:r>
            <a:r>
              <a:rPr lang="en-US" dirty="0" smtClean="0"/>
              <a:t>outcomes</a:t>
            </a:r>
            <a:endParaRPr lang="en-US" dirty="0"/>
          </a:p>
          <a:p>
            <a:r>
              <a:rPr lang="en-US" dirty="0" smtClean="0"/>
              <a:t>Are </a:t>
            </a:r>
            <a:r>
              <a:rPr lang="en-US" dirty="0"/>
              <a:t>physicians </a:t>
            </a:r>
            <a:r>
              <a:rPr lang="en-US" dirty="0" smtClean="0"/>
              <a:t>trained </a:t>
            </a:r>
            <a:r>
              <a:rPr lang="en-US" dirty="0"/>
              <a:t>to </a:t>
            </a:r>
            <a:r>
              <a:rPr lang="en-US" dirty="0" smtClean="0"/>
              <a:t>discuss </a:t>
            </a:r>
            <a:r>
              <a:rPr lang="en-US" dirty="0"/>
              <a:t>obesity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physicians avoid discussing obesity?</a:t>
            </a:r>
            <a:endParaRPr lang="en-US" dirty="0"/>
          </a:p>
          <a:p>
            <a:r>
              <a:rPr lang="en-US" dirty="0"/>
              <a:t>Can a positive physician-patient relationship help to prevent obese patients from poor health outcomes?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and Significance </a:t>
            </a: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 study at Wake Forest Medical School 33% of students self-reported a significant anti-fat bias</a:t>
            </a:r>
            <a:r>
              <a:rPr lang="en-US" baseline="30000" dirty="0"/>
              <a:t>4</a:t>
            </a:r>
            <a:r>
              <a:rPr lang="en-US" dirty="0"/>
              <a:t>. </a:t>
            </a:r>
          </a:p>
          <a:p>
            <a:r>
              <a:rPr lang="en-US" dirty="0"/>
              <a:t>67% of students were not conscious of their anti-fat bias</a:t>
            </a:r>
            <a:r>
              <a:rPr lang="en-US" baseline="30000" dirty="0"/>
              <a:t>4</a:t>
            </a:r>
            <a:r>
              <a:rPr lang="en-US" dirty="0"/>
              <a:t>.</a:t>
            </a:r>
          </a:p>
          <a:p>
            <a:r>
              <a:rPr lang="en-US" dirty="0" err="1"/>
              <a:t>Ferrante</a:t>
            </a:r>
            <a:r>
              <a:rPr lang="en-US" dirty="0"/>
              <a:t> et al showed that a higher number of patient experiences with weight stigma in medical care was negatively associated with patients’ perception of their doctors’ empathy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046"/>
            <a:ext cx="8229600" cy="1481973"/>
          </a:xfrm>
        </p:spPr>
        <p:txBody>
          <a:bodyPr>
            <a:normAutofit/>
          </a:bodyPr>
          <a:lstStyle/>
          <a:p>
            <a:r>
              <a:rPr lang="en-US" dirty="0"/>
              <a:t>Background and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6020"/>
            <a:ext cx="8229600" cy="39468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Patient surveys illustrate that doctors are considered knowledgeable of nutrition information but over half of medical students rate their nutrition knowledge as “inadequate”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Just 27% (28/105) of U.S. medical schools designated that they provided the minimum of 25 hours of nutrition education</a:t>
            </a:r>
            <a:r>
              <a:rPr lang="en-US" baseline="30000" dirty="0"/>
              <a:t>1</a:t>
            </a:r>
          </a:p>
          <a:p>
            <a:r>
              <a:rPr lang="en-US" dirty="0"/>
              <a:t>Healthcare professionals are not trained to address lifestyle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2748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Medical students do not know the causes of </a:t>
            </a:r>
            <a:r>
              <a:rPr lang="en-US" dirty="0" smtClean="0"/>
              <a:t>obesity</a:t>
            </a:r>
            <a:r>
              <a:rPr lang="en-US" baseline="30000" dirty="0" smtClean="0"/>
              <a:t>5 </a:t>
            </a:r>
            <a:endParaRPr lang="en-US" baseline="30000" dirty="0"/>
          </a:p>
          <a:p>
            <a:pPr lvl="1"/>
            <a:r>
              <a:rPr lang="en-US" dirty="0"/>
              <a:t>27% of students endorsed physiological contributors</a:t>
            </a:r>
          </a:p>
          <a:p>
            <a:pPr lvl="1"/>
            <a:r>
              <a:rPr lang="en-US" dirty="0"/>
              <a:t>24% endorsed behavioral or social contributors</a:t>
            </a:r>
          </a:p>
          <a:p>
            <a:pPr lvl="1"/>
            <a:r>
              <a:rPr lang="en-US" dirty="0"/>
              <a:t>22% were unlikely to endorse any contributors outside of overeating and physical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This may contribute to medical professional biases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and Significance</a:t>
            </a:r>
          </a:p>
        </p:txBody>
      </p:sp>
    </p:spTree>
    <p:extLst>
      <p:ext uri="{BB962C8B-B14F-4D97-AF65-F5344CB8AC3E}">
        <p14:creationId xmlns:p14="http://schemas.microsoft.com/office/powerpoint/2010/main" val="2195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be done?</a:t>
            </a:r>
          </a:p>
          <a:p>
            <a:pPr lvl="1"/>
            <a:r>
              <a:rPr lang="en-US" dirty="0"/>
              <a:t>Educate physicians about nutrition, obesity, and implicit biases</a:t>
            </a:r>
          </a:p>
          <a:p>
            <a:pPr lvl="1"/>
            <a:r>
              <a:rPr lang="en-US" dirty="0"/>
              <a:t>Starting in medical school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and Significance </a:t>
            </a:r>
          </a:p>
        </p:txBody>
      </p:sp>
    </p:spTree>
    <p:extLst>
      <p:ext uri="{BB962C8B-B14F-4D97-AF65-F5344CB8AC3E}">
        <p14:creationId xmlns:p14="http://schemas.microsoft.com/office/powerpoint/2010/main" val="3915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Currently all MSU CHM students (</a:t>
            </a:r>
            <a:r>
              <a:rPr lang="en-US" dirty="0" err="1" smtClean="0"/>
              <a:t>approx</a:t>
            </a:r>
            <a:r>
              <a:rPr lang="en-US" dirty="0" smtClean="0"/>
              <a:t> 200) rotate in Family Medicine for 8 weeks in 6 different communities during 3</a:t>
            </a:r>
            <a:r>
              <a:rPr lang="en-US" baseline="30000" dirty="0" smtClean="0"/>
              <a:t>rd</a:t>
            </a:r>
            <a:r>
              <a:rPr lang="en-US" dirty="0" smtClean="0"/>
              <a:t> year.</a:t>
            </a:r>
          </a:p>
          <a:p>
            <a:r>
              <a:rPr lang="en-US" dirty="0" smtClean="0"/>
              <a:t>Didactic Curriculum is taught in an interactive case-based style called common problems.</a:t>
            </a:r>
          </a:p>
          <a:p>
            <a:r>
              <a:rPr lang="en-US" dirty="0" smtClean="0"/>
              <a:t>Prior to intervention: was no Obesity case</a:t>
            </a:r>
          </a:p>
          <a:p>
            <a:r>
              <a:rPr lang="en-US" dirty="0" smtClean="0"/>
              <a:t>Mid-clerkship most students complete a non-graded simulated patient experience</a:t>
            </a:r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and Significance </a:t>
            </a:r>
          </a:p>
        </p:txBody>
      </p:sp>
    </p:spTree>
    <p:extLst>
      <p:ext uri="{BB962C8B-B14F-4D97-AF65-F5344CB8AC3E}">
        <p14:creationId xmlns:p14="http://schemas.microsoft.com/office/powerpoint/2010/main" val="39078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obesity </a:t>
            </a:r>
            <a:r>
              <a:rPr lang="en-US" dirty="0" smtClean="0"/>
              <a:t>case </a:t>
            </a:r>
            <a:r>
              <a:rPr lang="en-US" dirty="0"/>
              <a:t>added to 3rd year </a:t>
            </a:r>
            <a:r>
              <a:rPr lang="en-US" dirty="0" smtClean="0"/>
              <a:t>Family Med clerkship </a:t>
            </a:r>
            <a:r>
              <a:rPr lang="en-US" dirty="0"/>
              <a:t>at MSU CHM </a:t>
            </a:r>
          </a:p>
          <a:p>
            <a:r>
              <a:rPr lang="en-US" dirty="0"/>
              <a:t>Didactic, interactive session focused on modifiable and non-modifiable risk factors for obesity and evidence-based obesity </a:t>
            </a:r>
            <a:r>
              <a:rPr lang="en-US" dirty="0" smtClean="0"/>
              <a:t>guidelines</a:t>
            </a:r>
          </a:p>
          <a:p>
            <a:r>
              <a:rPr lang="en-US" dirty="0" smtClean="0"/>
              <a:t>On-line optional tutorial on obesity bias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3213</TotalTime>
  <Words>1357</Words>
  <Application>Microsoft Macintosh PowerPoint</Application>
  <PresentationFormat>On-screen Show (4:3)</PresentationFormat>
  <Paragraphs>172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Helvetica</vt:lpstr>
      <vt:lpstr>Mangal</vt:lpstr>
      <vt:lpstr>Office Theme</vt:lpstr>
      <vt:lpstr>Evaluating a Curriculum Designed to Help Medical Students Empathetically Address Obesity </vt:lpstr>
      <vt:lpstr>Disclosures</vt:lpstr>
      <vt:lpstr>Background and Significance </vt:lpstr>
      <vt:lpstr>Background and Significance </vt:lpstr>
      <vt:lpstr>Background and Significance</vt:lpstr>
      <vt:lpstr>Background and Significance</vt:lpstr>
      <vt:lpstr>Background and Significance </vt:lpstr>
      <vt:lpstr>Background and Significance </vt:lpstr>
      <vt:lpstr>Research Design</vt:lpstr>
      <vt:lpstr>Research Design</vt:lpstr>
      <vt:lpstr>Curriculum Objectives</vt:lpstr>
      <vt:lpstr>Curriculum Overview</vt:lpstr>
      <vt:lpstr>Curriculum Overview</vt:lpstr>
      <vt:lpstr>Research Design</vt:lpstr>
      <vt:lpstr>Research Design</vt:lpstr>
      <vt:lpstr>Results</vt:lpstr>
      <vt:lpstr>Results</vt:lpstr>
      <vt:lpstr>Results</vt:lpstr>
      <vt:lpstr>Conclusions</vt:lpstr>
      <vt:lpstr>Discussion</vt:lpstr>
      <vt:lpstr>References</vt:lpstr>
      <vt:lpstr>Acknowledgements </vt:lpstr>
      <vt:lpstr>Thank you</vt:lpstr>
      <vt:lpstr>PowerPoint Presentation</vt:lpstr>
    </vt:vector>
  </TitlesOfParts>
  <Company>STFM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Abuel</dc:creator>
  <cp:lastModifiedBy>Natalie Brenders</cp:lastModifiedBy>
  <cp:revision>73</cp:revision>
  <cp:lastPrinted>2017-01-26T23:10:15Z</cp:lastPrinted>
  <dcterms:created xsi:type="dcterms:W3CDTF">2013-07-17T19:19:39Z</dcterms:created>
  <dcterms:modified xsi:type="dcterms:W3CDTF">2017-02-09T18:07:45Z</dcterms:modified>
</cp:coreProperties>
</file>