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62" r:id="rId2"/>
    <p:sldId id="31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7" r:id="rId19"/>
    <p:sldId id="312"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11" r:id="rId47"/>
    <p:sldId id="306" r:id="rId48"/>
    <p:sldId id="307" r:id="rId49"/>
    <p:sldId id="308" r:id="rId50"/>
    <p:sldId id="309" r:id="rId51"/>
    <p:sldId id="259" r:id="rId52"/>
    <p:sldId id="26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36" autoAdjust="0"/>
  </p:normalViewPr>
  <p:slideViewPr>
    <p:cSldViewPr snapToGrid="0" snapToObjects="1">
      <p:cViewPr varScale="1">
        <p:scale>
          <a:sx n="54" d="100"/>
          <a:sy n="54" d="100"/>
        </p:scale>
        <p:origin x="18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E6545-54F0-44D7-B640-A2B8378F6330}" type="doc">
      <dgm:prSet loTypeId="urn:microsoft.com/office/officeart/2005/8/layout/hProcess11" loCatId="process" qsTypeId="urn:microsoft.com/office/officeart/2005/8/quickstyle/simple1" qsCatId="simple" csTypeId="urn:microsoft.com/office/officeart/2005/8/colors/colorful5" csCatId="colorful" phldr="1"/>
      <dgm:spPr/>
    </dgm:pt>
    <dgm:pt modelId="{E97F9040-81A5-42E5-858D-9F660DEC3243}">
      <dgm:prSet phldrT="[Text]" custT="1"/>
      <dgm:spPr/>
      <dgm:t>
        <a:bodyPr/>
        <a:lstStyle/>
        <a:p>
          <a:r>
            <a:rPr lang="en-US" sz="800" dirty="0"/>
            <a:t>American School of Osteopathy opens in MO.</a:t>
          </a:r>
        </a:p>
      </dgm:t>
    </dgm:pt>
    <dgm:pt modelId="{7DE3D1CE-CFA6-4BA2-A760-E43EE8308090}" type="parTrans" cxnId="{7EFA384D-4555-40E9-9D7B-EF60BE0C539F}">
      <dgm:prSet/>
      <dgm:spPr/>
      <dgm:t>
        <a:bodyPr/>
        <a:lstStyle/>
        <a:p>
          <a:endParaRPr lang="en-US"/>
        </a:p>
      </dgm:t>
    </dgm:pt>
    <dgm:pt modelId="{F1F23B15-8985-4D5B-9D05-A6D79F5F32C6}" type="sibTrans" cxnId="{7EFA384D-4555-40E9-9D7B-EF60BE0C539F}">
      <dgm:prSet/>
      <dgm:spPr/>
      <dgm:t>
        <a:bodyPr/>
        <a:lstStyle/>
        <a:p>
          <a:endParaRPr lang="en-US"/>
        </a:p>
      </dgm:t>
    </dgm:pt>
    <dgm:pt modelId="{317B9ECB-5BA4-412C-8543-F64C86C93DA2}">
      <dgm:prSet phldrT="[Text]"/>
      <dgm:spPr/>
      <dgm:t>
        <a:bodyPr/>
        <a:lstStyle/>
        <a:p>
          <a:r>
            <a:rPr lang="en-US" dirty="0"/>
            <a:t>Flexner Report leads to improved medical curricula.</a:t>
          </a:r>
        </a:p>
      </dgm:t>
    </dgm:pt>
    <dgm:pt modelId="{375A4965-EFC2-4AFC-AFCC-42225FBFCF9B}" type="parTrans" cxnId="{73BEF1AF-DDDA-4C09-9883-89FBA6B7B328}">
      <dgm:prSet/>
      <dgm:spPr/>
      <dgm:t>
        <a:bodyPr/>
        <a:lstStyle/>
        <a:p>
          <a:endParaRPr lang="en-US"/>
        </a:p>
      </dgm:t>
    </dgm:pt>
    <dgm:pt modelId="{ED0BC498-F71B-43F2-95ED-B73F50ED84C9}" type="sibTrans" cxnId="{73BEF1AF-DDDA-4C09-9883-89FBA6B7B328}">
      <dgm:prSet/>
      <dgm:spPr/>
      <dgm:t>
        <a:bodyPr/>
        <a:lstStyle/>
        <a:p>
          <a:endParaRPr lang="en-US"/>
        </a:p>
      </dgm:t>
    </dgm:pt>
    <dgm:pt modelId="{CA62675E-D2A2-40F4-A449-8A2F9341C69A}">
      <dgm:prSet phldrT="[Text]"/>
      <dgm:spPr/>
      <dgm:t>
        <a:bodyPr/>
        <a:lstStyle/>
        <a:p>
          <a:r>
            <a:rPr lang="en-US" dirty="0"/>
            <a:t>AOA moves to 4 year course for osteopathic medical schools.</a:t>
          </a:r>
        </a:p>
      </dgm:t>
    </dgm:pt>
    <dgm:pt modelId="{A2A8E276-207B-4797-8D5F-428A1ADB5B39}" type="parTrans" cxnId="{60155612-2A92-4F66-8E5F-1183396364DF}">
      <dgm:prSet/>
      <dgm:spPr/>
      <dgm:t>
        <a:bodyPr/>
        <a:lstStyle/>
        <a:p>
          <a:endParaRPr lang="en-US"/>
        </a:p>
      </dgm:t>
    </dgm:pt>
    <dgm:pt modelId="{27AB2269-4AF7-4504-B7B0-164FE1A39D8C}" type="sibTrans" cxnId="{60155612-2A92-4F66-8E5F-1183396364DF}">
      <dgm:prSet/>
      <dgm:spPr/>
      <dgm:t>
        <a:bodyPr/>
        <a:lstStyle/>
        <a:p>
          <a:endParaRPr lang="en-US"/>
        </a:p>
      </dgm:t>
    </dgm:pt>
    <dgm:pt modelId="{7136E422-20B5-4B8F-9BE7-D84787CBE987}">
      <dgm:prSet phldrT="[Text]"/>
      <dgm:spPr/>
      <dgm:t>
        <a:bodyPr/>
        <a:lstStyle/>
        <a:p>
          <a:r>
            <a:rPr lang="en-US" dirty="0"/>
            <a:t>Pharmacology &amp; surgery become required osteopathic curricula.</a:t>
          </a:r>
        </a:p>
      </dgm:t>
    </dgm:pt>
    <dgm:pt modelId="{D381C68D-F7B2-45A5-9CF1-553462345343}" type="parTrans" cxnId="{241473B5-F8DF-4FFB-9817-1346039F9F2C}">
      <dgm:prSet/>
      <dgm:spPr/>
      <dgm:t>
        <a:bodyPr/>
        <a:lstStyle/>
        <a:p>
          <a:endParaRPr lang="en-US"/>
        </a:p>
      </dgm:t>
    </dgm:pt>
    <dgm:pt modelId="{E3FEB63E-4326-4822-AF99-129A417BAB8D}" type="sibTrans" cxnId="{241473B5-F8DF-4FFB-9817-1346039F9F2C}">
      <dgm:prSet/>
      <dgm:spPr/>
      <dgm:t>
        <a:bodyPr/>
        <a:lstStyle/>
        <a:p>
          <a:endParaRPr lang="en-US"/>
        </a:p>
      </dgm:t>
    </dgm:pt>
    <dgm:pt modelId="{87AA1881-F9BC-47AD-B611-8CE61938CD9B}">
      <dgm:prSet phldrT="[Text]"/>
      <dgm:spPr/>
      <dgm:t>
        <a:bodyPr/>
        <a:lstStyle/>
        <a:p>
          <a:r>
            <a:rPr lang="en-US" dirty="0"/>
            <a:t>Residencies are approved for osteopathic postgraduate training.</a:t>
          </a:r>
        </a:p>
      </dgm:t>
    </dgm:pt>
    <dgm:pt modelId="{2A8B7A81-9EA1-44DA-BF91-F5216EA472F7}" type="parTrans" cxnId="{9EC1F61A-D83E-4B7C-A882-FE448FBB582F}">
      <dgm:prSet/>
      <dgm:spPr/>
      <dgm:t>
        <a:bodyPr/>
        <a:lstStyle/>
        <a:p>
          <a:endParaRPr lang="en-US"/>
        </a:p>
      </dgm:t>
    </dgm:pt>
    <dgm:pt modelId="{058EB107-507E-49B0-888C-79C481A14883}" type="sibTrans" cxnId="{9EC1F61A-D83E-4B7C-A882-FE448FBB582F}">
      <dgm:prSet/>
      <dgm:spPr/>
      <dgm:t>
        <a:bodyPr/>
        <a:lstStyle/>
        <a:p>
          <a:endParaRPr lang="en-US"/>
        </a:p>
      </dgm:t>
    </dgm:pt>
    <dgm:pt modelId="{8106A1AC-B06A-4642-B2FE-2337B04CB5A5}">
      <dgm:prSet phldrT="[Text]"/>
      <dgm:spPr/>
      <dgm:t>
        <a:bodyPr/>
        <a:lstStyle/>
        <a:p>
          <a:r>
            <a:rPr lang="en-US" dirty="0"/>
            <a:t>US Dept Health, </a:t>
          </a:r>
          <a:r>
            <a:rPr lang="en-US" dirty="0" err="1"/>
            <a:t>Educatfon</a:t>
          </a:r>
          <a:r>
            <a:rPr lang="en-US" dirty="0"/>
            <a:t> &amp; Welfare recognizes AOA as accrediting body.</a:t>
          </a:r>
        </a:p>
      </dgm:t>
    </dgm:pt>
    <dgm:pt modelId="{D7648A36-B014-494B-BE2B-1F914983ED59}" type="parTrans" cxnId="{5D317AA4-7C06-4172-822B-6FABFA923173}">
      <dgm:prSet/>
      <dgm:spPr/>
      <dgm:t>
        <a:bodyPr/>
        <a:lstStyle/>
        <a:p>
          <a:endParaRPr lang="en-US"/>
        </a:p>
      </dgm:t>
    </dgm:pt>
    <dgm:pt modelId="{0020706D-AEE6-4BD1-A0A5-D52125C0CDAC}" type="sibTrans" cxnId="{5D317AA4-7C06-4172-822B-6FABFA923173}">
      <dgm:prSet/>
      <dgm:spPr/>
      <dgm:t>
        <a:bodyPr/>
        <a:lstStyle/>
        <a:p>
          <a:endParaRPr lang="en-US"/>
        </a:p>
      </dgm:t>
    </dgm:pt>
    <dgm:pt modelId="{11491992-E1F3-4EFB-A6EE-B8FDC79FCCE9}">
      <dgm:prSet phldrT="[Text]"/>
      <dgm:spPr/>
      <dgm:t>
        <a:bodyPr/>
        <a:lstStyle/>
        <a:p>
          <a:r>
            <a:rPr lang="en-US" dirty="0"/>
            <a:t>DOs are licensed in all 50 states and D.C.</a:t>
          </a:r>
        </a:p>
      </dgm:t>
    </dgm:pt>
    <dgm:pt modelId="{BFA2A3A2-DC70-4C46-AF88-9BB4BABDFF2E}" type="parTrans" cxnId="{DBA73F70-1166-4ACC-A8BC-B35EE2954BEA}">
      <dgm:prSet/>
      <dgm:spPr/>
      <dgm:t>
        <a:bodyPr/>
        <a:lstStyle/>
        <a:p>
          <a:endParaRPr lang="en-US"/>
        </a:p>
      </dgm:t>
    </dgm:pt>
    <dgm:pt modelId="{D06A8362-7B14-4694-B416-D769837B6C99}" type="sibTrans" cxnId="{DBA73F70-1166-4ACC-A8BC-B35EE2954BEA}">
      <dgm:prSet/>
      <dgm:spPr/>
      <dgm:t>
        <a:bodyPr/>
        <a:lstStyle/>
        <a:p>
          <a:endParaRPr lang="en-US"/>
        </a:p>
      </dgm:t>
    </dgm:pt>
    <dgm:pt modelId="{0209A277-6556-4197-BC5B-6C1989324D82}">
      <dgm:prSet phldrT="[Text]"/>
      <dgm:spPr/>
      <dgm:t>
        <a:bodyPr/>
        <a:lstStyle/>
        <a:p>
          <a:r>
            <a:rPr lang="en-US" dirty="0"/>
            <a:t>Single Accreditation System is announced between AOA and ACGME.</a:t>
          </a:r>
        </a:p>
      </dgm:t>
    </dgm:pt>
    <dgm:pt modelId="{9A948F46-BD3E-416B-BAB5-B834274D5AEE}" type="parTrans" cxnId="{C27B7E50-59FA-42E9-878D-CDDA11900EF3}">
      <dgm:prSet/>
      <dgm:spPr/>
      <dgm:t>
        <a:bodyPr/>
        <a:lstStyle/>
        <a:p>
          <a:endParaRPr lang="en-US"/>
        </a:p>
      </dgm:t>
    </dgm:pt>
    <dgm:pt modelId="{C21FB7CA-2C95-4E82-992A-5E1CF6BF99EC}" type="sibTrans" cxnId="{C27B7E50-59FA-42E9-878D-CDDA11900EF3}">
      <dgm:prSet/>
      <dgm:spPr/>
      <dgm:t>
        <a:bodyPr/>
        <a:lstStyle/>
        <a:p>
          <a:endParaRPr lang="en-US"/>
        </a:p>
      </dgm:t>
    </dgm:pt>
    <dgm:pt modelId="{9978721E-FAC8-46D7-9875-AF46D3CE18A5}">
      <dgm:prSet phldrT="[Text]"/>
      <dgm:spPr/>
      <dgm:t>
        <a:bodyPr/>
        <a:lstStyle/>
        <a:p>
          <a:r>
            <a:rPr lang="en-US" dirty="0"/>
            <a:t>AOA-accredited programs must have achieved ACGME accreditation.</a:t>
          </a:r>
        </a:p>
      </dgm:t>
    </dgm:pt>
    <dgm:pt modelId="{0A1731C0-751C-4EB0-8C82-95ACF968399D}" type="parTrans" cxnId="{2C78171A-B996-46A1-8CCE-110D0C76F64F}">
      <dgm:prSet/>
      <dgm:spPr/>
      <dgm:t>
        <a:bodyPr/>
        <a:lstStyle/>
        <a:p>
          <a:endParaRPr lang="en-US"/>
        </a:p>
      </dgm:t>
    </dgm:pt>
    <dgm:pt modelId="{09D943CD-4348-4B8D-8402-45A3E2DD4BA8}" type="sibTrans" cxnId="{2C78171A-B996-46A1-8CCE-110D0C76F64F}">
      <dgm:prSet/>
      <dgm:spPr/>
      <dgm:t>
        <a:bodyPr/>
        <a:lstStyle/>
        <a:p>
          <a:endParaRPr lang="en-US"/>
        </a:p>
      </dgm:t>
    </dgm:pt>
    <dgm:pt modelId="{174E6F65-A313-4A0E-AC63-334F663418FC}">
      <dgm:prSet phldrT="[Text]"/>
      <dgm:spPr/>
      <dgm:t>
        <a:bodyPr/>
        <a:lstStyle/>
        <a:p>
          <a:r>
            <a:rPr lang="en-US" dirty="0"/>
            <a:t>DO representatives join ACGME Review Committees and two new Review Committees established for osteopathic focused GME.</a:t>
          </a:r>
        </a:p>
      </dgm:t>
    </dgm:pt>
    <dgm:pt modelId="{D4E69354-A4C6-43F3-B161-B65FA7BAE814}" type="parTrans" cxnId="{A2693012-F193-4EFE-976E-201ABFE6685A}">
      <dgm:prSet/>
      <dgm:spPr/>
      <dgm:t>
        <a:bodyPr/>
        <a:lstStyle/>
        <a:p>
          <a:endParaRPr lang="en-US"/>
        </a:p>
      </dgm:t>
    </dgm:pt>
    <dgm:pt modelId="{24E10229-F5A3-498A-BC47-0BAADD7F91BB}" type="sibTrans" cxnId="{A2693012-F193-4EFE-976E-201ABFE6685A}">
      <dgm:prSet/>
      <dgm:spPr/>
      <dgm:t>
        <a:bodyPr/>
        <a:lstStyle/>
        <a:p>
          <a:endParaRPr lang="en-US"/>
        </a:p>
      </dgm:t>
    </dgm:pt>
    <dgm:pt modelId="{F2875721-897C-4EF1-B6A1-C5CB463EFCFE}" type="pres">
      <dgm:prSet presAssocID="{751E6545-54F0-44D7-B640-A2B8378F6330}" presName="Name0" presStyleCnt="0">
        <dgm:presLayoutVars>
          <dgm:dir/>
          <dgm:resizeHandles val="exact"/>
        </dgm:presLayoutVars>
      </dgm:prSet>
      <dgm:spPr/>
    </dgm:pt>
    <dgm:pt modelId="{F841AC77-B13D-42AE-B89C-27AF7FF3A570}" type="pres">
      <dgm:prSet presAssocID="{751E6545-54F0-44D7-B640-A2B8378F6330}" presName="arrow" presStyleLbl="bgShp" presStyleIdx="0" presStyleCnt="1" custLinFactNeighborY="3358"/>
      <dgm:spPr/>
    </dgm:pt>
    <dgm:pt modelId="{4EF48ED7-A71F-4359-86CE-1B1B4FC94855}" type="pres">
      <dgm:prSet presAssocID="{751E6545-54F0-44D7-B640-A2B8378F6330}" presName="points" presStyleCnt="0"/>
      <dgm:spPr/>
    </dgm:pt>
    <dgm:pt modelId="{0B9EBD15-71CD-4E7E-802C-6E9C98BA52AE}" type="pres">
      <dgm:prSet presAssocID="{E97F9040-81A5-42E5-858D-9F660DEC3243}" presName="compositeA" presStyleCnt="0"/>
      <dgm:spPr/>
    </dgm:pt>
    <dgm:pt modelId="{B28B732C-FC99-47CC-B751-70E70953DC76}" type="pres">
      <dgm:prSet presAssocID="{E97F9040-81A5-42E5-858D-9F660DEC3243}" presName="textA" presStyleLbl="revTx" presStyleIdx="0" presStyleCnt="10">
        <dgm:presLayoutVars>
          <dgm:bulletEnabled val="1"/>
        </dgm:presLayoutVars>
      </dgm:prSet>
      <dgm:spPr/>
    </dgm:pt>
    <dgm:pt modelId="{09EA14EE-62ED-4B7C-AC31-43D859C2514A}" type="pres">
      <dgm:prSet presAssocID="{E97F9040-81A5-42E5-858D-9F660DEC3243}" presName="circleA" presStyleLbl="node1" presStyleIdx="0" presStyleCnt="10"/>
      <dgm:spPr/>
    </dgm:pt>
    <dgm:pt modelId="{C435BB1F-3865-4EC7-AE8C-BB8884431A85}" type="pres">
      <dgm:prSet presAssocID="{E97F9040-81A5-42E5-858D-9F660DEC3243}" presName="spaceA" presStyleCnt="0"/>
      <dgm:spPr/>
    </dgm:pt>
    <dgm:pt modelId="{7F1DBA05-9AE4-4AA2-94B2-B24040F579E4}" type="pres">
      <dgm:prSet presAssocID="{F1F23B15-8985-4D5B-9D05-A6D79F5F32C6}" presName="space" presStyleCnt="0"/>
      <dgm:spPr/>
    </dgm:pt>
    <dgm:pt modelId="{A03A75AB-DAF0-45F2-A7BC-B4C9804370E1}" type="pres">
      <dgm:prSet presAssocID="{317B9ECB-5BA4-412C-8543-F64C86C93DA2}" presName="compositeB" presStyleCnt="0"/>
      <dgm:spPr/>
    </dgm:pt>
    <dgm:pt modelId="{10F73F30-4A66-42B0-A367-DB728836C237}" type="pres">
      <dgm:prSet presAssocID="{317B9ECB-5BA4-412C-8543-F64C86C93DA2}" presName="textB" presStyleLbl="revTx" presStyleIdx="1" presStyleCnt="10">
        <dgm:presLayoutVars>
          <dgm:bulletEnabled val="1"/>
        </dgm:presLayoutVars>
      </dgm:prSet>
      <dgm:spPr/>
    </dgm:pt>
    <dgm:pt modelId="{17890BAC-D84B-40C5-9CD3-833DDA3D39A8}" type="pres">
      <dgm:prSet presAssocID="{317B9ECB-5BA4-412C-8543-F64C86C93DA2}" presName="circleB" presStyleLbl="node1" presStyleIdx="1" presStyleCnt="10"/>
      <dgm:spPr/>
    </dgm:pt>
    <dgm:pt modelId="{CCB04512-4834-4EE3-ABD6-0C9B8F58DA5A}" type="pres">
      <dgm:prSet presAssocID="{317B9ECB-5BA4-412C-8543-F64C86C93DA2}" presName="spaceB" presStyleCnt="0"/>
      <dgm:spPr/>
    </dgm:pt>
    <dgm:pt modelId="{4F6015E4-5127-4581-AC4D-E21220AF7C0E}" type="pres">
      <dgm:prSet presAssocID="{ED0BC498-F71B-43F2-95ED-B73F50ED84C9}" presName="space" presStyleCnt="0"/>
      <dgm:spPr/>
    </dgm:pt>
    <dgm:pt modelId="{B407E978-5DC2-481B-A5CF-3726E2E57D6C}" type="pres">
      <dgm:prSet presAssocID="{CA62675E-D2A2-40F4-A449-8A2F9341C69A}" presName="compositeA" presStyleCnt="0"/>
      <dgm:spPr/>
    </dgm:pt>
    <dgm:pt modelId="{B368DE0D-AAB6-421B-B13A-AE1DBFB8AC55}" type="pres">
      <dgm:prSet presAssocID="{CA62675E-D2A2-40F4-A449-8A2F9341C69A}" presName="textA" presStyleLbl="revTx" presStyleIdx="2" presStyleCnt="10">
        <dgm:presLayoutVars>
          <dgm:bulletEnabled val="1"/>
        </dgm:presLayoutVars>
      </dgm:prSet>
      <dgm:spPr/>
    </dgm:pt>
    <dgm:pt modelId="{6BA91F44-724C-49E8-87F5-D287528C4A1C}" type="pres">
      <dgm:prSet presAssocID="{CA62675E-D2A2-40F4-A449-8A2F9341C69A}" presName="circleA" presStyleLbl="node1" presStyleIdx="2" presStyleCnt="10"/>
      <dgm:spPr/>
    </dgm:pt>
    <dgm:pt modelId="{01F8688C-E0B6-458B-A060-8EE8BA5A2365}" type="pres">
      <dgm:prSet presAssocID="{CA62675E-D2A2-40F4-A449-8A2F9341C69A}" presName="spaceA" presStyleCnt="0"/>
      <dgm:spPr/>
    </dgm:pt>
    <dgm:pt modelId="{D3F7A4C9-DDC1-4F66-A93F-F788F5451F45}" type="pres">
      <dgm:prSet presAssocID="{27AB2269-4AF7-4504-B7B0-164FE1A39D8C}" presName="space" presStyleCnt="0"/>
      <dgm:spPr/>
    </dgm:pt>
    <dgm:pt modelId="{BA0A4D01-23F1-44BD-B30C-1F76A03ABEC0}" type="pres">
      <dgm:prSet presAssocID="{7136E422-20B5-4B8F-9BE7-D84787CBE987}" presName="compositeB" presStyleCnt="0"/>
      <dgm:spPr/>
    </dgm:pt>
    <dgm:pt modelId="{39848898-6C4D-436F-B3DC-103444422104}" type="pres">
      <dgm:prSet presAssocID="{7136E422-20B5-4B8F-9BE7-D84787CBE987}" presName="textB" presStyleLbl="revTx" presStyleIdx="3" presStyleCnt="10">
        <dgm:presLayoutVars>
          <dgm:bulletEnabled val="1"/>
        </dgm:presLayoutVars>
      </dgm:prSet>
      <dgm:spPr/>
    </dgm:pt>
    <dgm:pt modelId="{DA5E276F-44E7-4F3C-942F-678AF654E7F9}" type="pres">
      <dgm:prSet presAssocID="{7136E422-20B5-4B8F-9BE7-D84787CBE987}" presName="circleB" presStyleLbl="node1" presStyleIdx="3" presStyleCnt="10"/>
      <dgm:spPr/>
    </dgm:pt>
    <dgm:pt modelId="{77803D1B-33CE-4A05-ADEC-0FCA7922A394}" type="pres">
      <dgm:prSet presAssocID="{7136E422-20B5-4B8F-9BE7-D84787CBE987}" presName="spaceB" presStyleCnt="0"/>
      <dgm:spPr/>
    </dgm:pt>
    <dgm:pt modelId="{5F4A0F18-77A0-4649-9DDA-24953FEE739C}" type="pres">
      <dgm:prSet presAssocID="{E3FEB63E-4326-4822-AF99-129A417BAB8D}" presName="space" presStyleCnt="0"/>
      <dgm:spPr/>
    </dgm:pt>
    <dgm:pt modelId="{EAEE1568-122B-420F-8C3A-C0399E260599}" type="pres">
      <dgm:prSet presAssocID="{87AA1881-F9BC-47AD-B611-8CE61938CD9B}" presName="compositeA" presStyleCnt="0"/>
      <dgm:spPr/>
    </dgm:pt>
    <dgm:pt modelId="{61A4C7A9-F5F6-4D90-A39F-0DACB6040A2B}" type="pres">
      <dgm:prSet presAssocID="{87AA1881-F9BC-47AD-B611-8CE61938CD9B}" presName="textA" presStyleLbl="revTx" presStyleIdx="4" presStyleCnt="10">
        <dgm:presLayoutVars>
          <dgm:bulletEnabled val="1"/>
        </dgm:presLayoutVars>
      </dgm:prSet>
      <dgm:spPr/>
    </dgm:pt>
    <dgm:pt modelId="{075B29D3-64E1-4908-809D-7F380A0DDBE5}" type="pres">
      <dgm:prSet presAssocID="{87AA1881-F9BC-47AD-B611-8CE61938CD9B}" presName="circleA" presStyleLbl="node1" presStyleIdx="4" presStyleCnt="10"/>
      <dgm:spPr/>
    </dgm:pt>
    <dgm:pt modelId="{96F3733C-AA96-4A91-8296-F454A191DE61}" type="pres">
      <dgm:prSet presAssocID="{87AA1881-F9BC-47AD-B611-8CE61938CD9B}" presName="spaceA" presStyleCnt="0"/>
      <dgm:spPr/>
    </dgm:pt>
    <dgm:pt modelId="{B950F7E7-2190-440A-B234-9D5A5CF9566D}" type="pres">
      <dgm:prSet presAssocID="{058EB107-507E-49B0-888C-79C481A14883}" presName="space" presStyleCnt="0"/>
      <dgm:spPr/>
    </dgm:pt>
    <dgm:pt modelId="{25AD49F4-64EF-496A-9F88-4679C7F79F0B}" type="pres">
      <dgm:prSet presAssocID="{8106A1AC-B06A-4642-B2FE-2337B04CB5A5}" presName="compositeB" presStyleCnt="0"/>
      <dgm:spPr/>
    </dgm:pt>
    <dgm:pt modelId="{F5FDBBB9-5210-465C-8DB0-F640F8A1BF8F}" type="pres">
      <dgm:prSet presAssocID="{8106A1AC-B06A-4642-B2FE-2337B04CB5A5}" presName="textB" presStyleLbl="revTx" presStyleIdx="5" presStyleCnt="10">
        <dgm:presLayoutVars>
          <dgm:bulletEnabled val="1"/>
        </dgm:presLayoutVars>
      </dgm:prSet>
      <dgm:spPr/>
    </dgm:pt>
    <dgm:pt modelId="{52A026EE-4038-4A1B-B3ED-F889B46F3224}" type="pres">
      <dgm:prSet presAssocID="{8106A1AC-B06A-4642-B2FE-2337B04CB5A5}" presName="circleB" presStyleLbl="node1" presStyleIdx="5" presStyleCnt="10"/>
      <dgm:spPr/>
    </dgm:pt>
    <dgm:pt modelId="{FB4ECA12-AD3E-4DDD-AC02-DE13DA3E98E9}" type="pres">
      <dgm:prSet presAssocID="{8106A1AC-B06A-4642-B2FE-2337B04CB5A5}" presName="spaceB" presStyleCnt="0"/>
      <dgm:spPr/>
    </dgm:pt>
    <dgm:pt modelId="{1D6FB541-AC19-4799-9353-10B8B24A2AD9}" type="pres">
      <dgm:prSet presAssocID="{0020706D-AEE6-4BD1-A0A5-D52125C0CDAC}" presName="space" presStyleCnt="0"/>
      <dgm:spPr/>
    </dgm:pt>
    <dgm:pt modelId="{4142C381-B374-4142-9813-AA8A92FF8F4B}" type="pres">
      <dgm:prSet presAssocID="{11491992-E1F3-4EFB-A6EE-B8FDC79FCCE9}" presName="compositeA" presStyleCnt="0"/>
      <dgm:spPr/>
    </dgm:pt>
    <dgm:pt modelId="{90B9061F-F101-4FC8-93C9-C8E53C36040F}" type="pres">
      <dgm:prSet presAssocID="{11491992-E1F3-4EFB-A6EE-B8FDC79FCCE9}" presName="textA" presStyleLbl="revTx" presStyleIdx="6" presStyleCnt="10">
        <dgm:presLayoutVars>
          <dgm:bulletEnabled val="1"/>
        </dgm:presLayoutVars>
      </dgm:prSet>
      <dgm:spPr/>
    </dgm:pt>
    <dgm:pt modelId="{AA6311E2-4C5F-45DA-BC55-19B931B286BF}" type="pres">
      <dgm:prSet presAssocID="{11491992-E1F3-4EFB-A6EE-B8FDC79FCCE9}" presName="circleA" presStyleLbl="node1" presStyleIdx="6" presStyleCnt="10"/>
      <dgm:spPr/>
    </dgm:pt>
    <dgm:pt modelId="{D36AC1C0-6EB6-4048-9E87-19C99868004D}" type="pres">
      <dgm:prSet presAssocID="{11491992-E1F3-4EFB-A6EE-B8FDC79FCCE9}" presName="spaceA" presStyleCnt="0"/>
      <dgm:spPr/>
    </dgm:pt>
    <dgm:pt modelId="{3741676A-02D8-46EE-B040-ED3CA9D81D93}" type="pres">
      <dgm:prSet presAssocID="{D06A8362-7B14-4694-B416-D769837B6C99}" presName="space" presStyleCnt="0"/>
      <dgm:spPr/>
    </dgm:pt>
    <dgm:pt modelId="{6DE2DDBC-D952-4B0F-9057-E3867EDFE558}" type="pres">
      <dgm:prSet presAssocID="{0209A277-6556-4197-BC5B-6C1989324D82}" presName="compositeB" presStyleCnt="0"/>
      <dgm:spPr/>
    </dgm:pt>
    <dgm:pt modelId="{DCE71AA2-478C-442C-8ECA-B38827467732}" type="pres">
      <dgm:prSet presAssocID="{0209A277-6556-4197-BC5B-6C1989324D82}" presName="textB" presStyleLbl="revTx" presStyleIdx="7" presStyleCnt="10">
        <dgm:presLayoutVars>
          <dgm:bulletEnabled val="1"/>
        </dgm:presLayoutVars>
      </dgm:prSet>
      <dgm:spPr/>
    </dgm:pt>
    <dgm:pt modelId="{007FEFC9-35A3-464A-A975-33FDE08BE4E9}" type="pres">
      <dgm:prSet presAssocID="{0209A277-6556-4197-BC5B-6C1989324D82}" presName="circleB" presStyleLbl="node1" presStyleIdx="7" presStyleCnt="10"/>
      <dgm:spPr/>
    </dgm:pt>
    <dgm:pt modelId="{BC546238-03D8-46F5-8675-E6EA4CC3BAEA}" type="pres">
      <dgm:prSet presAssocID="{0209A277-6556-4197-BC5B-6C1989324D82}" presName="spaceB" presStyleCnt="0"/>
      <dgm:spPr/>
    </dgm:pt>
    <dgm:pt modelId="{9ABF085D-DCBB-4931-9343-887521C0E1D0}" type="pres">
      <dgm:prSet presAssocID="{C21FB7CA-2C95-4E82-992A-5E1CF6BF99EC}" presName="space" presStyleCnt="0"/>
      <dgm:spPr/>
    </dgm:pt>
    <dgm:pt modelId="{C03C1B12-79E0-40EB-8398-20AB2E38DCD1}" type="pres">
      <dgm:prSet presAssocID="{174E6F65-A313-4A0E-AC63-334F663418FC}" presName="compositeA" presStyleCnt="0"/>
      <dgm:spPr/>
    </dgm:pt>
    <dgm:pt modelId="{16168862-AD2F-4778-91DC-935160A06A3F}" type="pres">
      <dgm:prSet presAssocID="{174E6F65-A313-4A0E-AC63-334F663418FC}" presName="textA" presStyleLbl="revTx" presStyleIdx="8" presStyleCnt="10">
        <dgm:presLayoutVars>
          <dgm:bulletEnabled val="1"/>
        </dgm:presLayoutVars>
      </dgm:prSet>
      <dgm:spPr/>
    </dgm:pt>
    <dgm:pt modelId="{696D6A8B-808A-4F5F-A4FD-D4C1BED4C8B3}" type="pres">
      <dgm:prSet presAssocID="{174E6F65-A313-4A0E-AC63-334F663418FC}" presName="circleA" presStyleLbl="node1" presStyleIdx="8" presStyleCnt="10"/>
      <dgm:spPr/>
    </dgm:pt>
    <dgm:pt modelId="{D89BA06C-B9C0-4AE2-9009-544DA14CB01B}" type="pres">
      <dgm:prSet presAssocID="{174E6F65-A313-4A0E-AC63-334F663418FC}" presName="spaceA" presStyleCnt="0"/>
      <dgm:spPr/>
    </dgm:pt>
    <dgm:pt modelId="{C0D5FA5F-D68F-4BC3-8A25-618828520157}" type="pres">
      <dgm:prSet presAssocID="{24E10229-F5A3-498A-BC47-0BAADD7F91BB}" presName="space" presStyleCnt="0"/>
      <dgm:spPr/>
    </dgm:pt>
    <dgm:pt modelId="{ED838E14-CBE8-4DE7-BB66-B15421F8E417}" type="pres">
      <dgm:prSet presAssocID="{9978721E-FAC8-46D7-9875-AF46D3CE18A5}" presName="compositeB" presStyleCnt="0"/>
      <dgm:spPr/>
    </dgm:pt>
    <dgm:pt modelId="{FC97357F-7F9B-4160-86F1-BB85607F3CA8}" type="pres">
      <dgm:prSet presAssocID="{9978721E-FAC8-46D7-9875-AF46D3CE18A5}" presName="textB" presStyleLbl="revTx" presStyleIdx="9" presStyleCnt="10">
        <dgm:presLayoutVars>
          <dgm:bulletEnabled val="1"/>
        </dgm:presLayoutVars>
      </dgm:prSet>
      <dgm:spPr/>
    </dgm:pt>
    <dgm:pt modelId="{27F0B1E2-6196-4D25-AD22-31DD1AD433B5}" type="pres">
      <dgm:prSet presAssocID="{9978721E-FAC8-46D7-9875-AF46D3CE18A5}" presName="circleB" presStyleLbl="node1" presStyleIdx="9" presStyleCnt="10"/>
      <dgm:spPr/>
    </dgm:pt>
    <dgm:pt modelId="{1E174333-ECAD-426C-877F-9DA27A58E90D}" type="pres">
      <dgm:prSet presAssocID="{9978721E-FAC8-46D7-9875-AF46D3CE18A5}" presName="spaceB" presStyleCnt="0"/>
      <dgm:spPr/>
    </dgm:pt>
  </dgm:ptLst>
  <dgm:cxnLst>
    <dgm:cxn modelId="{A2693012-F193-4EFE-976E-201ABFE6685A}" srcId="{751E6545-54F0-44D7-B640-A2B8378F6330}" destId="{174E6F65-A313-4A0E-AC63-334F663418FC}" srcOrd="8" destOrd="0" parTransId="{D4E69354-A4C6-43F3-B161-B65FA7BAE814}" sibTransId="{24E10229-F5A3-498A-BC47-0BAADD7F91BB}"/>
    <dgm:cxn modelId="{60155612-2A92-4F66-8E5F-1183396364DF}" srcId="{751E6545-54F0-44D7-B640-A2B8378F6330}" destId="{CA62675E-D2A2-40F4-A449-8A2F9341C69A}" srcOrd="2" destOrd="0" parTransId="{A2A8E276-207B-4797-8D5F-428A1ADB5B39}" sibTransId="{27AB2269-4AF7-4504-B7B0-164FE1A39D8C}"/>
    <dgm:cxn modelId="{2C78171A-B996-46A1-8CCE-110D0C76F64F}" srcId="{751E6545-54F0-44D7-B640-A2B8378F6330}" destId="{9978721E-FAC8-46D7-9875-AF46D3CE18A5}" srcOrd="9" destOrd="0" parTransId="{0A1731C0-751C-4EB0-8C82-95ACF968399D}" sibTransId="{09D943CD-4348-4B8D-8402-45A3E2DD4BA8}"/>
    <dgm:cxn modelId="{9EC1F61A-D83E-4B7C-A882-FE448FBB582F}" srcId="{751E6545-54F0-44D7-B640-A2B8378F6330}" destId="{87AA1881-F9BC-47AD-B611-8CE61938CD9B}" srcOrd="4" destOrd="0" parTransId="{2A8B7A81-9EA1-44DA-BF91-F5216EA472F7}" sibTransId="{058EB107-507E-49B0-888C-79C481A14883}"/>
    <dgm:cxn modelId="{7EFA384D-4555-40E9-9D7B-EF60BE0C539F}" srcId="{751E6545-54F0-44D7-B640-A2B8378F6330}" destId="{E97F9040-81A5-42E5-858D-9F660DEC3243}" srcOrd="0" destOrd="0" parTransId="{7DE3D1CE-CFA6-4BA2-A760-E43EE8308090}" sibTransId="{F1F23B15-8985-4D5B-9D05-A6D79F5F32C6}"/>
    <dgm:cxn modelId="{9DEF3A6D-7EF8-4434-B3D3-822D6C9DB775}" type="presOf" srcId="{751E6545-54F0-44D7-B640-A2B8378F6330}" destId="{F2875721-897C-4EF1-B6A1-C5CB463EFCFE}" srcOrd="0" destOrd="0" presId="urn:microsoft.com/office/officeart/2005/8/layout/hProcess11"/>
    <dgm:cxn modelId="{DBA73F70-1166-4ACC-A8BC-B35EE2954BEA}" srcId="{751E6545-54F0-44D7-B640-A2B8378F6330}" destId="{11491992-E1F3-4EFB-A6EE-B8FDC79FCCE9}" srcOrd="6" destOrd="0" parTransId="{BFA2A3A2-DC70-4C46-AF88-9BB4BABDFF2E}" sibTransId="{D06A8362-7B14-4694-B416-D769837B6C99}"/>
    <dgm:cxn modelId="{C27B7E50-59FA-42E9-878D-CDDA11900EF3}" srcId="{751E6545-54F0-44D7-B640-A2B8378F6330}" destId="{0209A277-6556-4197-BC5B-6C1989324D82}" srcOrd="7" destOrd="0" parTransId="{9A948F46-BD3E-416B-BAB5-B834274D5AEE}" sibTransId="{C21FB7CA-2C95-4E82-992A-5E1CF6BF99EC}"/>
    <dgm:cxn modelId="{4E5A4652-125F-4FA9-9C66-96465FB06796}" type="presOf" srcId="{0209A277-6556-4197-BC5B-6C1989324D82}" destId="{DCE71AA2-478C-442C-8ECA-B38827467732}" srcOrd="0" destOrd="0" presId="urn:microsoft.com/office/officeart/2005/8/layout/hProcess11"/>
    <dgm:cxn modelId="{2E07B354-A6EA-46C1-B34D-5DA49CD0CABF}" type="presOf" srcId="{317B9ECB-5BA4-412C-8543-F64C86C93DA2}" destId="{10F73F30-4A66-42B0-A367-DB728836C237}" srcOrd="0" destOrd="0" presId="urn:microsoft.com/office/officeart/2005/8/layout/hProcess11"/>
    <dgm:cxn modelId="{8B9CFB90-E971-400F-AC08-964B52BDE57B}" type="presOf" srcId="{8106A1AC-B06A-4642-B2FE-2337B04CB5A5}" destId="{F5FDBBB9-5210-465C-8DB0-F640F8A1BF8F}" srcOrd="0" destOrd="0" presId="urn:microsoft.com/office/officeart/2005/8/layout/hProcess11"/>
    <dgm:cxn modelId="{5D1F429F-4F54-4C68-B4BD-E0222894EAAD}" type="presOf" srcId="{174E6F65-A313-4A0E-AC63-334F663418FC}" destId="{16168862-AD2F-4778-91DC-935160A06A3F}" srcOrd="0" destOrd="0" presId="urn:microsoft.com/office/officeart/2005/8/layout/hProcess11"/>
    <dgm:cxn modelId="{5D317AA4-7C06-4172-822B-6FABFA923173}" srcId="{751E6545-54F0-44D7-B640-A2B8378F6330}" destId="{8106A1AC-B06A-4642-B2FE-2337B04CB5A5}" srcOrd="5" destOrd="0" parTransId="{D7648A36-B014-494B-BE2B-1F914983ED59}" sibTransId="{0020706D-AEE6-4BD1-A0A5-D52125C0CDAC}"/>
    <dgm:cxn modelId="{704FA2A9-BEB6-45FA-9279-7AA823296855}" type="presOf" srcId="{7136E422-20B5-4B8F-9BE7-D84787CBE987}" destId="{39848898-6C4D-436F-B3DC-103444422104}" srcOrd="0" destOrd="0" presId="urn:microsoft.com/office/officeart/2005/8/layout/hProcess11"/>
    <dgm:cxn modelId="{B697C9AA-512D-4F01-9826-2AABB78279F8}" type="presOf" srcId="{9978721E-FAC8-46D7-9875-AF46D3CE18A5}" destId="{FC97357F-7F9B-4160-86F1-BB85607F3CA8}" srcOrd="0" destOrd="0" presId="urn:microsoft.com/office/officeart/2005/8/layout/hProcess11"/>
    <dgm:cxn modelId="{73BEF1AF-DDDA-4C09-9883-89FBA6B7B328}" srcId="{751E6545-54F0-44D7-B640-A2B8378F6330}" destId="{317B9ECB-5BA4-412C-8543-F64C86C93DA2}" srcOrd="1" destOrd="0" parTransId="{375A4965-EFC2-4AFC-AFCC-42225FBFCF9B}" sibTransId="{ED0BC498-F71B-43F2-95ED-B73F50ED84C9}"/>
    <dgm:cxn modelId="{241473B5-F8DF-4FFB-9817-1346039F9F2C}" srcId="{751E6545-54F0-44D7-B640-A2B8378F6330}" destId="{7136E422-20B5-4B8F-9BE7-D84787CBE987}" srcOrd="3" destOrd="0" parTransId="{D381C68D-F7B2-45A5-9CF1-553462345343}" sibTransId="{E3FEB63E-4326-4822-AF99-129A417BAB8D}"/>
    <dgm:cxn modelId="{D48B82BF-C744-4801-9A7D-7A243D8B72DB}" type="presOf" srcId="{CA62675E-D2A2-40F4-A449-8A2F9341C69A}" destId="{B368DE0D-AAB6-421B-B13A-AE1DBFB8AC55}" srcOrd="0" destOrd="0" presId="urn:microsoft.com/office/officeart/2005/8/layout/hProcess11"/>
    <dgm:cxn modelId="{3FFF34C1-4A69-404C-91B3-9A39FABAADDA}" type="presOf" srcId="{87AA1881-F9BC-47AD-B611-8CE61938CD9B}" destId="{61A4C7A9-F5F6-4D90-A39F-0DACB6040A2B}" srcOrd="0" destOrd="0" presId="urn:microsoft.com/office/officeart/2005/8/layout/hProcess11"/>
    <dgm:cxn modelId="{799152DB-988F-4DB6-B2BE-4720DD8E7F0B}" type="presOf" srcId="{11491992-E1F3-4EFB-A6EE-B8FDC79FCCE9}" destId="{90B9061F-F101-4FC8-93C9-C8E53C36040F}" srcOrd="0" destOrd="0" presId="urn:microsoft.com/office/officeart/2005/8/layout/hProcess11"/>
    <dgm:cxn modelId="{A7619CE0-3418-4E00-B48B-A778BCCCB3C8}" type="presOf" srcId="{E97F9040-81A5-42E5-858D-9F660DEC3243}" destId="{B28B732C-FC99-47CC-B751-70E70953DC76}" srcOrd="0" destOrd="0" presId="urn:microsoft.com/office/officeart/2005/8/layout/hProcess11"/>
    <dgm:cxn modelId="{B9F38901-2B25-4984-8C56-32915FF7F533}" type="presParOf" srcId="{F2875721-897C-4EF1-B6A1-C5CB463EFCFE}" destId="{F841AC77-B13D-42AE-B89C-27AF7FF3A570}" srcOrd="0" destOrd="0" presId="urn:microsoft.com/office/officeart/2005/8/layout/hProcess11"/>
    <dgm:cxn modelId="{CFE521A8-CA4A-4B1D-885C-F2C28D95C3D9}" type="presParOf" srcId="{F2875721-897C-4EF1-B6A1-C5CB463EFCFE}" destId="{4EF48ED7-A71F-4359-86CE-1B1B4FC94855}" srcOrd="1" destOrd="0" presId="urn:microsoft.com/office/officeart/2005/8/layout/hProcess11"/>
    <dgm:cxn modelId="{EEED67ED-F71E-4681-8905-7EF0E2B0B1FF}" type="presParOf" srcId="{4EF48ED7-A71F-4359-86CE-1B1B4FC94855}" destId="{0B9EBD15-71CD-4E7E-802C-6E9C98BA52AE}" srcOrd="0" destOrd="0" presId="urn:microsoft.com/office/officeart/2005/8/layout/hProcess11"/>
    <dgm:cxn modelId="{9E4066E2-2E10-4A48-B964-48AC2FBC35C6}" type="presParOf" srcId="{0B9EBD15-71CD-4E7E-802C-6E9C98BA52AE}" destId="{B28B732C-FC99-47CC-B751-70E70953DC76}" srcOrd="0" destOrd="0" presId="urn:microsoft.com/office/officeart/2005/8/layout/hProcess11"/>
    <dgm:cxn modelId="{7BD23968-8A36-45D0-9C36-3D93C0137531}" type="presParOf" srcId="{0B9EBD15-71CD-4E7E-802C-6E9C98BA52AE}" destId="{09EA14EE-62ED-4B7C-AC31-43D859C2514A}" srcOrd="1" destOrd="0" presId="urn:microsoft.com/office/officeart/2005/8/layout/hProcess11"/>
    <dgm:cxn modelId="{A7450E25-198B-4905-9FF6-640F378B08E2}" type="presParOf" srcId="{0B9EBD15-71CD-4E7E-802C-6E9C98BA52AE}" destId="{C435BB1F-3865-4EC7-AE8C-BB8884431A85}" srcOrd="2" destOrd="0" presId="urn:microsoft.com/office/officeart/2005/8/layout/hProcess11"/>
    <dgm:cxn modelId="{8F5397F6-6D4C-4342-95A3-C12562565B35}" type="presParOf" srcId="{4EF48ED7-A71F-4359-86CE-1B1B4FC94855}" destId="{7F1DBA05-9AE4-4AA2-94B2-B24040F579E4}" srcOrd="1" destOrd="0" presId="urn:microsoft.com/office/officeart/2005/8/layout/hProcess11"/>
    <dgm:cxn modelId="{B0B3C92B-6F6C-48CB-A5CD-1CB5327A4051}" type="presParOf" srcId="{4EF48ED7-A71F-4359-86CE-1B1B4FC94855}" destId="{A03A75AB-DAF0-45F2-A7BC-B4C9804370E1}" srcOrd="2" destOrd="0" presId="urn:microsoft.com/office/officeart/2005/8/layout/hProcess11"/>
    <dgm:cxn modelId="{75437586-75E0-44D2-87A5-50C3399F78DE}" type="presParOf" srcId="{A03A75AB-DAF0-45F2-A7BC-B4C9804370E1}" destId="{10F73F30-4A66-42B0-A367-DB728836C237}" srcOrd="0" destOrd="0" presId="urn:microsoft.com/office/officeart/2005/8/layout/hProcess11"/>
    <dgm:cxn modelId="{0ED440F7-693C-41EB-B9D3-0623A7B640D0}" type="presParOf" srcId="{A03A75AB-DAF0-45F2-A7BC-B4C9804370E1}" destId="{17890BAC-D84B-40C5-9CD3-833DDA3D39A8}" srcOrd="1" destOrd="0" presId="urn:microsoft.com/office/officeart/2005/8/layout/hProcess11"/>
    <dgm:cxn modelId="{D5CFABB7-E2D5-4C83-ADE2-8CEE841142AE}" type="presParOf" srcId="{A03A75AB-DAF0-45F2-A7BC-B4C9804370E1}" destId="{CCB04512-4834-4EE3-ABD6-0C9B8F58DA5A}" srcOrd="2" destOrd="0" presId="urn:microsoft.com/office/officeart/2005/8/layout/hProcess11"/>
    <dgm:cxn modelId="{6694406C-1E49-427E-B5E6-29612B2AE14A}" type="presParOf" srcId="{4EF48ED7-A71F-4359-86CE-1B1B4FC94855}" destId="{4F6015E4-5127-4581-AC4D-E21220AF7C0E}" srcOrd="3" destOrd="0" presId="urn:microsoft.com/office/officeart/2005/8/layout/hProcess11"/>
    <dgm:cxn modelId="{615CAE40-A1F9-47EA-8C35-40DF2D5B966A}" type="presParOf" srcId="{4EF48ED7-A71F-4359-86CE-1B1B4FC94855}" destId="{B407E978-5DC2-481B-A5CF-3726E2E57D6C}" srcOrd="4" destOrd="0" presId="urn:microsoft.com/office/officeart/2005/8/layout/hProcess11"/>
    <dgm:cxn modelId="{EEEE0C4C-9591-4F55-B6AB-916CBC74F7F4}" type="presParOf" srcId="{B407E978-5DC2-481B-A5CF-3726E2E57D6C}" destId="{B368DE0D-AAB6-421B-B13A-AE1DBFB8AC55}" srcOrd="0" destOrd="0" presId="urn:microsoft.com/office/officeart/2005/8/layout/hProcess11"/>
    <dgm:cxn modelId="{19CBC05E-15CB-4A15-8A55-B5BCBD5F5164}" type="presParOf" srcId="{B407E978-5DC2-481B-A5CF-3726E2E57D6C}" destId="{6BA91F44-724C-49E8-87F5-D287528C4A1C}" srcOrd="1" destOrd="0" presId="urn:microsoft.com/office/officeart/2005/8/layout/hProcess11"/>
    <dgm:cxn modelId="{397F96AC-9A57-42C2-88B5-F965D9286071}" type="presParOf" srcId="{B407E978-5DC2-481B-A5CF-3726E2E57D6C}" destId="{01F8688C-E0B6-458B-A060-8EE8BA5A2365}" srcOrd="2" destOrd="0" presId="urn:microsoft.com/office/officeart/2005/8/layout/hProcess11"/>
    <dgm:cxn modelId="{39F89A9C-3D24-423E-ABC3-3A96F95C64FC}" type="presParOf" srcId="{4EF48ED7-A71F-4359-86CE-1B1B4FC94855}" destId="{D3F7A4C9-DDC1-4F66-A93F-F788F5451F45}" srcOrd="5" destOrd="0" presId="urn:microsoft.com/office/officeart/2005/8/layout/hProcess11"/>
    <dgm:cxn modelId="{A21CBD3C-C1E8-4B7A-91AA-ACAECB8236C3}" type="presParOf" srcId="{4EF48ED7-A71F-4359-86CE-1B1B4FC94855}" destId="{BA0A4D01-23F1-44BD-B30C-1F76A03ABEC0}" srcOrd="6" destOrd="0" presId="urn:microsoft.com/office/officeart/2005/8/layout/hProcess11"/>
    <dgm:cxn modelId="{E04EA13D-3DEF-4ED1-9E3F-76262660DD29}" type="presParOf" srcId="{BA0A4D01-23F1-44BD-B30C-1F76A03ABEC0}" destId="{39848898-6C4D-436F-B3DC-103444422104}" srcOrd="0" destOrd="0" presId="urn:microsoft.com/office/officeart/2005/8/layout/hProcess11"/>
    <dgm:cxn modelId="{976B5F80-7339-47D5-96C2-5EA4A86FD6A4}" type="presParOf" srcId="{BA0A4D01-23F1-44BD-B30C-1F76A03ABEC0}" destId="{DA5E276F-44E7-4F3C-942F-678AF654E7F9}" srcOrd="1" destOrd="0" presId="urn:microsoft.com/office/officeart/2005/8/layout/hProcess11"/>
    <dgm:cxn modelId="{6382D847-D12D-4167-A20D-7B4B0401824B}" type="presParOf" srcId="{BA0A4D01-23F1-44BD-B30C-1F76A03ABEC0}" destId="{77803D1B-33CE-4A05-ADEC-0FCA7922A394}" srcOrd="2" destOrd="0" presId="urn:microsoft.com/office/officeart/2005/8/layout/hProcess11"/>
    <dgm:cxn modelId="{9180E767-E9C4-4877-9FED-96C76B8A5DF8}" type="presParOf" srcId="{4EF48ED7-A71F-4359-86CE-1B1B4FC94855}" destId="{5F4A0F18-77A0-4649-9DDA-24953FEE739C}" srcOrd="7" destOrd="0" presId="urn:microsoft.com/office/officeart/2005/8/layout/hProcess11"/>
    <dgm:cxn modelId="{52D828DD-586B-4375-87D9-43AD46CFAB14}" type="presParOf" srcId="{4EF48ED7-A71F-4359-86CE-1B1B4FC94855}" destId="{EAEE1568-122B-420F-8C3A-C0399E260599}" srcOrd="8" destOrd="0" presId="urn:microsoft.com/office/officeart/2005/8/layout/hProcess11"/>
    <dgm:cxn modelId="{51F5ABF0-A2EE-4509-92D4-51FB945FD781}" type="presParOf" srcId="{EAEE1568-122B-420F-8C3A-C0399E260599}" destId="{61A4C7A9-F5F6-4D90-A39F-0DACB6040A2B}" srcOrd="0" destOrd="0" presId="urn:microsoft.com/office/officeart/2005/8/layout/hProcess11"/>
    <dgm:cxn modelId="{7729D69C-B718-40A7-B583-D7E2BB00A5B0}" type="presParOf" srcId="{EAEE1568-122B-420F-8C3A-C0399E260599}" destId="{075B29D3-64E1-4908-809D-7F380A0DDBE5}" srcOrd="1" destOrd="0" presId="urn:microsoft.com/office/officeart/2005/8/layout/hProcess11"/>
    <dgm:cxn modelId="{BCB75115-EB93-4229-98AE-5F0D785A31B7}" type="presParOf" srcId="{EAEE1568-122B-420F-8C3A-C0399E260599}" destId="{96F3733C-AA96-4A91-8296-F454A191DE61}" srcOrd="2" destOrd="0" presId="urn:microsoft.com/office/officeart/2005/8/layout/hProcess11"/>
    <dgm:cxn modelId="{599455E0-03C2-4A2A-B0DA-BA9C64ABE1D0}" type="presParOf" srcId="{4EF48ED7-A71F-4359-86CE-1B1B4FC94855}" destId="{B950F7E7-2190-440A-B234-9D5A5CF9566D}" srcOrd="9" destOrd="0" presId="urn:microsoft.com/office/officeart/2005/8/layout/hProcess11"/>
    <dgm:cxn modelId="{68776980-BC49-4A82-A10F-94AE061A5B60}" type="presParOf" srcId="{4EF48ED7-A71F-4359-86CE-1B1B4FC94855}" destId="{25AD49F4-64EF-496A-9F88-4679C7F79F0B}" srcOrd="10" destOrd="0" presId="urn:microsoft.com/office/officeart/2005/8/layout/hProcess11"/>
    <dgm:cxn modelId="{24B50C02-2C5E-41C9-B2B8-77261B9ECE7C}" type="presParOf" srcId="{25AD49F4-64EF-496A-9F88-4679C7F79F0B}" destId="{F5FDBBB9-5210-465C-8DB0-F640F8A1BF8F}" srcOrd="0" destOrd="0" presId="urn:microsoft.com/office/officeart/2005/8/layout/hProcess11"/>
    <dgm:cxn modelId="{2CA4FA64-F524-42D7-A373-9F951BFF325D}" type="presParOf" srcId="{25AD49F4-64EF-496A-9F88-4679C7F79F0B}" destId="{52A026EE-4038-4A1B-B3ED-F889B46F3224}" srcOrd="1" destOrd="0" presId="urn:microsoft.com/office/officeart/2005/8/layout/hProcess11"/>
    <dgm:cxn modelId="{FBE3A5C4-1D9A-420F-B41C-8C5B64FE377D}" type="presParOf" srcId="{25AD49F4-64EF-496A-9F88-4679C7F79F0B}" destId="{FB4ECA12-AD3E-4DDD-AC02-DE13DA3E98E9}" srcOrd="2" destOrd="0" presId="urn:microsoft.com/office/officeart/2005/8/layout/hProcess11"/>
    <dgm:cxn modelId="{06FCFF4A-EDEE-4206-9928-0CFD76863D9A}" type="presParOf" srcId="{4EF48ED7-A71F-4359-86CE-1B1B4FC94855}" destId="{1D6FB541-AC19-4799-9353-10B8B24A2AD9}" srcOrd="11" destOrd="0" presId="urn:microsoft.com/office/officeart/2005/8/layout/hProcess11"/>
    <dgm:cxn modelId="{01541BA9-98B4-4DB5-AD08-D703F9620B30}" type="presParOf" srcId="{4EF48ED7-A71F-4359-86CE-1B1B4FC94855}" destId="{4142C381-B374-4142-9813-AA8A92FF8F4B}" srcOrd="12" destOrd="0" presId="urn:microsoft.com/office/officeart/2005/8/layout/hProcess11"/>
    <dgm:cxn modelId="{264B342E-62BD-4A37-BCE9-DEDB645ACFE0}" type="presParOf" srcId="{4142C381-B374-4142-9813-AA8A92FF8F4B}" destId="{90B9061F-F101-4FC8-93C9-C8E53C36040F}" srcOrd="0" destOrd="0" presId="urn:microsoft.com/office/officeart/2005/8/layout/hProcess11"/>
    <dgm:cxn modelId="{D1FF51F8-7413-4D74-BBF9-B1B43CB726C7}" type="presParOf" srcId="{4142C381-B374-4142-9813-AA8A92FF8F4B}" destId="{AA6311E2-4C5F-45DA-BC55-19B931B286BF}" srcOrd="1" destOrd="0" presId="urn:microsoft.com/office/officeart/2005/8/layout/hProcess11"/>
    <dgm:cxn modelId="{37D042DF-580C-4EE3-96BE-CE408130E53E}" type="presParOf" srcId="{4142C381-B374-4142-9813-AA8A92FF8F4B}" destId="{D36AC1C0-6EB6-4048-9E87-19C99868004D}" srcOrd="2" destOrd="0" presId="urn:microsoft.com/office/officeart/2005/8/layout/hProcess11"/>
    <dgm:cxn modelId="{EA4CE4E9-C6A2-4677-A35B-4C1333C03EFC}" type="presParOf" srcId="{4EF48ED7-A71F-4359-86CE-1B1B4FC94855}" destId="{3741676A-02D8-46EE-B040-ED3CA9D81D93}" srcOrd="13" destOrd="0" presId="urn:microsoft.com/office/officeart/2005/8/layout/hProcess11"/>
    <dgm:cxn modelId="{A0283881-DBDC-48AE-9827-845063E4CDF2}" type="presParOf" srcId="{4EF48ED7-A71F-4359-86CE-1B1B4FC94855}" destId="{6DE2DDBC-D952-4B0F-9057-E3867EDFE558}" srcOrd="14" destOrd="0" presId="urn:microsoft.com/office/officeart/2005/8/layout/hProcess11"/>
    <dgm:cxn modelId="{85B554E4-8401-499E-AF91-23D2FA40937B}" type="presParOf" srcId="{6DE2DDBC-D952-4B0F-9057-E3867EDFE558}" destId="{DCE71AA2-478C-442C-8ECA-B38827467732}" srcOrd="0" destOrd="0" presId="urn:microsoft.com/office/officeart/2005/8/layout/hProcess11"/>
    <dgm:cxn modelId="{D4CF8D34-9D1A-493A-8D4A-025B4EDDAF08}" type="presParOf" srcId="{6DE2DDBC-D952-4B0F-9057-E3867EDFE558}" destId="{007FEFC9-35A3-464A-A975-33FDE08BE4E9}" srcOrd="1" destOrd="0" presId="urn:microsoft.com/office/officeart/2005/8/layout/hProcess11"/>
    <dgm:cxn modelId="{3C61299A-C9CE-4D00-87D9-DBD35235039D}" type="presParOf" srcId="{6DE2DDBC-D952-4B0F-9057-E3867EDFE558}" destId="{BC546238-03D8-46F5-8675-E6EA4CC3BAEA}" srcOrd="2" destOrd="0" presId="urn:microsoft.com/office/officeart/2005/8/layout/hProcess11"/>
    <dgm:cxn modelId="{2E9B7173-F4C3-4AC9-8B1F-7080BA9F23AC}" type="presParOf" srcId="{4EF48ED7-A71F-4359-86CE-1B1B4FC94855}" destId="{9ABF085D-DCBB-4931-9343-887521C0E1D0}" srcOrd="15" destOrd="0" presId="urn:microsoft.com/office/officeart/2005/8/layout/hProcess11"/>
    <dgm:cxn modelId="{E55EF885-158A-43BB-90CA-7B7845FFFB7B}" type="presParOf" srcId="{4EF48ED7-A71F-4359-86CE-1B1B4FC94855}" destId="{C03C1B12-79E0-40EB-8398-20AB2E38DCD1}" srcOrd="16" destOrd="0" presId="urn:microsoft.com/office/officeart/2005/8/layout/hProcess11"/>
    <dgm:cxn modelId="{9353D35C-5411-420E-BF89-98015B1A79E4}" type="presParOf" srcId="{C03C1B12-79E0-40EB-8398-20AB2E38DCD1}" destId="{16168862-AD2F-4778-91DC-935160A06A3F}" srcOrd="0" destOrd="0" presId="urn:microsoft.com/office/officeart/2005/8/layout/hProcess11"/>
    <dgm:cxn modelId="{C455FAE1-BD8D-4DAD-93F2-BB1592E3BFDD}" type="presParOf" srcId="{C03C1B12-79E0-40EB-8398-20AB2E38DCD1}" destId="{696D6A8B-808A-4F5F-A4FD-D4C1BED4C8B3}" srcOrd="1" destOrd="0" presId="urn:microsoft.com/office/officeart/2005/8/layout/hProcess11"/>
    <dgm:cxn modelId="{6796A567-33FC-41BF-8A9D-0710EECCD80F}" type="presParOf" srcId="{C03C1B12-79E0-40EB-8398-20AB2E38DCD1}" destId="{D89BA06C-B9C0-4AE2-9009-544DA14CB01B}" srcOrd="2" destOrd="0" presId="urn:microsoft.com/office/officeart/2005/8/layout/hProcess11"/>
    <dgm:cxn modelId="{05D22D15-5DFE-41CF-9982-16C20068722E}" type="presParOf" srcId="{4EF48ED7-A71F-4359-86CE-1B1B4FC94855}" destId="{C0D5FA5F-D68F-4BC3-8A25-618828520157}" srcOrd="17" destOrd="0" presId="urn:microsoft.com/office/officeart/2005/8/layout/hProcess11"/>
    <dgm:cxn modelId="{E3734C67-A0C8-4A93-88F8-EA4FC42E2B16}" type="presParOf" srcId="{4EF48ED7-A71F-4359-86CE-1B1B4FC94855}" destId="{ED838E14-CBE8-4DE7-BB66-B15421F8E417}" srcOrd="18" destOrd="0" presId="urn:microsoft.com/office/officeart/2005/8/layout/hProcess11"/>
    <dgm:cxn modelId="{9748F6DB-3614-4DCD-A59A-D816D5B7C96A}" type="presParOf" srcId="{ED838E14-CBE8-4DE7-BB66-B15421F8E417}" destId="{FC97357F-7F9B-4160-86F1-BB85607F3CA8}" srcOrd="0" destOrd="0" presId="urn:microsoft.com/office/officeart/2005/8/layout/hProcess11"/>
    <dgm:cxn modelId="{ED13EB35-9001-4DF5-84EF-BD18D312B4C7}" type="presParOf" srcId="{ED838E14-CBE8-4DE7-BB66-B15421F8E417}" destId="{27F0B1E2-6196-4D25-AD22-31DD1AD433B5}" srcOrd="1" destOrd="0" presId="urn:microsoft.com/office/officeart/2005/8/layout/hProcess11"/>
    <dgm:cxn modelId="{78B72EAA-0243-432C-898A-85F1E37D5F17}" type="presParOf" srcId="{ED838E14-CBE8-4DE7-BB66-B15421F8E417}" destId="{1E174333-ECAD-426C-877F-9DA27A58E90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AC77-B13D-42AE-B89C-27AF7FF3A570}">
      <dsp:nvSpPr>
        <dsp:cNvPr id="0" name=""/>
        <dsp:cNvSpPr/>
      </dsp:nvSpPr>
      <dsp:spPr>
        <a:xfrm>
          <a:off x="0" y="1600195"/>
          <a:ext cx="9144000" cy="204216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B732C-FC99-47CC-B751-70E70953DC76}">
      <dsp:nvSpPr>
        <dsp:cNvPr id="0" name=""/>
        <dsp:cNvSpPr/>
      </dsp:nvSpPr>
      <dsp:spPr>
        <a:xfrm>
          <a:off x="4847" y="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kern="1200" dirty="0"/>
            <a:t>American School of Osteopathy opens in MO.</a:t>
          </a:r>
        </a:p>
      </dsp:txBody>
      <dsp:txXfrm>
        <a:off x="4847" y="0"/>
        <a:ext cx="786593" cy="2042160"/>
      </dsp:txXfrm>
    </dsp:sp>
    <dsp:sp modelId="{09EA14EE-62ED-4B7C-AC31-43D859C2514A}">
      <dsp:nvSpPr>
        <dsp:cNvPr id="0" name=""/>
        <dsp:cNvSpPr/>
      </dsp:nvSpPr>
      <dsp:spPr>
        <a:xfrm>
          <a:off x="142874" y="2297429"/>
          <a:ext cx="510540" cy="5105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73F30-4A66-42B0-A367-DB728836C237}">
      <dsp:nvSpPr>
        <dsp:cNvPr id="0" name=""/>
        <dsp:cNvSpPr/>
      </dsp:nvSpPr>
      <dsp:spPr>
        <a:xfrm>
          <a:off x="830770" y="306324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kern="1200" dirty="0"/>
            <a:t>Flexner Report leads to improved medical curricula.</a:t>
          </a:r>
        </a:p>
      </dsp:txBody>
      <dsp:txXfrm>
        <a:off x="830770" y="3063240"/>
        <a:ext cx="786593" cy="2042160"/>
      </dsp:txXfrm>
    </dsp:sp>
    <dsp:sp modelId="{17890BAC-D84B-40C5-9CD3-833DDA3D39A8}">
      <dsp:nvSpPr>
        <dsp:cNvPr id="0" name=""/>
        <dsp:cNvSpPr/>
      </dsp:nvSpPr>
      <dsp:spPr>
        <a:xfrm>
          <a:off x="968797" y="2297430"/>
          <a:ext cx="510540" cy="510540"/>
        </a:xfrm>
        <a:prstGeom prst="ellipse">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8DE0D-AAB6-421B-B13A-AE1DBFB8AC55}">
      <dsp:nvSpPr>
        <dsp:cNvPr id="0" name=""/>
        <dsp:cNvSpPr/>
      </dsp:nvSpPr>
      <dsp:spPr>
        <a:xfrm>
          <a:off x="1656694" y="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kern="1200" dirty="0"/>
            <a:t>AOA moves to 4 year course for osteopathic medical schools.</a:t>
          </a:r>
        </a:p>
      </dsp:txBody>
      <dsp:txXfrm>
        <a:off x="1656694" y="0"/>
        <a:ext cx="786593" cy="2042160"/>
      </dsp:txXfrm>
    </dsp:sp>
    <dsp:sp modelId="{6BA91F44-724C-49E8-87F5-D287528C4A1C}">
      <dsp:nvSpPr>
        <dsp:cNvPr id="0" name=""/>
        <dsp:cNvSpPr/>
      </dsp:nvSpPr>
      <dsp:spPr>
        <a:xfrm>
          <a:off x="1794721" y="2297430"/>
          <a:ext cx="510540" cy="510540"/>
        </a:xfrm>
        <a:prstGeom prst="ellipse">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48898-6C4D-436F-B3DC-103444422104}">
      <dsp:nvSpPr>
        <dsp:cNvPr id="0" name=""/>
        <dsp:cNvSpPr/>
      </dsp:nvSpPr>
      <dsp:spPr>
        <a:xfrm>
          <a:off x="2482617" y="306324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kern="1200" dirty="0"/>
            <a:t>Pharmacology &amp; surgery become required osteopathic curricula.</a:t>
          </a:r>
        </a:p>
      </dsp:txBody>
      <dsp:txXfrm>
        <a:off x="2482617" y="3063240"/>
        <a:ext cx="786593" cy="2042160"/>
      </dsp:txXfrm>
    </dsp:sp>
    <dsp:sp modelId="{DA5E276F-44E7-4F3C-942F-678AF654E7F9}">
      <dsp:nvSpPr>
        <dsp:cNvPr id="0" name=""/>
        <dsp:cNvSpPr/>
      </dsp:nvSpPr>
      <dsp:spPr>
        <a:xfrm>
          <a:off x="2620644" y="2297429"/>
          <a:ext cx="510540" cy="51054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4C7A9-F5F6-4D90-A39F-0DACB6040A2B}">
      <dsp:nvSpPr>
        <dsp:cNvPr id="0" name=""/>
        <dsp:cNvSpPr/>
      </dsp:nvSpPr>
      <dsp:spPr>
        <a:xfrm>
          <a:off x="3308541" y="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kern="1200" dirty="0"/>
            <a:t>Residencies are approved for osteopathic postgraduate training.</a:t>
          </a:r>
        </a:p>
      </dsp:txBody>
      <dsp:txXfrm>
        <a:off x="3308541" y="0"/>
        <a:ext cx="786593" cy="2042160"/>
      </dsp:txXfrm>
    </dsp:sp>
    <dsp:sp modelId="{075B29D3-64E1-4908-809D-7F380A0DDBE5}">
      <dsp:nvSpPr>
        <dsp:cNvPr id="0" name=""/>
        <dsp:cNvSpPr/>
      </dsp:nvSpPr>
      <dsp:spPr>
        <a:xfrm>
          <a:off x="3446568" y="2297429"/>
          <a:ext cx="510540" cy="510540"/>
        </a:xfrm>
        <a:prstGeom prst="ellipse">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DBBB9-5210-465C-8DB0-F640F8A1BF8F}">
      <dsp:nvSpPr>
        <dsp:cNvPr id="0" name=""/>
        <dsp:cNvSpPr/>
      </dsp:nvSpPr>
      <dsp:spPr>
        <a:xfrm>
          <a:off x="4134464" y="306324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kern="1200" dirty="0"/>
            <a:t>US Dept Health, </a:t>
          </a:r>
          <a:r>
            <a:rPr lang="en-US" sz="800" kern="1200" dirty="0" err="1"/>
            <a:t>Educatfon</a:t>
          </a:r>
          <a:r>
            <a:rPr lang="en-US" sz="800" kern="1200" dirty="0"/>
            <a:t> &amp; Welfare recognizes AOA as accrediting body.</a:t>
          </a:r>
        </a:p>
      </dsp:txBody>
      <dsp:txXfrm>
        <a:off x="4134464" y="3063240"/>
        <a:ext cx="786593" cy="2042160"/>
      </dsp:txXfrm>
    </dsp:sp>
    <dsp:sp modelId="{52A026EE-4038-4A1B-B3ED-F889B46F3224}">
      <dsp:nvSpPr>
        <dsp:cNvPr id="0" name=""/>
        <dsp:cNvSpPr/>
      </dsp:nvSpPr>
      <dsp:spPr>
        <a:xfrm>
          <a:off x="4272491" y="2297429"/>
          <a:ext cx="510540" cy="510540"/>
        </a:xfrm>
        <a:prstGeom prst="ellipse">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9061F-F101-4FC8-93C9-C8E53C36040F}">
      <dsp:nvSpPr>
        <dsp:cNvPr id="0" name=""/>
        <dsp:cNvSpPr/>
      </dsp:nvSpPr>
      <dsp:spPr>
        <a:xfrm>
          <a:off x="4960388" y="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kern="1200" dirty="0"/>
            <a:t>DOs are licensed in all 50 states and D.C.</a:t>
          </a:r>
        </a:p>
      </dsp:txBody>
      <dsp:txXfrm>
        <a:off x="4960388" y="0"/>
        <a:ext cx="786593" cy="2042160"/>
      </dsp:txXfrm>
    </dsp:sp>
    <dsp:sp modelId="{AA6311E2-4C5F-45DA-BC55-19B931B286BF}">
      <dsp:nvSpPr>
        <dsp:cNvPr id="0" name=""/>
        <dsp:cNvSpPr/>
      </dsp:nvSpPr>
      <dsp:spPr>
        <a:xfrm>
          <a:off x="5098415" y="2297429"/>
          <a:ext cx="510540" cy="51054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71AA2-478C-442C-8ECA-B38827467732}">
      <dsp:nvSpPr>
        <dsp:cNvPr id="0" name=""/>
        <dsp:cNvSpPr/>
      </dsp:nvSpPr>
      <dsp:spPr>
        <a:xfrm>
          <a:off x="5786311" y="306324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kern="1200" dirty="0"/>
            <a:t>Single Accreditation System is announced between AOA and ACGME.</a:t>
          </a:r>
        </a:p>
      </dsp:txBody>
      <dsp:txXfrm>
        <a:off x="5786311" y="3063240"/>
        <a:ext cx="786593" cy="2042160"/>
      </dsp:txXfrm>
    </dsp:sp>
    <dsp:sp modelId="{007FEFC9-35A3-464A-A975-33FDE08BE4E9}">
      <dsp:nvSpPr>
        <dsp:cNvPr id="0" name=""/>
        <dsp:cNvSpPr/>
      </dsp:nvSpPr>
      <dsp:spPr>
        <a:xfrm>
          <a:off x="5924338" y="2297429"/>
          <a:ext cx="510540" cy="510540"/>
        </a:xfrm>
        <a:prstGeom prst="ellipse">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68862-AD2F-4778-91DC-935160A06A3F}">
      <dsp:nvSpPr>
        <dsp:cNvPr id="0" name=""/>
        <dsp:cNvSpPr/>
      </dsp:nvSpPr>
      <dsp:spPr>
        <a:xfrm>
          <a:off x="6612235" y="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kern="1200" dirty="0"/>
            <a:t>DO representatives join ACGME Review Committees and two new Review Committees established for osteopathic focused GME.</a:t>
          </a:r>
        </a:p>
      </dsp:txBody>
      <dsp:txXfrm>
        <a:off x="6612235" y="0"/>
        <a:ext cx="786593" cy="2042160"/>
      </dsp:txXfrm>
    </dsp:sp>
    <dsp:sp modelId="{696D6A8B-808A-4F5F-A4FD-D4C1BED4C8B3}">
      <dsp:nvSpPr>
        <dsp:cNvPr id="0" name=""/>
        <dsp:cNvSpPr/>
      </dsp:nvSpPr>
      <dsp:spPr>
        <a:xfrm>
          <a:off x="6750262" y="2297429"/>
          <a:ext cx="510540" cy="510540"/>
        </a:xfrm>
        <a:prstGeom prst="ellipse">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7357F-7F9B-4160-86F1-BB85607F3CA8}">
      <dsp:nvSpPr>
        <dsp:cNvPr id="0" name=""/>
        <dsp:cNvSpPr/>
      </dsp:nvSpPr>
      <dsp:spPr>
        <a:xfrm>
          <a:off x="7438159" y="3063240"/>
          <a:ext cx="786593"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kern="1200" dirty="0"/>
            <a:t>AOA-accredited programs must have achieved ACGME accreditation.</a:t>
          </a:r>
        </a:p>
      </dsp:txBody>
      <dsp:txXfrm>
        <a:off x="7438159" y="3063240"/>
        <a:ext cx="786593" cy="2042160"/>
      </dsp:txXfrm>
    </dsp:sp>
    <dsp:sp modelId="{27F0B1E2-6196-4D25-AD22-31DD1AD433B5}">
      <dsp:nvSpPr>
        <dsp:cNvPr id="0" name=""/>
        <dsp:cNvSpPr/>
      </dsp:nvSpPr>
      <dsp:spPr>
        <a:xfrm>
          <a:off x="7576185" y="2297429"/>
          <a:ext cx="510540" cy="51054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1B190-DAD8-4E05-84C1-AED3648AE211}" type="datetimeFigureOut">
              <a:rPr lang="en-US" smtClean="0"/>
              <a:t>5/4/2017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56E80E-2ED4-4EA5-95BE-7981E90EF7A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5142C-0B61-4137-B931-48775FD00E5E}" type="datetimeFigureOut">
              <a:rPr lang="en-US" smtClean="0"/>
              <a:pPr/>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C0E70-C47B-42FE-9EE1-32293D1C8D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Remarkably similar to the biopsychosocial model and intuitive to almost every family physician</a:t>
            </a:r>
          </a:p>
        </p:txBody>
      </p:sp>
      <p:sp>
        <p:nvSpPr>
          <p:cNvPr id="4" name="Slide Number Placeholder 3"/>
          <p:cNvSpPr>
            <a:spLocks noGrp="1"/>
          </p:cNvSpPr>
          <p:nvPr>
            <p:ph type="sldNum" sz="quarter" idx="5"/>
          </p:nvPr>
        </p:nvSpPr>
        <p:spPr/>
        <p:txBody>
          <a:bodyPr/>
          <a:lstStyle/>
          <a:p>
            <a:pPr>
              <a:defRPr/>
            </a:pPr>
            <a:fld id="{08646C3F-91DD-4C48-A12A-EC5AED3B457C}" type="slidenum">
              <a:rPr lang="en-US" smtClean="0"/>
              <a:pPr>
                <a:defRPr/>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FM (most common specialty to use)</a:t>
            </a:r>
          </a:p>
          <a:p>
            <a:r>
              <a:rPr lang="en-US"/>
              <a:t>FM+OMT</a:t>
            </a:r>
          </a:p>
          <a:p>
            <a:r>
              <a:rPr lang="en-US"/>
              <a:t>NMM</a:t>
            </a:r>
          </a:p>
        </p:txBody>
      </p:sp>
      <p:sp>
        <p:nvSpPr>
          <p:cNvPr id="4" name="Slide Number Placeholder 3"/>
          <p:cNvSpPr>
            <a:spLocks noGrp="1"/>
          </p:cNvSpPr>
          <p:nvPr>
            <p:ph type="sldNum" sz="quarter" idx="5"/>
          </p:nvPr>
        </p:nvSpPr>
        <p:spPr/>
        <p:txBody>
          <a:bodyPr/>
          <a:lstStyle/>
          <a:p>
            <a:pPr>
              <a:defRPr/>
            </a:pPr>
            <a:fld id="{B4E43F09-45F4-4A15-8A17-0D430423EC15}"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2C0E70-C47B-42FE-9EE1-32293D1C8D26}"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B4A42-9F72-4326-83E0-EC3F3613C4E3}" type="slidenum">
              <a:rPr lang="en-US" smtClean="0"/>
              <a:pPr fontAlgn="base">
                <a:spcBef>
                  <a:spcPct val="0"/>
                </a:spcBef>
                <a:spcAft>
                  <a:spcPct val="0"/>
                </a:spcAft>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our own program, we have increased confidence level from </a:t>
            </a:r>
          </a:p>
        </p:txBody>
      </p:sp>
      <p:sp>
        <p:nvSpPr>
          <p:cNvPr id="4" name="Slide Number Placeholder 3"/>
          <p:cNvSpPr>
            <a:spLocks noGrp="1"/>
          </p:cNvSpPr>
          <p:nvPr>
            <p:ph type="sldNum" sz="quarter" idx="5"/>
          </p:nvPr>
        </p:nvSpPr>
        <p:spPr/>
        <p:txBody>
          <a:bodyPr/>
          <a:lstStyle/>
          <a:p>
            <a:pPr>
              <a:defRPr/>
            </a:pPr>
            <a:fld id="{E31F0229-1AC9-496D-89D1-ACFBCE47952B}"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Give examples of each</a:t>
            </a:r>
          </a:p>
        </p:txBody>
      </p:sp>
      <p:sp>
        <p:nvSpPr>
          <p:cNvPr id="4" name="Slide Number Placeholder 3"/>
          <p:cNvSpPr>
            <a:spLocks noGrp="1"/>
          </p:cNvSpPr>
          <p:nvPr>
            <p:ph type="sldNum" sz="quarter" idx="5"/>
          </p:nvPr>
        </p:nvSpPr>
        <p:spPr/>
        <p:txBody>
          <a:bodyPr/>
          <a:lstStyle/>
          <a:p>
            <a:pPr>
              <a:defRPr/>
            </a:pPr>
            <a:fld id="{0FB9F57B-73B0-4F68-BDDD-68FD05FC3D78}"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2C0E70-C47B-42FE-9EE1-32293D1C8D26}"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buFontTx/>
              <a:buChar char="•"/>
            </a:pPr>
            <a:r>
              <a:rPr lang="en-US"/>
              <a:t>Bone being put back in place</a:t>
            </a:r>
          </a:p>
          <a:p>
            <a:pPr eaLnBrk="1" hangingPunct="1">
              <a:lnSpc>
                <a:spcPct val="90000"/>
              </a:lnSpc>
              <a:buFontTx/>
              <a:buChar char="•"/>
            </a:pPr>
            <a:r>
              <a:rPr lang="en-US"/>
              <a:t>Narrowing of joint space, causing synovial fluid to be rushed into already bulging capsule</a:t>
            </a:r>
          </a:p>
          <a:p>
            <a:pPr eaLnBrk="1" hangingPunct="1">
              <a:lnSpc>
                <a:spcPct val="90000"/>
              </a:lnSpc>
              <a:buFontTx/>
              <a:buChar char="•"/>
            </a:pPr>
            <a:r>
              <a:rPr lang="en-US"/>
              <a:t>Momentary vacuum produced by joint separation</a:t>
            </a:r>
          </a:p>
          <a:p>
            <a:pPr eaLnBrk="1" hangingPunct="1">
              <a:lnSpc>
                <a:spcPct val="90000"/>
              </a:lnSpc>
              <a:buFontTx/>
              <a:buChar char="•"/>
            </a:pPr>
            <a:r>
              <a:rPr lang="en-US"/>
              <a:t>Change in pressure of joint from subatmospheric to atmospheric pressure</a:t>
            </a:r>
          </a:p>
          <a:p>
            <a:pPr eaLnBrk="1" hangingPunct="1">
              <a:lnSpc>
                <a:spcPct val="90000"/>
              </a:lnSpc>
              <a:buFontTx/>
              <a:buChar char="•"/>
            </a:pPr>
            <a:r>
              <a:rPr lang="en-US"/>
              <a:t>NOBODY KNOWS!</a:t>
            </a:r>
          </a:p>
          <a:p>
            <a:pPr eaLnBrk="1" hangingPunct="1">
              <a:lnSpc>
                <a:spcPct val="90000"/>
              </a:lnSpc>
              <a:buFontTx/>
              <a:buChar char="•"/>
            </a:pPr>
            <a:r>
              <a:rPr lang="en-US"/>
              <a:t>&lt;add reference&gt;</a:t>
            </a:r>
          </a:p>
          <a:p>
            <a:endParaRPr lang="en-US"/>
          </a:p>
        </p:txBody>
      </p:sp>
      <p:sp>
        <p:nvSpPr>
          <p:cNvPr id="4" name="Slide Number Placeholder 3"/>
          <p:cNvSpPr>
            <a:spLocks noGrp="1"/>
          </p:cNvSpPr>
          <p:nvPr>
            <p:ph type="sldNum" sz="quarter" idx="5"/>
          </p:nvPr>
        </p:nvSpPr>
        <p:spPr/>
        <p:txBody>
          <a:bodyPr/>
          <a:lstStyle/>
          <a:p>
            <a:pPr>
              <a:defRPr/>
            </a:pPr>
            <a:fld id="{E60A61C7-DB98-4E8D-9688-7C55EE763F3E}" type="slidenum">
              <a:rPr lang="en-US" smtClean="0"/>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71683"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7270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7373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Or when did MDs become allopaths?</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BEFCD6-FE9A-4639-A0D3-790F25AEFFFB}" type="slidenum">
              <a:rPr lang="en-US" smtClean="0"/>
              <a:pPr fontAlgn="base">
                <a:spcBef>
                  <a:spcPct val="0"/>
                </a:spcBef>
                <a:spcAft>
                  <a:spcPct val="0"/>
                </a:spcAft>
                <a:defRPr/>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43000" y="695325"/>
            <a:ext cx="4572000" cy="3429000"/>
          </a:xfrm>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43000" y="695325"/>
            <a:ext cx="4570413" cy="3429000"/>
          </a:xfrm>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43000" y="695325"/>
            <a:ext cx="4572000" cy="3429000"/>
          </a:xfrm>
          <a:noFill/>
          <a:ln w="9525">
            <a:noFill/>
          </a:ln>
        </p:spPr>
      </p:sp>
      <p:sp>
        <p:nvSpPr>
          <p:cNvPr id="76803"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It’s important to understand the state of medicine in 1874.  There were no antibiotics.  Foxglove (digitalis) and willow-bark were mainstays of pharmacotherapy.  Sterile technique and surgical anesthetic had been used for the first time ever approximately 9 years earlier and were not yet routine.  Dr. Still relinquished his prior practice involving bloodletting and compounds.  Instead he advocated for good nutrition, regular sleep, regular exercise and proper alignment. </a:t>
            </a:r>
          </a:p>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E17BC-EDE9-4957-99DD-800CDAEA0488}" type="slidenum">
              <a:rPr lang="en-US" smtClean="0"/>
              <a:pPr fontAlgn="base">
                <a:spcBef>
                  <a:spcPct val="0"/>
                </a:spcBef>
                <a:spcAft>
                  <a:spcPct val="0"/>
                </a:spcAft>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Osteopathic Medicine is based upon a science of healing discovered by Andrew Taylor Still, MD in 1874. Dr. Still based this new science upon an absolute faith in a human beings innate capacity for self healing and a belief that if the Osteopath could remove the obstructions in the system, nature would provide the healing. It was his view that what we call disease is really just an effect of an abnormality or imbalance within a person’s body. “Disease in an abnormal body is just as natural as is Health when all the parts are in place”</a:t>
            </a:r>
            <a:br>
              <a:rPr lang="en-US"/>
            </a:b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62F9D3-C946-4767-90DA-4C97F9478B57}" type="slidenum">
              <a:rPr lang="en-US" smtClean="0"/>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 was taught that Andrew Still and David Palmer, the founder of chiropractic medicine, met in northern MO or southern IA in around 1893 and collegially determined that their philosophies were different enough to remain separate.  I have since discovered there is some debate as to whether this meeting actually occurred.</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83872-AB14-4088-89DC-4539D2091AD4}" type="slidenum">
              <a:rPr lang="en-US" smtClean="0"/>
              <a:pPr fontAlgn="base">
                <a:spcBef>
                  <a:spcPct val="0"/>
                </a:spcBef>
                <a:spcAft>
                  <a:spcPct val="0"/>
                </a:spcAft>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between 1991 and 2011, two other events happened: In 1991, AOA recognized ACGME training as a second pathway to obtaining medical licensure AND in 2001, all states accepted NOBME for licensure.</a:t>
            </a:r>
          </a:p>
          <a:p>
            <a:endParaRPr lang="en-US"/>
          </a:p>
          <a:p>
            <a:r>
              <a:rPr lang="en-US"/>
              <a:t>?Add ACGME landmarks?</a:t>
            </a:r>
          </a:p>
        </p:txBody>
      </p:sp>
      <p:sp>
        <p:nvSpPr>
          <p:cNvPr id="4" name="Slide Number Placeholder 3"/>
          <p:cNvSpPr>
            <a:spLocks noGrp="1"/>
          </p:cNvSpPr>
          <p:nvPr>
            <p:ph type="sldNum" sz="quarter" idx="5"/>
          </p:nvPr>
        </p:nvSpPr>
        <p:spPr/>
        <p:txBody>
          <a:bodyPr/>
          <a:lstStyle/>
          <a:p>
            <a:pPr>
              <a:defRPr/>
            </a:pPr>
            <a:fld id="{BFFD3A41-684F-4D05-9FC3-F9018F26678E}"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Osteopathic training includes, not only the study of all branches of medicine and surgery, but also up to 500 hours of additional training in manual diagnosis and treatment. Today, there are more than 80,000 osteopathic physicians in the United States whose practices cover the entire range of specialties, such as emergency medicine, neurosurgery, cardiology, and psychiatry. More than 60% of DO’s choose primary care specialties, such as family practice, internal medicine, obstetrics, and pediatrics, as opposed to only 20% of MD’s.</a:t>
            </a:r>
          </a:p>
          <a:p>
            <a:pPr eaLnBrk="1" hangingPunct="1">
              <a:spcBef>
                <a:spcPct val="0"/>
              </a:spcBef>
            </a:pPr>
            <a:endParaRPr 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62427-7548-452F-8587-33926E32AB2A}" type="slidenum">
              <a:rPr lang="en-US" smtClean="0"/>
              <a:pPr fontAlgn="base">
                <a:spcBef>
                  <a:spcPct val="0"/>
                </a:spcBef>
                <a:spcAft>
                  <a:spcPct val="0"/>
                </a:spcAft>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Marian’s 1</a:t>
            </a:r>
            <a:r>
              <a:rPr lang="en-US" baseline="30000"/>
              <a:t>st</a:t>
            </a:r>
            <a:r>
              <a:rPr lang="en-US"/>
              <a:t> two years</a:t>
            </a:r>
          </a:p>
          <a:p>
            <a:r>
              <a:rPr lang="en-US"/>
              <a:t>DMU’s </a:t>
            </a:r>
          </a:p>
        </p:txBody>
      </p:sp>
      <p:sp>
        <p:nvSpPr>
          <p:cNvPr id="4" name="Slide Number Placeholder 3"/>
          <p:cNvSpPr>
            <a:spLocks noGrp="1"/>
          </p:cNvSpPr>
          <p:nvPr>
            <p:ph type="sldNum" sz="quarter" idx="5"/>
          </p:nvPr>
        </p:nvSpPr>
        <p:spPr/>
        <p:txBody>
          <a:bodyPr/>
          <a:lstStyle/>
          <a:p>
            <a:pPr>
              <a:defRPr/>
            </a:pPr>
            <a:fld id="{ADAE8823-E452-468A-ACC6-33589309E1C9}"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Ohio University</a:t>
            </a:r>
          </a:p>
          <a:p>
            <a:r>
              <a:rPr lang="en-US"/>
              <a:t>And New York</a:t>
            </a:r>
          </a:p>
        </p:txBody>
      </p:sp>
      <p:sp>
        <p:nvSpPr>
          <p:cNvPr id="4" name="Slide Number Placeholder 3"/>
          <p:cNvSpPr>
            <a:spLocks noGrp="1"/>
          </p:cNvSpPr>
          <p:nvPr>
            <p:ph type="sldNum" sz="quarter" idx="5"/>
          </p:nvPr>
        </p:nvSpPr>
        <p:spPr/>
        <p:txBody>
          <a:bodyPr/>
          <a:lstStyle/>
          <a:p>
            <a:pPr>
              <a:defRPr/>
            </a:pPr>
            <a:fld id="{9FB08033-0469-4BE4-ADA9-A9AC031D5D53}"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A852634-83F0-4ACB-ACB8-E92D08F5F435}" type="datetimeFigureOut">
              <a:rPr lang="en-US"/>
              <a:pPr>
                <a:defRPr/>
              </a:pPr>
              <a:t>5/4/2017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7B7B4D5-C6D4-4182-A6B9-F22929EB0F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828800"/>
            <a:ext cx="8229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56063"/>
            <a:ext cx="8229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en-US"/>
              <a:t>"OMT in prenatal care: a retrospective case control design study" JAOA 2003</a:t>
            </a:r>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9CD3FD31-A75A-41EA-8667-A2688B191D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8229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56063"/>
            <a:ext cx="8229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en-US"/>
              <a:t>"OMT in prenatal care: a retrospective case control design study" JAOA 2003</a:t>
            </a:r>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B7B12510-353F-499D-ABFA-B62F435B82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BE1B663-E8F8-4344-AF57-65808BC782F3}" type="datetimeFigureOut">
              <a:rPr lang="en-US"/>
              <a:pPr>
                <a:defRPr/>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6BCE3D-C8F6-45C6-8080-9BFE28056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1A966A3-EC0D-46FA-A17E-F6B5EFCE5728}" type="datetimeFigureOut">
              <a:rPr lang="en-US"/>
              <a:pPr>
                <a:defRPr/>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116B23F-207C-43AB-8A2E-4816ED4E21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A8B8F4-039F-4F89-AFE1-D51D7CCD2A81}" type="datetimeFigureOut">
              <a:rPr lang="en-US"/>
              <a:pPr>
                <a:defRPr/>
              </a:pPr>
              <a:t>5/4/2017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797019D-E41A-4A61-B2B1-5B0C58F80D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16764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r>
              <a:rPr lang="en-US"/>
              <a:t>"OMT in prenatal care: a retrospective case control design study" JAOA 2003</a:t>
            </a:r>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pPr>
              <a:defRPr/>
            </a:pPr>
            <a:fld id="{C76FBB12-209F-4478-B574-6CA861765B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16764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r>
              <a:rPr lang="en-US"/>
              <a:t>"OMT in prenatal care: a retrospective case control design study" JAOA 2003</a:t>
            </a:r>
          </a:p>
        </p:txBody>
      </p:sp>
      <p:sp>
        <p:nvSpPr>
          <p:cNvPr id="8" name="Slide Number Placeholder 7"/>
          <p:cNvSpPr>
            <a:spLocks noGrp="1"/>
          </p:cNvSpPr>
          <p:nvPr>
            <p:ph type="sldNum" sz="quarter" idx="12"/>
          </p:nvPr>
        </p:nvSpPr>
        <p:spPr>
          <a:xfrm>
            <a:off x="6781800" y="6248400"/>
            <a:ext cx="1905000" cy="457200"/>
          </a:xfrm>
          <a:prstGeom prst="rect">
            <a:avLst/>
          </a:prstGeom>
        </p:spPr>
        <p:txBody>
          <a:bodyPr/>
          <a:lstStyle>
            <a:lvl1pPr>
              <a:defRPr/>
            </a:lvl1pPr>
          </a:lstStyle>
          <a:p>
            <a:pPr>
              <a:defRPr/>
            </a:pPr>
            <a:fld id="{1C3AF504-46B9-4ED6-864A-9DD650BB18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44C8CE-FCC0-48DA-A0A5-8354FF1A3FF0}" type="datetimeFigureOut">
              <a:rPr lang="en-US"/>
              <a:pPr>
                <a:defRPr/>
              </a:pPr>
              <a:t>5/4/2017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B7B41AA-58C0-4A62-A4A8-94FFA30F81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FDF010-1E73-4004-91AC-4312D401613B}" type="datetimeFigureOut">
              <a:rPr lang="en-US"/>
              <a:pPr>
                <a:defRPr/>
              </a:pPr>
              <a:t>5/4/2017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5BD1D4-5AD2-49C8-A306-E47AF42857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acom.org/become-a-doctor/about-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pu-rxnoHTAhVI9YMKHZP-AyoQjRwIBw&amp;url=https://www.marian.edu/osteopathic-medical-school/curriculum/doctor-of-osteopathic-medicine-(do)-degree&amp;bvm=bv.151325232,d.amc&amp;psig=AFQjCNH-k8SSk6d5UUqG14qCQKQTpQMIHw&amp;ust=149106678172464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www.osteopathic.org/inside-aoa/single-gme-accreditation-system/Pages/default.aspx" TargetMode="External"/><Relationship Id="rId2" Type="http://schemas.openxmlformats.org/officeDocument/2006/relationships/hyperlink" Target="http://www.aacom.org/become-a-doctor/about-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762000"/>
            <a:ext cx="7772400" cy="2838450"/>
          </a:xfrm>
        </p:spPr>
        <p:txBody>
          <a:bodyPr/>
          <a:lstStyle/>
          <a:p>
            <a:pPr eaLnBrk="1" hangingPunct="1"/>
            <a:r>
              <a:rPr lang="en-US"/>
              <a:t>Introduction to </a:t>
            </a:r>
            <a:br>
              <a:rPr lang="en-US"/>
            </a:br>
            <a:r>
              <a:rPr lang="en-US"/>
              <a:t>Osteopathic </a:t>
            </a:r>
            <a:br>
              <a:rPr lang="en-US"/>
            </a:br>
            <a:r>
              <a:rPr lang="en-US"/>
              <a:t>Principles and Practice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Sarah Cole, DO, FAAFP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11015" y="844062"/>
            <a:ext cx="8669216" cy="1143000"/>
          </a:xfrm>
        </p:spPr>
        <p:txBody>
          <a:bodyPr>
            <a:normAutofit fontScale="90000"/>
          </a:bodyPr>
          <a:lstStyle/>
          <a:p>
            <a:pPr eaLnBrk="1" hangingPunct="1"/>
            <a:r>
              <a:rPr lang="en-US" dirty="0"/>
              <a:t>The first osteopathic schools &amp; organizations</a:t>
            </a:r>
          </a:p>
        </p:txBody>
      </p:sp>
      <p:sp>
        <p:nvSpPr>
          <p:cNvPr id="18435" name="Rectangle 5"/>
          <p:cNvSpPr>
            <a:spLocks noGrp="1" noChangeArrowheads="1"/>
          </p:cNvSpPr>
          <p:nvPr>
            <p:ph type="body" sz="half" idx="1"/>
          </p:nvPr>
        </p:nvSpPr>
        <p:spPr>
          <a:xfrm>
            <a:off x="457200" y="1828800"/>
            <a:ext cx="4724400" cy="4648200"/>
          </a:xfrm>
        </p:spPr>
        <p:txBody>
          <a:bodyPr/>
          <a:lstStyle/>
          <a:p>
            <a:pPr eaLnBrk="1" hangingPunct="1">
              <a:lnSpc>
                <a:spcPct val="90000"/>
              </a:lnSpc>
              <a:buFont typeface="Wingdings" pitchFamily="2" charset="2"/>
              <a:buChar char="v"/>
            </a:pPr>
            <a:endParaRPr lang="en-US" sz="2400" dirty="0"/>
          </a:p>
          <a:p>
            <a:pPr eaLnBrk="1" hangingPunct="1">
              <a:lnSpc>
                <a:spcPct val="90000"/>
              </a:lnSpc>
              <a:buFont typeface="Wingdings" pitchFamily="2" charset="2"/>
              <a:buChar char="v"/>
            </a:pPr>
            <a:r>
              <a:rPr lang="en-US" sz="2400" dirty="0"/>
              <a:t>In 1892, he opened the American School of Osteopathy, now Kirksville College of Osteopathic Medicine.</a:t>
            </a:r>
          </a:p>
          <a:p>
            <a:pPr eaLnBrk="1" hangingPunct="1">
              <a:lnSpc>
                <a:spcPct val="90000"/>
              </a:lnSpc>
              <a:buFont typeface="Wingdings" pitchFamily="2" charset="2"/>
              <a:buChar char="v"/>
            </a:pPr>
            <a:r>
              <a:rPr lang="en-US" sz="2400" dirty="0"/>
              <a:t>In 1897, the American Academy of Osteopathy was formed, now the American Osteopathic Association and the main governing body for the osteopathic profession.</a:t>
            </a:r>
          </a:p>
        </p:txBody>
      </p:sp>
      <p:pic>
        <p:nvPicPr>
          <p:cNvPr id="18436" name="Picture 7" descr="aso"/>
          <p:cNvPicPr>
            <a:picLocks noGrp="1" noChangeAspect="1" noChangeArrowheads="1"/>
          </p:cNvPicPr>
          <p:nvPr>
            <p:ph sz="half" idx="2"/>
          </p:nvPr>
        </p:nvPicPr>
        <p:blipFill>
          <a:blip r:embed="rId3"/>
          <a:srcRect/>
          <a:stretch>
            <a:fillRect/>
          </a:stretch>
        </p:blipFill>
        <p:spPr>
          <a:xfrm>
            <a:off x="5640388" y="2408238"/>
            <a:ext cx="2970212" cy="22447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0" y="1028700"/>
            <a:ext cx="9144000" cy="1143000"/>
          </a:xfrm>
        </p:spPr>
        <p:txBody>
          <a:bodyPr>
            <a:normAutofit fontScale="90000"/>
          </a:bodyPr>
          <a:lstStyle/>
          <a:p>
            <a:r>
              <a:rPr lang="en-US" sz="3600" dirty="0"/>
              <a:t>Brief History of Osteopathic Medical Education</a:t>
            </a:r>
          </a:p>
        </p:txBody>
      </p:sp>
      <p:graphicFrame>
        <p:nvGraphicFramePr>
          <p:cNvPr id="4" name="Content Placeholder 3"/>
          <p:cNvGraphicFramePr>
            <a:graphicFrameLocks noGrp="1"/>
          </p:cNvGraphicFramePr>
          <p:nvPr>
            <p:ph idx="1"/>
          </p:nvPr>
        </p:nvGraphicFramePr>
        <p:xfrm>
          <a:off x="0" y="1600200"/>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extBox 4"/>
          <p:cNvSpPr txBox="1">
            <a:spLocks noChangeArrowheads="1"/>
          </p:cNvSpPr>
          <p:nvPr/>
        </p:nvSpPr>
        <p:spPr bwMode="auto">
          <a:xfrm>
            <a:off x="0" y="3962400"/>
            <a:ext cx="762000" cy="338138"/>
          </a:xfrm>
          <a:prstGeom prst="rect">
            <a:avLst/>
          </a:prstGeom>
          <a:noFill/>
          <a:ln w="9525">
            <a:noFill/>
            <a:miter lim="800000"/>
            <a:headEnd/>
            <a:tailEnd/>
          </a:ln>
        </p:spPr>
        <p:txBody>
          <a:bodyPr>
            <a:spAutoFit/>
          </a:bodyPr>
          <a:lstStyle/>
          <a:p>
            <a:r>
              <a:rPr lang="en-US" sz="1600"/>
              <a:t>1892</a:t>
            </a:r>
          </a:p>
        </p:txBody>
      </p:sp>
      <p:sp>
        <p:nvSpPr>
          <p:cNvPr id="19461" name="TextBox 5"/>
          <p:cNvSpPr txBox="1">
            <a:spLocks noChangeArrowheads="1"/>
          </p:cNvSpPr>
          <p:nvPr/>
        </p:nvSpPr>
        <p:spPr bwMode="auto">
          <a:xfrm>
            <a:off x="914400" y="3962400"/>
            <a:ext cx="685800" cy="338138"/>
          </a:xfrm>
          <a:prstGeom prst="rect">
            <a:avLst/>
          </a:prstGeom>
          <a:noFill/>
          <a:ln w="9525">
            <a:noFill/>
            <a:miter lim="800000"/>
            <a:headEnd/>
            <a:tailEnd/>
          </a:ln>
        </p:spPr>
        <p:txBody>
          <a:bodyPr>
            <a:spAutoFit/>
          </a:bodyPr>
          <a:lstStyle/>
          <a:p>
            <a:r>
              <a:rPr lang="en-US" sz="1600"/>
              <a:t>1910</a:t>
            </a:r>
          </a:p>
        </p:txBody>
      </p:sp>
      <p:sp>
        <p:nvSpPr>
          <p:cNvPr id="19462" name="TextBox 6"/>
          <p:cNvSpPr txBox="1">
            <a:spLocks noChangeArrowheads="1"/>
          </p:cNvSpPr>
          <p:nvPr/>
        </p:nvSpPr>
        <p:spPr bwMode="auto">
          <a:xfrm>
            <a:off x="1676400" y="3962400"/>
            <a:ext cx="685800" cy="338138"/>
          </a:xfrm>
          <a:prstGeom prst="rect">
            <a:avLst/>
          </a:prstGeom>
          <a:noFill/>
          <a:ln w="9525">
            <a:noFill/>
            <a:miter lim="800000"/>
            <a:headEnd/>
            <a:tailEnd/>
          </a:ln>
        </p:spPr>
        <p:txBody>
          <a:bodyPr>
            <a:spAutoFit/>
          </a:bodyPr>
          <a:lstStyle/>
          <a:p>
            <a:r>
              <a:rPr lang="en-US" sz="1600"/>
              <a:t>1915</a:t>
            </a:r>
          </a:p>
        </p:txBody>
      </p:sp>
      <p:sp>
        <p:nvSpPr>
          <p:cNvPr id="19463" name="TextBox 7"/>
          <p:cNvSpPr txBox="1">
            <a:spLocks noChangeArrowheads="1"/>
          </p:cNvSpPr>
          <p:nvPr/>
        </p:nvSpPr>
        <p:spPr bwMode="auto">
          <a:xfrm>
            <a:off x="2514600" y="3962400"/>
            <a:ext cx="685800" cy="338138"/>
          </a:xfrm>
          <a:prstGeom prst="rect">
            <a:avLst/>
          </a:prstGeom>
          <a:noFill/>
          <a:ln w="9525">
            <a:noFill/>
            <a:miter lim="800000"/>
            <a:headEnd/>
            <a:tailEnd/>
          </a:ln>
        </p:spPr>
        <p:txBody>
          <a:bodyPr>
            <a:spAutoFit/>
          </a:bodyPr>
          <a:lstStyle/>
          <a:p>
            <a:r>
              <a:rPr lang="en-US" sz="1600"/>
              <a:t>1929</a:t>
            </a:r>
          </a:p>
        </p:txBody>
      </p:sp>
      <p:sp>
        <p:nvSpPr>
          <p:cNvPr id="19464" name="TextBox 8"/>
          <p:cNvSpPr txBox="1">
            <a:spLocks noChangeArrowheads="1"/>
          </p:cNvSpPr>
          <p:nvPr/>
        </p:nvSpPr>
        <p:spPr bwMode="auto">
          <a:xfrm>
            <a:off x="3352800" y="3962400"/>
            <a:ext cx="685800" cy="338138"/>
          </a:xfrm>
          <a:prstGeom prst="rect">
            <a:avLst/>
          </a:prstGeom>
          <a:noFill/>
          <a:ln w="9525">
            <a:noFill/>
            <a:miter lim="800000"/>
            <a:headEnd/>
            <a:tailEnd/>
          </a:ln>
        </p:spPr>
        <p:txBody>
          <a:bodyPr>
            <a:spAutoFit/>
          </a:bodyPr>
          <a:lstStyle/>
          <a:p>
            <a:r>
              <a:rPr lang="en-US" sz="1600"/>
              <a:t>1947</a:t>
            </a:r>
          </a:p>
        </p:txBody>
      </p:sp>
      <p:sp>
        <p:nvSpPr>
          <p:cNvPr id="19465" name="TextBox 9"/>
          <p:cNvSpPr txBox="1">
            <a:spLocks noChangeArrowheads="1"/>
          </p:cNvSpPr>
          <p:nvPr/>
        </p:nvSpPr>
        <p:spPr bwMode="auto">
          <a:xfrm>
            <a:off x="4191000" y="3962400"/>
            <a:ext cx="685800" cy="338138"/>
          </a:xfrm>
          <a:prstGeom prst="rect">
            <a:avLst/>
          </a:prstGeom>
          <a:noFill/>
          <a:ln w="9525">
            <a:noFill/>
            <a:miter lim="800000"/>
            <a:headEnd/>
            <a:tailEnd/>
          </a:ln>
        </p:spPr>
        <p:txBody>
          <a:bodyPr>
            <a:spAutoFit/>
          </a:bodyPr>
          <a:lstStyle/>
          <a:p>
            <a:r>
              <a:rPr lang="en-US" sz="1600"/>
              <a:t>1957</a:t>
            </a:r>
          </a:p>
        </p:txBody>
      </p:sp>
      <p:sp>
        <p:nvSpPr>
          <p:cNvPr id="19466" name="TextBox 11"/>
          <p:cNvSpPr txBox="1">
            <a:spLocks noChangeArrowheads="1"/>
          </p:cNvSpPr>
          <p:nvPr/>
        </p:nvSpPr>
        <p:spPr bwMode="auto">
          <a:xfrm>
            <a:off x="5029200" y="3962400"/>
            <a:ext cx="685800" cy="338138"/>
          </a:xfrm>
          <a:prstGeom prst="rect">
            <a:avLst/>
          </a:prstGeom>
          <a:noFill/>
          <a:ln w="9525">
            <a:noFill/>
            <a:miter lim="800000"/>
            <a:headEnd/>
            <a:tailEnd/>
          </a:ln>
        </p:spPr>
        <p:txBody>
          <a:bodyPr>
            <a:spAutoFit/>
          </a:bodyPr>
          <a:lstStyle/>
          <a:p>
            <a:r>
              <a:rPr lang="en-US" sz="1600"/>
              <a:t>1973</a:t>
            </a:r>
          </a:p>
        </p:txBody>
      </p:sp>
      <p:sp>
        <p:nvSpPr>
          <p:cNvPr id="19467" name="TextBox 12"/>
          <p:cNvSpPr txBox="1">
            <a:spLocks noChangeArrowheads="1"/>
          </p:cNvSpPr>
          <p:nvPr/>
        </p:nvSpPr>
        <p:spPr bwMode="auto">
          <a:xfrm>
            <a:off x="5867400" y="3962400"/>
            <a:ext cx="685800" cy="338138"/>
          </a:xfrm>
          <a:prstGeom prst="rect">
            <a:avLst/>
          </a:prstGeom>
          <a:noFill/>
          <a:ln w="9525">
            <a:noFill/>
            <a:miter lim="800000"/>
            <a:headEnd/>
            <a:tailEnd/>
          </a:ln>
        </p:spPr>
        <p:txBody>
          <a:bodyPr>
            <a:spAutoFit/>
          </a:bodyPr>
          <a:lstStyle/>
          <a:p>
            <a:r>
              <a:rPr lang="en-US" sz="1600"/>
              <a:t>2014</a:t>
            </a:r>
          </a:p>
        </p:txBody>
      </p:sp>
      <p:sp>
        <p:nvSpPr>
          <p:cNvPr id="19468" name="TextBox 13"/>
          <p:cNvSpPr txBox="1">
            <a:spLocks noChangeArrowheads="1"/>
          </p:cNvSpPr>
          <p:nvPr/>
        </p:nvSpPr>
        <p:spPr bwMode="auto">
          <a:xfrm>
            <a:off x="6705600" y="3962400"/>
            <a:ext cx="685800" cy="338138"/>
          </a:xfrm>
          <a:prstGeom prst="rect">
            <a:avLst/>
          </a:prstGeom>
          <a:noFill/>
          <a:ln w="9525">
            <a:noFill/>
            <a:miter lim="800000"/>
            <a:headEnd/>
            <a:tailEnd/>
          </a:ln>
        </p:spPr>
        <p:txBody>
          <a:bodyPr>
            <a:spAutoFit/>
          </a:bodyPr>
          <a:lstStyle/>
          <a:p>
            <a:r>
              <a:rPr lang="en-US" sz="1600"/>
              <a:t>2015</a:t>
            </a:r>
          </a:p>
        </p:txBody>
      </p:sp>
      <p:sp>
        <p:nvSpPr>
          <p:cNvPr id="19469" name="TextBox 14"/>
          <p:cNvSpPr txBox="1">
            <a:spLocks noChangeArrowheads="1"/>
          </p:cNvSpPr>
          <p:nvPr/>
        </p:nvSpPr>
        <p:spPr bwMode="auto">
          <a:xfrm>
            <a:off x="7543800" y="3962400"/>
            <a:ext cx="639763" cy="338138"/>
          </a:xfrm>
          <a:prstGeom prst="rect">
            <a:avLst/>
          </a:prstGeom>
          <a:noFill/>
          <a:ln w="9525">
            <a:noFill/>
            <a:miter lim="800000"/>
            <a:headEnd/>
            <a:tailEnd/>
          </a:ln>
        </p:spPr>
        <p:txBody>
          <a:bodyPr wrap="none">
            <a:spAutoFit/>
          </a:bodyPr>
          <a:lstStyle/>
          <a:p>
            <a:r>
              <a:rPr lang="en-US" sz="1600"/>
              <a:t>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81235"/>
            <a:ext cx="8229600" cy="818965"/>
          </a:xfrm>
        </p:spPr>
        <p:txBody>
          <a:bodyPr>
            <a:normAutofit/>
          </a:bodyPr>
          <a:lstStyle/>
          <a:p>
            <a:pPr eaLnBrk="1" hangingPunct="1"/>
            <a:r>
              <a:rPr lang="en-US" dirty="0"/>
              <a:t>Today…</a:t>
            </a:r>
          </a:p>
        </p:txBody>
      </p:sp>
      <p:sp>
        <p:nvSpPr>
          <p:cNvPr id="83971" name="Rectangle 3"/>
          <p:cNvSpPr>
            <a:spLocks noGrp="1" noChangeArrowheads="1"/>
          </p:cNvSpPr>
          <p:nvPr>
            <p:ph type="body" idx="1"/>
          </p:nvPr>
        </p:nvSpPr>
        <p:spPr>
          <a:xfrm>
            <a:off x="457200" y="1600200"/>
            <a:ext cx="8229600" cy="4953000"/>
          </a:xfrm>
        </p:spPr>
        <p:txBody>
          <a:bodyPr rtlCol="0">
            <a:normAutofit fontScale="92500" lnSpcReduction="10000"/>
          </a:bodyPr>
          <a:lstStyle/>
          <a:p>
            <a:pPr eaLnBrk="1" fontAlgn="auto" hangingPunct="1">
              <a:spcAft>
                <a:spcPts val="0"/>
              </a:spcAft>
              <a:buFont typeface="Arial" pitchFamily="34" charset="0"/>
              <a:buChar char="•"/>
              <a:defRPr/>
            </a:pPr>
            <a:r>
              <a:rPr lang="en-US" dirty="0"/>
              <a:t>Today, more than 20 % of medical students in the United States are training to be osteopathic physicians. </a:t>
            </a:r>
            <a:endParaRPr lang="en-GB" dirty="0"/>
          </a:p>
          <a:p>
            <a:pPr lvl="1" eaLnBrk="1" fontAlgn="auto" hangingPunct="1">
              <a:spcAft>
                <a:spcPts val="0"/>
              </a:spcAft>
              <a:buFont typeface="Arial" pitchFamily="34" charset="0"/>
              <a:buChar char="•"/>
              <a:defRPr/>
            </a:pPr>
            <a:r>
              <a:rPr lang="en-GB" dirty="0"/>
              <a:t>33 osteopathic medical schools in US</a:t>
            </a:r>
          </a:p>
          <a:p>
            <a:pPr eaLnBrk="1" fontAlgn="auto" hangingPunct="1">
              <a:spcAft>
                <a:spcPts val="0"/>
              </a:spcAft>
              <a:buFont typeface="Arial" pitchFamily="34" charset="0"/>
              <a:buChar char="•"/>
              <a:defRPr/>
            </a:pPr>
            <a:r>
              <a:rPr lang="en-GB" dirty="0"/>
              <a:t>Sixty percent of current US osteopathic medical school graduates practice primary care, compared to 20% of current US allopathic  graduates. </a:t>
            </a:r>
          </a:p>
          <a:p>
            <a:pPr lvl="1" eaLnBrk="1" fontAlgn="auto" hangingPunct="1">
              <a:spcAft>
                <a:spcPts val="0"/>
              </a:spcAft>
              <a:buFont typeface="Arial" pitchFamily="34" charset="0"/>
              <a:buChar char="•"/>
              <a:defRPr/>
            </a:pPr>
            <a:r>
              <a:rPr lang="en-GB" dirty="0"/>
              <a:t>Most of these are in Family Medicine, followed by Internal Medicine and </a:t>
            </a:r>
            <a:r>
              <a:rPr lang="en-GB" dirty="0" err="1"/>
              <a:t>Pediatrics</a:t>
            </a:r>
            <a:r>
              <a:rPr lang="en-GB" dirty="0"/>
              <a:t>.</a:t>
            </a:r>
          </a:p>
          <a:p>
            <a:pPr lvl="1" algn="r" eaLnBrk="1" fontAlgn="auto" hangingPunct="1">
              <a:spcAft>
                <a:spcPts val="0"/>
              </a:spcAft>
              <a:buFont typeface="Arial" charset="0"/>
              <a:buNone/>
              <a:defRPr/>
            </a:pPr>
            <a:r>
              <a:rPr lang="en-GB" sz="1700" dirty="0">
                <a:hlinkClick r:id="rId3"/>
              </a:rPr>
              <a:t>http://www.aacom.org/become-a-doctor/about-om</a:t>
            </a:r>
            <a:endParaRPr lang="en-GB" sz="1700" dirty="0"/>
          </a:p>
          <a:p>
            <a:pPr lvl="1" algn="r" eaLnBrk="1" fontAlgn="auto" hangingPunct="1">
              <a:spcAft>
                <a:spcPts val="0"/>
              </a:spcAft>
              <a:buFont typeface="Arial" charset="0"/>
              <a:buNone/>
              <a:defRPr/>
            </a:pPr>
            <a:r>
              <a:rPr lang="en-GB" sz="1700" dirty="0"/>
              <a:t>Accessed 3/29/17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p>
        </p:txBody>
      </p:sp>
      <p:sp>
        <p:nvSpPr>
          <p:cNvPr id="21507" name="Content Placeholder 2"/>
          <p:cNvSpPr>
            <a:spLocks noGrp="1"/>
          </p:cNvSpPr>
          <p:nvPr>
            <p:ph idx="1"/>
          </p:nvPr>
        </p:nvSpPr>
        <p:spPr/>
        <p:txBody>
          <a:bodyPr/>
          <a:lstStyle/>
          <a:p>
            <a:endParaRPr lang="en-US"/>
          </a:p>
        </p:txBody>
      </p:sp>
      <p:pic>
        <p:nvPicPr>
          <p:cNvPr id="21508" name="Picture 2"/>
          <p:cNvPicPr>
            <a:picLocks noChangeAspect="1" noChangeArrowheads="1"/>
          </p:cNvPicPr>
          <p:nvPr/>
        </p:nvPicPr>
        <p:blipFill>
          <a:blip r:embed="rId2"/>
          <a:srcRect/>
          <a:stretch>
            <a:fillRect/>
          </a:stretch>
        </p:blipFill>
        <p:spPr bwMode="auto">
          <a:xfrm>
            <a:off x="0" y="940601"/>
            <a:ext cx="9158288" cy="54601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a:t>Curriculum at osteopathic medical school</a:t>
            </a:r>
          </a:p>
        </p:txBody>
      </p:sp>
      <p:sp>
        <p:nvSpPr>
          <p:cNvPr id="22531" name="Content Placeholder 2"/>
          <p:cNvSpPr>
            <a:spLocks noGrp="1"/>
          </p:cNvSpPr>
          <p:nvPr>
            <p:ph idx="1"/>
          </p:nvPr>
        </p:nvSpPr>
        <p:spPr/>
        <p:txBody>
          <a:bodyPr/>
          <a:lstStyle/>
          <a:p>
            <a:endParaRPr lang="en-US"/>
          </a:p>
        </p:txBody>
      </p:sp>
      <p:pic>
        <p:nvPicPr>
          <p:cNvPr id="22532" name="Picture 2" descr="Image result for osteopathic medical school curriculum">
            <a:hlinkClick r:id="rId3"/>
          </p:cNvPr>
          <p:cNvPicPr>
            <a:picLocks noChangeAspect="1" noChangeArrowheads="1"/>
          </p:cNvPicPr>
          <p:nvPr/>
        </p:nvPicPr>
        <p:blipFill>
          <a:blip r:embed="rId4"/>
          <a:srcRect/>
          <a:stretch>
            <a:fillRect/>
          </a:stretch>
        </p:blipFill>
        <p:spPr bwMode="auto">
          <a:xfrm>
            <a:off x="457200" y="1600200"/>
            <a:ext cx="7315200" cy="3200400"/>
          </a:xfrm>
          <a:prstGeom prst="rect">
            <a:avLst/>
          </a:prstGeom>
          <a:noFill/>
          <a:ln w="9525">
            <a:noFill/>
            <a:miter lim="800000"/>
            <a:headEnd/>
            <a:tailEnd/>
          </a:ln>
        </p:spPr>
      </p:pic>
      <p:pic>
        <p:nvPicPr>
          <p:cNvPr id="22533" name="Picture 4" descr="https://i1.wp.com/www.dmu.edu/wp-content/uploads/com-strip-chart-15-16-1.jpg?ssl=1"/>
          <p:cNvPicPr>
            <a:picLocks noChangeAspect="1" noChangeArrowheads="1"/>
          </p:cNvPicPr>
          <p:nvPr/>
        </p:nvPicPr>
        <p:blipFill>
          <a:blip r:embed="rId5"/>
          <a:srcRect/>
          <a:stretch>
            <a:fillRect/>
          </a:stretch>
        </p:blipFill>
        <p:spPr bwMode="auto">
          <a:xfrm>
            <a:off x="1513115" y="1143000"/>
            <a:ext cx="7630886" cy="554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COMLEX</a:t>
            </a:r>
          </a:p>
        </p:txBody>
      </p:sp>
      <p:sp>
        <p:nvSpPr>
          <p:cNvPr id="23555" name="Content Placeholder 2"/>
          <p:cNvSpPr>
            <a:spLocks noGrp="1"/>
          </p:cNvSpPr>
          <p:nvPr>
            <p:ph idx="1"/>
          </p:nvPr>
        </p:nvSpPr>
        <p:spPr/>
        <p:txBody>
          <a:bodyPr/>
          <a:lstStyle/>
          <a:p>
            <a:r>
              <a:rPr lang="en-US" dirty="0"/>
              <a:t>Comprehensive Osteopathic Licensing Exam of the United States</a:t>
            </a:r>
          </a:p>
          <a:p>
            <a:r>
              <a:rPr lang="en-US" dirty="0"/>
              <a:t>3-step licensing exam administered by the National Osteopathic Board of Medical Examiners (NBOME) comparable to the USMLE</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609600"/>
            <a:ext cx="9144000" cy="1187865"/>
          </a:xfrm>
        </p:spPr>
        <p:txBody>
          <a:bodyPr>
            <a:normAutofit fontScale="90000"/>
          </a:bodyPr>
          <a:lstStyle/>
          <a:p>
            <a:r>
              <a:rPr lang="en-US" dirty="0"/>
              <a:t>What does OPP/ OMT teaching look like?</a:t>
            </a:r>
          </a:p>
        </p:txBody>
      </p:sp>
      <p:sp>
        <p:nvSpPr>
          <p:cNvPr id="24579" name="Content Placeholder 3"/>
          <p:cNvSpPr>
            <a:spLocks noGrp="1"/>
          </p:cNvSpPr>
          <p:nvPr>
            <p:ph sz="half" idx="1"/>
          </p:nvPr>
        </p:nvSpPr>
        <p:spPr>
          <a:xfrm>
            <a:off x="457200" y="2318657"/>
            <a:ext cx="4038600" cy="3807506"/>
          </a:xfrm>
        </p:spPr>
        <p:txBody>
          <a:bodyPr/>
          <a:lstStyle/>
          <a:p>
            <a:r>
              <a:rPr lang="en-US" dirty="0"/>
              <a:t>Lecture followed by </a:t>
            </a:r>
          </a:p>
          <a:p>
            <a:r>
              <a:rPr lang="en-US" dirty="0"/>
              <a:t>Lab</a:t>
            </a:r>
          </a:p>
          <a:p>
            <a:pPr lvl="1"/>
            <a:r>
              <a:rPr lang="en-US" dirty="0"/>
              <a:t>Comfortable clothes</a:t>
            </a:r>
          </a:p>
          <a:p>
            <a:pPr lvl="1"/>
            <a:r>
              <a:rPr lang="en-US" dirty="0"/>
              <a:t>Large space</a:t>
            </a:r>
          </a:p>
          <a:p>
            <a:pPr lvl="1"/>
            <a:r>
              <a:rPr lang="en-US" dirty="0"/>
              <a:t>Paired at tables</a:t>
            </a:r>
          </a:p>
          <a:p>
            <a:pPr lvl="1"/>
            <a:r>
              <a:rPr lang="en-US" dirty="0"/>
              <a:t>IT equipment helpful</a:t>
            </a:r>
          </a:p>
          <a:p>
            <a:pPr lvl="1"/>
            <a:r>
              <a:rPr lang="en-US" dirty="0"/>
              <a:t>Hands-on</a:t>
            </a:r>
          </a:p>
        </p:txBody>
      </p:sp>
      <p:sp>
        <p:nvSpPr>
          <p:cNvPr id="24580" name="Content Placeholder 4"/>
          <p:cNvSpPr>
            <a:spLocks noGrp="1"/>
          </p:cNvSpPr>
          <p:nvPr>
            <p:ph sz="half" idx="2"/>
          </p:nvPr>
        </p:nvSpPr>
        <p:spPr/>
        <p:txBody>
          <a:bodyPr/>
          <a:lstStyle/>
          <a:p>
            <a:endParaRPr lang="en-US"/>
          </a:p>
        </p:txBody>
      </p:sp>
      <p:pic>
        <p:nvPicPr>
          <p:cNvPr id="24581" name="Picture 2" descr="https://www.ohio.edu/medicine/news-archive/News/Images/ommlab/new_omm_lab_large.jpg"/>
          <p:cNvPicPr>
            <a:picLocks noChangeAspect="1" noChangeArrowheads="1"/>
          </p:cNvPicPr>
          <p:nvPr/>
        </p:nvPicPr>
        <p:blipFill>
          <a:blip r:embed="rId3"/>
          <a:srcRect/>
          <a:stretch>
            <a:fillRect/>
          </a:stretch>
        </p:blipFill>
        <p:spPr bwMode="auto">
          <a:xfrm>
            <a:off x="5595257" y="1600200"/>
            <a:ext cx="3341914" cy="2573338"/>
          </a:xfrm>
          <a:prstGeom prst="rect">
            <a:avLst/>
          </a:prstGeom>
          <a:noFill/>
          <a:ln w="9525">
            <a:noFill/>
            <a:miter lim="800000"/>
            <a:headEnd/>
            <a:tailEnd/>
          </a:ln>
        </p:spPr>
      </p:pic>
      <p:pic>
        <p:nvPicPr>
          <p:cNvPr id="24582" name="Picture 4" descr="http://www.nyit.edu/files/medicine/NYITCOM_Facilities_OMM_Hero.jpg"/>
          <p:cNvPicPr>
            <a:picLocks noChangeAspect="1" noChangeArrowheads="1"/>
          </p:cNvPicPr>
          <p:nvPr/>
        </p:nvPicPr>
        <p:blipFill>
          <a:blip r:embed="rId4"/>
          <a:srcRect/>
          <a:stretch>
            <a:fillRect/>
          </a:stretch>
        </p:blipFill>
        <p:spPr bwMode="auto">
          <a:xfrm>
            <a:off x="4280452" y="4173538"/>
            <a:ext cx="4863548" cy="26844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dirty="0"/>
              <a:t>What are the differences? </a:t>
            </a:r>
          </a:p>
        </p:txBody>
      </p:sp>
      <p:graphicFrame>
        <p:nvGraphicFramePr>
          <p:cNvPr id="8" name="Content Placeholder 7"/>
          <p:cNvGraphicFramePr>
            <a:graphicFrameLocks noGrp="1"/>
          </p:cNvGraphicFramePr>
          <p:nvPr>
            <p:ph idx="1"/>
          </p:nvPr>
        </p:nvGraphicFramePr>
        <p:xfrm>
          <a:off x="-1" y="1915160"/>
          <a:ext cx="9144000" cy="490755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58589">
                <a:tc>
                  <a:txBody>
                    <a:bodyPr/>
                    <a:lstStyle/>
                    <a:p>
                      <a:r>
                        <a:rPr lang="en-US" dirty="0"/>
                        <a:t>Osteopathic physicians</a:t>
                      </a:r>
                    </a:p>
                  </a:txBody>
                  <a:tcPr/>
                </a:tc>
                <a:tc>
                  <a:txBody>
                    <a:bodyPr/>
                    <a:lstStyle/>
                    <a:p>
                      <a:r>
                        <a:rPr lang="en-US" dirty="0"/>
                        <a:t>Chiropractic physicians</a:t>
                      </a:r>
                    </a:p>
                  </a:txBody>
                  <a:tcPr/>
                </a:tc>
                <a:tc>
                  <a:txBody>
                    <a:bodyPr/>
                    <a:lstStyle/>
                    <a:p>
                      <a:r>
                        <a:rPr lang="en-US" dirty="0"/>
                        <a:t>Manual</a:t>
                      </a:r>
                      <a:r>
                        <a:rPr lang="en-US" baseline="0" dirty="0"/>
                        <a:t> physical therapists</a:t>
                      </a:r>
                      <a:endParaRPr lang="en-US" dirty="0"/>
                    </a:p>
                  </a:txBody>
                  <a:tcPr/>
                </a:tc>
                <a:extLst>
                  <a:ext uri="{0D108BD9-81ED-4DB2-BD59-A6C34878D82A}">
                    <a16:rowId xmlns:a16="http://schemas.microsoft.com/office/drawing/2014/main" val="10000"/>
                  </a:ext>
                </a:extLst>
              </a:tr>
              <a:tr h="618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 years of osteopathic medical school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 years of chiropractic school</a:t>
                      </a:r>
                    </a:p>
                  </a:txBody>
                  <a:tcPr/>
                </a:tc>
                <a:tc>
                  <a:txBody>
                    <a:bodyPr/>
                    <a:lstStyle/>
                    <a:p>
                      <a:r>
                        <a:rPr lang="en-US" dirty="0"/>
                        <a:t>3 years of doctor of physical therapy program</a:t>
                      </a:r>
                    </a:p>
                  </a:txBody>
                  <a:tcPr/>
                </a:tc>
                <a:extLst>
                  <a:ext uri="{0D108BD9-81ED-4DB2-BD59-A6C34878D82A}">
                    <a16:rowId xmlns:a16="http://schemas.microsoft.com/office/drawing/2014/main" val="10001"/>
                  </a:ext>
                </a:extLst>
              </a:tr>
              <a:tr h="884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years of residency required for Board</a:t>
                      </a:r>
                      <a:r>
                        <a:rPr lang="en-US" baseline="0" dirty="0"/>
                        <a:t> certification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Residency optional</a:t>
                      </a:r>
                    </a:p>
                  </a:txBody>
                  <a:tcPr/>
                </a:tc>
                <a:tc>
                  <a:txBody>
                    <a:bodyPr/>
                    <a:lstStyle/>
                    <a:p>
                      <a:r>
                        <a:rPr lang="en-US" dirty="0"/>
                        <a:t>Residency optional</a:t>
                      </a:r>
                    </a:p>
                  </a:txBody>
                  <a:tcPr/>
                </a:tc>
                <a:extLst>
                  <a:ext uri="{0D108BD9-81ED-4DB2-BD59-A6C34878D82A}">
                    <a16:rowId xmlns:a16="http://schemas.microsoft.com/office/drawing/2014/main" val="10002"/>
                  </a:ext>
                </a:extLst>
              </a:tr>
              <a:tr h="884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Licensed to practice medicine, surgery &amp; manipulation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Licensed to practice manipulation</a:t>
                      </a:r>
                    </a:p>
                    <a:p>
                      <a:endParaRPr lang="en-US" dirty="0"/>
                    </a:p>
                  </a:txBody>
                  <a:tcPr/>
                </a:tc>
                <a:tc>
                  <a:txBody>
                    <a:bodyPr/>
                    <a:lstStyle/>
                    <a:p>
                      <a:r>
                        <a:rPr lang="en-US" dirty="0"/>
                        <a:t>Licensed</a:t>
                      </a:r>
                      <a:r>
                        <a:rPr lang="en-US" baseline="0" dirty="0"/>
                        <a:t> to practice physical therapy</a:t>
                      </a:r>
                      <a:endParaRPr lang="en-US" dirty="0"/>
                    </a:p>
                  </a:txBody>
                  <a:tcPr/>
                </a:tc>
                <a:extLst>
                  <a:ext uri="{0D108BD9-81ED-4DB2-BD59-A6C34878D82A}">
                    <a16:rowId xmlns:a16="http://schemas.microsoft.com/office/drawing/2014/main" val="10003"/>
                  </a:ext>
                </a:extLst>
              </a:tr>
              <a:tr h="884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Thrust &amp; other techniques, usually manual only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Historically primarily use thrust techniques,</a:t>
                      </a:r>
                      <a:r>
                        <a:rPr lang="en-US" baseline="0" dirty="0"/>
                        <a:t> often with instruments</a:t>
                      </a:r>
                      <a:endParaRPr lang="en-US" dirty="0"/>
                    </a:p>
                  </a:txBody>
                  <a:tcPr/>
                </a:tc>
                <a:tc>
                  <a:txBody>
                    <a:bodyPr/>
                    <a:lstStyle/>
                    <a:p>
                      <a:r>
                        <a:rPr lang="en-US" dirty="0"/>
                        <a:t>Historically</a:t>
                      </a:r>
                      <a:r>
                        <a:rPr lang="en-US" baseline="0" dirty="0"/>
                        <a:t> use non-thrust techniques, often with modalities</a:t>
                      </a:r>
                      <a:endParaRPr lang="en-US" dirty="0"/>
                    </a:p>
                  </a:txBody>
                  <a:tcPr/>
                </a:tc>
                <a:extLst>
                  <a:ext uri="{0D108BD9-81ED-4DB2-BD59-A6C34878D82A}">
                    <a16:rowId xmlns:a16="http://schemas.microsoft.com/office/drawing/2014/main" val="10004"/>
                  </a:ext>
                </a:extLst>
              </a:tr>
              <a:tr h="114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Coding &amp; billing for manipulation is in addition to E/M code for injury/pain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Coding &amp; billing is for manipulation only</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Coding &amp; billing is for therapy</a:t>
                      </a:r>
                      <a:r>
                        <a:rPr lang="en-US" baseline="0" dirty="0"/>
                        <a:t> with modalities only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Requires a prescription from a MD or DO</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Who can perform OMT?</a:t>
            </a:r>
          </a:p>
        </p:txBody>
      </p:sp>
      <p:sp>
        <p:nvSpPr>
          <p:cNvPr id="22531" name="Rectangle 3"/>
          <p:cNvSpPr>
            <a:spLocks noGrp="1" noChangeArrowheads="1"/>
          </p:cNvSpPr>
          <p:nvPr>
            <p:ph type="body" idx="1"/>
          </p:nvPr>
        </p:nvSpPr>
        <p:spPr/>
        <p:txBody>
          <a:bodyPr>
            <a:normAutofit fontScale="92500" lnSpcReduction="10000"/>
          </a:bodyPr>
          <a:lstStyle/>
          <a:p>
            <a:pPr marL="514350" indent="-514350" eaLnBrk="1" hangingPunct="1">
              <a:lnSpc>
                <a:spcPct val="80000"/>
              </a:lnSpc>
              <a:buFont typeface="Calibri" pitchFamily="34" charset="0"/>
              <a:buAutoNum type="arabicPeriod"/>
              <a:defRPr/>
            </a:pPr>
            <a:r>
              <a:rPr lang="en-US" sz="2800" dirty="0">
                <a:solidFill>
                  <a:schemeClr val="accent2">
                    <a:lumMod val="50000"/>
                  </a:schemeClr>
                </a:solidFill>
              </a:rPr>
              <a:t>Any osteopathic medical school graduate who has completed an AOA or ACGME-accredited residency and ongoing osteopathic-accredited CME may perform OMT within scope of practice and specialty</a:t>
            </a:r>
          </a:p>
          <a:p>
            <a:pPr marL="514350" indent="-514350" eaLnBrk="1" hangingPunct="1">
              <a:lnSpc>
                <a:spcPct val="80000"/>
              </a:lnSpc>
              <a:buFont typeface="Calibri" pitchFamily="34" charset="0"/>
              <a:buAutoNum type="arabicPeriod"/>
              <a:defRPr/>
            </a:pPr>
            <a:r>
              <a:rPr lang="en-US" sz="2800" dirty="0">
                <a:solidFill>
                  <a:schemeClr val="accent3">
                    <a:lumMod val="50000"/>
                  </a:schemeClr>
                </a:solidFill>
              </a:rPr>
              <a:t>Any allopathic physician who has completed osteopathic-accredited CME may perform OMT within scope of practice, specialty and CME certification</a:t>
            </a:r>
          </a:p>
          <a:p>
            <a:pPr marL="514350" indent="-514350" eaLnBrk="1" hangingPunct="1">
              <a:lnSpc>
                <a:spcPct val="80000"/>
              </a:lnSpc>
              <a:buFont typeface="Calibri" pitchFamily="34" charset="0"/>
              <a:buAutoNum type="arabicPeriod"/>
              <a:defRPr/>
            </a:pPr>
            <a:r>
              <a:rPr lang="en-US" sz="2800" dirty="0">
                <a:solidFill>
                  <a:schemeClr val="accent4">
                    <a:lumMod val="50000"/>
                  </a:schemeClr>
                </a:solidFill>
              </a:rPr>
              <a:t>Any osteopathic or allopathic physician who has completed a 3-year residency in osteopathic manipulation and is AOA-board certified or eligible in that specialty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OMT and for what?</a:t>
            </a:r>
          </a:p>
        </p:txBody>
      </p:sp>
      <p:sp>
        <p:nvSpPr>
          <p:cNvPr id="3" name="Content Placeholder 2"/>
          <p:cNvSpPr>
            <a:spLocks noGrp="1"/>
          </p:cNvSpPr>
          <p:nvPr>
            <p:ph idx="1"/>
          </p:nvPr>
        </p:nvSpPr>
        <p:spPr>
          <a:xfrm>
            <a:off x="457200" y="2128466"/>
            <a:ext cx="8229600" cy="4312091"/>
          </a:xfrm>
        </p:spPr>
        <p:txBody>
          <a:bodyPr>
            <a:normAutofit fontScale="55000" lnSpcReduction="20000"/>
          </a:bodyPr>
          <a:lstStyle/>
          <a:p>
            <a:r>
              <a:rPr lang="en-US" sz="4400" dirty="0"/>
              <a:t>96% of surveyed DOs perceive OMT as efficacious</a:t>
            </a:r>
          </a:p>
          <a:p>
            <a:r>
              <a:rPr lang="en-US" sz="4400" dirty="0"/>
              <a:t>Family Medicine is the specialty, other than NMM (OMT specialists), most likely to use OMT</a:t>
            </a:r>
          </a:p>
          <a:p>
            <a:pPr lvl="1"/>
            <a:r>
              <a:rPr lang="en-US" sz="4400" dirty="0"/>
              <a:t>70% of osteopathic family physicians use OMT compared to 31% of other primary care specialists and 23% of non-primary care specialists</a:t>
            </a:r>
          </a:p>
          <a:p>
            <a:r>
              <a:rPr lang="en-US" sz="4400" dirty="0"/>
              <a:t>HVLA is the most oft-used technique followed by muscle energy, </a:t>
            </a:r>
            <a:r>
              <a:rPr lang="en-US" sz="4400" dirty="0" err="1"/>
              <a:t>articulatory</a:t>
            </a:r>
            <a:r>
              <a:rPr lang="en-US" sz="4400" dirty="0"/>
              <a:t> and </a:t>
            </a:r>
            <a:r>
              <a:rPr lang="en-US" sz="4400" dirty="0" err="1"/>
              <a:t>counterstrain</a:t>
            </a:r>
            <a:r>
              <a:rPr lang="en-US" sz="4400" dirty="0"/>
              <a:t> respectively</a:t>
            </a:r>
          </a:p>
          <a:p>
            <a:pPr>
              <a:buNone/>
            </a:pPr>
            <a:endParaRPr lang="en-US" dirty="0"/>
          </a:p>
          <a:p>
            <a:pPr lvl="1" algn="r">
              <a:buNone/>
            </a:pPr>
            <a:endParaRPr lang="en-US" sz="2300" i="1" dirty="0"/>
          </a:p>
          <a:p>
            <a:pPr lvl="1" algn="r">
              <a:buNone/>
            </a:pPr>
            <a:endParaRPr lang="en-US" sz="2300" i="1" dirty="0"/>
          </a:p>
          <a:p>
            <a:pPr lvl="1" algn="r">
              <a:buNone/>
            </a:pPr>
            <a:r>
              <a:rPr lang="en-US" sz="2900" i="1" dirty="0"/>
              <a:t>Johnson &amp; Kurz Osteopathic manipulative treatment techniques preferred by contemporary osteopathic physicians, JAOA 2003</a:t>
            </a:r>
          </a:p>
          <a:p>
            <a:pPr lvl="1" algn="r">
              <a:buNone/>
            </a:pPr>
            <a:r>
              <a:rPr lang="en-US" sz="2900" i="1" dirty="0" err="1"/>
              <a:t>Spaeth</a:t>
            </a:r>
            <a:r>
              <a:rPr lang="en-US" sz="2900" i="1" dirty="0"/>
              <a:t> &amp; </a:t>
            </a:r>
            <a:r>
              <a:rPr lang="en-US" sz="2900" i="1" dirty="0" err="1"/>
              <a:t>Pheley</a:t>
            </a:r>
            <a:r>
              <a:rPr lang="en-US" sz="2900" i="1" dirty="0"/>
              <a:t> Use of osteopathic manipulative treatment by Ohio osteopathic physicians in various specialties, JAOA 2003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I have no disclosures to report.</a:t>
            </a:r>
          </a:p>
        </p:txBody>
      </p:sp>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20486"/>
            <a:ext cx="8229600" cy="1055914"/>
          </a:xfrm>
        </p:spPr>
        <p:txBody>
          <a:bodyPr/>
          <a:lstStyle/>
          <a:p>
            <a:pPr eaLnBrk="1" hangingPunct="1"/>
            <a:r>
              <a:rPr lang="en-US" dirty="0"/>
              <a:t>Why are you here?</a:t>
            </a:r>
          </a:p>
        </p:txBody>
      </p:sp>
      <p:sp>
        <p:nvSpPr>
          <p:cNvPr id="28675" name="Content Placeholder 2"/>
          <p:cNvSpPr>
            <a:spLocks noGrp="1"/>
          </p:cNvSpPr>
          <p:nvPr>
            <p:ph idx="1"/>
          </p:nvPr>
        </p:nvSpPr>
        <p:spPr>
          <a:xfrm>
            <a:off x="457200" y="1676400"/>
            <a:ext cx="8229600" cy="4495800"/>
          </a:xfrm>
        </p:spPr>
        <p:txBody>
          <a:bodyPr/>
          <a:lstStyle/>
          <a:p>
            <a:pPr eaLnBrk="1" hangingPunct="1"/>
            <a:r>
              <a:rPr lang="en-US" dirty="0"/>
              <a:t>Because 85% of primary care MD residents believe OMT is helpful in the management of musculoskeletal disease.</a:t>
            </a:r>
          </a:p>
          <a:p>
            <a:pPr eaLnBrk="1" hangingPunct="1"/>
            <a:r>
              <a:rPr lang="en-US" dirty="0"/>
              <a:t>Because up to 80% of MD residents may be interested in learning more about OMT.</a:t>
            </a:r>
          </a:p>
          <a:p>
            <a:pPr eaLnBrk="1" hangingPunct="1"/>
            <a:endParaRPr lang="en-US" dirty="0"/>
          </a:p>
          <a:p>
            <a:pPr eaLnBrk="1" hangingPunct="1"/>
            <a:endParaRPr lang="en-US" dirty="0"/>
          </a:p>
          <a:p>
            <a:pPr lvl="1" algn="r" eaLnBrk="1" hangingPunct="1">
              <a:buFont typeface="Arial" charset="0"/>
              <a:buNone/>
            </a:pPr>
            <a:r>
              <a:rPr lang="en-US" sz="1600" i="1" dirty="0" err="1"/>
              <a:t>Allee</a:t>
            </a:r>
            <a:r>
              <a:rPr lang="en-US" sz="1600" i="1" dirty="0"/>
              <a:t> et al Survey of Osteopathic and Allopathic Residents’ Attitudes to OMT. JAOA Dec 2005</a:t>
            </a:r>
          </a:p>
          <a:p>
            <a:pPr eaLnBrk="1" hangingPunct="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0"/>
            <a:ext cx="8229600" cy="1143000"/>
          </a:xfrm>
        </p:spPr>
        <p:txBody>
          <a:bodyPr>
            <a:normAutofit fontScale="90000"/>
          </a:bodyPr>
          <a:lstStyle/>
          <a:p>
            <a:pPr eaLnBrk="1" fontAlgn="auto" hangingPunct="1">
              <a:spcAft>
                <a:spcPts val="0"/>
              </a:spcAft>
              <a:defRPr/>
            </a:pPr>
            <a:r>
              <a:rPr lang="en-US" dirty="0"/>
              <a:t>Can an MD physician learn OPP/OMT in a short time?</a:t>
            </a:r>
          </a:p>
        </p:txBody>
      </p:sp>
      <p:sp>
        <p:nvSpPr>
          <p:cNvPr id="29699" name="Content Placeholder 2"/>
          <p:cNvSpPr>
            <a:spLocks noGrp="1"/>
          </p:cNvSpPr>
          <p:nvPr>
            <p:ph idx="1"/>
          </p:nvPr>
        </p:nvSpPr>
        <p:spPr>
          <a:xfrm>
            <a:off x="457200" y="2345634"/>
            <a:ext cx="8229600" cy="3826565"/>
          </a:xfrm>
        </p:spPr>
        <p:txBody>
          <a:bodyPr>
            <a:normAutofit fontScale="85000" lnSpcReduction="20000"/>
          </a:bodyPr>
          <a:lstStyle/>
          <a:p>
            <a:pPr eaLnBrk="1" hangingPunct="1"/>
            <a:endParaRPr lang="en-US" dirty="0"/>
          </a:p>
          <a:p>
            <a:pPr eaLnBrk="1" hangingPunct="1"/>
            <a:endParaRPr lang="en-US" dirty="0"/>
          </a:p>
          <a:p>
            <a:pPr eaLnBrk="1" hangingPunct="1">
              <a:buNone/>
            </a:pPr>
            <a:r>
              <a:rPr lang="en-US" dirty="0"/>
              <a:t>Yes!</a:t>
            </a:r>
          </a:p>
          <a:p>
            <a:pPr eaLnBrk="1" hangingPunct="1"/>
            <a:endParaRPr lang="en-US" dirty="0"/>
          </a:p>
          <a:p>
            <a:pPr eaLnBrk="1" hangingPunct="1"/>
            <a:endParaRPr lang="en-US" dirty="0"/>
          </a:p>
          <a:p>
            <a:pPr eaLnBrk="1" hangingPunct="1"/>
            <a:endParaRPr lang="en-US" dirty="0"/>
          </a:p>
          <a:p>
            <a:pPr eaLnBrk="1" hangingPunct="1">
              <a:buFont typeface="Arial" charset="0"/>
              <a:buNone/>
            </a:pPr>
            <a:endParaRPr lang="en-US" dirty="0"/>
          </a:p>
          <a:p>
            <a:pPr algn="r" eaLnBrk="1" hangingPunct="1">
              <a:buFont typeface="Arial" charset="0"/>
              <a:buNone/>
            </a:pPr>
            <a:r>
              <a:rPr lang="en-US" sz="1900" i="1" dirty="0"/>
              <a:t>Rubeor et al  Introducing osteopathic medical education in an allopathic residency.  JAOA 2008.</a:t>
            </a:r>
          </a:p>
          <a:p>
            <a:pPr algn="r" eaLnBrk="1" hangingPunct="1">
              <a:buFont typeface="Arial" charset="0"/>
              <a:buNone/>
            </a:pPr>
            <a:r>
              <a:rPr lang="en-US" sz="1900" i="1" dirty="0" err="1"/>
              <a:t>Lieber</a:t>
            </a:r>
            <a:r>
              <a:rPr lang="en-US" sz="1900" i="1" dirty="0"/>
              <a:t> J  Allopathic family medicine residents can learn OMT in a 1-month elective.  </a:t>
            </a:r>
            <a:r>
              <a:rPr lang="en-US" sz="1900" i="1" dirty="0" err="1"/>
              <a:t>Fam</a:t>
            </a:r>
            <a:r>
              <a:rPr lang="en-US" sz="1900" i="1" dirty="0"/>
              <a:t> Med 2005.</a:t>
            </a:r>
          </a:p>
          <a:p>
            <a:pPr lvl="1" eaLnBrk="1" hangingPunct="1">
              <a:buFont typeface="Arial" charse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Osteopathic Manipulative therapy/treatment</a:t>
            </a:r>
          </a:p>
        </p:txBody>
      </p:sp>
      <p:sp>
        <p:nvSpPr>
          <p:cNvPr id="5" name="Text Placeholder 4"/>
          <p:cNvSpPr>
            <a:spLocks noGrp="1"/>
          </p:cNvSpPr>
          <p:nvPr>
            <p:ph type="body" idx="1"/>
          </p:nvPr>
        </p:nvSpPr>
        <p:spPr/>
        <p:txBody>
          <a:bodyPr/>
          <a:lstStyle/>
          <a:p>
            <a:pPr>
              <a:defRPr/>
            </a:pPr>
            <a:r>
              <a:rPr lang="en-US" dirty="0"/>
              <a:t>An Introductory Description of OMT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40601"/>
            <a:ext cx="8229600" cy="659599"/>
          </a:xfrm>
        </p:spPr>
        <p:txBody>
          <a:bodyPr>
            <a:normAutofit fontScale="90000"/>
          </a:bodyPr>
          <a:lstStyle/>
          <a:p>
            <a:pPr eaLnBrk="1" fontAlgn="auto" hangingPunct="1">
              <a:spcAft>
                <a:spcPts val="0"/>
              </a:spcAft>
              <a:defRPr/>
            </a:pPr>
            <a:r>
              <a:rPr lang="en-US" dirty="0">
                <a:solidFill>
                  <a:schemeClr val="tx2">
                    <a:satMod val="130000"/>
                  </a:schemeClr>
                </a:solidFill>
              </a:rPr>
              <a:t>Osteopathic diagnosis &amp; treatment</a:t>
            </a:r>
          </a:p>
        </p:txBody>
      </p:sp>
      <p:sp>
        <p:nvSpPr>
          <p:cNvPr id="6" name="Content Placeholder 5"/>
          <p:cNvSpPr>
            <a:spLocks noGrp="1"/>
          </p:cNvSpPr>
          <p:nvPr>
            <p:ph idx="1"/>
          </p:nvPr>
        </p:nvSpPr>
        <p:spPr>
          <a:xfrm>
            <a:off x="457200" y="1600200"/>
            <a:ext cx="8229600" cy="4953000"/>
          </a:xfrm>
        </p:spPr>
        <p:txBody>
          <a:bodyPr>
            <a:normAutofit fontScale="92500" lnSpcReduction="20000"/>
          </a:bodyPr>
          <a:lstStyle/>
          <a:p>
            <a:pPr marL="365760" indent="-283464" eaLnBrk="1" fontAlgn="auto" hangingPunct="1">
              <a:spcAft>
                <a:spcPts val="0"/>
              </a:spcAft>
              <a:buFont typeface="Wingdings" pitchFamily="2" charset="2"/>
              <a:buChar char="v"/>
              <a:defRPr/>
            </a:pPr>
            <a:r>
              <a:rPr lang="en-US" dirty="0"/>
              <a:t>Changes in the musculoskeletal system can affect other organs (</a:t>
            </a:r>
            <a:r>
              <a:rPr lang="en-US" i="1" dirty="0" err="1">
                <a:solidFill>
                  <a:srgbClr val="FF0000"/>
                </a:solidFill>
              </a:rPr>
              <a:t>somatovisceral</a:t>
            </a:r>
            <a:r>
              <a:rPr lang="en-US" i="1" dirty="0">
                <a:solidFill>
                  <a:srgbClr val="FF0000"/>
                </a:solidFill>
              </a:rPr>
              <a:t> reflex</a:t>
            </a:r>
            <a:r>
              <a:rPr lang="en-US" dirty="0"/>
              <a:t>) or allow visceral pathology to manifest as aberrations in musculoskeletal tissue texture and </a:t>
            </a:r>
            <a:r>
              <a:rPr lang="en-US" dirty="0" err="1"/>
              <a:t>articular</a:t>
            </a:r>
            <a:r>
              <a:rPr lang="en-US" dirty="0"/>
              <a:t> motion (</a:t>
            </a:r>
            <a:r>
              <a:rPr lang="en-US" i="1" dirty="0" err="1">
                <a:solidFill>
                  <a:srgbClr val="00B0F0"/>
                </a:solidFill>
              </a:rPr>
              <a:t>viscerosomatic</a:t>
            </a:r>
            <a:r>
              <a:rPr lang="en-US" i="1" dirty="0">
                <a:solidFill>
                  <a:srgbClr val="00B0F0"/>
                </a:solidFill>
              </a:rPr>
              <a:t> reflex</a:t>
            </a:r>
            <a:r>
              <a:rPr lang="en-US" dirty="0"/>
              <a:t>).</a:t>
            </a:r>
          </a:p>
          <a:p>
            <a:pPr marL="365760" indent="-283464" eaLnBrk="1" fontAlgn="auto" hangingPunct="1">
              <a:spcAft>
                <a:spcPts val="0"/>
              </a:spcAft>
              <a:buFont typeface="Arial" charset="0"/>
              <a:buNone/>
              <a:defRPr/>
            </a:pPr>
            <a:endParaRPr lang="en-US" dirty="0"/>
          </a:p>
          <a:p>
            <a:pPr marL="365760" indent="-283464" eaLnBrk="1" fontAlgn="auto" hangingPunct="1">
              <a:spcAft>
                <a:spcPts val="0"/>
              </a:spcAft>
              <a:buFont typeface="Wingdings" pitchFamily="2" charset="2"/>
              <a:buChar char="v"/>
              <a:defRPr/>
            </a:pPr>
            <a:r>
              <a:rPr lang="en-US" dirty="0"/>
              <a:t>These musculoskeletal changes are known as </a:t>
            </a:r>
            <a:r>
              <a:rPr lang="en-US" dirty="0">
                <a:solidFill>
                  <a:srgbClr val="00B050"/>
                </a:solidFill>
              </a:rPr>
              <a:t>SOMATIC DYSFUNCTION</a:t>
            </a:r>
            <a:r>
              <a:rPr lang="en-US" dirty="0">
                <a:solidFill>
                  <a:srgbClr val="7030A0"/>
                </a:solidFill>
              </a:rPr>
              <a:t>.</a:t>
            </a:r>
          </a:p>
          <a:p>
            <a:pPr marL="365760" indent="-283464" eaLnBrk="1" fontAlgn="auto" hangingPunct="1">
              <a:spcAft>
                <a:spcPts val="0"/>
              </a:spcAft>
              <a:buFont typeface="Arial" charset="0"/>
              <a:buNone/>
              <a:defRPr/>
            </a:pPr>
            <a:endParaRPr lang="en-US" dirty="0">
              <a:solidFill>
                <a:srgbClr val="7030A0"/>
              </a:solidFill>
            </a:endParaRPr>
          </a:p>
          <a:p>
            <a:pPr marL="365760" indent="-283464" eaLnBrk="1" fontAlgn="auto" hangingPunct="1">
              <a:spcAft>
                <a:spcPts val="0"/>
              </a:spcAft>
              <a:buFont typeface="Wingdings" pitchFamily="2" charset="2"/>
              <a:buChar char="v"/>
              <a:defRPr/>
            </a:pPr>
            <a:r>
              <a:rPr lang="en-US" dirty="0"/>
              <a:t>Somatic dysfunction is palpable on structural examination and can be treated with manual medicine, including osteopathic manipulation.</a:t>
            </a:r>
          </a:p>
          <a:p>
            <a:pPr marL="365760" indent="-283464"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Somatic Dysfunction</a:t>
            </a:r>
          </a:p>
        </p:txBody>
      </p:sp>
      <p:sp>
        <p:nvSpPr>
          <p:cNvPr id="32771" name="Rectangle 3"/>
          <p:cNvSpPr>
            <a:spLocks noGrp="1" noChangeArrowheads="1"/>
          </p:cNvSpPr>
          <p:nvPr>
            <p:ph type="body" idx="1"/>
          </p:nvPr>
        </p:nvSpPr>
        <p:spPr/>
        <p:txBody>
          <a:bodyPr>
            <a:normAutofit fontScale="92500" lnSpcReduction="10000"/>
          </a:bodyPr>
          <a:lstStyle/>
          <a:p>
            <a:pPr eaLnBrk="1" hangingPunct="1">
              <a:lnSpc>
                <a:spcPct val="80000"/>
              </a:lnSpc>
              <a:buFont typeface="Wingdings" pitchFamily="2" charset="2"/>
              <a:buChar char="v"/>
            </a:pPr>
            <a:r>
              <a:rPr lang="en-US" sz="2800"/>
              <a:t>Impaired or altered function of ANY part of the soma: skeletal, myofascial, and related vascular, lymphatic and neural elements</a:t>
            </a:r>
          </a:p>
          <a:p>
            <a:pPr eaLnBrk="1" hangingPunct="1">
              <a:lnSpc>
                <a:spcPct val="80000"/>
              </a:lnSpc>
              <a:buFont typeface="Arial" charset="0"/>
              <a:buNone/>
            </a:pPr>
            <a:endParaRPr lang="en-US" sz="2800"/>
          </a:p>
          <a:p>
            <a:pPr eaLnBrk="1" hangingPunct="1">
              <a:lnSpc>
                <a:spcPct val="80000"/>
              </a:lnSpc>
              <a:buFont typeface="Wingdings" pitchFamily="2" charset="2"/>
              <a:buChar char="v"/>
            </a:pPr>
            <a:r>
              <a:rPr lang="en-US" sz="2800"/>
              <a:t>Diagnosed via PALPATION</a:t>
            </a:r>
          </a:p>
          <a:p>
            <a:pPr lvl="1" eaLnBrk="1" hangingPunct="1">
              <a:lnSpc>
                <a:spcPct val="80000"/>
              </a:lnSpc>
              <a:buFont typeface="Wingdings" pitchFamily="2" charset="2"/>
              <a:buChar char="v"/>
            </a:pPr>
            <a:r>
              <a:rPr lang="en-US" sz="2400"/>
              <a:t>Freedom of motion vs. Restricted motion</a:t>
            </a:r>
          </a:p>
          <a:p>
            <a:pPr lvl="1" eaLnBrk="1" hangingPunct="1">
              <a:lnSpc>
                <a:spcPct val="80000"/>
              </a:lnSpc>
              <a:buFont typeface="Arial" charset="0"/>
              <a:buNone/>
            </a:pPr>
            <a:endParaRPr lang="en-US" sz="2400"/>
          </a:p>
          <a:p>
            <a:pPr eaLnBrk="1" hangingPunct="1">
              <a:lnSpc>
                <a:spcPct val="80000"/>
              </a:lnSpc>
              <a:buFont typeface="Wingdings" pitchFamily="2" charset="2"/>
              <a:buChar char="v"/>
            </a:pPr>
            <a:r>
              <a:rPr lang="en-US" sz="2800"/>
              <a:t>Findings</a:t>
            </a:r>
          </a:p>
          <a:p>
            <a:pPr lvl="1" eaLnBrk="1" hangingPunct="1">
              <a:lnSpc>
                <a:spcPct val="80000"/>
              </a:lnSpc>
              <a:buFont typeface="Wingdings" pitchFamily="2" charset="2"/>
              <a:buChar char="v"/>
            </a:pPr>
            <a:r>
              <a:rPr lang="en-US" sz="2400"/>
              <a:t>T – tenderness</a:t>
            </a:r>
          </a:p>
          <a:p>
            <a:pPr lvl="1" eaLnBrk="1" hangingPunct="1">
              <a:lnSpc>
                <a:spcPct val="80000"/>
              </a:lnSpc>
              <a:buFont typeface="Wingdings" pitchFamily="2" charset="2"/>
              <a:buChar char="v"/>
            </a:pPr>
            <a:r>
              <a:rPr lang="en-US" sz="2400"/>
              <a:t>A – asymmetry</a:t>
            </a:r>
          </a:p>
          <a:p>
            <a:pPr lvl="1" eaLnBrk="1" hangingPunct="1">
              <a:lnSpc>
                <a:spcPct val="80000"/>
              </a:lnSpc>
              <a:buFont typeface="Wingdings" pitchFamily="2" charset="2"/>
              <a:buChar char="v"/>
            </a:pPr>
            <a:r>
              <a:rPr lang="en-US" sz="2400"/>
              <a:t>R – restricted range of motion</a:t>
            </a:r>
          </a:p>
          <a:p>
            <a:pPr lvl="1" eaLnBrk="1" hangingPunct="1">
              <a:lnSpc>
                <a:spcPct val="80000"/>
              </a:lnSpc>
              <a:buFont typeface="Wingdings" pitchFamily="2" charset="2"/>
              <a:buChar char="v"/>
            </a:pPr>
            <a:r>
              <a:rPr lang="en-US" sz="2400"/>
              <a:t>T – tissue texture changes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40228"/>
            <a:ext cx="8229600" cy="794657"/>
          </a:xfrm>
        </p:spPr>
        <p:txBody>
          <a:bodyPr/>
          <a:lstStyle/>
          <a:p>
            <a:pPr eaLnBrk="1" hangingPunct="1"/>
            <a:r>
              <a:rPr lang="en-US" dirty="0"/>
              <a:t>Barriers to Range of Motion</a:t>
            </a:r>
          </a:p>
        </p:txBody>
      </p:sp>
      <p:sp>
        <p:nvSpPr>
          <p:cNvPr id="33795" name="Rectangle 3"/>
          <p:cNvSpPr>
            <a:spLocks noGrp="1" noChangeArrowheads="1"/>
          </p:cNvSpPr>
          <p:nvPr>
            <p:ph type="body" idx="1"/>
          </p:nvPr>
        </p:nvSpPr>
        <p:spPr>
          <a:xfrm>
            <a:off x="457200" y="1676400"/>
            <a:ext cx="8229600" cy="4449763"/>
          </a:xfrm>
        </p:spPr>
        <p:txBody>
          <a:bodyPr>
            <a:normAutofit fontScale="92500" lnSpcReduction="10000"/>
          </a:bodyPr>
          <a:lstStyle/>
          <a:p>
            <a:pPr eaLnBrk="1" hangingPunct="1">
              <a:lnSpc>
                <a:spcPct val="90000"/>
              </a:lnSpc>
              <a:buFont typeface="Wingdings" pitchFamily="2" charset="2"/>
              <a:buChar char="v"/>
            </a:pPr>
            <a:r>
              <a:rPr lang="en-US" sz="2800" dirty="0"/>
              <a:t>Physiological Barrier</a:t>
            </a:r>
          </a:p>
          <a:p>
            <a:pPr lvl="1" eaLnBrk="1" hangingPunct="1">
              <a:lnSpc>
                <a:spcPct val="90000"/>
              </a:lnSpc>
              <a:buFont typeface="Wingdings" pitchFamily="2" charset="2"/>
              <a:buChar char="v"/>
            </a:pPr>
            <a:r>
              <a:rPr lang="en-US" sz="2400" dirty="0"/>
              <a:t>Limit of normal motion</a:t>
            </a:r>
          </a:p>
          <a:p>
            <a:pPr lvl="1" eaLnBrk="1" hangingPunct="1">
              <a:lnSpc>
                <a:spcPct val="90000"/>
              </a:lnSpc>
              <a:buFont typeface="Wingdings" pitchFamily="2" charset="2"/>
              <a:buChar char="v"/>
            </a:pPr>
            <a:r>
              <a:rPr lang="en-US" sz="2400" dirty="0"/>
              <a:t>Tested actively</a:t>
            </a:r>
          </a:p>
          <a:p>
            <a:pPr eaLnBrk="1" hangingPunct="1">
              <a:lnSpc>
                <a:spcPct val="90000"/>
              </a:lnSpc>
              <a:buFont typeface="Wingdings" pitchFamily="2" charset="2"/>
              <a:buChar char="v"/>
            </a:pPr>
            <a:r>
              <a:rPr lang="en-US" sz="2800" dirty="0"/>
              <a:t>Anatomical Barrier</a:t>
            </a:r>
          </a:p>
          <a:p>
            <a:pPr lvl="1" eaLnBrk="1" hangingPunct="1">
              <a:lnSpc>
                <a:spcPct val="90000"/>
              </a:lnSpc>
              <a:buFont typeface="Wingdings" pitchFamily="2" charset="2"/>
              <a:buChar char="v"/>
            </a:pPr>
            <a:r>
              <a:rPr lang="en-US" sz="2400" dirty="0"/>
              <a:t>End range of motion</a:t>
            </a:r>
          </a:p>
          <a:p>
            <a:pPr lvl="1" eaLnBrk="1" hangingPunct="1">
              <a:lnSpc>
                <a:spcPct val="90000"/>
              </a:lnSpc>
              <a:buFont typeface="Wingdings" pitchFamily="2" charset="2"/>
              <a:buChar char="v"/>
            </a:pPr>
            <a:r>
              <a:rPr lang="en-US" sz="2400" dirty="0"/>
              <a:t>Tested passively</a:t>
            </a:r>
          </a:p>
          <a:p>
            <a:pPr eaLnBrk="1" hangingPunct="1">
              <a:lnSpc>
                <a:spcPct val="90000"/>
              </a:lnSpc>
              <a:buFont typeface="Wingdings" pitchFamily="2" charset="2"/>
              <a:buChar char="v"/>
            </a:pPr>
            <a:r>
              <a:rPr lang="en-US" sz="2800" dirty="0"/>
              <a:t>Elastic Barrier</a:t>
            </a:r>
          </a:p>
          <a:p>
            <a:pPr lvl="1" eaLnBrk="1" hangingPunct="1">
              <a:lnSpc>
                <a:spcPct val="90000"/>
              </a:lnSpc>
              <a:buFont typeface="Wingdings" pitchFamily="2" charset="2"/>
              <a:buChar char="v"/>
            </a:pPr>
            <a:r>
              <a:rPr lang="en-US" sz="2400" dirty="0"/>
              <a:t>Range of motion between physiological and anatomic barriers</a:t>
            </a:r>
          </a:p>
          <a:p>
            <a:pPr eaLnBrk="1" hangingPunct="1">
              <a:lnSpc>
                <a:spcPct val="90000"/>
              </a:lnSpc>
              <a:buFont typeface="Wingdings" pitchFamily="2" charset="2"/>
              <a:buChar char="v"/>
            </a:pPr>
            <a:r>
              <a:rPr lang="en-US" sz="2800" dirty="0"/>
              <a:t>Restrictive Barrier</a:t>
            </a:r>
          </a:p>
          <a:p>
            <a:pPr lvl="1" eaLnBrk="1" hangingPunct="1">
              <a:lnSpc>
                <a:spcPct val="90000"/>
              </a:lnSpc>
              <a:buFont typeface="Wingdings" pitchFamily="2" charset="2"/>
              <a:buChar char="v"/>
            </a:pPr>
            <a:r>
              <a:rPr lang="en-US" sz="2400" dirty="0"/>
              <a:t>Abnormally diminishes physiological range of motion</a:t>
            </a:r>
          </a:p>
          <a:p>
            <a:pPr lvl="1" eaLnBrk="1" hangingPunct="1">
              <a:lnSpc>
                <a:spcPct val="90000"/>
              </a:lnSpc>
              <a:buFont typeface="Wingdings" pitchFamily="2" charset="2"/>
              <a:buChar char="v"/>
            </a:pPr>
            <a:r>
              <a:rPr lang="en-US" sz="2400" dirty="0"/>
              <a:t>This is the barrier we work with in OMT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1828800" y="2971800"/>
            <a:ext cx="0" cy="1447800"/>
          </a:xfrm>
          <a:prstGeom prst="line">
            <a:avLst/>
          </a:prstGeom>
          <a:noFill/>
          <a:ln w="76200">
            <a:solidFill>
              <a:srgbClr val="00FF00"/>
            </a:solidFill>
            <a:round/>
            <a:headEnd/>
            <a:tailEnd/>
          </a:ln>
        </p:spPr>
        <p:txBody>
          <a:bodyPr/>
          <a:lstStyle/>
          <a:p>
            <a:endParaRPr lang="en-US"/>
          </a:p>
        </p:txBody>
      </p:sp>
      <p:sp>
        <p:nvSpPr>
          <p:cNvPr id="34819" name="Line 3"/>
          <p:cNvSpPr>
            <a:spLocks noChangeShapeType="1"/>
          </p:cNvSpPr>
          <p:nvPr/>
        </p:nvSpPr>
        <p:spPr bwMode="auto">
          <a:xfrm>
            <a:off x="6781800" y="2971800"/>
            <a:ext cx="0" cy="1447800"/>
          </a:xfrm>
          <a:prstGeom prst="line">
            <a:avLst/>
          </a:prstGeom>
          <a:noFill/>
          <a:ln w="76200">
            <a:solidFill>
              <a:srgbClr val="00FF00"/>
            </a:solidFill>
            <a:round/>
            <a:headEnd/>
            <a:tailEnd/>
          </a:ln>
        </p:spPr>
        <p:txBody>
          <a:bodyPr/>
          <a:lstStyle/>
          <a:p>
            <a:endParaRPr lang="en-US"/>
          </a:p>
        </p:txBody>
      </p:sp>
      <p:sp>
        <p:nvSpPr>
          <p:cNvPr id="34820" name="Line 4"/>
          <p:cNvSpPr>
            <a:spLocks noChangeShapeType="1"/>
          </p:cNvSpPr>
          <p:nvPr/>
        </p:nvSpPr>
        <p:spPr bwMode="auto">
          <a:xfrm>
            <a:off x="2514600" y="2971800"/>
            <a:ext cx="0" cy="1447800"/>
          </a:xfrm>
          <a:prstGeom prst="line">
            <a:avLst/>
          </a:prstGeom>
          <a:noFill/>
          <a:ln w="28575">
            <a:solidFill>
              <a:srgbClr val="FFFF00"/>
            </a:solidFill>
            <a:round/>
            <a:headEnd/>
            <a:tailEnd/>
          </a:ln>
        </p:spPr>
        <p:txBody>
          <a:bodyPr/>
          <a:lstStyle/>
          <a:p>
            <a:endParaRPr lang="en-US"/>
          </a:p>
        </p:txBody>
      </p:sp>
      <p:sp>
        <p:nvSpPr>
          <p:cNvPr id="34821" name="Line 5"/>
          <p:cNvSpPr>
            <a:spLocks noChangeShapeType="1"/>
          </p:cNvSpPr>
          <p:nvPr/>
        </p:nvSpPr>
        <p:spPr bwMode="auto">
          <a:xfrm>
            <a:off x="6019800" y="2971800"/>
            <a:ext cx="0" cy="1447800"/>
          </a:xfrm>
          <a:prstGeom prst="line">
            <a:avLst/>
          </a:prstGeom>
          <a:noFill/>
          <a:ln w="28575">
            <a:solidFill>
              <a:srgbClr val="FFFF00"/>
            </a:solidFill>
            <a:round/>
            <a:headEnd/>
            <a:tailEnd/>
          </a:ln>
        </p:spPr>
        <p:txBody>
          <a:bodyPr/>
          <a:lstStyle/>
          <a:p>
            <a:endParaRPr lang="en-US"/>
          </a:p>
        </p:txBody>
      </p:sp>
      <p:sp>
        <p:nvSpPr>
          <p:cNvPr id="34822" name="Text Box 6"/>
          <p:cNvSpPr txBox="1">
            <a:spLocks noChangeArrowheads="1"/>
          </p:cNvSpPr>
          <p:nvPr/>
        </p:nvSpPr>
        <p:spPr bwMode="auto">
          <a:xfrm>
            <a:off x="4114800" y="3505200"/>
            <a:ext cx="349250" cy="366713"/>
          </a:xfrm>
          <a:prstGeom prst="rect">
            <a:avLst/>
          </a:prstGeom>
          <a:noFill/>
          <a:ln w="9525">
            <a:noFill/>
            <a:miter lim="800000"/>
            <a:headEnd/>
            <a:tailEnd/>
          </a:ln>
        </p:spPr>
        <p:txBody>
          <a:bodyPr wrap="none">
            <a:spAutoFit/>
          </a:bodyPr>
          <a:lstStyle/>
          <a:p>
            <a:r>
              <a:rPr lang="en-US"/>
              <a:t>N</a:t>
            </a:r>
          </a:p>
        </p:txBody>
      </p:sp>
      <p:sp>
        <p:nvSpPr>
          <p:cNvPr id="18439" name="Line 7"/>
          <p:cNvSpPr>
            <a:spLocks noChangeShapeType="1"/>
          </p:cNvSpPr>
          <p:nvPr/>
        </p:nvSpPr>
        <p:spPr bwMode="auto">
          <a:xfrm>
            <a:off x="5257800" y="2971800"/>
            <a:ext cx="0" cy="1447800"/>
          </a:xfrm>
          <a:prstGeom prst="line">
            <a:avLst/>
          </a:prstGeom>
          <a:noFill/>
          <a:ln w="19050">
            <a:solidFill>
              <a:srgbClr val="FF0000"/>
            </a:solidFill>
            <a:prstDash val="dash"/>
            <a:round/>
            <a:headEnd/>
            <a:tailEnd/>
          </a:ln>
        </p:spPr>
        <p:txBody>
          <a:bodyPr/>
          <a:lstStyle/>
          <a:p>
            <a:endParaRPr lang="en-US"/>
          </a:p>
        </p:txBody>
      </p:sp>
      <p:sp>
        <p:nvSpPr>
          <p:cNvPr id="34824" name="Line 8"/>
          <p:cNvSpPr>
            <a:spLocks noChangeShapeType="1"/>
          </p:cNvSpPr>
          <p:nvPr/>
        </p:nvSpPr>
        <p:spPr bwMode="auto">
          <a:xfrm>
            <a:off x="2514600" y="5334000"/>
            <a:ext cx="3505200" cy="0"/>
          </a:xfrm>
          <a:prstGeom prst="line">
            <a:avLst/>
          </a:prstGeom>
          <a:noFill/>
          <a:ln w="28575">
            <a:solidFill>
              <a:schemeClr val="tx1"/>
            </a:solidFill>
            <a:round/>
            <a:headEnd type="diamond" w="med" len="med"/>
            <a:tailEnd type="diamond" w="med" len="med"/>
          </a:ln>
        </p:spPr>
        <p:txBody>
          <a:bodyPr/>
          <a:lstStyle/>
          <a:p>
            <a:endParaRPr lang="en-US"/>
          </a:p>
        </p:txBody>
      </p:sp>
      <p:sp>
        <p:nvSpPr>
          <p:cNvPr id="34825" name="Line 9"/>
          <p:cNvSpPr>
            <a:spLocks noChangeShapeType="1"/>
          </p:cNvSpPr>
          <p:nvPr/>
        </p:nvSpPr>
        <p:spPr bwMode="auto">
          <a:xfrm>
            <a:off x="1905000" y="6019800"/>
            <a:ext cx="4876800" cy="0"/>
          </a:xfrm>
          <a:prstGeom prst="line">
            <a:avLst/>
          </a:prstGeom>
          <a:noFill/>
          <a:ln w="28575">
            <a:solidFill>
              <a:schemeClr val="tx1"/>
            </a:solidFill>
            <a:round/>
            <a:headEnd type="diamond" w="med" len="med"/>
            <a:tailEnd type="diamond" w="med" len="med"/>
          </a:ln>
        </p:spPr>
        <p:txBody>
          <a:bodyPr/>
          <a:lstStyle/>
          <a:p>
            <a:endParaRPr lang="en-US"/>
          </a:p>
        </p:txBody>
      </p:sp>
      <p:sp>
        <p:nvSpPr>
          <p:cNvPr id="34826" name="Text Box 10"/>
          <p:cNvSpPr txBox="1">
            <a:spLocks noChangeArrowheads="1"/>
          </p:cNvSpPr>
          <p:nvPr/>
        </p:nvSpPr>
        <p:spPr bwMode="auto">
          <a:xfrm>
            <a:off x="3581400" y="4953000"/>
            <a:ext cx="1403350" cy="366713"/>
          </a:xfrm>
          <a:prstGeom prst="rect">
            <a:avLst/>
          </a:prstGeom>
          <a:noFill/>
          <a:ln w="9525">
            <a:noFill/>
            <a:miter lim="800000"/>
            <a:headEnd/>
            <a:tailEnd/>
          </a:ln>
        </p:spPr>
        <p:txBody>
          <a:bodyPr wrap="none">
            <a:spAutoFit/>
          </a:bodyPr>
          <a:lstStyle/>
          <a:p>
            <a:r>
              <a:rPr lang="en-US"/>
              <a:t>Active ROM</a:t>
            </a:r>
          </a:p>
        </p:txBody>
      </p:sp>
      <p:sp>
        <p:nvSpPr>
          <p:cNvPr id="34827" name="Text Box 11"/>
          <p:cNvSpPr txBox="1">
            <a:spLocks noChangeArrowheads="1"/>
          </p:cNvSpPr>
          <p:nvPr/>
        </p:nvSpPr>
        <p:spPr bwMode="auto">
          <a:xfrm>
            <a:off x="3505200" y="5638800"/>
            <a:ext cx="1581150" cy="366713"/>
          </a:xfrm>
          <a:prstGeom prst="rect">
            <a:avLst/>
          </a:prstGeom>
          <a:noFill/>
          <a:ln w="9525">
            <a:noFill/>
            <a:miter lim="800000"/>
            <a:headEnd/>
            <a:tailEnd/>
          </a:ln>
        </p:spPr>
        <p:txBody>
          <a:bodyPr wrap="none">
            <a:spAutoFit/>
          </a:bodyPr>
          <a:lstStyle/>
          <a:p>
            <a:r>
              <a:rPr lang="en-US"/>
              <a:t>Passive ROM</a:t>
            </a:r>
          </a:p>
        </p:txBody>
      </p:sp>
      <p:sp>
        <p:nvSpPr>
          <p:cNvPr id="34828" name="Line 12"/>
          <p:cNvSpPr>
            <a:spLocks noChangeShapeType="1"/>
          </p:cNvSpPr>
          <p:nvPr/>
        </p:nvSpPr>
        <p:spPr bwMode="auto">
          <a:xfrm>
            <a:off x="6858000" y="3657600"/>
            <a:ext cx="609600" cy="0"/>
          </a:xfrm>
          <a:prstGeom prst="line">
            <a:avLst/>
          </a:prstGeom>
          <a:noFill/>
          <a:ln w="9525">
            <a:solidFill>
              <a:srgbClr val="FF0000"/>
            </a:solidFill>
            <a:round/>
            <a:headEnd/>
            <a:tailEnd type="triangle" w="med" len="med"/>
          </a:ln>
        </p:spPr>
        <p:txBody>
          <a:bodyPr/>
          <a:lstStyle/>
          <a:p>
            <a:endParaRPr lang="en-US"/>
          </a:p>
        </p:txBody>
      </p:sp>
      <p:sp>
        <p:nvSpPr>
          <p:cNvPr id="34829" name="Line 13"/>
          <p:cNvSpPr>
            <a:spLocks noChangeShapeType="1"/>
          </p:cNvSpPr>
          <p:nvPr/>
        </p:nvSpPr>
        <p:spPr bwMode="auto">
          <a:xfrm flipH="1">
            <a:off x="1066800" y="3657600"/>
            <a:ext cx="685800" cy="0"/>
          </a:xfrm>
          <a:prstGeom prst="line">
            <a:avLst/>
          </a:prstGeom>
          <a:noFill/>
          <a:ln w="9525">
            <a:solidFill>
              <a:srgbClr val="FF0000"/>
            </a:solidFill>
            <a:round/>
            <a:headEnd/>
            <a:tailEnd type="triangle" w="med" len="med"/>
          </a:ln>
        </p:spPr>
        <p:txBody>
          <a:bodyPr/>
          <a:lstStyle/>
          <a:p>
            <a:endParaRPr lang="en-US"/>
          </a:p>
        </p:txBody>
      </p:sp>
      <p:sp>
        <p:nvSpPr>
          <p:cNvPr id="34830" name="Text Box 14"/>
          <p:cNvSpPr txBox="1">
            <a:spLocks noChangeArrowheads="1"/>
          </p:cNvSpPr>
          <p:nvPr/>
        </p:nvSpPr>
        <p:spPr bwMode="auto">
          <a:xfrm>
            <a:off x="7359650" y="3429000"/>
            <a:ext cx="1784350" cy="366713"/>
          </a:xfrm>
          <a:prstGeom prst="rect">
            <a:avLst/>
          </a:prstGeom>
          <a:noFill/>
          <a:ln w="9525">
            <a:noFill/>
            <a:miter lim="800000"/>
            <a:headEnd/>
            <a:tailEnd/>
          </a:ln>
        </p:spPr>
        <p:txBody>
          <a:bodyPr wrap="none">
            <a:spAutoFit/>
          </a:bodyPr>
          <a:lstStyle/>
          <a:p>
            <a:r>
              <a:rPr lang="en-US"/>
              <a:t>Tissue Damage</a:t>
            </a:r>
          </a:p>
        </p:txBody>
      </p:sp>
      <p:sp>
        <p:nvSpPr>
          <p:cNvPr id="34831" name="Text Box 15"/>
          <p:cNvSpPr txBox="1">
            <a:spLocks noChangeArrowheads="1"/>
          </p:cNvSpPr>
          <p:nvPr/>
        </p:nvSpPr>
        <p:spPr bwMode="auto">
          <a:xfrm>
            <a:off x="228600" y="2286000"/>
            <a:ext cx="1136650" cy="641350"/>
          </a:xfrm>
          <a:prstGeom prst="rect">
            <a:avLst/>
          </a:prstGeom>
          <a:noFill/>
          <a:ln w="9525">
            <a:noFill/>
            <a:miter lim="800000"/>
            <a:headEnd/>
            <a:tailEnd/>
          </a:ln>
        </p:spPr>
        <p:txBody>
          <a:bodyPr wrap="none">
            <a:spAutoFit/>
          </a:bodyPr>
          <a:lstStyle/>
          <a:p>
            <a:r>
              <a:rPr lang="en-US"/>
              <a:t>Anatomic</a:t>
            </a:r>
          </a:p>
          <a:p>
            <a:r>
              <a:rPr lang="en-US"/>
              <a:t>  Barrier</a:t>
            </a:r>
          </a:p>
        </p:txBody>
      </p:sp>
      <p:sp>
        <p:nvSpPr>
          <p:cNvPr id="34832" name="Rectangle 16"/>
          <p:cNvSpPr>
            <a:spLocks noChangeArrowheads="1"/>
          </p:cNvSpPr>
          <p:nvPr/>
        </p:nvSpPr>
        <p:spPr bwMode="auto">
          <a:xfrm>
            <a:off x="7391400" y="2362200"/>
            <a:ext cx="1219200" cy="641350"/>
          </a:xfrm>
          <a:prstGeom prst="rect">
            <a:avLst/>
          </a:prstGeom>
          <a:noFill/>
          <a:ln w="9525">
            <a:noFill/>
            <a:miter lim="800000"/>
            <a:headEnd/>
            <a:tailEnd/>
          </a:ln>
        </p:spPr>
        <p:txBody>
          <a:bodyPr>
            <a:spAutoFit/>
          </a:bodyPr>
          <a:lstStyle/>
          <a:p>
            <a:r>
              <a:rPr lang="en-US"/>
              <a:t>Anatomic</a:t>
            </a:r>
          </a:p>
          <a:p>
            <a:r>
              <a:rPr lang="en-US"/>
              <a:t>  Barrier</a:t>
            </a:r>
          </a:p>
        </p:txBody>
      </p:sp>
      <p:sp>
        <p:nvSpPr>
          <p:cNvPr id="34833" name="Text Box 17"/>
          <p:cNvSpPr txBox="1">
            <a:spLocks noChangeArrowheads="1"/>
          </p:cNvSpPr>
          <p:nvPr/>
        </p:nvSpPr>
        <p:spPr bwMode="auto">
          <a:xfrm>
            <a:off x="1600200" y="1828800"/>
            <a:ext cx="1339850" cy="641350"/>
          </a:xfrm>
          <a:prstGeom prst="rect">
            <a:avLst/>
          </a:prstGeom>
          <a:noFill/>
          <a:ln w="9525">
            <a:noFill/>
            <a:miter lim="800000"/>
            <a:headEnd/>
            <a:tailEnd/>
          </a:ln>
        </p:spPr>
        <p:txBody>
          <a:bodyPr wrap="none">
            <a:spAutoFit/>
          </a:bodyPr>
          <a:lstStyle/>
          <a:p>
            <a:r>
              <a:rPr lang="en-US"/>
              <a:t>Physiologic</a:t>
            </a:r>
          </a:p>
          <a:p>
            <a:r>
              <a:rPr lang="en-US"/>
              <a:t>   Barrier</a:t>
            </a:r>
          </a:p>
        </p:txBody>
      </p:sp>
      <p:sp>
        <p:nvSpPr>
          <p:cNvPr id="34834" name="Rectangle 18"/>
          <p:cNvSpPr>
            <a:spLocks noChangeArrowheads="1"/>
          </p:cNvSpPr>
          <p:nvPr/>
        </p:nvSpPr>
        <p:spPr bwMode="auto">
          <a:xfrm>
            <a:off x="5791200" y="1828800"/>
            <a:ext cx="1447800" cy="641350"/>
          </a:xfrm>
          <a:prstGeom prst="rect">
            <a:avLst/>
          </a:prstGeom>
          <a:noFill/>
          <a:ln w="9525">
            <a:noFill/>
            <a:miter lim="800000"/>
            <a:headEnd/>
            <a:tailEnd/>
          </a:ln>
        </p:spPr>
        <p:txBody>
          <a:bodyPr>
            <a:spAutoFit/>
          </a:bodyPr>
          <a:lstStyle/>
          <a:p>
            <a:r>
              <a:rPr lang="en-US"/>
              <a:t>Physiologic</a:t>
            </a:r>
          </a:p>
          <a:p>
            <a:r>
              <a:rPr lang="en-US"/>
              <a:t>   Barrier</a:t>
            </a:r>
          </a:p>
        </p:txBody>
      </p:sp>
      <p:sp>
        <p:nvSpPr>
          <p:cNvPr id="18451" name="Text Box 19"/>
          <p:cNvSpPr txBox="1">
            <a:spLocks noChangeArrowheads="1"/>
          </p:cNvSpPr>
          <p:nvPr/>
        </p:nvSpPr>
        <p:spPr bwMode="auto">
          <a:xfrm>
            <a:off x="4114800" y="2057400"/>
            <a:ext cx="1250950" cy="641350"/>
          </a:xfrm>
          <a:prstGeom prst="rect">
            <a:avLst/>
          </a:prstGeom>
          <a:noFill/>
          <a:ln w="9525">
            <a:noFill/>
            <a:miter lim="800000"/>
            <a:headEnd/>
            <a:tailEnd/>
          </a:ln>
        </p:spPr>
        <p:txBody>
          <a:bodyPr wrap="none">
            <a:spAutoFit/>
          </a:bodyPr>
          <a:lstStyle/>
          <a:p>
            <a:r>
              <a:rPr lang="en-US"/>
              <a:t>Restrictive</a:t>
            </a:r>
          </a:p>
          <a:p>
            <a:r>
              <a:rPr lang="en-US"/>
              <a:t>   Barrier</a:t>
            </a:r>
          </a:p>
        </p:txBody>
      </p:sp>
      <p:sp>
        <p:nvSpPr>
          <p:cNvPr id="34836" name="Line 20"/>
          <p:cNvSpPr>
            <a:spLocks noChangeShapeType="1"/>
          </p:cNvSpPr>
          <p:nvPr/>
        </p:nvSpPr>
        <p:spPr bwMode="auto">
          <a:xfrm>
            <a:off x="1295400" y="2743200"/>
            <a:ext cx="381000" cy="228600"/>
          </a:xfrm>
          <a:prstGeom prst="line">
            <a:avLst/>
          </a:prstGeom>
          <a:noFill/>
          <a:ln w="9525">
            <a:solidFill>
              <a:schemeClr val="tx1"/>
            </a:solidFill>
            <a:round/>
            <a:headEnd/>
            <a:tailEnd type="triangle" w="med" len="med"/>
          </a:ln>
        </p:spPr>
        <p:txBody>
          <a:bodyPr/>
          <a:lstStyle/>
          <a:p>
            <a:endParaRPr lang="en-US"/>
          </a:p>
        </p:txBody>
      </p:sp>
      <p:sp>
        <p:nvSpPr>
          <p:cNvPr id="34837" name="Line 21"/>
          <p:cNvSpPr>
            <a:spLocks noChangeShapeType="1"/>
          </p:cNvSpPr>
          <p:nvPr/>
        </p:nvSpPr>
        <p:spPr bwMode="auto">
          <a:xfrm flipH="1">
            <a:off x="7010400" y="2819400"/>
            <a:ext cx="457200" cy="228600"/>
          </a:xfrm>
          <a:prstGeom prst="line">
            <a:avLst/>
          </a:prstGeom>
          <a:noFill/>
          <a:ln w="9525">
            <a:solidFill>
              <a:schemeClr val="tx1"/>
            </a:solidFill>
            <a:round/>
            <a:headEnd/>
            <a:tailEnd type="triangle" w="med" len="med"/>
          </a:ln>
        </p:spPr>
        <p:txBody>
          <a:bodyPr/>
          <a:lstStyle/>
          <a:p>
            <a:endParaRPr lang="en-US"/>
          </a:p>
        </p:txBody>
      </p:sp>
      <p:sp>
        <p:nvSpPr>
          <p:cNvPr id="34838" name="Line 22"/>
          <p:cNvSpPr>
            <a:spLocks noChangeShapeType="1"/>
          </p:cNvSpPr>
          <p:nvPr/>
        </p:nvSpPr>
        <p:spPr bwMode="auto">
          <a:xfrm>
            <a:off x="2362200" y="2514600"/>
            <a:ext cx="76200" cy="304800"/>
          </a:xfrm>
          <a:prstGeom prst="line">
            <a:avLst/>
          </a:prstGeom>
          <a:noFill/>
          <a:ln w="9525">
            <a:solidFill>
              <a:schemeClr val="tx1"/>
            </a:solidFill>
            <a:round/>
            <a:headEnd/>
            <a:tailEnd type="triangle" w="med" len="med"/>
          </a:ln>
        </p:spPr>
        <p:txBody>
          <a:bodyPr/>
          <a:lstStyle/>
          <a:p>
            <a:endParaRPr lang="en-US"/>
          </a:p>
        </p:txBody>
      </p:sp>
      <p:sp>
        <p:nvSpPr>
          <p:cNvPr id="34839" name="Line 23"/>
          <p:cNvSpPr>
            <a:spLocks noChangeShapeType="1"/>
          </p:cNvSpPr>
          <p:nvPr/>
        </p:nvSpPr>
        <p:spPr bwMode="auto">
          <a:xfrm flipH="1">
            <a:off x="6019800" y="2514600"/>
            <a:ext cx="76200" cy="304800"/>
          </a:xfrm>
          <a:prstGeom prst="line">
            <a:avLst/>
          </a:prstGeom>
          <a:noFill/>
          <a:ln w="9525">
            <a:solidFill>
              <a:schemeClr val="tx1"/>
            </a:solidFill>
            <a:round/>
            <a:headEnd/>
            <a:tailEnd type="triangle" w="med" len="med"/>
          </a:ln>
        </p:spPr>
        <p:txBody>
          <a:bodyPr/>
          <a:lstStyle/>
          <a:p>
            <a:endParaRPr lang="en-US"/>
          </a:p>
        </p:txBody>
      </p:sp>
      <p:sp>
        <p:nvSpPr>
          <p:cNvPr id="18456" name="Line 24"/>
          <p:cNvSpPr>
            <a:spLocks noChangeShapeType="1"/>
          </p:cNvSpPr>
          <p:nvPr/>
        </p:nvSpPr>
        <p:spPr bwMode="auto">
          <a:xfrm>
            <a:off x="5029200" y="2743200"/>
            <a:ext cx="76200" cy="228600"/>
          </a:xfrm>
          <a:prstGeom prst="line">
            <a:avLst/>
          </a:prstGeom>
          <a:noFill/>
          <a:ln w="9525">
            <a:solidFill>
              <a:schemeClr val="tx1"/>
            </a:solidFill>
            <a:round/>
            <a:headEnd/>
            <a:tailEnd type="triangle" w="med" len="med"/>
          </a:ln>
        </p:spPr>
        <p:txBody>
          <a:bodyPr/>
          <a:lstStyle/>
          <a:p>
            <a:endParaRPr lang="en-US"/>
          </a:p>
        </p:txBody>
      </p:sp>
      <p:sp>
        <p:nvSpPr>
          <p:cNvPr id="34841" name="Rectangle 25"/>
          <p:cNvSpPr>
            <a:spLocks noGrp="1" noChangeArrowheads="1"/>
          </p:cNvSpPr>
          <p:nvPr>
            <p:ph type="title"/>
          </p:nvPr>
        </p:nvSpPr>
        <p:spPr/>
        <p:txBody>
          <a:bodyPr/>
          <a:lstStyle/>
          <a:p>
            <a:pPr eaLnBrk="1" hangingPunct="1"/>
            <a:r>
              <a:rPr lang="en-US"/>
              <a:t>Barriers to 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1+#ppt_w/2"/>
                                          </p:val>
                                        </p:tav>
                                        <p:tav tm="100000">
                                          <p:val>
                                            <p:strVal val="#ppt_x"/>
                                          </p:val>
                                        </p:tav>
                                      </p:tavLst>
                                    </p:anim>
                                    <p:anim calcmode="lin" valueType="num">
                                      <p:cBhvr additive="base">
                                        <p:cTn id="8" dur="500" fill="hold"/>
                                        <p:tgtEl>
                                          <p:spTgt spid="184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451"/>
                                        </p:tgtEl>
                                        <p:attrNameLst>
                                          <p:attrName>style.visibility</p:attrName>
                                        </p:attrNameLst>
                                      </p:cBhvr>
                                      <p:to>
                                        <p:strVal val="visible"/>
                                      </p:to>
                                    </p:set>
                                    <p:anim calcmode="lin" valueType="num">
                                      <p:cBhvr additive="base">
                                        <p:cTn id="11" dur="500" fill="hold"/>
                                        <p:tgtEl>
                                          <p:spTgt spid="18451"/>
                                        </p:tgtEl>
                                        <p:attrNameLst>
                                          <p:attrName>ppt_x</p:attrName>
                                        </p:attrNameLst>
                                      </p:cBhvr>
                                      <p:tavLst>
                                        <p:tav tm="0">
                                          <p:val>
                                            <p:strVal val="1+#ppt_w/2"/>
                                          </p:val>
                                        </p:tav>
                                        <p:tav tm="100000">
                                          <p:val>
                                            <p:strVal val="#ppt_x"/>
                                          </p:val>
                                        </p:tav>
                                      </p:tavLst>
                                    </p:anim>
                                    <p:anim calcmode="lin" valueType="num">
                                      <p:cBhvr additive="base">
                                        <p:cTn id="12" dur="500" fill="hold"/>
                                        <p:tgtEl>
                                          <p:spTgt spid="1845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456"/>
                                        </p:tgtEl>
                                        <p:attrNameLst>
                                          <p:attrName>style.visibility</p:attrName>
                                        </p:attrNameLst>
                                      </p:cBhvr>
                                      <p:to>
                                        <p:strVal val="visible"/>
                                      </p:to>
                                    </p:set>
                                    <p:anim calcmode="lin" valueType="num">
                                      <p:cBhvr additive="base">
                                        <p:cTn id="15" dur="500" fill="hold"/>
                                        <p:tgtEl>
                                          <p:spTgt spid="18456"/>
                                        </p:tgtEl>
                                        <p:attrNameLst>
                                          <p:attrName>ppt_x</p:attrName>
                                        </p:attrNameLst>
                                      </p:cBhvr>
                                      <p:tavLst>
                                        <p:tav tm="0">
                                          <p:val>
                                            <p:strVal val="1+#ppt_w/2"/>
                                          </p:val>
                                        </p:tav>
                                        <p:tav tm="100000">
                                          <p:val>
                                            <p:strVal val="#ppt_x"/>
                                          </p:val>
                                        </p:tav>
                                      </p:tavLst>
                                    </p:anim>
                                    <p:anim calcmode="lin" valueType="num">
                                      <p:cBhvr additive="base">
                                        <p:cTn id="16" dur="500" fill="hold"/>
                                        <p:tgtEl>
                                          <p:spTgt spid="184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51" grpId="0"/>
      <p:bldP spid="184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Tissue Texture Changes</a:t>
            </a:r>
          </a:p>
        </p:txBody>
      </p:sp>
      <p:sp>
        <p:nvSpPr>
          <p:cNvPr id="35843" name="Rectangle 3"/>
          <p:cNvSpPr>
            <a:spLocks noGrp="1" noChangeArrowheads="1"/>
          </p:cNvSpPr>
          <p:nvPr>
            <p:ph type="body" idx="1"/>
          </p:nvPr>
        </p:nvSpPr>
        <p:spPr/>
        <p:txBody>
          <a:bodyPr/>
          <a:lstStyle/>
          <a:p>
            <a:pPr eaLnBrk="1" hangingPunct="1"/>
            <a:r>
              <a:rPr lang="en-US"/>
              <a:t>Acute</a:t>
            </a:r>
          </a:p>
        </p:txBody>
      </p:sp>
      <p:sp>
        <p:nvSpPr>
          <p:cNvPr id="35844" name="Content Placeholder 8"/>
          <p:cNvSpPr>
            <a:spLocks noGrp="1"/>
          </p:cNvSpPr>
          <p:nvPr>
            <p:ph sz="half" idx="2"/>
          </p:nvPr>
        </p:nvSpPr>
        <p:spPr/>
        <p:txBody>
          <a:bodyPr/>
          <a:lstStyle/>
          <a:p>
            <a:pPr lvl="1" eaLnBrk="1" hangingPunct="1">
              <a:buFont typeface="Wingdings" pitchFamily="2" charset="2"/>
              <a:buChar char="v"/>
            </a:pPr>
            <a:r>
              <a:rPr lang="en-US" sz="2800"/>
              <a:t>Immediate</a:t>
            </a:r>
          </a:p>
          <a:p>
            <a:pPr lvl="1" eaLnBrk="1" hangingPunct="1">
              <a:buFont typeface="Wingdings" pitchFamily="2" charset="2"/>
              <a:buChar char="v"/>
            </a:pPr>
            <a:r>
              <a:rPr lang="en-US" sz="2800"/>
              <a:t>Vasodilation</a:t>
            </a:r>
          </a:p>
          <a:p>
            <a:pPr lvl="1" eaLnBrk="1" hangingPunct="1">
              <a:buFont typeface="Wingdings" pitchFamily="2" charset="2"/>
              <a:buChar char="v"/>
            </a:pPr>
            <a:r>
              <a:rPr lang="en-US" sz="2800"/>
              <a:t>Edema/swelling</a:t>
            </a:r>
          </a:p>
          <a:p>
            <a:pPr lvl="1" eaLnBrk="1" hangingPunct="1">
              <a:buFont typeface="Wingdings" pitchFamily="2" charset="2"/>
              <a:buChar char="v"/>
            </a:pPr>
            <a:r>
              <a:rPr lang="en-US" sz="2800"/>
              <a:t>Increased moisture</a:t>
            </a:r>
          </a:p>
          <a:p>
            <a:pPr lvl="1" eaLnBrk="1" hangingPunct="1">
              <a:buFont typeface="Wingdings" pitchFamily="2" charset="2"/>
              <a:buChar char="v"/>
            </a:pPr>
            <a:r>
              <a:rPr lang="en-US" sz="2800"/>
              <a:t>Heat/redness</a:t>
            </a:r>
          </a:p>
          <a:p>
            <a:pPr lvl="1" eaLnBrk="1" hangingPunct="1">
              <a:buFont typeface="Wingdings" pitchFamily="2" charset="2"/>
              <a:buChar char="v"/>
            </a:pPr>
            <a:r>
              <a:rPr lang="en-US" sz="2800"/>
              <a:t>Rough texture</a:t>
            </a:r>
          </a:p>
          <a:p>
            <a:pPr lvl="1" eaLnBrk="1" hangingPunct="1">
              <a:buFont typeface="Wingdings" pitchFamily="2" charset="2"/>
              <a:buChar char="v"/>
            </a:pPr>
            <a:r>
              <a:rPr lang="en-US" sz="2800"/>
              <a:t>“Boggy” tissue</a:t>
            </a:r>
          </a:p>
          <a:p>
            <a:endParaRPr lang="en-US"/>
          </a:p>
        </p:txBody>
      </p:sp>
      <p:sp>
        <p:nvSpPr>
          <p:cNvPr id="35845" name="Rectangle 4"/>
          <p:cNvSpPr>
            <a:spLocks noGrp="1" noChangeArrowheads="1"/>
          </p:cNvSpPr>
          <p:nvPr>
            <p:ph type="body" sz="quarter" idx="3"/>
          </p:nvPr>
        </p:nvSpPr>
        <p:spPr/>
        <p:txBody>
          <a:bodyPr/>
          <a:lstStyle/>
          <a:p>
            <a:pPr eaLnBrk="1" hangingPunct="1"/>
            <a:r>
              <a:rPr lang="en-US"/>
              <a:t>Chronic</a:t>
            </a:r>
          </a:p>
        </p:txBody>
      </p:sp>
      <p:sp>
        <p:nvSpPr>
          <p:cNvPr id="35846" name="Content Placeholder 9"/>
          <p:cNvSpPr>
            <a:spLocks noGrp="1"/>
          </p:cNvSpPr>
          <p:nvPr>
            <p:ph sz="quarter" idx="4"/>
          </p:nvPr>
        </p:nvSpPr>
        <p:spPr/>
        <p:txBody>
          <a:bodyPr>
            <a:normAutofit lnSpcReduction="10000"/>
          </a:bodyPr>
          <a:lstStyle/>
          <a:p>
            <a:pPr lvl="1" eaLnBrk="1" hangingPunct="1">
              <a:buFont typeface="Wingdings" pitchFamily="2" charset="2"/>
              <a:buChar char="v"/>
            </a:pPr>
            <a:r>
              <a:rPr lang="en-US" sz="2800"/>
              <a:t>Longstanding</a:t>
            </a:r>
          </a:p>
          <a:p>
            <a:pPr lvl="1" eaLnBrk="1" hangingPunct="1">
              <a:buFont typeface="Wingdings" pitchFamily="2" charset="2"/>
              <a:buChar char="v"/>
            </a:pPr>
            <a:r>
              <a:rPr lang="en-US" sz="2800"/>
              <a:t>Fibrosis</a:t>
            </a:r>
          </a:p>
          <a:p>
            <a:pPr lvl="1" eaLnBrk="1" hangingPunct="1">
              <a:buFont typeface="Wingdings" pitchFamily="2" charset="2"/>
              <a:buChar char="v"/>
            </a:pPr>
            <a:r>
              <a:rPr lang="en-US" sz="2800"/>
              <a:t>Pruritic</a:t>
            </a:r>
          </a:p>
          <a:p>
            <a:pPr lvl="1" eaLnBrk="1" hangingPunct="1">
              <a:buFont typeface="Wingdings" pitchFamily="2" charset="2"/>
              <a:buChar char="v"/>
            </a:pPr>
            <a:r>
              <a:rPr lang="en-US" sz="2800"/>
              <a:t>Cool</a:t>
            </a:r>
          </a:p>
          <a:p>
            <a:pPr lvl="1" eaLnBrk="1" hangingPunct="1">
              <a:buFont typeface="Wingdings" pitchFamily="2" charset="2"/>
              <a:buChar char="v"/>
            </a:pPr>
            <a:r>
              <a:rPr lang="en-US" sz="2800"/>
              <a:t>Ropy or stringy tissues</a:t>
            </a:r>
          </a:p>
          <a:p>
            <a:pPr lvl="1" eaLnBrk="1" hangingPunct="1">
              <a:buFont typeface="Wingdings" pitchFamily="2" charset="2"/>
              <a:buChar char="v"/>
            </a:pPr>
            <a:r>
              <a:rPr lang="en-US" sz="2800"/>
              <a:t>Dryness</a:t>
            </a:r>
          </a:p>
          <a:p>
            <a:pPr lvl="1" eaLnBrk="1" hangingPunct="1">
              <a:buFont typeface="Wingdings" pitchFamily="2" charset="2"/>
              <a:buChar char="v"/>
            </a:pPr>
            <a:r>
              <a:rPr lang="en-US" sz="2800"/>
              <a:t>Thin texture</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t>Using OMT to Heal Somatic Dysfunction</a:t>
            </a:r>
          </a:p>
        </p:txBody>
      </p:sp>
      <p:sp>
        <p:nvSpPr>
          <p:cNvPr id="36867" name="Content Placeholder 2"/>
          <p:cNvSpPr>
            <a:spLocks noGrp="1"/>
          </p:cNvSpPr>
          <p:nvPr>
            <p:ph idx="1"/>
          </p:nvPr>
        </p:nvSpPr>
        <p:spPr>
          <a:xfrm>
            <a:off x="457200" y="2264229"/>
            <a:ext cx="8229600" cy="3861934"/>
          </a:xfrm>
        </p:spPr>
        <p:txBody>
          <a:bodyPr/>
          <a:lstStyle/>
          <a:p>
            <a:r>
              <a:rPr lang="en-US" dirty="0"/>
              <a:t>Forty different OMT techniques are noted in the AACOM Glossary of Osteopathic Terminology</a:t>
            </a:r>
          </a:p>
        </p:txBody>
      </p:sp>
      <p:pic>
        <p:nvPicPr>
          <p:cNvPr id="36868" name="Picture 3" descr="ColeOMT.jpg"/>
          <p:cNvPicPr>
            <a:picLocks noChangeAspect="1"/>
          </p:cNvPicPr>
          <p:nvPr/>
        </p:nvPicPr>
        <p:blipFill>
          <a:blip r:embed="rId2"/>
          <a:srcRect/>
          <a:stretch>
            <a:fillRect/>
          </a:stretch>
        </p:blipFill>
        <p:spPr bwMode="auto">
          <a:xfrm>
            <a:off x="5029200" y="3886200"/>
            <a:ext cx="3916363" cy="27987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Categories of OMT</a:t>
            </a:r>
          </a:p>
        </p:txBody>
      </p:sp>
      <p:sp>
        <p:nvSpPr>
          <p:cNvPr id="37891" name="Rectangle 3"/>
          <p:cNvSpPr>
            <a:spLocks noGrp="1" noChangeArrowheads="1"/>
          </p:cNvSpPr>
          <p:nvPr>
            <p:ph type="body" idx="1"/>
          </p:nvPr>
        </p:nvSpPr>
        <p:spPr/>
        <p:txBody>
          <a:bodyPr/>
          <a:lstStyle/>
          <a:p>
            <a:pPr eaLnBrk="1" hangingPunct="1"/>
            <a:r>
              <a:rPr lang="en-US"/>
              <a:t>Direct</a:t>
            </a:r>
          </a:p>
        </p:txBody>
      </p:sp>
      <p:sp>
        <p:nvSpPr>
          <p:cNvPr id="37892" name="Content Placeholder 3"/>
          <p:cNvSpPr>
            <a:spLocks noGrp="1"/>
          </p:cNvSpPr>
          <p:nvPr>
            <p:ph sz="half" idx="2"/>
          </p:nvPr>
        </p:nvSpPr>
        <p:spPr>
          <a:xfrm>
            <a:off x="457200" y="2174875"/>
            <a:ext cx="4040188" cy="1939925"/>
          </a:xfrm>
        </p:spPr>
        <p:txBody>
          <a:bodyPr>
            <a:normAutofit fontScale="92500"/>
          </a:bodyPr>
          <a:lstStyle/>
          <a:p>
            <a:r>
              <a:rPr lang="en-US" dirty="0"/>
              <a:t>Moves through the restrictive barrier</a:t>
            </a:r>
          </a:p>
          <a:p>
            <a:r>
              <a:rPr lang="en-US" dirty="0"/>
              <a:t>Examples:</a:t>
            </a:r>
          </a:p>
          <a:p>
            <a:pPr lvl="1"/>
            <a:r>
              <a:rPr lang="en-US" dirty="0"/>
              <a:t>High velocity, low amplitude</a:t>
            </a:r>
          </a:p>
          <a:p>
            <a:pPr lvl="1"/>
            <a:r>
              <a:rPr lang="en-US" dirty="0"/>
              <a:t>Muscle energy</a:t>
            </a:r>
          </a:p>
          <a:p>
            <a:endParaRPr lang="en-US" dirty="0"/>
          </a:p>
        </p:txBody>
      </p:sp>
      <p:sp>
        <p:nvSpPr>
          <p:cNvPr id="37893" name="Text Placeholder 4"/>
          <p:cNvSpPr>
            <a:spLocks noGrp="1"/>
          </p:cNvSpPr>
          <p:nvPr>
            <p:ph type="body" sz="quarter" idx="3"/>
          </p:nvPr>
        </p:nvSpPr>
        <p:spPr/>
        <p:txBody>
          <a:bodyPr/>
          <a:lstStyle/>
          <a:p>
            <a:r>
              <a:rPr lang="en-US"/>
              <a:t>Indirect</a:t>
            </a:r>
          </a:p>
        </p:txBody>
      </p:sp>
      <p:sp>
        <p:nvSpPr>
          <p:cNvPr id="37894" name="Content Placeholder 5"/>
          <p:cNvSpPr>
            <a:spLocks noGrp="1"/>
          </p:cNvSpPr>
          <p:nvPr>
            <p:ph sz="quarter" idx="4"/>
          </p:nvPr>
        </p:nvSpPr>
        <p:spPr>
          <a:xfrm>
            <a:off x="4645025" y="2174875"/>
            <a:ext cx="4041775" cy="2092325"/>
          </a:xfrm>
        </p:spPr>
        <p:txBody>
          <a:bodyPr>
            <a:normAutofit fontScale="92500" lnSpcReduction="10000"/>
          </a:bodyPr>
          <a:lstStyle/>
          <a:p>
            <a:r>
              <a:rPr lang="en-US" dirty="0"/>
              <a:t>Moves away from the restrictive barrier to allow a release or relaxation</a:t>
            </a:r>
          </a:p>
          <a:p>
            <a:r>
              <a:rPr lang="en-US" dirty="0"/>
              <a:t>Examples:</a:t>
            </a:r>
          </a:p>
          <a:p>
            <a:pPr lvl="1"/>
            <a:r>
              <a:rPr lang="en-US" dirty="0"/>
              <a:t>Facilitated positional release</a:t>
            </a:r>
          </a:p>
          <a:p>
            <a:pPr lvl="1"/>
            <a:r>
              <a:rPr lang="en-US" dirty="0" err="1"/>
              <a:t>Counterstrain</a:t>
            </a:r>
            <a:endParaRPr lang="en-US" dirty="0"/>
          </a:p>
          <a:p>
            <a:pPr lvl="1">
              <a:buFont typeface="Arial" charset="0"/>
              <a:buNone/>
            </a:pPr>
            <a:endParaRPr lang="en-US" dirty="0"/>
          </a:p>
        </p:txBody>
      </p:sp>
      <p:sp>
        <p:nvSpPr>
          <p:cNvPr id="8" name="TextBox 7"/>
          <p:cNvSpPr txBox="1"/>
          <p:nvPr/>
        </p:nvSpPr>
        <p:spPr>
          <a:xfrm>
            <a:off x="2438400" y="4495800"/>
            <a:ext cx="3810000" cy="1846659"/>
          </a:xfrm>
          <a:prstGeom prst="rect">
            <a:avLst/>
          </a:prstGeom>
          <a:noFill/>
        </p:spPr>
        <p:txBody>
          <a:bodyPr>
            <a:spAutoFit/>
          </a:bodyPr>
          <a:lstStyle/>
          <a:p>
            <a:pPr lvl="1">
              <a:defRPr/>
            </a:pPr>
            <a:r>
              <a:rPr lang="en-US" sz="2400" b="1" dirty="0">
                <a:latin typeface="Calibri" pitchFamily="34" charset="0"/>
                <a:cs typeface="Calibri" pitchFamily="34" charset="0"/>
              </a:rPr>
              <a:t>Combined or Either</a:t>
            </a:r>
          </a:p>
          <a:p>
            <a:pPr lvl="1">
              <a:buFont typeface="Arial" pitchFamily="34" charset="0"/>
              <a:buChar char="•"/>
              <a:defRPr/>
            </a:pPr>
            <a:r>
              <a:rPr lang="en-US" sz="2400" dirty="0">
                <a:latin typeface="+mj-lt"/>
              </a:rPr>
              <a:t> Examples:</a:t>
            </a:r>
          </a:p>
          <a:p>
            <a:pPr lvl="1">
              <a:defRPr/>
            </a:pPr>
            <a:r>
              <a:rPr lang="en-US" sz="2400" dirty="0">
                <a:latin typeface="+mj-lt"/>
              </a:rPr>
              <a:t>	Still’s technique</a:t>
            </a:r>
          </a:p>
          <a:p>
            <a:pPr lvl="1">
              <a:defRPr/>
            </a:pPr>
            <a:r>
              <a:rPr lang="en-US" sz="2400" dirty="0">
                <a:latin typeface="+mj-lt"/>
              </a:rPr>
              <a:t>	Myofascial release</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Learning Objectives</a:t>
            </a:r>
          </a:p>
        </p:txBody>
      </p:sp>
      <p:sp>
        <p:nvSpPr>
          <p:cNvPr id="11267" name="Content Placeholder 2"/>
          <p:cNvSpPr>
            <a:spLocks noGrp="1"/>
          </p:cNvSpPr>
          <p:nvPr>
            <p:ph idx="1"/>
          </p:nvPr>
        </p:nvSpPr>
        <p:spPr>
          <a:xfrm>
            <a:off x="457200" y="1828800"/>
            <a:ext cx="8229600" cy="4297363"/>
          </a:xfrm>
        </p:spPr>
        <p:txBody>
          <a:bodyPr>
            <a:normAutofit lnSpcReduction="10000"/>
          </a:bodyPr>
          <a:lstStyle/>
          <a:p>
            <a:r>
              <a:rPr lang="en-US" sz="3000" dirty="0"/>
              <a:t>Be able to name the four tenets that define osteopathic principles and practice (OPP).</a:t>
            </a:r>
          </a:p>
          <a:p>
            <a:r>
              <a:rPr lang="en-US" sz="3000" dirty="0"/>
              <a:t>Be able to define somatic dysfunction and it’s characteristics.</a:t>
            </a:r>
          </a:p>
          <a:p>
            <a:r>
              <a:rPr lang="en-US" sz="3000" dirty="0"/>
              <a:t>Understand who can safely and successfully perform osteopathic manipulative therapy (OMT).</a:t>
            </a:r>
          </a:p>
          <a:p>
            <a:r>
              <a:rPr lang="en-US" sz="3000" dirty="0"/>
              <a:t>Be familiar with evidence regarding the effectiveness of OMT for health conditions.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1"/>
            <a:ext cx="8229600" cy="1077686"/>
          </a:xfrm>
        </p:spPr>
        <p:txBody>
          <a:bodyPr/>
          <a:lstStyle/>
          <a:p>
            <a:r>
              <a:rPr lang="en-US" dirty="0"/>
              <a:t>Physiologic Effects of OMT</a:t>
            </a:r>
          </a:p>
        </p:txBody>
      </p:sp>
      <p:sp>
        <p:nvSpPr>
          <p:cNvPr id="38915" name="Content Placeholder 6"/>
          <p:cNvSpPr>
            <a:spLocks noGrp="1"/>
          </p:cNvSpPr>
          <p:nvPr>
            <p:ph idx="1"/>
          </p:nvPr>
        </p:nvSpPr>
        <p:spPr>
          <a:xfrm>
            <a:off x="457200" y="1600200"/>
            <a:ext cx="8229600" cy="5029200"/>
          </a:xfrm>
        </p:spPr>
        <p:txBody>
          <a:bodyPr/>
          <a:lstStyle/>
          <a:p>
            <a:r>
              <a:rPr lang="en-US" sz="2200" u="sng"/>
              <a:t>Mechanically</a:t>
            </a:r>
            <a:r>
              <a:rPr lang="en-US" sz="2200"/>
              <a:t>: OMT can cause articular release, causing freeing of motion and release of joint tension of vertebrae, long or short bones with or without an accompanying noise</a:t>
            </a:r>
          </a:p>
          <a:p>
            <a:r>
              <a:rPr lang="en-US" sz="2200" u="sng"/>
              <a:t>Neuromuscularly</a:t>
            </a:r>
            <a:r>
              <a:rPr lang="en-US" sz="2200"/>
              <a:t>: OMT generates afferent input, which diminishes motor neuron discharge and relaxes muscle fibers</a:t>
            </a:r>
          </a:p>
          <a:p>
            <a:r>
              <a:rPr lang="en-US" sz="2200" u="sng"/>
              <a:t>Vascularly</a:t>
            </a:r>
            <a:r>
              <a:rPr lang="en-US" sz="2200"/>
              <a:t>: OMT increases nitric oxide concentration in blood, thus promoting vasodilation and increasing blood flow to peripheral vascular tissue</a:t>
            </a:r>
          </a:p>
          <a:p>
            <a:r>
              <a:rPr lang="en-US" sz="2200" u="sng"/>
              <a:t>Neurochemically</a:t>
            </a:r>
            <a:r>
              <a:rPr lang="en-US" sz="2200"/>
              <a:t>: OMT transiently increases serum anandamide, stimulating cannabinoid receptors in the brain</a:t>
            </a:r>
          </a:p>
          <a:p>
            <a:pPr eaLnBrk="1" hangingPunct="1"/>
            <a:r>
              <a:rPr lang="en-US" sz="2200"/>
              <a:t>May increase water content of collagenous and cartilagenous structures</a:t>
            </a:r>
          </a:p>
          <a:p>
            <a:pPr eaLnBrk="1" hangingPunct="1"/>
            <a:r>
              <a:rPr lang="en-US" sz="2200"/>
              <a:t>May stimulate glycosaminoglycan synthesis</a:t>
            </a:r>
          </a:p>
          <a:p>
            <a:endParaRPr lang="en-US"/>
          </a:p>
          <a:p>
            <a:endParaRPr lang="en-US"/>
          </a:p>
          <a:p>
            <a:endParaRPr lang="en-US"/>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Contraindications to OMT</a:t>
            </a:r>
          </a:p>
        </p:txBody>
      </p:sp>
      <p:sp>
        <p:nvSpPr>
          <p:cNvPr id="39939" name="Content Placeholder 2"/>
          <p:cNvSpPr>
            <a:spLocks noGrp="1"/>
          </p:cNvSpPr>
          <p:nvPr>
            <p:ph idx="1"/>
          </p:nvPr>
        </p:nvSpPr>
        <p:spPr/>
        <p:txBody>
          <a:bodyPr>
            <a:normAutofit lnSpcReduction="10000"/>
          </a:bodyPr>
          <a:lstStyle/>
          <a:p>
            <a:r>
              <a:rPr lang="en-US"/>
              <a:t>Contraindications vary by technique.</a:t>
            </a:r>
          </a:p>
          <a:p>
            <a:r>
              <a:rPr lang="en-US"/>
              <a:t>HVLA, for example, has the most contraindications.</a:t>
            </a:r>
          </a:p>
          <a:p>
            <a:pPr lvl="1"/>
            <a:r>
              <a:rPr lang="en-US"/>
              <a:t>Some examples include osteoporosis, fracture, malignancy or osteomyelitis.</a:t>
            </a:r>
          </a:p>
          <a:p>
            <a:r>
              <a:rPr lang="en-US"/>
              <a:t>Other techniques, however, may be limited only by patient’s ability to follow directions or lie still.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defRPr/>
            </a:pPr>
            <a:r>
              <a:rPr lang="en-US" dirty="0"/>
              <a:t>Evidence for OMT</a:t>
            </a:r>
          </a:p>
        </p:txBody>
      </p:sp>
      <p:sp>
        <p:nvSpPr>
          <p:cNvPr id="5" name="Text Placeholder 4"/>
          <p:cNvSpPr>
            <a:spLocks noGrp="1"/>
          </p:cNvSpPr>
          <p:nvPr>
            <p:ph type="body" idx="1"/>
          </p:nvPr>
        </p:nvSpPr>
        <p:spPr/>
        <p:txBody>
          <a:bodyPr/>
          <a:lstStyle/>
          <a:p>
            <a:pPr>
              <a:defRPr/>
            </a:pPr>
            <a:r>
              <a:rPr lang="en-US" dirty="0"/>
              <a:t>A Brief Literature Review of OMT</a:t>
            </a:r>
          </a:p>
        </p:txBody>
      </p:sp>
      <p:pic>
        <p:nvPicPr>
          <p:cNvPr id="40964" name="Picture 2" descr="http://www.chiropractic-help.com/images/Lumbar-roll.jpg"/>
          <p:cNvPicPr>
            <a:picLocks noChangeAspect="1" noChangeArrowheads="1"/>
          </p:cNvPicPr>
          <p:nvPr/>
        </p:nvPicPr>
        <p:blipFill>
          <a:blip r:embed="rId2"/>
          <a:srcRect/>
          <a:stretch>
            <a:fillRect/>
          </a:stretch>
        </p:blipFill>
        <p:spPr bwMode="auto">
          <a:xfrm>
            <a:off x="5410200" y="457200"/>
            <a:ext cx="3538538" cy="32496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457200" y="794657"/>
            <a:ext cx="8229600" cy="1002167"/>
          </a:xfrm>
        </p:spPr>
        <p:txBody>
          <a:bodyPr lIns="90000" tIns="46800" rIns="90000" bIns="46800">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sz="3200" dirty="0"/>
            </a:br>
            <a:r>
              <a:rPr lang="en-GB" sz="3200" dirty="0"/>
              <a:t>“Comparison of OMT with standard care for patients with low back pain.” </a:t>
            </a:r>
            <a:r>
              <a:rPr lang="en-GB" sz="3200" u="sng" dirty="0"/>
              <a:t>NEJM</a:t>
            </a:r>
            <a:r>
              <a:rPr lang="en-GB" sz="3200" dirty="0"/>
              <a:t> 1999.</a:t>
            </a:r>
          </a:p>
        </p:txBody>
      </p:sp>
      <p:sp>
        <p:nvSpPr>
          <p:cNvPr id="41987" name="Rectangle 2"/>
          <p:cNvSpPr>
            <a:spLocks noGrp="1" noChangeArrowheads="1"/>
          </p:cNvSpPr>
          <p:nvPr>
            <p:ph type="body" idx="1"/>
          </p:nvPr>
        </p:nvSpPr>
        <p:spPr>
          <a:xfrm>
            <a:off x="457200" y="1600200"/>
            <a:ext cx="8229600" cy="4786313"/>
          </a:xfrm>
        </p:spPr>
        <p:txBody>
          <a:bodyPr lIns="90000" tIns="46800" rIns="90000" bIns="46800"/>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155 patients with low back pain lasting &gt; 3 weeks and &lt; 6 months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72 randomized to receive standard care (NSAIDs, analgesics, muscle relaxants, active PT) and 83 randomized to receive OMT weekly for 4 weeks then every 2 weeks for another 4 visits </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422276" y="1074057"/>
            <a:ext cx="8229600" cy="830943"/>
          </a:xfrm>
        </p:spPr>
        <p:txBody>
          <a:bodyPr lIns="90000" tIns="46800" rIns="90000" bIns="46800">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Comparison of OMT with standard care for patients with low back pain.” </a:t>
            </a:r>
            <a:r>
              <a:rPr lang="en-GB" sz="3200" u="sng" dirty="0"/>
              <a:t>NEJM</a:t>
            </a:r>
            <a:r>
              <a:rPr lang="en-GB" sz="3200" dirty="0"/>
              <a:t> 1999.</a:t>
            </a:r>
          </a:p>
        </p:txBody>
      </p:sp>
      <p:grpSp>
        <p:nvGrpSpPr>
          <p:cNvPr id="2" name="Group 2"/>
          <p:cNvGrpSpPr>
            <a:grpSpLocks/>
          </p:cNvGrpSpPr>
          <p:nvPr/>
        </p:nvGrpSpPr>
        <p:grpSpPr bwMode="auto">
          <a:xfrm>
            <a:off x="457200" y="1905000"/>
            <a:ext cx="8228013" cy="3165475"/>
            <a:chOff x="288" y="1008"/>
            <a:chExt cx="5183" cy="1994"/>
          </a:xfrm>
        </p:grpSpPr>
        <p:sp>
          <p:nvSpPr>
            <p:cNvPr id="43013" name="Rectangle 3"/>
            <p:cNvSpPr>
              <a:spLocks noChangeArrowheads="1"/>
            </p:cNvSpPr>
            <p:nvPr/>
          </p:nvSpPr>
          <p:spPr bwMode="auto">
            <a:xfrm>
              <a:off x="4445" y="2562"/>
              <a:ext cx="1027"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&lt;0.05</a:t>
              </a:r>
            </a:p>
          </p:txBody>
        </p:sp>
        <p:sp>
          <p:nvSpPr>
            <p:cNvPr id="43014" name="Rectangle 4"/>
            <p:cNvSpPr>
              <a:spLocks noChangeArrowheads="1"/>
            </p:cNvSpPr>
            <p:nvPr/>
          </p:nvSpPr>
          <p:spPr bwMode="auto">
            <a:xfrm>
              <a:off x="4445" y="2121"/>
              <a:ext cx="1027"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&lt;0.01</a:t>
              </a:r>
            </a:p>
          </p:txBody>
        </p:sp>
        <p:sp>
          <p:nvSpPr>
            <p:cNvPr id="43015" name="Rectangle 5"/>
            <p:cNvSpPr>
              <a:spLocks noChangeArrowheads="1"/>
            </p:cNvSpPr>
            <p:nvPr/>
          </p:nvSpPr>
          <p:spPr bwMode="auto">
            <a:xfrm>
              <a:off x="4445" y="1852"/>
              <a:ext cx="1027" cy="269"/>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&lt;0.01</a:t>
              </a:r>
            </a:p>
          </p:txBody>
        </p:sp>
        <p:sp>
          <p:nvSpPr>
            <p:cNvPr id="43016" name="Rectangle 6"/>
            <p:cNvSpPr>
              <a:spLocks noChangeArrowheads="1"/>
            </p:cNvSpPr>
            <p:nvPr/>
          </p:nvSpPr>
          <p:spPr bwMode="auto">
            <a:xfrm>
              <a:off x="4445" y="1449"/>
              <a:ext cx="1027" cy="403"/>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0.19</a:t>
              </a:r>
            </a:p>
          </p:txBody>
        </p:sp>
        <p:sp>
          <p:nvSpPr>
            <p:cNvPr id="43017" name="Rectangle 7"/>
            <p:cNvSpPr>
              <a:spLocks noChangeArrowheads="1"/>
            </p:cNvSpPr>
            <p:nvPr/>
          </p:nvSpPr>
          <p:spPr bwMode="auto">
            <a:xfrm>
              <a:off x="4445" y="1008"/>
              <a:ext cx="1027"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P-value</a:t>
              </a:r>
            </a:p>
          </p:txBody>
        </p:sp>
        <p:sp>
          <p:nvSpPr>
            <p:cNvPr id="43018" name="Rectangle 8"/>
            <p:cNvSpPr>
              <a:spLocks noChangeArrowheads="1"/>
            </p:cNvSpPr>
            <p:nvPr/>
          </p:nvSpPr>
          <p:spPr bwMode="auto">
            <a:xfrm>
              <a:off x="2857" y="2562"/>
              <a:ext cx="1588"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0.2%</a:t>
              </a:r>
            </a:p>
          </p:txBody>
        </p:sp>
        <p:sp>
          <p:nvSpPr>
            <p:cNvPr id="43019" name="Rectangle 9"/>
            <p:cNvSpPr>
              <a:spLocks noChangeArrowheads="1"/>
            </p:cNvSpPr>
            <p:nvPr/>
          </p:nvSpPr>
          <p:spPr bwMode="auto">
            <a:xfrm>
              <a:off x="1549" y="2562"/>
              <a:ext cx="1308"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2.6%</a:t>
              </a:r>
            </a:p>
          </p:txBody>
        </p:sp>
        <p:sp>
          <p:nvSpPr>
            <p:cNvPr id="43020" name="Rectangle 10"/>
            <p:cNvSpPr>
              <a:spLocks noChangeArrowheads="1"/>
            </p:cNvSpPr>
            <p:nvPr/>
          </p:nvSpPr>
          <p:spPr bwMode="auto">
            <a:xfrm>
              <a:off x="288" y="2562"/>
              <a:ext cx="1261"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Use of physical therapy</a:t>
              </a:r>
            </a:p>
          </p:txBody>
        </p:sp>
        <p:sp>
          <p:nvSpPr>
            <p:cNvPr id="43021" name="Rectangle 11"/>
            <p:cNvSpPr>
              <a:spLocks noChangeArrowheads="1"/>
            </p:cNvSpPr>
            <p:nvPr/>
          </p:nvSpPr>
          <p:spPr bwMode="auto">
            <a:xfrm>
              <a:off x="2857" y="2121"/>
              <a:ext cx="1588"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6.3%</a:t>
              </a:r>
            </a:p>
          </p:txBody>
        </p:sp>
        <p:sp>
          <p:nvSpPr>
            <p:cNvPr id="43022" name="Rectangle 12"/>
            <p:cNvSpPr>
              <a:spLocks noChangeArrowheads="1"/>
            </p:cNvSpPr>
            <p:nvPr/>
          </p:nvSpPr>
          <p:spPr bwMode="auto">
            <a:xfrm>
              <a:off x="1549" y="2121"/>
              <a:ext cx="1308"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25.1%</a:t>
              </a:r>
            </a:p>
          </p:txBody>
        </p:sp>
        <p:sp>
          <p:nvSpPr>
            <p:cNvPr id="43023" name="Rectangle 13"/>
            <p:cNvSpPr>
              <a:spLocks noChangeArrowheads="1"/>
            </p:cNvSpPr>
            <p:nvPr/>
          </p:nvSpPr>
          <p:spPr bwMode="auto">
            <a:xfrm>
              <a:off x="288" y="2121"/>
              <a:ext cx="1261"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Use of muscle relaxer</a:t>
              </a:r>
            </a:p>
          </p:txBody>
        </p:sp>
        <p:sp>
          <p:nvSpPr>
            <p:cNvPr id="43024" name="Rectangle 14"/>
            <p:cNvSpPr>
              <a:spLocks noChangeArrowheads="1"/>
            </p:cNvSpPr>
            <p:nvPr/>
          </p:nvSpPr>
          <p:spPr bwMode="auto">
            <a:xfrm>
              <a:off x="2857" y="1852"/>
              <a:ext cx="1588" cy="269"/>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24.3%</a:t>
              </a:r>
            </a:p>
          </p:txBody>
        </p:sp>
        <p:sp>
          <p:nvSpPr>
            <p:cNvPr id="43025" name="Rectangle 15"/>
            <p:cNvSpPr>
              <a:spLocks noChangeArrowheads="1"/>
            </p:cNvSpPr>
            <p:nvPr/>
          </p:nvSpPr>
          <p:spPr bwMode="auto">
            <a:xfrm>
              <a:off x="1549" y="1852"/>
              <a:ext cx="1308" cy="269"/>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54.3%</a:t>
              </a:r>
            </a:p>
          </p:txBody>
        </p:sp>
        <p:sp>
          <p:nvSpPr>
            <p:cNvPr id="43026" name="Rectangle 16"/>
            <p:cNvSpPr>
              <a:spLocks noChangeArrowheads="1"/>
            </p:cNvSpPr>
            <p:nvPr/>
          </p:nvSpPr>
          <p:spPr bwMode="auto">
            <a:xfrm>
              <a:off x="288" y="1852"/>
              <a:ext cx="1261" cy="269"/>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Use of NSAIDs</a:t>
              </a:r>
            </a:p>
          </p:txBody>
        </p:sp>
        <p:sp>
          <p:nvSpPr>
            <p:cNvPr id="43027" name="Rectangle 17"/>
            <p:cNvSpPr>
              <a:spLocks noChangeArrowheads="1"/>
            </p:cNvSpPr>
            <p:nvPr/>
          </p:nvSpPr>
          <p:spPr bwMode="auto">
            <a:xfrm>
              <a:off x="2857" y="1449"/>
              <a:ext cx="1588" cy="403"/>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32.0 +/- 23.0</a:t>
              </a:r>
            </a:p>
          </p:txBody>
        </p:sp>
        <p:sp>
          <p:nvSpPr>
            <p:cNvPr id="43028" name="Rectangle 18"/>
            <p:cNvSpPr>
              <a:spLocks noChangeArrowheads="1"/>
            </p:cNvSpPr>
            <p:nvPr/>
          </p:nvSpPr>
          <p:spPr bwMode="auto">
            <a:xfrm>
              <a:off x="1549" y="1449"/>
              <a:ext cx="1308" cy="403"/>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26.3 +/- 24.1</a:t>
              </a:r>
            </a:p>
          </p:txBody>
        </p:sp>
        <p:sp>
          <p:nvSpPr>
            <p:cNvPr id="43029" name="Rectangle 19"/>
            <p:cNvSpPr>
              <a:spLocks noChangeArrowheads="1"/>
            </p:cNvSpPr>
            <p:nvPr/>
          </p:nvSpPr>
          <p:spPr bwMode="auto">
            <a:xfrm>
              <a:off x="288" y="1449"/>
              <a:ext cx="1261" cy="403"/>
            </a:xfrm>
            <a:prstGeom prst="rect">
              <a:avLst/>
            </a:prstGeom>
            <a:noFill/>
            <a:ln w="9525">
              <a:noFill/>
              <a:round/>
              <a:headEnd/>
              <a:tailEnd/>
            </a:ln>
          </p:spPr>
          <p:txBody>
            <a:bodyPr lIns="90000" tIns="46800" rIns="90000" bIns="46800"/>
            <a:lstStyle/>
            <a:p>
              <a:pPr>
                <a:spcBef>
                  <a:spcPts val="4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Pain </a:t>
              </a:r>
              <a:r>
                <a:rPr lang="en-GB" sz="1600">
                  <a:solidFill>
                    <a:srgbClr val="000000"/>
                  </a:solidFill>
                </a:rPr>
                <a:t>(mm on visual analog scale)</a:t>
              </a:r>
            </a:p>
          </p:txBody>
        </p:sp>
        <p:sp>
          <p:nvSpPr>
            <p:cNvPr id="43030" name="Rectangle 20"/>
            <p:cNvSpPr>
              <a:spLocks noChangeArrowheads="1"/>
            </p:cNvSpPr>
            <p:nvPr/>
          </p:nvSpPr>
          <p:spPr bwMode="auto">
            <a:xfrm>
              <a:off x="2857" y="1008"/>
              <a:ext cx="1588"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Osteopathic Manipulation (N=83)</a:t>
              </a:r>
            </a:p>
          </p:txBody>
        </p:sp>
        <p:sp>
          <p:nvSpPr>
            <p:cNvPr id="43031" name="Rectangle 21"/>
            <p:cNvSpPr>
              <a:spLocks noChangeArrowheads="1"/>
            </p:cNvSpPr>
            <p:nvPr/>
          </p:nvSpPr>
          <p:spPr bwMode="auto">
            <a:xfrm>
              <a:off x="1549" y="1008"/>
              <a:ext cx="1308" cy="441"/>
            </a:xfrm>
            <a:prstGeom prst="rect">
              <a:avLst/>
            </a:prstGeom>
            <a:noFill/>
            <a:ln w="9525">
              <a:noFill/>
              <a:round/>
              <a:headEnd/>
              <a:tailEnd/>
            </a:ln>
          </p:spPr>
          <p:txBody>
            <a:bodyPr lIns="90000" tIns="46800" rIns="90000" bIns="46800"/>
            <a:lstStyle/>
            <a:p>
              <a:pPr>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Standard Care (N=72)</a:t>
              </a:r>
            </a:p>
          </p:txBody>
        </p:sp>
        <p:sp>
          <p:nvSpPr>
            <p:cNvPr id="43032" name="Rectangle 22"/>
            <p:cNvSpPr>
              <a:spLocks noChangeArrowheads="1"/>
            </p:cNvSpPr>
            <p:nvPr/>
          </p:nvSpPr>
          <p:spPr bwMode="auto">
            <a:xfrm>
              <a:off x="288" y="1008"/>
              <a:ext cx="1261" cy="441"/>
            </a:xfrm>
            <a:prstGeom prst="rect">
              <a:avLst/>
            </a:prstGeom>
            <a:noFill/>
            <a:ln w="9525">
              <a:noFill/>
              <a:round/>
              <a:headEnd/>
              <a:tailEnd/>
            </a:ln>
          </p:spPr>
          <p:txBody>
            <a:bodyPr wrap="none" anchor="ctr"/>
            <a:lstStyle/>
            <a:p>
              <a:endParaRPr lang="en-US"/>
            </a:p>
          </p:txBody>
        </p:sp>
        <p:sp>
          <p:nvSpPr>
            <p:cNvPr id="43033" name="Line 23"/>
            <p:cNvSpPr>
              <a:spLocks noChangeShapeType="1"/>
            </p:cNvSpPr>
            <p:nvPr/>
          </p:nvSpPr>
          <p:spPr bwMode="auto">
            <a:xfrm>
              <a:off x="288" y="1008"/>
              <a:ext cx="5184" cy="1"/>
            </a:xfrm>
            <a:prstGeom prst="line">
              <a:avLst/>
            </a:prstGeom>
            <a:noFill/>
            <a:ln w="28440">
              <a:solidFill>
                <a:srgbClr val="000000"/>
              </a:solidFill>
              <a:miter lim="800000"/>
              <a:headEnd/>
              <a:tailEnd/>
            </a:ln>
          </p:spPr>
          <p:txBody>
            <a:bodyPr/>
            <a:lstStyle/>
            <a:p>
              <a:endParaRPr lang="en-US"/>
            </a:p>
          </p:txBody>
        </p:sp>
        <p:sp>
          <p:nvSpPr>
            <p:cNvPr id="43034" name="Line 24"/>
            <p:cNvSpPr>
              <a:spLocks noChangeShapeType="1"/>
            </p:cNvSpPr>
            <p:nvPr/>
          </p:nvSpPr>
          <p:spPr bwMode="auto">
            <a:xfrm>
              <a:off x="288" y="1449"/>
              <a:ext cx="5184" cy="1"/>
            </a:xfrm>
            <a:prstGeom prst="line">
              <a:avLst/>
            </a:prstGeom>
            <a:noFill/>
            <a:ln w="12600">
              <a:solidFill>
                <a:srgbClr val="000000"/>
              </a:solidFill>
              <a:miter lim="800000"/>
              <a:headEnd/>
              <a:tailEnd/>
            </a:ln>
          </p:spPr>
          <p:txBody>
            <a:bodyPr/>
            <a:lstStyle/>
            <a:p>
              <a:endParaRPr lang="en-US"/>
            </a:p>
          </p:txBody>
        </p:sp>
        <p:sp>
          <p:nvSpPr>
            <p:cNvPr id="43035" name="Line 25"/>
            <p:cNvSpPr>
              <a:spLocks noChangeShapeType="1"/>
            </p:cNvSpPr>
            <p:nvPr/>
          </p:nvSpPr>
          <p:spPr bwMode="auto">
            <a:xfrm>
              <a:off x="288" y="1852"/>
              <a:ext cx="5184" cy="1"/>
            </a:xfrm>
            <a:prstGeom prst="line">
              <a:avLst/>
            </a:prstGeom>
            <a:noFill/>
            <a:ln w="12600">
              <a:solidFill>
                <a:srgbClr val="000000"/>
              </a:solidFill>
              <a:miter lim="800000"/>
              <a:headEnd/>
              <a:tailEnd/>
            </a:ln>
          </p:spPr>
          <p:txBody>
            <a:bodyPr/>
            <a:lstStyle/>
            <a:p>
              <a:endParaRPr lang="en-US"/>
            </a:p>
          </p:txBody>
        </p:sp>
        <p:sp>
          <p:nvSpPr>
            <p:cNvPr id="43036" name="Line 26"/>
            <p:cNvSpPr>
              <a:spLocks noChangeShapeType="1"/>
            </p:cNvSpPr>
            <p:nvPr/>
          </p:nvSpPr>
          <p:spPr bwMode="auto">
            <a:xfrm>
              <a:off x="288" y="2121"/>
              <a:ext cx="5184" cy="1"/>
            </a:xfrm>
            <a:prstGeom prst="line">
              <a:avLst/>
            </a:prstGeom>
            <a:noFill/>
            <a:ln w="12600">
              <a:solidFill>
                <a:srgbClr val="000000"/>
              </a:solidFill>
              <a:miter lim="800000"/>
              <a:headEnd/>
              <a:tailEnd/>
            </a:ln>
          </p:spPr>
          <p:txBody>
            <a:bodyPr/>
            <a:lstStyle/>
            <a:p>
              <a:endParaRPr lang="en-US"/>
            </a:p>
          </p:txBody>
        </p:sp>
        <p:sp>
          <p:nvSpPr>
            <p:cNvPr id="43037" name="Line 27"/>
            <p:cNvSpPr>
              <a:spLocks noChangeShapeType="1"/>
            </p:cNvSpPr>
            <p:nvPr/>
          </p:nvSpPr>
          <p:spPr bwMode="auto">
            <a:xfrm>
              <a:off x="288" y="2562"/>
              <a:ext cx="5184" cy="1"/>
            </a:xfrm>
            <a:prstGeom prst="line">
              <a:avLst/>
            </a:prstGeom>
            <a:noFill/>
            <a:ln w="12600">
              <a:solidFill>
                <a:srgbClr val="000000"/>
              </a:solidFill>
              <a:miter lim="800000"/>
              <a:headEnd/>
              <a:tailEnd/>
            </a:ln>
          </p:spPr>
          <p:txBody>
            <a:bodyPr/>
            <a:lstStyle/>
            <a:p>
              <a:endParaRPr lang="en-US"/>
            </a:p>
          </p:txBody>
        </p:sp>
        <p:sp>
          <p:nvSpPr>
            <p:cNvPr id="43038" name="Line 28"/>
            <p:cNvSpPr>
              <a:spLocks noChangeShapeType="1"/>
            </p:cNvSpPr>
            <p:nvPr/>
          </p:nvSpPr>
          <p:spPr bwMode="auto">
            <a:xfrm>
              <a:off x="288" y="3003"/>
              <a:ext cx="5184" cy="1"/>
            </a:xfrm>
            <a:prstGeom prst="line">
              <a:avLst/>
            </a:prstGeom>
            <a:noFill/>
            <a:ln w="28440">
              <a:solidFill>
                <a:srgbClr val="000000"/>
              </a:solidFill>
              <a:miter lim="800000"/>
              <a:headEnd/>
              <a:tailEnd/>
            </a:ln>
          </p:spPr>
          <p:txBody>
            <a:bodyPr/>
            <a:lstStyle/>
            <a:p>
              <a:endParaRPr lang="en-US"/>
            </a:p>
          </p:txBody>
        </p:sp>
        <p:sp>
          <p:nvSpPr>
            <p:cNvPr id="43039" name="Line 29"/>
            <p:cNvSpPr>
              <a:spLocks noChangeShapeType="1"/>
            </p:cNvSpPr>
            <p:nvPr/>
          </p:nvSpPr>
          <p:spPr bwMode="auto">
            <a:xfrm>
              <a:off x="288" y="1008"/>
              <a:ext cx="1" cy="1995"/>
            </a:xfrm>
            <a:prstGeom prst="line">
              <a:avLst/>
            </a:prstGeom>
            <a:noFill/>
            <a:ln w="28440">
              <a:solidFill>
                <a:srgbClr val="000000"/>
              </a:solidFill>
              <a:miter lim="800000"/>
              <a:headEnd/>
              <a:tailEnd/>
            </a:ln>
          </p:spPr>
          <p:txBody>
            <a:bodyPr/>
            <a:lstStyle/>
            <a:p>
              <a:endParaRPr lang="en-US"/>
            </a:p>
          </p:txBody>
        </p:sp>
        <p:sp>
          <p:nvSpPr>
            <p:cNvPr id="43040" name="Line 30"/>
            <p:cNvSpPr>
              <a:spLocks noChangeShapeType="1"/>
            </p:cNvSpPr>
            <p:nvPr/>
          </p:nvSpPr>
          <p:spPr bwMode="auto">
            <a:xfrm>
              <a:off x="1549" y="1008"/>
              <a:ext cx="1" cy="1995"/>
            </a:xfrm>
            <a:prstGeom prst="line">
              <a:avLst/>
            </a:prstGeom>
            <a:noFill/>
            <a:ln w="12600">
              <a:solidFill>
                <a:srgbClr val="000000"/>
              </a:solidFill>
              <a:miter lim="800000"/>
              <a:headEnd/>
              <a:tailEnd/>
            </a:ln>
          </p:spPr>
          <p:txBody>
            <a:bodyPr/>
            <a:lstStyle/>
            <a:p>
              <a:endParaRPr lang="en-US"/>
            </a:p>
          </p:txBody>
        </p:sp>
        <p:sp>
          <p:nvSpPr>
            <p:cNvPr id="43041" name="Line 31"/>
            <p:cNvSpPr>
              <a:spLocks noChangeShapeType="1"/>
            </p:cNvSpPr>
            <p:nvPr/>
          </p:nvSpPr>
          <p:spPr bwMode="auto">
            <a:xfrm>
              <a:off x="2857" y="1008"/>
              <a:ext cx="1" cy="1995"/>
            </a:xfrm>
            <a:prstGeom prst="line">
              <a:avLst/>
            </a:prstGeom>
            <a:noFill/>
            <a:ln w="12600">
              <a:solidFill>
                <a:srgbClr val="000000"/>
              </a:solidFill>
              <a:miter lim="800000"/>
              <a:headEnd/>
              <a:tailEnd/>
            </a:ln>
          </p:spPr>
          <p:txBody>
            <a:bodyPr/>
            <a:lstStyle/>
            <a:p>
              <a:endParaRPr lang="en-US"/>
            </a:p>
          </p:txBody>
        </p:sp>
        <p:sp>
          <p:nvSpPr>
            <p:cNvPr id="43042" name="Line 32"/>
            <p:cNvSpPr>
              <a:spLocks noChangeShapeType="1"/>
            </p:cNvSpPr>
            <p:nvPr/>
          </p:nvSpPr>
          <p:spPr bwMode="auto">
            <a:xfrm>
              <a:off x="5472" y="1008"/>
              <a:ext cx="1" cy="1995"/>
            </a:xfrm>
            <a:prstGeom prst="line">
              <a:avLst/>
            </a:prstGeom>
            <a:noFill/>
            <a:ln w="28440">
              <a:solidFill>
                <a:srgbClr val="000000"/>
              </a:solidFill>
              <a:miter lim="800000"/>
              <a:headEnd/>
              <a:tailEnd/>
            </a:ln>
          </p:spPr>
          <p:txBody>
            <a:bodyPr/>
            <a:lstStyle/>
            <a:p>
              <a:endParaRPr lang="en-US"/>
            </a:p>
          </p:txBody>
        </p:sp>
        <p:sp>
          <p:nvSpPr>
            <p:cNvPr id="43043" name="Line 33"/>
            <p:cNvSpPr>
              <a:spLocks noChangeShapeType="1"/>
            </p:cNvSpPr>
            <p:nvPr/>
          </p:nvSpPr>
          <p:spPr bwMode="auto">
            <a:xfrm>
              <a:off x="4445" y="1008"/>
              <a:ext cx="1" cy="1995"/>
            </a:xfrm>
            <a:prstGeom prst="line">
              <a:avLst/>
            </a:prstGeom>
            <a:noFill/>
            <a:ln w="12600">
              <a:solidFill>
                <a:srgbClr val="000000"/>
              </a:solidFill>
              <a:miter lim="800000"/>
              <a:headEnd/>
              <a:tailEnd/>
            </a:ln>
          </p:spPr>
          <p:txBody>
            <a:bodyPr/>
            <a:lstStyle/>
            <a:p>
              <a:endParaRPr lang="en-US"/>
            </a:p>
          </p:txBody>
        </p:sp>
      </p:grpSp>
      <p:sp>
        <p:nvSpPr>
          <p:cNvPr id="43012" name="Rectangle 34"/>
          <p:cNvSpPr>
            <a:spLocks noGrp="1" noChangeArrowheads="1"/>
          </p:cNvSpPr>
          <p:nvPr>
            <p:ph type="body" idx="1"/>
          </p:nvPr>
        </p:nvSpPr>
        <p:spPr>
          <a:xfrm>
            <a:off x="457200" y="4876800"/>
            <a:ext cx="8229600" cy="1557338"/>
          </a:xfrm>
        </p:spPr>
        <p:txBody>
          <a:bodyPr lIns="90000" tIns="46800" rIns="90000" bIns="46800"/>
          <a:lstStyle/>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a:p>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t>Authors concluded OMT has similar efficacy to standard care in low back pain of more than 3 weeks duration, however, lower use of medication and physical therapy could result in cost savings.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304800" y="819150"/>
            <a:ext cx="8231188" cy="1144588"/>
          </a:xfrm>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“OMT for chronic low back pain.” </a:t>
            </a:r>
            <a:r>
              <a:rPr lang="en-GB" sz="3200" u="sng" dirty="0"/>
              <a:t>Spine</a:t>
            </a:r>
            <a:r>
              <a:rPr lang="en-GB" sz="3200" dirty="0"/>
              <a:t> 2003.</a:t>
            </a:r>
          </a:p>
        </p:txBody>
      </p:sp>
      <p:grpSp>
        <p:nvGrpSpPr>
          <p:cNvPr id="2" name="Group 2"/>
          <p:cNvGrpSpPr>
            <a:grpSpLocks/>
          </p:cNvGrpSpPr>
          <p:nvPr/>
        </p:nvGrpSpPr>
        <p:grpSpPr bwMode="auto">
          <a:xfrm>
            <a:off x="0" y="1317171"/>
            <a:ext cx="9144000" cy="3135085"/>
            <a:chOff x="288" y="1008"/>
            <a:chExt cx="5183" cy="1376"/>
          </a:xfrm>
        </p:grpSpPr>
        <p:sp>
          <p:nvSpPr>
            <p:cNvPr id="44037" name="AutoShape 3"/>
            <p:cNvSpPr>
              <a:spLocks noChangeArrowheads="1"/>
            </p:cNvSpPr>
            <p:nvPr/>
          </p:nvSpPr>
          <p:spPr bwMode="auto">
            <a:xfrm>
              <a:off x="288" y="1008"/>
              <a:ext cx="5184" cy="1377"/>
            </a:xfrm>
            <a:prstGeom prst="roundRect">
              <a:avLst>
                <a:gd name="adj" fmla="val 69"/>
              </a:avLst>
            </a:prstGeom>
            <a:noFill/>
            <a:ln w="9525">
              <a:noFill/>
              <a:round/>
              <a:headEnd/>
              <a:tailEnd/>
            </a:ln>
          </p:spPr>
          <p:txBody>
            <a:bodyPr wrap="none" anchor="ctr"/>
            <a:lstStyle/>
            <a:p>
              <a:endParaRPr lang="en-US"/>
            </a:p>
          </p:txBody>
        </p:sp>
        <p:cxnSp>
          <p:nvCxnSpPr>
            <p:cNvPr id="44038" name="AutoShape 4"/>
            <p:cNvCxnSpPr>
              <a:cxnSpLocks noChangeShapeType="1"/>
              <a:stCxn id="44050" idx="0"/>
              <a:endCxn id="44047" idx="2"/>
            </p:cNvCxnSpPr>
            <p:nvPr/>
          </p:nvCxnSpPr>
          <p:spPr bwMode="auto">
            <a:xfrm flipV="1">
              <a:off x="3956" y="1695"/>
              <a:ext cx="1" cy="76"/>
            </a:xfrm>
            <a:prstGeom prst="bentConnector3">
              <a:avLst>
                <a:gd name="adj1" fmla="val 50000"/>
              </a:avLst>
            </a:prstGeom>
            <a:noFill/>
            <a:ln w="28440">
              <a:solidFill>
                <a:srgbClr val="000000"/>
              </a:solidFill>
              <a:miter lim="800000"/>
              <a:headEnd/>
              <a:tailEnd/>
            </a:ln>
          </p:spPr>
        </p:cxnSp>
        <p:cxnSp>
          <p:nvCxnSpPr>
            <p:cNvPr id="44039" name="AutoShape 5"/>
            <p:cNvCxnSpPr>
              <a:cxnSpLocks noChangeShapeType="1"/>
              <a:stCxn id="44049" idx="0"/>
              <a:endCxn id="44046" idx="2"/>
            </p:cNvCxnSpPr>
            <p:nvPr/>
          </p:nvCxnSpPr>
          <p:spPr bwMode="auto">
            <a:xfrm flipV="1">
              <a:off x="2880" y="1695"/>
              <a:ext cx="1" cy="76"/>
            </a:xfrm>
            <a:prstGeom prst="bentConnector3">
              <a:avLst>
                <a:gd name="adj1" fmla="val 50000"/>
              </a:avLst>
            </a:prstGeom>
            <a:noFill/>
            <a:ln w="28440">
              <a:solidFill>
                <a:srgbClr val="000000"/>
              </a:solidFill>
              <a:miter lim="800000"/>
              <a:headEnd/>
              <a:tailEnd/>
            </a:ln>
          </p:spPr>
        </p:cxnSp>
        <p:cxnSp>
          <p:nvCxnSpPr>
            <p:cNvPr id="44040" name="AutoShape 6"/>
            <p:cNvCxnSpPr>
              <a:cxnSpLocks noChangeShapeType="1"/>
              <a:stCxn id="44048" idx="0"/>
              <a:endCxn id="44045" idx="2"/>
            </p:cNvCxnSpPr>
            <p:nvPr/>
          </p:nvCxnSpPr>
          <p:spPr bwMode="auto">
            <a:xfrm flipV="1">
              <a:off x="1803" y="1695"/>
              <a:ext cx="1" cy="76"/>
            </a:xfrm>
            <a:prstGeom prst="bentConnector3">
              <a:avLst>
                <a:gd name="adj1" fmla="val 50000"/>
              </a:avLst>
            </a:prstGeom>
            <a:noFill/>
            <a:ln w="28440">
              <a:solidFill>
                <a:srgbClr val="000000"/>
              </a:solidFill>
              <a:miter lim="800000"/>
              <a:headEnd/>
              <a:tailEnd/>
            </a:ln>
          </p:spPr>
        </p:cxnSp>
        <p:cxnSp>
          <p:nvCxnSpPr>
            <p:cNvPr id="44041" name="AutoShape 7"/>
            <p:cNvCxnSpPr>
              <a:cxnSpLocks noChangeShapeType="1"/>
              <a:stCxn id="44047" idx="0"/>
              <a:endCxn id="44044" idx="2"/>
            </p:cNvCxnSpPr>
            <p:nvPr/>
          </p:nvCxnSpPr>
          <p:spPr bwMode="auto">
            <a:xfrm flipH="1" flipV="1">
              <a:off x="2880" y="1409"/>
              <a:ext cx="1077" cy="76"/>
            </a:xfrm>
            <a:prstGeom prst="bentConnector3">
              <a:avLst>
                <a:gd name="adj1" fmla="val 50000"/>
              </a:avLst>
            </a:prstGeom>
            <a:noFill/>
            <a:ln w="28440">
              <a:solidFill>
                <a:srgbClr val="000000"/>
              </a:solidFill>
              <a:miter lim="800000"/>
              <a:headEnd/>
              <a:tailEnd/>
            </a:ln>
          </p:spPr>
        </p:cxnSp>
        <p:cxnSp>
          <p:nvCxnSpPr>
            <p:cNvPr id="44042" name="AutoShape 8"/>
            <p:cNvCxnSpPr>
              <a:cxnSpLocks noChangeShapeType="1"/>
              <a:stCxn id="44046" idx="0"/>
              <a:endCxn id="44044" idx="2"/>
            </p:cNvCxnSpPr>
            <p:nvPr/>
          </p:nvCxnSpPr>
          <p:spPr bwMode="auto">
            <a:xfrm flipH="1" flipV="1">
              <a:off x="2880" y="1409"/>
              <a:ext cx="1" cy="76"/>
            </a:xfrm>
            <a:prstGeom prst="bentConnector3">
              <a:avLst>
                <a:gd name="adj1" fmla="val 50000"/>
              </a:avLst>
            </a:prstGeom>
            <a:noFill/>
            <a:ln w="28440">
              <a:solidFill>
                <a:srgbClr val="000000"/>
              </a:solidFill>
              <a:miter lim="800000"/>
              <a:headEnd/>
              <a:tailEnd/>
            </a:ln>
          </p:spPr>
        </p:cxnSp>
        <p:cxnSp>
          <p:nvCxnSpPr>
            <p:cNvPr id="44043" name="AutoShape 9"/>
            <p:cNvCxnSpPr>
              <a:cxnSpLocks noChangeShapeType="1"/>
              <a:stCxn id="44045" idx="0"/>
              <a:endCxn id="44044" idx="2"/>
            </p:cNvCxnSpPr>
            <p:nvPr/>
          </p:nvCxnSpPr>
          <p:spPr bwMode="auto">
            <a:xfrm flipV="1">
              <a:off x="1803" y="1409"/>
              <a:ext cx="1077" cy="76"/>
            </a:xfrm>
            <a:prstGeom prst="bentConnector3">
              <a:avLst>
                <a:gd name="adj1" fmla="val 50000"/>
              </a:avLst>
            </a:prstGeom>
            <a:noFill/>
            <a:ln w="28440">
              <a:solidFill>
                <a:srgbClr val="000000"/>
              </a:solidFill>
              <a:miter lim="800000"/>
              <a:headEnd/>
              <a:tailEnd/>
            </a:ln>
          </p:spPr>
        </p:cxnSp>
        <p:sp>
          <p:nvSpPr>
            <p:cNvPr id="44044" name="AutoShape 10"/>
            <p:cNvSpPr>
              <a:spLocks noChangeArrowheads="1"/>
            </p:cNvSpPr>
            <p:nvPr/>
          </p:nvSpPr>
          <p:spPr bwMode="auto">
            <a:xfrm>
              <a:off x="1671" y="1237"/>
              <a:ext cx="2418" cy="172"/>
            </a:xfrm>
            <a:prstGeom prst="roundRect">
              <a:avLst>
                <a:gd name="adj" fmla="val 16667"/>
              </a:avLst>
            </a:prstGeom>
            <a:solidFill>
              <a:srgbClr val="BBE0E3"/>
            </a:solidFill>
            <a:ln w="9360">
              <a:solidFill>
                <a:srgbClr val="000000"/>
              </a:solidFill>
              <a:miter lim="800000"/>
              <a:headEnd/>
              <a:tailEnd/>
            </a:ln>
          </p:spPr>
          <p:txBody>
            <a:bodyPr wrap="none" lIns="19800" tIns="9720" rIns="19800" bIns="972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rPr>
                <a:t>91 subjects with nonspecific back pain of &gt;3 months duration</a:t>
              </a:r>
            </a:p>
          </p:txBody>
        </p:sp>
        <p:sp>
          <p:nvSpPr>
            <p:cNvPr id="44045" name="AutoShape 11"/>
            <p:cNvSpPr>
              <a:spLocks noChangeArrowheads="1"/>
            </p:cNvSpPr>
            <p:nvPr/>
          </p:nvSpPr>
          <p:spPr bwMode="auto">
            <a:xfrm>
              <a:off x="1388" y="1485"/>
              <a:ext cx="830" cy="210"/>
            </a:xfrm>
            <a:prstGeom prst="roundRect">
              <a:avLst>
                <a:gd name="adj" fmla="val 16667"/>
              </a:avLst>
            </a:prstGeom>
            <a:solidFill>
              <a:srgbClr val="BBE0E3"/>
            </a:solidFill>
            <a:ln w="9360">
              <a:solidFill>
                <a:srgbClr val="000000"/>
              </a:solidFill>
              <a:miter lim="800000"/>
              <a:headEnd/>
              <a:tailEnd/>
            </a:ln>
          </p:spPr>
          <p:txBody>
            <a:bodyPr wrap="none" lIns="19800" tIns="9720" rIns="19800" bIns="972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rPr>
                <a:t>48 subjects randomized </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rPr>
                <a:t>to OMT</a:t>
              </a:r>
            </a:p>
          </p:txBody>
        </p:sp>
        <p:sp>
          <p:nvSpPr>
            <p:cNvPr id="44046" name="AutoShape 12"/>
            <p:cNvSpPr>
              <a:spLocks noChangeArrowheads="1"/>
            </p:cNvSpPr>
            <p:nvPr/>
          </p:nvSpPr>
          <p:spPr bwMode="auto">
            <a:xfrm>
              <a:off x="2465" y="1485"/>
              <a:ext cx="830" cy="210"/>
            </a:xfrm>
            <a:prstGeom prst="roundRect">
              <a:avLst>
                <a:gd name="adj" fmla="val 16667"/>
              </a:avLst>
            </a:prstGeom>
            <a:solidFill>
              <a:srgbClr val="BBE0E3"/>
            </a:solidFill>
            <a:ln w="9360">
              <a:solidFill>
                <a:srgbClr val="000000"/>
              </a:solidFill>
              <a:miter lim="800000"/>
              <a:headEnd/>
              <a:tailEnd/>
            </a:ln>
          </p:spPr>
          <p:txBody>
            <a:bodyPr wrap="none" lIns="19800" tIns="9720" rIns="19800" bIns="972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rPr>
                <a:t>23 subjects randomized </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rPr>
                <a:t>to sham therapy</a:t>
              </a:r>
            </a:p>
          </p:txBody>
        </p:sp>
        <p:sp>
          <p:nvSpPr>
            <p:cNvPr id="44047" name="AutoShape 13"/>
            <p:cNvSpPr>
              <a:spLocks noChangeArrowheads="1"/>
            </p:cNvSpPr>
            <p:nvPr/>
          </p:nvSpPr>
          <p:spPr bwMode="auto">
            <a:xfrm>
              <a:off x="3542" y="1485"/>
              <a:ext cx="830" cy="210"/>
            </a:xfrm>
            <a:prstGeom prst="roundRect">
              <a:avLst>
                <a:gd name="adj" fmla="val 16667"/>
              </a:avLst>
            </a:prstGeom>
            <a:solidFill>
              <a:srgbClr val="BBE0E3"/>
            </a:solidFill>
            <a:ln w="9360">
              <a:solidFill>
                <a:srgbClr val="000000"/>
              </a:solidFill>
              <a:miter lim="800000"/>
              <a:headEnd/>
              <a:tailEnd/>
            </a:ln>
          </p:spPr>
          <p:txBody>
            <a:bodyPr wrap="none" lIns="19800" tIns="9720" rIns="19800" bIns="972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rPr>
                <a:t>20 subjects randomized </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rPr>
                <a:t>to control</a:t>
              </a:r>
            </a:p>
          </p:txBody>
        </p:sp>
        <p:sp>
          <p:nvSpPr>
            <p:cNvPr id="44048" name="AutoShape 14"/>
            <p:cNvSpPr>
              <a:spLocks noChangeArrowheads="1"/>
            </p:cNvSpPr>
            <p:nvPr/>
          </p:nvSpPr>
          <p:spPr bwMode="auto">
            <a:xfrm>
              <a:off x="1300" y="1771"/>
              <a:ext cx="1006" cy="134"/>
            </a:xfrm>
            <a:prstGeom prst="roundRect">
              <a:avLst>
                <a:gd name="adj" fmla="val 16667"/>
              </a:avLst>
            </a:prstGeom>
            <a:solidFill>
              <a:srgbClr val="BBE0E3"/>
            </a:solidFill>
            <a:ln w="9360">
              <a:solidFill>
                <a:srgbClr val="000000"/>
              </a:solidFill>
              <a:miter lim="800000"/>
              <a:headEnd/>
              <a:tailEnd/>
            </a:ln>
          </p:spPr>
          <p:txBody>
            <a:bodyPr wrap="none" lIns="32400" tIns="16200" rIns="32400" bIns="1620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32 subjects oompleted trial</a:t>
              </a:r>
            </a:p>
          </p:txBody>
        </p:sp>
        <p:sp>
          <p:nvSpPr>
            <p:cNvPr id="44049" name="AutoShape 15"/>
            <p:cNvSpPr>
              <a:spLocks noChangeArrowheads="1"/>
            </p:cNvSpPr>
            <p:nvPr/>
          </p:nvSpPr>
          <p:spPr bwMode="auto">
            <a:xfrm>
              <a:off x="2377" y="1771"/>
              <a:ext cx="1006" cy="134"/>
            </a:xfrm>
            <a:prstGeom prst="roundRect">
              <a:avLst>
                <a:gd name="adj" fmla="val 16667"/>
              </a:avLst>
            </a:prstGeom>
            <a:solidFill>
              <a:srgbClr val="BBE0E3"/>
            </a:solidFill>
            <a:ln w="9360">
              <a:solidFill>
                <a:srgbClr val="000000"/>
              </a:solidFill>
              <a:miter lim="800000"/>
              <a:headEnd/>
              <a:tailEnd/>
            </a:ln>
          </p:spPr>
          <p:txBody>
            <a:bodyPr wrap="none" lIns="33480" tIns="16560" rIns="33480" bIns="1656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19 subjects completed trial</a:t>
              </a:r>
            </a:p>
          </p:txBody>
        </p:sp>
        <p:sp>
          <p:nvSpPr>
            <p:cNvPr id="44050" name="AutoShape 16"/>
            <p:cNvSpPr>
              <a:spLocks noChangeArrowheads="1"/>
            </p:cNvSpPr>
            <p:nvPr/>
          </p:nvSpPr>
          <p:spPr bwMode="auto">
            <a:xfrm>
              <a:off x="3454" y="1771"/>
              <a:ext cx="1006" cy="134"/>
            </a:xfrm>
            <a:prstGeom prst="roundRect">
              <a:avLst>
                <a:gd name="adj" fmla="val 16667"/>
              </a:avLst>
            </a:prstGeom>
            <a:solidFill>
              <a:srgbClr val="BBE0E3"/>
            </a:solidFill>
            <a:ln w="9360">
              <a:solidFill>
                <a:srgbClr val="000000"/>
              </a:solidFill>
              <a:miter lim="800000"/>
              <a:headEnd/>
              <a:tailEnd/>
            </a:ln>
          </p:spPr>
          <p:txBody>
            <a:bodyPr wrap="none" lIns="33480" tIns="16560" rIns="33480" bIns="16560" anchor="ct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15 subjects completed trial</a:t>
              </a:r>
            </a:p>
          </p:txBody>
        </p:sp>
      </p:grpSp>
      <p:sp>
        <p:nvSpPr>
          <p:cNvPr id="44036" name="Rectangle 17"/>
          <p:cNvSpPr>
            <a:spLocks noGrp="1" noChangeArrowheads="1"/>
          </p:cNvSpPr>
          <p:nvPr>
            <p:ph type="body" idx="1"/>
          </p:nvPr>
        </p:nvSpPr>
        <p:spPr>
          <a:xfrm>
            <a:off x="457200" y="3494088"/>
            <a:ext cx="8231188" cy="2640012"/>
          </a:xfrm>
        </p:spPr>
        <p:txBody>
          <a:bodyPr lIns="90000" tIns="46800" rIns="90000" bIns="46800"/>
          <a:lstStyle/>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Osteopathic and sham manipulation subjects were treated for a total of seven visits over 6 months.</a:t>
            </a:r>
          </a:p>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OMT was provided to any diagnosed somatic dysfunction in the low back or adjacent areas.</a:t>
            </a:r>
          </a:p>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Sham therapy included range of motion and light touch.</a:t>
            </a:r>
          </a:p>
          <a:p>
            <a:pPr eaLnBrk="1" hangingPunct="1">
              <a:lnSpc>
                <a:spcPct val="8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Controls received no trial interventions but were allowed to pursue their usual care of low back pain.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25450" y="936171"/>
            <a:ext cx="8229600" cy="1143000"/>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“OMT for chronic low back pain.” </a:t>
            </a:r>
            <a:r>
              <a:rPr lang="en-GB" sz="3200" u="sng" dirty="0"/>
              <a:t>Spine</a:t>
            </a:r>
            <a:r>
              <a:rPr lang="en-GB" sz="3200" dirty="0"/>
              <a:t> 2003.</a:t>
            </a:r>
          </a:p>
        </p:txBody>
      </p:sp>
      <p:sp>
        <p:nvSpPr>
          <p:cNvPr id="1028" name="Rectangle 4"/>
          <p:cNvSpPr>
            <a:spLocks noGrp="1" noChangeArrowheads="1"/>
          </p:cNvSpPr>
          <p:nvPr>
            <p:ph type="body" sz="half" idx="2"/>
          </p:nvPr>
        </p:nvSpPr>
        <p:spPr>
          <a:xfrm>
            <a:off x="457200" y="4051300"/>
            <a:ext cx="8229600" cy="2079625"/>
          </a:xfrm>
        </p:spPr>
        <p:txBody>
          <a:bodyPr>
            <a:normAutofit lnSpcReduction="10000"/>
          </a:bodyPr>
          <a:lstStyle/>
          <a:p>
            <a:pPr eaLnBrk="1" hangingPunct="1">
              <a:lnSpc>
                <a:spcPct val="80000"/>
              </a:lnSpc>
            </a:pPr>
            <a:r>
              <a:rPr lang="en-US" sz="2400"/>
              <a:t>Both OMT and sham treatment showed significant improvement in back pain (on a scale of 1-10) at 1, 3 and 6 months compared to usual care.</a:t>
            </a:r>
          </a:p>
          <a:p>
            <a:pPr eaLnBrk="1" hangingPunct="1">
              <a:lnSpc>
                <a:spcPct val="80000"/>
              </a:lnSpc>
            </a:pPr>
            <a:r>
              <a:rPr lang="en-US" sz="2400"/>
              <a:t>No difference in pain between OMT and sham treatment groups, so authors are unclear whether benefits of OMT are due to therapy itself or placebo effect of time with patient.</a:t>
            </a:r>
          </a:p>
        </p:txBody>
      </p:sp>
      <p:graphicFrame>
        <p:nvGraphicFramePr>
          <p:cNvPr id="1026" name="Object 5"/>
          <p:cNvGraphicFramePr>
            <a:graphicFrameLocks noGrp="1" noChangeAspect="1"/>
          </p:cNvGraphicFramePr>
          <p:nvPr>
            <p:ph sz="half" idx="1"/>
          </p:nvPr>
        </p:nvGraphicFramePr>
        <p:xfrm>
          <a:off x="469900" y="1847850"/>
          <a:ext cx="8185150" cy="2065338"/>
        </p:xfrm>
        <a:graphic>
          <a:graphicData uri="http://schemas.openxmlformats.org/presentationml/2006/ole">
            <mc:AlternateContent xmlns:mc="http://schemas.openxmlformats.org/markup-compatibility/2006">
              <mc:Choice xmlns:v="urn:schemas-microsoft-com:vml" Requires="v">
                <p:oleObj spid="_x0000_s4100" name="Chart" r:id="rId4" imgW="8229600" imgH="2076570" progId="MSGraph.Chart.8">
                  <p:embed followColorScheme="full"/>
                </p:oleObj>
              </mc:Choice>
              <mc:Fallback>
                <p:oleObj name="Chart" r:id="rId4" imgW="8229600" imgH="207657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1847850"/>
                        <a:ext cx="8185150" cy="206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4025" y="859971"/>
            <a:ext cx="8229600" cy="1143000"/>
          </a:xfrm>
        </p:spPr>
        <p:txBody>
          <a:bodyPr>
            <a:normAutofit fontScale="90000"/>
          </a:bodyPr>
          <a:lstStyle/>
          <a:p>
            <a:pPr eaLnBrk="1" hangingPunct="1"/>
            <a:r>
              <a:rPr lang="en-GB" sz="2600" dirty="0"/>
              <a:t>“Randomized OMT study (ROMANS): pragmatic study for spinal pain in primary care.  </a:t>
            </a:r>
            <a:r>
              <a:rPr lang="en-GB" sz="2600" u="sng" dirty="0" err="1"/>
              <a:t>Fam</a:t>
            </a:r>
            <a:r>
              <a:rPr lang="en-GB" sz="2600" u="sng" dirty="0"/>
              <a:t> </a:t>
            </a:r>
            <a:r>
              <a:rPr lang="en-GB" sz="2600" u="sng" dirty="0" err="1"/>
              <a:t>Pract</a:t>
            </a:r>
            <a:r>
              <a:rPr lang="en-GB" sz="2600" dirty="0"/>
              <a:t> 2003.</a:t>
            </a:r>
            <a:endParaRPr lang="en-US" sz="2600" dirty="0"/>
          </a:p>
        </p:txBody>
      </p:sp>
      <p:sp>
        <p:nvSpPr>
          <p:cNvPr id="2052" name="Rectangle 5"/>
          <p:cNvSpPr>
            <a:spLocks noGrp="1" noChangeArrowheads="1"/>
          </p:cNvSpPr>
          <p:nvPr>
            <p:ph type="body" sz="half" idx="1"/>
          </p:nvPr>
        </p:nvSpPr>
        <p:spPr/>
        <p:txBody>
          <a:bodyPr/>
          <a:lstStyle/>
          <a:p>
            <a:pPr eaLnBrk="1" hangingPunct="1"/>
            <a:r>
              <a:rPr lang="en-US" sz="2800">
                <a:latin typeface="Arial" charset="0"/>
              </a:rPr>
              <a:t>201 patients with spinal (neck or back) pain of 2-12 weeks duration</a:t>
            </a:r>
          </a:p>
          <a:p>
            <a:pPr lvl="1" eaLnBrk="1" hangingPunct="1"/>
            <a:r>
              <a:rPr lang="en-US" sz="2400">
                <a:latin typeface="Arial" charset="0"/>
              </a:rPr>
              <a:t>109 allocated to usual care &amp; 92 allocated to usual care + 3 OMT sessions </a:t>
            </a:r>
          </a:p>
          <a:p>
            <a:pPr eaLnBrk="1" hangingPunct="1">
              <a:buFont typeface="Wingdings" pitchFamily="2" charset="2"/>
              <a:buNone/>
            </a:pPr>
            <a:endParaRPr lang="en-US" sz="2800"/>
          </a:p>
        </p:txBody>
      </p:sp>
      <p:graphicFrame>
        <p:nvGraphicFramePr>
          <p:cNvPr id="2050" name="Object 7"/>
          <p:cNvGraphicFramePr>
            <a:graphicFrameLocks noGrp="1" noChangeAspect="1"/>
          </p:cNvGraphicFramePr>
          <p:nvPr>
            <p:ph sz="half" idx="2"/>
          </p:nvPr>
        </p:nvGraphicFramePr>
        <p:xfrm>
          <a:off x="460375" y="4056063"/>
          <a:ext cx="8223250" cy="2074862"/>
        </p:xfrm>
        <a:graphic>
          <a:graphicData uri="http://schemas.openxmlformats.org/presentationml/2006/ole">
            <mc:AlternateContent xmlns:mc="http://schemas.openxmlformats.org/markup-compatibility/2006">
              <mc:Choice xmlns:v="urn:schemas-microsoft-com:vml" Requires="v">
                <p:oleObj spid="_x0000_s5124" name="Chart" r:id="rId3" imgW="8229600" imgH="2076570" progId="MSGraph.Chart.8">
                  <p:embed followColorScheme="full"/>
                </p:oleObj>
              </mc:Choice>
              <mc:Fallback>
                <p:oleObj name="Chart" r:id="rId3" imgW="8229600" imgH="2076570" progId="MSGraph.Chart.8">
                  <p:embed followColorScheme="full"/>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056063"/>
                        <a:ext cx="8223250" cy="207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4025" y="849086"/>
            <a:ext cx="8229600" cy="1143000"/>
          </a:xfrm>
        </p:spPr>
        <p:txBody>
          <a:bodyPr>
            <a:normAutofit fontScale="90000"/>
          </a:bodyPr>
          <a:lstStyle/>
          <a:p>
            <a:pPr eaLnBrk="1" hangingPunct="1"/>
            <a:r>
              <a:rPr lang="en-GB" sz="2600" dirty="0"/>
              <a:t>“Randomized OMT study (ROMANS): pragmatic study for spinal pain in primary care.  </a:t>
            </a:r>
            <a:r>
              <a:rPr lang="en-GB" sz="2600" u="sng" dirty="0" err="1"/>
              <a:t>Fam</a:t>
            </a:r>
            <a:r>
              <a:rPr lang="en-GB" sz="2600" u="sng" dirty="0"/>
              <a:t> </a:t>
            </a:r>
            <a:r>
              <a:rPr lang="en-GB" sz="2600" u="sng" dirty="0" err="1"/>
              <a:t>Pract</a:t>
            </a:r>
            <a:r>
              <a:rPr lang="en-GB" sz="2600" dirty="0"/>
              <a:t> 2003.</a:t>
            </a:r>
            <a:endParaRPr lang="en-US" sz="2600" dirty="0"/>
          </a:p>
        </p:txBody>
      </p:sp>
      <p:sp>
        <p:nvSpPr>
          <p:cNvPr id="3076" name="Rectangle 5"/>
          <p:cNvSpPr>
            <a:spLocks noGrp="1" noChangeArrowheads="1"/>
          </p:cNvSpPr>
          <p:nvPr>
            <p:ph type="body" sz="half" idx="2"/>
          </p:nvPr>
        </p:nvSpPr>
        <p:spPr/>
        <p:txBody>
          <a:bodyPr/>
          <a:lstStyle/>
          <a:p>
            <a:pPr eaLnBrk="1" hangingPunct="1"/>
            <a:r>
              <a:rPr lang="en-US" sz="2800"/>
              <a:t>Authors concluded OMT for spinal pain significantly improves intermediate-term physical and psychological outcomes. </a:t>
            </a:r>
          </a:p>
        </p:txBody>
      </p:sp>
      <p:graphicFrame>
        <p:nvGraphicFramePr>
          <p:cNvPr id="3074" name="Object 6"/>
          <p:cNvGraphicFramePr>
            <a:graphicFrameLocks noGrp="1" noChangeAspect="1"/>
          </p:cNvGraphicFramePr>
          <p:nvPr>
            <p:ph sz="half" idx="1"/>
          </p:nvPr>
        </p:nvGraphicFramePr>
        <p:xfrm>
          <a:off x="460375" y="1828800"/>
          <a:ext cx="8223250" cy="2074863"/>
        </p:xfrm>
        <a:graphic>
          <a:graphicData uri="http://schemas.openxmlformats.org/presentationml/2006/ole">
            <mc:AlternateContent xmlns:mc="http://schemas.openxmlformats.org/markup-compatibility/2006">
              <mc:Choice xmlns:v="urn:schemas-microsoft-com:vml" Requires="v">
                <p:oleObj spid="_x0000_s6148" name="Chart" r:id="rId3" imgW="8229600" imgH="2076570" progId="MSGraph.Chart.8">
                  <p:embed followColorScheme="full"/>
                </p:oleObj>
              </mc:Choice>
              <mc:Fallback>
                <p:oleObj name="Chart" r:id="rId3" imgW="8229600" imgH="2076570" progId="MSGraph.Chart.8">
                  <p:embed followColorScheme="full"/>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828800"/>
                        <a:ext cx="8223250"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sz="2800"/>
              <a:t>“Cost-utility analysis of osteopathy in primary care: results from the ROMANS trial.” </a:t>
            </a:r>
            <a:r>
              <a:rPr lang="en-US" sz="2800" u="sng"/>
              <a:t>Fam Pract</a:t>
            </a:r>
            <a:r>
              <a:rPr lang="en-US" sz="2800"/>
              <a:t> 2004</a:t>
            </a:r>
          </a:p>
        </p:txBody>
      </p:sp>
      <p:sp>
        <p:nvSpPr>
          <p:cNvPr id="45059" name="Rectangle 3"/>
          <p:cNvSpPr>
            <a:spLocks noGrp="1" noChangeArrowheads="1"/>
          </p:cNvSpPr>
          <p:nvPr>
            <p:ph type="body" idx="1"/>
          </p:nvPr>
        </p:nvSpPr>
        <p:spPr/>
        <p:txBody>
          <a:bodyPr/>
          <a:lstStyle/>
          <a:p>
            <a:pPr eaLnBrk="1" hangingPunct="1"/>
            <a:r>
              <a:rPr lang="en-US"/>
              <a:t>No difference in cost analysis of health service costs and lost functionality between usual care and usual care + OMT group at 2 and 6 months of follow-up.</a:t>
            </a:r>
          </a:p>
          <a:p>
            <a:pPr eaLnBrk="1" hangingPunct="1"/>
            <a:r>
              <a:rPr lang="en-US"/>
              <a:t>Authors conclude OMT group improves more and at no additional cost to health care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Osteopathic principles &amp; Practice</a:t>
            </a: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en-US" dirty="0"/>
              <a:t>An Incomplete History of OPP</a:t>
            </a:r>
          </a:p>
        </p:txBody>
      </p:sp>
      <p:pic>
        <p:nvPicPr>
          <p:cNvPr id="12292" name="Picture 3" descr="hands.gif"/>
          <p:cNvPicPr>
            <a:picLocks noChangeAspect="1"/>
          </p:cNvPicPr>
          <p:nvPr/>
        </p:nvPicPr>
        <p:blipFill>
          <a:blip r:embed="rId2"/>
          <a:srcRect/>
          <a:stretch>
            <a:fillRect/>
          </a:stretch>
        </p:blipFill>
        <p:spPr bwMode="auto">
          <a:xfrm>
            <a:off x="6324600" y="381000"/>
            <a:ext cx="2457450" cy="28575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925286"/>
            <a:ext cx="8229600" cy="1242559"/>
          </a:xfrm>
        </p:spPr>
        <p:txBody>
          <a:bodyPr lIns="0" tIns="0" rIns="0" bIns="0">
            <a:normAutofit/>
          </a:bodyPr>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t>“OMT for low back pain: a meta-analysis.” </a:t>
            </a:r>
            <a:br>
              <a:rPr lang="en-GB" sz="2600" dirty="0"/>
            </a:br>
            <a:r>
              <a:rPr lang="en-GB" sz="2600" u="sng" dirty="0"/>
              <a:t>BMC </a:t>
            </a:r>
            <a:r>
              <a:rPr lang="en-GB" sz="2600" u="sng" dirty="0" err="1"/>
              <a:t>Musculoskelet</a:t>
            </a:r>
            <a:r>
              <a:rPr lang="en-GB" sz="2600" u="sng" dirty="0"/>
              <a:t> </a:t>
            </a:r>
            <a:r>
              <a:rPr lang="en-GB" sz="2600" u="sng" dirty="0" err="1"/>
              <a:t>Disord</a:t>
            </a:r>
            <a:r>
              <a:rPr lang="en-GB" sz="2600" u="sng" dirty="0"/>
              <a:t> </a:t>
            </a:r>
            <a:r>
              <a:rPr lang="en-GB" sz="2600" dirty="0"/>
              <a:t>2005.</a:t>
            </a:r>
            <a:r>
              <a:rPr lang="en-GB" sz="3600" dirty="0"/>
              <a:t> </a:t>
            </a:r>
          </a:p>
        </p:txBody>
      </p:sp>
      <p:sp>
        <p:nvSpPr>
          <p:cNvPr id="46083" name="Rectangle 3"/>
          <p:cNvSpPr>
            <a:spLocks noGrp="1" noChangeArrowheads="1"/>
          </p:cNvSpPr>
          <p:nvPr>
            <p:ph type="body" idx="1"/>
          </p:nvPr>
        </p:nvSpPr>
        <p:spPr>
          <a:xfrm>
            <a:off x="457200" y="1828800"/>
            <a:ext cx="8231188" cy="4305300"/>
          </a:xfrm>
        </p:spPr>
        <p:txBody>
          <a:bodyPr lIns="0" tIns="0" rIns="0" bIns="0"/>
          <a:lstStyle/>
          <a:p>
            <a:pPr marL="341313" indent="-341313" defTabSz="457200"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Analyzed 6 trials, involving 525 subjects with low back pain of at least 3 weeks' duration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318 in OMT group and 231 in control group</a:t>
            </a:r>
          </a:p>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Significant 30% reduction in pain associated with OMT group (P=.001, 95% CI -0.47- -0.13)</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reduction was seen across short-term (&lt;4 weeks), intermediate-term (4-12 weeks) and long-term (&gt;12 weeks) follow-up intervals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40601"/>
            <a:ext cx="8229600" cy="1187865"/>
          </a:xfrm>
        </p:spPr>
        <p:txBody>
          <a:bodyPr>
            <a:normAutofit fontScale="90000"/>
          </a:bodyPr>
          <a:lstStyle/>
          <a:p>
            <a:pPr eaLnBrk="1" hangingPunct="1"/>
            <a:r>
              <a:rPr lang="en-US" sz="3000" u="sng" dirty="0"/>
              <a:t>Institute for Clinical Systems Improvement </a:t>
            </a:r>
            <a:br>
              <a:rPr lang="en-US" sz="3000" u="sng" dirty="0"/>
            </a:br>
            <a:r>
              <a:rPr lang="en-US" sz="3000" u="sng" dirty="0"/>
              <a:t>2006 Guideline for Adult Low Back Pain</a:t>
            </a:r>
            <a:br>
              <a:rPr lang="en-US" sz="3000" dirty="0"/>
            </a:br>
            <a:r>
              <a:rPr lang="en-US" sz="3000" dirty="0"/>
              <a:t>Reaffirmed 2012</a:t>
            </a:r>
          </a:p>
        </p:txBody>
      </p:sp>
      <p:sp>
        <p:nvSpPr>
          <p:cNvPr id="47107" name="Rectangle 3"/>
          <p:cNvSpPr>
            <a:spLocks noGrp="1" noChangeArrowheads="1"/>
          </p:cNvSpPr>
          <p:nvPr>
            <p:ph type="body" idx="1"/>
          </p:nvPr>
        </p:nvSpPr>
        <p:spPr>
          <a:xfrm>
            <a:off x="457200" y="2133600"/>
            <a:ext cx="8229600" cy="4267200"/>
          </a:xfrm>
        </p:spPr>
        <p:txBody>
          <a:bodyPr/>
          <a:lstStyle/>
          <a:p>
            <a:pPr eaLnBrk="1" hangingPunct="1">
              <a:lnSpc>
                <a:spcPct val="75000"/>
              </a:lnSpc>
            </a:pPr>
            <a:r>
              <a:rPr lang="en-US"/>
              <a:t>“When conservative therapy fails after 2 weeks, the patient and/or physician should request a trained spine therapy professional to provide therapies for the patient based on effective techniques supported by literature.</a:t>
            </a:r>
          </a:p>
          <a:p>
            <a:pPr eaLnBrk="1" hangingPunct="1">
              <a:lnSpc>
                <a:spcPct val="75000"/>
              </a:lnSpc>
            </a:pPr>
            <a:r>
              <a:rPr lang="en-US"/>
              <a:t>Individuals who may have training in these therapies include physical therapists, chiropractic providers, osteopathic or allopathic physicians.”</a:t>
            </a:r>
          </a:p>
          <a:p>
            <a:pPr eaLnBrk="1" hangingPunct="1">
              <a:buFont typeface="Wingdings" pitchFamily="2" charset="2"/>
              <a:buNone/>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sz="3000" u="sng" dirty="0"/>
              <a:t>Institute for Clinical Systems Improvement </a:t>
            </a:r>
            <a:br>
              <a:rPr lang="en-US" sz="3000" u="sng" dirty="0"/>
            </a:br>
            <a:r>
              <a:rPr lang="en-US" sz="3000" u="sng" dirty="0"/>
              <a:t>2006 Guideline for Adult Low Back Pain</a:t>
            </a:r>
            <a:br>
              <a:rPr lang="en-US" sz="3000" dirty="0"/>
            </a:br>
            <a:r>
              <a:rPr lang="en-US" sz="3000" dirty="0"/>
              <a:t>Reaffirmed 2012</a:t>
            </a:r>
          </a:p>
        </p:txBody>
      </p:sp>
      <p:sp>
        <p:nvSpPr>
          <p:cNvPr id="48131" name="Rectangle 3"/>
          <p:cNvSpPr>
            <a:spLocks noGrp="1" noChangeArrowheads="1"/>
          </p:cNvSpPr>
          <p:nvPr>
            <p:ph type="body" idx="1"/>
          </p:nvPr>
        </p:nvSpPr>
        <p:spPr>
          <a:xfrm>
            <a:off x="457200" y="2286000"/>
            <a:ext cx="8229600" cy="4267200"/>
          </a:xfrm>
        </p:spPr>
        <p:txBody>
          <a:bodyPr>
            <a:normAutofit/>
          </a:bodyPr>
          <a:lstStyle/>
          <a:p>
            <a:pPr eaLnBrk="1" hangingPunct="1">
              <a:lnSpc>
                <a:spcPct val="75000"/>
              </a:lnSpc>
            </a:pPr>
            <a:r>
              <a:rPr lang="en-US" sz="2800" dirty="0"/>
              <a:t>“Indications for referral include:</a:t>
            </a:r>
          </a:p>
          <a:p>
            <a:pPr lvl="1" eaLnBrk="1" hangingPunct="1">
              <a:lnSpc>
                <a:spcPct val="75000"/>
              </a:lnSpc>
            </a:pPr>
            <a:r>
              <a:rPr lang="en-US" sz="2400" dirty="0"/>
              <a:t>Failure to make improvement with home self-care after two weeks </a:t>
            </a:r>
          </a:p>
          <a:p>
            <a:pPr lvl="1" eaLnBrk="1" hangingPunct="1">
              <a:lnSpc>
                <a:spcPct val="75000"/>
              </a:lnSpc>
            </a:pPr>
            <a:r>
              <a:rPr lang="en-US" sz="2400" dirty="0"/>
              <a:t>Severe incapacitating and disabling back or leg pain </a:t>
            </a:r>
          </a:p>
          <a:p>
            <a:pPr lvl="1" eaLnBrk="1" hangingPunct="1">
              <a:lnSpc>
                <a:spcPct val="75000"/>
              </a:lnSpc>
            </a:pPr>
            <a:r>
              <a:rPr lang="en-US" sz="2400" dirty="0"/>
              <a:t>Significant limitation of functional or job activities</a:t>
            </a:r>
          </a:p>
          <a:p>
            <a:pPr eaLnBrk="1" hangingPunct="1">
              <a:lnSpc>
                <a:spcPct val="75000"/>
              </a:lnSpc>
            </a:pPr>
            <a:r>
              <a:rPr lang="en-US" sz="2800" dirty="0"/>
              <a:t>Within 3-4 visits, the patient must display documented improvement in order to continue therapy. Otherwise comprehensive re-evaluation should be performed for other causes of low back pain.</a:t>
            </a:r>
          </a:p>
          <a:p>
            <a:pPr eaLnBrk="1" hangingPunct="1">
              <a:lnSpc>
                <a:spcPct val="75000"/>
              </a:lnSpc>
            </a:pPr>
            <a:r>
              <a:rPr lang="en-US" sz="2800" dirty="0"/>
              <a:t>Typically no more than four to six visits are needed.”</a:t>
            </a:r>
          </a:p>
          <a:p>
            <a:pPr eaLnBrk="1" hangingPunct="1">
              <a:buFont typeface="Wingdings" pitchFamily="2" charset="2"/>
              <a:buNone/>
            </a:pP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z="2800"/>
              <a:t>“ACP/APS 2007 Clinical Practice Guidelines for Diagnosis and Treatment of Low Back Pain” </a:t>
            </a:r>
            <a:br>
              <a:rPr lang="en-US" sz="2800"/>
            </a:br>
            <a:r>
              <a:rPr lang="en-US" sz="2800" u="sng"/>
              <a:t>Ann Int Med </a:t>
            </a:r>
            <a:r>
              <a:rPr lang="en-US" sz="2800"/>
              <a:t>Oct 2 2007</a:t>
            </a:r>
          </a:p>
        </p:txBody>
      </p:sp>
      <p:sp>
        <p:nvSpPr>
          <p:cNvPr id="49155" name="Rectangle 3"/>
          <p:cNvSpPr>
            <a:spLocks noGrp="1" noChangeArrowheads="1"/>
          </p:cNvSpPr>
          <p:nvPr>
            <p:ph type="body" idx="1"/>
          </p:nvPr>
        </p:nvSpPr>
        <p:spPr>
          <a:xfrm>
            <a:off x="457200" y="2351314"/>
            <a:ext cx="8229600" cy="3774849"/>
          </a:xfrm>
        </p:spPr>
        <p:txBody>
          <a:bodyPr/>
          <a:lstStyle/>
          <a:p>
            <a:pPr eaLnBrk="1" hangingPunct="1"/>
            <a:r>
              <a:rPr lang="en-US" dirty="0"/>
              <a:t>Spinal manipulation is </a:t>
            </a:r>
            <a:r>
              <a:rPr lang="en-US" dirty="0" err="1"/>
              <a:t>nonpharmacologic</a:t>
            </a:r>
            <a:r>
              <a:rPr lang="en-US" dirty="0"/>
              <a:t> modality that may be of benefit in acute or chronic low back pain.  (weak recommendation based on moderate-quality evidence)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990600"/>
            <a:ext cx="8763000" cy="1143000"/>
          </a:xfrm>
        </p:spPr>
        <p:txBody>
          <a:bodyPr>
            <a:normAutofit fontScale="90000"/>
          </a:bodyPr>
          <a:lstStyle/>
          <a:p>
            <a:pPr eaLnBrk="1" hangingPunct="1"/>
            <a:r>
              <a:rPr lang="en-US" sz="2800" dirty="0"/>
              <a:t>“Osteopathic manipulation in back pain associated with pregnancy”</a:t>
            </a:r>
            <a:br>
              <a:rPr lang="en-US" sz="2800" dirty="0"/>
            </a:br>
            <a:r>
              <a:rPr lang="en-US" sz="2800" u="sng" dirty="0"/>
              <a:t>Am J </a:t>
            </a:r>
            <a:r>
              <a:rPr lang="en-US" sz="2800" u="sng" dirty="0" err="1"/>
              <a:t>Obstet</a:t>
            </a:r>
            <a:r>
              <a:rPr lang="en-US" sz="2800" u="sng" dirty="0"/>
              <a:t> </a:t>
            </a:r>
            <a:r>
              <a:rPr lang="en-US" sz="2800" u="sng" dirty="0" err="1"/>
              <a:t>Gyn</a:t>
            </a:r>
            <a:r>
              <a:rPr lang="en-US" sz="2800" u="sng" dirty="0"/>
              <a:t> </a:t>
            </a:r>
            <a:r>
              <a:rPr lang="en-US" sz="2800" dirty="0"/>
              <a:t>2010 Jan</a:t>
            </a:r>
          </a:p>
        </p:txBody>
      </p:sp>
      <p:sp>
        <p:nvSpPr>
          <p:cNvPr id="50179" name="Content Placeholder 2"/>
          <p:cNvSpPr>
            <a:spLocks noGrp="1"/>
          </p:cNvSpPr>
          <p:nvPr>
            <p:ph idx="1"/>
          </p:nvPr>
        </p:nvSpPr>
        <p:spPr/>
        <p:txBody>
          <a:bodyPr/>
          <a:lstStyle/>
          <a:p>
            <a:pPr eaLnBrk="1" hangingPunct="1"/>
            <a:r>
              <a:rPr lang="en-US"/>
              <a:t>RCT, 144 patients</a:t>
            </a:r>
          </a:p>
          <a:p>
            <a:pPr lvl="1" eaLnBrk="1" hangingPunct="1"/>
            <a:r>
              <a:rPr lang="en-US"/>
              <a:t>Randomized to Usual OB Care or Usual OB Care + OMT</a:t>
            </a:r>
          </a:p>
          <a:p>
            <a:pPr eaLnBrk="1" hangingPunct="1"/>
            <a:r>
              <a:rPr lang="en-US"/>
              <a:t>Back-specific functioning on the Roland-Morris disability questionnaire deteriorated significantly less in the UOBC+OMT group (p=0.001)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123165"/>
            <a:ext cx="8610600" cy="1143000"/>
          </a:xfrm>
        </p:spPr>
        <p:txBody>
          <a:bodyPr>
            <a:normAutofit fontScale="90000"/>
          </a:bodyPr>
          <a:lstStyle/>
          <a:p>
            <a:r>
              <a:rPr lang="en-US" sz="3200" dirty="0"/>
              <a:t>"Osteopathy for musculoskeletal patients: a systematic review of RCTs.“  </a:t>
            </a:r>
            <a:r>
              <a:rPr lang="en-US" sz="3200" u="sng" dirty="0" err="1"/>
              <a:t>Clin</a:t>
            </a:r>
            <a:r>
              <a:rPr lang="en-US" sz="3200" u="sng" dirty="0"/>
              <a:t> Rheum </a:t>
            </a:r>
            <a:r>
              <a:rPr lang="en-US" sz="3200" dirty="0"/>
              <a:t>Feb 2011</a:t>
            </a:r>
          </a:p>
        </p:txBody>
      </p:sp>
      <p:sp>
        <p:nvSpPr>
          <p:cNvPr id="51203" name="Content Placeholder 2"/>
          <p:cNvSpPr>
            <a:spLocks noGrp="1"/>
          </p:cNvSpPr>
          <p:nvPr>
            <p:ph idx="1"/>
          </p:nvPr>
        </p:nvSpPr>
        <p:spPr/>
        <p:txBody>
          <a:bodyPr/>
          <a:lstStyle/>
          <a:p>
            <a:pPr>
              <a:buFont typeface="Wingdings" pitchFamily="2" charset="2"/>
              <a:buNone/>
            </a:pPr>
            <a:r>
              <a:rPr lang="en-US" dirty="0"/>
              <a:t>2011 systematic review of 16 RCTs</a:t>
            </a:r>
          </a:p>
          <a:p>
            <a:r>
              <a:rPr lang="en-US" dirty="0"/>
              <a:t>Authors conclude collective data shows osteopathic manipulation is not of significant benefit</a:t>
            </a:r>
          </a:p>
          <a:p>
            <a:pPr lvl="1"/>
            <a:r>
              <a:rPr lang="en-US" dirty="0"/>
              <a:t>5 RCTs with a significant reduction in pain</a:t>
            </a:r>
          </a:p>
          <a:p>
            <a:pPr lvl="1"/>
            <a:r>
              <a:rPr lang="en-US" dirty="0"/>
              <a:t>11 RCTs with no change in pain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100" dirty="0"/>
              <a:t>“Association of spinal manipulative therapy with clinical benefit and harm for acute LBP”</a:t>
            </a:r>
            <a:br>
              <a:rPr lang="en-US" sz="3100" dirty="0"/>
            </a:br>
            <a:r>
              <a:rPr lang="en-US" sz="2700" dirty="0"/>
              <a:t>JAMA Apr 2017</a:t>
            </a:r>
          </a:p>
        </p:txBody>
      </p:sp>
      <p:sp>
        <p:nvSpPr>
          <p:cNvPr id="51203" name="Content Placeholder 2"/>
          <p:cNvSpPr>
            <a:spLocks noGrp="1"/>
          </p:cNvSpPr>
          <p:nvPr>
            <p:ph idx="1"/>
          </p:nvPr>
        </p:nvSpPr>
        <p:spPr/>
        <p:txBody>
          <a:bodyPr/>
          <a:lstStyle/>
          <a:p>
            <a:r>
              <a:rPr lang="en-US"/>
              <a:t>Meta-analysis of 26 RCTs</a:t>
            </a:r>
          </a:p>
          <a:p>
            <a:pPr lvl="1"/>
            <a:r>
              <a:rPr lang="en-US"/>
              <a:t>Heterogeneity between studies</a:t>
            </a:r>
          </a:p>
          <a:p>
            <a:r>
              <a:rPr lang="en-US"/>
              <a:t>Modest improvement in both pain and function at 6 weeks f/u compared to sham or alternative treatments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940601"/>
            <a:ext cx="8229600" cy="714027"/>
          </a:xfrm>
        </p:spPr>
        <p:txBody>
          <a:bodyPr/>
          <a:lstStyle/>
          <a:p>
            <a:pPr eaLnBrk="1" hangingPunct="1"/>
            <a:r>
              <a:rPr lang="en-US" dirty="0"/>
              <a:t>Other</a:t>
            </a:r>
          </a:p>
        </p:txBody>
      </p:sp>
      <p:sp>
        <p:nvSpPr>
          <p:cNvPr id="52227" name="Rectangle 3"/>
          <p:cNvSpPr>
            <a:spLocks noGrp="1" noChangeArrowheads="1"/>
          </p:cNvSpPr>
          <p:nvPr>
            <p:ph type="body" idx="1"/>
          </p:nvPr>
        </p:nvSpPr>
        <p:spPr>
          <a:xfrm>
            <a:off x="457200" y="1654628"/>
            <a:ext cx="8229600" cy="4822371"/>
          </a:xfrm>
        </p:spPr>
        <p:txBody>
          <a:bodyPr/>
          <a:lstStyle/>
          <a:p>
            <a:pPr eaLnBrk="1" hangingPunct="1">
              <a:lnSpc>
                <a:spcPct val="80000"/>
              </a:lnSpc>
            </a:pPr>
            <a:r>
              <a:rPr lang="en-US" sz="2800" dirty="0"/>
              <a:t>Number of small randomized controlled trials and pilot studies with positive results or retrospective reviews with equivocal results investigating role of OMT in:</a:t>
            </a:r>
          </a:p>
          <a:p>
            <a:pPr lvl="1" eaLnBrk="1" hangingPunct="1">
              <a:lnSpc>
                <a:spcPct val="80000"/>
              </a:lnSpc>
            </a:pPr>
            <a:r>
              <a:rPr lang="en-US" sz="2400" dirty="0"/>
              <a:t>Reduction of PE tube placement for AOM in children</a:t>
            </a:r>
          </a:p>
          <a:p>
            <a:pPr lvl="1" eaLnBrk="1" hangingPunct="1">
              <a:lnSpc>
                <a:spcPct val="80000"/>
              </a:lnSpc>
            </a:pPr>
            <a:r>
              <a:rPr lang="en-US" sz="2400" dirty="0"/>
              <a:t>Functionality after knee or hip </a:t>
            </a:r>
            <a:r>
              <a:rPr lang="en-US" sz="2400" dirty="0" err="1"/>
              <a:t>arthroplasty</a:t>
            </a:r>
            <a:endParaRPr lang="en-US" sz="2400" dirty="0"/>
          </a:p>
          <a:p>
            <a:pPr lvl="1" eaLnBrk="1" hangingPunct="1">
              <a:lnSpc>
                <a:spcPct val="80000"/>
              </a:lnSpc>
            </a:pPr>
            <a:r>
              <a:rPr lang="en-US" sz="2400" dirty="0"/>
              <a:t>Irritable bowel syndrome</a:t>
            </a:r>
          </a:p>
          <a:p>
            <a:pPr lvl="1" eaLnBrk="1" hangingPunct="1">
              <a:lnSpc>
                <a:spcPct val="80000"/>
              </a:lnSpc>
            </a:pPr>
            <a:r>
              <a:rPr lang="en-US" sz="2400" dirty="0"/>
              <a:t>Fibromyalgia</a:t>
            </a:r>
          </a:p>
          <a:p>
            <a:pPr lvl="1" eaLnBrk="1" hangingPunct="1">
              <a:lnSpc>
                <a:spcPct val="80000"/>
              </a:lnSpc>
            </a:pPr>
            <a:r>
              <a:rPr lang="en-US" sz="2400" dirty="0"/>
              <a:t>Infantile postural asymmetry/</a:t>
            </a:r>
            <a:r>
              <a:rPr lang="en-US" sz="2400" dirty="0" err="1"/>
              <a:t>torticollis</a:t>
            </a:r>
            <a:endParaRPr lang="en-US" sz="2400" dirty="0"/>
          </a:p>
          <a:p>
            <a:pPr lvl="1" eaLnBrk="1" hangingPunct="1">
              <a:lnSpc>
                <a:spcPct val="80000"/>
              </a:lnSpc>
            </a:pPr>
            <a:r>
              <a:rPr lang="en-US" sz="2400" dirty="0"/>
              <a:t>Muscle spasticity</a:t>
            </a:r>
          </a:p>
          <a:p>
            <a:pPr lvl="1" eaLnBrk="1" hangingPunct="1">
              <a:lnSpc>
                <a:spcPct val="80000"/>
              </a:lnSpc>
            </a:pPr>
            <a:r>
              <a:rPr lang="en-US" sz="2400" dirty="0"/>
              <a:t>Joint pain</a:t>
            </a:r>
          </a:p>
          <a:p>
            <a:pPr lvl="1" eaLnBrk="1" hangingPunct="1">
              <a:lnSpc>
                <a:spcPct val="80000"/>
              </a:lnSpc>
            </a:pPr>
            <a:r>
              <a:rPr lang="en-US" sz="2400" dirty="0"/>
              <a:t>Labor pain or back pain in pregnancy</a:t>
            </a:r>
          </a:p>
          <a:p>
            <a:pPr lvl="1" eaLnBrk="1" hangingPunct="1">
              <a:lnSpc>
                <a:spcPct val="80000"/>
              </a:lnSpc>
            </a:pPr>
            <a:r>
              <a:rPr lang="en-US" sz="2400" dirty="0"/>
              <a:t>Adult asthma or COPD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t>Evidence Summary</a:t>
            </a:r>
          </a:p>
        </p:txBody>
      </p:sp>
      <p:sp>
        <p:nvSpPr>
          <p:cNvPr id="49155" name="Rectangle 3"/>
          <p:cNvSpPr>
            <a:spLocks noGrp="1" noChangeArrowheads="1"/>
          </p:cNvSpPr>
          <p:nvPr>
            <p:ph type="body" idx="1"/>
          </p:nvPr>
        </p:nvSpPr>
        <p:spPr>
          <a:xfrm>
            <a:off x="722313" y="838200"/>
            <a:ext cx="7772400" cy="3568700"/>
          </a:xfrm>
        </p:spPr>
        <p:txBody>
          <a:bodyPr lIns="90000" tIns="46800" rIns="90000" bIns="46800"/>
          <a:lstStyle/>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OMT for back pain of greater than 3 weeks’ duration may safely and cost-effectively improve pain and functionality in adults.</a:t>
            </a:r>
          </a:p>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There is a small body of evidence supporting the use of OMT for headaches, neck pain, infantile colic and recurrent acute </a:t>
            </a:r>
            <a:r>
              <a:rPr lang="en-GB" sz="2800" dirty="0" err="1"/>
              <a:t>otitis</a:t>
            </a:r>
            <a:r>
              <a:rPr lang="en-GB" sz="2800" dirty="0"/>
              <a:t> media.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940601"/>
            <a:ext cx="8229600" cy="735799"/>
          </a:xfrm>
        </p:spPr>
        <p:txBody>
          <a:bodyPr/>
          <a:lstStyle/>
          <a:p>
            <a:r>
              <a:rPr lang="en-US" dirty="0"/>
              <a:t>Learning Objectives</a:t>
            </a:r>
          </a:p>
        </p:txBody>
      </p:sp>
      <p:sp>
        <p:nvSpPr>
          <p:cNvPr id="54275" name="Content Placeholder 2"/>
          <p:cNvSpPr>
            <a:spLocks noGrp="1"/>
          </p:cNvSpPr>
          <p:nvPr>
            <p:ph idx="1"/>
          </p:nvPr>
        </p:nvSpPr>
        <p:spPr>
          <a:xfrm>
            <a:off x="457200" y="1828800"/>
            <a:ext cx="8229600" cy="4297363"/>
          </a:xfrm>
        </p:spPr>
        <p:txBody>
          <a:bodyPr>
            <a:normAutofit fontScale="92500" lnSpcReduction="10000"/>
          </a:bodyPr>
          <a:lstStyle/>
          <a:p>
            <a:r>
              <a:rPr lang="en-US" sz="3000" dirty="0"/>
              <a:t>OPP is defined by the four tenets of osteopathic medicine.</a:t>
            </a:r>
          </a:p>
          <a:p>
            <a:r>
              <a:rPr lang="en-US" sz="3000" dirty="0"/>
              <a:t>OMT is a set of techniques used to treat somatic dysfunction found on structural examination.</a:t>
            </a:r>
          </a:p>
          <a:p>
            <a:r>
              <a:rPr lang="en-US" sz="3000" dirty="0"/>
              <a:t>DOs train in OPP/OMT.  There is evidence that postgraduate MDs can also successfully train in OPP/OMT.</a:t>
            </a:r>
          </a:p>
          <a:p>
            <a:r>
              <a:rPr lang="en-US" sz="3000" dirty="0"/>
              <a:t>OMT is one modality that can safely improve pain and functionality for back pain as well as other medical conditions.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4"/>
          <p:cNvSpPr>
            <a:spLocks noGrp="1"/>
          </p:cNvSpPr>
          <p:nvPr>
            <p:ph type="body" idx="2"/>
          </p:nvPr>
        </p:nvSpPr>
        <p:spPr>
          <a:xfrm>
            <a:off x="457200" y="1406525"/>
            <a:ext cx="3810000" cy="698500"/>
          </a:xfrm>
        </p:spPr>
        <p:txBody>
          <a:bodyPr/>
          <a:lstStyle/>
          <a:p>
            <a:pPr marL="44450" eaLnBrk="1" hangingPunct="1">
              <a:spcBef>
                <a:spcPct val="0"/>
              </a:spcBef>
            </a:pPr>
            <a:r>
              <a:rPr lang="en-US" dirty="0"/>
              <a:t>Osteopathic philosophy in a</a:t>
            </a:r>
          </a:p>
        </p:txBody>
      </p:sp>
      <p:sp>
        <p:nvSpPr>
          <p:cNvPr id="13316" name="Rectangle 6"/>
          <p:cNvSpPr>
            <a:spLocks noGrp="1" noChangeArrowheads="1"/>
          </p:cNvSpPr>
          <p:nvPr>
            <p:ph sz="half" idx="1"/>
          </p:nvPr>
        </p:nvSpPr>
        <p:spPr>
          <a:xfrm>
            <a:off x="4038600" y="273050"/>
            <a:ext cx="4648200" cy="5853113"/>
          </a:xfrm>
        </p:spPr>
        <p:txBody>
          <a:bodyPr/>
          <a:lstStyle/>
          <a:p>
            <a:pPr eaLnBrk="1" hangingPunct="1"/>
            <a:endParaRPr lang="en-US"/>
          </a:p>
          <a:p>
            <a:pPr eaLnBrk="1" hangingPunct="1"/>
            <a:endParaRPr lang="en-US"/>
          </a:p>
          <a:p>
            <a:pPr eaLnBrk="1" hangingPunct="1"/>
            <a:endParaRPr lang="en-US"/>
          </a:p>
          <a:p>
            <a:pPr eaLnBrk="1" hangingPunct="1">
              <a:buFont typeface="Arial" charset="0"/>
              <a:buNone/>
            </a:pPr>
            <a:r>
              <a:rPr lang="en-US"/>
              <a:t>Because of the close proximity between vertebrae and the autonomic nervous system, the neuromuscular system is vital to maintaining homeostasis.</a:t>
            </a:r>
          </a:p>
          <a:p>
            <a:pPr eaLnBrk="1" hangingPunct="1"/>
            <a:endParaRPr lang="en-US"/>
          </a:p>
          <a:p>
            <a:pPr eaLnBrk="1" hangingPunct="1"/>
            <a:endParaRPr lang="en-US"/>
          </a:p>
          <a:p>
            <a:pPr eaLnBrk="1" hangingPunct="1"/>
            <a:endParaRPr lang="en-US"/>
          </a:p>
        </p:txBody>
      </p:sp>
      <p:pic>
        <p:nvPicPr>
          <p:cNvPr id="13317" name="Picture 2" descr="http://www.ict4us.com/nutshell250.gif"/>
          <p:cNvPicPr>
            <a:picLocks noChangeAspect="1" noChangeArrowheads="1"/>
          </p:cNvPicPr>
          <p:nvPr/>
        </p:nvPicPr>
        <p:blipFill>
          <a:blip r:embed="rId2"/>
          <a:srcRect/>
          <a:stretch>
            <a:fillRect/>
          </a:stretch>
        </p:blipFill>
        <p:spPr bwMode="auto">
          <a:xfrm>
            <a:off x="237392" y="1723293"/>
            <a:ext cx="3581400" cy="2971800"/>
          </a:xfrm>
          <a:prstGeom prst="rect">
            <a:avLst/>
          </a:prstGeom>
          <a:noFill/>
          <a:ln w="9525">
            <a:noFill/>
            <a:miter lim="800000"/>
            <a:headEnd/>
            <a:tailEnd/>
          </a:ln>
        </p:spPr>
      </p:pic>
      <p:sp>
        <p:nvSpPr>
          <p:cNvPr id="6" name="Title 5"/>
          <p:cNvSpPr>
            <a:spLocks noGrp="1"/>
          </p:cNvSpPr>
          <p:nvPr>
            <p:ph type="title"/>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a:t>In addition to articles previously cited, source material included:</a:t>
            </a:r>
          </a:p>
        </p:txBody>
      </p:sp>
      <p:sp>
        <p:nvSpPr>
          <p:cNvPr id="55299" name="Content Placeholder 2"/>
          <p:cNvSpPr>
            <a:spLocks noGrp="1"/>
          </p:cNvSpPr>
          <p:nvPr>
            <p:ph idx="1"/>
          </p:nvPr>
        </p:nvSpPr>
        <p:spPr>
          <a:xfrm>
            <a:off x="457200" y="2128466"/>
            <a:ext cx="8229600" cy="3997697"/>
          </a:xfrm>
        </p:spPr>
        <p:txBody>
          <a:bodyPr>
            <a:normAutofit fontScale="92500" lnSpcReduction="20000"/>
          </a:bodyPr>
          <a:lstStyle/>
          <a:p>
            <a:pPr marL="514350" lvl="1" indent="-514350">
              <a:buFont typeface="Arial" charset="0"/>
              <a:buNone/>
            </a:pPr>
            <a:endParaRPr lang="en-GB" sz="1800" u="sng">
              <a:hlinkClick r:id="rId2"/>
            </a:endParaRPr>
          </a:p>
          <a:p>
            <a:pPr marL="514350" lvl="1" indent="-514350">
              <a:buFont typeface="Calibri" pitchFamily="34" charset="0"/>
              <a:buAutoNum type="arabicPeriod"/>
            </a:pPr>
            <a:r>
              <a:rPr lang="en-GB" sz="1800">
                <a:hlinkClick r:id="rId2"/>
              </a:rPr>
              <a:t>http://www.aacom.org/become-a-doctor/about-om</a:t>
            </a:r>
            <a:r>
              <a:rPr lang="en-GB" sz="1800"/>
              <a:t>.  Accessed 3/28/17.</a:t>
            </a:r>
          </a:p>
          <a:p>
            <a:pPr marL="514350" lvl="1" indent="-514350">
              <a:buFont typeface="Calibri" pitchFamily="34" charset="0"/>
              <a:buAutoNum type="arabicPeriod"/>
            </a:pPr>
            <a:r>
              <a:rPr lang="en-US" sz="1800">
                <a:hlinkClick r:id="rId3"/>
              </a:rPr>
              <a:t>https://www.osteopathic.org/inside-aoa/single-gme-accreditation-system/Pages/default.aspx</a:t>
            </a:r>
            <a:r>
              <a:rPr lang="en-US" sz="1800"/>
              <a:t>.  Accessed 3/28/17.</a:t>
            </a:r>
          </a:p>
          <a:p>
            <a:pPr marL="514350" lvl="1" indent="-514350">
              <a:buFont typeface="Calibri" pitchFamily="34" charset="0"/>
              <a:buAutoNum type="arabicPeriod"/>
            </a:pPr>
            <a:r>
              <a:rPr lang="en-US" sz="1800"/>
              <a:t>Leosho E.  An overview of osteopathic medicine. Arch Fam Med. 1999; 8: 477-84.</a:t>
            </a:r>
          </a:p>
          <a:p>
            <a:pPr marL="514350" lvl="1" indent="-514350">
              <a:buFont typeface="Calibri" pitchFamily="34" charset="0"/>
              <a:buAutoNum type="arabicPeriod"/>
            </a:pPr>
            <a:r>
              <a:rPr lang="en-US" sz="1800"/>
              <a:t>Ward RC, Ed.  Foundations for Osteopathic Medicine.  Baltimore, MD: Williams &amp; Wilkins; 1997; 3-14.</a:t>
            </a:r>
          </a:p>
          <a:p>
            <a:pPr marL="514350" lvl="1" indent="-514350">
              <a:buFont typeface="Calibri" pitchFamily="34" charset="0"/>
              <a:buAutoNum type="arabicPeriod"/>
            </a:pPr>
            <a:r>
              <a:rPr lang="en-US" sz="1800"/>
              <a:t>Salamon E, Zhu W and Stefano G.  Nitric oxide as a possible mechanism for understanding the therapeutic effects of osteopathic manipulative medicine.  Int J Mol Med. 2004; 14: 443-49.</a:t>
            </a:r>
          </a:p>
          <a:p>
            <a:pPr marL="514350" lvl="1" indent="-514350">
              <a:buFont typeface="Calibri" pitchFamily="34" charset="0"/>
              <a:buAutoNum type="arabicPeriod"/>
            </a:pPr>
            <a:r>
              <a:rPr lang="en-US" sz="1800"/>
              <a:t>McPartland JM et al.  Cannabimimetic effects of osteopathic manipulative treatment.  J Am Osteopath Assoc.  2005; 105: 283-91.</a:t>
            </a:r>
          </a:p>
          <a:p>
            <a:pPr marL="514350" lvl="1" indent="-514350">
              <a:buFont typeface="Calibri" pitchFamily="34" charset="0"/>
              <a:buAutoNum type="arabicPeriod"/>
            </a:pPr>
            <a:r>
              <a:rPr lang="en-US" sz="1800"/>
              <a:t>Johnson SM and Kurtz ME.  Conditions and diagnoses for which osteopathic primary care physicians and specialists use osteopathic manipulative treatment.  J Am Osteopath Assoc.  2002; 102: 527-32.</a:t>
            </a:r>
          </a:p>
          <a:p>
            <a:pPr marL="514350" lvl="1" indent="-514350">
              <a:buFont typeface="Calibri" pitchFamily="34" charset="0"/>
              <a:buAutoNum type="arabicPeriod"/>
            </a:pPr>
            <a:endParaRPr lang="en-US" sz="2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9583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a:t>Tenets of osteopathic principles and practice</a:t>
            </a:r>
          </a:p>
        </p:txBody>
      </p:sp>
      <p:sp>
        <p:nvSpPr>
          <p:cNvPr id="14339" name="Content Placeholder 2"/>
          <p:cNvSpPr>
            <a:spLocks noGrp="1"/>
          </p:cNvSpPr>
          <p:nvPr>
            <p:ph idx="1"/>
          </p:nvPr>
        </p:nvSpPr>
        <p:spPr>
          <a:xfrm>
            <a:off x="457200" y="2128466"/>
            <a:ext cx="8229600" cy="4525963"/>
          </a:xfrm>
        </p:spPr>
        <p:txBody>
          <a:bodyPr/>
          <a:lstStyle/>
          <a:p>
            <a:pPr marL="514350" indent="-514350" eaLnBrk="1" hangingPunct="1">
              <a:buFont typeface="Wingdings" pitchFamily="2" charset="2"/>
              <a:buChar char="v"/>
            </a:pPr>
            <a:r>
              <a:rPr lang="en-US" dirty="0"/>
              <a:t>The body is a unit.</a:t>
            </a:r>
          </a:p>
          <a:p>
            <a:pPr marL="514350" indent="-514350" eaLnBrk="1" hangingPunct="1">
              <a:buFont typeface="Wingdings" pitchFamily="2" charset="2"/>
              <a:buChar char="v"/>
            </a:pPr>
            <a:r>
              <a:rPr lang="en-US" dirty="0"/>
              <a:t>Structure and function are interrelated.</a:t>
            </a:r>
          </a:p>
          <a:p>
            <a:pPr marL="514350" indent="-514350" eaLnBrk="1" hangingPunct="1">
              <a:buFont typeface="Wingdings" pitchFamily="2" charset="2"/>
              <a:buChar char="v"/>
            </a:pPr>
            <a:r>
              <a:rPr lang="en-US" dirty="0"/>
              <a:t>The body has intrinsic healing properties.</a:t>
            </a:r>
          </a:p>
          <a:p>
            <a:pPr marL="514350" indent="-514350" eaLnBrk="1" hangingPunct="1">
              <a:buFont typeface="Wingdings" pitchFamily="2" charset="2"/>
              <a:buChar char="v"/>
            </a:pPr>
            <a:r>
              <a:rPr lang="en-US" dirty="0"/>
              <a:t>Osteopathic treatment is based on an understanding of the above three tenets.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dirty="0"/>
              <a:t>How did osteopathy come to be?</a:t>
            </a:r>
          </a:p>
        </p:txBody>
      </p:sp>
      <p:sp>
        <p:nvSpPr>
          <p:cNvPr id="15363" name="Rectangle 3"/>
          <p:cNvSpPr>
            <a:spLocks noGrp="1" noChangeArrowheads="1"/>
          </p:cNvSpPr>
          <p:nvPr>
            <p:ph type="body" sz="half" idx="1"/>
          </p:nvPr>
        </p:nvSpPr>
        <p:spPr>
          <a:xfrm>
            <a:off x="457200" y="1828800"/>
            <a:ext cx="4038600" cy="4648200"/>
          </a:xfrm>
        </p:spPr>
        <p:txBody>
          <a:bodyPr/>
          <a:lstStyle/>
          <a:p>
            <a:pPr eaLnBrk="1" hangingPunct="1">
              <a:lnSpc>
                <a:spcPct val="90000"/>
              </a:lnSpc>
            </a:pPr>
            <a:endParaRPr lang="en-US" sz="2800" dirty="0"/>
          </a:p>
          <a:p>
            <a:pPr eaLnBrk="1" hangingPunct="1">
              <a:lnSpc>
                <a:spcPct val="90000"/>
              </a:lnSpc>
              <a:buFont typeface="Arial" charset="0"/>
              <a:buNone/>
            </a:pPr>
            <a:r>
              <a:rPr lang="en-US" sz="2800" dirty="0"/>
              <a:t>Founded in 1874 by Andrew Taylor Still, MD, his intent was not to create a separate profession but “to improve our present system of medicine by giving it a more rational and scientific basis.”</a:t>
            </a:r>
          </a:p>
        </p:txBody>
      </p:sp>
      <p:pic>
        <p:nvPicPr>
          <p:cNvPr id="15364" name="Picture 5" descr="ATStill1"/>
          <p:cNvPicPr>
            <a:picLocks noGrp="1" noChangeAspect="1" noChangeArrowheads="1"/>
          </p:cNvPicPr>
          <p:nvPr>
            <p:ph sz="half" idx="2"/>
          </p:nvPr>
        </p:nvPicPr>
        <p:blipFill>
          <a:blip r:embed="rId3"/>
          <a:srcRect/>
          <a:stretch>
            <a:fillRect/>
          </a:stretch>
        </p:blipFill>
        <p:spPr>
          <a:xfrm>
            <a:off x="5480050" y="2746375"/>
            <a:ext cx="2374900" cy="24669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5250" y="914400"/>
            <a:ext cx="8801100" cy="1143000"/>
          </a:xfrm>
        </p:spPr>
        <p:txBody>
          <a:bodyPr>
            <a:normAutofit fontScale="90000"/>
          </a:bodyPr>
          <a:lstStyle/>
          <a:p>
            <a:pPr eaLnBrk="1" hangingPunct="1"/>
            <a:r>
              <a:rPr lang="en-US" dirty="0"/>
              <a:t>A frame of reference: Medicine in the 19</a:t>
            </a:r>
            <a:r>
              <a:rPr lang="en-US" baseline="30000" dirty="0"/>
              <a:t>th</a:t>
            </a:r>
            <a:r>
              <a:rPr lang="en-US" dirty="0"/>
              <a:t> century</a:t>
            </a:r>
          </a:p>
        </p:txBody>
      </p:sp>
      <p:sp>
        <p:nvSpPr>
          <p:cNvPr id="16387" name="Rectangle 4"/>
          <p:cNvSpPr>
            <a:spLocks noGrp="1" noChangeArrowheads="1"/>
          </p:cNvSpPr>
          <p:nvPr>
            <p:ph type="body" sz="half" idx="1"/>
          </p:nvPr>
        </p:nvSpPr>
        <p:spPr>
          <a:xfrm>
            <a:off x="457200" y="2209800"/>
            <a:ext cx="4038600" cy="4191000"/>
          </a:xfrm>
        </p:spPr>
        <p:txBody>
          <a:bodyPr>
            <a:normAutofit lnSpcReduction="10000"/>
          </a:bodyPr>
          <a:lstStyle/>
          <a:p>
            <a:pPr eaLnBrk="1" hangingPunct="1">
              <a:lnSpc>
                <a:spcPct val="90000"/>
              </a:lnSpc>
              <a:buFont typeface="Arial" charset="0"/>
              <a:buNone/>
            </a:pPr>
            <a:r>
              <a:rPr lang="en-US" sz="2800"/>
              <a:t>As Dr. Still faced the epidemics of the 19</a:t>
            </a:r>
            <a:r>
              <a:rPr lang="en-US" sz="2800" baseline="30000"/>
              <a:t>th</a:t>
            </a:r>
            <a:r>
              <a:rPr lang="en-US" sz="2800"/>
              <a:t> century (cholera, smallpox, tuberculosis), he because disenchanted with prevailing medical practices of his time: bloodletting, mercury or alcohol-based compounds.</a:t>
            </a:r>
          </a:p>
        </p:txBody>
      </p:sp>
      <p:pic>
        <p:nvPicPr>
          <p:cNvPr id="16388" name="Picture 7" descr="leeches"/>
          <p:cNvPicPr>
            <a:picLocks noGrp="1" noChangeAspect="1" noChangeArrowheads="1"/>
          </p:cNvPicPr>
          <p:nvPr>
            <p:ph sz="quarter" idx="2"/>
          </p:nvPr>
        </p:nvPicPr>
        <p:blipFill>
          <a:blip r:embed="rId3"/>
          <a:srcRect/>
          <a:stretch>
            <a:fillRect/>
          </a:stretch>
        </p:blipFill>
        <p:spPr>
          <a:xfrm>
            <a:off x="7064863" y="1828800"/>
            <a:ext cx="1628775" cy="2078038"/>
          </a:xfrm>
        </p:spPr>
      </p:pic>
      <p:pic>
        <p:nvPicPr>
          <p:cNvPr id="16389" name="Picture 8" descr="1860smedsupplies"/>
          <p:cNvPicPr>
            <a:picLocks noGrp="1" noChangeAspect="1" noChangeArrowheads="1"/>
          </p:cNvPicPr>
          <p:nvPr>
            <p:ph sz="quarter" idx="3"/>
          </p:nvPr>
        </p:nvPicPr>
        <p:blipFill>
          <a:blip r:embed="rId4"/>
          <a:srcRect/>
          <a:stretch>
            <a:fillRect/>
          </a:stretch>
        </p:blipFill>
        <p:spPr>
          <a:xfrm>
            <a:off x="5072063" y="4052888"/>
            <a:ext cx="3192462" cy="20780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Innate capacity for self-healing</a:t>
            </a:r>
          </a:p>
        </p:txBody>
      </p:sp>
      <p:sp>
        <p:nvSpPr>
          <p:cNvPr id="17411" name="Rectangle 3"/>
          <p:cNvSpPr>
            <a:spLocks noGrp="1" noChangeArrowheads="1"/>
          </p:cNvSpPr>
          <p:nvPr>
            <p:ph type="body" idx="1"/>
          </p:nvPr>
        </p:nvSpPr>
        <p:spPr/>
        <p:txBody>
          <a:bodyPr>
            <a:normAutofit lnSpcReduction="10000"/>
          </a:bodyPr>
          <a:lstStyle/>
          <a:p>
            <a:pPr eaLnBrk="1" hangingPunct="1">
              <a:lnSpc>
                <a:spcPct val="90000"/>
              </a:lnSpc>
              <a:buFont typeface="Wingdings" pitchFamily="2" charset="2"/>
              <a:buChar char="v"/>
            </a:pPr>
            <a:r>
              <a:rPr lang="en-US"/>
              <a:t>Dr. Still believed the body’s function was closely related to its structure and that problems in one organ affected other parts of the body.</a:t>
            </a:r>
          </a:p>
          <a:p>
            <a:pPr eaLnBrk="1" hangingPunct="1">
              <a:lnSpc>
                <a:spcPct val="90000"/>
              </a:lnSpc>
              <a:buFont typeface="Wingdings" pitchFamily="2" charset="2"/>
              <a:buChar char="v"/>
            </a:pPr>
            <a:r>
              <a:rPr lang="en-US"/>
              <a:t>He maintained the physician could best promote health by ensuring the musculoskeletal system was in alignment, thus minimizing obstructions to blood and lymph flow.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1469</TotalTime>
  <Words>3231</Words>
  <Application>Microsoft Office PowerPoint</Application>
  <PresentationFormat>On-screen Show (4:3)</PresentationFormat>
  <Paragraphs>373</Paragraphs>
  <Slides>52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Arial</vt:lpstr>
      <vt:lpstr>Calibri</vt:lpstr>
      <vt:lpstr>Helvetica</vt:lpstr>
      <vt:lpstr>Wingdings</vt:lpstr>
      <vt:lpstr>Wingdings 2</vt:lpstr>
      <vt:lpstr>Office Theme</vt:lpstr>
      <vt:lpstr>Chart</vt:lpstr>
      <vt:lpstr>Introduction to  Osteopathic  Principles and Practice</vt:lpstr>
      <vt:lpstr>Disclosures</vt:lpstr>
      <vt:lpstr>Learning Objectives</vt:lpstr>
      <vt:lpstr>Osteopathic principles &amp; Practice</vt:lpstr>
      <vt:lpstr>PowerPoint Presentation</vt:lpstr>
      <vt:lpstr>Tenets of osteopathic principles and practice</vt:lpstr>
      <vt:lpstr>How did osteopathy come to be?</vt:lpstr>
      <vt:lpstr>A frame of reference: Medicine in the 19th century</vt:lpstr>
      <vt:lpstr>Innate capacity for self-healing</vt:lpstr>
      <vt:lpstr>The first osteopathic schools &amp; organizations</vt:lpstr>
      <vt:lpstr>Brief History of Osteopathic Medical Education</vt:lpstr>
      <vt:lpstr>Today…</vt:lpstr>
      <vt:lpstr>PowerPoint Presentation</vt:lpstr>
      <vt:lpstr>Curriculum at osteopathic medical school</vt:lpstr>
      <vt:lpstr>COMLEX</vt:lpstr>
      <vt:lpstr>What does OPP/ OMT teaching look like?</vt:lpstr>
      <vt:lpstr>What are the differences? </vt:lpstr>
      <vt:lpstr>Who can perform OMT?</vt:lpstr>
      <vt:lpstr>Who uses OMT and for what?</vt:lpstr>
      <vt:lpstr>Why are you here?</vt:lpstr>
      <vt:lpstr>Can an MD physician learn OPP/OMT in a short time?</vt:lpstr>
      <vt:lpstr>Osteopathic Manipulative therapy/treatment</vt:lpstr>
      <vt:lpstr>Osteopathic diagnosis &amp; treatment</vt:lpstr>
      <vt:lpstr>Somatic Dysfunction</vt:lpstr>
      <vt:lpstr>Barriers to Range of Motion</vt:lpstr>
      <vt:lpstr>Barriers to Motion</vt:lpstr>
      <vt:lpstr>Tissue Texture Changes</vt:lpstr>
      <vt:lpstr>Using OMT to Heal Somatic Dysfunction</vt:lpstr>
      <vt:lpstr>Categories of OMT</vt:lpstr>
      <vt:lpstr>Physiologic Effects of OMT</vt:lpstr>
      <vt:lpstr>Contraindications to OMT</vt:lpstr>
      <vt:lpstr>Evidence for OMT</vt:lpstr>
      <vt:lpstr> “Comparison of OMT with standard care for patients with low back pain.” NEJM 1999.</vt:lpstr>
      <vt:lpstr>Comparison of OMT with standard care for patients with low back pain.” NEJM 1999.</vt:lpstr>
      <vt:lpstr>“OMT for chronic low back pain.” Spine 2003.</vt:lpstr>
      <vt:lpstr>“OMT for chronic low back pain.” Spine 2003.</vt:lpstr>
      <vt:lpstr>“Randomized OMT study (ROMANS): pragmatic study for spinal pain in primary care.  Fam Pract 2003.</vt:lpstr>
      <vt:lpstr>“Randomized OMT study (ROMANS): pragmatic study for spinal pain in primary care.  Fam Pract 2003.</vt:lpstr>
      <vt:lpstr>“Cost-utility analysis of osteopathy in primary care: results from the ROMANS trial.” Fam Pract 2004</vt:lpstr>
      <vt:lpstr>“OMT for low back pain: a meta-analysis.”  BMC Musculoskelet Disord 2005. </vt:lpstr>
      <vt:lpstr>Institute for Clinical Systems Improvement  2006 Guideline for Adult Low Back Pain Reaffirmed 2012</vt:lpstr>
      <vt:lpstr>Institute for Clinical Systems Improvement  2006 Guideline for Adult Low Back Pain Reaffirmed 2012</vt:lpstr>
      <vt:lpstr>“ACP/APS 2007 Clinical Practice Guidelines for Diagnosis and Treatment of Low Back Pain”  Ann Int Med Oct 2 2007</vt:lpstr>
      <vt:lpstr>“Osteopathic manipulation in back pain associated with pregnancy” Am J Obstet Gyn 2010 Jan</vt:lpstr>
      <vt:lpstr>"Osteopathy for musculoskeletal patients: a systematic review of RCTs.“  Clin Rheum Feb 2011</vt:lpstr>
      <vt:lpstr>“Association of spinal manipulative therapy with clinical benefit and harm for acute LBP” JAMA Apr 2017</vt:lpstr>
      <vt:lpstr>Other</vt:lpstr>
      <vt:lpstr>Evidence Summary</vt:lpstr>
      <vt:lpstr>Learning Objectives</vt:lpstr>
      <vt:lpstr>In addition to articles previously cited, source material included:</vt:lpstr>
      <vt:lpstr>Questions?</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Emma &amp; Sophie</cp:lastModifiedBy>
  <cp:revision>37</cp:revision>
  <dcterms:created xsi:type="dcterms:W3CDTF">2013-07-17T19:19:39Z</dcterms:created>
  <dcterms:modified xsi:type="dcterms:W3CDTF">2017-05-04T19:18:21Z</dcterms:modified>
</cp:coreProperties>
</file>