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4"/>
  </p:notesMasterIdLst>
  <p:handoutMasterIdLst>
    <p:handoutMasterId r:id="rId35"/>
  </p:handoutMasterIdLst>
  <p:sldIdLst>
    <p:sldId id="256" r:id="rId2"/>
    <p:sldId id="279" r:id="rId3"/>
    <p:sldId id="289" r:id="rId4"/>
    <p:sldId id="28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81" r:id="rId18"/>
    <p:sldId id="282" r:id="rId19"/>
    <p:sldId id="283" r:id="rId20"/>
    <p:sldId id="273" r:id="rId21"/>
    <p:sldId id="274" r:id="rId22"/>
    <p:sldId id="275" r:id="rId23"/>
    <p:sldId id="276" r:id="rId24"/>
    <p:sldId id="277" r:id="rId25"/>
    <p:sldId id="284" r:id="rId26"/>
    <p:sldId id="285" r:id="rId27"/>
    <p:sldId id="286" r:id="rId28"/>
    <p:sldId id="287" r:id="rId29"/>
    <p:sldId id="288" r:id="rId30"/>
    <p:sldId id="290" r:id="rId31"/>
    <p:sldId id="291" r:id="rId32"/>
    <p:sldId id="278" r:id="rId33"/>
  </p:sldIdLst>
  <p:sldSz cx="12188825"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39">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552" autoAdjust="0"/>
    <p:restoredTop sz="98579" autoAdjust="0"/>
  </p:normalViewPr>
  <p:slideViewPr>
    <p:cSldViewPr>
      <p:cViewPr>
        <p:scale>
          <a:sx n="76" d="100"/>
          <a:sy n="76" d="100"/>
        </p:scale>
        <p:origin x="-846" y="-72"/>
      </p:cViewPr>
      <p:guideLst>
        <p:guide orient="horz" pos="2160"/>
        <p:guide pos="3839"/>
      </p:guideLst>
    </p:cSldViewPr>
  </p:slideViewPr>
  <p:notesTextViewPr>
    <p:cViewPr>
      <p:scale>
        <a:sx n="1" d="1"/>
        <a:sy n="1" d="1"/>
      </p:scale>
      <p:origin x="0" y="0"/>
    </p:cViewPr>
  </p:notesTextViewPr>
  <p:notesViewPr>
    <p:cSldViewPr>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409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410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410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BF0D0EA1-186D-42BB-AE6D-92D862308D43}" type="slidenum">
              <a:rPr lang="en-US"/>
              <a:pPr/>
              <a:t>‹#›</a:t>
            </a:fld>
            <a:endParaRPr lang="en-US"/>
          </a:p>
        </p:txBody>
      </p:sp>
    </p:spTree>
    <p:extLst>
      <p:ext uri="{BB962C8B-B14F-4D97-AF65-F5344CB8AC3E}">
        <p14:creationId xmlns:p14="http://schemas.microsoft.com/office/powerpoint/2010/main" val="30568215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819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8196" name="Rectangle 4"/>
          <p:cNvSpPr>
            <a:spLocks noGrp="1" noRot="1" noChangeAspect="1" noChangeArrowheads="1" noTextEdit="1"/>
          </p:cNvSpPr>
          <p:nvPr>
            <p:ph type="sldImg" idx="2"/>
          </p:nvPr>
        </p:nvSpPr>
        <p:spPr bwMode="auto">
          <a:xfrm>
            <a:off x="382588" y="685800"/>
            <a:ext cx="6092825"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2589BEBA-59C9-44F8-B95F-7ABF5350FF90}" type="slidenum">
              <a:rPr lang="en-US"/>
              <a:pPr/>
              <a:t>‹#›</a:t>
            </a:fld>
            <a:endParaRPr lang="en-US"/>
          </a:p>
        </p:txBody>
      </p:sp>
    </p:spTree>
    <p:extLst>
      <p:ext uri="{BB962C8B-B14F-4D97-AF65-F5344CB8AC3E}">
        <p14:creationId xmlns:p14="http://schemas.microsoft.com/office/powerpoint/2010/main" val="424039158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F19268-0D2F-41CA-B37C-CE675E3046C9}" type="slidenum">
              <a:rPr lang="en-US"/>
              <a:pPr/>
              <a:t>1</a:t>
            </a:fld>
            <a:endParaRPr lang="en-US"/>
          </a:p>
        </p:txBody>
      </p:sp>
      <p:sp>
        <p:nvSpPr>
          <p:cNvPr id="9218" name="Rectangle 2"/>
          <p:cNvSpPr>
            <a:spLocks noGrp="1" noRot="1" noChangeAspect="1" noChangeArrowheads="1" noTextEdit="1"/>
          </p:cNvSpPr>
          <p:nvPr>
            <p:ph type="sldImg"/>
          </p:nvPr>
        </p:nvSpPr>
        <p:spPr>
          <a:xfrm>
            <a:off x="382588" y="685800"/>
            <a:ext cx="6092825" cy="3429000"/>
          </a:xfrm>
          <a:ln/>
        </p:spPr>
      </p:sp>
      <p:sp>
        <p:nvSpPr>
          <p:cNvPr id="92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175" name="Shape 17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293980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lnSpc>
                <a:spcPct val="115000"/>
              </a:lnSpc>
              <a:spcBef>
                <a:spcPts val="0"/>
              </a:spcBef>
              <a:buClr>
                <a:schemeClr val="dk1"/>
              </a:buClr>
              <a:buSzPct val="91666"/>
              <a:buFont typeface="Arial"/>
              <a:buNone/>
            </a:pPr>
            <a:endParaRPr/>
          </a:p>
        </p:txBody>
      </p:sp>
      <p:sp>
        <p:nvSpPr>
          <p:cNvPr id="182" name="Shape 182"/>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114276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Shape 18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90" name="Shape 190"/>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006222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98" name="Shape 198"/>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78787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Shape 21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214" name="Shape 214"/>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746669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15" name="Shape 11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934646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15" name="Shape 11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407278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1" name="Shape 22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222" name="Shape 222"/>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20</a:t>
            </a:fld>
            <a:endParaRPr lang="en-US"/>
          </a:p>
        </p:txBody>
      </p:sp>
    </p:spTree>
    <p:extLst>
      <p:ext uri="{BB962C8B-B14F-4D97-AF65-F5344CB8AC3E}">
        <p14:creationId xmlns:p14="http://schemas.microsoft.com/office/powerpoint/2010/main" val="34352987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Shape 22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29" name="Shape 229"/>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83385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15" name="Shape 11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19266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21" name="Shape 121"/>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95117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27" name="Shape 127"/>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691892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33" name="Shape 133"/>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358559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41" name="Shape 141"/>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254774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49" name="Shape 149"/>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25516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57" name="Shape 157"/>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225696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Shape 16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66" name="Shape 166"/>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87541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blackWhite">
      <p:bgPr>
        <a:solidFill>
          <a:schemeClr val="bg1"/>
        </a:solidFill>
        <a:effectLst/>
      </p:bgPr>
    </p:bg>
    <p:spTree>
      <p:nvGrpSpPr>
        <p:cNvPr id="1" name=""/>
        <p:cNvGrpSpPr/>
        <p:nvPr/>
      </p:nvGrpSpPr>
      <p:grpSpPr>
        <a:xfrm>
          <a:off x="0" y="0"/>
          <a:ext cx="0" cy="0"/>
          <a:chOff x="0" y="0"/>
          <a:chExt cx="0" cy="0"/>
        </a:xfrm>
      </p:grpSpPr>
      <p:pic>
        <p:nvPicPr>
          <p:cNvPr id="3082" name="Picture 10" descr="brand ppt_MA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3075" name="Rectangle 3"/>
          <p:cNvSpPr>
            <a:spLocks noGrp="1" noChangeArrowheads="1"/>
          </p:cNvSpPr>
          <p:nvPr>
            <p:ph type="ctrTitle"/>
          </p:nvPr>
        </p:nvSpPr>
        <p:spPr>
          <a:xfrm>
            <a:off x="914162" y="2130426"/>
            <a:ext cx="10360501" cy="1470025"/>
          </a:xfrm>
        </p:spPr>
        <p:txBody>
          <a:bodyPr/>
          <a:lstStyle>
            <a:lvl1pPr>
              <a:defRPr sz="4300">
                <a:solidFill>
                  <a:schemeClr val="bg1"/>
                </a:solidFill>
              </a:defRPr>
            </a:lvl1pPr>
          </a:lstStyle>
          <a:p>
            <a:pPr lvl="0"/>
            <a:r>
              <a:rPr lang="en-US" noProof="0"/>
              <a:t>Click to edit Master title style</a:t>
            </a:r>
          </a:p>
        </p:txBody>
      </p:sp>
      <p:sp>
        <p:nvSpPr>
          <p:cNvPr id="3076" name="Rectangle 4"/>
          <p:cNvSpPr>
            <a:spLocks noGrp="1" noChangeArrowheads="1"/>
          </p:cNvSpPr>
          <p:nvPr>
            <p:ph type="subTitle" idx="1"/>
          </p:nvPr>
        </p:nvSpPr>
        <p:spPr>
          <a:xfrm>
            <a:off x="1828324" y="3886200"/>
            <a:ext cx="8532178" cy="1752600"/>
          </a:xfrm>
        </p:spPr>
        <p:txBody>
          <a:bodyPr/>
          <a:lstStyle>
            <a:lvl1pPr marL="0" indent="0" algn="ctr">
              <a:buFontTx/>
              <a:buNone/>
              <a:defRPr sz="2600">
                <a:solidFill>
                  <a:schemeClr val="bg1"/>
                </a:solidFill>
                <a:latin typeface="Garamond" pitchFamily="18" charset="0"/>
              </a:defRPr>
            </a:lvl1pPr>
          </a:lstStyle>
          <a:p>
            <a:pPr lvl="0"/>
            <a:r>
              <a:rPr lang="en-US" noProof="0"/>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B9A0E7D5-2386-4BF2-BEDB-F9EEAF3E0F35}" type="slidenum">
              <a:rPr lang="en-US"/>
              <a:pPr/>
              <a:t>‹#›</a:t>
            </a:fld>
            <a:endParaRPr lang="en-US"/>
          </a:p>
        </p:txBody>
      </p:sp>
    </p:spTree>
    <p:extLst>
      <p:ext uri="{BB962C8B-B14F-4D97-AF65-F5344CB8AC3E}">
        <p14:creationId xmlns:p14="http://schemas.microsoft.com/office/powerpoint/2010/main" val="40223659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60718" y="274639"/>
            <a:ext cx="281866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721" y="274639"/>
            <a:ext cx="82528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1875397B-C1FD-409D-84CA-BDF98B23402D}" type="slidenum">
              <a:rPr lang="en-US"/>
              <a:pPr/>
              <a:t>‹#›</a:t>
            </a:fld>
            <a:endParaRPr lang="en-US"/>
          </a:p>
        </p:txBody>
      </p:sp>
    </p:spTree>
    <p:extLst>
      <p:ext uri="{BB962C8B-B14F-4D97-AF65-F5344CB8AC3E}">
        <p14:creationId xmlns:p14="http://schemas.microsoft.com/office/powerpoint/2010/main" val="14929586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721" y="274639"/>
            <a:ext cx="11274663"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p:cNvSpPr>
            <a:spLocks noGrp="1"/>
          </p:cNvSpPr>
          <p:nvPr>
            <p:ph type="sldNum" sz="quarter" idx="10"/>
          </p:nvPr>
        </p:nvSpPr>
        <p:spPr>
          <a:xfrm>
            <a:off x="203147" y="6381750"/>
            <a:ext cx="711015" cy="476250"/>
          </a:xfrm>
        </p:spPr>
        <p:txBody>
          <a:bodyPr/>
          <a:lstStyle>
            <a:lvl1pPr>
              <a:defRPr/>
            </a:lvl1pPr>
          </a:lstStyle>
          <a:p>
            <a:fld id="{543AB522-D0C9-4EC7-8854-1D98DD2637B6}" type="slidenum">
              <a:rPr lang="en-US"/>
              <a:pPr/>
              <a:t>‹#›</a:t>
            </a:fld>
            <a:endParaRPr lang="en-US"/>
          </a:p>
        </p:txBody>
      </p:sp>
    </p:spTree>
    <p:extLst>
      <p:ext uri="{BB962C8B-B14F-4D97-AF65-F5344CB8AC3E}">
        <p14:creationId xmlns:p14="http://schemas.microsoft.com/office/powerpoint/2010/main" val="3069418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BF25531C-F3B7-4618-9A07-E14445AD441B}" type="slidenum">
              <a:rPr lang="en-US"/>
              <a:pPr/>
              <a:t>‹#›</a:t>
            </a:fld>
            <a:endParaRPr lang="en-US"/>
          </a:p>
        </p:txBody>
      </p:sp>
    </p:spTree>
    <p:extLst>
      <p:ext uri="{BB962C8B-B14F-4D97-AF65-F5344CB8AC3E}">
        <p14:creationId xmlns:p14="http://schemas.microsoft.com/office/powerpoint/2010/main" val="331606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a:lvl1pPr>
          </a:lstStyle>
          <a:p>
            <a:fld id="{093742C1-DE04-44DB-9E21-73AB9B4297C7}" type="slidenum">
              <a:rPr lang="en-US"/>
              <a:pPr/>
              <a:t>‹#›</a:t>
            </a:fld>
            <a:endParaRPr lang="en-US"/>
          </a:p>
        </p:txBody>
      </p:sp>
    </p:spTree>
    <p:extLst>
      <p:ext uri="{BB962C8B-B14F-4D97-AF65-F5344CB8AC3E}">
        <p14:creationId xmlns:p14="http://schemas.microsoft.com/office/powerpoint/2010/main" val="1821591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721" y="1600201"/>
            <a:ext cx="553575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43626" y="1600201"/>
            <a:ext cx="553575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a:lvl1pPr>
          </a:lstStyle>
          <a:p>
            <a:fld id="{9C23272A-A81E-4761-AEE7-A2A50D1A824C}" type="slidenum">
              <a:rPr lang="en-US"/>
              <a:pPr/>
              <a:t>‹#›</a:t>
            </a:fld>
            <a:endParaRPr lang="en-US"/>
          </a:p>
        </p:txBody>
      </p:sp>
    </p:spTree>
    <p:extLst>
      <p:ext uri="{BB962C8B-B14F-4D97-AF65-F5344CB8AC3E}">
        <p14:creationId xmlns:p14="http://schemas.microsoft.com/office/powerpoint/2010/main" val="33816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8"/>
            <a:ext cx="10969943"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441" y="1535113"/>
            <a:ext cx="53855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1754" y="1535113"/>
            <a:ext cx="538763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1754" y="2174875"/>
            <a:ext cx="538763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a:lvl1pPr>
          </a:lstStyle>
          <a:p>
            <a:fld id="{2C21EA65-0E8D-4E87-9D3C-61AC39E0E524}" type="slidenum">
              <a:rPr lang="en-US"/>
              <a:pPr/>
              <a:t>‹#›</a:t>
            </a:fld>
            <a:endParaRPr lang="en-US"/>
          </a:p>
        </p:txBody>
      </p:sp>
    </p:spTree>
    <p:extLst>
      <p:ext uri="{BB962C8B-B14F-4D97-AF65-F5344CB8AC3E}">
        <p14:creationId xmlns:p14="http://schemas.microsoft.com/office/powerpoint/2010/main" val="789399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lvl1pPr>
          </a:lstStyle>
          <a:p>
            <a:fld id="{D05EB041-ED23-4471-A775-3B165D8EC509}" type="slidenum">
              <a:rPr lang="en-US"/>
              <a:pPr/>
              <a:t>‹#›</a:t>
            </a:fld>
            <a:endParaRPr lang="en-US"/>
          </a:p>
        </p:txBody>
      </p:sp>
    </p:spTree>
    <p:extLst>
      <p:ext uri="{BB962C8B-B14F-4D97-AF65-F5344CB8AC3E}">
        <p14:creationId xmlns:p14="http://schemas.microsoft.com/office/powerpoint/2010/main" val="2402670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9F02E7CB-E5B4-4522-BFE5-D1AB0BA01EA6}" type="slidenum">
              <a:rPr lang="en-US"/>
              <a:pPr/>
              <a:t>‹#›</a:t>
            </a:fld>
            <a:endParaRPr lang="en-US"/>
          </a:p>
        </p:txBody>
      </p:sp>
    </p:spTree>
    <p:extLst>
      <p:ext uri="{BB962C8B-B14F-4D97-AF65-F5344CB8AC3E}">
        <p14:creationId xmlns:p14="http://schemas.microsoft.com/office/powerpoint/2010/main" val="2095362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2" y="273050"/>
            <a:ext cx="4010039"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5492" y="273051"/>
            <a:ext cx="681389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442" y="1435101"/>
            <a:ext cx="401003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5085F8A9-A22B-4E52-9689-D1C790C4C3DA}" type="slidenum">
              <a:rPr lang="en-US"/>
              <a:pPr/>
              <a:t>‹#›</a:t>
            </a:fld>
            <a:endParaRPr lang="en-US"/>
          </a:p>
        </p:txBody>
      </p:sp>
    </p:spTree>
    <p:extLst>
      <p:ext uri="{BB962C8B-B14F-4D97-AF65-F5344CB8AC3E}">
        <p14:creationId xmlns:p14="http://schemas.microsoft.com/office/powerpoint/2010/main" val="4118460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095" y="612775"/>
            <a:ext cx="731329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095" y="5367338"/>
            <a:ext cx="731329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08C07190-35DA-4B4D-80A9-BB848C9A2607}" type="slidenum">
              <a:rPr lang="en-US"/>
              <a:pPr/>
              <a:t>‹#›</a:t>
            </a:fld>
            <a:endParaRPr lang="en-US"/>
          </a:p>
        </p:txBody>
      </p:sp>
    </p:spTree>
    <p:extLst>
      <p:ext uri="{BB962C8B-B14F-4D97-AF65-F5344CB8AC3E}">
        <p14:creationId xmlns:p14="http://schemas.microsoft.com/office/powerpoint/2010/main" val="14414279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4" name="Picture 10" descr="brand ppt_INTERIO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304721" y="274638"/>
            <a:ext cx="1127466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304721" y="1600201"/>
            <a:ext cx="11274663"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6" name="Rectangle 12"/>
          <p:cNvSpPr>
            <a:spLocks noGrp="1" noChangeArrowheads="1"/>
          </p:cNvSpPr>
          <p:nvPr>
            <p:ph type="sldNum" sz="quarter" idx="4"/>
          </p:nvPr>
        </p:nvSpPr>
        <p:spPr bwMode="auto">
          <a:xfrm>
            <a:off x="203147" y="6381750"/>
            <a:ext cx="71101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bg1"/>
                </a:solidFill>
              </a:defRPr>
            </a:lvl1pPr>
          </a:lstStyle>
          <a:p>
            <a:fld id="{40AFF801-4D52-4516-B766-8E24031359AB}"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rtl="0" eaLnBrk="1" fontAlgn="base" hangingPunct="1">
        <a:spcBef>
          <a:spcPct val="0"/>
        </a:spcBef>
        <a:spcAft>
          <a:spcPct val="0"/>
        </a:spcAft>
        <a:defRPr sz="4000" b="1">
          <a:solidFill>
            <a:schemeClr val="tx2"/>
          </a:solidFill>
          <a:latin typeface="+mj-lt"/>
          <a:ea typeface="+mj-ea"/>
          <a:cs typeface="+mj-cs"/>
        </a:defRPr>
      </a:lvl1pPr>
      <a:lvl2pPr algn="ctr" rtl="0" eaLnBrk="1" fontAlgn="base" hangingPunct="1">
        <a:spcBef>
          <a:spcPct val="0"/>
        </a:spcBef>
        <a:spcAft>
          <a:spcPct val="0"/>
        </a:spcAft>
        <a:defRPr sz="4000" b="1">
          <a:solidFill>
            <a:schemeClr val="tx2"/>
          </a:solidFill>
          <a:latin typeface="Garamond" pitchFamily="18" charset="0"/>
        </a:defRPr>
      </a:lvl2pPr>
      <a:lvl3pPr algn="ctr" rtl="0" eaLnBrk="1" fontAlgn="base" hangingPunct="1">
        <a:spcBef>
          <a:spcPct val="0"/>
        </a:spcBef>
        <a:spcAft>
          <a:spcPct val="0"/>
        </a:spcAft>
        <a:defRPr sz="4000" b="1">
          <a:solidFill>
            <a:schemeClr val="tx2"/>
          </a:solidFill>
          <a:latin typeface="Garamond" pitchFamily="18" charset="0"/>
        </a:defRPr>
      </a:lvl3pPr>
      <a:lvl4pPr algn="ctr" rtl="0" eaLnBrk="1" fontAlgn="base" hangingPunct="1">
        <a:spcBef>
          <a:spcPct val="0"/>
        </a:spcBef>
        <a:spcAft>
          <a:spcPct val="0"/>
        </a:spcAft>
        <a:defRPr sz="4000" b="1">
          <a:solidFill>
            <a:schemeClr val="tx2"/>
          </a:solidFill>
          <a:latin typeface="Garamond" pitchFamily="18" charset="0"/>
        </a:defRPr>
      </a:lvl4pPr>
      <a:lvl5pPr algn="ctr" rtl="0" eaLnBrk="1" fontAlgn="base" hangingPunct="1">
        <a:spcBef>
          <a:spcPct val="0"/>
        </a:spcBef>
        <a:spcAft>
          <a:spcPct val="0"/>
        </a:spcAft>
        <a:defRPr sz="4000" b="1">
          <a:solidFill>
            <a:schemeClr val="tx2"/>
          </a:solidFill>
          <a:latin typeface="Garamond" pitchFamily="18" charset="0"/>
        </a:defRPr>
      </a:lvl5pPr>
      <a:lvl6pPr marL="457200" algn="ctr" rtl="0" eaLnBrk="1" fontAlgn="base" hangingPunct="1">
        <a:spcBef>
          <a:spcPct val="0"/>
        </a:spcBef>
        <a:spcAft>
          <a:spcPct val="0"/>
        </a:spcAft>
        <a:defRPr sz="4000" b="1">
          <a:solidFill>
            <a:schemeClr val="tx2"/>
          </a:solidFill>
          <a:latin typeface="Garamond" pitchFamily="18" charset="0"/>
        </a:defRPr>
      </a:lvl6pPr>
      <a:lvl7pPr marL="914400" algn="ctr" rtl="0" eaLnBrk="1" fontAlgn="base" hangingPunct="1">
        <a:spcBef>
          <a:spcPct val="0"/>
        </a:spcBef>
        <a:spcAft>
          <a:spcPct val="0"/>
        </a:spcAft>
        <a:defRPr sz="4000" b="1">
          <a:solidFill>
            <a:schemeClr val="tx2"/>
          </a:solidFill>
          <a:latin typeface="Garamond" pitchFamily="18" charset="0"/>
        </a:defRPr>
      </a:lvl7pPr>
      <a:lvl8pPr marL="1371600" algn="ctr" rtl="0" eaLnBrk="1" fontAlgn="base" hangingPunct="1">
        <a:spcBef>
          <a:spcPct val="0"/>
        </a:spcBef>
        <a:spcAft>
          <a:spcPct val="0"/>
        </a:spcAft>
        <a:defRPr sz="4000" b="1">
          <a:solidFill>
            <a:schemeClr val="tx2"/>
          </a:solidFill>
          <a:latin typeface="Garamond" pitchFamily="18" charset="0"/>
        </a:defRPr>
      </a:lvl8pPr>
      <a:lvl9pPr marL="1828800" algn="ctr" rtl="0" eaLnBrk="1" fontAlgn="base" hangingPunct="1">
        <a:spcBef>
          <a:spcPct val="0"/>
        </a:spcBef>
        <a:spcAft>
          <a:spcPct val="0"/>
        </a:spcAft>
        <a:defRPr sz="4000" b="1">
          <a:solidFill>
            <a:schemeClr val="tx2"/>
          </a:solidFill>
          <a:latin typeface="Garamond" pitchFamily="18" charset="0"/>
        </a:defRPr>
      </a:lvl9pPr>
    </p:titleStyle>
    <p:bodyStyle>
      <a:lvl1pPr marL="342900" indent="-342900" algn="l" rtl="0" eaLnBrk="1" fontAlgn="base" hangingPunct="1">
        <a:spcBef>
          <a:spcPct val="20000"/>
        </a:spcBef>
        <a:spcAft>
          <a:spcPct val="0"/>
        </a:spcAft>
        <a:buChar char="•"/>
        <a:defRPr sz="3200">
          <a:solidFill>
            <a:schemeClr val="tx2"/>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2"/>
          </a:solidFill>
          <a:latin typeface="+mn-lt"/>
        </a:defRPr>
      </a:lvl2pPr>
      <a:lvl3pPr marL="1143000" indent="-228600" algn="l" rtl="0" eaLnBrk="1" fontAlgn="base" hangingPunct="1">
        <a:spcBef>
          <a:spcPct val="20000"/>
        </a:spcBef>
        <a:spcAft>
          <a:spcPct val="0"/>
        </a:spcAft>
        <a:buChar char="•"/>
        <a:defRPr sz="2400">
          <a:solidFill>
            <a:schemeClr val="tx2"/>
          </a:solidFill>
          <a:latin typeface="+mn-lt"/>
        </a:defRPr>
      </a:lvl3pPr>
      <a:lvl4pPr marL="1600200" indent="-228600" algn="l" rtl="0" eaLnBrk="1" fontAlgn="base" hangingPunct="1">
        <a:spcBef>
          <a:spcPct val="20000"/>
        </a:spcBef>
        <a:spcAft>
          <a:spcPct val="0"/>
        </a:spcAft>
        <a:buChar char="–"/>
        <a:defRPr sz="2000">
          <a:solidFill>
            <a:schemeClr val="tx2"/>
          </a:solidFill>
          <a:latin typeface="+mn-lt"/>
        </a:defRPr>
      </a:lvl4pPr>
      <a:lvl5pPr marL="2057400" indent="-228600" algn="l" rtl="0" eaLnBrk="1" fontAlgn="base" hangingPunct="1">
        <a:spcBef>
          <a:spcPct val="20000"/>
        </a:spcBef>
        <a:spcAft>
          <a:spcPct val="0"/>
        </a:spcAft>
        <a:buChar char="»"/>
        <a:defRPr sz="2000">
          <a:solidFill>
            <a:schemeClr val="tx2"/>
          </a:solidFill>
          <a:latin typeface="+mn-lt"/>
        </a:defRPr>
      </a:lvl5pPr>
      <a:lvl6pPr marL="2514600" indent="-228600" algn="l" rtl="0" eaLnBrk="1" fontAlgn="base" hangingPunct="1">
        <a:spcBef>
          <a:spcPct val="20000"/>
        </a:spcBef>
        <a:spcAft>
          <a:spcPct val="0"/>
        </a:spcAft>
        <a:buChar char="»"/>
        <a:defRPr sz="2000">
          <a:solidFill>
            <a:schemeClr val="tx2"/>
          </a:solidFill>
          <a:latin typeface="+mn-lt"/>
        </a:defRPr>
      </a:lvl6pPr>
      <a:lvl7pPr marL="2971800" indent="-228600" algn="l" rtl="0" eaLnBrk="1" fontAlgn="base" hangingPunct="1">
        <a:spcBef>
          <a:spcPct val="20000"/>
        </a:spcBef>
        <a:spcAft>
          <a:spcPct val="0"/>
        </a:spcAft>
        <a:buChar char="»"/>
        <a:defRPr sz="2000">
          <a:solidFill>
            <a:schemeClr val="tx2"/>
          </a:solidFill>
          <a:latin typeface="+mn-lt"/>
        </a:defRPr>
      </a:lvl7pPr>
      <a:lvl8pPr marL="3429000" indent="-228600" algn="l" rtl="0" eaLnBrk="1" fontAlgn="base" hangingPunct="1">
        <a:spcBef>
          <a:spcPct val="20000"/>
        </a:spcBef>
        <a:spcAft>
          <a:spcPct val="0"/>
        </a:spcAft>
        <a:buChar char="»"/>
        <a:defRPr sz="2000">
          <a:solidFill>
            <a:schemeClr val="tx2"/>
          </a:solidFill>
          <a:latin typeface="+mn-lt"/>
        </a:defRPr>
      </a:lvl8pPr>
      <a:lvl9pPr marL="3886200" indent="-228600" algn="l" rtl="0" eaLnBrk="1" fontAlgn="base" hangingPunct="1">
        <a:spcBef>
          <a:spcPct val="20000"/>
        </a:spcBef>
        <a:spcAft>
          <a:spcPct val="0"/>
        </a:spcAft>
        <a:buChar char="»"/>
        <a:defRPr sz="20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7.xml"/><Relationship Id="rId1" Type="http://schemas.openxmlformats.org/officeDocument/2006/relationships/video" Target="https://www.youtube.com/embed/wl8UKPFSKZc"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www.migrantclinician.org/"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914162" y="512234"/>
            <a:ext cx="7161449" cy="3602566"/>
          </a:xfrm>
        </p:spPr>
        <p:txBody>
          <a:bodyPr/>
          <a:lstStyle/>
          <a:p>
            <a:r>
              <a:rPr lang="en-US" sz="4400" dirty="0">
                <a:ea typeface="Bookman Old Style"/>
                <a:cs typeface="Bookman Old Style"/>
                <a:sym typeface="Bookman Old Style"/>
              </a:rPr>
              <a:t>Developing </a:t>
            </a:r>
            <a:r>
              <a:rPr lang="en-US" sz="4400" dirty="0" smtClean="0">
                <a:ea typeface="Bookman Old Style"/>
                <a:cs typeface="Bookman Old Style"/>
                <a:sym typeface="Bookman Old Style"/>
              </a:rPr>
              <a:t/>
            </a:r>
            <a:br>
              <a:rPr lang="en-US" sz="4400" dirty="0" smtClean="0">
                <a:ea typeface="Bookman Old Style"/>
                <a:cs typeface="Bookman Old Style"/>
                <a:sym typeface="Bookman Old Style"/>
              </a:rPr>
            </a:br>
            <a:r>
              <a:rPr lang="en-US" sz="4400" dirty="0" smtClean="0">
                <a:ea typeface="Bookman Old Style"/>
                <a:cs typeface="Bookman Old Style"/>
                <a:sym typeface="Bookman Old Style"/>
              </a:rPr>
              <a:t>Structural </a:t>
            </a:r>
            <a:r>
              <a:rPr lang="en-US" sz="4400" dirty="0">
                <a:ea typeface="Bookman Old Style"/>
                <a:cs typeface="Bookman Old Style"/>
                <a:sym typeface="Bookman Old Style"/>
              </a:rPr>
              <a:t>Competence </a:t>
            </a:r>
            <a:r>
              <a:rPr lang="en-US" sz="4400" dirty="0" smtClean="0">
                <a:ea typeface="Bookman Old Style"/>
                <a:cs typeface="Bookman Old Style"/>
                <a:sym typeface="Bookman Old Style"/>
              </a:rPr>
              <a:t/>
            </a:r>
            <a:br>
              <a:rPr lang="en-US" sz="4400" dirty="0" smtClean="0">
                <a:ea typeface="Bookman Old Style"/>
                <a:cs typeface="Bookman Old Style"/>
                <a:sym typeface="Bookman Old Style"/>
              </a:rPr>
            </a:br>
            <a:r>
              <a:rPr lang="en-US" sz="4400" dirty="0" smtClean="0">
                <a:ea typeface="Bookman Old Style"/>
                <a:cs typeface="Bookman Old Style"/>
                <a:sym typeface="Bookman Old Style"/>
              </a:rPr>
              <a:t>in Family </a:t>
            </a:r>
            <a:r>
              <a:rPr lang="en-US" sz="4400" dirty="0">
                <a:ea typeface="Bookman Old Style"/>
                <a:cs typeface="Bookman Old Style"/>
                <a:sym typeface="Bookman Old Style"/>
              </a:rPr>
              <a:t>Medicine Residents </a:t>
            </a:r>
            <a:r>
              <a:rPr lang="en-US" sz="4400" dirty="0" smtClean="0">
                <a:ea typeface="Bookman Old Style"/>
                <a:cs typeface="Bookman Old Style"/>
                <a:sym typeface="Bookman Old Style"/>
              </a:rPr>
              <a:t>through </a:t>
            </a:r>
            <a:br>
              <a:rPr lang="en-US" sz="4400" dirty="0" smtClean="0">
                <a:ea typeface="Bookman Old Style"/>
                <a:cs typeface="Bookman Old Style"/>
                <a:sym typeface="Bookman Old Style"/>
              </a:rPr>
            </a:br>
            <a:r>
              <a:rPr lang="en-US" sz="4400" dirty="0" smtClean="0">
                <a:ea typeface="Bookman Old Style"/>
                <a:cs typeface="Bookman Old Style"/>
                <a:sym typeface="Bookman Old Style"/>
              </a:rPr>
              <a:t>Migrant </a:t>
            </a:r>
            <a:r>
              <a:rPr lang="en-US" sz="4400" dirty="0">
                <a:ea typeface="Bookman Old Style"/>
                <a:cs typeface="Bookman Old Style"/>
                <a:sym typeface="Bookman Old Style"/>
              </a:rPr>
              <a:t>Farmworker Health</a:t>
            </a:r>
            <a:endParaRPr lang="en-US" dirty="0"/>
          </a:p>
        </p:txBody>
      </p:sp>
      <p:sp>
        <p:nvSpPr>
          <p:cNvPr id="2051" name="Rectangle 3"/>
          <p:cNvSpPr>
            <a:spLocks noGrp="1" noChangeArrowheads="1"/>
          </p:cNvSpPr>
          <p:nvPr>
            <p:ph type="subTitle" idx="1"/>
          </p:nvPr>
        </p:nvSpPr>
        <p:spPr>
          <a:xfrm>
            <a:off x="228797" y="4419600"/>
            <a:ext cx="8532178" cy="1752600"/>
          </a:xfrm>
        </p:spPr>
        <p:txBody>
          <a:bodyPr/>
          <a:lstStyle/>
          <a:p>
            <a:pPr marL="274320" lvl="0" indent="-274320">
              <a:lnSpc>
                <a:spcPct val="80000"/>
              </a:lnSpc>
              <a:spcBef>
                <a:spcPts val="0"/>
              </a:spcBef>
              <a:spcAft>
                <a:spcPts val="0"/>
              </a:spcAft>
              <a:buClr>
                <a:schemeClr val="accent1"/>
              </a:buClr>
              <a:buSzPct val="25000"/>
            </a:pPr>
            <a:r>
              <a:rPr lang="en-US" sz="2000" dirty="0">
                <a:solidFill>
                  <a:schemeClr val="accent1"/>
                </a:solidFill>
                <a:latin typeface="+mn-lt"/>
                <a:ea typeface="Gill Sans MT" charset="0"/>
                <a:cs typeface="Gill Sans MT" charset="0"/>
                <a:sym typeface="Cabin"/>
              </a:rPr>
              <a:t>Carrie Griffin, </a:t>
            </a:r>
            <a:r>
              <a:rPr lang="en-US" sz="2000" dirty="0" smtClean="0">
                <a:solidFill>
                  <a:schemeClr val="accent1"/>
                </a:solidFill>
                <a:latin typeface="+mn-lt"/>
                <a:ea typeface="Gill Sans MT" charset="0"/>
                <a:cs typeface="Gill Sans MT" charset="0"/>
                <a:sym typeface="Cabin"/>
              </a:rPr>
              <a:t>DO; </a:t>
            </a:r>
            <a:r>
              <a:rPr lang="en-US" sz="2000" dirty="0">
                <a:solidFill>
                  <a:schemeClr val="accent1"/>
                </a:solidFill>
                <a:latin typeface="+mn-lt"/>
                <a:ea typeface="Gill Sans MT" charset="0"/>
                <a:cs typeface="Gill Sans MT" charset="0"/>
              </a:rPr>
              <a:t>Cheryl </a:t>
            </a:r>
            <a:r>
              <a:rPr lang="en-US" sz="2000" dirty="0" smtClean="0">
                <a:solidFill>
                  <a:schemeClr val="accent1"/>
                </a:solidFill>
                <a:latin typeface="+mn-lt"/>
                <a:ea typeface="Gill Sans MT" charset="0"/>
                <a:cs typeface="Gill Sans MT" charset="0"/>
              </a:rPr>
              <a:t>K. Seymour</a:t>
            </a:r>
            <a:r>
              <a:rPr lang="en-US" sz="2000" dirty="0">
                <a:solidFill>
                  <a:schemeClr val="accent1"/>
                </a:solidFill>
                <a:latin typeface="+mn-lt"/>
                <a:ea typeface="Gill Sans MT" charset="0"/>
                <a:cs typeface="Gill Sans MT" charset="0"/>
              </a:rPr>
              <a:t>, MD</a:t>
            </a:r>
          </a:p>
          <a:p>
            <a:pPr marL="274320" lvl="0" indent="-274320">
              <a:lnSpc>
                <a:spcPct val="80000"/>
              </a:lnSpc>
              <a:spcBef>
                <a:spcPts val="0"/>
              </a:spcBef>
              <a:spcAft>
                <a:spcPts val="0"/>
              </a:spcAft>
              <a:buClr>
                <a:schemeClr val="accent1"/>
              </a:buClr>
              <a:buSzPct val="25000"/>
            </a:pPr>
            <a:r>
              <a:rPr lang="en-US" sz="2000" dirty="0">
                <a:solidFill>
                  <a:schemeClr val="accent1"/>
                </a:solidFill>
                <a:latin typeface="+mn-lt"/>
                <a:ea typeface="Gill Sans MT" charset="0"/>
                <a:cs typeface="Gill Sans MT" charset="0"/>
              </a:rPr>
              <a:t>Maine-Dartmouth Family Medicine Residency</a:t>
            </a:r>
          </a:p>
          <a:p>
            <a:pPr marL="274320" lvl="0" indent="-274320">
              <a:lnSpc>
                <a:spcPct val="80000"/>
              </a:lnSpc>
              <a:spcBef>
                <a:spcPts val="0"/>
              </a:spcBef>
              <a:spcAft>
                <a:spcPts val="0"/>
              </a:spcAft>
              <a:buClr>
                <a:schemeClr val="accent1"/>
              </a:buClr>
              <a:buSzPct val="25000"/>
            </a:pPr>
            <a:endParaRPr lang="en-US" sz="2000" dirty="0">
              <a:solidFill>
                <a:schemeClr val="accent1"/>
              </a:solidFill>
              <a:latin typeface="+mn-lt"/>
              <a:ea typeface="Gill Sans MT" charset="0"/>
              <a:cs typeface="Gill Sans MT" charset="0"/>
            </a:endParaRPr>
          </a:p>
          <a:p>
            <a:pPr indent="-274320">
              <a:lnSpc>
                <a:spcPct val="80000"/>
              </a:lnSpc>
              <a:buSzPct val="25000"/>
            </a:pPr>
            <a:r>
              <a:rPr lang="en-US" sz="2000" dirty="0">
                <a:solidFill>
                  <a:schemeClr val="accent1"/>
                </a:solidFill>
                <a:latin typeface="+mn-lt"/>
                <a:ea typeface="Gill Sans MT" charset="0"/>
                <a:cs typeface="Gill Sans MT" charset="0"/>
              </a:rPr>
              <a:t>Jonathan Fricke, MD, </a:t>
            </a:r>
            <a:r>
              <a:rPr lang="en-US" sz="2000" dirty="0" smtClean="0">
                <a:solidFill>
                  <a:schemeClr val="accent1"/>
                </a:solidFill>
                <a:latin typeface="+mn-lt"/>
                <a:ea typeface="Gill Sans MT" charset="0"/>
                <a:cs typeface="Gill Sans MT" charset="0"/>
              </a:rPr>
              <a:t>MPH; </a:t>
            </a:r>
            <a:r>
              <a:rPr lang="en-US" sz="2000" dirty="0">
                <a:solidFill>
                  <a:schemeClr val="accent1"/>
                </a:solidFill>
                <a:latin typeface="+mn-lt"/>
                <a:ea typeface="Gill Sans MT" charset="0"/>
                <a:cs typeface="Gill Sans MT" charset="0"/>
                <a:sym typeface="Cabin"/>
              </a:rPr>
              <a:t>Gayle Thomas, MD</a:t>
            </a:r>
          </a:p>
          <a:p>
            <a:pPr indent="-274320">
              <a:lnSpc>
                <a:spcPct val="80000"/>
              </a:lnSpc>
              <a:buSzPct val="25000"/>
            </a:pPr>
            <a:r>
              <a:rPr lang="en-US" sz="2000" dirty="0">
                <a:solidFill>
                  <a:schemeClr val="accent1"/>
                </a:solidFill>
                <a:latin typeface="+mn-lt"/>
                <a:ea typeface="Gill Sans MT" charset="0"/>
                <a:cs typeface="Gill Sans MT" charset="0"/>
              </a:rPr>
              <a:t>UNC Family Medicine Residency</a:t>
            </a:r>
            <a:endParaRPr lang="en-US" sz="2000" dirty="0">
              <a:solidFill>
                <a:schemeClr val="accent1"/>
              </a:solidFill>
              <a:latin typeface="+mn-lt"/>
              <a:ea typeface="Gill Sans MT" charset="0"/>
              <a:cs typeface="Gill Sans MT" charset="0"/>
              <a:sym typeface="Cabin"/>
            </a:endParaRPr>
          </a:p>
        </p:txBody>
      </p:sp>
      <p:pic>
        <p:nvPicPr>
          <p:cNvPr id="5" name="image1.jpg" descr="reaching.jpg"/>
          <p:cNvPicPr>
            <a:picLocks noChangeAspect="1"/>
          </p:cNvPicPr>
          <p:nvPr/>
        </p:nvPicPr>
        <p:blipFill>
          <a:blip r:embed="rId3">
            <a:extLst/>
          </a:blip>
          <a:srcRect t="6744"/>
          <a:stretch>
            <a:fillRect/>
          </a:stretch>
        </p:blipFill>
        <p:spPr>
          <a:xfrm>
            <a:off x="8228012" y="512233"/>
            <a:ext cx="3454399" cy="4783667"/>
          </a:xfrm>
          <a:prstGeom prst="rect">
            <a:avLst/>
          </a:prstGeom>
          <a:ln w="12700">
            <a:miter lim="400000"/>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Shape 159"/>
          <p:cNvSpPr txBox="1">
            <a:spLocks noGrp="1"/>
          </p:cNvSpPr>
          <p:nvPr>
            <p:ph type="title"/>
          </p:nvPr>
        </p:nvSpPr>
        <p:spPr>
          <a:xfrm>
            <a:off x="1917064" y="228600"/>
            <a:ext cx="8292148" cy="914400"/>
          </a:xfrm>
          <a:prstGeom prst="rect">
            <a:avLst/>
          </a:prstGeom>
          <a:noFill/>
          <a:ln>
            <a:noFill/>
          </a:ln>
        </p:spPr>
        <p:txBody>
          <a:bodyPr vert="horz" wrap="square" lIns="91425" tIns="45700" rIns="91425" bIns="45700" numCol="1" anchor="b" anchorCtr="0" compatLnSpc="1">
            <a:prstTxWarp prst="textNoShape">
              <a:avLst/>
            </a:prstTxWarp>
            <a:noAutofit/>
          </a:bodyPr>
          <a:lstStyle/>
          <a:p>
            <a:pPr algn="l">
              <a:spcBef>
                <a:spcPts val="0"/>
              </a:spcBef>
              <a:buClr>
                <a:schemeClr val="lt2"/>
              </a:buClr>
              <a:buSzPct val="25000"/>
            </a:pPr>
            <a:r>
              <a:rPr lang="en-US" sz="3200" dirty="0">
                <a:solidFill>
                  <a:schemeClr val="tx1"/>
                </a:solidFill>
                <a:latin typeface="Garamond" panose="02020404030301010803" pitchFamily="18" charset="0"/>
                <a:ea typeface="Bookman Old Style"/>
                <a:cs typeface="Bookman Old Style"/>
                <a:sym typeface="Bookman Old Style"/>
              </a:rPr>
              <a:t>Common Health Conditions</a:t>
            </a:r>
          </a:p>
        </p:txBody>
      </p:sp>
      <p:sp>
        <p:nvSpPr>
          <p:cNvPr id="160" name="Shape 160"/>
          <p:cNvSpPr txBox="1">
            <a:spLocks noGrp="1"/>
          </p:cNvSpPr>
          <p:nvPr>
            <p:ph type="body" idx="1"/>
          </p:nvPr>
        </p:nvSpPr>
        <p:spPr>
          <a:xfrm>
            <a:off x="1917064" y="1194182"/>
            <a:ext cx="3543300" cy="5054601"/>
          </a:xfrm>
          <a:prstGeom prst="rect">
            <a:avLst/>
          </a:prstGeom>
          <a:noFill/>
          <a:ln>
            <a:noFill/>
          </a:ln>
        </p:spPr>
        <p:txBody>
          <a:bodyPr vert="horz" wrap="square" lIns="91425" tIns="45700" rIns="91425" bIns="45700" numCol="1" anchor="t" anchorCtr="0" compatLnSpc="1">
            <a:prstTxWarp prst="textNoShape">
              <a:avLst/>
            </a:prstTxWarp>
            <a:noAutofit/>
          </a:bodyPr>
          <a:lstStyle/>
          <a:p>
            <a:pPr marL="0" indent="0">
              <a:lnSpc>
                <a:spcPct val="80000"/>
              </a:lnSpc>
              <a:spcBef>
                <a:spcPts val="0"/>
              </a:spcBef>
              <a:spcAft>
                <a:spcPts val="0"/>
              </a:spcAft>
              <a:buClr>
                <a:schemeClr val="accent1"/>
              </a:buClr>
              <a:buSzPct val="25000"/>
              <a:buNone/>
            </a:pPr>
            <a:r>
              <a:rPr lang="en-US" sz="2247" b="1" dirty="0">
                <a:solidFill>
                  <a:schemeClr val="tx1"/>
                </a:solidFill>
                <a:latin typeface="+mj-lt"/>
                <a:ea typeface="Gill Sans MT" charset="0"/>
                <a:cs typeface="Gill Sans MT" charset="0"/>
                <a:sym typeface="Cabin"/>
              </a:rPr>
              <a:t>Unique to farm work</a:t>
            </a:r>
            <a:r>
              <a:rPr lang="en-US" sz="2247" dirty="0">
                <a:solidFill>
                  <a:schemeClr val="tx1"/>
                </a:solidFill>
                <a:latin typeface="+mj-lt"/>
                <a:ea typeface="Gill Sans MT" charset="0"/>
                <a:cs typeface="Gill Sans MT" charset="0"/>
                <a:sym typeface="Cabin"/>
              </a:rPr>
              <a:t>: </a:t>
            </a:r>
          </a:p>
          <a:p>
            <a:pPr marL="274320" indent="-280179">
              <a:lnSpc>
                <a:spcPct val="80000"/>
              </a:lnSpc>
              <a:spcBef>
                <a:spcPts val="600"/>
              </a:spcBef>
              <a:spcAft>
                <a:spcPts val="0"/>
              </a:spcAft>
              <a:buClr>
                <a:schemeClr val="accent1"/>
              </a:buClr>
              <a:buSzPct val="100000"/>
              <a:buFont typeface="Noto Sans Symbols"/>
              <a:buChar char="▶"/>
            </a:pPr>
            <a:r>
              <a:rPr lang="en-US" sz="1800" dirty="0">
                <a:solidFill>
                  <a:schemeClr val="tx1"/>
                </a:solidFill>
                <a:ea typeface="Gill Sans MT" charset="0"/>
                <a:cs typeface="Gill Sans MT" charset="0"/>
                <a:sym typeface="Cabin"/>
              </a:rPr>
              <a:t>Heat and sun exposure</a:t>
            </a:r>
          </a:p>
          <a:p>
            <a:pPr marL="274320" indent="-280179">
              <a:lnSpc>
                <a:spcPct val="80000"/>
              </a:lnSpc>
              <a:spcBef>
                <a:spcPts val="600"/>
              </a:spcBef>
              <a:spcAft>
                <a:spcPts val="0"/>
              </a:spcAft>
              <a:buClr>
                <a:schemeClr val="accent1"/>
              </a:buClr>
              <a:buSzPct val="100000"/>
              <a:buFont typeface="Noto Sans Symbols"/>
              <a:buChar char="▶"/>
            </a:pPr>
            <a:r>
              <a:rPr lang="en-US" sz="1800" dirty="0">
                <a:solidFill>
                  <a:schemeClr val="tx1"/>
                </a:solidFill>
                <a:ea typeface="Gill Sans MT" charset="0"/>
                <a:cs typeface="Gill Sans MT" charset="0"/>
                <a:sym typeface="Cabin"/>
              </a:rPr>
              <a:t>Pesticide exposure </a:t>
            </a:r>
          </a:p>
          <a:p>
            <a:pPr marL="548640" lvl="1" indent="-281940">
              <a:lnSpc>
                <a:spcPct val="80000"/>
              </a:lnSpc>
              <a:spcBef>
                <a:spcPts val="500"/>
              </a:spcBef>
              <a:spcAft>
                <a:spcPts val="0"/>
              </a:spcAft>
              <a:buClr>
                <a:schemeClr val="accent2"/>
              </a:buClr>
              <a:buSzPct val="84645"/>
              <a:buFont typeface="Noto Sans Symbols"/>
              <a:buChar char="▶"/>
            </a:pPr>
            <a:r>
              <a:rPr lang="en-US" sz="1550" dirty="0">
                <a:solidFill>
                  <a:schemeClr val="tx1"/>
                </a:solidFill>
                <a:ea typeface="Gill Sans MT" charset="0"/>
                <a:cs typeface="Gill Sans MT" charset="0"/>
                <a:sym typeface="Cabin"/>
              </a:rPr>
              <a:t>Brought home on clothing, family members exposed as well</a:t>
            </a:r>
            <a:r>
              <a:rPr lang="en-US" sz="1782" dirty="0">
                <a:solidFill>
                  <a:schemeClr val="tx1"/>
                </a:solidFill>
                <a:ea typeface="Gill Sans MT" charset="0"/>
                <a:cs typeface="Gill Sans MT" charset="0"/>
                <a:sym typeface="Cabin"/>
              </a:rPr>
              <a:t>. </a:t>
            </a:r>
          </a:p>
          <a:p>
            <a:pPr marL="274320" indent="-280179">
              <a:lnSpc>
                <a:spcPct val="80000"/>
              </a:lnSpc>
              <a:spcBef>
                <a:spcPts val="600"/>
              </a:spcBef>
              <a:spcAft>
                <a:spcPts val="0"/>
              </a:spcAft>
              <a:buClr>
                <a:schemeClr val="accent1"/>
              </a:buClr>
              <a:buSzPct val="100000"/>
              <a:buFont typeface="Noto Sans Symbols"/>
              <a:buChar char="▶"/>
            </a:pPr>
            <a:r>
              <a:rPr lang="en-US" sz="1800" dirty="0">
                <a:solidFill>
                  <a:schemeClr val="tx1"/>
                </a:solidFill>
                <a:ea typeface="Gill Sans MT" charset="0"/>
                <a:cs typeface="Gill Sans MT" charset="0"/>
                <a:sym typeface="Cabin"/>
              </a:rPr>
              <a:t>Infectious diseases</a:t>
            </a:r>
          </a:p>
          <a:p>
            <a:pPr marL="548640" lvl="1" indent="-281940">
              <a:lnSpc>
                <a:spcPct val="80000"/>
              </a:lnSpc>
              <a:spcBef>
                <a:spcPts val="500"/>
              </a:spcBef>
              <a:spcAft>
                <a:spcPts val="0"/>
              </a:spcAft>
              <a:buClr>
                <a:schemeClr val="accent2"/>
              </a:buClr>
              <a:buSzPct val="73625"/>
              <a:buFont typeface="Noto Sans Symbols"/>
              <a:buChar char="▶"/>
            </a:pPr>
            <a:r>
              <a:rPr lang="en-US" sz="1550" dirty="0">
                <a:solidFill>
                  <a:schemeClr val="tx1"/>
                </a:solidFill>
                <a:ea typeface="Gill Sans MT" charset="0"/>
                <a:cs typeface="Gill Sans MT" charset="0"/>
                <a:sym typeface="Cabin"/>
              </a:rPr>
              <a:t>34% of water samples in camps found unsafe for human consumption</a:t>
            </a:r>
          </a:p>
          <a:p>
            <a:pPr marL="274320" indent="-280179">
              <a:lnSpc>
                <a:spcPct val="80000"/>
              </a:lnSpc>
              <a:spcBef>
                <a:spcPts val="600"/>
              </a:spcBef>
              <a:spcAft>
                <a:spcPts val="0"/>
              </a:spcAft>
              <a:buClr>
                <a:schemeClr val="accent1"/>
              </a:buClr>
              <a:buSzPct val="100000"/>
              <a:buFont typeface="Noto Sans Symbols"/>
              <a:buChar char="▶"/>
            </a:pPr>
            <a:r>
              <a:rPr lang="en-US" sz="1800" dirty="0">
                <a:solidFill>
                  <a:schemeClr val="tx1"/>
                </a:solidFill>
                <a:ea typeface="Gill Sans MT" charset="0"/>
                <a:cs typeface="Gill Sans MT" charset="0"/>
                <a:sym typeface="Cabin"/>
              </a:rPr>
              <a:t>MSK injuries</a:t>
            </a:r>
          </a:p>
          <a:p>
            <a:pPr marL="274320" indent="-280179">
              <a:lnSpc>
                <a:spcPct val="80000"/>
              </a:lnSpc>
              <a:spcBef>
                <a:spcPts val="600"/>
              </a:spcBef>
              <a:spcAft>
                <a:spcPts val="0"/>
              </a:spcAft>
              <a:buClr>
                <a:schemeClr val="accent1"/>
              </a:buClr>
              <a:buSzPct val="100000"/>
              <a:buFont typeface="Noto Sans Symbols"/>
              <a:buChar char="▶"/>
            </a:pPr>
            <a:r>
              <a:rPr lang="en-US" sz="1800" dirty="0">
                <a:solidFill>
                  <a:schemeClr val="tx1"/>
                </a:solidFill>
                <a:ea typeface="Gill Sans MT" charset="0"/>
                <a:cs typeface="Gill Sans MT" charset="0"/>
                <a:sym typeface="Cabin"/>
              </a:rPr>
              <a:t>Respiratory illnesses</a:t>
            </a:r>
          </a:p>
          <a:p>
            <a:pPr marL="274320" indent="-280179">
              <a:lnSpc>
                <a:spcPct val="80000"/>
              </a:lnSpc>
              <a:spcBef>
                <a:spcPts val="600"/>
              </a:spcBef>
              <a:spcAft>
                <a:spcPts val="0"/>
              </a:spcAft>
              <a:buClr>
                <a:schemeClr val="accent1"/>
              </a:buClr>
              <a:buSzPct val="100000"/>
              <a:buFont typeface="Noto Sans Symbols"/>
              <a:buChar char="▶"/>
            </a:pPr>
            <a:r>
              <a:rPr lang="en-US" sz="1800" dirty="0">
                <a:solidFill>
                  <a:schemeClr val="tx1"/>
                </a:solidFill>
                <a:ea typeface="Gill Sans MT" charset="0"/>
                <a:cs typeface="Gill Sans MT" charset="0"/>
                <a:sym typeface="Cabin"/>
              </a:rPr>
              <a:t>Skin disorders</a:t>
            </a:r>
          </a:p>
          <a:p>
            <a:pPr marL="548640" lvl="1" indent="-281940">
              <a:lnSpc>
                <a:spcPct val="80000"/>
              </a:lnSpc>
              <a:spcBef>
                <a:spcPts val="500"/>
              </a:spcBef>
              <a:spcAft>
                <a:spcPts val="0"/>
              </a:spcAft>
              <a:buClr>
                <a:schemeClr val="accent2"/>
              </a:buClr>
              <a:buSzPct val="73625"/>
              <a:buFont typeface="Noto Sans Symbols"/>
              <a:buChar char="▶"/>
            </a:pPr>
            <a:r>
              <a:rPr lang="en-US" sz="1550" dirty="0">
                <a:solidFill>
                  <a:schemeClr val="tx1"/>
                </a:solidFill>
                <a:ea typeface="Gill Sans MT" charset="0"/>
                <a:cs typeface="Gill Sans MT" charset="0"/>
                <a:sym typeface="Cabin"/>
              </a:rPr>
              <a:t>Fungal, irritant contact dermatitis, sunburn, acne </a:t>
            </a:r>
            <a:r>
              <a:rPr lang="en-US" sz="1550" dirty="0" err="1">
                <a:solidFill>
                  <a:schemeClr val="tx1"/>
                </a:solidFill>
                <a:ea typeface="Gill Sans MT" charset="0"/>
                <a:cs typeface="Gill Sans MT" charset="0"/>
                <a:sym typeface="Cabin"/>
              </a:rPr>
              <a:t>mechanica</a:t>
            </a:r>
            <a:endParaRPr lang="en-US" sz="1550" dirty="0">
              <a:solidFill>
                <a:schemeClr val="tx1"/>
              </a:solidFill>
              <a:ea typeface="Gill Sans MT" charset="0"/>
              <a:cs typeface="Gill Sans MT" charset="0"/>
              <a:sym typeface="Cabin"/>
            </a:endParaRPr>
          </a:p>
          <a:p>
            <a:pPr marL="274320" indent="-280179">
              <a:lnSpc>
                <a:spcPct val="80000"/>
              </a:lnSpc>
              <a:spcBef>
                <a:spcPts val="600"/>
              </a:spcBef>
              <a:spcAft>
                <a:spcPts val="0"/>
              </a:spcAft>
              <a:buClr>
                <a:schemeClr val="accent1"/>
              </a:buClr>
              <a:buSzPct val="100000"/>
              <a:buFont typeface="Noto Sans Symbols"/>
              <a:buChar char="▶"/>
            </a:pPr>
            <a:r>
              <a:rPr lang="en-US" sz="1800" dirty="0">
                <a:solidFill>
                  <a:schemeClr val="tx1"/>
                </a:solidFill>
                <a:ea typeface="Gill Sans MT" charset="0"/>
                <a:cs typeface="Gill Sans MT" charset="0"/>
                <a:sym typeface="Cabin"/>
              </a:rPr>
              <a:t>Eye injuries </a:t>
            </a:r>
          </a:p>
          <a:p>
            <a:pPr marL="548640" lvl="1" indent="-281940">
              <a:lnSpc>
                <a:spcPct val="80000"/>
              </a:lnSpc>
              <a:spcBef>
                <a:spcPts val="500"/>
              </a:spcBef>
              <a:spcAft>
                <a:spcPts val="0"/>
              </a:spcAft>
              <a:buClr>
                <a:schemeClr val="accent2"/>
              </a:buClr>
              <a:buSzPct val="73625"/>
              <a:buFont typeface="Noto Sans Symbols"/>
              <a:buChar char="▶"/>
            </a:pPr>
            <a:r>
              <a:rPr lang="en-US" sz="1550" dirty="0">
                <a:solidFill>
                  <a:schemeClr val="tx1"/>
                </a:solidFill>
                <a:ea typeface="Gill Sans MT" charset="0"/>
                <a:cs typeface="Gill Sans MT" charset="0"/>
                <a:sym typeface="Cabin"/>
              </a:rPr>
              <a:t>(2x the general rate), as well as cataracts and pterygia</a:t>
            </a:r>
          </a:p>
          <a:p>
            <a:pPr marL="0" indent="0">
              <a:lnSpc>
                <a:spcPct val="80000"/>
              </a:lnSpc>
              <a:spcBef>
                <a:spcPts val="600"/>
              </a:spcBef>
              <a:spcAft>
                <a:spcPts val="0"/>
              </a:spcAft>
              <a:buClr>
                <a:schemeClr val="accent1"/>
              </a:buClr>
              <a:buSzPct val="25000"/>
              <a:buNone/>
            </a:pPr>
            <a:endParaRPr sz="2170" dirty="0">
              <a:solidFill>
                <a:schemeClr val="tx1"/>
              </a:solidFill>
              <a:latin typeface="+mj-lt"/>
              <a:ea typeface="Cabin"/>
              <a:cs typeface="Cabin"/>
              <a:sym typeface="Cabin"/>
            </a:endParaRPr>
          </a:p>
          <a:p>
            <a:pPr marL="274320" indent="-274320">
              <a:lnSpc>
                <a:spcPct val="80000"/>
              </a:lnSpc>
              <a:spcBef>
                <a:spcPts val="600"/>
              </a:spcBef>
              <a:spcAft>
                <a:spcPts val="0"/>
              </a:spcAft>
              <a:buClr>
                <a:schemeClr val="accent1"/>
              </a:buClr>
              <a:buSzPct val="74399"/>
              <a:buNone/>
            </a:pPr>
            <a:endParaRPr sz="1860" dirty="0">
              <a:solidFill>
                <a:schemeClr val="lt2"/>
              </a:solidFill>
              <a:latin typeface="Cabin"/>
              <a:ea typeface="Cabin"/>
              <a:cs typeface="Cabin"/>
              <a:sym typeface="Cabin"/>
            </a:endParaRPr>
          </a:p>
          <a:p>
            <a:pPr marL="274320" indent="-274320">
              <a:lnSpc>
                <a:spcPct val="80000"/>
              </a:lnSpc>
              <a:spcBef>
                <a:spcPts val="600"/>
              </a:spcBef>
              <a:buClr>
                <a:schemeClr val="accent1"/>
              </a:buClr>
              <a:buSzPct val="76570"/>
              <a:buNone/>
            </a:pPr>
            <a:endParaRPr sz="2015" dirty="0">
              <a:solidFill>
                <a:schemeClr val="lt1"/>
              </a:solidFill>
              <a:latin typeface="Cabin"/>
              <a:ea typeface="Cabin"/>
              <a:cs typeface="Cabin"/>
              <a:sym typeface="Cabin"/>
            </a:endParaRPr>
          </a:p>
        </p:txBody>
      </p:sp>
      <p:sp>
        <p:nvSpPr>
          <p:cNvPr id="161" name="Shape 161"/>
          <p:cNvSpPr txBox="1"/>
          <p:nvPr/>
        </p:nvSpPr>
        <p:spPr>
          <a:xfrm>
            <a:off x="2190220" y="6427113"/>
            <a:ext cx="8256058" cy="261609"/>
          </a:xfrm>
          <a:prstGeom prst="rect">
            <a:avLst/>
          </a:prstGeom>
          <a:noFill/>
          <a:ln>
            <a:noFill/>
          </a:ln>
        </p:spPr>
        <p:txBody>
          <a:bodyPr lIns="91425" tIns="45700" rIns="91425" bIns="45700" anchor="t" anchorCtr="0">
            <a:noAutofit/>
          </a:bodyPr>
          <a:lstStyle/>
          <a:p>
            <a:pPr>
              <a:spcBef>
                <a:spcPts val="0"/>
              </a:spcBef>
              <a:buSzPct val="25000"/>
            </a:pPr>
            <a:r>
              <a:rPr lang="en-US" sz="1100" dirty="0">
                <a:solidFill>
                  <a:schemeClr val="bg1">
                    <a:lumMod val="95000"/>
                  </a:schemeClr>
                </a:solidFill>
                <a:latin typeface="Arial" panose="020B0604020202020204" pitchFamily="34" charset="0"/>
                <a:ea typeface="Calibri"/>
                <a:cs typeface="Arial" panose="020B0604020202020204" pitchFamily="34" charset="0"/>
                <a:sym typeface="Calibri"/>
              </a:rPr>
              <a:t>National Center for Farmworker Health 2013. </a:t>
            </a:r>
          </a:p>
        </p:txBody>
      </p:sp>
      <p:pic>
        <p:nvPicPr>
          <p:cNvPr id="162" name="Shape 162"/>
          <p:cNvPicPr preferRelativeResize="0"/>
          <p:nvPr/>
        </p:nvPicPr>
        <p:blipFill rotWithShape="1">
          <a:blip r:embed="rId3">
            <a:alphaModFix/>
          </a:blip>
          <a:srcRect/>
          <a:stretch/>
        </p:blipFill>
        <p:spPr>
          <a:xfrm>
            <a:off x="5522911" y="1194182"/>
            <a:ext cx="5600701" cy="3642732"/>
          </a:xfrm>
          <a:prstGeom prst="rect">
            <a:avLst/>
          </a:prstGeom>
          <a:noFill/>
          <a:ln>
            <a:noFill/>
          </a:ln>
        </p:spPr>
      </p:pic>
      <p:sp>
        <p:nvSpPr>
          <p:cNvPr id="163" name="Shape 163"/>
          <p:cNvSpPr txBox="1"/>
          <p:nvPr/>
        </p:nvSpPr>
        <p:spPr>
          <a:xfrm>
            <a:off x="5658377" y="4954890"/>
            <a:ext cx="5329768" cy="1169551"/>
          </a:xfrm>
          <a:prstGeom prst="rect">
            <a:avLst/>
          </a:prstGeom>
          <a:noFill/>
          <a:ln>
            <a:noFill/>
          </a:ln>
        </p:spPr>
        <p:txBody>
          <a:bodyPr lIns="91425" tIns="45700" rIns="91425" bIns="45700" anchor="t" anchorCtr="0">
            <a:noAutofit/>
          </a:bodyPr>
          <a:lstStyle/>
          <a:p>
            <a:pPr>
              <a:spcBef>
                <a:spcPts val="0"/>
              </a:spcBef>
              <a:buSzPct val="25000"/>
            </a:pPr>
            <a:r>
              <a:rPr lang="en-US" sz="2000" b="1" dirty="0">
                <a:latin typeface="+mj-lt"/>
                <a:ea typeface="Gill Sans MT" charset="0"/>
                <a:cs typeface="Gill Sans MT" charset="0"/>
                <a:sym typeface="Cabin"/>
              </a:rPr>
              <a:t>In addition to common chronic conditions:</a:t>
            </a:r>
          </a:p>
          <a:p>
            <a:pPr marL="800100" lvl="1" indent="-342900">
              <a:spcBef>
                <a:spcPts val="0"/>
              </a:spcBef>
              <a:buClr>
                <a:schemeClr val="lt1"/>
              </a:buClr>
              <a:buSzPct val="100000"/>
              <a:buFont typeface="Arial"/>
              <a:buChar char="•"/>
            </a:pPr>
            <a:r>
              <a:rPr lang="en-US" sz="1600" dirty="0">
                <a:latin typeface="+mn-lt"/>
                <a:ea typeface="Gill Sans MT" charset="0"/>
                <a:cs typeface="Gill Sans MT" charset="0"/>
                <a:sym typeface="Cabin"/>
              </a:rPr>
              <a:t>Obesity, HTN, DM, anxiety, depression</a:t>
            </a:r>
          </a:p>
          <a:p>
            <a:pPr marL="800100" lvl="1" indent="-342900">
              <a:spcBef>
                <a:spcPts val="0"/>
              </a:spcBef>
              <a:buClr>
                <a:schemeClr val="lt1"/>
              </a:buClr>
              <a:buSzPct val="100000"/>
              <a:buFont typeface="Arial"/>
              <a:buChar char="•"/>
            </a:pPr>
            <a:r>
              <a:rPr lang="en-US" sz="1600" dirty="0">
                <a:latin typeface="+mn-lt"/>
                <a:ea typeface="Gill Sans MT" charset="0"/>
                <a:cs typeface="Gill Sans MT" charset="0"/>
                <a:sym typeface="Cabin"/>
              </a:rPr>
              <a:t>No healthy immigrant paradox </a:t>
            </a:r>
          </a:p>
          <a:p>
            <a:pPr>
              <a:spcBef>
                <a:spcPts val="0"/>
              </a:spcBef>
            </a:pPr>
            <a:endParaRPr dirty="0">
              <a:solidFill>
                <a:schemeClr val="lt1"/>
              </a:solidFill>
              <a:latin typeface="Cabin"/>
              <a:ea typeface="Cabin"/>
              <a:cs typeface="Cabin"/>
              <a:sym typeface="Cabin"/>
            </a:endParaRPr>
          </a:p>
        </p:txBody>
      </p:sp>
    </p:spTree>
    <p:extLst>
      <p:ext uri="{BB962C8B-B14F-4D97-AF65-F5344CB8AC3E}">
        <p14:creationId xmlns:p14="http://schemas.microsoft.com/office/powerpoint/2010/main" val="20314041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Shape 168"/>
          <p:cNvSpPr txBox="1">
            <a:spLocks noGrp="1"/>
          </p:cNvSpPr>
          <p:nvPr>
            <p:ph type="title"/>
          </p:nvPr>
        </p:nvSpPr>
        <p:spPr>
          <a:xfrm>
            <a:off x="1979612" y="228600"/>
            <a:ext cx="8229600" cy="914400"/>
          </a:xfrm>
          <a:prstGeom prst="rect">
            <a:avLst/>
          </a:prstGeom>
          <a:noFill/>
          <a:ln>
            <a:noFill/>
          </a:ln>
        </p:spPr>
        <p:txBody>
          <a:bodyPr vert="horz" wrap="square" lIns="91425" tIns="45700" rIns="91425" bIns="45700" numCol="1" anchor="b" anchorCtr="0" compatLnSpc="1">
            <a:prstTxWarp prst="textNoShape">
              <a:avLst/>
            </a:prstTxWarp>
            <a:noAutofit/>
          </a:bodyPr>
          <a:lstStyle/>
          <a:p>
            <a:pPr algn="l">
              <a:spcBef>
                <a:spcPts val="0"/>
              </a:spcBef>
              <a:buClr>
                <a:schemeClr val="lt2"/>
              </a:buClr>
              <a:buSzPct val="25000"/>
            </a:pPr>
            <a:r>
              <a:rPr lang="en-US" sz="3200" dirty="0">
                <a:solidFill>
                  <a:schemeClr val="tx1"/>
                </a:solidFill>
                <a:latin typeface="Garamond" panose="02020404030301010803" pitchFamily="18" charset="0"/>
                <a:ea typeface="Bookman Old Style"/>
                <a:cs typeface="Bookman Old Style"/>
                <a:sym typeface="Bookman Old Style"/>
              </a:rPr>
              <a:t>Why is health worse?</a:t>
            </a:r>
          </a:p>
        </p:txBody>
      </p:sp>
      <p:sp>
        <p:nvSpPr>
          <p:cNvPr id="169" name="Shape 169"/>
          <p:cNvSpPr txBox="1">
            <a:spLocks noGrp="1"/>
          </p:cNvSpPr>
          <p:nvPr>
            <p:ph type="body" idx="1"/>
          </p:nvPr>
        </p:nvSpPr>
        <p:spPr>
          <a:xfrm>
            <a:off x="1979612" y="1219200"/>
            <a:ext cx="3543300" cy="5054601"/>
          </a:xfrm>
          <a:prstGeom prst="rect">
            <a:avLst/>
          </a:prstGeom>
          <a:noFill/>
          <a:ln>
            <a:noFill/>
          </a:ln>
        </p:spPr>
        <p:txBody>
          <a:bodyPr vert="horz" wrap="square" lIns="91425" tIns="45700" rIns="91425" bIns="45700" numCol="1" anchor="t" anchorCtr="0" compatLnSpc="1">
            <a:prstTxWarp prst="textNoShape">
              <a:avLst/>
            </a:prstTxWarp>
            <a:noAutofit/>
          </a:bodyPr>
          <a:lstStyle/>
          <a:p>
            <a:pPr marL="274320" indent="-274320">
              <a:spcBef>
                <a:spcPts val="0"/>
              </a:spcBef>
              <a:spcAft>
                <a:spcPts val="0"/>
              </a:spcAft>
              <a:buClr>
                <a:schemeClr val="accent1"/>
              </a:buClr>
              <a:buSzPct val="76000"/>
              <a:buFont typeface="Noto Sans Symbols"/>
              <a:buChar char="▶"/>
            </a:pPr>
            <a:r>
              <a:rPr lang="en-US" b="1" dirty="0">
                <a:solidFill>
                  <a:schemeClr val="tx1"/>
                </a:solidFill>
                <a:latin typeface="+mj-lt"/>
                <a:ea typeface="Gill Sans MT" charset="0"/>
                <a:cs typeface="Gill Sans MT" charset="0"/>
                <a:sym typeface="Cabin"/>
              </a:rPr>
              <a:t>Frequently identified factors</a:t>
            </a:r>
          </a:p>
          <a:p>
            <a:pPr marL="548640" lvl="1" indent="-281940">
              <a:spcBef>
                <a:spcPts val="500"/>
              </a:spcBef>
              <a:spcAft>
                <a:spcPts val="0"/>
              </a:spcAft>
              <a:buClr>
                <a:schemeClr val="accent2"/>
              </a:buClr>
              <a:buSzPct val="76000"/>
              <a:buFont typeface="Noto Sans Symbols"/>
              <a:buChar char="▶"/>
            </a:pPr>
            <a:r>
              <a:rPr lang="en-US" sz="1800" dirty="0">
                <a:solidFill>
                  <a:schemeClr val="tx1"/>
                </a:solidFill>
                <a:ea typeface="Gill Sans MT" charset="0"/>
                <a:cs typeface="Gill Sans MT" charset="0"/>
                <a:sym typeface="Cabin"/>
              </a:rPr>
              <a:t>Genetics</a:t>
            </a:r>
          </a:p>
          <a:p>
            <a:pPr marL="548640" lvl="1" indent="-281940">
              <a:spcBef>
                <a:spcPts val="500"/>
              </a:spcBef>
              <a:spcAft>
                <a:spcPts val="0"/>
              </a:spcAft>
              <a:buClr>
                <a:schemeClr val="accent2"/>
              </a:buClr>
              <a:buSzPct val="76000"/>
              <a:buFont typeface="Noto Sans Symbols"/>
              <a:buChar char="▶"/>
            </a:pPr>
            <a:r>
              <a:rPr lang="en-US" sz="1800" dirty="0">
                <a:solidFill>
                  <a:schemeClr val="tx1"/>
                </a:solidFill>
                <a:ea typeface="Gill Sans MT" charset="0"/>
                <a:cs typeface="Gill Sans MT" charset="0"/>
                <a:sym typeface="Cabin"/>
              </a:rPr>
              <a:t>Language</a:t>
            </a:r>
          </a:p>
          <a:p>
            <a:pPr marL="548640" lvl="1" indent="-281940">
              <a:spcBef>
                <a:spcPts val="500"/>
              </a:spcBef>
              <a:spcAft>
                <a:spcPts val="0"/>
              </a:spcAft>
              <a:buClr>
                <a:schemeClr val="accent2"/>
              </a:buClr>
              <a:buSzPct val="76000"/>
              <a:buFont typeface="Noto Sans Symbols"/>
              <a:buChar char="▶"/>
            </a:pPr>
            <a:r>
              <a:rPr lang="en-US" sz="1800" dirty="0">
                <a:solidFill>
                  <a:schemeClr val="tx1"/>
                </a:solidFill>
                <a:ea typeface="Gill Sans MT" charset="0"/>
                <a:cs typeface="Gill Sans MT" charset="0"/>
                <a:sym typeface="Cabin"/>
              </a:rPr>
              <a:t>Education</a:t>
            </a:r>
          </a:p>
          <a:p>
            <a:pPr marL="548640" lvl="1" indent="-318516">
              <a:spcBef>
                <a:spcPts val="500"/>
              </a:spcBef>
              <a:spcAft>
                <a:spcPts val="0"/>
              </a:spcAft>
              <a:buClr>
                <a:schemeClr val="accent2"/>
              </a:buClr>
              <a:buSzPct val="100000"/>
              <a:buFont typeface="Noto Sans Symbols"/>
              <a:buChar char="▶"/>
            </a:pPr>
            <a:r>
              <a:rPr lang="en-US" sz="1800" dirty="0">
                <a:solidFill>
                  <a:schemeClr val="tx1"/>
                </a:solidFill>
                <a:ea typeface="Gill Sans MT" charset="0"/>
                <a:cs typeface="Gill Sans MT" charset="0"/>
              </a:rPr>
              <a:t>Culture</a:t>
            </a:r>
          </a:p>
          <a:p>
            <a:pPr marL="548640" lvl="1" indent="-281940">
              <a:spcBef>
                <a:spcPts val="500"/>
              </a:spcBef>
              <a:spcAft>
                <a:spcPts val="0"/>
              </a:spcAft>
              <a:buClr>
                <a:schemeClr val="accent2"/>
              </a:buClr>
              <a:buSzPct val="76000"/>
              <a:buFont typeface="Noto Sans Symbols"/>
              <a:buChar char="▶"/>
            </a:pPr>
            <a:r>
              <a:rPr lang="en-US" sz="1800" dirty="0">
                <a:solidFill>
                  <a:schemeClr val="tx1"/>
                </a:solidFill>
                <a:ea typeface="Gill Sans MT" charset="0"/>
                <a:cs typeface="Gill Sans MT" charset="0"/>
                <a:sym typeface="Cabin"/>
              </a:rPr>
              <a:t>Cost </a:t>
            </a:r>
          </a:p>
          <a:p>
            <a:pPr marL="548640" lvl="1" indent="-281940">
              <a:spcBef>
                <a:spcPts val="500"/>
              </a:spcBef>
              <a:spcAft>
                <a:spcPts val="0"/>
              </a:spcAft>
              <a:buClr>
                <a:schemeClr val="accent2"/>
              </a:buClr>
              <a:buSzPct val="76000"/>
              <a:buFont typeface="Noto Sans Symbols"/>
              <a:buChar char="▶"/>
            </a:pPr>
            <a:r>
              <a:rPr lang="en-US" sz="1800" dirty="0">
                <a:solidFill>
                  <a:schemeClr val="tx1"/>
                </a:solidFill>
                <a:ea typeface="Gill Sans MT" charset="0"/>
                <a:cs typeface="Gill Sans MT" charset="0"/>
                <a:sym typeface="Cabin"/>
              </a:rPr>
              <a:t>No PCP</a:t>
            </a:r>
          </a:p>
          <a:p>
            <a:pPr marL="0" indent="0">
              <a:spcBef>
                <a:spcPts val="600"/>
              </a:spcBef>
              <a:spcAft>
                <a:spcPts val="0"/>
              </a:spcAft>
              <a:buClr>
                <a:schemeClr val="accent1"/>
              </a:buClr>
              <a:buSzPct val="25000"/>
              <a:buNone/>
            </a:pPr>
            <a:endParaRPr dirty="0">
              <a:solidFill>
                <a:schemeClr val="lt1"/>
              </a:solidFill>
              <a:latin typeface="Cabin"/>
              <a:ea typeface="Cabin"/>
              <a:cs typeface="Cabin"/>
              <a:sym typeface="Cabin"/>
            </a:endParaRPr>
          </a:p>
          <a:p>
            <a:pPr marL="274320" indent="-274320">
              <a:spcBef>
                <a:spcPts val="600"/>
              </a:spcBef>
              <a:spcAft>
                <a:spcPts val="0"/>
              </a:spcAft>
              <a:buClr>
                <a:schemeClr val="accent1"/>
              </a:buClr>
              <a:buSzPct val="76000"/>
              <a:buNone/>
            </a:pPr>
            <a:endParaRPr sz="2400" dirty="0">
              <a:solidFill>
                <a:schemeClr val="lt2"/>
              </a:solidFill>
              <a:latin typeface="Cabin"/>
              <a:ea typeface="Cabin"/>
              <a:cs typeface="Cabin"/>
              <a:sym typeface="Cabin"/>
            </a:endParaRPr>
          </a:p>
          <a:p>
            <a:pPr marL="274320" indent="-274320">
              <a:spcBef>
                <a:spcPts val="600"/>
              </a:spcBef>
              <a:buClr>
                <a:schemeClr val="accent1"/>
              </a:buClr>
              <a:buSzPct val="76000"/>
              <a:buNone/>
            </a:pPr>
            <a:endParaRPr sz="2600" dirty="0">
              <a:solidFill>
                <a:schemeClr val="lt1"/>
              </a:solidFill>
              <a:latin typeface="Cabin"/>
              <a:ea typeface="Cabin"/>
              <a:cs typeface="Cabin"/>
              <a:sym typeface="Cabin"/>
            </a:endParaRPr>
          </a:p>
        </p:txBody>
      </p:sp>
      <p:sp>
        <p:nvSpPr>
          <p:cNvPr id="170" name="Shape 170"/>
          <p:cNvSpPr txBox="1"/>
          <p:nvPr/>
        </p:nvSpPr>
        <p:spPr>
          <a:xfrm>
            <a:off x="2190220" y="6427113"/>
            <a:ext cx="8256058" cy="261609"/>
          </a:xfrm>
          <a:prstGeom prst="rect">
            <a:avLst/>
          </a:prstGeom>
          <a:noFill/>
          <a:ln>
            <a:noFill/>
          </a:ln>
        </p:spPr>
        <p:txBody>
          <a:bodyPr lIns="91425" tIns="45700" rIns="91425" bIns="45700" anchor="t" anchorCtr="0">
            <a:noAutofit/>
          </a:bodyPr>
          <a:lstStyle/>
          <a:p>
            <a:pPr>
              <a:lnSpc>
                <a:spcPct val="115000"/>
              </a:lnSpc>
              <a:spcBef>
                <a:spcPts val="0"/>
              </a:spcBef>
              <a:buClr>
                <a:schemeClr val="dk1"/>
              </a:buClr>
              <a:buSzPct val="137500"/>
            </a:pPr>
            <a:r>
              <a:rPr lang="en-US" sz="1100" dirty="0">
                <a:solidFill>
                  <a:schemeClr val="bg1">
                    <a:lumMod val="95000"/>
                  </a:schemeClr>
                </a:solidFill>
              </a:rPr>
              <a:t>Holmes SM.  </a:t>
            </a:r>
            <a:r>
              <a:rPr lang="en-US" sz="1100" i="1" dirty="0">
                <a:solidFill>
                  <a:schemeClr val="bg1">
                    <a:lumMod val="95000"/>
                  </a:schemeClr>
                </a:solidFill>
              </a:rPr>
              <a:t>Social Science &amp; Medicine.</a:t>
            </a:r>
            <a:r>
              <a:rPr lang="en-US" sz="1100" dirty="0">
                <a:solidFill>
                  <a:schemeClr val="bg1">
                    <a:lumMod val="95000"/>
                  </a:schemeClr>
                </a:solidFill>
              </a:rPr>
              <a:t> 2012</a:t>
            </a:r>
            <a:r>
              <a:rPr lang="en-US" sz="800" dirty="0">
                <a:solidFill>
                  <a:srgbClr val="F3F3F3"/>
                </a:solidFill>
              </a:rPr>
              <a:t>.</a:t>
            </a:r>
          </a:p>
        </p:txBody>
      </p:sp>
      <p:pic>
        <p:nvPicPr>
          <p:cNvPr id="171" name="Shape 171"/>
          <p:cNvPicPr preferRelativeResize="0"/>
          <p:nvPr/>
        </p:nvPicPr>
        <p:blipFill rotWithShape="1">
          <a:blip r:embed="rId3">
            <a:alphaModFix/>
          </a:blip>
          <a:srcRect/>
          <a:stretch/>
        </p:blipFill>
        <p:spPr>
          <a:xfrm>
            <a:off x="5709665" y="2416540"/>
            <a:ext cx="4736613" cy="3552459"/>
          </a:xfrm>
          <a:prstGeom prst="rect">
            <a:avLst/>
          </a:prstGeom>
          <a:noFill/>
          <a:ln>
            <a:noFill/>
          </a:ln>
        </p:spPr>
      </p:pic>
      <p:pic>
        <p:nvPicPr>
          <p:cNvPr id="172" name="Shape 172"/>
          <p:cNvPicPr preferRelativeResize="0"/>
          <p:nvPr/>
        </p:nvPicPr>
        <p:blipFill rotWithShape="1">
          <a:blip r:embed="rId4">
            <a:alphaModFix/>
          </a:blip>
          <a:srcRect/>
          <a:stretch/>
        </p:blipFill>
        <p:spPr>
          <a:xfrm>
            <a:off x="5709664" y="1143000"/>
            <a:ext cx="4736614" cy="3196589"/>
          </a:xfrm>
          <a:prstGeom prst="rect">
            <a:avLst/>
          </a:prstGeom>
          <a:noFill/>
          <a:ln>
            <a:noFill/>
          </a:ln>
        </p:spPr>
      </p:pic>
    </p:spTree>
    <p:extLst>
      <p:ext uri="{BB962C8B-B14F-4D97-AF65-F5344CB8AC3E}">
        <p14:creationId xmlns:p14="http://schemas.microsoft.com/office/powerpoint/2010/main" val="42666510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Shape 177"/>
          <p:cNvSpPr txBox="1">
            <a:spLocks noGrp="1"/>
          </p:cNvSpPr>
          <p:nvPr>
            <p:ph type="title"/>
          </p:nvPr>
        </p:nvSpPr>
        <p:spPr>
          <a:xfrm>
            <a:off x="1979612" y="228600"/>
            <a:ext cx="8229600" cy="914400"/>
          </a:xfrm>
          <a:prstGeom prst="rect">
            <a:avLst/>
          </a:prstGeom>
          <a:noFill/>
          <a:ln>
            <a:noFill/>
          </a:ln>
        </p:spPr>
        <p:txBody>
          <a:bodyPr vert="horz" wrap="square" lIns="91425" tIns="45700" rIns="91425" bIns="45700" numCol="1" anchor="b" anchorCtr="0" compatLnSpc="1">
            <a:prstTxWarp prst="textNoShape">
              <a:avLst/>
            </a:prstTxWarp>
            <a:noAutofit/>
          </a:bodyPr>
          <a:lstStyle/>
          <a:p>
            <a:pPr algn="l">
              <a:spcBef>
                <a:spcPts val="0"/>
              </a:spcBef>
              <a:buClr>
                <a:schemeClr val="lt2"/>
              </a:buClr>
              <a:buSzPct val="25000"/>
            </a:pPr>
            <a:r>
              <a:rPr lang="en-US" dirty="0">
                <a:solidFill>
                  <a:schemeClr val="tx1"/>
                </a:solidFill>
                <a:ea typeface="Bookman Old Style"/>
                <a:cs typeface="Bookman Old Style"/>
                <a:sym typeface="Bookman Old Style"/>
              </a:rPr>
              <a:t>Why is </a:t>
            </a:r>
            <a:r>
              <a:rPr lang="en-US" dirty="0">
                <a:solidFill>
                  <a:schemeClr val="tx1"/>
                </a:solidFill>
              </a:rPr>
              <a:t>this important?</a:t>
            </a:r>
          </a:p>
        </p:txBody>
      </p:sp>
      <p:sp>
        <p:nvSpPr>
          <p:cNvPr id="178" name="Shape 178"/>
          <p:cNvSpPr txBox="1"/>
          <p:nvPr/>
        </p:nvSpPr>
        <p:spPr>
          <a:xfrm>
            <a:off x="2190220" y="6427112"/>
            <a:ext cx="8256000" cy="261600"/>
          </a:xfrm>
          <a:prstGeom prst="rect">
            <a:avLst/>
          </a:prstGeom>
          <a:noFill/>
          <a:ln>
            <a:noFill/>
          </a:ln>
        </p:spPr>
        <p:txBody>
          <a:bodyPr lIns="91425" tIns="45700" rIns="91425" bIns="45700" anchor="t" anchorCtr="0">
            <a:noAutofit/>
          </a:bodyPr>
          <a:lstStyle/>
          <a:p>
            <a:pPr>
              <a:lnSpc>
                <a:spcPct val="115000"/>
              </a:lnSpc>
              <a:spcBef>
                <a:spcPts val="0"/>
              </a:spcBef>
            </a:pPr>
            <a:r>
              <a:rPr lang="en-US" sz="1000" dirty="0" smtClean="0">
                <a:solidFill>
                  <a:srgbClr val="F3F3F3"/>
                </a:solidFill>
              </a:rPr>
              <a:t>Holmes SM.  </a:t>
            </a:r>
            <a:r>
              <a:rPr lang="en-US" sz="1000" i="1" dirty="0" smtClean="0">
                <a:solidFill>
                  <a:srgbClr val="F3F3F3"/>
                </a:solidFill>
              </a:rPr>
              <a:t>Social Science &amp; Medicine.</a:t>
            </a:r>
            <a:r>
              <a:rPr lang="en-US" sz="1000" dirty="0" smtClean="0">
                <a:solidFill>
                  <a:srgbClr val="F3F3F3"/>
                </a:solidFill>
              </a:rPr>
              <a:t> 2012</a:t>
            </a:r>
            <a:r>
              <a:rPr lang="en-US" sz="800" dirty="0" smtClean="0">
                <a:solidFill>
                  <a:srgbClr val="F3F3F3"/>
                </a:solidFill>
              </a:rPr>
              <a:t>.</a:t>
            </a:r>
            <a:endParaRPr lang="en-US" sz="800" dirty="0">
              <a:solidFill>
                <a:srgbClr val="F3F3F3"/>
              </a:solidFill>
            </a:endParaRPr>
          </a:p>
        </p:txBody>
      </p:sp>
      <p:sp>
        <p:nvSpPr>
          <p:cNvPr id="179" name="Shape 179"/>
          <p:cNvSpPr txBox="1"/>
          <p:nvPr/>
        </p:nvSpPr>
        <p:spPr>
          <a:xfrm>
            <a:off x="1979612" y="1524000"/>
            <a:ext cx="8763000" cy="3760125"/>
          </a:xfrm>
          <a:prstGeom prst="rect">
            <a:avLst/>
          </a:prstGeom>
          <a:noFill/>
          <a:ln>
            <a:noFill/>
          </a:ln>
        </p:spPr>
        <p:txBody>
          <a:bodyPr lIns="91425" tIns="91425" rIns="91425" bIns="91425" anchor="ctr" anchorCtr="0">
            <a:noAutofit/>
          </a:bodyPr>
          <a:lstStyle/>
          <a:p>
            <a:pPr marL="306579" indent="-285750">
              <a:lnSpc>
                <a:spcPct val="115000"/>
              </a:lnSpc>
              <a:spcBef>
                <a:spcPts val="0"/>
              </a:spcBef>
              <a:buSzPct val="100000"/>
              <a:buFont typeface="Arial" panose="020B0604020202020204" pitchFamily="34" charset="0"/>
              <a:buChar char="•"/>
            </a:pPr>
            <a:r>
              <a:rPr lang="en-US" dirty="0">
                <a:latin typeface="+mn-lt"/>
                <a:ea typeface="Gill Sans MT" charset="0"/>
                <a:cs typeface="Gill Sans MT" charset="0"/>
                <a:sym typeface="Cabin"/>
              </a:rPr>
              <a:t>Medical training emphasizes individual and cultural factors, but often overlooks social, economic, or political factors.   </a:t>
            </a:r>
          </a:p>
          <a:p>
            <a:pPr marL="363729" indent="-342900">
              <a:lnSpc>
                <a:spcPct val="115000"/>
              </a:lnSpc>
              <a:spcBef>
                <a:spcPts val="0"/>
              </a:spcBef>
              <a:buSzPct val="100000"/>
              <a:buFont typeface="Arial" panose="020B0604020202020204" pitchFamily="34" charset="0"/>
              <a:buChar char="•"/>
            </a:pPr>
            <a:r>
              <a:rPr lang="en-US" dirty="0">
                <a:latin typeface="+mn-lt"/>
                <a:ea typeface="Gill Sans MT" charset="0"/>
                <a:cs typeface="Gill Sans MT" charset="0"/>
                <a:sym typeface="Cabin"/>
              </a:rPr>
              <a:t>“Social and economic structures in health care and subtle cultural factors in biomedicine keep medical professionals from seeing the social determinants of suffering of their unauthorized migrant patients. These barriers lead clinicians inadvertently to blame their patients - specifically their biology or behavior - for their suffering.” </a:t>
            </a:r>
          </a:p>
          <a:p>
            <a:pPr marL="306579" indent="-285750">
              <a:lnSpc>
                <a:spcPct val="115000"/>
              </a:lnSpc>
              <a:spcBef>
                <a:spcPts val="0"/>
              </a:spcBef>
              <a:buSzPct val="100000"/>
              <a:buFont typeface="Arial" panose="020B0604020202020204" pitchFamily="34" charset="0"/>
              <a:buChar char="•"/>
            </a:pPr>
            <a:r>
              <a:rPr lang="en-US" dirty="0" smtClean="0">
                <a:latin typeface="+mn-lt"/>
                <a:ea typeface="Gill Sans MT" charset="0"/>
                <a:cs typeface="Gill Sans MT" charset="0"/>
                <a:sym typeface="Cabin"/>
              </a:rPr>
              <a:t>Emphasis on cultural </a:t>
            </a:r>
            <a:r>
              <a:rPr lang="en-US" dirty="0">
                <a:latin typeface="+mn-lt"/>
                <a:ea typeface="Gill Sans MT" charset="0"/>
                <a:cs typeface="Gill Sans MT" charset="0"/>
                <a:sym typeface="Cabin"/>
              </a:rPr>
              <a:t>competence </a:t>
            </a:r>
            <a:r>
              <a:rPr lang="en-US" dirty="0" smtClean="0">
                <a:latin typeface="+mn-lt"/>
                <a:ea typeface="Gill Sans MT" charset="0"/>
                <a:cs typeface="Gill Sans MT" charset="0"/>
                <a:sym typeface="Cabin"/>
              </a:rPr>
              <a:t>can come to imply that the </a:t>
            </a:r>
            <a:r>
              <a:rPr lang="en-US" dirty="0">
                <a:latin typeface="+mn-lt"/>
                <a:ea typeface="Gill Sans MT" charset="0"/>
                <a:cs typeface="Gill Sans MT" charset="0"/>
                <a:sym typeface="Cabin"/>
              </a:rPr>
              <a:t>culture of the patient is the problem </a:t>
            </a:r>
          </a:p>
          <a:p>
            <a:pPr marL="338328" indent="-342900">
              <a:lnSpc>
                <a:spcPct val="115000"/>
              </a:lnSpc>
              <a:spcBef>
                <a:spcPts val="0"/>
              </a:spcBef>
              <a:buSzPct val="100000"/>
              <a:buFont typeface="Arial" panose="020B0604020202020204" pitchFamily="34" charset="0"/>
              <a:buChar char="•"/>
            </a:pPr>
            <a:r>
              <a:rPr lang="en-US" sz="2200" b="1" dirty="0">
                <a:latin typeface="+mj-lt"/>
                <a:ea typeface="Gill Sans MT" charset="0"/>
                <a:cs typeface="Gill Sans MT" charset="0"/>
                <a:sym typeface="Cabin"/>
              </a:rPr>
              <a:t>It is often the structure and the culture of biomedicine that functions as a barrier to effective care. </a:t>
            </a:r>
          </a:p>
        </p:txBody>
      </p:sp>
    </p:spTree>
    <p:extLst>
      <p:ext uri="{BB962C8B-B14F-4D97-AF65-F5344CB8AC3E}">
        <p14:creationId xmlns:p14="http://schemas.microsoft.com/office/powerpoint/2010/main" val="4138248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9"/>
                                        </p:tgtEl>
                                        <p:attrNameLst>
                                          <p:attrName>style.visibility</p:attrName>
                                        </p:attrNameLst>
                                      </p:cBhvr>
                                      <p:to>
                                        <p:strVal val="visible"/>
                                      </p:to>
                                    </p:set>
                                    <p:animEffect transition="in" filter="fade">
                                      <p:cBhvr>
                                        <p:cTn id="7" dur="1000"/>
                                        <p:tgtEl>
                                          <p:spTgt spid="17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79">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79">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79">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7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Shape 184"/>
          <p:cNvSpPr txBox="1">
            <a:spLocks noGrp="1"/>
          </p:cNvSpPr>
          <p:nvPr>
            <p:ph type="title"/>
          </p:nvPr>
        </p:nvSpPr>
        <p:spPr>
          <a:xfrm>
            <a:off x="1979612" y="228600"/>
            <a:ext cx="8229600" cy="914400"/>
          </a:xfrm>
          <a:prstGeom prst="rect">
            <a:avLst/>
          </a:prstGeom>
          <a:noFill/>
          <a:ln>
            <a:noFill/>
          </a:ln>
        </p:spPr>
        <p:txBody>
          <a:bodyPr vert="horz" wrap="square" lIns="91425" tIns="45700" rIns="91425" bIns="45700" numCol="1" anchor="b" anchorCtr="0" compatLnSpc="1">
            <a:prstTxWarp prst="textNoShape">
              <a:avLst/>
            </a:prstTxWarp>
            <a:noAutofit/>
          </a:bodyPr>
          <a:lstStyle/>
          <a:p>
            <a:pPr algn="l">
              <a:spcBef>
                <a:spcPts val="0"/>
              </a:spcBef>
              <a:buClr>
                <a:schemeClr val="lt2"/>
              </a:buClr>
              <a:buSzPct val="25000"/>
            </a:pPr>
            <a:r>
              <a:rPr lang="en-US" sz="3200" dirty="0">
                <a:solidFill>
                  <a:schemeClr val="tx1"/>
                </a:solidFill>
                <a:latin typeface="Garamond" panose="02020404030301010803" pitchFamily="18" charset="0"/>
                <a:ea typeface="Bookman Old Style"/>
                <a:cs typeface="Bookman Old Style"/>
                <a:sym typeface="Bookman Old Style"/>
              </a:rPr>
              <a:t>Why is health worse?</a:t>
            </a:r>
          </a:p>
        </p:txBody>
      </p:sp>
      <p:sp>
        <p:nvSpPr>
          <p:cNvPr id="185" name="Shape 185"/>
          <p:cNvSpPr txBox="1">
            <a:spLocks noGrp="1"/>
          </p:cNvSpPr>
          <p:nvPr>
            <p:ph type="body" idx="1"/>
          </p:nvPr>
        </p:nvSpPr>
        <p:spPr>
          <a:xfrm>
            <a:off x="1979613" y="1219200"/>
            <a:ext cx="3292867" cy="5058311"/>
          </a:xfrm>
          <a:prstGeom prst="rect">
            <a:avLst/>
          </a:prstGeom>
          <a:noFill/>
          <a:ln>
            <a:noFill/>
          </a:ln>
        </p:spPr>
        <p:txBody>
          <a:bodyPr vert="horz" wrap="square" lIns="91425" tIns="45700" rIns="91425" bIns="45700" numCol="1" anchor="t" anchorCtr="0" compatLnSpc="1">
            <a:prstTxWarp prst="textNoShape">
              <a:avLst/>
            </a:prstTxWarp>
            <a:noAutofit/>
          </a:bodyPr>
          <a:lstStyle/>
          <a:p>
            <a:pPr marL="274320" indent="-274320">
              <a:lnSpc>
                <a:spcPct val="90000"/>
              </a:lnSpc>
              <a:spcBef>
                <a:spcPts val="0"/>
              </a:spcBef>
              <a:spcAft>
                <a:spcPts val="0"/>
              </a:spcAft>
              <a:buClr>
                <a:schemeClr val="accent1"/>
              </a:buClr>
              <a:buSzPct val="76000"/>
              <a:buFont typeface="Noto Sans Symbols"/>
              <a:buChar char="▶"/>
            </a:pPr>
            <a:r>
              <a:rPr lang="en-US" b="1" dirty="0">
                <a:solidFill>
                  <a:schemeClr val="tx1"/>
                </a:solidFill>
                <a:latin typeface="+mj-lt"/>
                <a:ea typeface="Gill Sans MT" charset="0"/>
                <a:cs typeface="Gill Sans MT" charset="0"/>
                <a:sym typeface="Cabin"/>
              </a:rPr>
              <a:t>Not frequently identified</a:t>
            </a:r>
          </a:p>
          <a:p>
            <a:pPr marL="548640" lvl="1" indent="-280416">
              <a:lnSpc>
                <a:spcPct val="90000"/>
              </a:lnSpc>
              <a:spcBef>
                <a:spcPts val="500"/>
              </a:spcBef>
              <a:spcAft>
                <a:spcPts val="0"/>
              </a:spcAft>
              <a:buClr>
                <a:schemeClr val="accent2"/>
              </a:buClr>
              <a:buSzPct val="100000"/>
              <a:buFont typeface="Noto Sans Symbols"/>
              <a:buChar char="▶"/>
            </a:pPr>
            <a:r>
              <a:rPr lang="en-US" sz="1800" dirty="0">
                <a:solidFill>
                  <a:schemeClr val="tx1"/>
                </a:solidFill>
                <a:ea typeface="Gill Sans MT" charset="0"/>
                <a:cs typeface="Gill Sans MT" charset="0"/>
                <a:sym typeface="Cabin"/>
              </a:rPr>
              <a:t>Loss of agency </a:t>
            </a:r>
          </a:p>
          <a:p>
            <a:pPr marL="548640" lvl="1" indent="-280416">
              <a:lnSpc>
                <a:spcPct val="90000"/>
              </a:lnSpc>
              <a:spcBef>
                <a:spcPts val="500"/>
              </a:spcBef>
              <a:spcAft>
                <a:spcPts val="0"/>
              </a:spcAft>
              <a:buClr>
                <a:schemeClr val="accent2"/>
              </a:buClr>
              <a:buSzPct val="100000"/>
              <a:buFont typeface="Noto Sans Symbols"/>
              <a:buChar char="▶"/>
            </a:pPr>
            <a:r>
              <a:rPr lang="en-US" sz="1800" dirty="0">
                <a:solidFill>
                  <a:schemeClr val="tx1"/>
                </a:solidFill>
                <a:ea typeface="Gill Sans MT" charset="0"/>
                <a:cs typeface="Gill Sans MT" charset="0"/>
              </a:rPr>
              <a:t>H</a:t>
            </a:r>
            <a:r>
              <a:rPr lang="en-US" sz="1800" dirty="0">
                <a:solidFill>
                  <a:schemeClr val="tx1"/>
                </a:solidFill>
                <a:ea typeface="Gill Sans MT" charset="0"/>
                <a:cs typeface="Gill Sans MT" charset="0"/>
                <a:sym typeface="Cabin"/>
              </a:rPr>
              <a:t>ierarchy</a:t>
            </a:r>
          </a:p>
          <a:p>
            <a:pPr marL="548640" lvl="1" indent="-280416">
              <a:lnSpc>
                <a:spcPct val="90000"/>
              </a:lnSpc>
              <a:spcBef>
                <a:spcPts val="500"/>
              </a:spcBef>
              <a:spcAft>
                <a:spcPts val="0"/>
              </a:spcAft>
              <a:buClr>
                <a:schemeClr val="accent2"/>
              </a:buClr>
              <a:buSzPct val="100000"/>
              <a:buFont typeface="Noto Sans Symbols"/>
              <a:buChar char="▶"/>
            </a:pPr>
            <a:r>
              <a:rPr lang="en-US" sz="1800" dirty="0">
                <a:solidFill>
                  <a:schemeClr val="tx1"/>
                </a:solidFill>
                <a:ea typeface="Gill Sans MT" charset="0"/>
                <a:cs typeface="Gill Sans MT" charset="0"/>
                <a:sym typeface="Cabin"/>
              </a:rPr>
              <a:t>Racism/social class follows indigenous migrant workers to the fields in the US</a:t>
            </a:r>
          </a:p>
          <a:p>
            <a:pPr marL="548640" lvl="1" indent="-280416">
              <a:lnSpc>
                <a:spcPct val="90000"/>
              </a:lnSpc>
              <a:spcBef>
                <a:spcPts val="500"/>
              </a:spcBef>
              <a:spcAft>
                <a:spcPts val="0"/>
              </a:spcAft>
              <a:buClr>
                <a:schemeClr val="accent2"/>
              </a:buClr>
              <a:buSzPct val="100000"/>
              <a:buFont typeface="Noto Sans Symbols"/>
              <a:buChar char="▶"/>
            </a:pPr>
            <a:r>
              <a:rPr lang="en-US" sz="1800" dirty="0">
                <a:solidFill>
                  <a:schemeClr val="tx1"/>
                </a:solidFill>
                <a:ea typeface="Gill Sans MT" charset="0"/>
                <a:cs typeface="Gill Sans MT" charset="0"/>
              </a:rPr>
              <a:t>Limited t</a:t>
            </a:r>
            <a:r>
              <a:rPr lang="en-US" sz="1800" dirty="0">
                <a:solidFill>
                  <a:schemeClr val="tx1"/>
                </a:solidFill>
                <a:ea typeface="Gill Sans MT" charset="0"/>
                <a:cs typeface="Gill Sans MT" charset="0"/>
                <a:sym typeface="Cabin"/>
              </a:rPr>
              <a:t>ransport</a:t>
            </a:r>
          </a:p>
          <a:p>
            <a:pPr marL="548640" lvl="1" indent="-280416">
              <a:lnSpc>
                <a:spcPct val="90000"/>
              </a:lnSpc>
              <a:spcBef>
                <a:spcPts val="500"/>
              </a:spcBef>
              <a:spcAft>
                <a:spcPts val="0"/>
              </a:spcAft>
              <a:buClr>
                <a:schemeClr val="accent2"/>
              </a:buClr>
              <a:buSzPct val="100000"/>
              <a:buFont typeface="Noto Sans Symbols"/>
              <a:buChar char="▶"/>
            </a:pPr>
            <a:r>
              <a:rPr lang="en-US" sz="1800" dirty="0">
                <a:solidFill>
                  <a:schemeClr val="tx1"/>
                </a:solidFill>
                <a:ea typeface="Gill Sans MT" charset="0"/>
                <a:cs typeface="Gill Sans MT" charset="0"/>
              </a:rPr>
              <a:t>S</a:t>
            </a:r>
            <a:r>
              <a:rPr lang="en-US" sz="1800" dirty="0">
                <a:solidFill>
                  <a:schemeClr val="tx1"/>
                </a:solidFill>
                <a:ea typeface="Gill Sans MT" charset="0"/>
                <a:cs typeface="Gill Sans MT" charset="0"/>
                <a:sym typeface="Cabin"/>
              </a:rPr>
              <a:t>afety disincentives </a:t>
            </a:r>
          </a:p>
          <a:p>
            <a:pPr lvl="1" indent="268224">
              <a:lnSpc>
                <a:spcPct val="90000"/>
              </a:lnSpc>
              <a:spcBef>
                <a:spcPts val="0"/>
              </a:spcBef>
              <a:buClr>
                <a:schemeClr val="accent2"/>
              </a:buClr>
              <a:buSzPct val="100000"/>
              <a:buFont typeface="Noto Sans Symbols"/>
              <a:buChar char="▶"/>
            </a:pPr>
            <a:r>
              <a:rPr lang="en-US" sz="1800" dirty="0">
                <a:solidFill>
                  <a:schemeClr val="tx1"/>
                </a:solidFill>
                <a:ea typeface="Gill Sans MT" charset="0"/>
                <a:cs typeface="Gill Sans MT" charset="0"/>
              </a:rPr>
              <a:t>Frequent relocation</a:t>
            </a:r>
          </a:p>
          <a:p>
            <a:pPr marL="548640" lvl="1" indent="-280416">
              <a:lnSpc>
                <a:spcPct val="90000"/>
              </a:lnSpc>
              <a:spcBef>
                <a:spcPts val="500"/>
              </a:spcBef>
              <a:spcAft>
                <a:spcPts val="0"/>
              </a:spcAft>
              <a:buClr>
                <a:schemeClr val="accent2"/>
              </a:buClr>
              <a:buSzPct val="100000"/>
              <a:buFont typeface="Noto Sans Symbols"/>
              <a:buChar char="▶"/>
            </a:pPr>
            <a:r>
              <a:rPr lang="en-US" sz="1800" dirty="0">
                <a:solidFill>
                  <a:schemeClr val="tx1"/>
                </a:solidFill>
                <a:ea typeface="Gill Sans MT" charset="0"/>
                <a:cs typeface="Gill Sans MT" charset="0"/>
              </a:rPr>
              <a:t>T</a:t>
            </a:r>
            <a:r>
              <a:rPr lang="en-US" sz="1800" dirty="0">
                <a:solidFill>
                  <a:schemeClr val="tx1"/>
                </a:solidFill>
                <a:ea typeface="Gill Sans MT" charset="0"/>
                <a:cs typeface="Gill Sans MT" charset="0"/>
                <a:sym typeface="Cabin"/>
              </a:rPr>
              <a:t>oilets, showers </a:t>
            </a:r>
          </a:p>
          <a:p>
            <a:pPr marL="548640" lvl="1" indent="-280416">
              <a:lnSpc>
                <a:spcPct val="90000"/>
              </a:lnSpc>
              <a:spcBef>
                <a:spcPts val="500"/>
              </a:spcBef>
              <a:spcAft>
                <a:spcPts val="0"/>
              </a:spcAft>
              <a:buClr>
                <a:schemeClr val="accent2"/>
              </a:buClr>
              <a:buSzPct val="100000"/>
              <a:buFont typeface="Noto Sans Symbols"/>
              <a:buChar char="▶"/>
            </a:pPr>
            <a:r>
              <a:rPr lang="en-US" sz="1800" dirty="0">
                <a:solidFill>
                  <a:schemeClr val="tx1"/>
                </a:solidFill>
                <a:ea typeface="Gill Sans MT" charset="0"/>
                <a:cs typeface="Gill Sans MT" charset="0"/>
              </a:rPr>
              <a:t>Isolation, out of public eye</a:t>
            </a:r>
          </a:p>
          <a:p>
            <a:pPr marL="0" indent="0">
              <a:lnSpc>
                <a:spcPct val="90000"/>
              </a:lnSpc>
              <a:spcBef>
                <a:spcPts val="600"/>
              </a:spcBef>
              <a:spcAft>
                <a:spcPts val="0"/>
              </a:spcAft>
              <a:buClr>
                <a:schemeClr val="accent1"/>
              </a:buClr>
              <a:buSzPct val="25000"/>
              <a:buNone/>
            </a:pPr>
            <a:endParaRPr dirty="0">
              <a:solidFill>
                <a:schemeClr val="lt1"/>
              </a:solidFill>
              <a:latin typeface="Cabin"/>
              <a:ea typeface="Cabin"/>
              <a:cs typeface="Cabin"/>
              <a:sym typeface="Cabin"/>
            </a:endParaRPr>
          </a:p>
          <a:p>
            <a:pPr marL="274320" indent="-274320">
              <a:lnSpc>
                <a:spcPct val="90000"/>
              </a:lnSpc>
              <a:spcBef>
                <a:spcPts val="600"/>
              </a:spcBef>
              <a:spcAft>
                <a:spcPts val="0"/>
              </a:spcAft>
              <a:buClr>
                <a:schemeClr val="accent1"/>
              </a:buClr>
              <a:buSzPct val="76000"/>
              <a:buNone/>
            </a:pPr>
            <a:endParaRPr sz="2400" dirty="0">
              <a:solidFill>
                <a:schemeClr val="lt2"/>
              </a:solidFill>
              <a:latin typeface="Cabin"/>
              <a:ea typeface="Cabin"/>
              <a:cs typeface="Cabin"/>
              <a:sym typeface="Cabin"/>
            </a:endParaRPr>
          </a:p>
          <a:p>
            <a:pPr marL="274320" indent="-274320">
              <a:lnSpc>
                <a:spcPct val="90000"/>
              </a:lnSpc>
              <a:spcBef>
                <a:spcPts val="600"/>
              </a:spcBef>
              <a:buClr>
                <a:schemeClr val="accent1"/>
              </a:buClr>
              <a:buSzPct val="76000"/>
              <a:buNone/>
            </a:pPr>
            <a:endParaRPr sz="2600" dirty="0">
              <a:solidFill>
                <a:schemeClr val="lt1"/>
              </a:solidFill>
              <a:latin typeface="Cabin"/>
              <a:ea typeface="Cabin"/>
              <a:cs typeface="Cabin"/>
              <a:sym typeface="Cabin"/>
            </a:endParaRPr>
          </a:p>
        </p:txBody>
      </p:sp>
      <p:sp>
        <p:nvSpPr>
          <p:cNvPr id="186" name="Shape 186"/>
          <p:cNvSpPr txBox="1"/>
          <p:nvPr/>
        </p:nvSpPr>
        <p:spPr>
          <a:xfrm>
            <a:off x="379412" y="6353710"/>
            <a:ext cx="8256000" cy="351889"/>
          </a:xfrm>
          <a:prstGeom prst="rect">
            <a:avLst/>
          </a:prstGeom>
          <a:noFill/>
          <a:ln>
            <a:noFill/>
          </a:ln>
        </p:spPr>
        <p:txBody>
          <a:bodyPr lIns="91425" tIns="45700" rIns="91425" bIns="45700" anchor="t" anchorCtr="0">
            <a:noAutofit/>
          </a:bodyPr>
          <a:lstStyle/>
          <a:p>
            <a:pPr>
              <a:lnSpc>
                <a:spcPct val="115000"/>
              </a:lnSpc>
              <a:spcBef>
                <a:spcPts val="0"/>
              </a:spcBef>
              <a:buClr>
                <a:schemeClr val="dk1"/>
              </a:buClr>
              <a:buSzPct val="137500"/>
            </a:pPr>
            <a:r>
              <a:rPr lang="en-US" sz="800" dirty="0">
                <a:solidFill>
                  <a:schemeClr val="bg1">
                    <a:lumMod val="95000"/>
                  </a:schemeClr>
                </a:solidFill>
              </a:rPr>
              <a:t> </a:t>
            </a:r>
            <a:r>
              <a:rPr lang="en-US" sz="1100" dirty="0" err="1">
                <a:solidFill>
                  <a:schemeClr val="bg1">
                    <a:lumMod val="95000"/>
                  </a:schemeClr>
                </a:solidFill>
              </a:rPr>
              <a:t>Arcury</a:t>
            </a:r>
            <a:r>
              <a:rPr lang="en-US" sz="1100" dirty="0">
                <a:solidFill>
                  <a:schemeClr val="bg1">
                    <a:lumMod val="95000"/>
                  </a:schemeClr>
                </a:solidFill>
              </a:rPr>
              <a:t> TA. </a:t>
            </a:r>
            <a:r>
              <a:rPr lang="en-US" sz="1100" i="1" dirty="0">
                <a:solidFill>
                  <a:schemeClr val="bg1">
                    <a:lumMod val="95000"/>
                  </a:schemeClr>
                </a:solidFill>
              </a:rPr>
              <a:t>AJPH</a:t>
            </a:r>
            <a:r>
              <a:rPr lang="en-US" sz="1100" dirty="0">
                <a:solidFill>
                  <a:schemeClr val="bg1">
                    <a:lumMod val="95000"/>
                  </a:schemeClr>
                </a:solidFill>
              </a:rPr>
              <a:t>. Dec 2015, Holmes SM.  </a:t>
            </a:r>
            <a:r>
              <a:rPr lang="en-US" sz="1100" i="1" dirty="0">
                <a:solidFill>
                  <a:schemeClr val="bg1">
                    <a:lumMod val="95000"/>
                  </a:schemeClr>
                </a:solidFill>
              </a:rPr>
              <a:t>Social Science &amp; Medicine.</a:t>
            </a:r>
            <a:r>
              <a:rPr lang="en-US" sz="1100" dirty="0">
                <a:solidFill>
                  <a:schemeClr val="bg1">
                    <a:lumMod val="95000"/>
                  </a:schemeClr>
                </a:solidFill>
              </a:rPr>
              <a:t> 2012.</a:t>
            </a:r>
          </a:p>
          <a:p>
            <a:pPr algn="r">
              <a:spcBef>
                <a:spcPts val="0"/>
              </a:spcBef>
              <a:buSzPct val="25000"/>
            </a:pPr>
            <a:r>
              <a:rPr lang="en-US" sz="1100" dirty="0">
                <a:solidFill>
                  <a:srgbClr val="BBD7F8"/>
                </a:solidFill>
                <a:latin typeface="Calibri"/>
                <a:ea typeface="Calibri"/>
                <a:cs typeface="Calibri"/>
                <a:sym typeface="Calibri"/>
              </a:rPr>
              <a:t>. </a:t>
            </a:r>
          </a:p>
        </p:txBody>
      </p:sp>
      <p:pic>
        <p:nvPicPr>
          <p:cNvPr id="187" name="Shape 187" descr="Photo of farmworker carrying multiple wooden crates in field"/>
          <p:cNvPicPr preferRelativeResize="0"/>
          <p:nvPr/>
        </p:nvPicPr>
        <p:blipFill rotWithShape="1">
          <a:blip r:embed="rId3">
            <a:alphaModFix/>
          </a:blip>
          <a:srcRect/>
          <a:stretch/>
        </p:blipFill>
        <p:spPr>
          <a:xfrm>
            <a:off x="5272480" y="1219198"/>
            <a:ext cx="6424086" cy="4267201"/>
          </a:xfrm>
          <a:prstGeom prst="rect">
            <a:avLst/>
          </a:prstGeom>
          <a:noFill/>
          <a:ln w="12700" cap="flat" cmpd="sng">
            <a:solidFill>
              <a:schemeClr val="dk1"/>
            </a:solidFill>
            <a:prstDash val="solid"/>
            <a:miter/>
            <a:headEnd type="none" w="med" len="med"/>
            <a:tailEnd type="none" w="med" len="med"/>
          </a:ln>
        </p:spPr>
      </p:pic>
    </p:spTree>
    <p:extLst>
      <p:ext uri="{BB962C8B-B14F-4D97-AF65-F5344CB8AC3E}">
        <p14:creationId xmlns:p14="http://schemas.microsoft.com/office/powerpoint/2010/main" val="1022216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Shape 192"/>
          <p:cNvSpPr txBox="1">
            <a:spLocks noGrp="1"/>
          </p:cNvSpPr>
          <p:nvPr>
            <p:ph type="body" idx="1"/>
          </p:nvPr>
        </p:nvSpPr>
        <p:spPr>
          <a:xfrm>
            <a:off x="2190220" y="4984545"/>
            <a:ext cx="8170863" cy="1038229"/>
          </a:xfrm>
          <a:prstGeom prst="rect">
            <a:avLst/>
          </a:prstGeom>
          <a:noFill/>
          <a:ln>
            <a:noFill/>
          </a:ln>
        </p:spPr>
        <p:txBody>
          <a:bodyPr vert="horz" wrap="square" lIns="91425" tIns="45700" rIns="91425" bIns="45700" numCol="1" anchor="t" anchorCtr="0" compatLnSpc="1">
            <a:prstTxWarp prst="textNoShape">
              <a:avLst/>
            </a:prstTxWarp>
            <a:noAutofit/>
          </a:bodyPr>
          <a:lstStyle/>
          <a:p>
            <a:pPr marL="0" indent="0" algn="ctr">
              <a:lnSpc>
                <a:spcPct val="90000"/>
              </a:lnSpc>
              <a:spcBef>
                <a:spcPts val="0"/>
              </a:spcBef>
              <a:spcAft>
                <a:spcPts val="0"/>
              </a:spcAft>
              <a:buClr>
                <a:schemeClr val="accent1"/>
              </a:buClr>
              <a:buSzPct val="25000"/>
              <a:buNone/>
            </a:pPr>
            <a:r>
              <a:rPr lang="en-US" sz="2400" i="1" dirty="0">
                <a:solidFill>
                  <a:schemeClr val="tx1"/>
                </a:solidFill>
                <a:latin typeface="Gill Sans MT" charset="0"/>
                <a:ea typeface="Gill Sans MT" charset="0"/>
                <a:cs typeface="Gill Sans MT" charset="0"/>
                <a:sym typeface="Cabin"/>
              </a:rPr>
              <a:t>“</a:t>
            </a:r>
            <a:r>
              <a:rPr lang="en-US" sz="2400" i="1" dirty="0">
                <a:solidFill>
                  <a:schemeClr val="tx1"/>
                </a:solidFill>
                <a:latin typeface="+mj-lt"/>
                <a:ea typeface="Gill Sans MT" charset="0"/>
                <a:cs typeface="Gill Sans MT" charset="0"/>
                <a:sym typeface="Cabin"/>
              </a:rPr>
              <a:t>The physicians are the natural attorneys of the poor, and the social problems should largely be solved by them.” </a:t>
            </a:r>
          </a:p>
          <a:p>
            <a:pPr marL="594360" lvl="2" indent="-10159" algn="ctr">
              <a:lnSpc>
                <a:spcPct val="90000"/>
              </a:lnSpc>
              <a:spcBef>
                <a:spcPts val="500"/>
              </a:spcBef>
              <a:spcAft>
                <a:spcPts val="0"/>
              </a:spcAft>
              <a:buClr>
                <a:schemeClr val="dk1"/>
              </a:buClr>
              <a:buSzPct val="25000"/>
              <a:buNone/>
            </a:pPr>
            <a:r>
              <a:rPr lang="en-US" sz="2400" i="1" dirty="0">
                <a:solidFill>
                  <a:schemeClr val="tx1"/>
                </a:solidFill>
                <a:latin typeface="+mj-lt"/>
                <a:ea typeface="Gill Sans MT" charset="0"/>
                <a:cs typeface="Gill Sans MT" charset="0"/>
                <a:sym typeface="Cabin"/>
              </a:rPr>
              <a:t>– Rudolf  Virchow</a:t>
            </a:r>
          </a:p>
          <a:p>
            <a:pPr marL="274320" indent="-274320">
              <a:lnSpc>
                <a:spcPct val="90000"/>
              </a:lnSpc>
              <a:spcBef>
                <a:spcPts val="600"/>
              </a:spcBef>
              <a:spcAft>
                <a:spcPts val="0"/>
              </a:spcAft>
              <a:buClr>
                <a:schemeClr val="accent1"/>
              </a:buClr>
              <a:buSzPct val="76690"/>
              <a:buNone/>
            </a:pPr>
            <a:endParaRPr sz="2220" dirty="0">
              <a:solidFill>
                <a:schemeClr val="lt2"/>
              </a:solidFill>
              <a:latin typeface="Cabin"/>
              <a:ea typeface="Cabin"/>
              <a:cs typeface="Cabin"/>
              <a:sym typeface="Cabin"/>
            </a:endParaRPr>
          </a:p>
          <a:p>
            <a:pPr marL="274320" indent="-274320">
              <a:lnSpc>
                <a:spcPct val="90000"/>
              </a:lnSpc>
              <a:spcBef>
                <a:spcPts val="600"/>
              </a:spcBef>
              <a:buClr>
                <a:schemeClr val="accent1"/>
              </a:buClr>
              <a:buSzPct val="76158"/>
              <a:buNone/>
            </a:pPr>
            <a:endParaRPr sz="2405" dirty="0">
              <a:solidFill>
                <a:schemeClr val="lt1"/>
              </a:solidFill>
              <a:latin typeface="Cabin"/>
              <a:ea typeface="Cabin"/>
              <a:cs typeface="Cabin"/>
              <a:sym typeface="Cabin"/>
            </a:endParaRPr>
          </a:p>
        </p:txBody>
      </p:sp>
      <p:sp>
        <p:nvSpPr>
          <p:cNvPr id="193" name="Shape 193"/>
          <p:cNvSpPr txBox="1"/>
          <p:nvPr/>
        </p:nvSpPr>
        <p:spPr>
          <a:xfrm>
            <a:off x="2190220" y="6427113"/>
            <a:ext cx="8256058" cy="261609"/>
          </a:xfrm>
          <a:prstGeom prst="rect">
            <a:avLst/>
          </a:prstGeom>
          <a:noFill/>
          <a:ln>
            <a:noFill/>
          </a:ln>
        </p:spPr>
        <p:txBody>
          <a:bodyPr lIns="91425" tIns="45700" rIns="91425" bIns="45700" anchor="t" anchorCtr="0">
            <a:noAutofit/>
          </a:bodyPr>
          <a:lstStyle/>
          <a:p>
            <a:pPr algn="r">
              <a:spcBef>
                <a:spcPts val="0"/>
              </a:spcBef>
              <a:buSzPct val="25000"/>
            </a:pPr>
            <a:r>
              <a:rPr lang="en-US" sz="1100">
                <a:solidFill>
                  <a:srgbClr val="BBD7F8"/>
                </a:solidFill>
                <a:latin typeface="Calibri"/>
                <a:ea typeface="Calibri"/>
                <a:cs typeface="Calibri"/>
                <a:sym typeface="Calibri"/>
              </a:rPr>
              <a:t>. </a:t>
            </a:r>
          </a:p>
        </p:txBody>
      </p:sp>
      <p:pic>
        <p:nvPicPr>
          <p:cNvPr id="194" name="Shape 194" descr="Rudolf_Virchow_NLM3.jpg"/>
          <p:cNvPicPr preferRelativeResize="0"/>
          <p:nvPr/>
        </p:nvPicPr>
        <p:blipFill rotWithShape="1">
          <a:blip r:embed="rId3">
            <a:alphaModFix/>
          </a:blip>
          <a:srcRect/>
          <a:stretch/>
        </p:blipFill>
        <p:spPr>
          <a:xfrm>
            <a:off x="4939601" y="1248487"/>
            <a:ext cx="2755011" cy="3630571"/>
          </a:xfrm>
          <a:prstGeom prst="rect">
            <a:avLst/>
          </a:prstGeom>
          <a:noFill/>
          <a:ln>
            <a:noFill/>
          </a:ln>
        </p:spPr>
      </p:pic>
      <p:sp>
        <p:nvSpPr>
          <p:cNvPr id="195" name="Shape 195"/>
          <p:cNvSpPr txBox="1">
            <a:spLocks noGrp="1"/>
          </p:cNvSpPr>
          <p:nvPr>
            <p:ph type="title"/>
          </p:nvPr>
        </p:nvSpPr>
        <p:spPr>
          <a:xfrm>
            <a:off x="1979612" y="228600"/>
            <a:ext cx="8229600" cy="914400"/>
          </a:xfrm>
          <a:prstGeom prst="rect">
            <a:avLst/>
          </a:prstGeom>
          <a:noFill/>
          <a:ln>
            <a:noFill/>
          </a:ln>
        </p:spPr>
        <p:txBody>
          <a:bodyPr vert="horz" wrap="square" lIns="91425" tIns="45700" rIns="91425" bIns="45700" numCol="1" anchor="b" anchorCtr="0" compatLnSpc="1">
            <a:prstTxWarp prst="textNoShape">
              <a:avLst/>
            </a:prstTxWarp>
            <a:noAutofit/>
          </a:bodyPr>
          <a:lstStyle/>
          <a:p>
            <a:pPr algn="l">
              <a:spcBef>
                <a:spcPts val="0"/>
              </a:spcBef>
              <a:buClr>
                <a:schemeClr val="lt2"/>
              </a:buClr>
              <a:buSzPct val="25000"/>
            </a:pPr>
            <a:r>
              <a:rPr lang="en-US" sz="3600" dirty="0">
                <a:solidFill>
                  <a:schemeClr val="tx1"/>
                </a:solidFill>
                <a:ea typeface="Bookman Old Style"/>
                <a:cs typeface="Bookman Old Style"/>
                <a:sym typeface="Bookman Old Style"/>
              </a:rPr>
              <a:t>Why is </a:t>
            </a:r>
            <a:r>
              <a:rPr lang="en-US" sz="3600" dirty="0">
                <a:solidFill>
                  <a:schemeClr val="tx1"/>
                </a:solidFill>
              </a:rPr>
              <a:t>this important?</a:t>
            </a:r>
          </a:p>
        </p:txBody>
      </p:sp>
    </p:spTree>
    <p:extLst>
      <p:ext uri="{BB962C8B-B14F-4D97-AF65-F5344CB8AC3E}">
        <p14:creationId xmlns:p14="http://schemas.microsoft.com/office/powerpoint/2010/main" val="26592783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1979612" y="228600"/>
            <a:ext cx="8229600" cy="914400"/>
          </a:xfrm>
          <a:prstGeom prst="rect">
            <a:avLst/>
          </a:prstGeom>
          <a:noFill/>
          <a:ln>
            <a:noFill/>
          </a:ln>
        </p:spPr>
        <p:txBody>
          <a:bodyPr vert="horz" wrap="square" lIns="91425" tIns="45700" rIns="91425" bIns="45700" numCol="1" anchor="b" anchorCtr="0" compatLnSpc="1">
            <a:prstTxWarp prst="textNoShape">
              <a:avLst/>
            </a:prstTxWarp>
            <a:noAutofit/>
          </a:bodyPr>
          <a:lstStyle/>
          <a:p>
            <a:pPr algn="l">
              <a:spcBef>
                <a:spcPts val="0"/>
              </a:spcBef>
              <a:buClr>
                <a:schemeClr val="lt2"/>
              </a:buClr>
              <a:buSzPct val="25000"/>
            </a:pPr>
            <a:r>
              <a:rPr lang="en-US" dirty="0">
                <a:solidFill>
                  <a:schemeClr val="tx1"/>
                </a:solidFill>
                <a:ea typeface="Bookman Old Style"/>
                <a:cs typeface="Bookman Old Style"/>
                <a:sym typeface="Bookman Old Style"/>
              </a:rPr>
              <a:t>Why is </a:t>
            </a:r>
            <a:r>
              <a:rPr lang="en-US" dirty="0">
                <a:solidFill>
                  <a:schemeClr val="tx1"/>
                </a:solidFill>
              </a:rPr>
              <a:t>this important</a:t>
            </a:r>
            <a:r>
              <a:rPr lang="en-US" dirty="0"/>
              <a:t>?</a:t>
            </a:r>
          </a:p>
        </p:txBody>
      </p:sp>
      <p:sp>
        <p:nvSpPr>
          <p:cNvPr id="201" name="Shape 201"/>
          <p:cNvSpPr txBox="1"/>
          <p:nvPr/>
        </p:nvSpPr>
        <p:spPr>
          <a:xfrm>
            <a:off x="2190220" y="6427113"/>
            <a:ext cx="8256058" cy="261609"/>
          </a:xfrm>
          <a:prstGeom prst="rect">
            <a:avLst/>
          </a:prstGeom>
          <a:noFill/>
          <a:ln>
            <a:noFill/>
          </a:ln>
        </p:spPr>
        <p:txBody>
          <a:bodyPr lIns="91425" tIns="45700" rIns="91425" bIns="45700" anchor="t" anchorCtr="0">
            <a:noAutofit/>
          </a:bodyPr>
          <a:lstStyle/>
          <a:p>
            <a:pPr algn="r">
              <a:spcBef>
                <a:spcPts val="0"/>
              </a:spcBef>
              <a:buSzPct val="25000"/>
            </a:pPr>
            <a:r>
              <a:rPr lang="en-US" sz="1100">
                <a:solidFill>
                  <a:srgbClr val="BBD7F8"/>
                </a:solidFill>
                <a:latin typeface="Calibri"/>
                <a:ea typeface="Calibri"/>
                <a:cs typeface="Calibri"/>
                <a:sym typeface="Calibri"/>
              </a:rPr>
              <a:t> </a:t>
            </a:r>
          </a:p>
        </p:txBody>
      </p:sp>
      <p:sp>
        <p:nvSpPr>
          <p:cNvPr id="202" name="Shape 202"/>
          <p:cNvSpPr/>
          <p:nvPr/>
        </p:nvSpPr>
        <p:spPr>
          <a:xfrm>
            <a:off x="7351713" y="1892300"/>
            <a:ext cx="2158999" cy="1968500"/>
          </a:xfrm>
          <a:prstGeom prst="triangle">
            <a:avLst>
              <a:gd name="adj" fmla="val 50000"/>
            </a:avLst>
          </a:prstGeom>
          <a:gradFill>
            <a:gsLst>
              <a:gs pos="0">
                <a:srgbClr val="679304"/>
              </a:gs>
              <a:gs pos="30000">
                <a:srgbClr val="7DB500"/>
              </a:gs>
              <a:gs pos="45000">
                <a:srgbClr val="86C500"/>
              </a:gs>
              <a:gs pos="55000">
                <a:srgbClr val="86C500"/>
              </a:gs>
              <a:gs pos="73000">
                <a:srgbClr val="7DB500"/>
              </a:gs>
              <a:gs pos="100000">
                <a:srgbClr val="679304"/>
              </a:gs>
            </a:gsLst>
            <a:lin ang="950000" scaled="0"/>
          </a:gradFill>
          <a:ln w="9525" cap="flat" cmpd="sng">
            <a:solidFill>
              <a:schemeClr val="accent1"/>
            </a:solidFill>
            <a:prstDash val="solid"/>
            <a:round/>
            <a:headEnd type="none" w="med" len="med"/>
            <a:tailEnd type="none" w="med" len="med"/>
          </a:ln>
          <a:effectLst>
            <a:outerShdw blurRad="50799" dist="43000" dir="5400000" rotWithShape="0">
              <a:srgbClr val="000000">
                <a:alpha val="40000"/>
              </a:srgbClr>
            </a:outerShdw>
          </a:effectLst>
        </p:spPr>
        <p:txBody>
          <a:bodyPr lIns="91425" tIns="45700" rIns="91425" bIns="45700" anchor="ctr" anchorCtr="0">
            <a:noAutofit/>
          </a:bodyPr>
          <a:lstStyle/>
          <a:p>
            <a:pPr algn="ctr">
              <a:spcBef>
                <a:spcPts val="0"/>
              </a:spcBef>
            </a:pPr>
            <a:endParaRPr>
              <a:solidFill>
                <a:schemeClr val="lt1"/>
              </a:solidFill>
              <a:latin typeface="Cabin"/>
              <a:ea typeface="Cabin"/>
              <a:cs typeface="Cabin"/>
              <a:sym typeface="Cabin"/>
            </a:endParaRPr>
          </a:p>
        </p:txBody>
      </p:sp>
      <p:sp>
        <p:nvSpPr>
          <p:cNvPr id="203" name="Shape 203"/>
          <p:cNvSpPr txBox="1"/>
          <p:nvPr/>
        </p:nvSpPr>
        <p:spPr>
          <a:xfrm>
            <a:off x="7402512" y="1422400"/>
            <a:ext cx="2057400" cy="369332"/>
          </a:xfrm>
          <a:prstGeom prst="rect">
            <a:avLst/>
          </a:prstGeom>
          <a:noFill/>
          <a:ln>
            <a:noFill/>
          </a:ln>
        </p:spPr>
        <p:txBody>
          <a:bodyPr lIns="91425" tIns="45700" rIns="91425" bIns="45700" anchor="t" anchorCtr="0">
            <a:noAutofit/>
          </a:bodyPr>
          <a:lstStyle/>
          <a:p>
            <a:pPr algn="ctr">
              <a:spcBef>
                <a:spcPts val="0"/>
              </a:spcBef>
              <a:buSzPct val="25000"/>
            </a:pPr>
            <a:r>
              <a:rPr lang="en-US" dirty="0">
                <a:latin typeface="+mn-lt"/>
                <a:ea typeface="Gill Sans MT" charset="0"/>
                <a:cs typeface="Gill Sans MT" charset="0"/>
                <a:sym typeface="Cabin"/>
              </a:rPr>
              <a:t>Dangerous work</a:t>
            </a:r>
          </a:p>
        </p:txBody>
      </p:sp>
      <p:sp>
        <p:nvSpPr>
          <p:cNvPr id="204" name="Shape 204"/>
          <p:cNvSpPr txBox="1"/>
          <p:nvPr/>
        </p:nvSpPr>
        <p:spPr>
          <a:xfrm>
            <a:off x="6132512" y="3901997"/>
            <a:ext cx="2057400" cy="646331"/>
          </a:xfrm>
          <a:prstGeom prst="rect">
            <a:avLst/>
          </a:prstGeom>
          <a:noFill/>
          <a:ln>
            <a:noFill/>
          </a:ln>
        </p:spPr>
        <p:txBody>
          <a:bodyPr lIns="91425" tIns="45700" rIns="91425" bIns="45700" anchor="t" anchorCtr="0">
            <a:noAutofit/>
          </a:bodyPr>
          <a:lstStyle/>
          <a:p>
            <a:pPr algn="ctr">
              <a:spcBef>
                <a:spcPts val="0"/>
              </a:spcBef>
              <a:buSzPct val="25000"/>
            </a:pPr>
            <a:r>
              <a:rPr lang="en-US" dirty="0">
                <a:latin typeface="+mn-lt"/>
                <a:ea typeface="Gill Sans MT" charset="0"/>
                <a:cs typeface="Gill Sans MT" charset="0"/>
                <a:sym typeface="Cabin"/>
              </a:rPr>
              <a:t>Structural Vulnerability</a:t>
            </a:r>
          </a:p>
        </p:txBody>
      </p:sp>
      <p:sp>
        <p:nvSpPr>
          <p:cNvPr id="205" name="Shape 205"/>
          <p:cNvSpPr txBox="1"/>
          <p:nvPr/>
        </p:nvSpPr>
        <p:spPr>
          <a:xfrm>
            <a:off x="8913812" y="3901997"/>
            <a:ext cx="2057400" cy="646331"/>
          </a:xfrm>
          <a:prstGeom prst="rect">
            <a:avLst/>
          </a:prstGeom>
          <a:noFill/>
          <a:ln>
            <a:noFill/>
          </a:ln>
        </p:spPr>
        <p:txBody>
          <a:bodyPr lIns="91425" tIns="45700" rIns="91425" bIns="45700" anchor="t" anchorCtr="0">
            <a:noAutofit/>
          </a:bodyPr>
          <a:lstStyle/>
          <a:p>
            <a:pPr algn="ctr">
              <a:spcBef>
                <a:spcPts val="0"/>
              </a:spcBef>
              <a:buSzPct val="25000"/>
            </a:pPr>
            <a:r>
              <a:rPr lang="en-US" dirty="0">
                <a:latin typeface="+mn-lt"/>
                <a:ea typeface="Gill Sans MT" charset="0"/>
                <a:cs typeface="Gill Sans MT" charset="0"/>
                <a:sym typeface="Cabin"/>
              </a:rPr>
              <a:t>Barriers </a:t>
            </a:r>
          </a:p>
          <a:p>
            <a:pPr algn="ctr">
              <a:spcBef>
                <a:spcPts val="0"/>
              </a:spcBef>
              <a:buSzPct val="25000"/>
            </a:pPr>
            <a:r>
              <a:rPr lang="en-US" dirty="0">
                <a:latin typeface="+mn-lt"/>
                <a:ea typeface="Gill Sans MT" charset="0"/>
                <a:cs typeface="Gill Sans MT" charset="0"/>
                <a:sym typeface="Cabin"/>
              </a:rPr>
              <a:t>to Care</a:t>
            </a:r>
          </a:p>
        </p:txBody>
      </p:sp>
      <p:sp>
        <p:nvSpPr>
          <p:cNvPr id="206" name="Shape 206"/>
          <p:cNvSpPr/>
          <p:nvPr/>
        </p:nvSpPr>
        <p:spPr>
          <a:xfrm>
            <a:off x="2970213" y="1892300"/>
            <a:ext cx="2158999" cy="1968500"/>
          </a:xfrm>
          <a:prstGeom prst="triangle">
            <a:avLst>
              <a:gd name="adj" fmla="val 50000"/>
            </a:avLst>
          </a:prstGeom>
          <a:gradFill>
            <a:gsLst>
              <a:gs pos="0">
                <a:srgbClr val="679304"/>
              </a:gs>
              <a:gs pos="30000">
                <a:srgbClr val="7DB500"/>
              </a:gs>
              <a:gs pos="45000">
                <a:srgbClr val="86C500"/>
              </a:gs>
              <a:gs pos="55000">
                <a:srgbClr val="86C500"/>
              </a:gs>
              <a:gs pos="73000">
                <a:srgbClr val="7DB500"/>
              </a:gs>
              <a:gs pos="100000">
                <a:srgbClr val="679304"/>
              </a:gs>
            </a:gsLst>
            <a:lin ang="950000" scaled="0"/>
          </a:gradFill>
          <a:ln w="9525" cap="flat" cmpd="sng">
            <a:solidFill>
              <a:schemeClr val="accent1"/>
            </a:solidFill>
            <a:prstDash val="solid"/>
            <a:round/>
            <a:headEnd type="none" w="med" len="med"/>
            <a:tailEnd type="none" w="med" len="med"/>
          </a:ln>
          <a:effectLst>
            <a:outerShdw blurRad="50799" dist="43000" dir="5400000" rotWithShape="0">
              <a:srgbClr val="000000">
                <a:alpha val="40000"/>
              </a:srgbClr>
            </a:outerShdw>
          </a:effectLst>
        </p:spPr>
        <p:txBody>
          <a:bodyPr lIns="91425" tIns="45700" rIns="91425" bIns="45700" anchor="ctr" anchorCtr="0">
            <a:noAutofit/>
          </a:bodyPr>
          <a:lstStyle/>
          <a:p>
            <a:pPr algn="ctr">
              <a:spcBef>
                <a:spcPts val="0"/>
              </a:spcBef>
            </a:pPr>
            <a:endParaRPr>
              <a:solidFill>
                <a:schemeClr val="lt1"/>
              </a:solidFill>
              <a:latin typeface="Cabin"/>
              <a:ea typeface="Cabin"/>
              <a:cs typeface="Cabin"/>
              <a:sym typeface="Cabin"/>
            </a:endParaRPr>
          </a:p>
        </p:txBody>
      </p:sp>
      <p:sp>
        <p:nvSpPr>
          <p:cNvPr id="207" name="Shape 207"/>
          <p:cNvSpPr txBox="1"/>
          <p:nvPr/>
        </p:nvSpPr>
        <p:spPr>
          <a:xfrm>
            <a:off x="3021012" y="1422400"/>
            <a:ext cx="2057400" cy="369332"/>
          </a:xfrm>
          <a:prstGeom prst="rect">
            <a:avLst/>
          </a:prstGeom>
          <a:noFill/>
          <a:ln>
            <a:noFill/>
          </a:ln>
        </p:spPr>
        <p:txBody>
          <a:bodyPr lIns="91425" tIns="45700" rIns="91425" bIns="45700" anchor="t" anchorCtr="0">
            <a:noAutofit/>
          </a:bodyPr>
          <a:lstStyle/>
          <a:p>
            <a:pPr algn="ctr">
              <a:spcBef>
                <a:spcPts val="0"/>
              </a:spcBef>
              <a:buSzPct val="25000"/>
            </a:pPr>
            <a:r>
              <a:rPr lang="en-US" dirty="0">
                <a:latin typeface="+mn-lt"/>
                <a:ea typeface="Gill Sans MT" charset="0"/>
                <a:cs typeface="Gill Sans MT" charset="0"/>
                <a:sym typeface="Cabin"/>
              </a:rPr>
              <a:t>Hypercoagulability</a:t>
            </a:r>
          </a:p>
        </p:txBody>
      </p:sp>
      <p:sp>
        <p:nvSpPr>
          <p:cNvPr id="208" name="Shape 208"/>
          <p:cNvSpPr txBox="1"/>
          <p:nvPr/>
        </p:nvSpPr>
        <p:spPr>
          <a:xfrm>
            <a:off x="1522412" y="3901997"/>
            <a:ext cx="2743200" cy="369331"/>
          </a:xfrm>
          <a:prstGeom prst="rect">
            <a:avLst/>
          </a:prstGeom>
          <a:noFill/>
          <a:ln>
            <a:noFill/>
          </a:ln>
        </p:spPr>
        <p:txBody>
          <a:bodyPr lIns="91425" tIns="45700" rIns="91425" bIns="45700" anchor="t" anchorCtr="0">
            <a:noAutofit/>
          </a:bodyPr>
          <a:lstStyle/>
          <a:p>
            <a:pPr algn="ctr">
              <a:spcBef>
                <a:spcPts val="0"/>
              </a:spcBef>
              <a:buSzPct val="25000"/>
            </a:pPr>
            <a:r>
              <a:rPr lang="en-US" dirty="0">
                <a:latin typeface="+mn-lt"/>
                <a:ea typeface="Gill Sans MT" charset="0"/>
                <a:cs typeface="Gill Sans MT" charset="0"/>
                <a:sym typeface="Cabin"/>
              </a:rPr>
              <a:t>Endothelial </a:t>
            </a:r>
          </a:p>
          <a:p>
            <a:pPr algn="ctr">
              <a:spcBef>
                <a:spcPts val="0"/>
              </a:spcBef>
              <a:buSzPct val="25000"/>
            </a:pPr>
            <a:r>
              <a:rPr lang="en-US" dirty="0">
                <a:latin typeface="+mn-lt"/>
                <a:ea typeface="Gill Sans MT" charset="0"/>
                <a:cs typeface="Gill Sans MT" charset="0"/>
                <a:sym typeface="Cabin"/>
              </a:rPr>
              <a:t>Injury</a:t>
            </a:r>
          </a:p>
        </p:txBody>
      </p:sp>
      <p:sp>
        <p:nvSpPr>
          <p:cNvPr id="209" name="Shape 209"/>
          <p:cNvSpPr txBox="1"/>
          <p:nvPr/>
        </p:nvSpPr>
        <p:spPr>
          <a:xfrm>
            <a:off x="4532312" y="3901996"/>
            <a:ext cx="2057400" cy="369332"/>
          </a:xfrm>
          <a:prstGeom prst="rect">
            <a:avLst/>
          </a:prstGeom>
          <a:noFill/>
          <a:ln>
            <a:noFill/>
          </a:ln>
        </p:spPr>
        <p:txBody>
          <a:bodyPr lIns="91425" tIns="45700" rIns="91425" bIns="45700" anchor="t" anchorCtr="0">
            <a:noAutofit/>
          </a:bodyPr>
          <a:lstStyle/>
          <a:p>
            <a:pPr algn="ctr">
              <a:spcBef>
                <a:spcPts val="0"/>
              </a:spcBef>
              <a:buSzPct val="25000"/>
            </a:pPr>
            <a:r>
              <a:rPr lang="en-US" dirty="0">
                <a:latin typeface="+mn-lt"/>
                <a:ea typeface="Gill Sans MT" charset="0"/>
                <a:cs typeface="Gill Sans MT" charset="0"/>
                <a:sym typeface="Cabin"/>
              </a:rPr>
              <a:t>Stasis</a:t>
            </a:r>
          </a:p>
        </p:txBody>
      </p:sp>
      <p:sp>
        <p:nvSpPr>
          <p:cNvPr id="210" name="Shape 210"/>
          <p:cNvSpPr txBox="1"/>
          <p:nvPr/>
        </p:nvSpPr>
        <p:spPr>
          <a:xfrm>
            <a:off x="2805112" y="4815026"/>
            <a:ext cx="2642028" cy="366572"/>
          </a:xfrm>
          <a:prstGeom prst="rect">
            <a:avLst/>
          </a:prstGeom>
          <a:noFill/>
          <a:ln>
            <a:noFill/>
          </a:ln>
        </p:spPr>
        <p:txBody>
          <a:bodyPr lIns="91425" tIns="45700" rIns="91425" bIns="45700" anchor="b" anchorCtr="0">
            <a:noAutofit/>
          </a:bodyPr>
          <a:lstStyle/>
          <a:p>
            <a:pPr>
              <a:spcBef>
                <a:spcPts val="0"/>
              </a:spcBef>
              <a:buClr>
                <a:schemeClr val="lt2"/>
              </a:buClr>
              <a:buSzPct val="25000"/>
            </a:pPr>
            <a:r>
              <a:rPr lang="en-US" sz="2800" b="1" dirty="0">
                <a:latin typeface="+mj-lt"/>
                <a:ea typeface="Gill Sans MT" charset="0"/>
                <a:cs typeface="Gill Sans MT" charset="0"/>
                <a:sym typeface="Cabin"/>
              </a:rPr>
              <a:t>Virchow’s Triad</a:t>
            </a:r>
          </a:p>
        </p:txBody>
      </p:sp>
      <p:sp>
        <p:nvSpPr>
          <p:cNvPr id="211" name="Shape 211"/>
          <p:cNvSpPr txBox="1"/>
          <p:nvPr/>
        </p:nvSpPr>
        <p:spPr>
          <a:xfrm>
            <a:off x="6808653" y="4662624"/>
            <a:ext cx="3306763" cy="518974"/>
          </a:xfrm>
          <a:prstGeom prst="rect">
            <a:avLst/>
          </a:prstGeom>
          <a:noFill/>
          <a:ln>
            <a:noFill/>
          </a:ln>
        </p:spPr>
        <p:txBody>
          <a:bodyPr lIns="91425" tIns="45700" rIns="91425" bIns="45700" anchor="b" anchorCtr="0">
            <a:noAutofit/>
          </a:bodyPr>
          <a:lstStyle/>
          <a:p>
            <a:pPr algn="ctr">
              <a:spcBef>
                <a:spcPts val="0"/>
              </a:spcBef>
              <a:buClr>
                <a:schemeClr val="lt2"/>
              </a:buClr>
              <a:buSzPct val="25000"/>
            </a:pPr>
            <a:r>
              <a:rPr lang="en-US" sz="2800" b="1" dirty="0">
                <a:latin typeface="+mj-lt"/>
                <a:ea typeface="Gill Sans MT" charset="0"/>
                <a:cs typeface="Gill Sans MT" charset="0"/>
                <a:sym typeface="Cabin"/>
              </a:rPr>
              <a:t>Farmworker’s Triad</a:t>
            </a:r>
          </a:p>
        </p:txBody>
      </p:sp>
    </p:spTree>
    <p:extLst>
      <p:ext uri="{BB962C8B-B14F-4D97-AF65-F5344CB8AC3E}">
        <p14:creationId xmlns:p14="http://schemas.microsoft.com/office/powerpoint/2010/main" val="794981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6"/>
                                        </p:tgtEl>
                                        <p:attrNameLst>
                                          <p:attrName>style.visibility</p:attrName>
                                        </p:attrNameLst>
                                      </p:cBhvr>
                                      <p:to>
                                        <p:strVal val="visible"/>
                                      </p:to>
                                    </p:set>
                                    <p:animEffect transition="in" filter="fade">
                                      <p:cBhvr>
                                        <p:cTn id="7" dur="1000"/>
                                        <p:tgtEl>
                                          <p:spTgt spid="206"/>
                                        </p:tgtEl>
                                      </p:cBhvr>
                                    </p:animEffect>
                                  </p:childTnLst>
                                </p:cTn>
                              </p:par>
                              <p:par>
                                <p:cTn id="8" presetID="10" presetClass="entr" presetSubtype="0" fill="hold" nodeType="withEffect">
                                  <p:stCondLst>
                                    <p:cond delay="0"/>
                                  </p:stCondLst>
                                  <p:childTnLst>
                                    <p:set>
                                      <p:cBhvr>
                                        <p:cTn id="9" dur="1" fill="hold">
                                          <p:stCondLst>
                                            <p:cond delay="0"/>
                                          </p:stCondLst>
                                        </p:cTn>
                                        <p:tgtEl>
                                          <p:spTgt spid="207"/>
                                        </p:tgtEl>
                                        <p:attrNameLst>
                                          <p:attrName>style.visibility</p:attrName>
                                        </p:attrNameLst>
                                      </p:cBhvr>
                                      <p:to>
                                        <p:strVal val="visible"/>
                                      </p:to>
                                    </p:set>
                                    <p:animEffect transition="in" filter="fade">
                                      <p:cBhvr>
                                        <p:cTn id="10" dur="1000"/>
                                        <p:tgtEl>
                                          <p:spTgt spid="207"/>
                                        </p:tgtEl>
                                      </p:cBhvr>
                                    </p:animEffect>
                                  </p:childTnLst>
                                </p:cTn>
                              </p:par>
                              <p:par>
                                <p:cTn id="11" presetID="10" presetClass="entr" presetSubtype="0" fill="hold" nodeType="withEffect">
                                  <p:stCondLst>
                                    <p:cond delay="0"/>
                                  </p:stCondLst>
                                  <p:childTnLst>
                                    <p:set>
                                      <p:cBhvr>
                                        <p:cTn id="12" dur="1" fill="hold">
                                          <p:stCondLst>
                                            <p:cond delay="0"/>
                                          </p:stCondLst>
                                        </p:cTn>
                                        <p:tgtEl>
                                          <p:spTgt spid="208"/>
                                        </p:tgtEl>
                                        <p:attrNameLst>
                                          <p:attrName>style.visibility</p:attrName>
                                        </p:attrNameLst>
                                      </p:cBhvr>
                                      <p:to>
                                        <p:strVal val="visible"/>
                                      </p:to>
                                    </p:set>
                                    <p:animEffect transition="in" filter="fade">
                                      <p:cBhvr>
                                        <p:cTn id="13" dur="1000"/>
                                        <p:tgtEl>
                                          <p:spTgt spid="208"/>
                                        </p:tgtEl>
                                      </p:cBhvr>
                                    </p:animEffect>
                                  </p:childTnLst>
                                </p:cTn>
                              </p:par>
                              <p:par>
                                <p:cTn id="14" presetID="10" presetClass="entr" presetSubtype="0" fill="hold" nodeType="withEffect">
                                  <p:stCondLst>
                                    <p:cond delay="0"/>
                                  </p:stCondLst>
                                  <p:childTnLst>
                                    <p:set>
                                      <p:cBhvr>
                                        <p:cTn id="15" dur="1" fill="hold">
                                          <p:stCondLst>
                                            <p:cond delay="0"/>
                                          </p:stCondLst>
                                        </p:cTn>
                                        <p:tgtEl>
                                          <p:spTgt spid="209"/>
                                        </p:tgtEl>
                                        <p:attrNameLst>
                                          <p:attrName>style.visibility</p:attrName>
                                        </p:attrNameLst>
                                      </p:cBhvr>
                                      <p:to>
                                        <p:strVal val="visible"/>
                                      </p:to>
                                    </p:set>
                                    <p:animEffect transition="in" filter="fade">
                                      <p:cBhvr>
                                        <p:cTn id="16" dur="1000"/>
                                        <p:tgtEl>
                                          <p:spTgt spid="209"/>
                                        </p:tgtEl>
                                      </p:cBhvr>
                                    </p:animEffect>
                                  </p:childTnLst>
                                </p:cTn>
                              </p:par>
                              <p:par>
                                <p:cTn id="17" presetID="10" presetClass="entr" presetSubtype="0" fill="hold" nodeType="withEffect">
                                  <p:stCondLst>
                                    <p:cond delay="0"/>
                                  </p:stCondLst>
                                  <p:childTnLst>
                                    <p:set>
                                      <p:cBhvr>
                                        <p:cTn id="18" dur="1" fill="hold">
                                          <p:stCondLst>
                                            <p:cond delay="0"/>
                                          </p:stCondLst>
                                        </p:cTn>
                                        <p:tgtEl>
                                          <p:spTgt spid="210"/>
                                        </p:tgtEl>
                                        <p:attrNameLst>
                                          <p:attrName>style.visibility</p:attrName>
                                        </p:attrNameLst>
                                      </p:cBhvr>
                                      <p:to>
                                        <p:strVal val="visible"/>
                                      </p:to>
                                    </p:set>
                                    <p:animEffect transition="in" filter="fade">
                                      <p:cBhvr>
                                        <p:cTn id="19" dur="1000"/>
                                        <p:tgtEl>
                                          <p:spTgt spid="2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02"/>
                                        </p:tgtEl>
                                        <p:attrNameLst>
                                          <p:attrName>style.visibility</p:attrName>
                                        </p:attrNameLst>
                                      </p:cBhvr>
                                      <p:to>
                                        <p:strVal val="visible"/>
                                      </p:to>
                                    </p:set>
                                    <p:animEffect transition="in" filter="fade">
                                      <p:cBhvr>
                                        <p:cTn id="24" dur="1000"/>
                                        <p:tgtEl>
                                          <p:spTgt spid="202"/>
                                        </p:tgtEl>
                                      </p:cBhvr>
                                    </p:animEffect>
                                  </p:childTnLst>
                                </p:cTn>
                              </p:par>
                              <p:par>
                                <p:cTn id="25" presetID="10" presetClass="entr" presetSubtype="0" fill="hold" nodeType="withEffect">
                                  <p:stCondLst>
                                    <p:cond delay="0"/>
                                  </p:stCondLst>
                                  <p:childTnLst>
                                    <p:set>
                                      <p:cBhvr>
                                        <p:cTn id="26" dur="1" fill="hold">
                                          <p:stCondLst>
                                            <p:cond delay="0"/>
                                          </p:stCondLst>
                                        </p:cTn>
                                        <p:tgtEl>
                                          <p:spTgt spid="203"/>
                                        </p:tgtEl>
                                        <p:attrNameLst>
                                          <p:attrName>style.visibility</p:attrName>
                                        </p:attrNameLst>
                                      </p:cBhvr>
                                      <p:to>
                                        <p:strVal val="visible"/>
                                      </p:to>
                                    </p:set>
                                    <p:animEffect transition="in" filter="fade">
                                      <p:cBhvr>
                                        <p:cTn id="27" dur="1000"/>
                                        <p:tgtEl>
                                          <p:spTgt spid="203"/>
                                        </p:tgtEl>
                                      </p:cBhvr>
                                    </p:animEffect>
                                  </p:childTnLst>
                                </p:cTn>
                              </p:par>
                              <p:par>
                                <p:cTn id="28" presetID="10" presetClass="entr" presetSubtype="0" fill="hold" nodeType="withEffect">
                                  <p:stCondLst>
                                    <p:cond delay="0"/>
                                  </p:stCondLst>
                                  <p:childTnLst>
                                    <p:set>
                                      <p:cBhvr>
                                        <p:cTn id="29" dur="1" fill="hold">
                                          <p:stCondLst>
                                            <p:cond delay="0"/>
                                          </p:stCondLst>
                                        </p:cTn>
                                        <p:tgtEl>
                                          <p:spTgt spid="204"/>
                                        </p:tgtEl>
                                        <p:attrNameLst>
                                          <p:attrName>style.visibility</p:attrName>
                                        </p:attrNameLst>
                                      </p:cBhvr>
                                      <p:to>
                                        <p:strVal val="visible"/>
                                      </p:to>
                                    </p:set>
                                    <p:animEffect transition="in" filter="fade">
                                      <p:cBhvr>
                                        <p:cTn id="30" dur="1000"/>
                                        <p:tgtEl>
                                          <p:spTgt spid="204"/>
                                        </p:tgtEl>
                                      </p:cBhvr>
                                    </p:animEffect>
                                  </p:childTnLst>
                                </p:cTn>
                              </p:par>
                              <p:par>
                                <p:cTn id="31" presetID="10" presetClass="entr" presetSubtype="0" fill="hold" nodeType="withEffect">
                                  <p:stCondLst>
                                    <p:cond delay="0"/>
                                  </p:stCondLst>
                                  <p:childTnLst>
                                    <p:set>
                                      <p:cBhvr>
                                        <p:cTn id="32" dur="1" fill="hold">
                                          <p:stCondLst>
                                            <p:cond delay="0"/>
                                          </p:stCondLst>
                                        </p:cTn>
                                        <p:tgtEl>
                                          <p:spTgt spid="205"/>
                                        </p:tgtEl>
                                        <p:attrNameLst>
                                          <p:attrName>style.visibility</p:attrName>
                                        </p:attrNameLst>
                                      </p:cBhvr>
                                      <p:to>
                                        <p:strVal val="visible"/>
                                      </p:to>
                                    </p:set>
                                    <p:animEffect transition="in" filter="fade">
                                      <p:cBhvr>
                                        <p:cTn id="33" dur="1000"/>
                                        <p:tgtEl>
                                          <p:spTgt spid="205"/>
                                        </p:tgtEl>
                                      </p:cBhvr>
                                    </p:animEffect>
                                  </p:childTnLst>
                                </p:cTn>
                              </p:par>
                              <p:par>
                                <p:cTn id="34" presetID="10" presetClass="entr" presetSubtype="0" fill="hold" nodeType="withEffect">
                                  <p:stCondLst>
                                    <p:cond delay="0"/>
                                  </p:stCondLst>
                                  <p:childTnLst>
                                    <p:set>
                                      <p:cBhvr>
                                        <p:cTn id="35" dur="1" fill="hold">
                                          <p:stCondLst>
                                            <p:cond delay="0"/>
                                          </p:stCondLst>
                                        </p:cTn>
                                        <p:tgtEl>
                                          <p:spTgt spid="211"/>
                                        </p:tgtEl>
                                        <p:attrNameLst>
                                          <p:attrName>style.visibility</p:attrName>
                                        </p:attrNameLst>
                                      </p:cBhvr>
                                      <p:to>
                                        <p:strVal val="visible"/>
                                      </p:to>
                                    </p:set>
                                    <p:animEffect transition="in" filter="fade">
                                      <p:cBhvr>
                                        <p:cTn id="36" dur="1000"/>
                                        <p:tgtEl>
                                          <p:spTgt spid="2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Shape 216"/>
          <p:cNvSpPr txBox="1">
            <a:spLocks noGrp="1"/>
          </p:cNvSpPr>
          <p:nvPr>
            <p:ph type="title"/>
          </p:nvPr>
        </p:nvSpPr>
        <p:spPr>
          <a:xfrm>
            <a:off x="1979612" y="228600"/>
            <a:ext cx="8229600" cy="914400"/>
          </a:xfrm>
          <a:prstGeom prst="rect">
            <a:avLst/>
          </a:prstGeom>
          <a:noFill/>
          <a:ln>
            <a:noFill/>
          </a:ln>
        </p:spPr>
        <p:txBody>
          <a:bodyPr vert="horz" wrap="square" lIns="91425" tIns="45700" rIns="91425" bIns="45700" numCol="1" anchor="b" anchorCtr="0" compatLnSpc="1">
            <a:prstTxWarp prst="textNoShape">
              <a:avLst/>
            </a:prstTxWarp>
            <a:noAutofit/>
          </a:bodyPr>
          <a:lstStyle/>
          <a:p>
            <a:pPr algn="l">
              <a:spcBef>
                <a:spcPts val="0"/>
              </a:spcBef>
              <a:buClr>
                <a:schemeClr val="lt2"/>
              </a:buClr>
              <a:buSzPct val="25000"/>
            </a:pPr>
            <a:r>
              <a:rPr lang="en-US" sz="3600" dirty="0">
                <a:solidFill>
                  <a:schemeClr val="tx1"/>
                </a:solidFill>
                <a:ea typeface="Bookman Old Style"/>
                <a:cs typeface="Bookman Old Style"/>
                <a:sym typeface="Bookman Old Style"/>
              </a:rPr>
              <a:t>Why is </a:t>
            </a:r>
            <a:r>
              <a:rPr lang="en-US" sz="3600" dirty="0">
                <a:solidFill>
                  <a:schemeClr val="tx1"/>
                </a:solidFill>
              </a:rPr>
              <a:t>this important?</a:t>
            </a:r>
          </a:p>
        </p:txBody>
      </p:sp>
      <p:sp>
        <p:nvSpPr>
          <p:cNvPr id="217" name="Shape 217"/>
          <p:cNvSpPr txBox="1"/>
          <p:nvPr/>
        </p:nvSpPr>
        <p:spPr>
          <a:xfrm>
            <a:off x="2190220" y="6427112"/>
            <a:ext cx="8256000" cy="261600"/>
          </a:xfrm>
          <a:prstGeom prst="rect">
            <a:avLst/>
          </a:prstGeom>
          <a:noFill/>
          <a:ln>
            <a:noFill/>
          </a:ln>
        </p:spPr>
        <p:txBody>
          <a:bodyPr lIns="91425" tIns="45700" rIns="91425" bIns="45700" anchor="t" anchorCtr="0">
            <a:noAutofit/>
          </a:bodyPr>
          <a:lstStyle/>
          <a:p>
            <a:pPr>
              <a:lnSpc>
                <a:spcPct val="115000"/>
              </a:lnSpc>
              <a:spcBef>
                <a:spcPts val="0"/>
              </a:spcBef>
              <a:buClr>
                <a:schemeClr val="dk1"/>
              </a:buClr>
              <a:buSzPct val="137500"/>
            </a:pPr>
            <a:r>
              <a:rPr lang="en-US" sz="1000" dirty="0">
                <a:solidFill>
                  <a:schemeClr val="bg1">
                    <a:lumMod val="95000"/>
                  </a:schemeClr>
                </a:solidFill>
              </a:rPr>
              <a:t>Holmes SM.  </a:t>
            </a:r>
            <a:r>
              <a:rPr lang="en-US" sz="1000" i="1" dirty="0">
                <a:solidFill>
                  <a:schemeClr val="bg1">
                    <a:lumMod val="95000"/>
                  </a:schemeClr>
                </a:solidFill>
              </a:rPr>
              <a:t>Social Science &amp; Medicine.</a:t>
            </a:r>
            <a:r>
              <a:rPr lang="en-US" sz="1000" dirty="0">
                <a:solidFill>
                  <a:schemeClr val="bg1">
                    <a:lumMod val="95000"/>
                  </a:schemeClr>
                </a:solidFill>
              </a:rPr>
              <a:t> 2012</a:t>
            </a:r>
            <a:r>
              <a:rPr lang="en-US" sz="800" dirty="0">
                <a:solidFill>
                  <a:srgbClr val="F3F3F3"/>
                </a:solidFill>
              </a:rPr>
              <a:t>.</a:t>
            </a:r>
          </a:p>
        </p:txBody>
      </p:sp>
      <p:sp>
        <p:nvSpPr>
          <p:cNvPr id="218" name="Shape 218"/>
          <p:cNvSpPr txBox="1"/>
          <p:nvPr/>
        </p:nvSpPr>
        <p:spPr>
          <a:xfrm>
            <a:off x="1966412" y="1061025"/>
            <a:ext cx="8256000" cy="5366100"/>
          </a:xfrm>
          <a:prstGeom prst="rect">
            <a:avLst/>
          </a:prstGeom>
          <a:noFill/>
          <a:ln>
            <a:noFill/>
          </a:ln>
        </p:spPr>
        <p:txBody>
          <a:bodyPr lIns="91425" tIns="91425" rIns="91425" bIns="91425" anchor="ctr" anchorCtr="0">
            <a:noAutofit/>
          </a:bodyPr>
          <a:lstStyle/>
          <a:p>
            <a:pPr>
              <a:lnSpc>
                <a:spcPct val="115000"/>
              </a:lnSpc>
              <a:spcBef>
                <a:spcPts val="0"/>
              </a:spcBef>
            </a:pPr>
            <a:r>
              <a:rPr lang="en-US" sz="2800" i="1" dirty="0">
                <a:latin typeface="Garamond" panose="02020404030301010803" pitchFamily="18" charset="0"/>
                <a:ea typeface="Gill Sans MT" charset="0"/>
                <a:cs typeface="Gill Sans MT" charset="0"/>
                <a:sym typeface="Cabin"/>
              </a:rPr>
              <a:t>“Without the addition of social analysis in medical education, trainees are left with only biological and behavioral lenses through which to understand their patients’ suffering.”</a:t>
            </a:r>
            <a:r>
              <a:rPr lang="en-US" sz="2800" dirty="0">
                <a:latin typeface="Garamond" panose="02020404030301010803" pitchFamily="18" charset="0"/>
                <a:ea typeface="Gill Sans MT" charset="0"/>
                <a:cs typeface="Gill Sans MT" charset="0"/>
                <a:sym typeface="Cabin"/>
              </a:rPr>
              <a:t> </a:t>
            </a:r>
            <a:endParaRPr lang="en-US" sz="2800" dirty="0" smtClean="0">
              <a:latin typeface="Garamond" panose="02020404030301010803" pitchFamily="18" charset="0"/>
              <a:ea typeface="Gill Sans MT" charset="0"/>
              <a:cs typeface="Gill Sans MT" charset="0"/>
              <a:sym typeface="Cabin"/>
            </a:endParaRPr>
          </a:p>
          <a:p>
            <a:pPr>
              <a:lnSpc>
                <a:spcPct val="115000"/>
              </a:lnSpc>
              <a:spcBef>
                <a:spcPts val="0"/>
              </a:spcBef>
            </a:pPr>
            <a:endParaRPr lang="en-US" sz="2800" dirty="0">
              <a:latin typeface="Garamond" panose="02020404030301010803" pitchFamily="18" charset="0"/>
              <a:ea typeface="Gill Sans MT" charset="0"/>
              <a:cs typeface="Gill Sans MT" charset="0"/>
              <a:sym typeface="Cabin"/>
            </a:endParaRPr>
          </a:p>
          <a:p>
            <a:pPr marL="457200" indent="-342900" algn="ctr">
              <a:lnSpc>
                <a:spcPct val="115000"/>
              </a:lnSpc>
              <a:spcBef>
                <a:spcPts val="0"/>
              </a:spcBef>
              <a:buClr>
                <a:srgbClr val="F3F3F3"/>
              </a:buClr>
              <a:buSzPct val="100000"/>
              <a:buFont typeface="Cabin"/>
              <a:buChar char="-"/>
            </a:pPr>
            <a:r>
              <a:rPr lang="en-US" sz="2800" dirty="0">
                <a:latin typeface="Garamond" panose="02020404030301010803" pitchFamily="18" charset="0"/>
                <a:ea typeface="Gill Sans MT" charset="0"/>
                <a:cs typeface="Gill Sans MT" charset="0"/>
                <a:sym typeface="Cabin"/>
              </a:rPr>
              <a:t>Seth Holmes, MD, PhD</a:t>
            </a:r>
          </a:p>
        </p:txBody>
      </p:sp>
    </p:spTree>
    <p:extLst>
      <p:ext uri="{BB962C8B-B14F-4D97-AF65-F5344CB8AC3E}">
        <p14:creationId xmlns:p14="http://schemas.microsoft.com/office/powerpoint/2010/main" val="12844078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Cases Re-visited</a:t>
            </a:r>
            <a:endParaRPr lang="en-US" dirty="0"/>
          </a:p>
        </p:txBody>
      </p:sp>
      <p:sp>
        <p:nvSpPr>
          <p:cNvPr id="3" name="Slide Number Placeholder 2"/>
          <p:cNvSpPr>
            <a:spLocks noGrp="1"/>
          </p:cNvSpPr>
          <p:nvPr>
            <p:ph type="sldNum" sz="quarter" idx="10"/>
          </p:nvPr>
        </p:nvSpPr>
        <p:spPr/>
        <p:txBody>
          <a:bodyPr/>
          <a:lstStyle/>
          <a:p>
            <a:fld id="{D05EB041-ED23-4471-A775-3B165D8EC509}" type="slidenum">
              <a:rPr lang="en-US" smtClean="0"/>
              <a:pPr/>
              <a:t>17</a:t>
            </a:fld>
            <a:endParaRPr lang="en-US"/>
          </a:p>
        </p:txBody>
      </p:sp>
      <p:pic>
        <p:nvPicPr>
          <p:cNvPr id="4" name="pasted-image.png"/>
          <p:cNvPicPr>
            <a:picLocks noChangeAspect="1"/>
          </p:cNvPicPr>
          <p:nvPr/>
        </p:nvPicPr>
        <p:blipFill>
          <a:blip r:embed="rId2">
            <a:extLst/>
          </a:blip>
          <a:stretch>
            <a:fillRect/>
          </a:stretch>
        </p:blipFill>
        <p:spPr>
          <a:xfrm>
            <a:off x="1270112" y="1322660"/>
            <a:ext cx="4367100" cy="4757572"/>
          </a:xfrm>
          <a:prstGeom prst="rect">
            <a:avLst/>
          </a:prstGeom>
          <a:ln w="12700">
            <a:miter lim="400000"/>
          </a:ln>
        </p:spPr>
      </p:pic>
      <p:pic>
        <p:nvPicPr>
          <p:cNvPr id="5" name="pasted-image.png"/>
          <p:cNvPicPr>
            <a:picLocks noChangeAspect="1"/>
          </p:cNvPicPr>
          <p:nvPr/>
        </p:nvPicPr>
        <p:blipFill>
          <a:blip r:embed="rId3">
            <a:extLst/>
          </a:blip>
          <a:stretch>
            <a:fillRect/>
          </a:stretch>
        </p:blipFill>
        <p:spPr>
          <a:xfrm>
            <a:off x="6475412" y="1441625"/>
            <a:ext cx="4627700" cy="4492910"/>
          </a:xfrm>
          <a:prstGeom prst="rect">
            <a:avLst/>
          </a:prstGeom>
          <a:ln w="12700">
            <a:miter lim="400000"/>
          </a:ln>
        </p:spPr>
      </p:pic>
    </p:spTree>
    <p:extLst>
      <p:ext uri="{BB962C8B-B14F-4D97-AF65-F5344CB8AC3E}">
        <p14:creationId xmlns:p14="http://schemas.microsoft.com/office/powerpoint/2010/main" val="9426040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title"/>
          </p:nvPr>
        </p:nvSpPr>
        <p:spPr>
          <a:xfrm>
            <a:off x="1979612" y="152401"/>
            <a:ext cx="8229600" cy="990599"/>
          </a:xfrm>
          <a:prstGeom prst="rect">
            <a:avLst/>
          </a:prstGeom>
          <a:noFill/>
          <a:ln>
            <a:noFill/>
          </a:ln>
        </p:spPr>
        <p:txBody>
          <a:bodyPr vert="horz" wrap="square" lIns="91425" tIns="45700" rIns="91425" bIns="45700" numCol="1" anchor="b" anchorCtr="0" compatLnSpc="1">
            <a:prstTxWarp prst="textNoShape">
              <a:avLst/>
            </a:prstTxWarp>
            <a:noAutofit/>
          </a:bodyPr>
          <a:lstStyle/>
          <a:p>
            <a:pPr algn="l">
              <a:spcBef>
                <a:spcPts val="0"/>
              </a:spcBef>
              <a:buClr>
                <a:schemeClr val="lt2"/>
              </a:buClr>
              <a:buSzPct val="25000"/>
            </a:pPr>
            <a:r>
              <a:rPr lang="en-US" sz="3200" dirty="0">
                <a:solidFill>
                  <a:schemeClr val="tx1"/>
                </a:solidFill>
                <a:latin typeface="Garamond" panose="02020404030301010803" pitchFamily="18" charset="0"/>
                <a:ea typeface="Bookman Old Style"/>
                <a:cs typeface="Bookman Old Style"/>
                <a:sym typeface="Bookman Old Style"/>
              </a:rPr>
              <a:t>Key Terminology</a:t>
            </a:r>
          </a:p>
        </p:txBody>
      </p:sp>
      <p:sp>
        <p:nvSpPr>
          <p:cNvPr id="118" name="Shape 118"/>
          <p:cNvSpPr txBox="1">
            <a:spLocks noGrp="1"/>
          </p:cNvSpPr>
          <p:nvPr>
            <p:ph type="body" idx="1"/>
          </p:nvPr>
        </p:nvSpPr>
        <p:spPr>
          <a:xfrm>
            <a:off x="2301874" y="1143000"/>
            <a:ext cx="7583488" cy="4798110"/>
          </a:xfrm>
          <a:prstGeom prst="rect">
            <a:avLst/>
          </a:prstGeom>
          <a:noFill/>
          <a:ln>
            <a:noFill/>
          </a:ln>
        </p:spPr>
        <p:txBody>
          <a:bodyPr vert="horz" wrap="square" lIns="91425" tIns="45700" rIns="91425" bIns="45700" numCol="1" anchor="t" anchorCtr="0" compatLnSpc="1">
            <a:prstTxWarp prst="textNoShape">
              <a:avLst/>
            </a:prstTxWarp>
            <a:noAutofit/>
          </a:bodyPr>
          <a:lstStyle/>
          <a:p>
            <a:pPr marL="274320" indent="-274320">
              <a:spcBef>
                <a:spcPts val="0"/>
              </a:spcBef>
              <a:spcAft>
                <a:spcPts val="0"/>
              </a:spcAft>
              <a:buClr>
                <a:schemeClr val="accent1"/>
              </a:buClr>
              <a:buSzPct val="76000"/>
              <a:buNone/>
            </a:pPr>
            <a:endParaRPr sz="800" dirty="0">
              <a:solidFill>
                <a:schemeClr val="lt1"/>
              </a:solidFill>
              <a:latin typeface="Cabin"/>
              <a:ea typeface="Cabin"/>
              <a:cs typeface="Cabin"/>
              <a:sym typeface="Cabin"/>
            </a:endParaRPr>
          </a:p>
          <a:p>
            <a:pPr marL="274320" indent="-274320">
              <a:spcBef>
                <a:spcPts val="600"/>
              </a:spcBef>
              <a:spcAft>
                <a:spcPts val="0"/>
              </a:spcAft>
              <a:buClr>
                <a:schemeClr val="accent1"/>
              </a:buClr>
              <a:buSzPct val="76000"/>
              <a:buFont typeface="Noto Sans Symbols"/>
              <a:buChar char="▶"/>
            </a:pPr>
            <a:r>
              <a:rPr lang="en-US" sz="2400" b="1" dirty="0">
                <a:solidFill>
                  <a:schemeClr val="tx1"/>
                </a:solidFill>
                <a:latin typeface="+mj-lt"/>
                <a:ea typeface="Gill Sans MT" charset="0"/>
                <a:cs typeface="Gill Sans MT" charset="0"/>
                <a:sym typeface="Cabin"/>
              </a:rPr>
              <a:t>Structural violence </a:t>
            </a:r>
          </a:p>
          <a:p>
            <a:pPr lvl="1" indent="-274320"/>
            <a:r>
              <a:rPr lang="en-US" sz="2000" dirty="0">
                <a:solidFill>
                  <a:schemeClr val="tx1"/>
                </a:solidFill>
              </a:rPr>
              <a:t>The term “structural violence” is one way of describing social arrangements that put individuals and populations in harm's way. The arrangements are </a:t>
            </a:r>
            <a:r>
              <a:rPr lang="en-US" sz="2000" i="1" dirty="0">
                <a:solidFill>
                  <a:schemeClr val="tx1"/>
                </a:solidFill>
              </a:rPr>
              <a:t>structural</a:t>
            </a:r>
            <a:r>
              <a:rPr lang="en-US" sz="2000" dirty="0">
                <a:solidFill>
                  <a:schemeClr val="tx1"/>
                </a:solidFill>
              </a:rPr>
              <a:t> because they are embedded in the political and economic organization of our social world; they are </a:t>
            </a:r>
            <a:r>
              <a:rPr lang="en-US" sz="2000" i="1" dirty="0">
                <a:solidFill>
                  <a:schemeClr val="tx1"/>
                </a:solidFill>
              </a:rPr>
              <a:t>violent </a:t>
            </a:r>
            <a:r>
              <a:rPr lang="en-US" sz="2000" dirty="0">
                <a:solidFill>
                  <a:schemeClr val="tx1"/>
                </a:solidFill>
              </a:rPr>
              <a:t>because they cause injury to people (typically, not those responsible for perpetuating such inequalities).</a:t>
            </a:r>
            <a:endParaRPr lang="en-US" sz="2000" dirty="0">
              <a:solidFill>
                <a:schemeClr val="tx1"/>
              </a:solidFill>
              <a:ea typeface="Gill Sans MT" charset="0"/>
              <a:cs typeface="Gill Sans MT" charset="0"/>
              <a:sym typeface="Cabin"/>
            </a:endParaRPr>
          </a:p>
          <a:p>
            <a:pPr marL="274320" indent="-274320">
              <a:spcBef>
                <a:spcPts val="600"/>
              </a:spcBef>
              <a:spcAft>
                <a:spcPts val="0"/>
              </a:spcAft>
              <a:buClr>
                <a:schemeClr val="accent1"/>
              </a:buClr>
              <a:buSzPct val="76000"/>
              <a:buFont typeface="Noto Sans Symbols"/>
              <a:buChar char="▶"/>
            </a:pPr>
            <a:r>
              <a:rPr lang="en-US" sz="2400" b="1" dirty="0">
                <a:solidFill>
                  <a:schemeClr val="tx1"/>
                </a:solidFill>
                <a:latin typeface="+mj-lt"/>
                <a:ea typeface="Gill Sans MT" charset="0"/>
                <a:cs typeface="Gill Sans MT" charset="0"/>
                <a:sym typeface="Cabin"/>
              </a:rPr>
              <a:t>Symbolic violence</a:t>
            </a:r>
          </a:p>
          <a:p>
            <a:pPr lvl="1" indent="-274320"/>
            <a:r>
              <a:rPr lang="en-US" sz="2000" dirty="0">
                <a:solidFill>
                  <a:schemeClr val="tx1"/>
                </a:solidFill>
              </a:rPr>
              <a:t>The imposition on </a:t>
            </a:r>
            <a:r>
              <a:rPr lang="en-US" sz="2000" i="1" dirty="0">
                <a:solidFill>
                  <a:schemeClr val="tx1"/>
                </a:solidFill>
              </a:rPr>
              <a:t>subordinated groups </a:t>
            </a:r>
            <a:r>
              <a:rPr lang="en-US" sz="2000" dirty="0">
                <a:solidFill>
                  <a:schemeClr val="tx1"/>
                </a:solidFill>
              </a:rPr>
              <a:t>by the </a:t>
            </a:r>
            <a:r>
              <a:rPr lang="en-US" sz="2000" i="1" dirty="0">
                <a:solidFill>
                  <a:schemeClr val="tx1"/>
                </a:solidFill>
              </a:rPr>
              <a:t>dominant</a:t>
            </a:r>
            <a:r>
              <a:rPr lang="en-US" sz="2000" dirty="0">
                <a:solidFill>
                  <a:schemeClr val="tx1"/>
                </a:solidFill>
              </a:rPr>
              <a:t> </a:t>
            </a:r>
            <a:r>
              <a:rPr lang="en-US" sz="2000" i="1" dirty="0">
                <a:solidFill>
                  <a:schemeClr val="tx1"/>
                </a:solidFill>
              </a:rPr>
              <a:t>class</a:t>
            </a:r>
            <a:r>
              <a:rPr lang="en-US" sz="2000" dirty="0">
                <a:solidFill>
                  <a:schemeClr val="tx1"/>
                </a:solidFill>
              </a:rPr>
              <a:t> of an ideology which legitimates and naturalizes the status quo.</a:t>
            </a:r>
            <a:endParaRPr lang="en-US" sz="2000" dirty="0">
              <a:solidFill>
                <a:schemeClr val="tx1"/>
              </a:solidFill>
              <a:ea typeface="Gill Sans MT" charset="0"/>
              <a:cs typeface="Gill Sans MT" charset="0"/>
              <a:sym typeface="Cabin"/>
            </a:endParaRPr>
          </a:p>
        </p:txBody>
      </p:sp>
      <p:sp>
        <p:nvSpPr>
          <p:cNvPr id="2" name="TextBox 1"/>
          <p:cNvSpPr txBox="1"/>
          <p:nvPr/>
        </p:nvSpPr>
        <p:spPr>
          <a:xfrm>
            <a:off x="303212" y="6319689"/>
            <a:ext cx="5943600" cy="507831"/>
          </a:xfrm>
          <a:prstGeom prst="rect">
            <a:avLst/>
          </a:prstGeom>
          <a:noFill/>
        </p:spPr>
        <p:txBody>
          <a:bodyPr wrap="square" rtlCol="0">
            <a:spAutoFit/>
          </a:bodyPr>
          <a:lstStyle/>
          <a:p>
            <a:r>
              <a:rPr lang="en-US" sz="900" dirty="0">
                <a:solidFill>
                  <a:schemeClr val="bg1">
                    <a:lumMod val="95000"/>
                  </a:schemeClr>
                </a:solidFill>
                <a:latin typeface="+mn-lt"/>
              </a:rPr>
              <a:t>Structural violence</a:t>
            </a:r>
            <a:r>
              <a:rPr lang="en-US" sz="900" b="1" dirty="0">
                <a:solidFill>
                  <a:schemeClr val="bg1">
                    <a:lumMod val="95000"/>
                  </a:schemeClr>
                </a:solidFill>
                <a:latin typeface="+mn-lt"/>
              </a:rPr>
              <a:t>: </a:t>
            </a:r>
            <a:r>
              <a:rPr lang="en-US" sz="900" dirty="0">
                <a:solidFill>
                  <a:schemeClr val="bg1">
                    <a:lumMod val="95000"/>
                  </a:schemeClr>
                </a:solidFill>
                <a:latin typeface="+mn-lt"/>
              </a:rPr>
              <a:t>Farmer PE, </a:t>
            </a:r>
            <a:r>
              <a:rPr lang="en-US" sz="900" dirty="0" err="1">
                <a:solidFill>
                  <a:schemeClr val="bg1">
                    <a:lumMod val="95000"/>
                  </a:schemeClr>
                </a:solidFill>
                <a:latin typeface="+mn-lt"/>
              </a:rPr>
              <a:t>Nizeye</a:t>
            </a:r>
            <a:r>
              <a:rPr lang="en-US" sz="900" dirty="0">
                <a:solidFill>
                  <a:schemeClr val="bg1">
                    <a:lumMod val="95000"/>
                  </a:schemeClr>
                </a:solidFill>
                <a:latin typeface="+mn-lt"/>
              </a:rPr>
              <a:t> B, </a:t>
            </a:r>
            <a:r>
              <a:rPr lang="en-US" sz="900" dirty="0" err="1">
                <a:solidFill>
                  <a:schemeClr val="bg1">
                    <a:lumMod val="95000"/>
                  </a:schemeClr>
                </a:solidFill>
                <a:latin typeface="+mn-lt"/>
              </a:rPr>
              <a:t>Stulac</a:t>
            </a:r>
            <a:r>
              <a:rPr lang="en-US" sz="900" dirty="0">
                <a:solidFill>
                  <a:schemeClr val="bg1">
                    <a:lumMod val="95000"/>
                  </a:schemeClr>
                </a:solidFill>
                <a:latin typeface="+mn-lt"/>
              </a:rPr>
              <a:t> S, </a:t>
            </a:r>
            <a:r>
              <a:rPr lang="en-US" sz="900" dirty="0" err="1">
                <a:solidFill>
                  <a:schemeClr val="bg1">
                    <a:lumMod val="95000"/>
                  </a:schemeClr>
                </a:solidFill>
                <a:latin typeface="+mn-lt"/>
              </a:rPr>
              <a:t>Keshavjee</a:t>
            </a:r>
            <a:r>
              <a:rPr lang="en-US" sz="900" dirty="0">
                <a:solidFill>
                  <a:schemeClr val="bg1">
                    <a:lumMod val="95000"/>
                  </a:schemeClr>
                </a:solidFill>
                <a:latin typeface="+mn-lt"/>
              </a:rPr>
              <a:t> S (2006) Structural Violence and Clinical Medicine. </a:t>
            </a:r>
            <a:r>
              <a:rPr lang="en-US" sz="900" dirty="0" err="1">
                <a:solidFill>
                  <a:schemeClr val="bg1">
                    <a:lumMod val="95000"/>
                  </a:schemeClr>
                </a:solidFill>
                <a:latin typeface="+mn-lt"/>
              </a:rPr>
              <a:t>PLoS</a:t>
            </a:r>
            <a:r>
              <a:rPr lang="en-US" sz="900" dirty="0">
                <a:solidFill>
                  <a:schemeClr val="bg1">
                    <a:lumMod val="95000"/>
                  </a:schemeClr>
                </a:solidFill>
                <a:latin typeface="+mn-lt"/>
              </a:rPr>
              <a:t> Med 3(10): e449. </a:t>
            </a:r>
          </a:p>
          <a:p>
            <a:r>
              <a:rPr lang="en-US" sz="900" dirty="0">
                <a:solidFill>
                  <a:schemeClr val="bg1">
                    <a:lumMod val="95000"/>
                  </a:schemeClr>
                </a:solidFill>
                <a:latin typeface="+mn-lt"/>
              </a:rPr>
              <a:t>Symbolic violence: Oxford Press</a:t>
            </a:r>
          </a:p>
        </p:txBody>
      </p:sp>
    </p:spTree>
    <p:extLst>
      <p:ext uri="{BB962C8B-B14F-4D97-AF65-F5344CB8AC3E}">
        <p14:creationId xmlns:p14="http://schemas.microsoft.com/office/powerpoint/2010/main" val="19964491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title"/>
          </p:nvPr>
        </p:nvSpPr>
        <p:spPr>
          <a:xfrm>
            <a:off x="1979612" y="152401"/>
            <a:ext cx="8229600" cy="990599"/>
          </a:xfrm>
          <a:prstGeom prst="rect">
            <a:avLst/>
          </a:prstGeom>
          <a:noFill/>
          <a:ln>
            <a:noFill/>
          </a:ln>
        </p:spPr>
        <p:txBody>
          <a:bodyPr vert="horz" wrap="square" lIns="91425" tIns="45700" rIns="91425" bIns="45700" numCol="1" anchor="b" anchorCtr="0" compatLnSpc="1">
            <a:prstTxWarp prst="textNoShape">
              <a:avLst/>
            </a:prstTxWarp>
            <a:noAutofit/>
          </a:bodyPr>
          <a:lstStyle/>
          <a:p>
            <a:pPr algn="l">
              <a:spcBef>
                <a:spcPts val="0"/>
              </a:spcBef>
              <a:buClr>
                <a:schemeClr val="lt2"/>
              </a:buClr>
              <a:buSzPct val="25000"/>
            </a:pPr>
            <a:r>
              <a:rPr lang="en-US" sz="3200" dirty="0">
                <a:solidFill>
                  <a:schemeClr val="tx1"/>
                </a:solidFill>
                <a:latin typeface="Garamond" panose="02020404030301010803" pitchFamily="18" charset="0"/>
                <a:ea typeface="Bookman Old Style"/>
                <a:cs typeface="Bookman Old Style"/>
                <a:sym typeface="Bookman Old Style"/>
              </a:rPr>
              <a:t>Key Terminology</a:t>
            </a:r>
          </a:p>
        </p:txBody>
      </p:sp>
      <p:sp>
        <p:nvSpPr>
          <p:cNvPr id="118" name="Shape 118"/>
          <p:cNvSpPr txBox="1">
            <a:spLocks noGrp="1"/>
          </p:cNvSpPr>
          <p:nvPr>
            <p:ph type="body" idx="1"/>
          </p:nvPr>
        </p:nvSpPr>
        <p:spPr>
          <a:xfrm>
            <a:off x="2301874" y="1143000"/>
            <a:ext cx="7583488" cy="4798110"/>
          </a:xfrm>
          <a:prstGeom prst="rect">
            <a:avLst/>
          </a:prstGeom>
          <a:noFill/>
          <a:ln>
            <a:noFill/>
          </a:ln>
        </p:spPr>
        <p:txBody>
          <a:bodyPr vert="horz" wrap="square" lIns="91425" tIns="45700" rIns="91425" bIns="45700" numCol="1" anchor="t" anchorCtr="0" compatLnSpc="1">
            <a:prstTxWarp prst="textNoShape">
              <a:avLst/>
            </a:prstTxWarp>
            <a:noAutofit/>
          </a:bodyPr>
          <a:lstStyle/>
          <a:p>
            <a:pPr marL="274320" indent="-274320">
              <a:spcBef>
                <a:spcPts val="0"/>
              </a:spcBef>
              <a:spcAft>
                <a:spcPts val="0"/>
              </a:spcAft>
              <a:buClr>
                <a:schemeClr val="accent1"/>
              </a:buClr>
              <a:buSzPct val="76000"/>
              <a:buNone/>
            </a:pPr>
            <a:endParaRPr sz="800" dirty="0">
              <a:solidFill>
                <a:schemeClr val="lt1"/>
              </a:solidFill>
              <a:latin typeface="Cabin"/>
              <a:ea typeface="Cabin"/>
              <a:cs typeface="Cabin"/>
              <a:sym typeface="Cabin"/>
            </a:endParaRPr>
          </a:p>
          <a:p>
            <a:pPr marL="263347" indent="-263347" defTabSz="877823">
              <a:spcBef>
                <a:spcPts val="500"/>
              </a:spcBef>
              <a:defRPr sz="2304">
                <a:latin typeface="Gill Sans MT"/>
                <a:ea typeface="Gill Sans MT"/>
                <a:cs typeface="Gill Sans MT"/>
                <a:sym typeface="Gill Sans MT"/>
              </a:defRPr>
            </a:pPr>
            <a:r>
              <a:rPr lang="en-US" b="1" dirty="0">
                <a:solidFill>
                  <a:schemeClr val="tx1"/>
                </a:solidFill>
                <a:latin typeface="Garamond" panose="02020404030301010803" pitchFamily="18" charset="0"/>
              </a:rPr>
              <a:t>Structural competency</a:t>
            </a:r>
          </a:p>
          <a:p>
            <a:pPr marL="0" lvl="1" indent="219455" defTabSz="877823">
              <a:spcBef>
                <a:spcPts val="900"/>
              </a:spcBef>
              <a:buClrTx/>
              <a:buSzTx/>
              <a:buFontTx/>
              <a:buNone/>
              <a:defRPr sz="1536">
                <a:solidFill>
                  <a:srgbClr val="BBD7F8"/>
                </a:solidFill>
              </a:defRPr>
            </a:pPr>
            <a:r>
              <a:rPr lang="en-US" dirty="0" smtClean="0">
                <a:solidFill>
                  <a:schemeClr val="tx1"/>
                </a:solidFill>
              </a:rPr>
              <a:t>The </a:t>
            </a:r>
            <a:r>
              <a:rPr lang="en-US" dirty="0">
                <a:solidFill>
                  <a:schemeClr val="tx1"/>
                </a:solidFill>
              </a:rPr>
              <a:t>trained ability to discern how a host of issues defined clinically as symptoms, attitudes, or diseases (e.g., depression, hypertension, obesity, smoking, medication “non-compliance,” trauma, psychosis) also represent the downstream implications of a number of upstream decisions about such matters as health care and food delivery systems, zoning laws, urban and rural infrastructures, medicalization, or even about the very definitions of illness and health. </a:t>
            </a:r>
          </a:p>
          <a:p>
            <a:pPr marL="263347" indent="-263347" defTabSz="877823">
              <a:lnSpc>
                <a:spcPct val="150000"/>
              </a:lnSpc>
              <a:spcBef>
                <a:spcPts val="500"/>
              </a:spcBef>
              <a:defRPr sz="2304">
                <a:latin typeface="Gill Sans MT"/>
                <a:ea typeface="Gill Sans MT"/>
                <a:cs typeface="Gill Sans MT"/>
                <a:sym typeface="Gill Sans MT"/>
              </a:defRPr>
            </a:pPr>
            <a:r>
              <a:rPr lang="en-US" b="1" dirty="0">
                <a:solidFill>
                  <a:schemeClr val="tx1"/>
                </a:solidFill>
                <a:latin typeface="Garamond" panose="02020404030301010803" pitchFamily="18" charset="0"/>
              </a:rPr>
              <a:t>Five Skill-Sets</a:t>
            </a:r>
            <a:endParaRPr lang="en-US" sz="1152" b="1" dirty="0">
              <a:solidFill>
                <a:schemeClr val="tx1"/>
              </a:solidFill>
              <a:latin typeface="Garamond" panose="02020404030301010803" pitchFamily="18" charset="0"/>
            </a:endParaRPr>
          </a:p>
          <a:p>
            <a:pPr marL="624576" lvl="1" indent="-136896" defTabSz="438911">
              <a:lnSpc>
                <a:spcPct val="120000"/>
              </a:lnSpc>
              <a:spcBef>
                <a:spcPts val="1100"/>
              </a:spcBef>
              <a:buClrTx/>
              <a:buSzPct val="100000"/>
              <a:buFontTx/>
              <a:buAutoNum type="arabicPeriod"/>
              <a:defRPr sz="1536">
                <a:solidFill>
                  <a:schemeClr val="accent3">
                    <a:lumOff val="24411"/>
                  </a:schemeClr>
                </a:solidFill>
              </a:defRPr>
            </a:pPr>
            <a:r>
              <a:rPr lang="en-US" dirty="0">
                <a:solidFill>
                  <a:schemeClr val="tx1"/>
                </a:solidFill>
              </a:rPr>
              <a:t>Recognizing the structures that shape clinical interactions </a:t>
            </a:r>
          </a:p>
          <a:p>
            <a:pPr marL="624576" lvl="1" indent="-136896" defTabSz="438911">
              <a:lnSpc>
                <a:spcPct val="120000"/>
              </a:lnSpc>
              <a:spcBef>
                <a:spcPts val="1100"/>
              </a:spcBef>
              <a:buClrTx/>
              <a:buSzPct val="100000"/>
              <a:buFontTx/>
              <a:buAutoNum type="arabicPeriod"/>
              <a:defRPr sz="1536">
                <a:solidFill>
                  <a:schemeClr val="accent3">
                    <a:lumOff val="24411"/>
                  </a:schemeClr>
                </a:solidFill>
              </a:defRPr>
            </a:pPr>
            <a:r>
              <a:rPr lang="en-US" dirty="0">
                <a:solidFill>
                  <a:schemeClr val="tx1"/>
                </a:solidFill>
              </a:rPr>
              <a:t> Developing an extra-clinical language of structure </a:t>
            </a:r>
          </a:p>
          <a:p>
            <a:pPr marL="624576" lvl="1" indent="-136896" defTabSz="438911">
              <a:lnSpc>
                <a:spcPct val="120000"/>
              </a:lnSpc>
              <a:spcBef>
                <a:spcPts val="1100"/>
              </a:spcBef>
              <a:buClrTx/>
              <a:buSzPct val="100000"/>
              <a:buFontTx/>
              <a:buAutoNum type="arabicPeriod"/>
              <a:defRPr sz="1536">
                <a:solidFill>
                  <a:schemeClr val="accent3">
                    <a:lumOff val="24411"/>
                  </a:schemeClr>
                </a:solidFill>
              </a:defRPr>
            </a:pPr>
            <a:r>
              <a:rPr lang="en-US" dirty="0">
                <a:solidFill>
                  <a:schemeClr val="tx1"/>
                </a:solidFill>
              </a:rPr>
              <a:t>Rearticulating “cultural” presentations in structural terms </a:t>
            </a:r>
          </a:p>
          <a:p>
            <a:pPr marL="624576" lvl="1" indent="-136896" defTabSz="438911">
              <a:lnSpc>
                <a:spcPct val="120000"/>
              </a:lnSpc>
              <a:spcBef>
                <a:spcPts val="1100"/>
              </a:spcBef>
              <a:buClrTx/>
              <a:buSzPct val="100000"/>
              <a:buFontTx/>
              <a:buAutoNum type="arabicPeriod"/>
              <a:defRPr sz="1536">
                <a:solidFill>
                  <a:schemeClr val="accent3">
                    <a:lumOff val="24411"/>
                  </a:schemeClr>
                </a:solidFill>
              </a:defRPr>
            </a:pPr>
            <a:r>
              <a:rPr lang="en-US" dirty="0">
                <a:solidFill>
                  <a:schemeClr val="tx1"/>
                </a:solidFill>
              </a:rPr>
              <a:t>Observing and imagining structural intervention </a:t>
            </a:r>
          </a:p>
          <a:p>
            <a:pPr marL="624576" lvl="1" indent="-136896" defTabSz="438911">
              <a:lnSpc>
                <a:spcPct val="120000"/>
              </a:lnSpc>
              <a:spcBef>
                <a:spcPts val="1100"/>
              </a:spcBef>
              <a:buClrTx/>
              <a:buSzPct val="100000"/>
              <a:buFontTx/>
              <a:buAutoNum type="arabicPeriod"/>
              <a:defRPr sz="1536">
                <a:solidFill>
                  <a:schemeClr val="accent3">
                    <a:lumOff val="24411"/>
                  </a:schemeClr>
                </a:solidFill>
              </a:defRPr>
            </a:pPr>
            <a:r>
              <a:rPr lang="en-US" dirty="0">
                <a:solidFill>
                  <a:schemeClr val="tx1"/>
                </a:solidFill>
              </a:rPr>
              <a:t>Developing structural humility </a:t>
            </a:r>
          </a:p>
        </p:txBody>
      </p:sp>
      <p:sp>
        <p:nvSpPr>
          <p:cNvPr id="2" name="TextBox 1"/>
          <p:cNvSpPr txBox="1"/>
          <p:nvPr/>
        </p:nvSpPr>
        <p:spPr>
          <a:xfrm>
            <a:off x="303212" y="6319689"/>
            <a:ext cx="5943600" cy="369332"/>
          </a:xfrm>
          <a:prstGeom prst="rect">
            <a:avLst/>
          </a:prstGeom>
          <a:noFill/>
        </p:spPr>
        <p:txBody>
          <a:bodyPr wrap="square" rtlCol="0">
            <a:spAutoFit/>
          </a:bodyPr>
          <a:lstStyle/>
          <a:p>
            <a:pPr>
              <a:defRPr>
                <a:solidFill>
                  <a:srgbClr val="FFFFFF"/>
                </a:solidFill>
              </a:defRPr>
            </a:pPr>
            <a:r>
              <a:rPr lang="en-US" sz="900" dirty="0">
                <a:solidFill>
                  <a:schemeClr val="bg1">
                    <a:lumMod val="95000"/>
                  </a:schemeClr>
                </a:solidFill>
              </a:rPr>
              <a:t>Structural competency</a:t>
            </a:r>
            <a:r>
              <a:rPr lang="en-US" sz="900" b="1" dirty="0">
                <a:solidFill>
                  <a:schemeClr val="bg1">
                    <a:lumMod val="95000"/>
                  </a:schemeClr>
                </a:solidFill>
              </a:rPr>
              <a:t>: </a:t>
            </a:r>
            <a:r>
              <a:rPr lang="en-US" sz="900" dirty="0">
                <a:solidFill>
                  <a:schemeClr val="bg1">
                    <a:lumMod val="95000"/>
                  </a:schemeClr>
                </a:solidFill>
              </a:rPr>
              <a:t>Theorizing a new medical engagement with stigma and inequality; J.M. </a:t>
            </a:r>
            <a:r>
              <a:rPr lang="en-US" sz="900" dirty="0" err="1">
                <a:solidFill>
                  <a:schemeClr val="bg1">
                    <a:lumMod val="95000"/>
                  </a:schemeClr>
                </a:solidFill>
              </a:rPr>
              <a:t>Metzl</a:t>
            </a:r>
            <a:r>
              <a:rPr lang="en-US" sz="900" dirty="0">
                <a:solidFill>
                  <a:schemeClr val="bg1">
                    <a:lumMod val="95000"/>
                  </a:schemeClr>
                </a:solidFill>
              </a:rPr>
              <a:t>, H. Hansen / Social Science &amp; Medicine 103 (2014) 126e133 </a:t>
            </a:r>
          </a:p>
        </p:txBody>
      </p:sp>
    </p:spTree>
    <p:extLst>
      <p:ext uri="{BB962C8B-B14F-4D97-AF65-F5344CB8AC3E}">
        <p14:creationId xmlns:p14="http://schemas.microsoft.com/office/powerpoint/2010/main" val="29136459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Introductions</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fld id="{BF25531C-F3B7-4618-9A07-E14445AD441B}" type="slidenum">
              <a:rPr lang="en-US" smtClean="0"/>
              <a:pPr/>
              <a:t>2</a:t>
            </a:fld>
            <a:endParaRPr lang="en-US"/>
          </a:p>
        </p:txBody>
      </p:sp>
      <p:pic>
        <p:nvPicPr>
          <p:cNvPr id="5" name="pasted-image.png"/>
          <p:cNvPicPr>
            <a:picLocks noChangeAspect="1"/>
          </p:cNvPicPr>
          <p:nvPr/>
        </p:nvPicPr>
        <p:blipFill>
          <a:blip r:embed="rId2">
            <a:extLst/>
          </a:blip>
          <a:stretch>
            <a:fillRect/>
          </a:stretch>
        </p:blipFill>
        <p:spPr>
          <a:xfrm>
            <a:off x="2362453" y="1410711"/>
            <a:ext cx="7159197" cy="4676412"/>
          </a:xfrm>
          <a:prstGeom prst="rect">
            <a:avLst/>
          </a:prstGeom>
          <a:ln w="12700">
            <a:miter lim="400000"/>
          </a:ln>
        </p:spPr>
      </p:pic>
    </p:spTree>
    <p:extLst>
      <p:ext uri="{BB962C8B-B14F-4D97-AF65-F5344CB8AC3E}">
        <p14:creationId xmlns:p14="http://schemas.microsoft.com/office/powerpoint/2010/main" val="39793815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Shape 224"/>
          <p:cNvSpPr txBox="1">
            <a:spLocks noGrp="1"/>
          </p:cNvSpPr>
          <p:nvPr>
            <p:ph type="title"/>
          </p:nvPr>
        </p:nvSpPr>
        <p:spPr>
          <a:prstGeom prst="rect">
            <a:avLst/>
          </a:prstGeom>
        </p:spPr>
        <p:txBody>
          <a:bodyPr vert="horz" wrap="square" lIns="91425" tIns="91425" rIns="91425" bIns="91425" numCol="1" anchor="b" anchorCtr="0" compatLnSpc="1">
            <a:prstTxWarp prst="textNoShape">
              <a:avLst/>
            </a:prstTxWarp>
            <a:noAutofit/>
          </a:bodyPr>
          <a:lstStyle/>
          <a:p>
            <a:pPr>
              <a:spcBef>
                <a:spcPts val="0"/>
              </a:spcBef>
            </a:pPr>
            <a:r>
              <a:rPr lang="en-US"/>
              <a:t>Models in Resident Education</a:t>
            </a:r>
          </a:p>
        </p:txBody>
      </p:sp>
      <p:sp>
        <p:nvSpPr>
          <p:cNvPr id="2" name="Text Placeholder 1"/>
          <p:cNvSpPr>
            <a:spLocks noGrp="1"/>
          </p:cNvSpPr>
          <p:nvPr>
            <p:ph type="body" idx="1"/>
          </p:nvPr>
        </p:nvSpPr>
        <p:spPr/>
        <p:txBody>
          <a:bodyPr/>
          <a:lstStyle/>
          <a:p>
            <a:r>
              <a:rPr lang="en-US" b="1" dirty="0">
                <a:latin typeface="+mj-lt"/>
              </a:rPr>
              <a:t>UNC</a:t>
            </a:r>
          </a:p>
          <a:p>
            <a:pPr lvl="1"/>
            <a:r>
              <a:rPr lang="en-US" dirty="0"/>
              <a:t>Required 2 week rotation in second year called “Vulnerable Populations”</a:t>
            </a:r>
          </a:p>
          <a:p>
            <a:pPr lvl="1"/>
            <a:r>
              <a:rPr lang="en-US" dirty="0"/>
              <a:t>Includes </a:t>
            </a:r>
          </a:p>
          <a:p>
            <a:pPr lvl="2"/>
            <a:r>
              <a:rPr lang="en-US" dirty="0"/>
              <a:t>Mobile clinic in farmworker labor camps with supervising provider</a:t>
            </a:r>
          </a:p>
          <a:p>
            <a:pPr lvl="2"/>
            <a:r>
              <a:rPr lang="en-US" dirty="0"/>
              <a:t>Accompanying outreach workers to camps to do health assessments</a:t>
            </a:r>
          </a:p>
          <a:p>
            <a:pPr lvl="2"/>
            <a:r>
              <a:rPr lang="en-US" dirty="0"/>
              <a:t>Evening clinic in health center dedicated to farmworkers</a:t>
            </a:r>
          </a:p>
          <a:p>
            <a:pPr lvl="2"/>
            <a:r>
              <a:rPr lang="en-US" dirty="0"/>
              <a:t>Prison clinics at Men’s and Women’s Prisons (ID and Ob-Gyn)</a:t>
            </a:r>
          </a:p>
          <a:p>
            <a:pPr lvl="2"/>
            <a:r>
              <a:rPr lang="en-US" dirty="0"/>
              <a:t>Optional readings and videos on Migrant Health and Prison Medicine</a:t>
            </a:r>
          </a:p>
          <a:p>
            <a:pPr lvl="2"/>
            <a:endParaRPr lang="en-US" dirty="0"/>
          </a:p>
          <a:p>
            <a:pPr lvl="2"/>
            <a:endParaRPr lang="en-US" dirty="0"/>
          </a:p>
        </p:txBody>
      </p:sp>
    </p:spTree>
    <p:extLst>
      <p:ext uri="{BB962C8B-B14F-4D97-AF65-F5344CB8AC3E}">
        <p14:creationId xmlns:p14="http://schemas.microsoft.com/office/powerpoint/2010/main" val="6372374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Resident </a:t>
            </a:r>
            <a:r>
              <a:rPr lang="en-US" dirty="0" smtClean="0"/>
              <a:t>Evaluations - UNC</a:t>
            </a:r>
            <a:endParaRPr lang="en-US" dirty="0"/>
          </a:p>
        </p:txBody>
      </p:sp>
      <p:sp>
        <p:nvSpPr>
          <p:cNvPr id="3" name="Text Placeholder 2"/>
          <p:cNvSpPr>
            <a:spLocks noGrp="1"/>
          </p:cNvSpPr>
          <p:nvPr>
            <p:ph type="body" idx="1"/>
          </p:nvPr>
        </p:nvSpPr>
        <p:spPr/>
        <p:txBody>
          <a:bodyPr/>
          <a:lstStyle/>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683334638"/>
              </p:ext>
            </p:extLst>
          </p:nvPr>
        </p:nvGraphicFramePr>
        <p:xfrm>
          <a:off x="1979613" y="1397000"/>
          <a:ext cx="8534398" cy="4851402"/>
        </p:xfrm>
        <a:graphic>
          <a:graphicData uri="http://schemas.openxmlformats.org/drawingml/2006/table">
            <a:tbl>
              <a:tblPr firstRow="1" bandRow="1">
                <a:tableStyleId>{5C22544A-7EE6-4342-B048-85BDC9FD1C3A}</a:tableStyleId>
              </a:tblPr>
              <a:tblGrid>
                <a:gridCol w="4868211">
                  <a:extLst>
                    <a:ext uri="{9D8B030D-6E8A-4147-A177-3AD203B41FA5}">
                      <a16:colId xmlns:a16="http://schemas.microsoft.com/office/drawing/2014/main" xmlns="" val="2782201854"/>
                    </a:ext>
                  </a:extLst>
                </a:gridCol>
                <a:gridCol w="1791485">
                  <a:extLst>
                    <a:ext uri="{9D8B030D-6E8A-4147-A177-3AD203B41FA5}">
                      <a16:colId xmlns:a16="http://schemas.microsoft.com/office/drawing/2014/main" xmlns="" val="1035281301"/>
                    </a:ext>
                  </a:extLst>
                </a:gridCol>
                <a:gridCol w="1874702">
                  <a:extLst>
                    <a:ext uri="{9D8B030D-6E8A-4147-A177-3AD203B41FA5}">
                      <a16:colId xmlns:a16="http://schemas.microsoft.com/office/drawing/2014/main" xmlns="" val="3721904841"/>
                    </a:ext>
                  </a:extLst>
                </a:gridCol>
              </a:tblGrid>
              <a:tr h="430013">
                <a:tc>
                  <a:txBody>
                    <a:bodyPr/>
                    <a:lstStyle/>
                    <a:p>
                      <a:endParaRPr lang="en-US" dirty="0"/>
                    </a:p>
                  </a:txBody>
                  <a:tcPr/>
                </a:tc>
                <a:tc>
                  <a:txBody>
                    <a:bodyPr/>
                    <a:lstStyle/>
                    <a:p>
                      <a:r>
                        <a:rPr lang="en-US" dirty="0"/>
                        <a:t>2014-2015</a:t>
                      </a:r>
                    </a:p>
                  </a:txBody>
                  <a:tcPr/>
                </a:tc>
                <a:tc>
                  <a:txBody>
                    <a:bodyPr/>
                    <a:lstStyle/>
                    <a:p>
                      <a:r>
                        <a:rPr lang="en-US" dirty="0"/>
                        <a:t>2016-2017</a:t>
                      </a:r>
                    </a:p>
                  </a:txBody>
                  <a:tcPr/>
                </a:tc>
                <a:extLst>
                  <a:ext uri="{0D108BD9-81ED-4DB2-BD59-A6C34878D82A}">
                    <a16:rowId xmlns:a16="http://schemas.microsoft.com/office/drawing/2014/main" xmlns="" val="1056777885"/>
                  </a:ext>
                </a:extLst>
              </a:tr>
              <a:tr h="430013">
                <a:tc>
                  <a:txBody>
                    <a:bodyPr/>
                    <a:lstStyle/>
                    <a:p>
                      <a:r>
                        <a:rPr lang="en-US" dirty="0"/>
                        <a:t>1=very</a:t>
                      </a:r>
                      <a:r>
                        <a:rPr lang="en-US" baseline="0" dirty="0"/>
                        <a:t> dissatisfied, 5=very satisfied</a:t>
                      </a:r>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3576952876"/>
                  </a:ext>
                </a:extLst>
              </a:tr>
              <a:tr h="378554">
                <a:tc>
                  <a:txBody>
                    <a:bodyPr/>
                    <a:lstStyle/>
                    <a:p>
                      <a:r>
                        <a:rPr lang="en-US" dirty="0"/>
                        <a:t>Clear Learning Objectives</a:t>
                      </a:r>
                    </a:p>
                  </a:txBody>
                  <a:tcPr/>
                </a:tc>
                <a:tc>
                  <a:txBody>
                    <a:bodyPr/>
                    <a:lstStyle/>
                    <a:p>
                      <a:r>
                        <a:rPr lang="en-US" dirty="0"/>
                        <a:t>4.5</a:t>
                      </a:r>
                    </a:p>
                  </a:txBody>
                  <a:tcPr/>
                </a:tc>
                <a:tc>
                  <a:txBody>
                    <a:bodyPr/>
                    <a:lstStyle/>
                    <a:p>
                      <a:r>
                        <a:rPr lang="en-US" dirty="0"/>
                        <a:t>4.1</a:t>
                      </a:r>
                    </a:p>
                  </a:txBody>
                  <a:tcPr/>
                </a:tc>
                <a:extLst>
                  <a:ext uri="{0D108BD9-81ED-4DB2-BD59-A6C34878D82A}">
                    <a16:rowId xmlns:a16="http://schemas.microsoft.com/office/drawing/2014/main" xmlns="" val="2310949985"/>
                  </a:ext>
                </a:extLst>
              </a:tr>
              <a:tr h="378554">
                <a:tc>
                  <a:txBody>
                    <a:bodyPr/>
                    <a:lstStyle/>
                    <a:p>
                      <a:r>
                        <a:rPr lang="en-US" dirty="0"/>
                        <a:t>Resident</a:t>
                      </a:r>
                      <a:r>
                        <a:rPr lang="en-US" baseline="0" dirty="0"/>
                        <a:t> Role Well Defined</a:t>
                      </a:r>
                      <a:endParaRPr lang="en-US" dirty="0"/>
                    </a:p>
                  </a:txBody>
                  <a:tcPr/>
                </a:tc>
                <a:tc>
                  <a:txBody>
                    <a:bodyPr/>
                    <a:lstStyle/>
                    <a:p>
                      <a:r>
                        <a:rPr lang="en-US" dirty="0"/>
                        <a:t>4.2</a:t>
                      </a:r>
                    </a:p>
                  </a:txBody>
                  <a:tcPr/>
                </a:tc>
                <a:tc>
                  <a:txBody>
                    <a:bodyPr/>
                    <a:lstStyle/>
                    <a:p>
                      <a:r>
                        <a:rPr lang="en-US" dirty="0"/>
                        <a:t>4.1</a:t>
                      </a:r>
                    </a:p>
                  </a:txBody>
                  <a:tcPr/>
                </a:tc>
                <a:extLst>
                  <a:ext uri="{0D108BD9-81ED-4DB2-BD59-A6C34878D82A}">
                    <a16:rowId xmlns:a16="http://schemas.microsoft.com/office/drawing/2014/main" xmlns="" val="2248666620"/>
                  </a:ext>
                </a:extLst>
              </a:tr>
              <a:tr h="378554">
                <a:tc>
                  <a:txBody>
                    <a:bodyPr/>
                    <a:lstStyle/>
                    <a:p>
                      <a:r>
                        <a:rPr lang="en-US" dirty="0"/>
                        <a:t>Overall Workload</a:t>
                      </a:r>
                    </a:p>
                  </a:txBody>
                  <a:tcPr/>
                </a:tc>
                <a:tc>
                  <a:txBody>
                    <a:bodyPr/>
                    <a:lstStyle/>
                    <a:p>
                      <a:r>
                        <a:rPr lang="en-US" dirty="0"/>
                        <a:t>4.3</a:t>
                      </a:r>
                    </a:p>
                  </a:txBody>
                  <a:tcPr/>
                </a:tc>
                <a:tc>
                  <a:txBody>
                    <a:bodyPr/>
                    <a:lstStyle/>
                    <a:p>
                      <a:r>
                        <a:rPr lang="en-US" dirty="0"/>
                        <a:t>4.4</a:t>
                      </a:r>
                    </a:p>
                  </a:txBody>
                  <a:tcPr/>
                </a:tc>
                <a:extLst>
                  <a:ext uri="{0D108BD9-81ED-4DB2-BD59-A6C34878D82A}">
                    <a16:rowId xmlns:a16="http://schemas.microsoft.com/office/drawing/2014/main" xmlns="" val="2740125906"/>
                  </a:ext>
                </a:extLst>
              </a:tr>
              <a:tr h="378554">
                <a:tc>
                  <a:txBody>
                    <a:bodyPr/>
                    <a:lstStyle/>
                    <a:p>
                      <a:r>
                        <a:rPr lang="en-US" dirty="0"/>
                        <a:t>Exposure to Procedures</a:t>
                      </a:r>
                    </a:p>
                  </a:txBody>
                  <a:tcPr/>
                </a:tc>
                <a:tc>
                  <a:txBody>
                    <a:bodyPr/>
                    <a:lstStyle/>
                    <a:p>
                      <a:r>
                        <a:rPr lang="en-US" dirty="0"/>
                        <a:t>2.7</a:t>
                      </a:r>
                    </a:p>
                  </a:txBody>
                  <a:tcPr/>
                </a:tc>
                <a:tc>
                  <a:txBody>
                    <a:bodyPr/>
                    <a:lstStyle/>
                    <a:p>
                      <a:r>
                        <a:rPr lang="en-US" dirty="0"/>
                        <a:t>4.1</a:t>
                      </a:r>
                    </a:p>
                  </a:txBody>
                  <a:tcPr/>
                </a:tc>
                <a:extLst>
                  <a:ext uri="{0D108BD9-81ED-4DB2-BD59-A6C34878D82A}">
                    <a16:rowId xmlns:a16="http://schemas.microsoft.com/office/drawing/2014/main" xmlns="" val="67503498"/>
                  </a:ext>
                </a:extLst>
              </a:tr>
              <a:tr h="430013">
                <a:tc>
                  <a:txBody>
                    <a:bodyPr/>
                    <a:lstStyle/>
                    <a:p>
                      <a:r>
                        <a:rPr lang="en-US" dirty="0"/>
                        <a:t>Variety of Patient Care Issues</a:t>
                      </a:r>
                    </a:p>
                  </a:txBody>
                  <a:tcPr/>
                </a:tc>
                <a:tc>
                  <a:txBody>
                    <a:bodyPr/>
                    <a:lstStyle/>
                    <a:p>
                      <a:r>
                        <a:rPr lang="en-US" dirty="0"/>
                        <a:t>3.9</a:t>
                      </a:r>
                    </a:p>
                  </a:txBody>
                  <a:tcPr/>
                </a:tc>
                <a:tc>
                  <a:txBody>
                    <a:bodyPr/>
                    <a:lstStyle/>
                    <a:p>
                      <a:r>
                        <a:rPr lang="en-US" dirty="0"/>
                        <a:t>4.3</a:t>
                      </a:r>
                    </a:p>
                  </a:txBody>
                  <a:tcPr/>
                </a:tc>
                <a:extLst>
                  <a:ext uri="{0D108BD9-81ED-4DB2-BD59-A6C34878D82A}">
                    <a16:rowId xmlns:a16="http://schemas.microsoft.com/office/drawing/2014/main" xmlns="" val="2715149319"/>
                  </a:ext>
                </a:extLst>
              </a:tr>
              <a:tr h="430013">
                <a:tc>
                  <a:txBody>
                    <a:bodyPr/>
                    <a:lstStyle/>
                    <a:p>
                      <a:r>
                        <a:rPr lang="en-US" dirty="0"/>
                        <a:t>Ability to Attend</a:t>
                      </a:r>
                      <a:r>
                        <a:rPr lang="en-US" baseline="0" dirty="0"/>
                        <a:t> Conference</a:t>
                      </a:r>
                      <a:endParaRPr lang="en-US" dirty="0"/>
                    </a:p>
                  </a:txBody>
                  <a:tcPr/>
                </a:tc>
                <a:tc>
                  <a:txBody>
                    <a:bodyPr/>
                    <a:lstStyle/>
                    <a:p>
                      <a:r>
                        <a:rPr lang="en-US" dirty="0"/>
                        <a:t>3.9</a:t>
                      </a:r>
                    </a:p>
                  </a:txBody>
                  <a:tcPr/>
                </a:tc>
                <a:tc>
                  <a:txBody>
                    <a:bodyPr/>
                    <a:lstStyle/>
                    <a:p>
                      <a:r>
                        <a:rPr lang="en-US" dirty="0"/>
                        <a:t>4.4</a:t>
                      </a:r>
                    </a:p>
                  </a:txBody>
                  <a:tcPr/>
                </a:tc>
                <a:extLst>
                  <a:ext uri="{0D108BD9-81ED-4DB2-BD59-A6C34878D82A}">
                    <a16:rowId xmlns:a16="http://schemas.microsoft.com/office/drawing/2014/main" xmlns="" val="3459820923"/>
                  </a:ext>
                </a:extLst>
              </a:tr>
              <a:tr h="430013">
                <a:tc>
                  <a:txBody>
                    <a:bodyPr/>
                    <a:lstStyle/>
                    <a:p>
                      <a:r>
                        <a:rPr lang="en-US" dirty="0"/>
                        <a:t>Quality of Support From</a:t>
                      </a:r>
                      <a:r>
                        <a:rPr lang="en-US" baseline="0" dirty="0"/>
                        <a:t> Team</a:t>
                      </a:r>
                      <a:endParaRPr lang="en-US" dirty="0"/>
                    </a:p>
                  </a:txBody>
                  <a:tcPr/>
                </a:tc>
                <a:tc>
                  <a:txBody>
                    <a:bodyPr/>
                    <a:lstStyle/>
                    <a:p>
                      <a:r>
                        <a:rPr lang="en-US" dirty="0"/>
                        <a:t>4.3</a:t>
                      </a:r>
                    </a:p>
                  </a:txBody>
                  <a:tcPr/>
                </a:tc>
                <a:tc>
                  <a:txBody>
                    <a:bodyPr/>
                    <a:lstStyle/>
                    <a:p>
                      <a:r>
                        <a:rPr lang="en-US" dirty="0"/>
                        <a:t>4.6</a:t>
                      </a:r>
                    </a:p>
                  </a:txBody>
                  <a:tcPr/>
                </a:tc>
                <a:extLst>
                  <a:ext uri="{0D108BD9-81ED-4DB2-BD59-A6C34878D82A}">
                    <a16:rowId xmlns:a16="http://schemas.microsoft.com/office/drawing/2014/main" xmlns="" val="135318466"/>
                  </a:ext>
                </a:extLst>
              </a:tr>
              <a:tr h="378554">
                <a:tc>
                  <a:txBody>
                    <a:bodyPr/>
                    <a:lstStyle/>
                    <a:p>
                      <a:r>
                        <a:rPr lang="en-US" dirty="0"/>
                        <a:t>Quality of Teaching</a:t>
                      </a:r>
                    </a:p>
                  </a:txBody>
                  <a:tcPr/>
                </a:tc>
                <a:tc>
                  <a:txBody>
                    <a:bodyPr/>
                    <a:lstStyle/>
                    <a:p>
                      <a:r>
                        <a:rPr lang="en-US" dirty="0"/>
                        <a:t>4.2</a:t>
                      </a:r>
                    </a:p>
                  </a:txBody>
                  <a:tcPr/>
                </a:tc>
                <a:tc>
                  <a:txBody>
                    <a:bodyPr/>
                    <a:lstStyle/>
                    <a:p>
                      <a:r>
                        <a:rPr lang="en-US" dirty="0"/>
                        <a:t>4.4</a:t>
                      </a:r>
                    </a:p>
                  </a:txBody>
                  <a:tcPr/>
                </a:tc>
                <a:extLst>
                  <a:ext uri="{0D108BD9-81ED-4DB2-BD59-A6C34878D82A}">
                    <a16:rowId xmlns:a16="http://schemas.microsoft.com/office/drawing/2014/main" xmlns="" val="945365507"/>
                  </a:ext>
                </a:extLst>
              </a:tr>
              <a:tr h="430013">
                <a:tc>
                  <a:txBody>
                    <a:bodyPr/>
                    <a:lstStyle/>
                    <a:p>
                      <a:r>
                        <a:rPr lang="en-US" dirty="0"/>
                        <a:t>Relevance to Family Medicine</a:t>
                      </a:r>
                    </a:p>
                  </a:txBody>
                  <a:tcPr/>
                </a:tc>
                <a:tc>
                  <a:txBody>
                    <a:bodyPr/>
                    <a:lstStyle/>
                    <a:p>
                      <a:r>
                        <a:rPr lang="en-US" dirty="0"/>
                        <a:t>4.4</a:t>
                      </a:r>
                    </a:p>
                  </a:txBody>
                  <a:tcPr/>
                </a:tc>
                <a:tc>
                  <a:txBody>
                    <a:bodyPr/>
                    <a:lstStyle/>
                    <a:p>
                      <a:r>
                        <a:rPr lang="en-US" dirty="0"/>
                        <a:t>4.4</a:t>
                      </a:r>
                    </a:p>
                  </a:txBody>
                  <a:tcPr/>
                </a:tc>
                <a:extLst>
                  <a:ext uri="{0D108BD9-81ED-4DB2-BD59-A6C34878D82A}">
                    <a16:rowId xmlns:a16="http://schemas.microsoft.com/office/drawing/2014/main" xmlns="" val="252947319"/>
                  </a:ext>
                </a:extLst>
              </a:tr>
              <a:tr h="378554">
                <a:tc>
                  <a:txBody>
                    <a:bodyPr/>
                    <a:lstStyle/>
                    <a:p>
                      <a:r>
                        <a:rPr lang="en-US" dirty="0"/>
                        <a:t>Overall </a:t>
                      </a:r>
                    </a:p>
                  </a:txBody>
                  <a:tcPr/>
                </a:tc>
                <a:tc>
                  <a:txBody>
                    <a:bodyPr/>
                    <a:lstStyle/>
                    <a:p>
                      <a:r>
                        <a:rPr lang="en-US" dirty="0"/>
                        <a:t>4.3</a:t>
                      </a:r>
                    </a:p>
                  </a:txBody>
                  <a:tcPr/>
                </a:tc>
                <a:tc>
                  <a:txBody>
                    <a:bodyPr/>
                    <a:lstStyle/>
                    <a:p>
                      <a:r>
                        <a:rPr lang="en-US" dirty="0"/>
                        <a:t>4.4</a:t>
                      </a:r>
                    </a:p>
                  </a:txBody>
                  <a:tcPr/>
                </a:tc>
                <a:extLst>
                  <a:ext uri="{0D108BD9-81ED-4DB2-BD59-A6C34878D82A}">
                    <a16:rowId xmlns:a16="http://schemas.microsoft.com/office/drawing/2014/main" xmlns="" val="3791181313"/>
                  </a:ext>
                </a:extLst>
              </a:tr>
            </a:tbl>
          </a:graphicData>
        </a:graphic>
      </p:graphicFrame>
    </p:spTree>
    <p:extLst>
      <p:ext uri="{BB962C8B-B14F-4D97-AF65-F5344CB8AC3E}">
        <p14:creationId xmlns:p14="http://schemas.microsoft.com/office/powerpoint/2010/main" val="4063593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Resident </a:t>
            </a:r>
            <a:r>
              <a:rPr lang="en-US" dirty="0" smtClean="0"/>
              <a:t>Comments - UNC</a:t>
            </a:r>
            <a:endParaRPr lang="en-US" dirty="0"/>
          </a:p>
        </p:txBody>
      </p:sp>
      <p:sp>
        <p:nvSpPr>
          <p:cNvPr id="3" name="Text Placeholder 2"/>
          <p:cNvSpPr>
            <a:spLocks noGrp="1"/>
          </p:cNvSpPr>
          <p:nvPr>
            <p:ph type="body" idx="1"/>
          </p:nvPr>
        </p:nvSpPr>
        <p:spPr/>
        <p:txBody>
          <a:bodyPr/>
          <a:lstStyle/>
          <a:p>
            <a:r>
              <a:rPr lang="en-US" sz="2400" dirty="0"/>
              <a:t>I enjoyed the experience with the migrant population and also being out at the prison. Definitely a different patient population and I appreciate learning about different approaches to healthcare</a:t>
            </a:r>
            <a:r>
              <a:rPr lang="en-US" sz="2400" dirty="0" smtClean="0"/>
              <a:t>.</a:t>
            </a:r>
          </a:p>
          <a:p>
            <a:endParaRPr lang="en-US" sz="2400" dirty="0"/>
          </a:p>
          <a:p>
            <a:r>
              <a:rPr lang="en-US" sz="2400" dirty="0"/>
              <a:t> I had an amazing time with outreach workers and learned a lot from the introductory presentation about our farmworkers. The home visits were eye opening -meeting older AA men who were retired farmworkers, and seasonal young families.  It was eye opening seeing the trust and faith this population has in the outreach workers! This was a fantastic rotation. </a:t>
            </a:r>
          </a:p>
          <a:p>
            <a:endParaRPr lang="en-US" dirty="0"/>
          </a:p>
        </p:txBody>
      </p:sp>
    </p:spTree>
    <p:extLst>
      <p:ext uri="{BB962C8B-B14F-4D97-AF65-F5344CB8AC3E}">
        <p14:creationId xmlns:p14="http://schemas.microsoft.com/office/powerpoint/2010/main" val="28142159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Resident </a:t>
            </a:r>
            <a:r>
              <a:rPr lang="en-US" dirty="0" smtClean="0"/>
              <a:t>Comments - UNC</a:t>
            </a:r>
            <a:endParaRPr lang="en-US" dirty="0"/>
          </a:p>
        </p:txBody>
      </p:sp>
      <p:sp>
        <p:nvSpPr>
          <p:cNvPr id="3" name="Text Placeholder 2"/>
          <p:cNvSpPr>
            <a:spLocks noGrp="1"/>
          </p:cNvSpPr>
          <p:nvPr>
            <p:ph type="body" idx="1"/>
          </p:nvPr>
        </p:nvSpPr>
        <p:spPr/>
        <p:txBody>
          <a:bodyPr/>
          <a:lstStyle/>
          <a:p>
            <a:r>
              <a:rPr lang="en-US" sz="2400" dirty="0"/>
              <a:t>Enjoyed the rotation thoroughly and love that it is a standard part of our training. The Thursday clinics in Benson were the most educational and the Tuesdays with the mobile van were the second best. The Monday night outreach was interesting but did not improve my clinical </a:t>
            </a:r>
            <a:r>
              <a:rPr lang="en-US" sz="2400" dirty="0" smtClean="0"/>
              <a:t>skills</a:t>
            </a:r>
          </a:p>
          <a:p>
            <a:pPr marL="0" indent="0">
              <a:buNone/>
            </a:pPr>
            <a:endParaRPr lang="en-US" sz="2400" dirty="0"/>
          </a:p>
          <a:p>
            <a:r>
              <a:rPr lang="en-US" sz="2400" dirty="0"/>
              <a:t>This is a great rotation and feel very fortunate to be a part of it. I only wish it could be a little longer and that there were perhaps a few more opportunities to do more of the outreach work. </a:t>
            </a:r>
          </a:p>
          <a:p>
            <a:endParaRPr lang="en-US" dirty="0"/>
          </a:p>
        </p:txBody>
      </p:sp>
    </p:spTree>
    <p:extLst>
      <p:ext uri="{BB962C8B-B14F-4D97-AF65-F5344CB8AC3E}">
        <p14:creationId xmlns:p14="http://schemas.microsoft.com/office/powerpoint/2010/main" val="1398042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Challenges</a:t>
            </a:r>
          </a:p>
        </p:txBody>
      </p:sp>
      <p:sp>
        <p:nvSpPr>
          <p:cNvPr id="3" name="Text Placeholder 2"/>
          <p:cNvSpPr>
            <a:spLocks noGrp="1"/>
          </p:cNvSpPr>
          <p:nvPr>
            <p:ph type="body" idx="1"/>
          </p:nvPr>
        </p:nvSpPr>
        <p:spPr/>
        <p:txBody>
          <a:bodyPr/>
          <a:lstStyle/>
          <a:p>
            <a:r>
              <a:rPr lang="en-US" sz="2400" dirty="0"/>
              <a:t>Migrant Farmworkers arrive in North Carolina in March and leave in October</a:t>
            </a:r>
          </a:p>
          <a:p>
            <a:r>
              <a:rPr lang="en-US" sz="2400" dirty="0"/>
              <a:t>Residency schedules are year round</a:t>
            </a:r>
          </a:p>
          <a:p>
            <a:r>
              <a:rPr lang="en-US" sz="2400" dirty="0"/>
              <a:t>Balance of Migrant Health and Prison Medicine experiences vary by the season</a:t>
            </a:r>
          </a:p>
          <a:p>
            <a:r>
              <a:rPr lang="en-US" sz="2400" dirty="0"/>
              <a:t>Migrant Farmworkers are found in rural areas, far from university centers. Residents drive 1.5 hours each way. </a:t>
            </a:r>
          </a:p>
        </p:txBody>
      </p:sp>
    </p:spTree>
    <p:extLst>
      <p:ext uri="{BB962C8B-B14F-4D97-AF65-F5344CB8AC3E}">
        <p14:creationId xmlns:p14="http://schemas.microsoft.com/office/powerpoint/2010/main" val="5871297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Models in Resident Education</a:t>
            </a:r>
            <a:endParaRPr lang="en-US" dirty="0"/>
          </a:p>
        </p:txBody>
      </p:sp>
      <p:sp>
        <p:nvSpPr>
          <p:cNvPr id="3" name="Content Placeholder 2"/>
          <p:cNvSpPr>
            <a:spLocks noGrp="1"/>
          </p:cNvSpPr>
          <p:nvPr>
            <p:ph idx="1"/>
          </p:nvPr>
        </p:nvSpPr>
        <p:spPr/>
        <p:txBody>
          <a:bodyPr/>
          <a:lstStyle/>
          <a:p>
            <a:pPr marL="255117" indent="-138424" defTabSz="850391">
              <a:spcBef>
                <a:spcPts val="500"/>
              </a:spcBef>
              <a:defRPr sz="2418"/>
            </a:pPr>
            <a:r>
              <a:rPr lang="en-US" sz="2800" dirty="0">
                <a:latin typeface="Arial" panose="020B0604020202020204" pitchFamily="34" charset="0"/>
                <a:cs typeface="Arial" panose="020B0604020202020204" pitchFamily="34" charset="0"/>
              </a:rPr>
              <a:t>Maine-Dartmouth / Maine Mobile Health Program</a:t>
            </a:r>
          </a:p>
          <a:p>
            <a:pPr marL="697230" lvl="1" indent="-342900" defTabSz="850391">
              <a:spcBef>
                <a:spcPts val="500"/>
              </a:spcBef>
              <a:buSzPct val="60000"/>
              <a:defRPr sz="2418"/>
            </a:pPr>
            <a:r>
              <a:rPr lang="en-US" sz="2000" dirty="0">
                <a:latin typeface="Arial" panose="020B0604020202020204" pitchFamily="34" charset="0"/>
                <a:cs typeface="Arial" panose="020B0604020202020204" pitchFamily="34" charset="0"/>
              </a:rPr>
              <a:t>One month elective in August </a:t>
            </a:r>
          </a:p>
          <a:p>
            <a:pPr marL="923122" lvl="2" indent="-214462" defTabSz="850391">
              <a:spcBef>
                <a:spcPts val="500"/>
              </a:spcBef>
              <a:buSzPct val="100000"/>
              <a:defRPr sz="2139"/>
            </a:pPr>
            <a:r>
              <a:rPr lang="en-US" sz="2000" dirty="0">
                <a:latin typeface="Arial" panose="020B0604020202020204" pitchFamily="34" charset="0"/>
                <a:cs typeface="Arial" panose="020B0604020202020204" pitchFamily="34" charset="0"/>
              </a:rPr>
              <a:t>Third year residents +/- fourth year MS</a:t>
            </a:r>
          </a:p>
          <a:p>
            <a:pPr marL="923122" lvl="2" indent="-214462" defTabSz="850391">
              <a:spcBef>
                <a:spcPts val="500"/>
              </a:spcBef>
              <a:buSzPct val="100000"/>
              <a:defRPr sz="2139"/>
            </a:pPr>
            <a:r>
              <a:rPr lang="en-US" sz="2000" dirty="0">
                <a:latin typeface="Arial" panose="020B0604020202020204" pitchFamily="34" charset="0"/>
                <a:cs typeface="Arial" panose="020B0604020202020204" pitchFamily="34" charset="0"/>
              </a:rPr>
              <a:t>Mobile clinics in </a:t>
            </a:r>
            <a:r>
              <a:rPr lang="en-US" sz="2000" dirty="0" smtClean="0">
                <a:latin typeface="Arial" panose="020B0604020202020204" pitchFamily="34" charset="0"/>
                <a:cs typeface="Arial" panose="020B0604020202020204" pitchFamily="34" charset="0"/>
              </a:rPr>
              <a:t>farm-worker labor </a:t>
            </a:r>
            <a:r>
              <a:rPr lang="en-US" sz="2000" dirty="0">
                <a:latin typeface="Arial" panose="020B0604020202020204" pitchFamily="34" charset="0"/>
                <a:cs typeface="Arial" panose="020B0604020202020204" pitchFamily="34" charset="0"/>
              </a:rPr>
              <a:t>camps </a:t>
            </a:r>
            <a:r>
              <a:rPr lang="en-US" sz="2000" dirty="0" smtClean="0">
                <a:latin typeface="Arial" panose="020B0604020202020204" pitchFamily="34" charset="0"/>
                <a:cs typeface="Arial" panose="020B0604020202020204" pitchFamily="34" charset="0"/>
              </a:rPr>
              <a:t>during</a:t>
            </a:r>
            <a:r>
              <a:rPr lang="en-US" sz="2000" dirty="0" smtClean="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the blueberry harvest</a:t>
            </a:r>
          </a:p>
          <a:p>
            <a:pPr marL="923122" lvl="2" indent="-214462" defTabSz="850391">
              <a:spcBef>
                <a:spcPts val="500"/>
              </a:spcBef>
              <a:buSzPct val="100000"/>
              <a:defRPr sz="2139"/>
            </a:pPr>
            <a:r>
              <a:rPr lang="en-US" sz="2000" dirty="0">
                <a:latin typeface="Arial" panose="020B0604020202020204" pitchFamily="34" charset="0"/>
                <a:cs typeface="Arial" panose="020B0604020202020204" pitchFamily="34" charset="0"/>
              </a:rPr>
              <a:t>Multi-disciplinary group discussions, reflective writing, field trips, supplemental readings</a:t>
            </a:r>
          </a:p>
          <a:p>
            <a:pPr marL="568792" lvl="1" indent="-214462" defTabSz="850391">
              <a:spcBef>
                <a:spcPts val="500"/>
              </a:spcBef>
              <a:buClrTx/>
              <a:buSzPct val="100000"/>
              <a:buFontTx/>
              <a:buChar char="•"/>
              <a:defRPr sz="2418"/>
            </a:pPr>
            <a:endParaRPr lang="en-US" sz="2000" dirty="0">
              <a:latin typeface="Arial" panose="020B0604020202020204" pitchFamily="34" charset="0"/>
              <a:cs typeface="Arial" panose="020B0604020202020204" pitchFamily="34" charset="0"/>
            </a:endParaRPr>
          </a:p>
          <a:p>
            <a:pPr marL="697230" lvl="1" indent="-342900" defTabSz="850391">
              <a:spcBef>
                <a:spcPts val="500"/>
              </a:spcBef>
              <a:buSzPct val="100000"/>
              <a:defRPr sz="2418"/>
            </a:pPr>
            <a:r>
              <a:rPr lang="en-US" sz="2000" dirty="0">
                <a:latin typeface="Arial" panose="020B0604020202020204" pitchFamily="34" charset="0"/>
                <a:cs typeface="Arial" panose="020B0604020202020204" pitchFamily="34" charset="0"/>
              </a:rPr>
              <a:t>Annual seminar for all second year residents</a:t>
            </a:r>
          </a:p>
          <a:p>
            <a:pPr marL="923122" lvl="2" indent="-214462" defTabSz="850391">
              <a:spcBef>
                <a:spcPts val="500"/>
              </a:spcBef>
              <a:buSzPct val="100000"/>
              <a:defRPr sz="2139"/>
            </a:pPr>
            <a:r>
              <a:rPr lang="en-US" sz="2000" dirty="0">
                <a:latin typeface="Arial" panose="020B0604020202020204" pitchFamily="34" charset="0"/>
                <a:cs typeface="Arial" panose="020B0604020202020204" pitchFamily="34" charset="0"/>
              </a:rPr>
              <a:t>4 </a:t>
            </a:r>
            <a:r>
              <a:rPr lang="en-US" sz="2000" dirty="0" err="1">
                <a:latin typeface="Arial" panose="020B0604020202020204" pitchFamily="34" charset="0"/>
                <a:cs typeface="Arial" panose="020B0604020202020204" pitchFamily="34" charset="0"/>
              </a:rPr>
              <a:t>hrs</a:t>
            </a:r>
            <a:r>
              <a:rPr lang="en-US" sz="2000" dirty="0">
                <a:latin typeface="Arial" panose="020B0604020202020204" pitchFamily="34" charset="0"/>
                <a:cs typeface="Arial" panose="020B0604020202020204" pitchFamily="34" charset="0"/>
              </a:rPr>
              <a:t> embedded in “community medicine rotation”</a:t>
            </a:r>
          </a:p>
          <a:p>
            <a:pPr marL="923122" lvl="2" indent="-214462" defTabSz="850391">
              <a:spcBef>
                <a:spcPts val="500"/>
              </a:spcBef>
              <a:buSzPct val="100000"/>
              <a:defRPr sz="2139"/>
            </a:pPr>
            <a:r>
              <a:rPr lang="en-US" sz="2000" dirty="0">
                <a:latin typeface="Arial" panose="020B0604020202020204" pitchFamily="34" charset="0"/>
                <a:cs typeface="Arial" panose="020B0604020202020204" pitchFamily="34" charset="0"/>
              </a:rPr>
              <a:t>Flipped classroom using true clinical cases</a:t>
            </a:r>
          </a:p>
          <a:p>
            <a:pPr marL="923122" lvl="2" indent="-214462" defTabSz="850391">
              <a:spcBef>
                <a:spcPts val="500"/>
              </a:spcBef>
              <a:buSzPct val="100000"/>
              <a:defRPr sz="2139"/>
            </a:pPr>
            <a:r>
              <a:rPr lang="en-US" sz="2000" dirty="0">
                <a:latin typeface="Arial" panose="020B0604020202020204" pitchFamily="34" charset="0"/>
                <a:cs typeface="Arial" panose="020B0604020202020204" pitchFamily="34" charset="0"/>
              </a:rPr>
              <a:t>Cases exemplify concepts from anthropology, based on </a:t>
            </a:r>
            <a:r>
              <a:rPr lang="en-US" sz="2000" dirty="0" smtClean="0">
                <a:latin typeface="Arial" panose="020B0604020202020204" pitchFamily="34" charset="0"/>
                <a:cs typeface="Arial" panose="020B0604020202020204" pitchFamily="34" charset="0"/>
              </a:rPr>
              <a:t>themes in </a:t>
            </a:r>
            <a:r>
              <a:rPr lang="en-US" sz="2000" u="sng" dirty="0" smtClean="0">
                <a:latin typeface="Arial" panose="020B0604020202020204" pitchFamily="34" charset="0"/>
                <a:cs typeface="Arial" panose="020B0604020202020204" pitchFamily="34" charset="0"/>
              </a:rPr>
              <a:t>Fresh </a:t>
            </a:r>
            <a:r>
              <a:rPr lang="en-US" sz="2000" u="sng" dirty="0">
                <a:latin typeface="Arial" panose="020B0604020202020204" pitchFamily="34" charset="0"/>
                <a:cs typeface="Arial" panose="020B0604020202020204" pitchFamily="34" charset="0"/>
              </a:rPr>
              <a:t>Fruit, Broken Bodies</a:t>
            </a:r>
            <a:r>
              <a:rPr lang="en-US" sz="20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 Holmes)</a:t>
            </a:r>
          </a:p>
          <a:p>
            <a:endParaRPr lang="en-US" dirty="0"/>
          </a:p>
        </p:txBody>
      </p:sp>
      <p:sp>
        <p:nvSpPr>
          <p:cNvPr id="4" name="Slide Number Placeholder 3"/>
          <p:cNvSpPr>
            <a:spLocks noGrp="1"/>
          </p:cNvSpPr>
          <p:nvPr>
            <p:ph type="sldNum" sz="quarter" idx="10"/>
          </p:nvPr>
        </p:nvSpPr>
        <p:spPr/>
        <p:txBody>
          <a:bodyPr/>
          <a:lstStyle/>
          <a:p>
            <a:fld id="{BF25531C-F3B7-4618-9A07-E14445AD441B}" type="slidenum">
              <a:rPr lang="en-US" smtClean="0"/>
              <a:pPr/>
              <a:t>25</a:t>
            </a:fld>
            <a:endParaRPr lang="en-US"/>
          </a:p>
        </p:txBody>
      </p:sp>
    </p:spTree>
    <p:extLst>
      <p:ext uri="{BB962C8B-B14F-4D97-AF65-F5344CB8AC3E}">
        <p14:creationId xmlns:p14="http://schemas.microsoft.com/office/powerpoint/2010/main" val="22642943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Shape 267"/>
          <p:cNvSpPr>
            <a:spLocks noGrp="1"/>
          </p:cNvSpPr>
          <p:nvPr>
            <p:ph type="title"/>
          </p:nvPr>
        </p:nvSpPr>
        <p:spPr>
          <a:prstGeom prst="rect">
            <a:avLst/>
          </a:prstGeom>
        </p:spPr>
        <p:txBody>
          <a:bodyPr/>
          <a:lstStyle/>
          <a:p>
            <a:r>
              <a:t>Resident Comments - MMHP Seminar</a:t>
            </a:r>
          </a:p>
        </p:txBody>
      </p:sp>
      <p:sp>
        <p:nvSpPr>
          <p:cNvPr id="268" name="Shape 268"/>
          <p:cNvSpPr>
            <a:spLocks noGrp="1"/>
          </p:cNvSpPr>
          <p:nvPr>
            <p:ph type="body" idx="1"/>
          </p:nvPr>
        </p:nvSpPr>
        <p:spPr>
          <a:prstGeom prst="rect">
            <a:avLst/>
          </a:prstGeom>
        </p:spPr>
        <p:txBody>
          <a:bodyPr/>
          <a:lstStyle/>
          <a:p>
            <a:pPr marL="0" indent="0">
              <a:buNone/>
            </a:pPr>
            <a:r>
              <a:rPr sz="2400" dirty="0"/>
              <a:t>“This will prompt me to keep my eyes and heart open, with awareness for how our system impacts and propagates disparities / injustices…”</a:t>
            </a:r>
          </a:p>
          <a:p>
            <a:pPr marL="0" indent="0">
              <a:buNone/>
            </a:pPr>
            <a:endParaRPr sz="2400" dirty="0"/>
          </a:p>
          <a:p>
            <a:pPr marL="0" indent="0">
              <a:buNone/>
            </a:pPr>
            <a:r>
              <a:rPr sz="2400" dirty="0"/>
              <a:t>“Appreciated words / constructs / phrases to apply to a lot of what we see every day - somehow makes it seem less insurmountable…”</a:t>
            </a:r>
          </a:p>
          <a:p>
            <a:pPr marL="0" indent="0">
              <a:buNone/>
            </a:pPr>
            <a:endParaRPr sz="2400" dirty="0"/>
          </a:p>
          <a:p>
            <a:pPr marL="0" indent="0">
              <a:buNone/>
            </a:pPr>
            <a:r>
              <a:rPr sz="2400" dirty="0"/>
              <a:t>“I appreciate now even more the need for populations to have strong advocates…I hope to be like this in some form in my community in the future…”</a:t>
            </a:r>
          </a:p>
        </p:txBody>
      </p:sp>
    </p:spTree>
    <p:extLst>
      <p:ext uri="{BB962C8B-B14F-4D97-AF65-F5344CB8AC3E}">
        <p14:creationId xmlns:p14="http://schemas.microsoft.com/office/powerpoint/2010/main" val="895528544"/>
      </p:ext>
    </p:extLst>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Shape 270"/>
          <p:cNvSpPr>
            <a:spLocks noGrp="1"/>
          </p:cNvSpPr>
          <p:nvPr>
            <p:ph type="title"/>
          </p:nvPr>
        </p:nvSpPr>
        <p:spPr>
          <a:prstGeom prst="rect">
            <a:avLst/>
          </a:prstGeom>
        </p:spPr>
        <p:txBody>
          <a:bodyPr/>
          <a:lstStyle/>
          <a:p>
            <a:r>
              <a:t>Learner Comments- MMHP Elective</a:t>
            </a:r>
          </a:p>
        </p:txBody>
      </p:sp>
      <p:sp>
        <p:nvSpPr>
          <p:cNvPr id="271" name="Shape 271"/>
          <p:cNvSpPr>
            <a:spLocks noGrp="1"/>
          </p:cNvSpPr>
          <p:nvPr>
            <p:ph type="body" idx="1"/>
          </p:nvPr>
        </p:nvSpPr>
        <p:spPr>
          <a:prstGeom prst="rect">
            <a:avLst/>
          </a:prstGeom>
        </p:spPr>
        <p:txBody>
          <a:bodyPr/>
          <a:lstStyle/>
          <a:p>
            <a:pPr marL="0" indent="0" defTabSz="886968">
              <a:spcBef>
                <a:spcPts val="500"/>
              </a:spcBef>
              <a:buNone/>
              <a:defRPr sz="2522"/>
            </a:pPr>
            <a:r>
              <a:t>“Though most people can empathize with the struggle of others given enough second-hand information, a different level of understanding is reached by glimpsing these struggles in person, second only to experiencing them oneself.  Working in what most medical professionals would consider relatively austere conditions, seeing patients in their own environment using their native language... it is difficult to describe the effect this type of connection with others has on the soul.  It was fun, it was challenging, it was educational, and I am planning to seek out similar experiences again…”</a:t>
            </a:r>
          </a:p>
          <a:p>
            <a:pPr marL="0" indent="0" defTabSz="886968">
              <a:spcBef>
                <a:spcPts val="500"/>
              </a:spcBef>
              <a:buNone/>
              <a:defRPr sz="2522"/>
            </a:pPr>
            <a:r>
              <a:t>- </a:t>
            </a:r>
            <a:r>
              <a:rPr sz="1940"/>
              <a:t>Matt Libby, DO</a:t>
            </a:r>
          </a:p>
        </p:txBody>
      </p:sp>
    </p:spTree>
    <p:extLst>
      <p:ext uri="{BB962C8B-B14F-4D97-AF65-F5344CB8AC3E}">
        <p14:creationId xmlns:p14="http://schemas.microsoft.com/office/powerpoint/2010/main" val="1839485849"/>
      </p:ext>
    </p:extLst>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Shape 273"/>
          <p:cNvSpPr>
            <a:spLocks noGrp="1"/>
          </p:cNvSpPr>
          <p:nvPr>
            <p:ph type="title"/>
          </p:nvPr>
        </p:nvSpPr>
        <p:spPr>
          <a:prstGeom prst="rect">
            <a:avLst/>
          </a:prstGeom>
        </p:spPr>
        <p:txBody>
          <a:bodyPr/>
          <a:lstStyle/>
          <a:p>
            <a:r>
              <a:t>Learner Comments - MMHP Elective</a:t>
            </a:r>
          </a:p>
        </p:txBody>
      </p:sp>
      <p:sp>
        <p:nvSpPr>
          <p:cNvPr id="274" name="Shape 274"/>
          <p:cNvSpPr>
            <a:spLocks noGrp="1"/>
          </p:cNvSpPr>
          <p:nvPr>
            <p:ph type="body" idx="1"/>
          </p:nvPr>
        </p:nvSpPr>
        <p:spPr>
          <a:prstGeom prst="rect">
            <a:avLst/>
          </a:prstGeom>
        </p:spPr>
        <p:txBody>
          <a:bodyPr/>
          <a:lstStyle/>
          <a:p>
            <a:pPr marL="0" indent="0" defTabSz="841247">
              <a:spcBef>
                <a:spcPts val="500"/>
              </a:spcBef>
              <a:buNone/>
              <a:defRPr sz="2392"/>
            </a:pPr>
            <a:r>
              <a:t>“I came to medical school hoping for clinical experiences like the ones I had working on the mobile clinic in Maine. I am so grateful to have had the opportunity to work with the MMHP, and I can’t wait to do it again…”  </a:t>
            </a:r>
          </a:p>
          <a:p>
            <a:pPr marL="0" indent="0" defTabSz="841247">
              <a:spcBef>
                <a:spcPts val="500"/>
              </a:spcBef>
              <a:buNone/>
              <a:defRPr sz="2392"/>
            </a:pPr>
            <a:r>
              <a:t>-</a:t>
            </a:r>
            <a:r>
              <a:rPr sz="1840"/>
              <a:t>Holly Schroeder, MD</a:t>
            </a:r>
          </a:p>
          <a:p>
            <a:pPr marL="0" indent="0" defTabSz="841247">
              <a:spcBef>
                <a:spcPts val="500"/>
              </a:spcBef>
              <a:buNone/>
              <a:defRPr sz="2392"/>
            </a:pPr>
            <a:endParaRPr sz="1840"/>
          </a:p>
          <a:p>
            <a:pPr marL="0" indent="0" defTabSz="841247">
              <a:spcBef>
                <a:spcPts val="500"/>
              </a:spcBef>
              <a:buNone/>
              <a:defRPr sz="2392"/>
            </a:pPr>
            <a:r>
              <a:t>“This was an enriching learning experience that went far beyond clinical skills to the cultural and societal context in which we were providing care… the innovative curriculum provided us with a comprehensive understanding of the health and social issues that affect farmworkers in Maine.”</a:t>
            </a:r>
          </a:p>
          <a:p>
            <a:pPr marL="0" indent="0" defTabSz="841247">
              <a:spcBef>
                <a:spcPts val="500"/>
              </a:spcBef>
              <a:buNone/>
              <a:defRPr sz="2392"/>
            </a:pPr>
            <a:r>
              <a:t> </a:t>
            </a:r>
            <a:r>
              <a:rPr sz="1840"/>
              <a:t>-Meaghan Kennedy, MD</a:t>
            </a:r>
          </a:p>
        </p:txBody>
      </p:sp>
    </p:spTree>
    <p:extLst>
      <p:ext uri="{BB962C8B-B14F-4D97-AF65-F5344CB8AC3E}">
        <p14:creationId xmlns:p14="http://schemas.microsoft.com/office/powerpoint/2010/main" val="3271188559"/>
      </p:ext>
    </p:extLst>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Shape 276"/>
          <p:cNvSpPr>
            <a:spLocks noGrp="1"/>
          </p:cNvSpPr>
          <p:nvPr>
            <p:ph type="title"/>
          </p:nvPr>
        </p:nvSpPr>
        <p:spPr>
          <a:prstGeom prst="rect">
            <a:avLst/>
          </a:prstGeom>
        </p:spPr>
        <p:txBody>
          <a:bodyPr/>
          <a:lstStyle/>
          <a:p>
            <a:r>
              <a:t>Learner Comments - MMHP</a:t>
            </a:r>
          </a:p>
        </p:txBody>
      </p:sp>
      <p:sp>
        <p:nvSpPr>
          <p:cNvPr id="277" name="Shape 277"/>
          <p:cNvSpPr>
            <a:spLocks noGrp="1"/>
          </p:cNvSpPr>
          <p:nvPr>
            <p:ph type="body" idx="1"/>
          </p:nvPr>
        </p:nvSpPr>
        <p:spPr>
          <a:prstGeom prst="rect">
            <a:avLst/>
          </a:prstGeom>
        </p:spPr>
        <p:txBody>
          <a:bodyPr/>
          <a:lstStyle/>
          <a:p>
            <a:pPr marL="0" indent="0">
              <a:buNone/>
            </a:pPr>
            <a:r>
              <a:rPr sz="2400" dirty="0"/>
              <a:t>From a reflective writing assignment…</a:t>
            </a:r>
          </a:p>
          <a:p>
            <a:pPr marL="0" indent="0">
              <a:buNone/>
            </a:pPr>
            <a:endParaRPr sz="2400" dirty="0"/>
          </a:p>
          <a:p>
            <a:pPr marL="0" indent="0">
              <a:buNone/>
            </a:pPr>
            <a:r>
              <a:rPr sz="2400" dirty="0"/>
              <a:t>All I really want to do is love people, practically and well. I still think that becoming a physician is the best way for me to do that. Nonetheless, I am haunted by a simple question from a chaplain who worked with migrant farm-workers, at the end of </a:t>
            </a:r>
            <a:r>
              <a:rPr sz="2400" i="1" dirty="0"/>
              <a:t>Harvest of Shame</a:t>
            </a:r>
            <a:r>
              <a:rPr sz="2400" dirty="0"/>
              <a:t>: </a:t>
            </a:r>
          </a:p>
          <a:p>
            <a:pPr marL="0" indent="0">
              <a:buNone/>
            </a:pPr>
            <a:r>
              <a:rPr sz="2400" dirty="0"/>
              <a:t>“ Can there be love without justice</a:t>
            </a:r>
            <a:r>
              <a:rPr sz="2400" dirty="0" smtClean="0"/>
              <a:t>?”</a:t>
            </a:r>
            <a:endParaRPr sz="2400" dirty="0"/>
          </a:p>
          <a:p>
            <a:pPr marL="0" indent="0">
              <a:buNone/>
            </a:pPr>
            <a:endParaRPr sz="2000" dirty="0"/>
          </a:p>
          <a:p>
            <a:pPr marL="0" indent="0">
              <a:buNone/>
              <a:defRPr sz="2000"/>
            </a:pPr>
            <a:r>
              <a:rPr sz="2000" dirty="0"/>
              <a:t>-Kate Lewis Peters, DO</a:t>
            </a:r>
          </a:p>
        </p:txBody>
      </p:sp>
    </p:spTree>
    <p:extLst>
      <p:ext uri="{BB962C8B-B14F-4D97-AF65-F5344CB8AC3E}">
        <p14:creationId xmlns:p14="http://schemas.microsoft.com/office/powerpoint/2010/main" val="964994661"/>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Shape 279"/>
          <p:cNvSpPr>
            <a:spLocks noGrp="1"/>
          </p:cNvSpPr>
          <p:nvPr>
            <p:ph type="title"/>
          </p:nvPr>
        </p:nvSpPr>
        <p:spPr>
          <a:prstGeom prst="rect">
            <a:avLst/>
          </a:prstGeom>
        </p:spPr>
        <p:txBody>
          <a:bodyPr/>
          <a:lstStyle/>
          <a:p>
            <a:pPr algn="l"/>
            <a:r>
              <a:rPr dirty="0" smtClean="0"/>
              <a:t>Objectives</a:t>
            </a:r>
            <a:endParaRPr dirty="0"/>
          </a:p>
        </p:txBody>
      </p:sp>
      <p:sp>
        <p:nvSpPr>
          <p:cNvPr id="280" name="Shape 280"/>
          <p:cNvSpPr>
            <a:spLocks noGrp="1"/>
          </p:cNvSpPr>
          <p:nvPr>
            <p:ph type="body" idx="1"/>
          </p:nvPr>
        </p:nvSpPr>
        <p:spPr>
          <a:xfrm>
            <a:off x="303212" y="1371600"/>
            <a:ext cx="7391399" cy="4525963"/>
          </a:xfrm>
          <a:prstGeom prst="rect">
            <a:avLst/>
          </a:prstGeom>
        </p:spPr>
        <p:txBody>
          <a:bodyPr/>
          <a:lstStyle/>
          <a:p>
            <a:pPr marL="0" indent="0" defTabSz="886968">
              <a:spcBef>
                <a:spcPts val="500"/>
              </a:spcBef>
              <a:buNone/>
              <a:defRPr sz="2425"/>
            </a:pPr>
            <a:r>
              <a:rPr dirty="0"/>
              <a:t>At the end of this session, learners will be able to…</a:t>
            </a:r>
          </a:p>
          <a:p>
            <a:pPr marL="0" indent="0" defTabSz="886968">
              <a:spcBef>
                <a:spcPts val="500"/>
              </a:spcBef>
              <a:buNone/>
              <a:defRPr sz="2134"/>
            </a:pPr>
            <a:endParaRPr sz="800" dirty="0"/>
          </a:p>
          <a:p>
            <a:pPr marL="0" indent="0" defTabSz="886968">
              <a:spcBef>
                <a:spcPts val="500"/>
              </a:spcBef>
              <a:buNone/>
              <a:defRPr sz="2134"/>
            </a:pPr>
            <a:r>
              <a:rPr sz="2000" dirty="0"/>
              <a:t>1) Describe the size and demographics of the farmworker population in the US, as well as their unique barriers to care, medical needs and similarities to underserved populations in developing nations</a:t>
            </a:r>
            <a:r>
              <a:rPr sz="2000" dirty="0" smtClean="0"/>
              <a:t>.</a:t>
            </a:r>
            <a:endParaRPr lang="en-US" sz="2000" dirty="0" smtClean="0"/>
          </a:p>
          <a:p>
            <a:pPr marL="0" indent="0" defTabSz="886968">
              <a:spcBef>
                <a:spcPts val="500"/>
              </a:spcBef>
              <a:buNone/>
              <a:defRPr sz="2134"/>
            </a:pPr>
            <a:endParaRPr sz="2000" dirty="0"/>
          </a:p>
          <a:p>
            <a:pPr marL="0" indent="0" defTabSz="886968">
              <a:spcBef>
                <a:spcPts val="500"/>
              </a:spcBef>
              <a:buNone/>
              <a:defRPr sz="2134"/>
            </a:pPr>
            <a:r>
              <a:rPr sz="2000" dirty="0"/>
              <a:t>2) Explain different ways that care for farmworkers can be incorporated into physician training</a:t>
            </a:r>
            <a:r>
              <a:rPr sz="2000" dirty="0" smtClean="0"/>
              <a:t>.</a:t>
            </a:r>
            <a:endParaRPr lang="en-US" sz="2000" dirty="0" smtClean="0"/>
          </a:p>
          <a:p>
            <a:pPr marL="0" indent="0" defTabSz="886968">
              <a:spcBef>
                <a:spcPts val="500"/>
              </a:spcBef>
              <a:buNone/>
              <a:defRPr sz="2134"/>
            </a:pPr>
            <a:endParaRPr sz="2000" dirty="0"/>
          </a:p>
          <a:p>
            <a:pPr marL="0" indent="0" defTabSz="886968">
              <a:spcBef>
                <a:spcPts val="500"/>
              </a:spcBef>
              <a:buNone/>
              <a:defRPr sz="2134"/>
            </a:pPr>
            <a:r>
              <a:rPr sz="2000" dirty="0"/>
              <a:t>3) Articulate the definition of structural competence and how caring for farmworkers can foster the development of critical attitudes and practices leading to expertise in structural competence.</a:t>
            </a:r>
          </a:p>
        </p:txBody>
      </p:sp>
      <p:pic>
        <p:nvPicPr>
          <p:cNvPr id="1026" name="Picture 2" descr="C:\Users\cseymour.MIGRANT\Pictures\IMG_2996.JPG"/>
          <p:cNvPicPr>
            <a:picLocks noChangeAspect="1" noChangeArrowheads="1"/>
          </p:cNvPicPr>
          <p:nvPr/>
        </p:nvPicPr>
        <p:blipFill rotWithShape="1">
          <a:blip r:embed="rId2">
            <a:extLst>
              <a:ext uri="{28A0092B-C50C-407E-A947-70E740481C1C}">
                <a14:useLocalDpi xmlns:a14="http://schemas.microsoft.com/office/drawing/2010/main" val="0"/>
              </a:ext>
            </a:extLst>
          </a:blip>
          <a:srcRect l="21807" t="15038" r="4756"/>
          <a:stretch/>
        </p:blipFill>
        <p:spPr bwMode="auto">
          <a:xfrm>
            <a:off x="7847012" y="990600"/>
            <a:ext cx="4083485" cy="472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8569207"/>
      </p:ext>
    </p:extLst>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Shape 282"/>
          <p:cNvSpPr>
            <a:spLocks noGrp="1"/>
          </p:cNvSpPr>
          <p:nvPr>
            <p:ph type="title"/>
          </p:nvPr>
        </p:nvSpPr>
        <p:spPr>
          <a:prstGeom prst="rect">
            <a:avLst/>
          </a:prstGeom>
        </p:spPr>
        <p:txBody>
          <a:bodyPr/>
          <a:lstStyle/>
          <a:p>
            <a:pPr algn="l"/>
            <a:r>
              <a:rPr dirty="0"/>
              <a:t>Action</a:t>
            </a:r>
          </a:p>
        </p:txBody>
      </p:sp>
      <p:sp>
        <p:nvSpPr>
          <p:cNvPr id="283" name="Shape 283"/>
          <p:cNvSpPr>
            <a:spLocks noGrp="1"/>
          </p:cNvSpPr>
          <p:nvPr>
            <p:ph type="body" idx="1"/>
          </p:nvPr>
        </p:nvSpPr>
        <p:spPr>
          <a:xfrm>
            <a:off x="304721" y="1600201"/>
            <a:ext cx="4646691" cy="4525963"/>
          </a:xfrm>
          <a:prstGeom prst="rect">
            <a:avLst/>
          </a:prstGeom>
        </p:spPr>
        <p:txBody>
          <a:bodyPr/>
          <a:lstStyle/>
          <a:p>
            <a:r>
              <a:rPr sz="2400" dirty="0"/>
              <a:t>How are the concepts and ideas discussed today relevant in your daily professional lives</a:t>
            </a:r>
            <a:r>
              <a:rPr sz="2400" dirty="0" smtClean="0"/>
              <a:t>?</a:t>
            </a:r>
            <a:endParaRPr lang="en-US" sz="2400" dirty="0" smtClean="0"/>
          </a:p>
          <a:p>
            <a:pPr marL="0" indent="0">
              <a:buNone/>
            </a:pPr>
            <a:endParaRPr sz="2400" dirty="0"/>
          </a:p>
          <a:p>
            <a:r>
              <a:rPr sz="2400" dirty="0"/>
              <a:t>What </a:t>
            </a:r>
            <a:r>
              <a:rPr sz="2800" b="1" dirty="0">
                <a:solidFill>
                  <a:schemeClr val="accent2"/>
                </a:solidFill>
              </a:rPr>
              <a:t>concrete action </a:t>
            </a:r>
            <a:r>
              <a:rPr sz="2400" dirty="0"/>
              <a:t>will you take in response to this presentation?</a:t>
            </a:r>
          </a:p>
        </p:txBody>
      </p:sp>
      <p:pic>
        <p:nvPicPr>
          <p:cNvPr id="284" name="pasted-image.png"/>
          <p:cNvPicPr>
            <a:picLocks noChangeAspect="1"/>
          </p:cNvPicPr>
          <p:nvPr/>
        </p:nvPicPr>
        <p:blipFill>
          <a:blip r:embed="rId2">
            <a:extLst/>
          </a:blip>
          <a:stretch>
            <a:fillRect/>
          </a:stretch>
        </p:blipFill>
        <p:spPr>
          <a:xfrm>
            <a:off x="5180012" y="1371600"/>
            <a:ext cx="6019800" cy="4015076"/>
          </a:xfrm>
          <a:prstGeom prst="rect">
            <a:avLst/>
          </a:prstGeom>
          <a:ln w="12700">
            <a:miter lim="400000"/>
          </a:ln>
        </p:spPr>
      </p:pic>
    </p:spTree>
    <p:extLst>
      <p:ext uri="{BB962C8B-B14F-4D97-AF65-F5344CB8AC3E}">
        <p14:creationId xmlns:p14="http://schemas.microsoft.com/office/powerpoint/2010/main" val="2022616544"/>
      </p:ext>
    </p:extLst>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Shape 286"/>
          <p:cNvSpPr/>
          <p:nvPr/>
        </p:nvSpPr>
        <p:spPr>
          <a:xfrm>
            <a:off x="4799012" y="3276600"/>
            <a:ext cx="3259865" cy="369332"/>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a:solidFill>
                  <a:srgbClr val="FFFFFF"/>
                </a:solidFill>
              </a:defRPr>
            </a:lvl1pPr>
          </a:lstStyle>
          <a:p>
            <a:r>
              <a:rPr dirty="0">
                <a:solidFill>
                  <a:schemeClr val="tx1"/>
                </a:solidFill>
              </a:rPr>
              <a:t>https://youtu.be/wl8UKPFSKZc</a:t>
            </a:r>
          </a:p>
        </p:txBody>
      </p:sp>
      <p:pic>
        <p:nvPicPr>
          <p:cNvPr id="2" name="wl8UKPFSKZc"/>
          <p:cNvPicPr>
            <a:picLocks noRot="1" noChangeAspect="1"/>
          </p:cNvPicPr>
          <p:nvPr>
            <a:videoFile r:link="rId1"/>
          </p:nvPr>
        </p:nvPicPr>
        <p:blipFill>
          <a:blip r:embed="rId3"/>
          <a:stretch>
            <a:fillRect/>
          </a:stretch>
        </p:blipFill>
        <p:spPr>
          <a:xfrm>
            <a:off x="4070877" y="1670566"/>
            <a:ext cx="6366934" cy="3581400"/>
          </a:xfrm>
          <a:prstGeom prst="rect">
            <a:avLst/>
          </a:prstGeom>
        </p:spPr>
      </p:pic>
      <p:sp>
        <p:nvSpPr>
          <p:cNvPr id="3" name="TextBox 2"/>
          <p:cNvSpPr txBox="1"/>
          <p:nvPr/>
        </p:nvSpPr>
        <p:spPr>
          <a:xfrm>
            <a:off x="3046412" y="685800"/>
            <a:ext cx="7620000" cy="400110"/>
          </a:xfrm>
          <a:prstGeom prst="rect">
            <a:avLst/>
          </a:prstGeom>
          <a:noFill/>
        </p:spPr>
        <p:txBody>
          <a:bodyPr wrap="square" rtlCol="0">
            <a:spAutoFit/>
          </a:bodyPr>
          <a:lstStyle/>
          <a:p>
            <a:r>
              <a:rPr lang="en-US" sz="2000" dirty="0" smtClean="0"/>
              <a:t>“A small act of resistance” – Beth Russet, FNP – MMHP 2007</a:t>
            </a:r>
            <a:endParaRPr lang="en-US" sz="2000" dirty="0"/>
          </a:p>
        </p:txBody>
      </p:sp>
    </p:spTree>
    <p:extLst>
      <p:ext uri="{BB962C8B-B14F-4D97-AF65-F5344CB8AC3E}">
        <p14:creationId xmlns:p14="http://schemas.microsoft.com/office/powerpoint/2010/main" val="1353376495"/>
      </p:ext>
    </p:extLst>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Shape 231"/>
          <p:cNvSpPr txBox="1">
            <a:spLocks noGrp="1"/>
          </p:cNvSpPr>
          <p:nvPr>
            <p:ph type="title"/>
          </p:nvPr>
        </p:nvSpPr>
        <p:spPr>
          <a:xfrm>
            <a:off x="1979612" y="152401"/>
            <a:ext cx="8229600" cy="990599"/>
          </a:xfrm>
          <a:prstGeom prst="rect">
            <a:avLst/>
          </a:prstGeom>
          <a:noFill/>
          <a:ln>
            <a:noFill/>
          </a:ln>
        </p:spPr>
        <p:txBody>
          <a:bodyPr vert="horz" wrap="square" lIns="91425" tIns="45700" rIns="91425" bIns="45700" numCol="1" anchor="b" anchorCtr="0" compatLnSpc="1">
            <a:prstTxWarp prst="textNoShape">
              <a:avLst/>
            </a:prstTxWarp>
            <a:noAutofit/>
          </a:bodyPr>
          <a:lstStyle/>
          <a:p>
            <a:pPr algn="l">
              <a:spcBef>
                <a:spcPts val="0"/>
              </a:spcBef>
              <a:buClr>
                <a:schemeClr val="lt2"/>
              </a:buClr>
              <a:buSzPct val="25000"/>
            </a:pPr>
            <a:r>
              <a:rPr lang="en-US" sz="3600" dirty="0">
                <a:solidFill>
                  <a:schemeClr val="tx1"/>
                </a:solidFill>
                <a:latin typeface="Garamond" panose="02020404030301010803" pitchFamily="18" charset="0"/>
                <a:ea typeface="Bookman Old Style"/>
                <a:cs typeface="Bookman Old Style"/>
                <a:sym typeface="Bookman Old Style"/>
              </a:rPr>
              <a:t>Resources</a:t>
            </a:r>
          </a:p>
        </p:txBody>
      </p:sp>
      <p:sp>
        <p:nvSpPr>
          <p:cNvPr id="232" name="Shape 232"/>
          <p:cNvSpPr txBox="1">
            <a:spLocks noGrp="1"/>
          </p:cNvSpPr>
          <p:nvPr>
            <p:ph type="body" idx="1"/>
          </p:nvPr>
        </p:nvSpPr>
        <p:spPr>
          <a:xfrm>
            <a:off x="1979612" y="1219200"/>
            <a:ext cx="8229600" cy="4937760"/>
          </a:xfrm>
          <a:prstGeom prst="rect">
            <a:avLst/>
          </a:prstGeom>
          <a:noFill/>
          <a:ln>
            <a:noFill/>
          </a:ln>
        </p:spPr>
        <p:txBody>
          <a:bodyPr vert="horz" wrap="square" lIns="91425" tIns="45700" rIns="91425" bIns="45700" numCol="1" anchor="t" anchorCtr="0" compatLnSpc="1">
            <a:prstTxWarp prst="textNoShape">
              <a:avLst/>
            </a:prstTxWarp>
            <a:noAutofit/>
          </a:bodyPr>
          <a:lstStyle/>
          <a:p>
            <a:pPr marL="274320" indent="-274320">
              <a:spcBef>
                <a:spcPts val="0"/>
              </a:spcBef>
              <a:spcAft>
                <a:spcPts val="0"/>
              </a:spcAft>
              <a:buClr>
                <a:schemeClr val="accent1"/>
              </a:buClr>
              <a:buSzPct val="76000"/>
              <a:buNone/>
            </a:pPr>
            <a:endParaRPr sz="2600" dirty="0">
              <a:solidFill>
                <a:schemeClr val="lt1"/>
              </a:solidFill>
              <a:latin typeface="Cabin"/>
              <a:ea typeface="Cabin"/>
              <a:cs typeface="Cabin"/>
              <a:sym typeface="Cabin"/>
            </a:endParaRPr>
          </a:p>
          <a:p>
            <a:pPr marL="274320" indent="-274320">
              <a:spcBef>
                <a:spcPts val="600"/>
              </a:spcBef>
              <a:spcAft>
                <a:spcPts val="0"/>
              </a:spcAft>
              <a:buClr>
                <a:schemeClr val="accent1"/>
              </a:buClr>
              <a:buSzPct val="76000"/>
              <a:buFont typeface="Noto Sans Symbols"/>
              <a:buChar char="▶"/>
            </a:pPr>
            <a:r>
              <a:rPr lang="en-US" sz="2600" dirty="0">
                <a:solidFill>
                  <a:schemeClr val="tx1"/>
                </a:solidFill>
                <a:ea typeface="Gill Sans MT" charset="0"/>
                <a:cs typeface="Gill Sans MT" charset="0"/>
                <a:sym typeface="Cabin"/>
              </a:rPr>
              <a:t>All photographs in this presentation borrowed from </a:t>
            </a:r>
          </a:p>
          <a:p>
            <a:pPr marL="274320" indent="-274320">
              <a:spcBef>
                <a:spcPts val="600"/>
              </a:spcBef>
              <a:spcAft>
                <a:spcPts val="0"/>
              </a:spcAft>
              <a:buClr>
                <a:schemeClr val="accent1"/>
              </a:buClr>
              <a:buSzPct val="25000"/>
              <a:buNone/>
            </a:pPr>
            <a:r>
              <a:rPr lang="en-US" sz="2600" dirty="0">
                <a:solidFill>
                  <a:schemeClr val="tx1"/>
                </a:solidFill>
                <a:ea typeface="Gill Sans MT" charset="0"/>
                <a:cs typeface="Gill Sans MT" charset="0"/>
                <a:sym typeface="Cabin"/>
              </a:rPr>
              <a:t>	</a:t>
            </a:r>
            <a:r>
              <a:rPr lang="en-US" sz="2600" u="sng" dirty="0">
                <a:solidFill>
                  <a:schemeClr val="tx1"/>
                </a:solidFill>
                <a:ea typeface="Gill Sans MT" charset="0"/>
                <a:cs typeface="Gill Sans MT" charset="0"/>
                <a:sym typeface="Cabin"/>
              </a:rPr>
              <a:t> Farmworkers Feed Us All</a:t>
            </a:r>
            <a:r>
              <a:rPr lang="en-US" sz="2600" dirty="0">
                <a:solidFill>
                  <a:schemeClr val="tx1"/>
                </a:solidFill>
                <a:ea typeface="Gill Sans MT" charset="0"/>
                <a:cs typeface="Gill Sans MT" charset="0"/>
                <a:sym typeface="Cabin"/>
              </a:rPr>
              <a:t/>
            </a:r>
            <a:br>
              <a:rPr lang="en-US" sz="2600" dirty="0">
                <a:solidFill>
                  <a:schemeClr val="tx1"/>
                </a:solidFill>
                <a:ea typeface="Gill Sans MT" charset="0"/>
                <a:cs typeface="Gill Sans MT" charset="0"/>
                <a:sym typeface="Cabin"/>
              </a:rPr>
            </a:br>
            <a:r>
              <a:rPr lang="en-US" sz="2600" dirty="0">
                <a:solidFill>
                  <a:schemeClr val="tx1"/>
                </a:solidFill>
                <a:ea typeface="Gill Sans MT" charset="0"/>
                <a:cs typeface="Gill Sans MT" charset="0"/>
                <a:sym typeface="Cabin"/>
              </a:rPr>
              <a:t> by Earl Dotter and Tennessee Watson</a:t>
            </a:r>
          </a:p>
          <a:p>
            <a:pPr marL="274320" indent="-274320">
              <a:spcBef>
                <a:spcPts val="600"/>
              </a:spcBef>
              <a:spcAft>
                <a:spcPts val="0"/>
              </a:spcAft>
              <a:buClr>
                <a:schemeClr val="accent1"/>
              </a:buClr>
              <a:buSzPct val="25000"/>
              <a:buNone/>
            </a:pPr>
            <a:endParaRPr sz="2600" dirty="0">
              <a:solidFill>
                <a:schemeClr val="tx1"/>
              </a:solidFill>
              <a:ea typeface="Gill Sans MT" charset="0"/>
              <a:cs typeface="Gill Sans MT" charset="0"/>
              <a:sym typeface="Cabin"/>
            </a:endParaRPr>
          </a:p>
          <a:p>
            <a:pPr marL="274320" indent="-274320">
              <a:spcBef>
                <a:spcPts val="600"/>
              </a:spcBef>
              <a:spcAft>
                <a:spcPts val="0"/>
              </a:spcAft>
              <a:buClr>
                <a:schemeClr val="accent1"/>
              </a:buClr>
              <a:buSzPct val="76000"/>
              <a:buFont typeface="Noto Sans Symbols"/>
              <a:buChar char="▶"/>
            </a:pPr>
            <a:r>
              <a:rPr lang="en-US" sz="2600" dirty="0">
                <a:solidFill>
                  <a:schemeClr val="tx1"/>
                </a:solidFill>
                <a:ea typeface="Gill Sans MT" charset="0"/>
                <a:cs typeface="Gill Sans MT" charset="0"/>
                <a:sym typeface="Cabin"/>
              </a:rPr>
              <a:t>Migrant Clinician’s Network</a:t>
            </a:r>
          </a:p>
          <a:p>
            <a:pPr marL="274320" indent="-274320">
              <a:spcBef>
                <a:spcPts val="600"/>
              </a:spcBef>
              <a:spcAft>
                <a:spcPts val="0"/>
              </a:spcAft>
              <a:buClr>
                <a:schemeClr val="accent1"/>
              </a:buClr>
              <a:buSzPct val="25000"/>
              <a:buNone/>
            </a:pPr>
            <a:r>
              <a:rPr lang="en-US" sz="2600" dirty="0">
                <a:solidFill>
                  <a:schemeClr val="tx1"/>
                </a:solidFill>
                <a:ea typeface="Gill Sans MT" charset="0"/>
                <a:cs typeface="Gill Sans MT" charset="0"/>
                <a:sym typeface="Cabin"/>
              </a:rPr>
              <a:t>	</a:t>
            </a:r>
            <a:r>
              <a:rPr lang="en-US" sz="2600" u="sng" dirty="0">
                <a:solidFill>
                  <a:schemeClr val="tx1"/>
                </a:solidFill>
                <a:ea typeface="Gill Sans MT" charset="0"/>
                <a:cs typeface="Gill Sans MT" charset="0"/>
                <a:sym typeface="Cabin"/>
                <a:hlinkClick r:id="rId3"/>
              </a:rPr>
              <a:t>http://www.migrantclinician.org/</a:t>
            </a:r>
          </a:p>
          <a:p>
            <a:pPr marL="274320" indent="-274320">
              <a:spcBef>
                <a:spcPts val="600"/>
              </a:spcBef>
              <a:spcAft>
                <a:spcPts val="0"/>
              </a:spcAft>
              <a:buClr>
                <a:schemeClr val="accent1"/>
              </a:buClr>
              <a:buSzPct val="25000"/>
              <a:buNone/>
            </a:pPr>
            <a:endParaRPr sz="2600" dirty="0">
              <a:solidFill>
                <a:schemeClr val="lt1"/>
              </a:solidFill>
              <a:latin typeface="Cabin"/>
              <a:ea typeface="Cabin"/>
              <a:cs typeface="Cabin"/>
              <a:sym typeface="Cabin"/>
            </a:endParaRPr>
          </a:p>
          <a:p>
            <a:pPr marL="274320" indent="-274320">
              <a:spcBef>
                <a:spcPts val="600"/>
              </a:spcBef>
              <a:spcAft>
                <a:spcPts val="0"/>
              </a:spcAft>
              <a:buClr>
                <a:schemeClr val="accent1"/>
              </a:buClr>
              <a:buSzPct val="25000"/>
              <a:buNone/>
            </a:pPr>
            <a:r>
              <a:rPr lang="en-US" sz="2600" dirty="0">
                <a:solidFill>
                  <a:schemeClr val="lt1"/>
                </a:solidFill>
                <a:latin typeface="Cabin"/>
                <a:ea typeface="Cabin"/>
                <a:cs typeface="Cabin"/>
                <a:sym typeface="Cabin"/>
              </a:rPr>
              <a:t> </a:t>
            </a:r>
          </a:p>
          <a:p>
            <a:pPr marL="274320" indent="-274320">
              <a:spcBef>
                <a:spcPts val="600"/>
              </a:spcBef>
              <a:buClr>
                <a:schemeClr val="accent1"/>
              </a:buClr>
              <a:buSzPct val="25000"/>
              <a:buNone/>
            </a:pPr>
            <a:endParaRPr sz="2600" dirty="0">
              <a:solidFill>
                <a:schemeClr val="lt1"/>
              </a:solidFill>
              <a:latin typeface="Cabin"/>
              <a:ea typeface="Cabin"/>
              <a:cs typeface="Cabin"/>
              <a:sym typeface="Cabin"/>
            </a:endParaRPr>
          </a:p>
        </p:txBody>
      </p:sp>
    </p:spTree>
    <p:extLst>
      <p:ext uri="{BB962C8B-B14F-4D97-AF65-F5344CB8AC3E}">
        <p14:creationId xmlns:p14="http://schemas.microsoft.com/office/powerpoint/2010/main" val="35991739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title"/>
          </p:nvPr>
        </p:nvSpPr>
        <p:spPr>
          <a:xfrm>
            <a:off x="1979612" y="152401"/>
            <a:ext cx="8229600" cy="990599"/>
          </a:xfrm>
          <a:prstGeom prst="rect">
            <a:avLst/>
          </a:prstGeom>
          <a:noFill/>
          <a:ln>
            <a:noFill/>
          </a:ln>
        </p:spPr>
        <p:txBody>
          <a:bodyPr vert="horz" wrap="square" lIns="91425" tIns="45700" rIns="91425" bIns="45700" numCol="1" anchor="b" anchorCtr="0" compatLnSpc="1">
            <a:prstTxWarp prst="textNoShape">
              <a:avLst/>
            </a:prstTxWarp>
            <a:noAutofit/>
          </a:bodyPr>
          <a:lstStyle/>
          <a:p>
            <a:pPr algn="l">
              <a:spcBef>
                <a:spcPts val="0"/>
              </a:spcBef>
              <a:buClr>
                <a:schemeClr val="lt2"/>
              </a:buClr>
              <a:buSzPct val="25000"/>
            </a:pPr>
            <a:r>
              <a:rPr lang="en-US" sz="3200" dirty="0">
                <a:solidFill>
                  <a:schemeClr val="tx1"/>
                </a:solidFill>
                <a:latin typeface="Garamond" panose="02020404030301010803" pitchFamily="18" charset="0"/>
                <a:ea typeface="Bookman Old Style"/>
                <a:cs typeface="Bookman Old Style"/>
                <a:sym typeface="Bookman Old Style"/>
              </a:rPr>
              <a:t>Key Terminology</a:t>
            </a:r>
          </a:p>
        </p:txBody>
      </p:sp>
      <p:sp>
        <p:nvSpPr>
          <p:cNvPr id="118" name="Shape 118"/>
          <p:cNvSpPr txBox="1">
            <a:spLocks noGrp="1"/>
          </p:cNvSpPr>
          <p:nvPr>
            <p:ph type="body" idx="1"/>
          </p:nvPr>
        </p:nvSpPr>
        <p:spPr>
          <a:xfrm>
            <a:off x="2301874" y="1143000"/>
            <a:ext cx="7583488" cy="4798110"/>
          </a:xfrm>
          <a:prstGeom prst="rect">
            <a:avLst/>
          </a:prstGeom>
          <a:noFill/>
          <a:ln>
            <a:noFill/>
          </a:ln>
        </p:spPr>
        <p:txBody>
          <a:bodyPr vert="horz" wrap="square" lIns="91425" tIns="45700" rIns="91425" bIns="45700" numCol="1" anchor="t" anchorCtr="0" compatLnSpc="1">
            <a:prstTxWarp prst="textNoShape">
              <a:avLst/>
            </a:prstTxWarp>
            <a:noAutofit/>
          </a:bodyPr>
          <a:lstStyle/>
          <a:p>
            <a:pPr marL="274320" indent="-274320">
              <a:spcBef>
                <a:spcPts val="0"/>
              </a:spcBef>
              <a:spcAft>
                <a:spcPts val="0"/>
              </a:spcAft>
              <a:buClr>
                <a:schemeClr val="accent1"/>
              </a:buClr>
              <a:buSzPct val="76000"/>
              <a:buNone/>
            </a:pPr>
            <a:endParaRPr sz="800" dirty="0">
              <a:solidFill>
                <a:schemeClr val="lt1"/>
              </a:solidFill>
              <a:latin typeface="Cabin"/>
              <a:ea typeface="Cabin"/>
              <a:cs typeface="Cabin"/>
              <a:sym typeface="Cabin"/>
            </a:endParaRPr>
          </a:p>
          <a:p>
            <a:pPr marL="263347" indent="-263347" defTabSz="877823">
              <a:spcBef>
                <a:spcPts val="500"/>
              </a:spcBef>
              <a:defRPr sz="2304">
                <a:latin typeface="Gill Sans MT"/>
                <a:ea typeface="Gill Sans MT"/>
                <a:cs typeface="Gill Sans MT"/>
                <a:sym typeface="Gill Sans MT"/>
              </a:defRPr>
            </a:pPr>
            <a:r>
              <a:rPr lang="en-US" b="1" dirty="0">
                <a:solidFill>
                  <a:schemeClr val="tx1"/>
                </a:solidFill>
                <a:latin typeface="Garamond" panose="02020404030301010803" pitchFamily="18" charset="0"/>
              </a:rPr>
              <a:t>Structural competency</a:t>
            </a:r>
          </a:p>
          <a:p>
            <a:pPr marL="0" lvl="1" indent="219455" defTabSz="877823">
              <a:spcBef>
                <a:spcPts val="900"/>
              </a:spcBef>
              <a:buClrTx/>
              <a:buSzTx/>
              <a:buFontTx/>
              <a:buNone/>
              <a:defRPr sz="1536">
                <a:solidFill>
                  <a:srgbClr val="BBD7F8"/>
                </a:solidFill>
              </a:defRPr>
            </a:pPr>
            <a:r>
              <a:rPr lang="en-US" dirty="0" smtClean="0">
                <a:solidFill>
                  <a:schemeClr val="tx1"/>
                </a:solidFill>
              </a:rPr>
              <a:t>The </a:t>
            </a:r>
            <a:r>
              <a:rPr lang="en-US" dirty="0">
                <a:solidFill>
                  <a:schemeClr val="tx1"/>
                </a:solidFill>
              </a:rPr>
              <a:t>trained ability to discern how a host of issues defined clinically as symptoms, attitudes, or diseases (e.g., depression, hypertension, obesity, smoking, medication “non-compliance,” trauma, psychosis) also represent the downstream implications of a number of upstream decisions about such matters as health care and food delivery systems, zoning laws, urban and rural infrastructures, medicalization, or even about the very definitions of illness and health. </a:t>
            </a:r>
          </a:p>
          <a:p>
            <a:pPr marL="263347" indent="-263347" defTabSz="877823">
              <a:lnSpc>
                <a:spcPct val="150000"/>
              </a:lnSpc>
              <a:spcBef>
                <a:spcPts val="500"/>
              </a:spcBef>
              <a:defRPr sz="2304">
                <a:latin typeface="Gill Sans MT"/>
                <a:ea typeface="Gill Sans MT"/>
                <a:cs typeface="Gill Sans MT"/>
                <a:sym typeface="Gill Sans MT"/>
              </a:defRPr>
            </a:pPr>
            <a:r>
              <a:rPr lang="en-US" b="1" dirty="0">
                <a:solidFill>
                  <a:schemeClr val="tx1"/>
                </a:solidFill>
                <a:latin typeface="Garamond" panose="02020404030301010803" pitchFamily="18" charset="0"/>
              </a:rPr>
              <a:t>Five Skill-Sets</a:t>
            </a:r>
            <a:endParaRPr lang="en-US" sz="1152" b="1" dirty="0">
              <a:solidFill>
                <a:schemeClr val="tx1"/>
              </a:solidFill>
              <a:latin typeface="Garamond" panose="02020404030301010803" pitchFamily="18" charset="0"/>
            </a:endParaRPr>
          </a:p>
          <a:p>
            <a:pPr marL="624576" lvl="1" indent="-136896" defTabSz="438911">
              <a:lnSpc>
                <a:spcPct val="120000"/>
              </a:lnSpc>
              <a:spcBef>
                <a:spcPts val="1100"/>
              </a:spcBef>
              <a:buClrTx/>
              <a:buSzPct val="100000"/>
              <a:buFontTx/>
              <a:buAutoNum type="arabicPeriod"/>
              <a:defRPr sz="1536">
                <a:solidFill>
                  <a:schemeClr val="accent3">
                    <a:lumOff val="24411"/>
                  </a:schemeClr>
                </a:solidFill>
              </a:defRPr>
            </a:pPr>
            <a:r>
              <a:rPr lang="en-US" dirty="0">
                <a:solidFill>
                  <a:schemeClr val="tx1"/>
                </a:solidFill>
              </a:rPr>
              <a:t>Recognizing the structures that shape clinical interactions </a:t>
            </a:r>
          </a:p>
          <a:p>
            <a:pPr marL="624576" lvl="1" indent="-136896" defTabSz="438911">
              <a:lnSpc>
                <a:spcPct val="120000"/>
              </a:lnSpc>
              <a:spcBef>
                <a:spcPts val="1100"/>
              </a:spcBef>
              <a:buClrTx/>
              <a:buSzPct val="100000"/>
              <a:buFontTx/>
              <a:buAutoNum type="arabicPeriod"/>
              <a:defRPr sz="1536">
                <a:solidFill>
                  <a:schemeClr val="accent3">
                    <a:lumOff val="24411"/>
                  </a:schemeClr>
                </a:solidFill>
              </a:defRPr>
            </a:pPr>
            <a:r>
              <a:rPr lang="en-US" dirty="0">
                <a:solidFill>
                  <a:schemeClr val="tx1"/>
                </a:solidFill>
              </a:rPr>
              <a:t> Developing an extra-clinical language of structure </a:t>
            </a:r>
          </a:p>
          <a:p>
            <a:pPr marL="624576" lvl="1" indent="-136896" defTabSz="438911">
              <a:lnSpc>
                <a:spcPct val="120000"/>
              </a:lnSpc>
              <a:spcBef>
                <a:spcPts val="1100"/>
              </a:spcBef>
              <a:buClrTx/>
              <a:buSzPct val="100000"/>
              <a:buFontTx/>
              <a:buAutoNum type="arabicPeriod"/>
              <a:defRPr sz="1536">
                <a:solidFill>
                  <a:schemeClr val="accent3">
                    <a:lumOff val="24411"/>
                  </a:schemeClr>
                </a:solidFill>
              </a:defRPr>
            </a:pPr>
            <a:r>
              <a:rPr lang="en-US" dirty="0">
                <a:solidFill>
                  <a:schemeClr val="tx1"/>
                </a:solidFill>
              </a:rPr>
              <a:t>Rearticulating “cultural” presentations in structural terms </a:t>
            </a:r>
          </a:p>
          <a:p>
            <a:pPr marL="624576" lvl="1" indent="-136896" defTabSz="438911">
              <a:lnSpc>
                <a:spcPct val="120000"/>
              </a:lnSpc>
              <a:spcBef>
                <a:spcPts val="1100"/>
              </a:spcBef>
              <a:buClrTx/>
              <a:buSzPct val="100000"/>
              <a:buFontTx/>
              <a:buAutoNum type="arabicPeriod"/>
              <a:defRPr sz="1536">
                <a:solidFill>
                  <a:schemeClr val="accent3">
                    <a:lumOff val="24411"/>
                  </a:schemeClr>
                </a:solidFill>
              </a:defRPr>
            </a:pPr>
            <a:r>
              <a:rPr lang="en-US" dirty="0">
                <a:solidFill>
                  <a:schemeClr val="tx1"/>
                </a:solidFill>
              </a:rPr>
              <a:t>Observing and imagining structural intervention </a:t>
            </a:r>
          </a:p>
          <a:p>
            <a:pPr marL="624576" lvl="1" indent="-136896" defTabSz="438911">
              <a:lnSpc>
                <a:spcPct val="120000"/>
              </a:lnSpc>
              <a:spcBef>
                <a:spcPts val="1100"/>
              </a:spcBef>
              <a:buClrTx/>
              <a:buSzPct val="100000"/>
              <a:buFontTx/>
              <a:buAutoNum type="arabicPeriod"/>
              <a:defRPr sz="1536">
                <a:solidFill>
                  <a:schemeClr val="accent3">
                    <a:lumOff val="24411"/>
                  </a:schemeClr>
                </a:solidFill>
              </a:defRPr>
            </a:pPr>
            <a:r>
              <a:rPr lang="en-US" dirty="0">
                <a:solidFill>
                  <a:schemeClr val="tx1"/>
                </a:solidFill>
              </a:rPr>
              <a:t>Developing structural humility </a:t>
            </a:r>
          </a:p>
        </p:txBody>
      </p:sp>
      <p:sp>
        <p:nvSpPr>
          <p:cNvPr id="2" name="TextBox 1"/>
          <p:cNvSpPr txBox="1"/>
          <p:nvPr/>
        </p:nvSpPr>
        <p:spPr>
          <a:xfrm>
            <a:off x="303212" y="6319689"/>
            <a:ext cx="5943600" cy="369332"/>
          </a:xfrm>
          <a:prstGeom prst="rect">
            <a:avLst/>
          </a:prstGeom>
          <a:noFill/>
        </p:spPr>
        <p:txBody>
          <a:bodyPr wrap="square" rtlCol="0">
            <a:spAutoFit/>
          </a:bodyPr>
          <a:lstStyle/>
          <a:p>
            <a:pPr>
              <a:defRPr>
                <a:solidFill>
                  <a:srgbClr val="FFFFFF"/>
                </a:solidFill>
              </a:defRPr>
            </a:pPr>
            <a:r>
              <a:rPr lang="en-US" sz="900" dirty="0">
                <a:solidFill>
                  <a:schemeClr val="bg1">
                    <a:lumMod val="95000"/>
                  </a:schemeClr>
                </a:solidFill>
              </a:rPr>
              <a:t>Structural competency</a:t>
            </a:r>
            <a:r>
              <a:rPr lang="en-US" sz="900" b="1" dirty="0">
                <a:solidFill>
                  <a:schemeClr val="bg1">
                    <a:lumMod val="95000"/>
                  </a:schemeClr>
                </a:solidFill>
              </a:rPr>
              <a:t>: </a:t>
            </a:r>
            <a:r>
              <a:rPr lang="en-US" sz="900" dirty="0">
                <a:solidFill>
                  <a:schemeClr val="bg1">
                    <a:lumMod val="95000"/>
                  </a:schemeClr>
                </a:solidFill>
              </a:rPr>
              <a:t>Theorizing a new medical engagement with stigma and inequality; J.M. </a:t>
            </a:r>
            <a:r>
              <a:rPr lang="en-US" sz="900" dirty="0" err="1">
                <a:solidFill>
                  <a:schemeClr val="bg1">
                    <a:lumMod val="95000"/>
                  </a:schemeClr>
                </a:solidFill>
              </a:rPr>
              <a:t>Metzl</a:t>
            </a:r>
            <a:r>
              <a:rPr lang="en-US" sz="900" dirty="0">
                <a:solidFill>
                  <a:schemeClr val="bg1">
                    <a:lumMod val="95000"/>
                  </a:schemeClr>
                </a:solidFill>
              </a:rPr>
              <a:t>, H. Hansen / Social Science &amp; Medicine 103 (2014) 126e133 </a:t>
            </a:r>
          </a:p>
        </p:txBody>
      </p:sp>
    </p:spTree>
    <p:extLst>
      <p:ext uri="{BB962C8B-B14F-4D97-AF65-F5344CB8AC3E}">
        <p14:creationId xmlns:p14="http://schemas.microsoft.com/office/powerpoint/2010/main" val="36376388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Shape 123"/>
          <p:cNvSpPr txBox="1">
            <a:spLocks noGrp="1"/>
          </p:cNvSpPr>
          <p:nvPr>
            <p:ph type="title"/>
          </p:nvPr>
        </p:nvSpPr>
        <p:spPr>
          <a:xfrm>
            <a:off x="1979612" y="152401"/>
            <a:ext cx="8229600" cy="990599"/>
          </a:xfrm>
          <a:prstGeom prst="rect">
            <a:avLst/>
          </a:prstGeom>
          <a:noFill/>
          <a:ln>
            <a:noFill/>
          </a:ln>
        </p:spPr>
        <p:txBody>
          <a:bodyPr vert="horz" wrap="square" lIns="91425" tIns="45700" rIns="91425" bIns="45700" numCol="1" anchor="b" anchorCtr="0" compatLnSpc="1">
            <a:prstTxWarp prst="textNoShape">
              <a:avLst/>
            </a:prstTxWarp>
            <a:noAutofit/>
          </a:bodyPr>
          <a:lstStyle/>
          <a:p>
            <a:pPr algn="l">
              <a:spcBef>
                <a:spcPts val="0"/>
              </a:spcBef>
              <a:buClr>
                <a:schemeClr val="lt2"/>
              </a:buClr>
              <a:buSzPct val="25000"/>
            </a:pPr>
            <a:r>
              <a:rPr lang="en-US" sz="3200" dirty="0">
                <a:solidFill>
                  <a:schemeClr val="tx1"/>
                </a:solidFill>
                <a:latin typeface="Garamond" panose="02020404030301010803" pitchFamily="18" charset="0"/>
                <a:ea typeface="Bookman Old Style"/>
                <a:cs typeface="Bookman Old Style"/>
                <a:sym typeface="Bookman Old Style"/>
              </a:rPr>
              <a:t>Case #1</a:t>
            </a:r>
          </a:p>
        </p:txBody>
      </p:sp>
      <p:sp>
        <p:nvSpPr>
          <p:cNvPr id="124" name="Shape 124"/>
          <p:cNvSpPr txBox="1">
            <a:spLocks noGrp="1"/>
          </p:cNvSpPr>
          <p:nvPr>
            <p:ph type="body" idx="1"/>
          </p:nvPr>
        </p:nvSpPr>
        <p:spPr>
          <a:xfrm>
            <a:off x="1979612" y="1219200"/>
            <a:ext cx="8229600" cy="4937760"/>
          </a:xfrm>
          <a:prstGeom prst="rect">
            <a:avLst/>
          </a:prstGeom>
          <a:noFill/>
          <a:ln>
            <a:noFill/>
          </a:ln>
        </p:spPr>
        <p:txBody>
          <a:bodyPr vert="horz" wrap="square" lIns="91425" tIns="45700" rIns="91425" bIns="45700" numCol="1" anchor="t" anchorCtr="0" compatLnSpc="1">
            <a:prstTxWarp prst="textNoShape">
              <a:avLst/>
            </a:prstTxWarp>
            <a:noAutofit/>
          </a:bodyPr>
          <a:lstStyle/>
          <a:p>
            <a:pPr marL="274320" indent="-297954">
              <a:lnSpc>
                <a:spcPct val="90000"/>
              </a:lnSpc>
              <a:spcBef>
                <a:spcPts val="0"/>
              </a:spcBef>
              <a:spcAft>
                <a:spcPts val="0"/>
              </a:spcAft>
              <a:buClr>
                <a:schemeClr val="accent1"/>
              </a:buClr>
              <a:buSzPct val="100000"/>
              <a:buFont typeface="Noto Sans Symbols"/>
              <a:buChar char="▶"/>
            </a:pPr>
            <a:r>
              <a:rPr lang="en-US" sz="2000" dirty="0">
                <a:solidFill>
                  <a:schemeClr val="tx1"/>
                </a:solidFill>
                <a:ea typeface="Gill Sans MT" charset="0"/>
                <a:cs typeface="Gill Sans MT" charset="0"/>
                <a:sym typeface="Cabin"/>
              </a:rPr>
              <a:t>You are on a night of obstetric call and a 31 year G2 P1001 Mexican woman presents in active labor. She has been working in Florida as a migrant farmworker and has not received any routine prenatal care. She has an uncomplicated second stage; however the baby is born without arms and legs. As you ask more questions regarding her history, you learn that she picks tomatoes for a large agricultural company and she and other farmworkers have been regularly experiencing nausea, dizziness, headaches and rashes for the past seven months since the start of using several new herbicides and pesticides.</a:t>
            </a:r>
          </a:p>
          <a:p>
            <a:pPr marL="274320" indent="-274320">
              <a:lnSpc>
                <a:spcPct val="90000"/>
              </a:lnSpc>
              <a:spcBef>
                <a:spcPts val="600"/>
              </a:spcBef>
              <a:spcAft>
                <a:spcPts val="0"/>
              </a:spcAft>
              <a:buClr>
                <a:schemeClr val="accent1"/>
              </a:buClr>
              <a:buSzPct val="76158"/>
              <a:buNone/>
            </a:pPr>
            <a:endParaRPr sz="2000" dirty="0">
              <a:solidFill>
                <a:schemeClr val="tx1"/>
              </a:solidFill>
              <a:ea typeface="Gill Sans MT" charset="0"/>
              <a:cs typeface="Gill Sans MT" charset="0"/>
              <a:sym typeface="Cabin"/>
            </a:endParaRPr>
          </a:p>
          <a:p>
            <a:pPr marL="274320" indent="-274320">
              <a:lnSpc>
                <a:spcPct val="90000"/>
              </a:lnSpc>
              <a:spcBef>
                <a:spcPts val="600"/>
              </a:spcBef>
              <a:buClr>
                <a:schemeClr val="accent1"/>
              </a:buClr>
              <a:buSzPct val="76158"/>
              <a:buFont typeface="Noto Sans Symbols"/>
              <a:buChar char="▶"/>
            </a:pPr>
            <a:r>
              <a:rPr lang="en-US" sz="2000" dirty="0">
                <a:solidFill>
                  <a:schemeClr val="tx1"/>
                </a:solidFill>
                <a:ea typeface="Gill Sans MT" charset="0"/>
                <a:cs typeface="Gill Sans MT" charset="0"/>
                <a:sym typeface="Cabin"/>
              </a:rPr>
              <a:t>Based on the case above, how would you define </a:t>
            </a:r>
            <a:r>
              <a:rPr lang="en-US" sz="2000" b="1" dirty="0">
                <a:solidFill>
                  <a:schemeClr val="tx1"/>
                </a:solidFill>
                <a:ea typeface="Gill Sans MT" charset="0"/>
                <a:cs typeface="Gill Sans MT" charset="0"/>
                <a:sym typeface="Cabin"/>
              </a:rPr>
              <a:t>structural violence?</a:t>
            </a:r>
          </a:p>
        </p:txBody>
      </p:sp>
    </p:spTree>
    <p:extLst>
      <p:ext uri="{BB962C8B-B14F-4D97-AF65-F5344CB8AC3E}">
        <p14:creationId xmlns:p14="http://schemas.microsoft.com/office/powerpoint/2010/main" val="21126862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Shape 129"/>
          <p:cNvSpPr txBox="1">
            <a:spLocks noGrp="1"/>
          </p:cNvSpPr>
          <p:nvPr>
            <p:ph type="title"/>
          </p:nvPr>
        </p:nvSpPr>
        <p:spPr>
          <a:xfrm>
            <a:off x="1979612" y="152401"/>
            <a:ext cx="8229600" cy="990599"/>
          </a:xfrm>
          <a:prstGeom prst="rect">
            <a:avLst/>
          </a:prstGeom>
          <a:noFill/>
          <a:ln>
            <a:noFill/>
          </a:ln>
        </p:spPr>
        <p:txBody>
          <a:bodyPr vert="horz" wrap="square" lIns="91425" tIns="45700" rIns="91425" bIns="45700" numCol="1" anchor="b" anchorCtr="0" compatLnSpc="1">
            <a:prstTxWarp prst="textNoShape">
              <a:avLst/>
            </a:prstTxWarp>
            <a:noAutofit/>
          </a:bodyPr>
          <a:lstStyle/>
          <a:p>
            <a:pPr algn="l">
              <a:spcBef>
                <a:spcPts val="0"/>
              </a:spcBef>
              <a:buClr>
                <a:schemeClr val="lt2"/>
              </a:buClr>
              <a:buSzPct val="25000"/>
            </a:pPr>
            <a:r>
              <a:rPr lang="en-US" sz="3200" dirty="0">
                <a:solidFill>
                  <a:schemeClr val="tx1"/>
                </a:solidFill>
                <a:latin typeface="Garamond" panose="02020404030301010803" pitchFamily="18" charset="0"/>
                <a:ea typeface="Bookman Old Style"/>
                <a:cs typeface="Bookman Old Style"/>
                <a:sym typeface="Bookman Old Style"/>
              </a:rPr>
              <a:t>Case #2</a:t>
            </a:r>
          </a:p>
        </p:txBody>
      </p:sp>
      <p:sp>
        <p:nvSpPr>
          <p:cNvPr id="130" name="Shape 130"/>
          <p:cNvSpPr txBox="1">
            <a:spLocks noGrp="1"/>
          </p:cNvSpPr>
          <p:nvPr>
            <p:ph type="body" idx="1"/>
          </p:nvPr>
        </p:nvSpPr>
        <p:spPr>
          <a:xfrm>
            <a:off x="1979612" y="1219200"/>
            <a:ext cx="8229600" cy="4937760"/>
          </a:xfrm>
          <a:prstGeom prst="rect">
            <a:avLst/>
          </a:prstGeom>
          <a:noFill/>
          <a:ln>
            <a:noFill/>
          </a:ln>
        </p:spPr>
        <p:txBody>
          <a:bodyPr vert="horz" wrap="square" lIns="91425" tIns="45700" rIns="91425" bIns="45700" numCol="1" anchor="t" anchorCtr="0" compatLnSpc="1">
            <a:prstTxWarp prst="textNoShape">
              <a:avLst/>
            </a:prstTxWarp>
            <a:noAutofit/>
          </a:bodyPr>
          <a:lstStyle/>
          <a:p>
            <a:pPr marL="274320" indent="-274320">
              <a:lnSpc>
                <a:spcPct val="80000"/>
              </a:lnSpc>
              <a:spcBef>
                <a:spcPts val="0"/>
              </a:spcBef>
              <a:spcAft>
                <a:spcPts val="0"/>
              </a:spcAft>
              <a:buClr>
                <a:schemeClr val="accent1"/>
              </a:buClr>
              <a:buSzPct val="76570"/>
              <a:buFont typeface="Noto Sans Symbols"/>
              <a:buChar char="▶"/>
            </a:pPr>
            <a:r>
              <a:rPr lang="en-US" sz="2000" dirty="0">
                <a:solidFill>
                  <a:schemeClr val="tx1"/>
                </a:solidFill>
                <a:ea typeface="Gill Sans MT" charset="0"/>
                <a:cs typeface="Gill Sans MT" charset="0"/>
                <a:sym typeface="Cabin"/>
              </a:rPr>
              <a:t>As the medical director of a migrant health program, you are required to report out on a number of clinical quality measures to the federal government on an annual basis. These include </a:t>
            </a:r>
            <a:r>
              <a:rPr lang="en-US" sz="2000" dirty="0" smtClean="0">
                <a:solidFill>
                  <a:schemeClr val="tx1"/>
                </a:solidFill>
                <a:ea typeface="Gill Sans MT" charset="0"/>
                <a:cs typeface="Gill Sans MT" charset="0"/>
                <a:sym typeface="Cabin"/>
              </a:rPr>
              <a:t>HTN control, </a:t>
            </a:r>
            <a:r>
              <a:rPr lang="en-US" sz="2000" dirty="0">
                <a:solidFill>
                  <a:schemeClr val="tx1"/>
                </a:solidFill>
                <a:ea typeface="Gill Sans MT" charset="0"/>
                <a:cs typeface="Gill Sans MT" charset="0"/>
                <a:sym typeface="Cabin"/>
              </a:rPr>
              <a:t>HA1c of patient with diabetes and rates of Pap smears and colon cancer screening in appropriate demographic groups</a:t>
            </a:r>
            <a:r>
              <a:rPr lang="en-US" sz="2000" dirty="0" smtClean="0">
                <a:solidFill>
                  <a:schemeClr val="tx1"/>
                </a:solidFill>
                <a:ea typeface="Gill Sans MT" charset="0"/>
                <a:cs typeface="Gill Sans MT" charset="0"/>
                <a:sym typeface="Cabin"/>
              </a:rPr>
              <a:t>.</a:t>
            </a:r>
          </a:p>
          <a:p>
            <a:pPr marL="274320" indent="-274320">
              <a:lnSpc>
                <a:spcPct val="80000"/>
              </a:lnSpc>
              <a:spcBef>
                <a:spcPts val="0"/>
              </a:spcBef>
              <a:spcAft>
                <a:spcPts val="0"/>
              </a:spcAft>
              <a:buClr>
                <a:schemeClr val="accent1"/>
              </a:buClr>
              <a:buSzPct val="76570"/>
              <a:buFont typeface="Noto Sans Symbols"/>
              <a:buChar char="▶"/>
            </a:pPr>
            <a:endParaRPr lang="en-US" sz="2000" dirty="0">
              <a:solidFill>
                <a:schemeClr val="tx1"/>
              </a:solidFill>
              <a:ea typeface="Gill Sans MT" charset="0"/>
              <a:cs typeface="Gill Sans MT" charset="0"/>
              <a:sym typeface="Cabin"/>
            </a:endParaRPr>
          </a:p>
          <a:p>
            <a:pPr marL="274320" indent="-274320">
              <a:lnSpc>
                <a:spcPct val="80000"/>
              </a:lnSpc>
              <a:spcBef>
                <a:spcPts val="0"/>
              </a:spcBef>
              <a:spcAft>
                <a:spcPts val="0"/>
              </a:spcAft>
              <a:buClr>
                <a:schemeClr val="accent1"/>
              </a:buClr>
              <a:buSzPct val="76570"/>
              <a:buFont typeface="Noto Sans Symbols"/>
              <a:buChar char="▶"/>
            </a:pPr>
            <a:r>
              <a:rPr lang="en-US" sz="2000" dirty="0" smtClean="0">
                <a:solidFill>
                  <a:schemeClr val="tx1"/>
                </a:solidFill>
                <a:ea typeface="Gill Sans MT" charset="0"/>
                <a:cs typeface="Gill Sans MT" charset="0"/>
                <a:sym typeface="Cabin"/>
              </a:rPr>
              <a:t>The </a:t>
            </a:r>
            <a:r>
              <a:rPr lang="en-US" sz="2000" dirty="0">
                <a:solidFill>
                  <a:schemeClr val="tx1"/>
                </a:solidFill>
                <a:ea typeface="Gill Sans MT" charset="0"/>
                <a:cs typeface="Gill Sans MT" charset="0"/>
                <a:sym typeface="Cabin"/>
              </a:rPr>
              <a:t>majority of the patients that you serve are in the state for </a:t>
            </a:r>
            <a:r>
              <a:rPr lang="en-US" sz="2000" dirty="0" smtClean="0">
                <a:solidFill>
                  <a:schemeClr val="tx1"/>
                </a:solidFill>
                <a:ea typeface="Gill Sans MT" charset="0"/>
                <a:cs typeface="Gill Sans MT" charset="0"/>
                <a:sym typeface="Cabin"/>
              </a:rPr>
              <a:t>less </a:t>
            </a:r>
            <a:r>
              <a:rPr lang="en-US" sz="2000" dirty="0">
                <a:solidFill>
                  <a:schemeClr val="tx1"/>
                </a:solidFill>
                <a:ea typeface="Gill Sans MT" charset="0"/>
                <a:cs typeface="Gill Sans MT" charset="0"/>
                <a:sym typeface="Cabin"/>
              </a:rPr>
              <a:t>than 2 months.  Your rates of meeting established </a:t>
            </a:r>
            <a:r>
              <a:rPr lang="en-US" sz="2000" dirty="0" smtClean="0">
                <a:solidFill>
                  <a:schemeClr val="tx1"/>
                </a:solidFill>
                <a:ea typeface="Gill Sans MT" charset="0"/>
                <a:cs typeface="Gill Sans MT" charset="0"/>
                <a:sym typeface="Cabin"/>
              </a:rPr>
              <a:t>clinical quality targets are </a:t>
            </a:r>
            <a:r>
              <a:rPr lang="en-US" sz="2000" dirty="0">
                <a:solidFill>
                  <a:schemeClr val="tx1"/>
                </a:solidFill>
                <a:ea typeface="Gill Sans MT" charset="0"/>
                <a:cs typeface="Gill Sans MT" charset="0"/>
                <a:sym typeface="Cabin"/>
              </a:rPr>
              <a:t>sub-optimal. At a strategic planning retreat, you facilitate a working group to design interventions and allocate limited </a:t>
            </a:r>
            <a:r>
              <a:rPr lang="en-US" sz="2000" dirty="0" smtClean="0">
                <a:solidFill>
                  <a:schemeClr val="tx1"/>
                </a:solidFill>
                <a:ea typeface="Gill Sans MT" charset="0"/>
                <a:cs typeface="Gill Sans MT" charset="0"/>
                <a:sym typeface="Cabin"/>
              </a:rPr>
              <a:t>resources </a:t>
            </a:r>
            <a:r>
              <a:rPr lang="en-US" sz="2000" dirty="0">
                <a:solidFill>
                  <a:schemeClr val="tx1"/>
                </a:solidFill>
                <a:ea typeface="Gill Sans MT" charset="0"/>
                <a:cs typeface="Gill Sans MT" charset="0"/>
                <a:sym typeface="Cabin"/>
              </a:rPr>
              <a:t>to reduce these disparities and improve chronic disease outcomes. Your board chair (a hospital-based physician) asks if it is even reasonable to hold a migrant health program to the same standards of quality as a health center with a non-mobile, or less high risk population. </a:t>
            </a:r>
            <a:r>
              <a:rPr lang="en-US" sz="2000" b="1" dirty="0">
                <a:solidFill>
                  <a:schemeClr val="tx1"/>
                </a:solidFill>
                <a:ea typeface="Gill Sans MT" charset="0"/>
                <a:cs typeface="Gill Sans MT" charset="0"/>
                <a:sym typeface="Cabin"/>
              </a:rPr>
              <a:t>How would you respond?</a:t>
            </a:r>
          </a:p>
          <a:p>
            <a:pPr marL="0" indent="0">
              <a:lnSpc>
                <a:spcPct val="80000"/>
              </a:lnSpc>
              <a:spcBef>
                <a:spcPts val="600"/>
              </a:spcBef>
              <a:spcAft>
                <a:spcPts val="0"/>
              </a:spcAft>
              <a:buClr>
                <a:schemeClr val="accent1"/>
              </a:buClr>
              <a:buSzPct val="25000"/>
              <a:buNone/>
            </a:pPr>
            <a:endParaRPr sz="2000" dirty="0">
              <a:solidFill>
                <a:schemeClr val="tx1"/>
              </a:solidFill>
              <a:ea typeface="Gill Sans MT" charset="0"/>
              <a:cs typeface="Gill Sans MT" charset="0"/>
              <a:sym typeface="Cabin"/>
            </a:endParaRPr>
          </a:p>
          <a:p>
            <a:pPr marL="274320" indent="-274320">
              <a:lnSpc>
                <a:spcPct val="80000"/>
              </a:lnSpc>
              <a:spcBef>
                <a:spcPts val="600"/>
              </a:spcBef>
              <a:buClr>
                <a:schemeClr val="accent1"/>
              </a:buClr>
              <a:buSzPct val="76570"/>
              <a:buFont typeface="Noto Sans Symbols"/>
              <a:buChar char="▶"/>
            </a:pPr>
            <a:r>
              <a:rPr lang="en-US" sz="2000" dirty="0">
                <a:solidFill>
                  <a:schemeClr val="tx1"/>
                </a:solidFill>
                <a:ea typeface="Gill Sans MT" charset="0"/>
                <a:cs typeface="Gill Sans MT" charset="0"/>
                <a:sym typeface="Cabin"/>
              </a:rPr>
              <a:t>Based on the case above, how would you define </a:t>
            </a:r>
            <a:r>
              <a:rPr lang="en-US" sz="2000" b="1" dirty="0">
                <a:solidFill>
                  <a:schemeClr val="tx1"/>
                </a:solidFill>
                <a:ea typeface="Gill Sans MT" charset="0"/>
                <a:cs typeface="Gill Sans MT" charset="0"/>
                <a:sym typeface="Cabin"/>
              </a:rPr>
              <a:t>symbolic violence</a:t>
            </a:r>
            <a:r>
              <a:rPr lang="en-US" sz="2000" dirty="0">
                <a:solidFill>
                  <a:schemeClr val="tx1"/>
                </a:solidFill>
                <a:ea typeface="Cabin"/>
                <a:cs typeface="Cabin"/>
                <a:sym typeface="Cabin"/>
              </a:rPr>
              <a:t>?</a:t>
            </a:r>
          </a:p>
        </p:txBody>
      </p:sp>
    </p:spTree>
    <p:extLst>
      <p:ext uri="{BB962C8B-B14F-4D97-AF65-F5344CB8AC3E}">
        <p14:creationId xmlns:p14="http://schemas.microsoft.com/office/powerpoint/2010/main" val="29207849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Shape 135"/>
          <p:cNvSpPr txBox="1">
            <a:spLocks noGrp="1"/>
          </p:cNvSpPr>
          <p:nvPr>
            <p:ph type="title"/>
          </p:nvPr>
        </p:nvSpPr>
        <p:spPr>
          <a:xfrm>
            <a:off x="1979612" y="228600"/>
            <a:ext cx="8229600" cy="914400"/>
          </a:xfrm>
          <a:prstGeom prst="rect">
            <a:avLst/>
          </a:prstGeom>
          <a:noFill/>
          <a:ln>
            <a:noFill/>
          </a:ln>
        </p:spPr>
        <p:txBody>
          <a:bodyPr vert="horz" wrap="square" lIns="91425" tIns="45700" rIns="91425" bIns="45700" numCol="1" anchor="b" anchorCtr="0" compatLnSpc="1">
            <a:prstTxWarp prst="textNoShape">
              <a:avLst/>
            </a:prstTxWarp>
            <a:noAutofit/>
          </a:bodyPr>
          <a:lstStyle/>
          <a:p>
            <a:pPr algn="l">
              <a:spcBef>
                <a:spcPts val="0"/>
              </a:spcBef>
              <a:buClr>
                <a:schemeClr val="lt2"/>
              </a:buClr>
              <a:buSzPct val="25000"/>
            </a:pPr>
            <a:r>
              <a:rPr lang="en-US" sz="3200" dirty="0">
                <a:solidFill>
                  <a:schemeClr val="tx1"/>
                </a:solidFill>
                <a:latin typeface="Garamond" panose="02020404030301010803" pitchFamily="18" charset="0"/>
                <a:ea typeface="Bookman Old Style"/>
                <a:cs typeface="Bookman Old Style"/>
                <a:sym typeface="Bookman Old Style"/>
              </a:rPr>
              <a:t>Demographics</a:t>
            </a:r>
          </a:p>
        </p:txBody>
      </p:sp>
      <p:sp>
        <p:nvSpPr>
          <p:cNvPr id="136" name="Shape 136"/>
          <p:cNvSpPr txBox="1">
            <a:spLocks noGrp="1"/>
          </p:cNvSpPr>
          <p:nvPr>
            <p:ph type="body" idx="1"/>
          </p:nvPr>
        </p:nvSpPr>
        <p:spPr>
          <a:xfrm>
            <a:off x="1979612" y="1219200"/>
            <a:ext cx="4724400" cy="4937760"/>
          </a:xfrm>
          <a:prstGeom prst="rect">
            <a:avLst/>
          </a:prstGeom>
          <a:noFill/>
          <a:ln>
            <a:noFill/>
          </a:ln>
        </p:spPr>
        <p:txBody>
          <a:bodyPr vert="horz" wrap="square" lIns="91425" tIns="45700" rIns="91425" bIns="45700" numCol="1" anchor="t" anchorCtr="0" compatLnSpc="1">
            <a:prstTxWarp prst="textNoShape">
              <a:avLst/>
            </a:prstTxWarp>
            <a:noAutofit/>
          </a:bodyPr>
          <a:lstStyle/>
          <a:p>
            <a:pPr marL="274320" indent="-274320">
              <a:lnSpc>
                <a:spcPct val="80000"/>
              </a:lnSpc>
              <a:spcBef>
                <a:spcPts val="0"/>
              </a:spcBef>
              <a:spcAft>
                <a:spcPts val="0"/>
              </a:spcAft>
              <a:buClr>
                <a:schemeClr val="accent1"/>
              </a:buClr>
              <a:buSzPct val="25000"/>
              <a:buNone/>
            </a:pPr>
            <a:endParaRPr sz="740" dirty="0">
              <a:solidFill>
                <a:schemeClr val="lt2"/>
              </a:solidFill>
              <a:latin typeface="Cabin"/>
              <a:ea typeface="Cabin"/>
              <a:cs typeface="Cabin"/>
              <a:sym typeface="Cabin"/>
            </a:endParaRPr>
          </a:p>
          <a:p>
            <a:pPr marL="274320" indent="-274320">
              <a:lnSpc>
                <a:spcPct val="80000"/>
              </a:lnSpc>
              <a:spcBef>
                <a:spcPts val="600"/>
              </a:spcBef>
              <a:spcAft>
                <a:spcPts val="0"/>
              </a:spcAft>
              <a:buClr>
                <a:schemeClr val="accent1"/>
              </a:buClr>
              <a:buSzPct val="75707"/>
              <a:buFont typeface="Noto Sans Symbols"/>
              <a:buChar char="▶"/>
            </a:pPr>
            <a:r>
              <a:rPr lang="en-US" sz="2000" dirty="0">
                <a:solidFill>
                  <a:schemeClr val="tx1"/>
                </a:solidFill>
                <a:ea typeface="Gill Sans MT" charset="0"/>
                <a:cs typeface="Gill Sans MT" charset="0"/>
                <a:sym typeface="Cabin"/>
              </a:rPr>
              <a:t>Estimated &gt;3 million</a:t>
            </a:r>
          </a:p>
          <a:p>
            <a:pPr marL="274320" indent="-274320">
              <a:lnSpc>
                <a:spcPct val="80000"/>
              </a:lnSpc>
              <a:spcBef>
                <a:spcPts val="600"/>
              </a:spcBef>
              <a:spcAft>
                <a:spcPts val="0"/>
              </a:spcAft>
              <a:buClr>
                <a:schemeClr val="accent1"/>
              </a:buClr>
              <a:buSzPct val="75707"/>
              <a:buFont typeface="Noto Sans Symbols"/>
              <a:buChar char="▶"/>
            </a:pPr>
            <a:r>
              <a:rPr lang="en-US" sz="2000" dirty="0">
                <a:solidFill>
                  <a:schemeClr val="tx1"/>
                </a:solidFill>
                <a:ea typeface="Gill Sans MT" charset="0"/>
                <a:cs typeface="Gill Sans MT" charset="0"/>
                <a:sym typeface="Cabin"/>
              </a:rPr>
              <a:t>~75% are foreign born</a:t>
            </a:r>
          </a:p>
          <a:p>
            <a:pPr marL="274320" indent="-274320">
              <a:lnSpc>
                <a:spcPct val="80000"/>
              </a:lnSpc>
              <a:spcBef>
                <a:spcPts val="600"/>
              </a:spcBef>
              <a:spcAft>
                <a:spcPts val="0"/>
              </a:spcAft>
              <a:buClr>
                <a:schemeClr val="accent1"/>
              </a:buClr>
              <a:buSzPct val="75707"/>
              <a:buFont typeface="Noto Sans Symbols"/>
              <a:buChar char="▶"/>
            </a:pPr>
            <a:r>
              <a:rPr lang="en-US" sz="2000" dirty="0">
                <a:solidFill>
                  <a:schemeClr val="tx1"/>
                </a:solidFill>
                <a:ea typeface="Gill Sans MT" charset="0"/>
                <a:cs typeface="Gill Sans MT" charset="0"/>
                <a:sym typeface="Cabin"/>
              </a:rPr>
              <a:t>68% born in Mexico</a:t>
            </a:r>
          </a:p>
          <a:p>
            <a:pPr marL="548640" lvl="1" indent="-281940">
              <a:lnSpc>
                <a:spcPct val="80000"/>
              </a:lnSpc>
              <a:spcBef>
                <a:spcPts val="500"/>
              </a:spcBef>
              <a:spcAft>
                <a:spcPts val="0"/>
              </a:spcAft>
              <a:buClr>
                <a:schemeClr val="accent2"/>
              </a:buClr>
              <a:buSzPct val="76690"/>
              <a:buFont typeface="Noto Sans Symbols"/>
              <a:buChar char="▶"/>
            </a:pPr>
            <a:r>
              <a:rPr lang="en-US" sz="1800" dirty="0">
                <a:solidFill>
                  <a:schemeClr val="tx1"/>
                </a:solidFill>
                <a:ea typeface="Gill Sans MT" charset="0"/>
                <a:cs typeface="Gill Sans MT" charset="0"/>
                <a:sym typeface="Cabin"/>
              </a:rPr>
              <a:t>Central America, Caribbean, and SE Asia</a:t>
            </a:r>
          </a:p>
          <a:p>
            <a:pPr marL="548640" lvl="1" indent="-281940">
              <a:lnSpc>
                <a:spcPct val="80000"/>
              </a:lnSpc>
              <a:spcBef>
                <a:spcPts val="500"/>
              </a:spcBef>
              <a:spcAft>
                <a:spcPts val="0"/>
              </a:spcAft>
              <a:buClr>
                <a:schemeClr val="accent2"/>
              </a:buClr>
              <a:buSzPct val="76690"/>
              <a:buFont typeface="Noto Sans Symbols"/>
              <a:buChar char="▶"/>
            </a:pPr>
            <a:r>
              <a:rPr lang="en-US" sz="1800" dirty="0">
                <a:solidFill>
                  <a:schemeClr val="tx1"/>
                </a:solidFill>
                <a:ea typeface="Gill Sans MT" charset="0"/>
                <a:cs typeface="Gill Sans MT" charset="0"/>
                <a:sym typeface="Cabin"/>
              </a:rPr>
              <a:t>Increasing indigenous, non-Spanish speaking Mexican workers</a:t>
            </a:r>
          </a:p>
          <a:p>
            <a:pPr marL="274320" indent="-274320">
              <a:lnSpc>
                <a:spcPct val="80000"/>
              </a:lnSpc>
              <a:spcBef>
                <a:spcPts val="600"/>
              </a:spcBef>
              <a:spcAft>
                <a:spcPts val="0"/>
              </a:spcAft>
              <a:buClr>
                <a:schemeClr val="accent1"/>
              </a:buClr>
              <a:buSzPct val="75707"/>
              <a:buFont typeface="Noto Sans Symbols"/>
              <a:buChar char="▶"/>
            </a:pPr>
            <a:r>
              <a:rPr lang="en-US" sz="2000" dirty="0">
                <a:solidFill>
                  <a:schemeClr val="tx1"/>
                </a:solidFill>
                <a:ea typeface="Gill Sans MT" charset="0"/>
                <a:cs typeface="Gill Sans MT" charset="0"/>
                <a:sym typeface="Cabin"/>
              </a:rPr>
              <a:t>70% male</a:t>
            </a:r>
          </a:p>
          <a:p>
            <a:pPr marL="274320" indent="-274320">
              <a:lnSpc>
                <a:spcPct val="80000"/>
              </a:lnSpc>
              <a:spcBef>
                <a:spcPts val="600"/>
              </a:spcBef>
              <a:spcAft>
                <a:spcPts val="0"/>
              </a:spcAft>
              <a:buClr>
                <a:schemeClr val="accent1"/>
              </a:buClr>
              <a:buSzPct val="75707"/>
              <a:buFont typeface="Noto Sans Symbols"/>
              <a:buChar char="▶"/>
            </a:pPr>
            <a:r>
              <a:rPr lang="en-US" sz="2000" dirty="0">
                <a:solidFill>
                  <a:schemeClr val="tx1"/>
                </a:solidFill>
                <a:ea typeface="Gill Sans MT" charset="0"/>
                <a:cs typeface="Gill Sans MT" charset="0"/>
                <a:sym typeface="Cabin"/>
              </a:rPr>
              <a:t>8th grade education</a:t>
            </a:r>
          </a:p>
          <a:p>
            <a:pPr marL="274320" indent="-274320">
              <a:lnSpc>
                <a:spcPct val="80000"/>
              </a:lnSpc>
              <a:spcBef>
                <a:spcPts val="600"/>
              </a:spcBef>
              <a:spcAft>
                <a:spcPts val="0"/>
              </a:spcAft>
              <a:buClr>
                <a:schemeClr val="accent1"/>
              </a:buClr>
              <a:buSzPct val="75707"/>
              <a:buFont typeface="Noto Sans Symbols"/>
              <a:buChar char="▶"/>
            </a:pPr>
            <a:r>
              <a:rPr lang="en-US" sz="2000" dirty="0">
                <a:solidFill>
                  <a:schemeClr val="tx1"/>
                </a:solidFill>
                <a:ea typeface="Gill Sans MT" charset="0"/>
                <a:cs typeface="Gill Sans MT" charset="0"/>
                <a:sym typeface="Cabin"/>
              </a:rPr>
              <a:t>½ million children</a:t>
            </a:r>
          </a:p>
          <a:p>
            <a:pPr marL="274320" indent="-274320">
              <a:lnSpc>
                <a:spcPct val="80000"/>
              </a:lnSpc>
              <a:spcBef>
                <a:spcPts val="600"/>
              </a:spcBef>
              <a:spcAft>
                <a:spcPts val="0"/>
              </a:spcAft>
              <a:buClr>
                <a:schemeClr val="accent1"/>
              </a:buClr>
              <a:buSzPct val="76690"/>
              <a:buNone/>
            </a:pPr>
            <a:endParaRPr sz="2220" dirty="0">
              <a:solidFill>
                <a:schemeClr val="tx1"/>
              </a:solidFill>
              <a:latin typeface="+mj-lt"/>
              <a:ea typeface="Cabin"/>
              <a:cs typeface="Cabin"/>
              <a:sym typeface="Cabin"/>
            </a:endParaRPr>
          </a:p>
          <a:p>
            <a:pPr marL="274320" indent="-274320">
              <a:lnSpc>
                <a:spcPct val="80000"/>
              </a:lnSpc>
              <a:spcBef>
                <a:spcPts val="600"/>
              </a:spcBef>
              <a:buClr>
                <a:schemeClr val="accent1"/>
              </a:buClr>
              <a:buSzPct val="76158"/>
              <a:buNone/>
            </a:pPr>
            <a:endParaRPr sz="2405" dirty="0">
              <a:solidFill>
                <a:schemeClr val="tx1"/>
              </a:solidFill>
              <a:latin typeface="+mj-lt"/>
              <a:ea typeface="Cabin"/>
              <a:cs typeface="Cabin"/>
              <a:sym typeface="Cabin"/>
            </a:endParaRPr>
          </a:p>
        </p:txBody>
      </p:sp>
      <p:pic>
        <p:nvPicPr>
          <p:cNvPr id="137" name="Shape 137" descr="Snapshot 2010-10-23 14-33-18.tiff"/>
          <p:cNvPicPr preferRelativeResize="0">
            <a:picLocks noGrp="1"/>
          </p:cNvPicPr>
          <p:nvPr>
            <p:ph type="body" idx="2"/>
          </p:nvPr>
        </p:nvPicPr>
        <p:blipFill rotWithShape="1">
          <a:blip r:embed="rId3">
            <a:alphaModFix/>
          </a:blip>
          <a:srcRect l="-9823" r="-9824"/>
          <a:stretch/>
        </p:blipFill>
        <p:spPr>
          <a:xfrm>
            <a:off x="6399212" y="685799"/>
            <a:ext cx="4419600" cy="5399511"/>
          </a:xfrm>
          <a:prstGeom prst="rect">
            <a:avLst/>
          </a:prstGeom>
          <a:noFill/>
          <a:ln>
            <a:noFill/>
          </a:ln>
        </p:spPr>
      </p:pic>
      <p:sp>
        <p:nvSpPr>
          <p:cNvPr id="138" name="Shape 138"/>
          <p:cNvSpPr txBox="1"/>
          <p:nvPr/>
        </p:nvSpPr>
        <p:spPr>
          <a:xfrm>
            <a:off x="760412" y="6400800"/>
            <a:ext cx="4732866" cy="287922"/>
          </a:xfrm>
          <a:prstGeom prst="rect">
            <a:avLst/>
          </a:prstGeom>
          <a:noFill/>
          <a:ln>
            <a:noFill/>
          </a:ln>
        </p:spPr>
        <p:txBody>
          <a:bodyPr lIns="91425" tIns="45700" rIns="91425" bIns="45700" anchor="t" anchorCtr="0">
            <a:noAutofit/>
          </a:bodyPr>
          <a:lstStyle/>
          <a:p>
            <a:pPr algn="r">
              <a:spcBef>
                <a:spcPts val="0"/>
              </a:spcBef>
              <a:buSzPct val="25000"/>
            </a:pPr>
            <a:r>
              <a:rPr lang="en-US" sz="1100" dirty="0">
                <a:solidFill>
                  <a:schemeClr val="bg1">
                    <a:lumMod val="95000"/>
                  </a:schemeClr>
                </a:solidFill>
                <a:latin typeface="Arial" panose="020B0604020202020204" pitchFamily="34" charset="0"/>
                <a:ea typeface="Calibri"/>
                <a:cs typeface="Arial" panose="020B0604020202020204" pitchFamily="34" charset="0"/>
                <a:sym typeface="Calibri"/>
              </a:rPr>
              <a:t>National Agricultural Workers Survey (NAWS) 2013 - 2014</a:t>
            </a:r>
            <a:r>
              <a:rPr lang="en-US" sz="1100" dirty="0" smtClean="0">
                <a:solidFill>
                  <a:schemeClr val="bg1">
                    <a:lumMod val="95000"/>
                  </a:schemeClr>
                </a:solidFill>
                <a:latin typeface="Arial" panose="020B0604020202020204" pitchFamily="34" charset="0"/>
                <a:ea typeface="Calibri"/>
                <a:cs typeface="Arial" panose="020B0604020202020204" pitchFamily="34" charset="0"/>
                <a:sym typeface="Calibri"/>
              </a:rPr>
              <a:t>. </a:t>
            </a:r>
            <a:endParaRPr lang="en-US" sz="1100" dirty="0">
              <a:solidFill>
                <a:schemeClr val="bg1">
                  <a:lumMod val="95000"/>
                </a:schemeClr>
              </a:solidFill>
              <a:latin typeface="Arial" panose="020B0604020202020204" pitchFamily="34" charset="0"/>
              <a:ea typeface="Calibri"/>
              <a:cs typeface="Arial" panose="020B0604020202020204" pitchFamily="34" charset="0"/>
              <a:sym typeface="Calibri"/>
            </a:endParaRPr>
          </a:p>
        </p:txBody>
      </p:sp>
    </p:spTree>
    <p:extLst>
      <p:ext uri="{BB962C8B-B14F-4D97-AF65-F5344CB8AC3E}">
        <p14:creationId xmlns:p14="http://schemas.microsoft.com/office/powerpoint/2010/main" val="16785546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Shape 143"/>
          <p:cNvSpPr txBox="1">
            <a:spLocks noGrp="1"/>
          </p:cNvSpPr>
          <p:nvPr>
            <p:ph type="title"/>
          </p:nvPr>
        </p:nvSpPr>
        <p:spPr>
          <a:xfrm>
            <a:off x="1979612" y="228600"/>
            <a:ext cx="8229600" cy="914400"/>
          </a:xfrm>
          <a:prstGeom prst="rect">
            <a:avLst/>
          </a:prstGeom>
          <a:noFill/>
          <a:ln>
            <a:noFill/>
          </a:ln>
        </p:spPr>
        <p:txBody>
          <a:bodyPr vert="horz" wrap="square" lIns="91425" tIns="45700" rIns="91425" bIns="45700" numCol="1" anchor="b" anchorCtr="0" compatLnSpc="1">
            <a:prstTxWarp prst="textNoShape">
              <a:avLst/>
            </a:prstTxWarp>
            <a:noAutofit/>
          </a:bodyPr>
          <a:lstStyle/>
          <a:p>
            <a:pPr algn="l">
              <a:spcBef>
                <a:spcPts val="0"/>
              </a:spcBef>
              <a:buClr>
                <a:schemeClr val="lt2"/>
              </a:buClr>
              <a:buSzPct val="25000"/>
            </a:pPr>
            <a:r>
              <a:rPr lang="en-US" sz="3200" dirty="0">
                <a:solidFill>
                  <a:schemeClr val="tx1"/>
                </a:solidFill>
                <a:latin typeface="Garamond" panose="02020404030301010803" pitchFamily="18" charset="0"/>
                <a:ea typeface="Bookman Old Style"/>
                <a:cs typeface="Bookman Old Style"/>
                <a:sym typeface="Bookman Old Style"/>
              </a:rPr>
              <a:t>History</a:t>
            </a:r>
          </a:p>
        </p:txBody>
      </p:sp>
      <p:sp>
        <p:nvSpPr>
          <p:cNvPr id="144" name="Shape 144"/>
          <p:cNvSpPr txBox="1">
            <a:spLocks noGrp="1"/>
          </p:cNvSpPr>
          <p:nvPr>
            <p:ph type="body" idx="1"/>
          </p:nvPr>
        </p:nvSpPr>
        <p:spPr>
          <a:xfrm>
            <a:off x="1979612" y="1219200"/>
            <a:ext cx="4041648" cy="4937760"/>
          </a:xfrm>
          <a:prstGeom prst="rect">
            <a:avLst/>
          </a:prstGeom>
          <a:noFill/>
          <a:ln>
            <a:noFill/>
          </a:ln>
        </p:spPr>
        <p:txBody>
          <a:bodyPr vert="horz" wrap="square" lIns="91425" tIns="45700" rIns="91425" bIns="45700" numCol="1" anchor="t" anchorCtr="0" compatLnSpc="1">
            <a:prstTxWarp prst="textNoShape">
              <a:avLst/>
            </a:prstTxWarp>
            <a:noAutofit/>
          </a:bodyPr>
          <a:lstStyle/>
          <a:p>
            <a:pPr marL="274320" indent="-274320">
              <a:lnSpc>
                <a:spcPct val="80000"/>
              </a:lnSpc>
              <a:spcBef>
                <a:spcPts val="0"/>
              </a:spcBef>
              <a:spcAft>
                <a:spcPts val="0"/>
              </a:spcAft>
              <a:buClr>
                <a:schemeClr val="accent1"/>
              </a:buClr>
              <a:buSzPct val="25000"/>
              <a:buNone/>
            </a:pPr>
            <a:endParaRPr sz="620" dirty="0">
              <a:solidFill>
                <a:schemeClr val="lt2"/>
              </a:solidFill>
              <a:latin typeface="Gill Sans MT" charset="0"/>
              <a:ea typeface="Gill Sans MT" charset="0"/>
              <a:cs typeface="Gill Sans MT" charset="0"/>
              <a:sym typeface="Cabin"/>
            </a:endParaRPr>
          </a:p>
          <a:p>
            <a:pPr marL="274320" indent="-283895">
              <a:lnSpc>
                <a:spcPct val="80000"/>
              </a:lnSpc>
              <a:spcBef>
                <a:spcPts val="600"/>
              </a:spcBef>
              <a:spcAft>
                <a:spcPts val="0"/>
              </a:spcAft>
              <a:buClr>
                <a:schemeClr val="accent1"/>
              </a:buClr>
              <a:buSzPct val="100000"/>
              <a:buFont typeface="Noto Sans Symbols"/>
              <a:buChar char="▶"/>
            </a:pPr>
            <a:r>
              <a:rPr lang="en-US" sz="1800" dirty="0">
                <a:solidFill>
                  <a:schemeClr val="tx1"/>
                </a:solidFill>
                <a:ea typeface="Gill Sans MT" charset="0"/>
                <a:cs typeface="Gill Sans MT" charset="0"/>
                <a:sym typeface="Cabin"/>
              </a:rPr>
              <a:t>WWII farm labor shortages -&gt; Bracero program in 1942</a:t>
            </a:r>
          </a:p>
          <a:p>
            <a:pPr marL="274320" indent="-283895">
              <a:lnSpc>
                <a:spcPct val="80000"/>
              </a:lnSpc>
              <a:spcBef>
                <a:spcPts val="600"/>
              </a:spcBef>
              <a:spcAft>
                <a:spcPts val="0"/>
              </a:spcAft>
              <a:buClr>
                <a:schemeClr val="accent1"/>
              </a:buClr>
              <a:buSzPct val="100000"/>
              <a:buFont typeface="Noto Sans Symbols"/>
              <a:buChar char="▶"/>
            </a:pPr>
            <a:r>
              <a:rPr lang="en-US" sz="1800" dirty="0">
                <a:solidFill>
                  <a:schemeClr val="tx1"/>
                </a:solidFill>
                <a:ea typeface="Gill Sans MT" charset="0"/>
                <a:cs typeface="Gill Sans MT" charset="0"/>
                <a:sym typeface="Cabin"/>
              </a:rPr>
              <a:t>1964 </a:t>
            </a:r>
            <a:r>
              <a:rPr lang="en-US" sz="1800" dirty="0">
                <a:solidFill>
                  <a:schemeClr val="tx1"/>
                </a:solidFill>
                <a:ea typeface="Gill Sans MT" charset="0"/>
                <a:cs typeface="Gill Sans MT" charset="0"/>
              </a:rPr>
              <a:t>- </a:t>
            </a:r>
            <a:r>
              <a:rPr lang="en-US" sz="1800" dirty="0">
                <a:solidFill>
                  <a:schemeClr val="tx1"/>
                </a:solidFill>
                <a:ea typeface="Gill Sans MT" charset="0"/>
                <a:cs typeface="Gill Sans MT" charset="0"/>
                <a:sym typeface="Cabin"/>
              </a:rPr>
              <a:t>H2 Temporary Guest Worker program </a:t>
            </a:r>
          </a:p>
          <a:p>
            <a:pPr marL="274320" indent="-283895">
              <a:lnSpc>
                <a:spcPct val="80000"/>
              </a:lnSpc>
              <a:spcBef>
                <a:spcPts val="600"/>
              </a:spcBef>
              <a:spcAft>
                <a:spcPts val="0"/>
              </a:spcAft>
              <a:buClr>
                <a:schemeClr val="accent1"/>
              </a:buClr>
              <a:buSzPct val="100000"/>
              <a:buFont typeface="Noto Sans Symbols"/>
              <a:buChar char="▶"/>
            </a:pPr>
            <a:r>
              <a:rPr lang="en-US" sz="1800" dirty="0">
                <a:solidFill>
                  <a:schemeClr val="tx1"/>
                </a:solidFill>
                <a:ea typeface="Gill Sans MT" charset="0"/>
                <a:cs typeface="Gill Sans MT" charset="0"/>
                <a:sym typeface="Cabin"/>
              </a:rPr>
              <a:t>H2-A </a:t>
            </a:r>
          </a:p>
          <a:p>
            <a:pPr marL="548640" lvl="1" indent="-281076">
              <a:lnSpc>
                <a:spcPct val="80000"/>
              </a:lnSpc>
              <a:spcBef>
                <a:spcPts val="500"/>
              </a:spcBef>
              <a:spcAft>
                <a:spcPts val="0"/>
              </a:spcAft>
              <a:buClr>
                <a:schemeClr val="accent2"/>
              </a:buClr>
              <a:buSzPct val="100000"/>
              <a:buFont typeface="Noto Sans Symbols"/>
              <a:buChar char="▶"/>
            </a:pPr>
            <a:r>
              <a:rPr lang="en-US" sz="1400" dirty="0">
                <a:solidFill>
                  <a:schemeClr val="tx1"/>
                </a:solidFill>
                <a:ea typeface="Gill Sans MT" charset="0"/>
                <a:cs typeface="Gill Sans MT" charset="0"/>
                <a:sym typeface="Cabin"/>
              </a:rPr>
              <a:t>Guaranteed minimum wage</a:t>
            </a:r>
          </a:p>
          <a:p>
            <a:pPr marL="548640" lvl="1" indent="-281076">
              <a:lnSpc>
                <a:spcPct val="80000"/>
              </a:lnSpc>
              <a:spcBef>
                <a:spcPts val="500"/>
              </a:spcBef>
              <a:spcAft>
                <a:spcPts val="0"/>
              </a:spcAft>
              <a:buClr>
                <a:schemeClr val="accent2"/>
              </a:buClr>
              <a:buSzPct val="100000"/>
              <a:buFont typeface="Noto Sans Symbols"/>
              <a:buChar char="▶"/>
            </a:pPr>
            <a:r>
              <a:rPr lang="en-US" sz="1400" dirty="0">
                <a:solidFill>
                  <a:schemeClr val="tx1"/>
                </a:solidFill>
                <a:ea typeface="Gill Sans MT" charset="0"/>
                <a:cs typeface="Gill Sans MT" charset="0"/>
                <a:sym typeface="Cabin"/>
              </a:rPr>
              <a:t>Housing and transportation standards </a:t>
            </a:r>
          </a:p>
          <a:p>
            <a:pPr marL="548640" lvl="1" indent="-281076">
              <a:lnSpc>
                <a:spcPct val="80000"/>
              </a:lnSpc>
              <a:spcBef>
                <a:spcPts val="500"/>
              </a:spcBef>
              <a:spcAft>
                <a:spcPts val="0"/>
              </a:spcAft>
              <a:buClr>
                <a:schemeClr val="accent2"/>
              </a:buClr>
              <a:buSzPct val="100000"/>
              <a:buFont typeface="Noto Sans Symbols"/>
              <a:buChar char="▶"/>
            </a:pPr>
            <a:r>
              <a:rPr lang="en-US" sz="1400" dirty="0">
                <a:solidFill>
                  <a:schemeClr val="tx1"/>
                </a:solidFill>
                <a:ea typeface="Gill Sans MT" charset="0"/>
                <a:cs typeface="Gill Sans MT" charset="0"/>
                <a:sym typeface="Cabin"/>
              </a:rPr>
              <a:t>Guaranteed pay for at least 75% of hours promised</a:t>
            </a:r>
          </a:p>
          <a:p>
            <a:pPr marL="548640" lvl="1" indent="-281076">
              <a:lnSpc>
                <a:spcPct val="80000"/>
              </a:lnSpc>
              <a:spcBef>
                <a:spcPts val="500"/>
              </a:spcBef>
              <a:spcAft>
                <a:spcPts val="0"/>
              </a:spcAft>
              <a:buClr>
                <a:schemeClr val="accent2"/>
              </a:buClr>
              <a:buSzPct val="100000"/>
              <a:buFont typeface="Noto Sans Symbols"/>
              <a:buChar char="▶"/>
            </a:pPr>
            <a:r>
              <a:rPr lang="en-US" sz="1400" i="1" dirty="0">
                <a:solidFill>
                  <a:schemeClr val="tx1"/>
                </a:solidFill>
                <a:ea typeface="Gill Sans MT" charset="0"/>
                <a:cs typeface="Gill Sans MT" charset="0"/>
                <a:sym typeface="Cabin"/>
              </a:rPr>
              <a:t>Sufficient labor versus complying with laws</a:t>
            </a:r>
          </a:p>
          <a:p>
            <a:pPr marL="274320" indent="-283895">
              <a:lnSpc>
                <a:spcPct val="80000"/>
              </a:lnSpc>
              <a:spcBef>
                <a:spcPts val="600"/>
              </a:spcBef>
              <a:spcAft>
                <a:spcPts val="0"/>
              </a:spcAft>
              <a:buClr>
                <a:schemeClr val="accent1"/>
              </a:buClr>
              <a:buSzPct val="100000"/>
              <a:buFont typeface="Noto Sans Symbols"/>
              <a:buChar char="▶"/>
            </a:pPr>
            <a:r>
              <a:rPr lang="en-US" sz="1800" dirty="0">
                <a:solidFill>
                  <a:schemeClr val="tx1"/>
                </a:solidFill>
                <a:ea typeface="Gill Sans MT" charset="0"/>
                <a:cs typeface="Gill Sans MT" charset="0"/>
                <a:sym typeface="Cabin"/>
              </a:rPr>
              <a:t>165,000 H2A visas in 2016 (of 3 million workers)</a:t>
            </a:r>
          </a:p>
          <a:p>
            <a:pPr marL="274320" indent="-283895">
              <a:lnSpc>
                <a:spcPct val="80000"/>
              </a:lnSpc>
              <a:spcBef>
                <a:spcPts val="600"/>
              </a:spcBef>
              <a:spcAft>
                <a:spcPts val="0"/>
              </a:spcAft>
              <a:buClr>
                <a:schemeClr val="accent1"/>
              </a:buClr>
              <a:buSzPct val="100000"/>
              <a:buFont typeface="Noto Sans Symbols"/>
              <a:buChar char="▶"/>
            </a:pPr>
            <a:r>
              <a:rPr lang="en-US" sz="1800" dirty="0">
                <a:solidFill>
                  <a:schemeClr val="tx1"/>
                </a:solidFill>
                <a:ea typeface="Gill Sans MT" charset="0"/>
                <a:cs typeface="Gill Sans MT" charset="0"/>
                <a:sym typeface="Cabin"/>
              </a:rPr>
              <a:t>Migrant vs seasonal</a:t>
            </a:r>
          </a:p>
          <a:p>
            <a:pPr marL="274320" indent="-274320">
              <a:lnSpc>
                <a:spcPct val="80000"/>
              </a:lnSpc>
              <a:spcBef>
                <a:spcPts val="600"/>
              </a:spcBef>
              <a:spcAft>
                <a:spcPts val="0"/>
              </a:spcAft>
              <a:buClr>
                <a:schemeClr val="accent1"/>
              </a:buClr>
              <a:buSzPct val="74399"/>
              <a:buNone/>
            </a:pPr>
            <a:endParaRPr sz="1860" dirty="0">
              <a:solidFill>
                <a:schemeClr val="tx1"/>
              </a:solidFill>
              <a:latin typeface="Cabin"/>
              <a:ea typeface="Cabin"/>
              <a:cs typeface="Cabin"/>
              <a:sym typeface="Cabin"/>
            </a:endParaRPr>
          </a:p>
          <a:p>
            <a:pPr marL="274320" indent="-274320">
              <a:lnSpc>
                <a:spcPct val="80000"/>
              </a:lnSpc>
              <a:spcBef>
                <a:spcPts val="600"/>
              </a:spcBef>
              <a:buClr>
                <a:schemeClr val="accent1"/>
              </a:buClr>
              <a:buSzPct val="76570"/>
              <a:buNone/>
            </a:pPr>
            <a:endParaRPr sz="2015" dirty="0">
              <a:solidFill>
                <a:schemeClr val="lt1"/>
              </a:solidFill>
              <a:latin typeface="Cabin"/>
              <a:ea typeface="Cabin"/>
              <a:cs typeface="Cabin"/>
              <a:sym typeface="Cabin"/>
            </a:endParaRPr>
          </a:p>
        </p:txBody>
      </p:sp>
      <p:sp>
        <p:nvSpPr>
          <p:cNvPr id="145" name="Shape 145"/>
          <p:cNvSpPr txBox="1"/>
          <p:nvPr/>
        </p:nvSpPr>
        <p:spPr>
          <a:xfrm>
            <a:off x="-763588" y="6324600"/>
            <a:ext cx="6324600" cy="308966"/>
          </a:xfrm>
          <a:prstGeom prst="rect">
            <a:avLst/>
          </a:prstGeom>
          <a:noFill/>
          <a:ln>
            <a:noFill/>
          </a:ln>
        </p:spPr>
        <p:txBody>
          <a:bodyPr lIns="91425" tIns="45700" rIns="91425" bIns="45700" anchor="t" anchorCtr="0">
            <a:noAutofit/>
          </a:bodyPr>
          <a:lstStyle/>
          <a:p>
            <a:pPr algn="r">
              <a:spcBef>
                <a:spcPts val="0"/>
              </a:spcBef>
              <a:buSzPct val="25000"/>
            </a:pPr>
            <a:r>
              <a:rPr lang="en-US" sz="1100" dirty="0">
                <a:solidFill>
                  <a:schemeClr val="bg1">
                    <a:lumMod val="95000"/>
                  </a:schemeClr>
                </a:solidFill>
                <a:latin typeface="Arial" panose="020B0604020202020204" pitchFamily="34" charset="0"/>
                <a:ea typeface="Calibri"/>
                <a:cs typeface="Arial" panose="020B0604020202020204" pitchFamily="34" charset="0"/>
                <a:sym typeface="Calibri"/>
              </a:rPr>
              <a:t>National Agricultural Workers Survey (NAWS) 2013 - 2014. </a:t>
            </a:r>
          </a:p>
          <a:p>
            <a:pPr algn="r">
              <a:spcBef>
                <a:spcPts val="0"/>
              </a:spcBef>
              <a:buSzPct val="25000"/>
            </a:pPr>
            <a:r>
              <a:rPr lang="en-US" sz="1100" dirty="0">
                <a:solidFill>
                  <a:schemeClr val="bg1">
                    <a:lumMod val="95000"/>
                  </a:schemeClr>
                </a:solidFill>
                <a:latin typeface="Arial" panose="020B0604020202020204" pitchFamily="34" charset="0"/>
                <a:ea typeface="Calibri"/>
                <a:cs typeface="Arial" panose="020B0604020202020204" pitchFamily="34" charset="0"/>
                <a:sym typeface="Calibri"/>
              </a:rPr>
              <a:t>AP/University of Texas El Paso </a:t>
            </a:r>
            <a:r>
              <a:rPr lang="en-US" sz="1100" dirty="0">
                <a:solidFill>
                  <a:schemeClr val="bg1">
                    <a:lumMod val="95000"/>
                  </a:schemeClr>
                </a:solidFill>
                <a:latin typeface="Calibri"/>
                <a:ea typeface="Calibri"/>
                <a:cs typeface="Calibri"/>
                <a:sym typeface="Calibri"/>
              </a:rPr>
              <a:t>. </a:t>
            </a:r>
          </a:p>
        </p:txBody>
      </p:sp>
      <p:pic>
        <p:nvPicPr>
          <p:cNvPr id="146" name="Shape 146"/>
          <p:cNvPicPr preferRelativeResize="0">
            <a:picLocks noGrp="1"/>
          </p:cNvPicPr>
          <p:nvPr>
            <p:ph type="body" idx="2"/>
          </p:nvPr>
        </p:nvPicPr>
        <p:blipFill rotWithShape="1">
          <a:blip r:embed="rId3">
            <a:alphaModFix/>
          </a:blip>
          <a:srcRect/>
          <a:stretch/>
        </p:blipFill>
        <p:spPr>
          <a:xfrm>
            <a:off x="6286181" y="838200"/>
            <a:ext cx="5260975" cy="3956253"/>
          </a:xfrm>
          <a:prstGeom prst="rect">
            <a:avLst/>
          </a:prstGeom>
          <a:noFill/>
          <a:ln>
            <a:noFill/>
          </a:ln>
        </p:spPr>
      </p:pic>
    </p:spTree>
    <p:extLst>
      <p:ext uri="{BB962C8B-B14F-4D97-AF65-F5344CB8AC3E}">
        <p14:creationId xmlns:p14="http://schemas.microsoft.com/office/powerpoint/2010/main" val="32082214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Shape 151"/>
          <p:cNvSpPr txBox="1">
            <a:spLocks noGrp="1"/>
          </p:cNvSpPr>
          <p:nvPr>
            <p:ph type="title"/>
          </p:nvPr>
        </p:nvSpPr>
        <p:spPr>
          <a:xfrm>
            <a:off x="1979612" y="228600"/>
            <a:ext cx="8229600" cy="914400"/>
          </a:xfrm>
          <a:prstGeom prst="rect">
            <a:avLst/>
          </a:prstGeom>
          <a:noFill/>
          <a:ln>
            <a:noFill/>
          </a:ln>
        </p:spPr>
        <p:txBody>
          <a:bodyPr vert="horz" wrap="square" lIns="91425" tIns="45700" rIns="91425" bIns="45700" numCol="1" anchor="b" anchorCtr="0" compatLnSpc="1">
            <a:prstTxWarp prst="textNoShape">
              <a:avLst/>
            </a:prstTxWarp>
            <a:noAutofit/>
          </a:bodyPr>
          <a:lstStyle/>
          <a:p>
            <a:pPr algn="l">
              <a:spcBef>
                <a:spcPts val="0"/>
              </a:spcBef>
              <a:buClr>
                <a:schemeClr val="lt2"/>
              </a:buClr>
              <a:buSzPct val="25000"/>
            </a:pPr>
            <a:r>
              <a:rPr lang="en-US" sz="3200" dirty="0">
                <a:solidFill>
                  <a:schemeClr val="tx1"/>
                </a:solidFill>
                <a:latin typeface="Garamond" panose="02020404030301010803" pitchFamily="18" charset="0"/>
                <a:ea typeface="Bookman Old Style"/>
                <a:cs typeface="Bookman Old Style"/>
                <a:sym typeface="Bookman Old Style"/>
              </a:rPr>
              <a:t>Occupational Hazards</a:t>
            </a:r>
          </a:p>
        </p:txBody>
      </p:sp>
      <p:sp>
        <p:nvSpPr>
          <p:cNvPr id="152" name="Shape 152"/>
          <p:cNvSpPr txBox="1">
            <a:spLocks noGrp="1"/>
          </p:cNvSpPr>
          <p:nvPr>
            <p:ph type="body" idx="1"/>
          </p:nvPr>
        </p:nvSpPr>
        <p:spPr>
          <a:xfrm>
            <a:off x="1979612" y="1219200"/>
            <a:ext cx="4995900" cy="5067300"/>
          </a:xfrm>
          <a:prstGeom prst="rect">
            <a:avLst/>
          </a:prstGeom>
          <a:noFill/>
          <a:ln>
            <a:noFill/>
          </a:ln>
        </p:spPr>
        <p:txBody>
          <a:bodyPr vert="horz" wrap="square" lIns="91425" tIns="45700" rIns="91425" bIns="45700" numCol="1" anchor="t" anchorCtr="0" compatLnSpc="1">
            <a:prstTxWarp prst="textNoShape">
              <a:avLst/>
            </a:prstTxWarp>
            <a:noAutofit/>
          </a:bodyPr>
          <a:lstStyle/>
          <a:p>
            <a:pPr marL="274320" indent="-274320">
              <a:lnSpc>
                <a:spcPct val="80000"/>
              </a:lnSpc>
              <a:spcBef>
                <a:spcPts val="600"/>
              </a:spcBef>
              <a:spcAft>
                <a:spcPts val="0"/>
              </a:spcAft>
              <a:buClr>
                <a:schemeClr val="accent1"/>
              </a:buClr>
              <a:buSzPct val="75202"/>
              <a:buFont typeface="Noto Sans Symbols"/>
              <a:buChar char="▶"/>
            </a:pPr>
            <a:r>
              <a:rPr lang="en-US" sz="2400" b="1" dirty="0">
                <a:solidFill>
                  <a:schemeClr val="tx1"/>
                </a:solidFill>
                <a:latin typeface="+mj-lt"/>
                <a:ea typeface="Gill Sans MT" charset="0"/>
                <a:cs typeface="Gill Sans MT" charset="0"/>
                <a:sym typeface="Cabin"/>
              </a:rPr>
              <a:t>Agriculture </a:t>
            </a:r>
            <a:r>
              <a:rPr lang="en-US" sz="2400" b="1" dirty="0">
                <a:solidFill>
                  <a:schemeClr val="tx1"/>
                </a:solidFill>
                <a:latin typeface="+mj-lt"/>
                <a:ea typeface="Gill Sans MT" charset="0"/>
                <a:cs typeface="Gill Sans MT" charset="0"/>
              </a:rPr>
              <a:t>is dangerous</a:t>
            </a:r>
          </a:p>
          <a:p>
            <a:pPr marL="548640" lvl="1" indent="-281940">
              <a:lnSpc>
                <a:spcPct val="80000"/>
              </a:lnSpc>
              <a:spcBef>
                <a:spcPts val="500"/>
              </a:spcBef>
              <a:spcAft>
                <a:spcPts val="0"/>
              </a:spcAft>
              <a:buClr>
                <a:schemeClr val="accent2"/>
              </a:buClr>
              <a:buSzPct val="77169"/>
              <a:buFont typeface="Noto Sans Symbols"/>
              <a:buChar char="▶"/>
            </a:pPr>
            <a:r>
              <a:rPr lang="en-US" sz="1700" dirty="0">
                <a:solidFill>
                  <a:schemeClr val="tx1"/>
                </a:solidFill>
                <a:ea typeface="Gill Sans MT" charset="0"/>
                <a:cs typeface="Gill Sans MT" charset="0"/>
                <a:sym typeface="Cabin"/>
              </a:rPr>
              <a:t>Heavy machinery</a:t>
            </a:r>
          </a:p>
          <a:p>
            <a:pPr marL="548640" lvl="1" indent="-281940">
              <a:lnSpc>
                <a:spcPct val="80000"/>
              </a:lnSpc>
              <a:spcBef>
                <a:spcPts val="500"/>
              </a:spcBef>
              <a:spcAft>
                <a:spcPts val="0"/>
              </a:spcAft>
              <a:buClr>
                <a:schemeClr val="accent2"/>
              </a:buClr>
              <a:buSzPct val="77169"/>
              <a:buFont typeface="Noto Sans Symbols"/>
              <a:buChar char="▶"/>
            </a:pPr>
            <a:r>
              <a:rPr lang="en-US" sz="1700" dirty="0">
                <a:solidFill>
                  <a:schemeClr val="tx1"/>
                </a:solidFill>
                <a:ea typeface="Gill Sans MT" charset="0"/>
                <a:cs typeface="Gill Sans MT" charset="0"/>
                <a:sym typeface="Cabin"/>
              </a:rPr>
              <a:t>Physical labor, repeated movements</a:t>
            </a:r>
          </a:p>
          <a:p>
            <a:pPr marL="548640" lvl="1" indent="-281940">
              <a:lnSpc>
                <a:spcPct val="80000"/>
              </a:lnSpc>
              <a:spcBef>
                <a:spcPts val="500"/>
              </a:spcBef>
              <a:spcAft>
                <a:spcPts val="0"/>
              </a:spcAft>
              <a:buClr>
                <a:schemeClr val="accent2"/>
              </a:buClr>
              <a:buSzPct val="77169"/>
              <a:buFont typeface="Noto Sans Symbols"/>
              <a:buChar char="▶"/>
            </a:pPr>
            <a:r>
              <a:rPr lang="en-US" sz="1700" dirty="0">
                <a:solidFill>
                  <a:schemeClr val="tx1"/>
                </a:solidFill>
                <a:ea typeface="Gill Sans MT" charset="0"/>
                <a:cs typeface="Gill Sans MT" charset="0"/>
                <a:sym typeface="Cabin"/>
              </a:rPr>
              <a:t>Pesticide, heat, and plant toxin</a:t>
            </a:r>
            <a:r>
              <a:rPr lang="en-US" sz="1700" dirty="0">
                <a:solidFill>
                  <a:schemeClr val="tx1"/>
                </a:solidFill>
                <a:ea typeface="Gill Sans MT" charset="0"/>
                <a:cs typeface="Gill Sans MT" charset="0"/>
              </a:rPr>
              <a:t>s</a:t>
            </a:r>
          </a:p>
          <a:p>
            <a:pPr marL="0" indent="0">
              <a:lnSpc>
                <a:spcPct val="80000"/>
              </a:lnSpc>
              <a:spcBef>
                <a:spcPts val="500"/>
              </a:spcBef>
              <a:spcAft>
                <a:spcPts val="0"/>
              </a:spcAft>
              <a:buNone/>
            </a:pPr>
            <a:r>
              <a:rPr lang="en-US" sz="2400" b="1" dirty="0">
                <a:solidFill>
                  <a:schemeClr val="tx1"/>
                </a:solidFill>
                <a:latin typeface="+mj-lt"/>
                <a:ea typeface="Gill Sans MT" charset="0"/>
                <a:cs typeface="Gill Sans MT" charset="0"/>
                <a:sym typeface="Cabin"/>
              </a:rPr>
              <a:t>Factors predisposing to risk:</a:t>
            </a:r>
          </a:p>
          <a:p>
            <a:pPr marL="548640" lvl="1" indent="-281940">
              <a:lnSpc>
                <a:spcPct val="80000"/>
              </a:lnSpc>
              <a:spcBef>
                <a:spcPts val="500"/>
              </a:spcBef>
              <a:spcAft>
                <a:spcPts val="0"/>
              </a:spcAft>
              <a:buClr>
                <a:schemeClr val="accent2"/>
              </a:buClr>
              <a:buSzPct val="77169"/>
              <a:buFont typeface="Noto Sans Symbols"/>
              <a:buChar char="▶"/>
            </a:pPr>
            <a:r>
              <a:rPr lang="en-US" sz="1700" dirty="0">
                <a:solidFill>
                  <a:schemeClr val="tx1"/>
                </a:solidFill>
                <a:ea typeface="Gill Sans MT" charset="0"/>
                <a:cs typeface="Gill Sans MT" charset="0"/>
                <a:sym typeface="Cabin"/>
              </a:rPr>
              <a:t>Grower-provided housing</a:t>
            </a:r>
            <a:r>
              <a:rPr lang="en-US" sz="1700" dirty="0">
                <a:solidFill>
                  <a:schemeClr val="tx1"/>
                </a:solidFill>
                <a:ea typeface="Gill Sans MT" charset="0"/>
                <a:cs typeface="Gill Sans MT" charset="0"/>
              </a:rPr>
              <a:t>,</a:t>
            </a:r>
            <a:r>
              <a:rPr lang="en-US" sz="1700" dirty="0">
                <a:solidFill>
                  <a:schemeClr val="tx1"/>
                </a:solidFill>
                <a:ea typeface="Gill Sans MT" charset="0"/>
                <a:cs typeface="Gill Sans MT" charset="0"/>
                <a:sym typeface="Cabin"/>
              </a:rPr>
              <a:t> transport</a:t>
            </a:r>
          </a:p>
          <a:p>
            <a:pPr marL="548640" lvl="1" indent="-281940">
              <a:lnSpc>
                <a:spcPct val="80000"/>
              </a:lnSpc>
              <a:spcBef>
                <a:spcPts val="500"/>
              </a:spcBef>
              <a:spcAft>
                <a:spcPts val="0"/>
              </a:spcAft>
              <a:buClr>
                <a:schemeClr val="accent2"/>
              </a:buClr>
              <a:buSzPct val="77169"/>
              <a:buFont typeface="Noto Sans Symbols"/>
              <a:buChar char="▶"/>
            </a:pPr>
            <a:r>
              <a:rPr lang="en-US" sz="1700" dirty="0">
                <a:solidFill>
                  <a:schemeClr val="tx1"/>
                </a:solidFill>
                <a:ea typeface="Gill Sans MT" charset="0"/>
                <a:cs typeface="Gill Sans MT" charset="0"/>
              </a:rPr>
              <a:t>Toilet and showers</a:t>
            </a:r>
          </a:p>
          <a:p>
            <a:pPr marL="548640" lvl="1" indent="-281940">
              <a:lnSpc>
                <a:spcPct val="80000"/>
              </a:lnSpc>
              <a:spcBef>
                <a:spcPts val="500"/>
              </a:spcBef>
              <a:spcAft>
                <a:spcPts val="0"/>
              </a:spcAft>
              <a:buClr>
                <a:schemeClr val="accent2"/>
              </a:buClr>
              <a:buSzPct val="77169"/>
              <a:buFont typeface="Noto Sans Symbols"/>
              <a:buChar char="▶"/>
            </a:pPr>
            <a:r>
              <a:rPr lang="en-US" sz="1700" dirty="0">
                <a:solidFill>
                  <a:schemeClr val="tx1"/>
                </a:solidFill>
                <a:ea typeface="Gill Sans MT" charset="0"/>
                <a:cs typeface="Gill Sans MT" charset="0"/>
                <a:sym typeface="Cabin"/>
              </a:rPr>
              <a:t>Long hours,</a:t>
            </a:r>
            <a:r>
              <a:rPr lang="en-US" sz="1700" dirty="0">
                <a:solidFill>
                  <a:schemeClr val="tx1"/>
                </a:solidFill>
                <a:ea typeface="Gill Sans MT" charset="0"/>
                <a:cs typeface="Gill Sans MT" charset="0"/>
              </a:rPr>
              <a:t> </a:t>
            </a:r>
            <a:r>
              <a:rPr lang="en-US" sz="1700" dirty="0">
                <a:solidFill>
                  <a:schemeClr val="tx1"/>
                </a:solidFill>
                <a:ea typeface="Gill Sans MT" charset="0"/>
                <a:cs typeface="Gill Sans MT" charset="0"/>
                <a:sym typeface="Cabin"/>
              </a:rPr>
              <a:t>few breaks</a:t>
            </a:r>
          </a:p>
          <a:p>
            <a:pPr marL="548640" lvl="1" indent="-281940">
              <a:lnSpc>
                <a:spcPct val="80000"/>
              </a:lnSpc>
              <a:spcBef>
                <a:spcPts val="500"/>
              </a:spcBef>
              <a:spcAft>
                <a:spcPts val="0"/>
              </a:spcAft>
              <a:buClr>
                <a:schemeClr val="accent2"/>
              </a:buClr>
              <a:buSzPct val="77169"/>
              <a:buFont typeface="Noto Sans Symbols"/>
              <a:buChar char="▶"/>
            </a:pPr>
            <a:r>
              <a:rPr lang="en-US" sz="1700" dirty="0">
                <a:solidFill>
                  <a:schemeClr val="tx1"/>
                </a:solidFill>
                <a:ea typeface="Gill Sans MT" charset="0"/>
                <a:cs typeface="Gill Sans MT" charset="0"/>
              </a:rPr>
              <a:t>No overtime, o</a:t>
            </a:r>
            <a:r>
              <a:rPr lang="en-US" sz="1700" dirty="0">
                <a:solidFill>
                  <a:schemeClr val="tx1"/>
                </a:solidFill>
                <a:ea typeface="Gill Sans MT" charset="0"/>
                <a:cs typeface="Gill Sans MT" charset="0"/>
                <a:sym typeface="Cabin"/>
              </a:rPr>
              <a:t>ften shorted on pay</a:t>
            </a:r>
          </a:p>
          <a:p>
            <a:pPr marL="548640" lvl="1" indent="-281940">
              <a:lnSpc>
                <a:spcPct val="80000"/>
              </a:lnSpc>
              <a:spcBef>
                <a:spcPts val="500"/>
              </a:spcBef>
              <a:spcAft>
                <a:spcPts val="0"/>
              </a:spcAft>
              <a:buClr>
                <a:schemeClr val="accent2"/>
              </a:buClr>
              <a:buSzPct val="77169"/>
              <a:buFont typeface="Noto Sans Symbols"/>
              <a:buChar char="▶"/>
            </a:pPr>
            <a:r>
              <a:rPr lang="en-US" sz="1700" dirty="0">
                <a:solidFill>
                  <a:schemeClr val="tx1"/>
                </a:solidFill>
                <a:ea typeface="Gill Sans MT" charset="0"/>
                <a:cs typeface="Gill Sans MT" charset="0"/>
                <a:sym typeface="Cabin"/>
              </a:rPr>
              <a:t>Pesticide brought home often</a:t>
            </a:r>
          </a:p>
          <a:p>
            <a:pPr marL="548640" lvl="1" indent="-281940">
              <a:lnSpc>
                <a:spcPct val="80000"/>
              </a:lnSpc>
              <a:spcBef>
                <a:spcPts val="500"/>
              </a:spcBef>
              <a:spcAft>
                <a:spcPts val="0"/>
              </a:spcAft>
              <a:buClr>
                <a:schemeClr val="accent2"/>
              </a:buClr>
              <a:buSzPct val="77169"/>
              <a:buFont typeface="Noto Sans Symbols"/>
              <a:buChar char="▶"/>
            </a:pPr>
            <a:r>
              <a:rPr lang="en-US" sz="1700" dirty="0">
                <a:solidFill>
                  <a:schemeClr val="tx1"/>
                </a:solidFill>
                <a:ea typeface="Gill Sans MT" charset="0"/>
                <a:cs typeface="Gill Sans MT" charset="0"/>
                <a:sym typeface="Cabin"/>
              </a:rPr>
              <a:t>Isolation </a:t>
            </a:r>
            <a:r>
              <a:rPr lang="en-US" sz="1700" dirty="0">
                <a:solidFill>
                  <a:schemeClr val="tx1"/>
                </a:solidFill>
                <a:ea typeface="Gill Sans MT" charset="0"/>
                <a:cs typeface="Gill Sans MT" charset="0"/>
              </a:rPr>
              <a:t>(</a:t>
            </a:r>
            <a:r>
              <a:rPr lang="en-US" sz="1700" dirty="0">
                <a:solidFill>
                  <a:schemeClr val="tx1"/>
                </a:solidFill>
                <a:ea typeface="Gill Sans MT" charset="0"/>
                <a:cs typeface="Gill Sans MT" charset="0"/>
                <a:sym typeface="Cabin"/>
              </a:rPr>
              <a:t>depression, anxiety, </a:t>
            </a:r>
            <a:r>
              <a:rPr lang="en-US" sz="1700" dirty="0">
                <a:solidFill>
                  <a:schemeClr val="tx1"/>
                </a:solidFill>
                <a:ea typeface="Gill Sans MT" charset="0"/>
                <a:cs typeface="Gill Sans MT" charset="0"/>
              </a:rPr>
              <a:t>drinking, high-risk sex)</a:t>
            </a:r>
          </a:p>
          <a:p>
            <a:pPr marL="548640" lvl="1" indent="-302056">
              <a:lnSpc>
                <a:spcPct val="80000"/>
              </a:lnSpc>
              <a:spcBef>
                <a:spcPts val="500"/>
              </a:spcBef>
              <a:spcAft>
                <a:spcPts val="0"/>
              </a:spcAft>
              <a:buClr>
                <a:schemeClr val="accent2"/>
              </a:buClr>
              <a:buSzPct val="101538"/>
              <a:buFont typeface="Noto Sans Symbols"/>
              <a:buChar char="▶"/>
            </a:pPr>
            <a:r>
              <a:rPr lang="en-US" sz="1700" dirty="0">
                <a:solidFill>
                  <a:schemeClr val="tx1"/>
                </a:solidFill>
                <a:ea typeface="Gill Sans MT" charset="0"/>
                <a:cs typeface="Gill Sans MT" charset="0"/>
              </a:rPr>
              <a:t>Lack of insurance</a:t>
            </a:r>
          </a:p>
          <a:p>
            <a:pPr marL="274320" indent="-274320">
              <a:lnSpc>
                <a:spcPct val="80000"/>
              </a:lnSpc>
              <a:spcBef>
                <a:spcPts val="600"/>
              </a:spcBef>
              <a:spcAft>
                <a:spcPts val="0"/>
              </a:spcAft>
              <a:buClr>
                <a:schemeClr val="accent1"/>
              </a:buClr>
              <a:buSzPct val="75202"/>
              <a:buFont typeface="Noto Sans Symbols"/>
              <a:buChar char="▶"/>
            </a:pPr>
            <a:r>
              <a:rPr lang="en-US" sz="2400" b="1" dirty="0">
                <a:solidFill>
                  <a:schemeClr val="tx1"/>
                </a:solidFill>
                <a:latin typeface="Garamond" panose="02020404030301010803" pitchFamily="18" charset="0"/>
                <a:ea typeface="Gill Sans MT" charset="0"/>
                <a:cs typeface="Gill Sans MT" charset="0"/>
                <a:sym typeface="Cabin"/>
              </a:rPr>
              <a:t>Rarely have access to worker’s compensation</a:t>
            </a:r>
          </a:p>
          <a:p>
            <a:pPr marL="548640" lvl="1" indent="-281940">
              <a:lnSpc>
                <a:spcPct val="80000"/>
              </a:lnSpc>
              <a:spcBef>
                <a:spcPts val="500"/>
              </a:spcBef>
              <a:spcAft>
                <a:spcPts val="0"/>
              </a:spcAft>
              <a:buClr>
                <a:schemeClr val="accent2"/>
              </a:buClr>
              <a:buSzPct val="77169"/>
              <a:buFont typeface="Noto Sans Symbols"/>
              <a:buChar char="▶"/>
            </a:pPr>
            <a:r>
              <a:rPr lang="en-US" sz="1700" dirty="0">
                <a:solidFill>
                  <a:schemeClr val="tx1"/>
                </a:solidFill>
                <a:ea typeface="Gill Sans MT" charset="0"/>
                <a:cs typeface="Gill Sans MT" charset="0"/>
                <a:sym typeface="Cabin"/>
              </a:rPr>
              <a:t>14 states require it for all, but </a:t>
            </a:r>
            <a:r>
              <a:rPr lang="en-US" sz="1700" dirty="0">
                <a:solidFill>
                  <a:schemeClr val="tx1"/>
                </a:solidFill>
                <a:ea typeface="Gill Sans MT" charset="0"/>
                <a:cs typeface="Gill Sans MT" charset="0"/>
              </a:rPr>
              <a:t>mo</a:t>
            </a:r>
            <a:r>
              <a:rPr lang="en-US" sz="1700" dirty="0">
                <a:solidFill>
                  <a:schemeClr val="tx1"/>
                </a:solidFill>
                <a:ea typeface="Gill Sans MT" charset="0"/>
                <a:cs typeface="Gill Sans MT" charset="0"/>
                <a:sym typeface="Cabin"/>
              </a:rPr>
              <a:t>st make exceptions </a:t>
            </a:r>
          </a:p>
          <a:p>
            <a:pPr marL="274320" indent="-274320">
              <a:lnSpc>
                <a:spcPct val="80000"/>
              </a:lnSpc>
              <a:spcBef>
                <a:spcPts val="600"/>
              </a:spcBef>
              <a:spcAft>
                <a:spcPts val="0"/>
              </a:spcAft>
              <a:buClr>
                <a:schemeClr val="accent1"/>
              </a:buClr>
              <a:buSzPct val="77169"/>
              <a:buNone/>
            </a:pPr>
            <a:endParaRPr sz="2400" dirty="0">
              <a:solidFill>
                <a:schemeClr val="tx1"/>
              </a:solidFill>
              <a:ea typeface="Cabin"/>
              <a:cs typeface="Cabin"/>
              <a:sym typeface="Cabin"/>
            </a:endParaRPr>
          </a:p>
          <a:p>
            <a:pPr marL="274320" indent="-274320">
              <a:lnSpc>
                <a:spcPct val="80000"/>
              </a:lnSpc>
              <a:spcBef>
                <a:spcPts val="600"/>
              </a:spcBef>
              <a:buClr>
                <a:schemeClr val="accent1"/>
              </a:buClr>
              <a:buSzPct val="77628"/>
              <a:buNone/>
            </a:pPr>
            <a:endParaRPr sz="2400" dirty="0">
              <a:solidFill>
                <a:schemeClr val="tx1"/>
              </a:solidFill>
              <a:ea typeface="Cabin"/>
              <a:cs typeface="Cabin"/>
              <a:sym typeface="Cabin"/>
            </a:endParaRPr>
          </a:p>
        </p:txBody>
      </p:sp>
      <p:sp>
        <p:nvSpPr>
          <p:cNvPr id="153" name="Shape 153"/>
          <p:cNvSpPr txBox="1"/>
          <p:nvPr/>
        </p:nvSpPr>
        <p:spPr>
          <a:xfrm>
            <a:off x="-2439988" y="6370320"/>
            <a:ext cx="8256058" cy="261609"/>
          </a:xfrm>
          <a:prstGeom prst="rect">
            <a:avLst/>
          </a:prstGeom>
          <a:noFill/>
          <a:ln>
            <a:noFill/>
          </a:ln>
        </p:spPr>
        <p:txBody>
          <a:bodyPr lIns="91425" tIns="45700" rIns="91425" bIns="45700" anchor="t" anchorCtr="0">
            <a:noAutofit/>
          </a:bodyPr>
          <a:lstStyle/>
          <a:p>
            <a:pPr algn="r">
              <a:spcBef>
                <a:spcPts val="0"/>
              </a:spcBef>
              <a:buSzPct val="25000"/>
            </a:pPr>
            <a:r>
              <a:rPr lang="en-US" sz="1100" dirty="0" err="1">
                <a:solidFill>
                  <a:schemeClr val="bg1"/>
                </a:solidFill>
                <a:latin typeface="Arial" panose="020B0604020202020204" pitchFamily="34" charset="0"/>
                <a:ea typeface="Calibri"/>
                <a:cs typeface="Arial" panose="020B0604020202020204" pitchFamily="34" charset="0"/>
                <a:sym typeface="Calibri"/>
              </a:rPr>
              <a:t>Arcury</a:t>
            </a:r>
            <a:r>
              <a:rPr lang="en-US" sz="1100" dirty="0">
                <a:solidFill>
                  <a:schemeClr val="bg1"/>
                </a:solidFill>
                <a:latin typeface="Arial" panose="020B0604020202020204" pitchFamily="34" charset="0"/>
                <a:ea typeface="Calibri"/>
                <a:cs typeface="Arial" panose="020B0604020202020204" pitchFamily="34" charset="0"/>
                <a:sym typeface="Calibri"/>
              </a:rPr>
              <a:t> TA. </a:t>
            </a:r>
            <a:r>
              <a:rPr lang="en-US" sz="1100" i="1" dirty="0">
                <a:solidFill>
                  <a:schemeClr val="bg1"/>
                </a:solidFill>
                <a:latin typeface="Arial" panose="020B0604020202020204" pitchFamily="34" charset="0"/>
                <a:ea typeface="Calibri"/>
                <a:cs typeface="Arial" panose="020B0604020202020204" pitchFamily="34" charset="0"/>
                <a:sym typeface="Calibri"/>
              </a:rPr>
              <a:t>AJPH</a:t>
            </a:r>
            <a:r>
              <a:rPr lang="en-US" sz="1100" dirty="0">
                <a:solidFill>
                  <a:schemeClr val="bg1"/>
                </a:solidFill>
                <a:latin typeface="Arial" panose="020B0604020202020204" pitchFamily="34" charset="0"/>
                <a:ea typeface="Calibri"/>
                <a:cs typeface="Arial" panose="020B0604020202020204" pitchFamily="34" charset="0"/>
                <a:sym typeface="Calibri"/>
              </a:rPr>
              <a:t>. Dec 2015;  National  Center for Farmworker Health 2013</a:t>
            </a:r>
          </a:p>
        </p:txBody>
      </p:sp>
      <p:pic>
        <p:nvPicPr>
          <p:cNvPr id="154" name="Shape 154" descr="raking2.jpg"/>
          <p:cNvPicPr preferRelativeResize="0"/>
          <p:nvPr/>
        </p:nvPicPr>
        <p:blipFill rotWithShape="1">
          <a:blip r:embed="rId3">
            <a:alphaModFix/>
          </a:blip>
          <a:srcRect l="275" r="-1133"/>
          <a:stretch/>
        </p:blipFill>
        <p:spPr>
          <a:xfrm>
            <a:off x="6975556" y="1331595"/>
            <a:ext cx="3233656" cy="4825364"/>
          </a:xfrm>
          <a:prstGeom prst="rect">
            <a:avLst/>
          </a:prstGeom>
          <a:solidFill>
            <a:srgbClr val="BABABA"/>
          </a:solidFill>
          <a:ln>
            <a:noFill/>
          </a:ln>
        </p:spPr>
      </p:pic>
    </p:spTree>
    <p:extLst>
      <p:ext uri="{BB962C8B-B14F-4D97-AF65-F5344CB8AC3E}">
        <p14:creationId xmlns:p14="http://schemas.microsoft.com/office/powerpoint/2010/main" val="1348581156"/>
      </p:ext>
    </p:extLst>
  </p:cSld>
  <p:clrMapOvr>
    <a:masterClrMapping/>
  </p:clrMapOvr>
  <p:timing>
    <p:tnLst>
      <p:par>
        <p:cTn id="1" dur="indefinite" restart="never" nodeType="tmRoot"/>
      </p:par>
    </p:tnLst>
  </p:timing>
</p:sld>
</file>

<file path=ppt/theme/theme1.xml><?xml version="1.0" encoding="utf-8"?>
<a:theme xmlns:a="http://schemas.openxmlformats.org/drawingml/2006/main" name="PowerPoint">
  <a:themeElements>
    <a:clrScheme name="Champion se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hampion seal">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hampion se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hampion seal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hampion seal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hampion seal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hampion seal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hampion seal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hampion seal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ampion seal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hampion seal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hampion seal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hampion seal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hampion seal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PowerPoint</Template>
  <TotalTime>748</TotalTime>
  <Words>2128</Words>
  <Application>Microsoft Office PowerPoint</Application>
  <PresentationFormat>Custom</PresentationFormat>
  <Paragraphs>273</Paragraphs>
  <Slides>32</Slides>
  <Notes>18</Notes>
  <HiddenSlides>0</HiddenSlides>
  <MMClips>1</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PowerPoint</vt:lpstr>
      <vt:lpstr>Developing  Structural Competence  in Family Medicine Residents through  Migrant Farmworker Health</vt:lpstr>
      <vt:lpstr>Introductions</vt:lpstr>
      <vt:lpstr>Objectives</vt:lpstr>
      <vt:lpstr>Key Terminology</vt:lpstr>
      <vt:lpstr>Case #1</vt:lpstr>
      <vt:lpstr>Case #2</vt:lpstr>
      <vt:lpstr>Demographics</vt:lpstr>
      <vt:lpstr>History</vt:lpstr>
      <vt:lpstr>Occupational Hazards</vt:lpstr>
      <vt:lpstr>Common Health Conditions</vt:lpstr>
      <vt:lpstr>Why is health worse?</vt:lpstr>
      <vt:lpstr>Why is this important?</vt:lpstr>
      <vt:lpstr>Why is health worse?</vt:lpstr>
      <vt:lpstr>Why is this important?</vt:lpstr>
      <vt:lpstr>Why is this important?</vt:lpstr>
      <vt:lpstr>Why is this important?</vt:lpstr>
      <vt:lpstr>Cases Re-visited</vt:lpstr>
      <vt:lpstr>Key Terminology</vt:lpstr>
      <vt:lpstr>Key Terminology</vt:lpstr>
      <vt:lpstr>Models in Resident Education</vt:lpstr>
      <vt:lpstr>Resident Evaluations - UNC</vt:lpstr>
      <vt:lpstr>Resident Comments - UNC</vt:lpstr>
      <vt:lpstr>Resident Comments - UNC</vt:lpstr>
      <vt:lpstr>Challenges</vt:lpstr>
      <vt:lpstr>Models in Resident Education</vt:lpstr>
      <vt:lpstr>Resident Comments - MMHP Seminar</vt:lpstr>
      <vt:lpstr>Learner Comments- MMHP Elective</vt:lpstr>
      <vt:lpstr>Learner Comments - MMHP Elective</vt:lpstr>
      <vt:lpstr>Learner Comments - MMHP</vt:lpstr>
      <vt:lpstr>Action</vt:lpstr>
      <vt:lpstr>PowerPoint Presentation</vt:lpstr>
      <vt:lpstr>Resources</vt:lpstr>
    </vt:vector>
  </TitlesOfParts>
  <Company>AAFP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Rover</dc:creator>
  <cp:lastModifiedBy>Cheryl Seymour</cp:lastModifiedBy>
  <cp:revision>25</cp:revision>
  <dcterms:created xsi:type="dcterms:W3CDTF">2013-05-20T16:20:33Z</dcterms:created>
  <dcterms:modified xsi:type="dcterms:W3CDTF">2017-08-15T02:21:31Z</dcterms:modified>
</cp:coreProperties>
</file>