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1" r:id="rId2"/>
    <p:sldId id="257" r:id="rId3"/>
    <p:sldId id="262" r:id="rId4"/>
    <p:sldId id="277" r:id="rId5"/>
    <p:sldId id="269" r:id="rId6"/>
    <p:sldId id="285" r:id="rId7"/>
    <p:sldId id="286" r:id="rId8"/>
    <p:sldId id="283" r:id="rId9"/>
    <p:sldId id="273" r:id="rId10"/>
    <p:sldId id="274" r:id="rId11"/>
    <p:sldId id="275" r:id="rId12"/>
    <p:sldId id="280" r:id="rId13"/>
    <p:sldId id="278" r:id="rId14"/>
    <p:sldId id="263" r:id="rId15"/>
    <p:sldId id="266" r:id="rId16"/>
    <p:sldId id="270" r:id="rId17"/>
    <p:sldId id="267" r:id="rId18"/>
    <p:sldId id="268" r:id="rId19"/>
    <p:sldId id="271" r:id="rId20"/>
    <p:sldId id="281" r:id="rId21"/>
    <p:sldId id="272" r:id="rId22"/>
    <p:sldId id="284" r:id="rId23"/>
    <p:sldId id="26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anda Huffman" initials="MH" lastIdx="1" clrIdx="0">
    <p:extLst/>
  </p:cmAuthor>
  <p:cmAuthor id="2" name="Miranda Huffman" initials="MH [2]" lastIdx="1" clrIdx="1">
    <p:extLst/>
  </p:cmAuthor>
  <p:cmAuthor id="3" name="Miranda Huffman" initials="MH [3]" lastIdx="1" clrIdx="2">
    <p:extLst/>
  </p:cmAuthor>
  <p:cmAuthor id="4" name="Miranda Huffman" initials="MH [4]" lastIdx="1" clrIdx="3">
    <p:extLst/>
  </p:cmAuthor>
  <p:cmAuthor id="5" name="Miranda Huffman" initials="MH [5]" lastIdx="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79427"/>
  </p:normalViewPr>
  <p:slideViewPr>
    <p:cSldViewPr snapToGrid="0" snapToObjects="1">
      <p:cViewPr varScale="1">
        <p:scale>
          <a:sx n="102" d="100"/>
          <a:sy n="102" d="100"/>
        </p:scale>
        <p:origin x="31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5" d="100"/>
        <a:sy n="1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C6688-E4BF-5B4D-919D-165354E6DA73}" type="datetimeFigureOut">
              <a:rPr lang="en-US" smtClean="0"/>
              <a:t>2/10/17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30A29-9E3C-A445-996E-992CCA28C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77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30A29-9E3C-A445-996E-992CCA28CA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92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</a:t>
            </a:r>
            <a:r>
              <a:rPr lang="en-US" baseline="0" dirty="0" smtClean="0"/>
              <a:t> of the cases describe Good Care, that is, Patient-Centered Care. Some of the clinical methods described are what medical students (and PA and NP) students learn in their first year of education. </a:t>
            </a:r>
          </a:p>
          <a:p>
            <a:r>
              <a:rPr lang="en-US" baseline="0" dirty="0" smtClean="0"/>
              <a:t>But what isn’t always clear is WHY.</a:t>
            </a:r>
          </a:p>
          <a:p>
            <a:r>
              <a:rPr lang="en-US" baseline="0" dirty="0" smtClean="0"/>
              <a:t>My personal example is when I went to see the dermatologist because I was worried that I had malignant melanoma. (I’m fine. For now.) I was put in the room by the nurse, given a gown, and asked to change. As I was halfway between my clothes and the gown, standing in my underwear, the physician knocked on the door and entered. Now</a:t>
            </a:r>
            <a:r>
              <a:rPr lang="mr-IN" baseline="0" dirty="0" smtClean="0"/>
              <a:t>…</a:t>
            </a:r>
            <a:r>
              <a:rPr lang="en-US" baseline="0" dirty="0" smtClean="0"/>
              <a:t> I don’t care</a:t>
            </a:r>
            <a:r>
              <a:rPr lang="mr-IN" baseline="0" dirty="0" smtClean="0"/>
              <a:t>…</a:t>
            </a:r>
            <a:r>
              <a:rPr lang="en-US" baseline="0" dirty="0" smtClean="0"/>
              <a:t> It’s all I got</a:t>
            </a:r>
            <a:r>
              <a:rPr lang="mr-IN" baseline="0" dirty="0" smtClean="0"/>
              <a:t>…</a:t>
            </a:r>
            <a:r>
              <a:rPr lang="en-US" baseline="0" dirty="0" smtClean="0"/>
              <a:t> It is what it is</a:t>
            </a:r>
            <a:r>
              <a:rPr lang="mr-IN" baseline="0" dirty="0" smtClean="0"/>
              <a:t>…</a:t>
            </a:r>
            <a:r>
              <a:rPr lang="en-US" baseline="0" dirty="0" smtClean="0"/>
              <a:t> BUT, if I had ever been traumatized in certain ways, this event could have made me feel terrible. As it is, I can’t forget this story. But I recall it mainly now as a cautionary tale to myself and other clinicians. That’s the WHY </a:t>
            </a:r>
            <a:r>
              <a:rPr lang="mr-IN" baseline="0" dirty="0" smtClean="0"/>
              <a:t>–</a:t>
            </a:r>
            <a:r>
              <a:rPr lang="en-US" baseline="0" dirty="0" smtClean="0"/>
              <a:t> WHY it’s important is that, if you don’t practice sound Patient-Centered Care, some patients will go ballistic on you, retreat into a shell, never open up or explain their concerns, etc. Trauma-Informed Care explains WHY this clinical behavior is important.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are also new things that I’ve learned through the cases </a:t>
            </a:r>
            <a:r>
              <a:rPr lang="mr-IN" baseline="0" dirty="0" smtClean="0"/>
              <a:t>–</a:t>
            </a:r>
            <a:r>
              <a:rPr lang="en-US" baseline="0" dirty="0" smtClean="0"/>
              <a:t>points like “you should walk in front of, not behind, a patient” so that you do not re-create a sense of being stalked. And some of the examples in the cases of giving patients control </a:t>
            </a:r>
            <a:r>
              <a:rPr lang="mr-IN" baseline="0" dirty="0" smtClean="0"/>
              <a:t>–</a:t>
            </a:r>
            <a:r>
              <a:rPr lang="en-US" baseline="0" dirty="0" smtClean="0"/>
              <a:t> slightly annoyed me </a:t>
            </a:r>
            <a:r>
              <a:rPr lang="mr-IN" baseline="0" dirty="0" smtClean="0"/>
              <a:t>–</a:t>
            </a:r>
            <a:r>
              <a:rPr lang="en-US" baseline="0" dirty="0" smtClean="0"/>
              <a:t> but were very helpful in helping me to see the importance of, above all, granting a sense of control to the patient. Maybe, on that day, for that person, giving a sense of control was the most therapeutic thing that was going to happen.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Other content areas include:</a:t>
            </a:r>
          </a:p>
          <a:p>
            <a:r>
              <a:rPr lang="en-US" baseline="0" dirty="0" smtClean="0"/>
              <a:t>Ineffective coping </a:t>
            </a:r>
            <a:r>
              <a:rPr lang="mr-IN" baseline="0" dirty="0" smtClean="0"/>
              <a:t>–</a:t>
            </a:r>
            <a:r>
              <a:rPr lang="en-US" baseline="0" dirty="0" smtClean="0"/>
              <a:t> explaining to me why some patients self-medicate with alcohol or tobacco, to fight some of these feelings triggered by circumstance and internal patterns</a:t>
            </a:r>
          </a:p>
          <a:p>
            <a:r>
              <a:rPr lang="en-US" baseline="0" dirty="0" smtClean="0"/>
              <a:t>I finally got permission for something I started doing 20 years ago, within 10 years of leaving medical school. I stopped asking for details about every person’s trauma history. I had decided that I was pressing for information that benefited me, only. Just because I was interested. But the patient did not get any benefit, and actually could feel worse, by going through the details with me, too soon, at my pressuring. </a:t>
            </a:r>
          </a:p>
          <a:p>
            <a:r>
              <a:rPr lang="en-US" baseline="0" dirty="0" smtClean="0"/>
              <a:t>The neurobiology of what trauma does to us is fascinating and new, even down to the level of affecting the genome.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30A29-9E3C-A445-996E-992CCA28CA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79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of these cases can be used to</a:t>
            </a:r>
            <a:r>
              <a:rPr lang="en-US" baseline="0" dirty="0" smtClean="0"/>
              <a:t> EXPLAIN WHY patient-centered behavior is important. These introductory cases SUPPORT the standard interviewing competencies. So some of these cases could be used in Year 1 of medical school. Others are more sophisticated and detailed, and could be used in residency training. </a:t>
            </a:r>
          </a:p>
          <a:p>
            <a:r>
              <a:rPr lang="en-US" baseline="0" dirty="0" smtClean="0"/>
              <a:t>Perhaps a family medicine resident is conducting a quality improvement project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30A29-9E3C-A445-996E-992CCA28CA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77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4784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point of</a:t>
            </a:r>
            <a:r>
              <a:rPr lang="en-US" baseline="0" dirty="0" smtClean="0"/>
              <a:t> this slide is </a:t>
            </a:r>
            <a:r>
              <a:rPr lang="mr-IN" baseline="0" dirty="0" smtClean="0"/>
              <a:t>–</a:t>
            </a:r>
            <a:r>
              <a:rPr lang="en-US" baseline="0" dirty="0" smtClean="0"/>
              <a:t> recounting the structure in the first 3 rows:  content experts, instructional design / project management experts, and a simple sounding board (me).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fourth row is important for how we actually create the cases, with each case the collaboration between a behavioral science expert, like a clinical psychologist, and a medical expert, like a family physician or neonatologist.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30A29-9E3C-A445-996E-992CCA28CA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63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pairing of a behav</a:t>
            </a:r>
            <a:r>
              <a:rPr lang="en-US" baseline="0" dirty="0" smtClean="0"/>
              <a:t>ioral scientist with a physician (or similar clinician) is both at the highest level of management and the case authoring level.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30A29-9E3C-A445-996E-992CCA28CA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57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8962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Scaled the one course to 5 courses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Added one affiliated partner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Modest extension of new medical school subscribers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Maintaining revenue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sustaining innovations accomplished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grant income for one free course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0765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1924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Promoting the relationship and increasing</a:t>
            </a:r>
            <a:r>
              <a:rPr lang="en-US" baseline="0" dirty="0" smtClean="0"/>
              <a:t> provider effectiveness can mean, for some physicians, helping them not to be frustrated with a patient who appears to be making poor life choices. Understanding how a patient may be handling the effects of trauma by counter-productive coping mechanisms, such as smoking cigarettes or avoiding healthcare, can help the clinician feel less frustrated, more connected to the patient. </a:t>
            </a:r>
            <a:endParaRPr dirty="0"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3903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167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06099" y="2106259"/>
            <a:ext cx="6853412" cy="1470025"/>
          </a:xfrm>
        </p:spPr>
        <p:txBody>
          <a:bodyPr>
            <a:normAutofit/>
          </a:bodyPr>
          <a:lstStyle>
            <a:lvl1pPr algn="ctr">
              <a:defRPr sz="38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 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92316" y="4063709"/>
            <a:ext cx="6079746" cy="1752600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0" i="1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br>
              <a:rPr lang="en-US" dirty="0" smtClean="0"/>
            </a:br>
            <a:r>
              <a:rPr lang="en-US" dirty="0" smtClean="0"/>
              <a:t>Click to edit Master subtitle style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5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9440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2269609"/>
            <a:ext cx="8229600" cy="3946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5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696912" y="261937"/>
            <a:ext cx="7799386" cy="1033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0E20"/>
              </a:buClr>
              <a:buFont typeface="Cabin"/>
              <a:buNone/>
              <a:defRPr sz="3600" b="0" i="0" u="none" strike="noStrike" cap="none">
                <a:solidFill>
                  <a:srgbClr val="450E20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96912" y="1483587"/>
            <a:ext cx="7799386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32423"/>
              </a:buClr>
              <a:buFont typeface="Noto Sans Symbols"/>
              <a:buNone/>
              <a:defRPr sz="3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342900" marR="0" lvl="1" indent="-6095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80000"/>
              <a:buFont typeface="Arial"/>
              <a:buChar char="•"/>
              <a:defRPr sz="2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749300" marR="0" lvl="2" indent="-177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5A5A5"/>
              </a:buClr>
              <a:buSzPct val="75000"/>
              <a:buFont typeface="Merriweather Sans"/>
              <a:buChar char="—"/>
              <a:defRPr sz="24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287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50E2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32423"/>
              </a:buClr>
              <a:buSzPct val="100000"/>
              <a:buFont typeface="Noto Sans Symbols"/>
              <a:buChar char="➢"/>
              <a:defRPr sz="20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105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89150" tIns="44575" rIns="89150" bIns="445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0252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0601"/>
            <a:ext cx="8229600" cy="1187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66165"/>
            <a:ext cx="8229600" cy="3956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9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jp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8993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Trauma-Informed </a:t>
            </a:r>
            <a:r>
              <a:rPr lang="en-US" dirty="0" smtClean="0"/>
              <a:t>Care: </a:t>
            </a:r>
            <a:br>
              <a:rPr lang="en-US" dirty="0" smtClean="0"/>
            </a:br>
            <a:r>
              <a:rPr lang="en-US" dirty="0"/>
              <a:t>Understanding and Responding to the Effects of Adverse </a:t>
            </a:r>
            <a:r>
              <a:rPr lang="en-US" dirty="0" smtClean="0"/>
              <a:t>Life Experiences </a:t>
            </a:r>
            <a:br>
              <a:rPr lang="en-US" dirty="0" smtClean="0"/>
            </a:br>
            <a:r>
              <a:rPr lang="en-US" dirty="0" smtClean="0"/>
              <a:t>(Virtual Patient Cases)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2932" y="4455595"/>
            <a:ext cx="6079746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Miranda M. Huffman</a:t>
            </a:r>
          </a:p>
          <a:p>
            <a:r>
              <a:rPr lang="en-US" dirty="0" smtClean="0"/>
              <a:t>Alec Chessman, Emily Jacobs, Nancy Tobi</a:t>
            </a:r>
          </a:p>
          <a:p>
            <a:r>
              <a:rPr lang="en-US" dirty="0" smtClean="0"/>
              <a:t>Sheela Raja, </a:t>
            </a:r>
            <a:r>
              <a:rPr lang="en-US" dirty="0" err="1" smtClean="0"/>
              <a:t>Shairi</a:t>
            </a:r>
            <a:r>
              <a:rPr lang="en-US" dirty="0" smtClean="0"/>
              <a:t> Turner, Michelle </a:t>
            </a:r>
            <a:r>
              <a:rPr lang="en-US" dirty="0" err="1" smtClean="0"/>
              <a:t>Hoersch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18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696912" y="261937"/>
            <a:ext cx="7799386" cy="10334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0E20"/>
              </a:buClr>
              <a:buSzPct val="25000"/>
              <a:buFont typeface="Cabin"/>
              <a:buNone/>
            </a:pPr>
            <a:r>
              <a:rPr lang="en-US" sz="3600" b="0" i="0" u="none" strike="noStrike" cap="none" dirty="0">
                <a:solidFill>
                  <a:srgbClr val="450E20"/>
                </a:solidFill>
                <a:latin typeface="Cabin"/>
                <a:ea typeface="Cabin"/>
                <a:cs typeface="Cabin"/>
                <a:sym typeface="Cabin"/>
              </a:rPr>
              <a:t>2000 - Present</a:t>
            </a:r>
          </a:p>
        </p:txBody>
      </p:sp>
      <p:grpSp>
        <p:nvGrpSpPr>
          <p:cNvPr id="192" name="Shape 192"/>
          <p:cNvGrpSpPr/>
          <p:nvPr/>
        </p:nvGrpSpPr>
        <p:grpSpPr>
          <a:xfrm>
            <a:off x="894712" y="1600200"/>
            <a:ext cx="7398213" cy="4525963"/>
            <a:chOff x="437512" y="0"/>
            <a:chExt cx="7398213" cy="4525963"/>
          </a:xfrm>
        </p:grpSpPr>
        <p:sp>
          <p:nvSpPr>
            <p:cNvPr id="193" name="Shape 193"/>
            <p:cNvSpPr/>
            <p:nvPr/>
          </p:nvSpPr>
          <p:spPr>
            <a:xfrm>
              <a:off x="437512" y="0"/>
              <a:ext cx="7241540" cy="45259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101249" y="15000"/>
                  </a:quadBezTo>
                  <a:lnTo>
                    <a:pt x="100193" y="0"/>
                  </a:lnTo>
                  <a:lnTo>
                    <a:pt x="120000" y="24000"/>
                  </a:lnTo>
                  <a:lnTo>
                    <a:pt x="104418" y="60000"/>
                  </a:lnTo>
                  <a:lnTo>
                    <a:pt x="103362" y="45000"/>
                  </a:lnTo>
                  <a:quadBezTo>
                    <a:pt x="30000" y="54999"/>
                    <a:pt x="0" y="120000"/>
                  </a:quadBezTo>
                  <a:close/>
                </a:path>
              </a:pathLst>
            </a:custGeom>
            <a:solidFill>
              <a:srgbClr val="CFD7E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Shape 194"/>
            <p:cNvSpPr/>
            <p:nvPr/>
          </p:nvSpPr>
          <p:spPr>
            <a:xfrm>
              <a:off x="1357187" y="3123817"/>
              <a:ext cx="188280" cy="188280"/>
            </a:xfrm>
            <a:prstGeom prst="ellipse">
              <a:avLst/>
            </a:prstGeom>
            <a:gradFill>
              <a:gsLst>
                <a:gs pos="0">
                  <a:srgbClr val="3E7FCD"/>
                </a:gs>
                <a:gs pos="100000">
                  <a:srgbClr val="A2C3FF"/>
                </a:gs>
              </a:gsLst>
              <a:lin ang="162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Shape 195"/>
            <p:cNvSpPr/>
            <p:nvPr/>
          </p:nvSpPr>
          <p:spPr>
            <a:xfrm>
              <a:off x="1371604" y="3217958"/>
              <a:ext cx="1687277" cy="130800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Shape 196"/>
            <p:cNvSpPr txBox="1"/>
            <p:nvPr/>
          </p:nvSpPr>
          <p:spPr>
            <a:xfrm>
              <a:off x="1371604" y="3217958"/>
              <a:ext cx="1687277" cy="1308003"/>
            </a:xfrm>
            <a:prstGeom prst="rect">
              <a:avLst/>
            </a:prstGeom>
            <a:noFill/>
            <a:ln>
              <a:noFill/>
            </a:ln>
          </p:spPr>
          <p:txBody>
            <a:bodyPr lIns="9975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3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CLIPP</a:t>
              </a:r>
            </a:p>
          </p:txBody>
        </p:sp>
        <p:sp>
          <p:nvSpPr>
            <p:cNvPr id="197" name="Shape 197"/>
            <p:cNvSpPr/>
            <p:nvPr/>
          </p:nvSpPr>
          <p:spPr>
            <a:xfrm>
              <a:off x="3019123" y="1893660"/>
              <a:ext cx="340352" cy="340352"/>
            </a:xfrm>
            <a:prstGeom prst="ellipse">
              <a:avLst/>
            </a:prstGeom>
            <a:gradFill>
              <a:gsLst>
                <a:gs pos="0">
                  <a:srgbClr val="3E7FCD"/>
                </a:gs>
                <a:gs pos="100000">
                  <a:srgbClr val="A2C3FF"/>
                </a:gs>
              </a:gsLst>
              <a:lin ang="162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3048000" y="2362199"/>
              <a:ext cx="1737968" cy="201780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Shape 199"/>
            <p:cNvSpPr txBox="1"/>
            <p:nvPr/>
          </p:nvSpPr>
          <p:spPr>
            <a:xfrm>
              <a:off x="3048000" y="2362199"/>
              <a:ext cx="1737968" cy="502138"/>
            </a:xfrm>
            <a:prstGeom prst="rect">
              <a:avLst/>
            </a:prstGeom>
            <a:noFill/>
            <a:ln>
              <a:noFill/>
            </a:ln>
          </p:spPr>
          <p:txBody>
            <a:bodyPr lIns="1803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0000"/>
                </a:buClr>
                <a:buSzPct val="25000"/>
                <a:buFont typeface="Calibri"/>
                <a:buNone/>
              </a:pPr>
              <a:r>
                <a:rPr lang="en-US" sz="3600" b="1" i="0" u="none" strike="noStrike" cap="none">
                  <a:solidFill>
                    <a:srgbClr val="800000"/>
                  </a:solidFill>
                  <a:latin typeface="Calibri"/>
                  <a:ea typeface="Calibri"/>
                  <a:cs typeface="Calibri"/>
                  <a:sym typeface="Calibri"/>
                </a:rPr>
                <a:t>MedU</a:t>
              </a:r>
            </a:p>
          </p:txBody>
        </p:sp>
        <p:sp>
          <p:nvSpPr>
            <p:cNvPr id="200" name="Shape 200"/>
            <p:cNvSpPr/>
            <p:nvPr/>
          </p:nvSpPr>
          <p:spPr>
            <a:xfrm>
              <a:off x="5017787" y="1145066"/>
              <a:ext cx="470700" cy="470700"/>
            </a:xfrm>
            <a:prstGeom prst="ellipse">
              <a:avLst/>
            </a:prstGeom>
            <a:gradFill>
              <a:gsLst>
                <a:gs pos="0">
                  <a:srgbClr val="3E7FCD"/>
                </a:gs>
                <a:gs pos="100000">
                  <a:srgbClr val="A2C3FF"/>
                </a:gs>
              </a:gsLst>
              <a:lin ang="162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4495800" y="1667606"/>
              <a:ext cx="3339926" cy="285835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Shape 202"/>
          <p:cNvSpPr txBox="1"/>
          <p:nvPr/>
        </p:nvSpPr>
        <p:spPr>
          <a:xfrm>
            <a:off x="3818467" y="4533582"/>
            <a:ext cx="2269066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lang="en-US" sz="1800" b="1" i="0" u="none" strike="noStrike" cap="non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Virtual Patients.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Calibri"/>
              <a:buNone/>
            </a:pPr>
            <a:r>
              <a:rPr lang="en-US" sz="1800" b="1" i="0" u="none" strike="noStrike" cap="non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Real Learning.</a:t>
            </a:r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851" y="5658692"/>
            <a:ext cx="478697" cy="499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 rotWithShape="1">
          <a:blip r:embed="rId5">
            <a:alphaModFix/>
          </a:blip>
          <a:srcRect b="-17280"/>
          <a:stretch/>
        </p:blipFill>
        <p:spPr>
          <a:xfrm>
            <a:off x="3465921" y="5236858"/>
            <a:ext cx="453493" cy="500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900000">
            <a:off x="4487676" y="5198986"/>
            <a:ext cx="483757" cy="446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63610" y="5222292"/>
            <a:ext cx="475862" cy="42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 rotWithShape="1">
          <a:blip r:embed="rId8">
            <a:alphaModFix/>
          </a:blip>
          <a:srcRect b="-15583"/>
          <a:stretch/>
        </p:blipFill>
        <p:spPr>
          <a:xfrm>
            <a:off x="5020982" y="5192321"/>
            <a:ext cx="459588" cy="501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69201" y="5694010"/>
            <a:ext cx="507457" cy="492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88814" y="5677696"/>
            <a:ext cx="1321076" cy="417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 descr="CORE_Logo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571285" y="5166151"/>
            <a:ext cx="446289" cy="43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 descr="DX 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979305" y="5794003"/>
            <a:ext cx="484631" cy="314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472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/>
        </p:nvSpPr>
        <p:spPr>
          <a:xfrm>
            <a:off x="-9961" y="1439087"/>
            <a:ext cx="5562551" cy="5425778"/>
          </a:xfrm>
          <a:prstGeom prst="rect">
            <a:avLst/>
          </a:prstGeom>
          <a:gradFill>
            <a:gsLst>
              <a:gs pos="0">
                <a:srgbClr val="7A1E38">
                  <a:alpha val="35686"/>
                </a:srgbClr>
              </a:gs>
              <a:gs pos="5000">
                <a:srgbClr val="7A1E38">
                  <a:alpha val="35686"/>
                </a:srgbClr>
              </a:gs>
              <a:gs pos="52999">
                <a:srgbClr val="FFFFFF">
                  <a:alpha val="11764"/>
                </a:srgbClr>
              </a:gs>
              <a:gs pos="100000">
                <a:srgbClr val="FFFFFF">
                  <a:alpha val="11764"/>
                </a:srgbClr>
              </a:gs>
            </a:gsLst>
            <a:lin ang="16200000" scaled="0"/>
          </a:gradFill>
          <a:ln>
            <a:noFill/>
          </a:ln>
        </p:spPr>
        <p:txBody>
          <a:bodyPr lIns="40000" tIns="20000" rIns="40000" bIns="20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3" name="Shape 223"/>
          <p:cNvCxnSpPr/>
          <p:nvPr/>
        </p:nvCxnSpPr>
        <p:spPr>
          <a:xfrm rot="10800000">
            <a:off x="9332537" y="1505695"/>
            <a:ext cx="6394" cy="516330"/>
          </a:xfrm>
          <a:prstGeom prst="straightConnector1">
            <a:avLst/>
          </a:prstGeom>
          <a:noFill/>
          <a:ln w="28575" cap="flat" cmpd="sng">
            <a:solidFill>
              <a:srgbClr val="A5A5A5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24" name="Shape 224"/>
          <p:cNvSpPr txBox="1"/>
          <p:nvPr/>
        </p:nvSpPr>
        <p:spPr>
          <a:xfrm>
            <a:off x="159015" y="5505105"/>
            <a:ext cx="263614" cy="209674"/>
          </a:xfrm>
          <a:prstGeom prst="rect">
            <a:avLst/>
          </a:prstGeom>
          <a:noFill/>
          <a:ln>
            <a:noFill/>
          </a:ln>
        </p:spPr>
        <p:txBody>
          <a:bodyPr lIns="40000" tIns="20000" rIns="40000" bIns="2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1" u="none" strike="noStrike" cap="none">
              <a:solidFill>
                <a:srgbClr val="7A1E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Shape 225"/>
          <p:cNvSpPr txBox="1"/>
          <p:nvPr/>
        </p:nvSpPr>
        <p:spPr>
          <a:xfrm>
            <a:off x="169703" y="6081171"/>
            <a:ext cx="263614" cy="209674"/>
          </a:xfrm>
          <a:prstGeom prst="rect">
            <a:avLst/>
          </a:prstGeom>
          <a:noFill/>
          <a:ln>
            <a:noFill/>
          </a:ln>
        </p:spPr>
        <p:txBody>
          <a:bodyPr lIns="40000" tIns="20000" rIns="40000" bIns="2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1" u="none" strike="noStrike" cap="none">
              <a:solidFill>
                <a:srgbClr val="7A1E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6962" y="3289903"/>
            <a:ext cx="1271993" cy="1096453"/>
          </a:xfrm>
          <a:prstGeom prst="rect">
            <a:avLst/>
          </a:prstGeom>
          <a:noFill/>
          <a:ln>
            <a:noFill/>
          </a:ln>
        </p:spPr>
        <p:txBody>
          <a:bodyPr lIns="80000" tIns="40000" rIns="80000" bIns="40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Cabin"/>
              <a:buNone/>
            </a:pPr>
            <a:r>
              <a:rPr lang="en-US" sz="1100" b="0" i="1" u="none" strike="noStrike" cap="none">
                <a:solidFill>
                  <a:srgbClr val="7F7F7F"/>
                </a:solidFill>
                <a:latin typeface="Cabin"/>
                <a:ea typeface="Cabin"/>
                <a:cs typeface="Cabin"/>
                <a:sym typeface="Cabin"/>
              </a:rPr>
              <a:t>3. Students write a summary statement incorporating key findings from the history and</a:t>
            </a:r>
            <a:br>
              <a:rPr lang="en-US" sz="1100" b="0" i="1" u="none" strike="noStrike" cap="none">
                <a:solidFill>
                  <a:srgbClr val="7F7F7F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1100" b="0" i="1" u="none" strike="noStrike" cap="none">
                <a:solidFill>
                  <a:srgbClr val="7F7F7F"/>
                </a:solidFill>
                <a:latin typeface="Cabin"/>
                <a:ea typeface="Cabin"/>
                <a:cs typeface="Cabin"/>
                <a:sym typeface="Cabin"/>
              </a:rPr>
              <a:t>physical exam.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3786457" y="483914"/>
            <a:ext cx="1252455" cy="175817"/>
          </a:xfrm>
          <a:prstGeom prst="rect">
            <a:avLst/>
          </a:prstGeom>
          <a:noFill/>
          <a:ln>
            <a:noFill/>
          </a:ln>
        </p:spPr>
        <p:txBody>
          <a:bodyPr lIns="40000" tIns="20000" rIns="40000" bIns="2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-US" sz="1100" b="1" i="0" u="none" strike="noStrike" cap="small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pedagogy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6764996" y="484425"/>
            <a:ext cx="1252455" cy="175817"/>
          </a:xfrm>
          <a:prstGeom prst="rect">
            <a:avLst/>
          </a:prstGeom>
          <a:noFill/>
          <a:ln>
            <a:noFill/>
          </a:ln>
        </p:spPr>
        <p:txBody>
          <a:bodyPr lIns="40000" tIns="20000" rIns="40000" bIns="2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-US" sz="1100" b="1" i="0" u="none" strike="noStrike" cap="small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analytics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254830" y="1626454"/>
            <a:ext cx="1695067" cy="286617"/>
          </a:xfrm>
          <a:prstGeom prst="rect">
            <a:avLst/>
          </a:prstGeom>
          <a:noFill/>
          <a:ln>
            <a:noFill/>
          </a:ln>
        </p:spPr>
        <p:txBody>
          <a:bodyPr lIns="40000" tIns="20000" rIns="40000" bIns="2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1E38"/>
              </a:buClr>
              <a:buSzPct val="25000"/>
              <a:buFont typeface="Cabin"/>
              <a:buNone/>
            </a:pPr>
            <a:r>
              <a:rPr lang="en-US" sz="1600" b="1" i="0" u="none" strike="noStrike" cap="small">
                <a:solidFill>
                  <a:srgbClr val="7A1E38"/>
                </a:solidFill>
                <a:latin typeface="Cabin"/>
                <a:ea typeface="Cabin"/>
                <a:cs typeface="Cabin"/>
                <a:sym typeface="Cabin"/>
              </a:rPr>
              <a:t>MedU cases…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4182173" y="1524900"/>
            <a:ext cx="1236548" cy="1813959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7F7F7F">
                <a:alpha val="85882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0000" tIns="60000" rIns="80000" bIns="60000" anchor="t" anchorCtr="0">
            <a:noAutofit/>
          </a:bodyPr>
          <a:lstStyle/>
          <a:p>
            <a:pPr marL="125016" marR="0" lvl="0" indent="-12501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✓"/>
            </a:pPr>
            <a:r>
              <a:rPr lang="en-US" sz="11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Contain </a:t>
            </a:r>
            <a:r>
              <a:rPr lang="en-US" sz="1100" b="1" i="0" u="none" strike="noStrike" cap="none">
                <a:solidFill>
                  <a:srgbClr val="7A1E38"/>
                </a:solidFill>
                <a:latin typeface="Cabin"/>
                <a:ea typeface="Cabin"/>
                <a:cs typeface="Cabin"/>
                <a:sym typeface="Cabin"/>
              </a:rPr>
              <a:t>multimedia resources</a:t>
            </a:r>
            <a:r>
              <a:rPr lang="en-US" sz="11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 that bring the cases alive for students and teach them about other valuable online resources. 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0" y="6290117"/>
            <a:ext cx="5529147" cy="459741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7F7F7F">
                <a:alpha val="85882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0000" tIns="60000" rIns="80000" bIns="60000" anchor="t" anchorCtr="0">
            <a:noAutofit/>
          </a:bodyPr>
          <a:lstStyle/>
          <a:p>
            <a:pPr marL="125016" marR="0" lvl="0" indent="-1250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✓"/>
            </a:pPr>
            <a:r>
              <a:rPr lang="en-US" sz="11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Create a</a:t>
            </a:r>
            <a:r>
              <a:rPr lang="en-US" sz="11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1100" b="1" i="0" u="none" strike="noStrike" cap="none">
                <a:solidFill>
                  <a:srgbClr val="7A1E38"/>
                </a:solidFill>
                <a:latin typeface="Cabin"/>
                <a:ea typeface="Cabin"/>
                <a:cs typeface="Cabin"/>
                <a:sym typeface="Cabin"/>
              </a:rPr>
              <a:t>safe learning environment </a:t>
            </a:r>
            <a:r>
              <a:rPr lang="en-US" sz="11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where students can explore, make mistakes, and learn at their own pace. 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1086265" y="2461434"/>
            <a:ext cx="2946259" cy="378950"/>
          </a:xfrm>
          <a:prstGeom prst="rect">
            <a:avLst/>
          </a:prstGeom>
          <a:noFill/>
          <a:ln>
            <a:noFill/>
          </a:ln>
        </p:spPr>
        <p:txBody>
          <a:bodyPr lIns="40000" tIns="20000" rIns="40000" bIns="2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Cabin"/>
              <a:buNone/>
            </a:pPr>
            <a:r>
              <a:rPr lang="en-US" sz="1100" b="0" i="1" u="none" strike="noStrike" cap="none">
                <a:solidFill>
                  <a:srgbClr val="7F7F7F"/>
                </a:solidFill>
                <a:latin typeface="Cabin"/>
                <a:ea typeface="Cabin"/>
                <a:cs typeface="Cabin"/>
                <a:sym typeface="Cabin"/>
              </a:rPr>
              <a:t>1. Students are asked to record key findings and begin composing a differential diagnosis from the start.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191219" y="2877867"/>
            <a:ext cx="2403624" cy="378950"/>
          </a:xfrm>
          <a:prstGeom prst="rect">
            <a:avLst/>
          </a:prstGeom>
          <a:noFill/>
          <a:ln>
            <a:noFill/>
          </a:ln>
        </p:spPr>
        <p:txBody>
          <a:bodyPr lIns="40000" tIns="20000" rIns="40000" bIns="20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Cabin"/>
              <a:buNone/>
            </a:pPr>
            <a:r>
              <a:rPr lang="en-US" sz="1100" b="0" i="1" u="none" strike="noStrike" cap="none">
                <a:solidFill>
                  <a:srgbClr val="7F7F7F"/>
                </a:solidFill>
                <a:latin typeface="Cabin"/>
                <a:ea typeface="Cabin"/>
                <a:cs typeface="Cabin"/>
                <a:sym typeface="Cabin"/>
              </a:rPr>
              <a:t>2. Students’ clinical reasoning can be captured in real time as the story unfolds.</a:t>
            </a:r>
          </a:p>
        </p:txBody>
      </p:sp>
      <p:pic>
        <p:nvPicPr>
          <p:cNvPr id="234" name="Shape 2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6094" y="4232644"/>
            <a:ext cx="1429688" cy="1060824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35" name="Shape 2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83635">
            <a:off x="4006169" y="3315938"/>
            <a:ext cx="1408162" cy="1070417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36" name="Shape 236"/>
          <p:cNvSpPr txBox="1"/>
          <p:nvPr/>
        </p:nvSpPr>
        <p:spPr>
          <a:xfrm>
            <a:off x="-129490" y="6261651"/>
            <a:ext cx="80791" cy="317396"/>
          </a:xfrm>
          <a:prstGeom prst="rect">
            <a:avLst/>
          </a:prstGeom>
          <a:noFill/>
          <a:ln>
            <a:noFill/>
          </a:ln>
        </p:spPr>
        <p:txBody>
          <a:bodyPr lIns="40000" tIns="20000" rIns="40000" bIns="2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773" y="4909305"/>
            <a:ext cx="2880973" cy="117787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38" name="Shape 2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17054" y="3376960"/>
            <a:ext cx="1846477" cy="1004873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39" name="Shape 23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4137" y="5909862"/>
            <a:ext cx="4717851" cy="266214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40" name="Shape 240"/>
          <p:cNvSpPr/>
          <p:nvPr/>
        </p:nvSpPr>
        <p:spPr>
          <a:xfrm rot="-5400000">
            <a:off x="4041767" y="-4061430"/>
            <a:ext cx="987661" cy="9168593"/>
          </a:xfrm>
          <a:prstGeom prst="rect">
            <a:avLst/>
          </a:prstGeom>
          <a:solidFill>
            <a:srgbClr val="7A1E38">
              <a:alpha val="74901"/>
            </a:srgbClr>
          </a:solidFill>
          <a:ln w="9525" cap="flat" cmpd="sng">
            <a:solidFill>
              <a:srgbClr val="D8D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0000" tIns="20000" rIns="40000" bIns="20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Shape 241"/>
          <p:cNvSpPr txBox="1"/>
          <p:nvPr/>
        </p:nvSpPr>
        <p:spPr>
          <a:xfrm>
            <a:off x="1460491" y="596760"/>
            <a:ext cx="7394250" cy="471284"/>
          </a:xfrm>
          <a:prstGeom prst="rect">
            <a:avLst/>
          </a:prstGeom>
          <a:noFill/>
          <a:ln>
            <a:noFill/>
          </a:ln>
        </p:spPr>
        <p:txBody>
          <a:bodyPr lIns="40000" tIns="20000" rIns="40000" bIns="20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Virtual Patient Cases: The MedU Approach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5221485" y="957049"/>
            <a:ext cx="3652485" cy="471284"/>
          </a:xfrm>
          <a:prstGeom prst="rect">
            <a:avLst/>
          </a:prstGeom>
          <a:noFill/>
          <a:ln>
            <a:noFill/>
          </a:ln>
        </p:spPr>
        <p:txBody>
          <a:bodyPr lIns="40000" tIns="20000" rIns="40000" bIns="20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1E38"/>
              </a:buClr>
              <a:buSzPct val="25000"/>
              <a:buFont typeface="Cabin"/>
              <a:buNone/>
            </a:pPr>
            <a:r>
              <a:rPr lang="en-US" sz="2800" b="1" i="0" u="none" strike="noStrike" cap="small">
                <a:solidFill>
                  <a:srgbClr val="7A1E38"/>
                </a:solidFill>
                <a:latin typeface="Cabin"/>
                <a:ea typeface="Cabin"/>
                <a:cs typeface="Cabin"/>
                <a:sym typeface="Cabin"/>
              </a:rPr>
              <a:t>case pedagogy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1835597" y="1526061"/>
            <a:ext cx="2196926" cy="798296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7F7F7F">
                <a:alpha val="85882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0000" tIns="60000" rIns="80000" bIns="60000" anchor="t" anchorCtr="0">
            <a:noAutofit/>
          </a:bodyPr>
          <a:lstStyle/>
          <a:p>
            <a:pPr marL="125016" marR="0" lvl="0" indent="-12501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✓"/>
            </a:pPr>
            <a:r>
              <a:rPr lang="en-US" sz="11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Offer a dynamic </a:t>
            </a:r>
            <a:r>
              <a:rPr lang="en-US" sz="1100" b="1" i="0" u="none" strike="noStrike" cap="none">
                <a:solidFill>
                  <a:srgbClr val="7A1E38"/>
                </a:solidFill>
                <a:latin typeface="Cabin"/>
                <a:ea typeface="Cabin"/>
                <a:cs typeface="Cabin"/>
                <a:sym typeface="Cabin"/>
              </a:rPr>
              <a:t>clinical reasoning interface</a:t>
            </a:r>
            <a:r>
              <a:rPr lang="en-US" sz="1100" b="0" i="0" u="none" strike="noStrike" cap="none">
                <a:solidFill>
                  <a:srgbClr val="7A1E38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11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that promotes ongoing development of students’ diagnostic skills.</a:t>
            </a:r>
          </a:p>
        </p:txBody>
      </p:sp>
      <p:pic>
        <p:nvPicPr>
          <p:cNvPr id="244" name="Shape 244"/>
          <p:cNvPicPr preferRelativeResize="0"/>
          <p:nvPr/>
        </p:nvPicPr>
        <p:blipFill rotWithShape="1">
          <a:blip r:embed="rId8">
            <a:alphaModFix/>
          </a:blip>
          <a:srcRect l="2299" r="5665" b="2245"/>
          <a:stretch/>
        </p:blipFill>
        <p:spPr>
          <a:xfrm rot="-549415">
            <a:off x="55342" y="2014107"/>
            <a:ext cx="2034551" cy="477959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45" name="Shape 245"/>
          <p:cNvSpPr/>
          <p:nvPr/>
        </p:nvSpPr>
        <p:spPr>
          <a:xfrm rot="4401260">
            <a:off x="2552152" y="5224275"/>
            <a:ext cx="419036" cy="1730292"/>
          </a:xfrm>
          <a:prstGeom prst="curvedLeftArrow">
            <a:avLst>
              <a:gd name="adj1" fmla="val 34901"/>
              <a:gd name="adj2" fmla="val 67403"/>
              <a:gd name="adj3" fmla="val 32302"/>
            </a:avLst>
          </a:prstGeom>
          <a:solidFill>
            <a:srgbClr val="7A1E38">
              <a:alpha val="85882"/>
            </a:srgbClr>
          </a:solidFill>
          <a:ln w="9525" cap="flat" cmpd="sng">
            <a:solidFill>
              <a:srgbClr val="7A1E38">
                <a:alpha val="74901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0000" tIns="20000" rIns="40000" bIns="20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Shape 246"/>
          <p:cNvSpPr txBox="1"/>
          <p:nvPr/>
        </p:nvSpPr>
        <p:spPr>
          <a:xfrm>
            <a:off x="3104177" y="5382348"/>
            <a:ext cx="2385498" cy="459741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7F7F7F">
                <a:alpha val="85882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0000" tIns="60000" rIns="80000" bIns="60000" anchor="t" anchorCtr="0">
            <a:noAutofit/>
          </a:bodyPr>
          <a:lstStyle/>
          <a:p>
            <a:pPr marL="125016" marR="0" lvl="0" indent="-12501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✓"/>
            </a:pPr>
            <a:r>
              <a:rPr lang="en-US" sz="11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Include </a:t>
            </a:r>
            <a:r>
              <a:rPr lang="en-US" sz="1100" b="1" i="0" u="none" strike="noStrike" cap="none">
                <a:solidFill>
                  <a:srgbClr val="7A1E38"/>
                </a:solidFill>
                <a:latin typeface="Cabin"/>
                <a:ea typeface="Cabin"/>
                <a:cs typeface="Cabin"/>
                <a:sym typeface="Cabin"/>
              </a:rPr>
              <a:t>Expert comments</a:t>
            </a:r>
            <a:r>
              <a:rPr lang="en-US" sz="1100" b="0" i="0" u="none" strike="noStrike" cap="none">
                <a:solidFill>
                  <a:srgbClr val="7A1E38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11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that offer additional in-depth information.</a:t>
            </a:r>
          </a:p>
        </p:txBody>
      </p:sp>
      <p:sp>
        <p:nvSpPr>
          <p:cNvPr id="247" name="Shape 247"/>
          <p:cNvSpPr/>
          <p:nvPr/>
        </p:nvSpPr>
        <p:spPr>
          <a:xfrm rot="4151530" flipH="1">
            <a:off x="693129" y="4109468"/>
            <a:ext cx="399786" cy="1395648"/>
          </a:xfrm>
          <a:prstGeom prst="curvedLeftArrow">
            <a:avLst>
              <a:gd name="adj1" fmla="val 31103"/>
              <a:gd name="adj2" fmla="val 67950"/>
              <a:gd name="adj3" fmla="val 34581"/>
            </a:avLst>
          </a:prstGeom>
          <a:solidFill>
            <a:srgbClr val="7A1E38">
              <a:alpha val="85882"/>
            </a:srgbClr>
          </a:solidFill>
          <a:ln w="9525" cap="flat" cmpd="sng">
            <a:solidFill>
              <a:srgbClr val="7A1E38">
                <a:alpha val="74901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0000" tIns="20000" rIns="40000" bIns="20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1316832" y="4495171"/>
            <a:ext cx="2865340" cy="798296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7F7F7F">
                <a:alpha val="85882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0000" tIns="60000" rIns="80000" bIns="60000" anchor="t" anchorCtr="0">
            <a:noAutofit/>
          </a:bodyPr>
          <a:lstStyle/>
          <a:p>
            <a:pPr marL="125016" marR="0" lvl="0" indent="-1250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✓"/>
            </a:pPr>
            <a:r>
              <a:rPr lang="en-US" sz="11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Incorporate </a:t>
            </a:r>
            <a:r>
              <a:rPr lang="en-US" sz="1100" b="1" i="0" u="none" strike="noStrike" cap="none">
                <a:solidFill>
                  <a:srgbClr val="7A1E38"/>
                </a:solidFill>
                <a:latin typeface="Cabin"/>
                <a:ea typeface="Cabin"/>
                <a:cs typeface="Cabin"/>
                <a:sym typeface="Cabin"/>
              </a:rPr>
              <a:t>interactive questions with rich feedback</a:t>
            </a:r>
            <a:r>
              <a:rPr lang="en-US" sz="1100" b="0" i="0" u="none" strike="noStrike" cap="none">
                <a:solidFill>
                  <a:srgbClr val="7A1E38"/>
                </a:solidFill>
                <a:latin typeface="Cabin"/>
                <a:ea typeface="Cabin"/>
                <a:cs typeface="Cabin"/>
                <a:sym typeface="Cabin"/>
              </a:rPr>
              <a:t>, </a:t>
            </a:r>
            <a:r>
              <a:rPr lang="en-US" sz="11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including thorough explanations and peer response to allow for student-to-student comparison.</a:t>
            </a:r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755980" y="2877867"/>
            <a:ext cx="1261776" cy="1130544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250" name="Shape 250"/>
          <p:cNvCxnSpPr/>
          <p:nvPr/>
        </p:nvCxnSpPr>
        <p:spPr>
          <a:xfrm>
            <a:off x="8844" y="1439087"/>
            <a:ext cx="9155282" cy="0"/>
          </a:xfrm>
          <a:prstGeom prst="straightConnector1">
            <a:avLst/>
          </a:prstGeom>
          <a:noFill/>
          <a:ln w="12700" cap="flat" cmpd="sng">
            <a:solidFill>
              <a:srgbClr val="7A1E3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51" name="Shape 25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34758" y="326771"/>
            <a:ext cx="1964148" cy="148363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/>
          <p:nvPr/>
        </p:nvSpPr>
        <p:spPr>
          <a:xfrm>
            <a:off x="5645782" y="1582884"/>
            <a:ext cx="3228189" cy="40934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Gill Sans"/>
              <a:buNone/>
            </a:pPr>
            <a:r>
              <a:rPr lang="en-US" sz="16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MedU cases are developed and maintained by </a:t>
            </a:r>
            <a:r>
              <a:rPr lang="en-US" sz="1600" b="1" i="0" u="none" strike="noStrike" cap="none">
                <a:solidFill>
                  <a:srgbClr val="7A1E38"/>
                </a:solidFill>
                <a:latin typeface="Gill Sans"/>
                <a:ea typeface="Gill Sans"/>
                <a:cs typeface="Gill Sans"/>
                <a:sym typeface="Gill Sans"/>
              </a:rPr>
              <a:t>teams of leading medical educators </a:t>
            </a:r>
            <a:r>
              <a:rPr lang="en-US" sz="16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who collaborate with their national education organizations to build courses that meet their unique teaching and learning needs.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Gill Sans"/>
              <a:buNone/>
            </a:pPr>
            <a:r>
              <a:rPr lang="en-US" sz="16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Our interactive, dynamic approach promotes </a:t>
            </a:r>
            <a:r>
              <a:rPr lang="en-US" sz="1600" b="1" i="0" u="none" strike="noStrike" cap="none">
                <a:solidFill>
                  <a:srgbClr val="7A1E38"/>
                </a:solidFill>
                <a:latin typeface="Gill Sans"/>
                <a:ea typeface="Gill Sans"/>
                <a:cs typeface="Gill Sans"/>
                <a:sym typeface="Gill Sans"/>
              </a:rPr>
              <a:t>individualized and engaged learning, </a:t>
            </a:r>
            <a:r>
              <a:rPr lang="en-US" sz="16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clinical reasoning, and in-depth exploration of content.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Gill Sans"/>
              <a:buNone/>
            </a:pPr>
            <a:r>
              <a:rPr lang="en-US" sz="16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A continuously updated </a:t>
            </a:r>
            <a:r>
              <a:rPr lang="en-US" sz="1600" b="1" i="0" u="none" strike="noStrike" cap="none">
                <a:solidFill>
                  <a:srgbClr val="7A1E38"/>
                </a:solidFill>
                <a:latin typeface="Gill Sans"/>
                <a:ea typeface="Gill Sans"/>
                <a:cs typeface="Gill Sans"/>
                <a:sym typeface="Gill Sans"/>
              </a:rPr>
              <a:t>curriculum map</a:t>
            </a:r>
            <a:r>
              <a:rPr lang="en-US" sz="1600" b="0" i="0" u="none" strike="noStrike" cap="none">
                <a:solidFill>
                  <a:srgbClr val="7A1E38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6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rPr>
              <a:t>ensures comprehensive and appropriate coverage of all core learning objectives.</a:t>
            </a:r>
          </a:p>
        </p:txBody>
      </p:sp>
    </p:spTree>
    <p:extLst>
      <p:ext uri="{BB962C8B-B14F-4D97-AF65-F5344CB8AC3E}">
        <p14:creationId xmlns:p14="http://schemas.microsoft.com/office/powerpoint/2010/main" val="37749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696912" y="778668"/>
            <a:ext cx="7799386" cy="1033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25000"/>
            </a:pPr>
            <a:r>
              <a:rPr lang="en-US" b="1" smtClean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Trauma-Informed Care </a:t>
            </a:r>
            <a:r>
              <a:rPr lang="en-US" b="1" dirty="0" smtClean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Goals</a:t>
            </a:r>
            <a:endParaRPr lang="en-US" sz="3600" b="1" i="0" u="none" strike="noStrike" cap="none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Cabin"/>
            </a:endParaRP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96912" y="1676770"/>
            <a:ext cx="7799386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b="0" i="0" u="none" strike="noStrike" cap="none" dirty="0" smtClean="0">
                <a:solidFill>
                  <a:srgbClr val="262626"/>
                </a:solidFill>
                <a:latin typeface="Helvetica" charset="0"/>
                <a:ea typeface="Helvetica" charset="0"/>
                <a:cs typeface="Helvetica" charset="0"/>
                <a:sym typeface="Cabin"/>
              </a:rPr>
              <a:t>Promote </a:t>
            </a:r>
            <a:r>
              <a:rPr lang="en-US" b="0" i="0" u="none" strike="noStrike" cap="none" dirty="0">
                <a:solidFill>
                  <a:srgbClr val="262626"/>
                </a:solidFill>
                <a:latin typeface="Helvetica" charset="0"/>
                <a:ea typeface="Helvetica" charset="0"/>
                <a:cs typeface="Helvetica" charset="0"/>
                <a:sym typeface="Cabin"/>
              </a:rPr>
              <a:t>provider-patient relationship.</a:t>
            </a:r>
          </a:p>
          <a:p>
            <a:pPr marL="457200" indent="-457200">
              <a:buSzPct val="100000"/>
              <a:buFont typeface="Arial"/>
              <a:buChar char="•"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Improve provider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effectiveness.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32423"/>
              </a:buClr>
              <a:buSzPct val="100000"/>
              <a:buFont typeface="Arial"/>
              <a:buChar char="•"/>
            </a:pPr>
            <a:r>
              <a:rPr lang="en-US" b="0" i="0" u="none" strike="noStrike" cap="none" dirty="0" smtClean="0">
                <a:solidFill>
                  <a:srgbClr val="262626"/>
                </a:solidFill>
                <a:latin typeface="Helvetica" charset="0"/>
                <a:ea typeface="Helvetica" charset="0"/>
                <a:cs typeface="Helvetica" charset="0"/>
                <a:sym typeface="Cabin"/>
              </a:rPr>
              <a:t>Improve </a:t>
            </a:r>
            <a:r>
              <a:rPr lang="en-US" b="0" i="0" u="none" strike="noStrike" cap="none" dirty="0">
                <a:solidFill>
                  <a:srgbClr val="262626"/>
                </a:solidFill>
                <a:latin typeface="Helvetica" charset="0"/>
                <a:ea typeface="Helvetica" charset="0"/>
                <a:cs typeface="Helvetica" charset="0"/>
                <a:sym typeface="Cabin"/>
              </a:rPr>
              <a:t>patient engagement in care.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32423"/>
              </a:buClr>
              <a:buSzPct val="100000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262626"/>
                </a:solidFill>
                <a:latin typeface="Helvetica" charset="0"/>
                <a:ea typeface="Helvetica" charset="0"/>
                <a:cs typeface="Helvetica" charset="0"/>
                <a:sym typeface="Cabin"/>
              </a:rPr>
              <a:t>Prevent </a:t>
            </a:r>
            <a:r>
              <a:rPr lang="en-US" b="0" i="0" u="none" strike="noStrike" cap="none" dirty="0" smtClean="0">
                <a:solidFill>
                  <a:srgbClr val="262626"/>
                </a:solidFill>
                <a:latin typeface="Helvetica" charset="0"/>
                <a:ea typeface="Helvetica" charset="0"/>
                <a:cs typeface="Helvetica" charset="0"/>
                <a:sym typeface="Cabin"/>
              </a:rPr>
              <a:t>re-traumatization of patient.</a:t>
            </a:r>
            <a:endParaRPr lang="en-US" b="0" i="0" u="none" strike="noStrike" cap="none" dirty="0">
              <a:solidFill>
                <a:srgbClr val="262626"/>
              </a:solidFill>
              <a:latin typeface="Helvetica" charset="0"/>
              <a:ea typeface="Helvetica" charset="0"/>
              <a:cs typeface="Helvetica" charset="0"/>
              <a:sym typeface="Cabi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32423"/>
              </a:buClr>
              <a:buSzPct val="100000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262626"/>
                </a:solidFill>
                <a:latin typeface="Helvetica" charset="0"/>
                <a:ea typeface="Helvetica" charset="0"/>
                <a:cs typeface="Helvetica" charset="0"/>
                <a:sym typeface="Cabin"/>
              </a:rPr>
              <a:t>Improve patient outcomes.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12" y="30036"/>
            <a:ext cx="2560320" cy="74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696912" y="778668"/>
            <a:ext cx="7799386" cy="1033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0E20"/>
              </a:buClr>
              <a:buSzPct val="25000"/>
              <a:buFont typeface="Cabin"/>
              <a:buNone/>
            </a:pPr>
            <a:r>
              <a:rPr lang="en-US" sz="3600" b="1" i="0" u="none" strike="noStrike" cap="none" dirty="0" smtClean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Cabin"/>
              </a:rPr>
              <a:t>TIC </a:t>
            </a:r>
            <a:r>
              <a:rPr lang="en-US" sz="3600" b="1" i="0" u="none" strike="noStrike" cap="none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Cabin"/>
              </a:rPr>
              <a:t>is Needed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96912" y="1610113"/>
            <a:ext cx="7799386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44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ct val="100000"/>
              <a:buFont typeface="Arial"/>
              <a:buChar char="•"/>
            </a:pPr>
            <a:r>
              <a:rPr lang="en-US" sz="3000" dirty="0">
                <a:latin typeface="Helvetica" charset="0"/>
                <a:ea typeface="Helvetica" charset="0"/>
                <a:cs typeface="Helvetica" charset="0"/>
              </a:rPr>
              <a:t>T</a:t>
            </a:r>
            <a:r>
              <a:rPr lang="en-US" sz="3000" b="0" i="0" u="none" strike="noStrike" cap="none" dirty="0" smtClean="0">
                <a:solidFill>
                  <a:srgbClr val="262626"/>
                </a:solidFill>
                <a:latin typeface="Helvetica" charset="0"/>
                <a:ea typeface="Helvetica" charset="0"/>
                <a:cs typeface="Helvetica" charset="0"/>
                <a:sym typeface="Cabin"/>
              </a:rPr>
              <a:t>rauma is a major </a:t>
            </a:r>
            <a:r>
              <a:rPr lang="en-US" sz="3000" b="0" i="0" u="none" strike="noStrike" cap="none" dirty="0">
                <a:solidFill>
                  <a:srgbClr val="262626"/>
                </a:solidFill>
                <a:latin typeface="Helvetica" charset="0"/>
                <a:ea typeface="Helvetica" charset="0"/>
                <a:cs typeface="Helvetica" charset="0"/>
                <a:sym typeface="Cabin"/>
              </a:rPr>
              <a:t>public health </a:t>
            </a:r>
            <a:r>
              <a:rPr lang="en-US" sz="3000" b="0" i="0" u="none" strike="noStrike" cap="none" dirty="0" smtClean="0">
                <a:solidFill>
                  <a:srgbClr val="262626"/>
                </a:solidFill>
                <a:latin typeface="Helvetica" charset="0"/>
                <a:ea typeface="Helvetica" charset="0"/>
                <a:cs typeface="Helvetica" charset="0"/>
                <a:sym typeface="Cabin"/>
              </a:rPr>
              <a:t>issue.</a:t>
            </a:r>
            <a:endParaRPr lang="en-US" sz="3000" b="0" i="0" u="none" strike="noStrike" cap="none" dirty="0">
              <a:solidFill>
                <a:srgbClr val="262626"/>
              </a:solidFill>
              <a:latin typeface="Helvetica" charset="0"/>
              <a:ea typeface="Helvetica" charset="0"/>
              <a:cs typeface="Helvetica" charset="0"/>
              <a:sym typeface="Cabin"/>
            </a:endParaRPr>
          </a:p>
          <a:p>
            <a:pPr marL="457200" marR="0" lvl="0" indent="-4445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632423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rgbClr val="262626"/>
                </a:solidFill>
                <a:latin typeface="Helvetica" charset="0"/>
                <a:ea typeface="Helvetica" charset="0"/>
                <a:cs typeface="Helvetica" charset="0"/>
                <a:sym typeface="Cabin"/>
              </a:rPr>
              <a:t>Patients unlikely to disclose </a:t>
            </a:r>
            <a:r>
              <a:rPr lang="en-US" sz="3000" b="0" i="0" u="none" strike="noStrike" cap="none" dirty="0" smtClean="0">
                <a:solidFill>
                  <a:srgbClr val="262626"/>
                </a:solidFill>
                <a:latin typeface="Helvetica" charset="0"/>
                <a:ea typeface="Helvetica" charset="0"/>
                <a:cs typeface="Helvetica" charset="0"/>
                <a:sym typeface="Cabin"/>
              </a:rPr>
              <a:t>trauma.</a:t>
            </a:r>
          </a:p>
          <a:p>
            <a:pPr marL="457200" marR="0" lvl="0" indent="-4445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632423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 smtClean="0">
                <a:solidFill>
                  <a:srgbClr val="262626"/>
                </a:solidFill>
                <a:latin typeface="Helvetica" charset="0"/>
                <a:ea typeface="Helvetica" charset="0"/>
                <a:cs typeface="Helvetica" charset="0"/>
                <a:sym typeface="Cabin"/>
              </a:rPr>
              <a:t>Online CME:</a:t>
            </a:r>
          </a:p>
          <a:p>
            <a:pPr marL="800100" lvl="1" indent="-444500">
              <a:lnSpc>
                <a:spcPct val="90000"/>
              </a:lnSpc>
              <a:spcBef>
                <a:spcPts val="640"/>
              </a:spcBef>
              <a:buClr>
                <a:srgbClr val="632423"/>
              </a:buClr>
              <a:buSzPct val="100000"/>
            </a:pPr>
            <a:r>
              <a:rPr lang="en-US" sz="2600" dirty="0" smtClean="0">
                <a:latin typeface="Helvetica" charset="0"/>
                <a:ea typeface="Helvetica" charset="0"/>
                <a:cs typeface="Helvetica" charset="0"/>
              </a:rPr>
              <a:t>Equal or better than</a:t>
            </a:r>
            <a:r>
              <a:rPr lang="en-US" sz="2600" b="0" i="0" u="none" strike="noStrike" cap="none" dirty="0" smtClean="0">
                <a:solidFill>
                  <a:srgbClr val="262626"/>
                </a:solidFill>
                <a:latin typeface="Helvetica" charset="0"/>
                <a:ea typeface="Helvetica" charset="0"/>
                <a:cs typeface="Helvetica" charset="0"/>
                <a:sym typeface="Cabin"/>
              </a:rPr>
              <a:t> </a:t>
            </a:r>
            <a:r>
              <a:rPr lang="en-US" sz="2600" b="0" i="0" u="none" strike="noStrike" cap="none" dirty="0">
                <a:solidFill>
                  <a:srgbClr val="262626"/>
                </a:solidFill>
                <a:latin typeface="Helvetica" charset="0"/>
                <a:ea typeface="Helvetica" charset="0"/>
                <a:cs typeface="Helvetica" charset="0"/>
                <a:sym typeface="Cabin"/>
              </a:rPr>
              <a:t>paper or in-person </a:t>
            </a:r>
            <a:r>
              <a:rPr lang="en-US" sz="2600" b="0" i="0" u="none" strike="noStrike" cap="none" dirty="0" smtClean="0">
                <a:solidFill>
                  <a:srgbClr val="262626"/>
                </a:solidFill>
                <a:latin typeface="Helvetica" charset="0"/>
                <a:ea typeface="Helvetica" charset="0"/>
                <a:cs typeface="Helvetica" charset="0"/>
                <a:sym typeface="Cabin"/>
              </a:rPr>
              <a:t>delivery.</a:t>
            </a:r>
          </a:p>
          <a:p>
            <a:pPr marL="800100" lvl="1" indent="-444500">
              <a:lnSpc>
                <a:spcPct val="90000"/>
              </a:lnSpc>
              <a:spcBef>
                <a:spcPts val="640"/>
              </a:spcBef>
              <a:buClr>
                <a:srgbClr val="632423"/>
              </a:buClr>
              <a:buSzPct val="100000"/>
            </a:pPr>
            <a:r>
              <a:rPr lang="en-US" sz="2600" dirty="0" smtClean="0">
                <a:latin typeface="Helvetica" charset="0"/>
                <a:ea typeface="Helvetica" charset="0"/>
                <a:cs typeface="Helvetica" charset="0"/>
              </a:rPr>
              <a:t>Can r</a:t>
            </a:r>
            <a:r>
              <a:rPr lang="en-US" sz="2600" b="0" i="0" u="none" strike="noStrike" cap="none" dirty="0" smtClean="0">
                <a:solidFill>
                  <a:srgbClr val="262626"/>
                </a:solidFill>
                <a:latin typeface="Helvetica" charset="0"/>
                <a:ea typeface="Helvetica" charset="0"/>
                <a:cs typeface="Helvetica" charset="0"/>
                <a:sym typeface="Cabin"/>
              </a:rPr>
              <a:t>esult </a:t>
            </a:r>
            <a:r>
              <a:rPr lang="en-US" sz="2600" b="0" i="0" u="none" strike="noStrike" cap="none" dirty="0">
                <a:solidFill>
                  <a:srgbClr val="262626"/>
                </a:solidFill>
                <a:latin typeface="Helvetica" charset="0"/>
                <a:ea typeface="Helvetica" charset="0"/>
                <a:cs typeface="Helvetica" charset="0"/>
                <a:sym typeface="Cabin"/>
              </a:rPr>
              <a:t>in behavior change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12" y="30036"/>
            <a:ext cx="2560320" cy="74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1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Trauma-Informed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9193"/>
            <a:ext cx="8229600" cy="394687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Trauma is common</a:t>
            </a:r>
          </a:p>
          <a:p>
            <a:pPr lvl="1"/>
            <a:r>
              <a:rPr lang="en-US" dirty="0" smtClean="0"/>
              <a:t>IPV</a:t>
            </a:r>
          </a:p>
          <a:p>
            <a:pPr lvl="1"/>
            <a:r>
              <a:rPr lang="en-US" dirty="0" smtClean="0"/>
              <a:t>Sexual assault</a:t>
            </a:r>
          </a:p>
          <a:p>
            <a:pPr lvl="1"/>
            <a:r>
              <a:rPr lang="en-US" dirty="0" smtClean="0"/>
              <a:t>Child abuse</a:t>
            </a:r>
          </a:p>
          <a:p>
            <a:pPr lvl="1"/>
            <a:r>
              <a:rPr lang="en-US" dirty="0" smtClean="0"/>
              <a:t>Terrorism</a:t>
            </a:r>
          </a:p>
          <a:p>
            <a:pPr lvl="1"/>
            <a:r>
              <a:rPr lang="en-US" dirty="0" smtClean="0"/>
              <a:t>Natural disasters</a:t>
            </a:r>
          </a:p>
          <a:p>
            <a:pPr lvl="1"/>
            <a:r>
              <a:rPr lang="en-US" dirty="0" smtClean="0"/>
              <a:t>Community violence</a:t>
            </a:r>
          </a:p>
          <a:p>
            <a:pPr lvl="1"/>
            <a:r>
              <a:rPr lang="en-US" dirty="0" smtClean="0"/>
              <a:t>Historical trauma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15"/>
            <a:ext cx="2560320" cy="74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2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Trauma-Informed Care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6667"/>
            <a:ext cx="8229600" cy="394687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Developed to train clinicians to interact with patients with histories of trauma, both disclosed and undisclosed</a:t>
            </a:r>
          </a:p>
          <a:p>
            <a:r>
              <a:rPr lang="en-US" dirty="0" smtClean="0"/>
              <a:t>Free to access (summer 2017)</a:t>
            </a:r>
          </a:p>
          <a:p>
            <a:r>
              <a:rPr lang="en-US" dirty="0" smtClean="0"/>
              <a:t>CE credit available (future)</a:t>
            </a:r>
          </a:p>
          <a:p>
            <a:r>
              <a:rPr lang="en-US" dirty="0" smtClean="0"/>
              <a:t>Each case takes ~15 minutes</a:t>
            </a:r>
          </a:p>
          <a:p>
            <a:r>
              <a:rPr lang="en-US" dirty="0" smtClean="0"/>
              <a:t>60 total cases </a:t>
            </a:r>
            <a:r>
              <a:rPr lang="mr-IN" dirty="0" smtClean="0"/>
              <a:t>–</a:t>
            </a:r>
            <a:r>
              <a:rPr lang="en-US" dirty="0" smtClean="0"/>
              <a:t> expect 15 hours of CE credit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15"/>
            <a:ext cx="2560320" cy="74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6667"/>
            <a:ext cx="8229600" cy="394687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Detail the nature and prevalence of trauma</a:t>
            </a:r>
          </a:p>
          <a:p>
            <a:pPr lvl="0"/>
            <a:r>
              <a:rPr lang="en-US" dirty="0"/>
              <a:t>Implement patient-centered communication and care</a:t>
            </a:r>
          </a:p>
          <a:p>
            <a:pPr lvl="0"/>
            <a:r>
              <a:rPr lang="en-US" dirty="0"/>
              <a:t>Explain the neurobiology of trauma</a:t>
            </a:r>
          </a:p>
          <a:p>
            <a:pPr lvl="0"/>
            <a:r>
              <a:rPr lang="en-US" dirty="0"/>
              <a:t>Describe the health effects of trauma</a:t>
            </a:r>
          </a:p>
          <a:p>
            <a:pPr lvl="0"/>
            <a:r>
              <a:rPr lang="en-US" dirty="0"/>
              <a:t>Implement inter-professional collaboration</a:t>
            </a:r>
          </a:p>
          <a:p>
            <a:pPr lvl="0"/>
            <a:r>
              <a:rPr lang="en-US" dirty="0"/>
              <a:t>Consider provider personal and trauma history</a:t>
            </a:r>
          </a:p>
          <a:p>
            <a:pPr lvl="0"/>
            <a:r>
              <a:rPr lang="en-US" dirty="0"/>
              <a:t>Integrate “peers with lived experience” into the system of care</a:t>
            </a:r>
          </a:p>
          <a:p>
            <a:pPr lvl="0"/>
            <a:r>
              <a:rPr lang="en-US" dirty="0"/>
              <a:t>Advocate for system change</a:t>
            </a:r>
          </a:p>
          <a:p>
            <a:pPr lvl="0"/>
            <a:r>
              <a:rPr lang="en-US" dirty="0"/>
              <a:t>Perform screening for trauma </a:t>
            </a:r>
            <a:r>
              <a:rPr lang="en-US" dirty="0" smtClean="0"/>
              <a:t>history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15"/>
            <a:ext cx="2560320" cy="74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Year 1 </a:t>
            </a:r>
            <a:r>
              <a:rPr lang="mr-IN" dirty="0" smtClean="0"/>
              <a:t>–</a:t>
            </a:r>
            <a:r>
              <a:rPr lang="en-US" dirty="0" smtClean="0"/>
              <a:t> 12 cases created</a:t>
            </a:r>
          </a:p>
          <a:p>
            <a:r>
              <a:rPr lang="en-US" dirty="0" smtClean="0"/>
              <a:t>Year 2 </a:t>
            </a:r>
            <a:r>
              <a:rPr lang="mr-IN" dirty="0" smtClean="0"/>
              <a:t>–</a:t>
            </a:r>
            <a:r>
              <a:rPr lang="en-US" dirty="0" smtClean="0"/>
              <a:t> 16 cases created</a:t>
            </a:r>
          </a:p>
          <a:p>
            <a:r>
              <a:rPr lang="en-US" dirty="0" smtClean="0"/>
              <a:t>Year 3 </a:t>
            </a:r>
            <a:r>
              <a:rPr lang="mr-IN" dirty="0" smtClean="0"/>
              <a:t>–</a:t>
            </a:r>
            <a:r>
              <a:rPr lang="en-US" dirty="0" smtClean="0"/>
              <a:t> 16 cases planned</a:t>
            </a:r>
          </a:p>
          <a:p>
            <a:r>
              <a:rPr lang="en-US" dirty="0" smtClean="0"/>
              <a:t>Year 4 </a:t>
            </a:r>
            <a:r>
              <a:rPr lang="mr-IN" dirty="0" smtClean="0"/>
              <a:t>–</a:t>
            </a:r>
            <a:r>
              <a:rPr lang="en-US" dirty="0" smtClean="0"/>
              <a:t> 16 cases planned </a:t>
            </a:r>
          </a:p>
          <a:p>
            <a:endParaRPr lang="en-US" dirty="0"/>
          </a:p>
          <a:p>
            <a:r>
              <a:rPr lang="en-US" dirty="0" smtClean="0"/>
              <a:t>Cases from Years 1 and 2 have been developed and are under review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15"/>
            <a:ext cx="2560320" cy="74863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12942" y="3256767"/>
            <a:ext cx="7377831" cy="250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90773" y="3068877"/>
            <a:ext cx="619978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en-US" dirty="0" smtClean="0"/>
              <a:t>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19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28 cases currently undergoing review</a:t>
            </a:r>
          </a:p>
          <a:p>
            <a:r>
              <a:rPr lang="en-US" dirty="0" smtClean="0"/>
              <a:t>32 to be created</a:t>
            </a:r>
          </a:p>
          <a:p>
            <a:r>
              <a:rPr lang="en-US" dirty="0" smtClean="0"/>
              <a:t>Anticipate publicly available summer 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15"/>
            <a:ext cx="2560320" cy="74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7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Review </a:t>
            </a:r>
            <a:r>
              <a:rPr lang="mr-IN" dirty="0" smtClean="0"/>
              <a:t>–</a:t>
            </a:r>
            <a:r>
              <a:rPr lang="en-US" dirty="0" smtClean="0"/>
              <a:t> 12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en-US" dirty="0"/>
              <a:t>95% of pilot participants report that “I am now more likely to understand patient-centered communication and care, and implement ‘universal trauma precautions’ in my practice”.</a:t>
            </a:r>
          </a:p>
          <a:p>
            <a:pPr fontAlgn="base"/>
            <a:r>
              <a:rPr lang="en-US" dirty="0"/>
              <a:t>100% of pilot participants report that “The material in the cases focuses on the relevant issues that a clinician should learn about this topic”.</a:t>
            </a:r>
          </a:p>
          <a:p>
            <a:pPr fontAlgn="base"/>
            <a:r>
              <a:rPr lang="en-US" dirty="0"/>
              <a:t>95% of pilot participants report that “I am now more likely to understand the prevalence of trauma and recognize different presentations of patients with effects from past trauma.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15"/>
            <a:ext cx="2560320" cy="74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3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None </a:t>
            </a:r>
            <a:r>
              <a:rPr lang="mr-IN" dirty="0" smtClean="0"/>
              <a:t>–</a:t>
            </a:r>
            <a:r>
              <a:rPr lang="en-US" dirty="0" smtClean="0"/>
              <a:t> Huffman</a:t>
            </a:r>
          </a:p>
          <a:p>
            <a:r>
              <a:rPr lang="en-US" dirty="0" smtClean="0"/>
              <a:t>Federal contract support </a:t>
            </a:r>
            <a:r>
              <a:rPr lang="mr-IN" dirty="0" smtClean="0"/>
              <a:t>–</a:t>
            </a:r>
            <a:r>
              <a:rPr lang="en-US" dirty="0" smtClean="0"/>
              <a:t> Chessman, Jacobs, Tobi, Raja, Turner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2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510"/>
            <a:ext cx="8229600" cy="3946879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Regular care</a:t>
            </a:r>
          </a:p>
          <a:p>
            <a:pPr lvl="2"/>
            <a:r>
              <a:rPr lang="en-US" dirty="0" smtClean="0"/>
              <a:t>Trauma-informed care = the WHY</a:t>
            </a:r>
          </a:p>
          <a:p>
            <a:pPr lvl="1"/>
            <a:r>
              <a:rPr lang="en-US" dirty="0" smtClean="0"/>
              <a:t>New twists</a:t>
            </a:r>
          </a:p>
          <a:p>
            <a:pPr lvl="2"/>
            <a:r>
              <a:rPr lang="en-US" dirty="0" smtClean="0"/>
              <a:t>Walk in front, not behind, a patient</a:t>
            </a:r>
          </a:p>
          <a:p>
            <a:pPr lvl="2"/>
            <a:r>
              <a:rPr lang="en-US" dirty="0" smtClean="0"/>
              <a:t>Give patients as much control as possible</a:t>
            </a:r>
          </a:p>
          <a:p>
            <a:pPr lvl="1"/>
            <a:r>
              <a:rPr lang="en-US" dirty="0" smtClean="0"/>
              <a:t>Effects of trauma</a:t>
            </a:r>
          </a:p>
          <a:p>
            <a:pPr lvl="2"/>
            <a:r>
              <a:rPr lang="en-US" dirty="0" smtClean="0"/>
              <a:t>Ineffective coping</a:t>
            </a:r>
          </a:p>
          <a:p>
            <a:pPr lvl="2"/>
            <a:r>
              <a:rPr lang="en-US" dirty="0" smtClean="0"/>
              <a:t>Avoid re-traumatization</a:t>
            </a:r>
          </a:p>
          <a:p>
            <a:pPr lvl="2"/>
            <a:r>
              <a:rPr lang="en-US" dirty="0" smtClean="0"/>
              <a:t>Neurologic / physiologic changes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95415"/>
            <a:ext cx="2560320" cy="74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0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Integration into pre-clinical education</a:t>
            </a:r>
          </a:p>
          <a:p>
            <a:r>
              <a:rPr lang="en-US" dirty="0" smtClean="0"/>
              <a:t>Integration into clerkships</a:t>
            </a:r>
          </a:p>
          <a:p>
            <a:r>
              <a:rPr lang="en-US" dirty="0" smtClean="0"/>
              <a:t>Integration into residency education</a:t>
            </a:r>
          </a:p>
          <a:p>
            <a:r>
              <a:rPr lang="en-US" dirty="0" smtClean="0"/>
              <a:t>Integration into faculty development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95415"/>
            <a:ext cx="2560320" cy="74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3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err="1">
                <a:latin typeface="Helvetica" charset="0"/>
                <a:ea typeface="Helvetica" charset="0"/>
                <a:cs typeface="Helvetica" charset="0"/>
              </a:rPr>
              <a:t>Casebeer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, L, Bennett, N, </a:t>
            </a:r>
            <a:r>
              <a:rPr lang="en-US" sz="1400" dirty="0" err="1">
                <a:latin typeface="Helvetica" charset="0"/>
                <a:ea typeface="Helvetica" charset="0"/>
                <a:cs typeface="Helvetica" charset="0"/>
              </a:rPr>
              <a:t>Kristofco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, R, </a:t>
            </a:r>
            <a:r>
              <a:rPr lang="en-US" sz="1400" dirty="0" err="1">
                <a:latin typeface="Helvetica" charset="0"/>
                <a:ea typeface="Helvetica" charset="0"/>
                <a:cs typeface="Helvetica" charset="0"/>
              </a:rPr>
              <a:t>Carillo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, A, and R </a:t>
            </a:r>
            <a:r>
              <a:rPr lang="en-US" sz="1400" dirty="0" err="1">
                <a:latin typeface="Helvetica" charset="0"/>
                <a:ea typeface="Helvetica" charset="0"/>
                <a:cs typeface="Helvetica" charset="0"/>
              </a:rPr>
              <a:t>Centor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. </a:t>
            </a:r>
            <a:r>
              <a:rPr lang="en-US" sz="1400" u="sng" dirty="0">
                <a:latin typeface="Helvetica" charset="0"/>
                <a:ea typeface="Helvetica" charset="0"/>
                <a:cs typeface="Helvetica" charset="0"/>
              </a:rPr>
              <a:t>Physician Internet Medical Information Seeking and On-line Continuing Education Use Patterns</a:t>
            </a:r>
            <a:r>
              <a:rPr lang="en-US" sz="1400" i="1" dirty="0">
                <a:latin typeface="Helvetica" charset="0"/>
                <a:ea typeface="Helvetica" charset="0"/>
                <a:cs typeface="Helvetica" charset="0"/>
              </a:rPr>
              <a:t>. J </a:t>
            </a:r>
            <a:r>
              <a:rPr lang="en-US" sz="1400" i="1" dirty="0" err="1">
                <a:latin typeface="Helvetica" charset="0"/>
                <a:ea typeface="Helvetica" charset="0"/>
                <a:cs typeface="Helvetica" charset="0"/>
              </a:rPr>
              <a:t>Contin</a:t>
            </a:r>
            <a:r>
              <a:rPr lang="en-US" sz="1400" i="1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400" i="1" dirty="0" err="1">
                <a:latin typeface="Helvetica" charset="0"/>
                <a:ea typeface="Helvetica" charset="0"/>
                <a:cs typeface="Helvetica" charset="0"/>
              </a:rPr>
              <a:t>Educ</a:t>
            </a:r>
            <a:r>
              <a:rPr lang="en-US" sz="1400" i="1" dirty="0">
                <a:latin typeface="Helvetica" charset="0"/>
                <a:ea typeface="Helvetica" charset="0"/>
                <a:cs typeface="Helvetica" charset="0"/>
              </a:rPr>
              <a:t> Health Prof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.  2002; 22: 33-42.</a:t>
            </a:r>
          </a:p>
          <a:p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Curran, V, and L Fleet. </a:t>
            </a:r>
            <a:r>
              <a:rPr lang="en-US" sz="1400" u="sng" dirty="0">
                <a:latin typeface="Helvetica" charset="0"/>
                <a:ea typeface="Helvetica" charset="0"/>
                <a:cs typeface="Helvetica" charset="0"/>
              </a:rPr>
              <a:t>A review of evaluation outcomes of web-based continuing medical education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. </a:t>
            </a:r>
            <a:r>
              <a:rPr lang="en-US" sz="1400" i="1" dirty="0">
                <a:latin typeface="Helvetica" charset="0"/>
                <a:ea typeface="Helvetica" charset="0"/>
                <a:cs typeface="Helvetica" charset="0"/>
              </a:rPr>
              <a:t>Medical Education, 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2005; 39: 561-567</a:t>
            </a:r>
            <a:r>
              <a:rPr lang="en-US" sz="1400" dirty="0" smtClean="0">
                <a:latin typeface="Helvetica" charset="0"/>
                <a:ea typeface="Helvetica" charset="0"/>
                <a:cs typeface="Helvetica" charset="0"/>
              </a:rPr>
              <a:t>.</a:t>
            </a:r>
            <a:endParaRPr lang="en-US" sz="14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1400" dirty="0" err="1">
                <a:latin typeface="Helvetica" charset="0"/>
                <a:ea typeface="Helvetica" charset="0"/>
                <a:cs typeface="Helvetica" charset="0"/>
              </a:rPr>
              <a:t>Fordis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, M, King, J, Ballantyne, C, Jones, P, Schneider, K, Spann, S, Greenberg, S, and A </a:t>
            </a:r>
            <a:r>
              <a:rPr lang="en-US" sz="1400" dirty="0" err="1">
                <a:latin typeface="Helvetica" charset="0"/>
                <a:ea typeface="Helvetica" charset="0"/>
                <a:cs typeface="Helvetica" charset="0"/>
              </a:rPr>
              <a:t>Greisinger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. </a:t>
            </a:r>
            <a:r>
              <a:rPr lang="en-US" sz="1400" u="sng" dirty="0">
                <a:latin typeface="Helvetica" charset="0"/>
                <a:ea typeface="Helvetica" charset="0"/>
                <a:cs typeface="Helvetica" charset="0"/>
              </a:rPr>
              <a:t>Comparison of the Instructional Efficacy of Internet-Based CME with Live Interactive CME Workshops: A Randomized Controlled Trial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. </a:t>
            </a:r>
            <a:r>
              <a:rPr lang="en-US" sz="1400" i="1" dirty="0">
                <a:latin typeface="Helvetica" charset="0"/>
                <a:ea typeface="Helvetica" charset="0"/>
                <a:cs typeface="Helvetica" charset="0"/>
              </a:rPr>
              <a:t>JAMA 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2005; 294(9) 1043-1051</a:t>
            </a:r>
            <a:r>
              <a:rPr lang="en-US" sz="1400" dirty="0" smtClean="0">
                <a:latin typeface="Helvetica" charset="0"/>
                <a:ea typeface="Helvetica" charset="0"/>
                <a:cs typeface="Helvetica" charset="0"/>
              </a:rPr>
              <a:t>.</a:t>
            </a:r>
            <a:endParaRPr lang="en-US" sz="14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Harris, J, </a:t>
            </a:r>
            <a:r>
              <a:rPr lang="en-US" sz="1400" dirty="0" err="1">
                <a:latin typeface="Helvetica" charset="0"/>
                <a:ea typeface="Helvetica" charset="0"/>
                <a:cs typeface="Helvetica" charset="0"/>
              </a:rPr>
              <a:t>Kutob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, R, </a:t>
            </a:r>
            <a:r>
              <a:rPr lang="en-US" sz="1400" dirty="0" err="1">
                <a:latin typeface="Helvetica" charset="0"/>
                <a:ea typeface="Helvetica" charset="0"/>
                <a:cs typeface="Helvetica" charset="0"/>
              </a:rPr>
              <a:t>Suprenant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, Z, </a:t>
            </a:r>
            <a:r>
              <a:rPr lang="en-US" sz="1400" dirty="0" err="1">
                <a:latin typeface="Helvetica" charset="0"/>
                <a:ea typeface="Helvetica" charset="0"/>
                <a:cs typeface="Helvetica" charset="0"/>
              </a:rPr>
              <a:t>Maiuro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, R, and T Delate. </a:t>
            </a:r>
            <a:r>
              <a:rPr lang="en-US" sz="1400" u="sng" dirty="0">
                <a:latin typeface="Helvetica" charset="0"/>
                <a:ea typeface="Helvetica" charset="0"/>
                <a:cs typeface="Helvetica" charset="0"/>
              </a:rPr>
              <a:t>Can internet-based Education Improve Physician Confidence in Dealing with Domestic Violence?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 </a:t>
            </a:r>
            <a:r>
              <a:rPr lang="en-US" sz="1400" i="1" dirty="0">
                <a:latin typeface="Helvetica" charset="0"/>
                <a:ea typeface="Helvetica" charset="0"/>
                <a:cs typeface="Helvetica" charset="0"/>
              </a:rPr>
              <a:t>Family Medicine.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 2004; 34(4): 287-92.</a:t>
            </a:r>
          </a:p>
          <a:p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Manning, PR and L </a:t>
            </a:r>
            <a:r>
              <a:rPr lang="en-US" sz="1400" dirty="0" err="1">
                <a:latin typeface="Helvetica" charset="0"/>
                <a:ea typeface="Helvetica" charset="0"/>
                <a:cs typeface="Helvetica" charset="0"/>
              </a:rPr>
              <a:t>Debakey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. </a:t>
            </a:r>
            <a:r>
              <a:rPr lang="en-US" sz="1400" u="sng" dirty="0">
                <a:latin typeface="Helvetica" charset="0"/>
                <a:ea typeface="Helvetica" charset="0"/>
                <a:cs typeface="Helvetica" charset="0"/>
              </a:rPr>
              <a:t>Continuing medical education: The paradigm is changing</a:t>
            </a:r>
            <a:r>
              <a:rPr lang="en-US" sz="1400" i="1" dirty="0">
                <a:latin typeface="Helvetica" charset="0"/>
                <a:ea typeface="Helvetica" charset="0"/>
                <a:cs typeface="Helvetica" charset="0"/>
              </a:rPr>
              <a:t>. J </a:t>
            </a:r>
            <a:r>
              <a:rPr lang="en-US" sz="1400" i="1" dirty="0" err="1">
                <a:latin typeface="Helvetica" charset="0"/>
                <a:ea typeface="Helvetica" charset="0"/>
                <a:cs typeface="Helvetica" charset="0"/>
              </a:rPr>
              <a:t>Contin</a:t>
            </a:r>
            <a:r>
              <a:rPr lang="en-US" sz="1400" i="1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400" i="1" dirty="0" err="1">
                <a:latin typeface="Helvetica" charset="0"/>
                <a:ea typeface="Helvetica" charset="0"/>
                <a:cs typeface="Helvetica" charset="0"/>
              </a:rPr>
              <a:t>Educ</a:t>
            </a:r>
            <a:r>
              <a:rPr lang="en-US" sz="1400" i="1" dirty="0">
                <a:latin typeface="Helvetica" charset="0"/>
                <a:ea typeface="Helvetica" charset="0"/>
                <a:cs typeface="Helvetica" charset="0"/>
              </a:rPr>
              <a:t> Health Prof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. 2001</a:t>
            </a:r>
            <a:r>
              <a:rPr lang="en-US" sz="1400" i="1" dirty="0">
                <a:latin typeface="Helvetica" charset="0"/>
                <a:ea typeface="Helvetica" charset="0"/>
                <a:cs typeface="Helvetica" charset="0"/>
              </a:rPr>
              <a:t>; 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21: 46-54.</a:t>
            </a:r>
          </a:p>
          <a:p>
            <a:r>
              <a:rPr lang="en-US" sz="1400" dirty="0" err="1">
                <a:latin typeface="Helvetica" charset="0"/>
                <a:ea typeface="Helvetica" charset="0"/>
                <a:cs typeface="Helvetica" charset="0"/>
              </a:rPr>
              <a:t>Wutoh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, R, Boren, SA, and A </a:t>
            </a:r>
            <a:r>
              <a:rPr lang="en-US" sz="1400" dirty="0" err="1">
                <a:latin typeface="Helvetica" charset="0"/>
                <a:ea typeface="Helvetica" charset="0"/>
                <a:cs typeface="Helvetica" charset="0"/>
              </a:rPr>
              <a:t>Balas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. </a:t>
            </a:r>
            <a:r>
              <a:rPr lang="en-US" sz="1400" u="sng" dirty="0">
                <a:latin typeface="Helvetica" charset="0"/>
                <a:ea typeface="Helvetica" charset="0"/>
                <a:cs typeface="Helvetica" charset="0"/>
              </a:rPr>
              <a:t>eLearning: A Review of Internet-Based Continuing Medical Education.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 </a:t>
            </a:r>
            <a:r>
              <a:rPr lang="en-US" sz="1400" i="1" dirty="0">
                <a:latin typeface="Helvetica" charset="0"/>
                <a:ea typeface="Helvetica" charset="0"/>
                <a:cs typeface="Helvetica" charset="0"/>
              </a:rPr>
              <a:t>J </a:t>
            </a:r>
            <a:r>
              <a:rPr lang="en-US" sz="1400" i="1" dirty="0" err="1">
                <a:latin typeface="Helvetica" charset="0"/>
                <a:ea typeface="Helvetica" charset="0"/>
                <a:cs typeface="Helvetica" charset="0"/>
              </a:rPr>
              <a:t>Contin</a:t>
            </a:r>
            <a:r>
              <a:rPr lang="en-US" sz="1400" i="1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400" i="1" dirty="0" err="1">
                <a:latin typeface="Helvetica" charset="0"/>
                <a:ea typeface="Helvetica" charset="0"/>
                <a:cs typeface="Helvetica" charset="0"/>
              </a:rPr>
              <a:t>Educ</a:t>
            </a:r>
            <a:r>
              <a:rPr lang="en-US" sz="1400" i="1" dirty="0">
                <a:latin typeface="Helvetica" charset="0"/>
                <a:ea typeface="Helvetica" charset="0"/>
                <a:cs typeface="Helvetica" charset="0"/>
              </a:rPr>
              <a:t> Health Prof, 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2004; 24: 20-30.</a:t>
            </a:r>
          </a:p>
          <a:p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15"/>
            <a:ext cx="2560320" cy="74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069" y="2529334"/>
            <a:ext cx="8400499" cy="21729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Please evaluate this presentation using the conference mobile app</a:t>
            </a:r>
            <a:r>
              <a:rPr lang="en-US" dirty="0" smtClean="0"/>
              <a:t>! Simply </a:t>
            </a:r>
            <a:r>
              <a:rPr lang="en-US" dirty="0"/>
              <a:t>click on the "clipboard" icon </a:t>
            </a:r>
            <a:r>
              <a:rPr lang="en-US" dirty="0" smtClean="0"/>
              <a:t>      on </a:t>
            </a:r>
            <a:r>
              <a:rPr lang="en-US" dirty="0"/>
              <a:t>the presentation page.</a:t>
            </a:r>
          </a:p>
        </p:txBody>
      </p:sp>
      <p:pic>
        <p:nvPicPr>
          <p:cNvPr id="2" name="Picture 1" descr="Clipbo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71" y="3595625"/>
            <a:ext cx="465083" cy="491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978" y="546767"/>
            <a:ext cx="2560320" cy="74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0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the objectives of the </a:t>
            </a:r>
            <a:r>
              <a:rPr lang="en-US" dirty="0" smtClean="0"/>
              <a:t>Trauma-Informed Care (TIC) virtual patient cases</a:t>
            </a:r>
            <a:endParaRPr lang="en-US" dirty="0"/>
          </a:p>
          <a:p>
            <a:r>
              <a:rPr lang="en-US" dirty="0"/>
              <a:t>Explain the creation process for </a:t>
            </a:r>
            <a:r>
              <a:rPr lang="en-US" dirty="0" smtClean="0"/>
              <a:t>TIC </a:t>
            </a:r>
          </a:p>
          <a:p>
            <a:r>
              <a:rPr lang="en-US" dirty="0"/>
              <a:t>Imagine incorporating </a:t>
            </a:r>
            <a:r>
              <a:rPr lang="en-US" dirty="0" smtClean="0"/>
              <a:t>TIC </a:t>
            </a:r>
            <a:r>
              <a:rPr lang="en-US" dirty="0"/>
              <a:t>cases into the curriculum </a:t>
            </a:r>
          </a:p>
        </p:txBody>
      </p:sp>
    </p:spTree>
    <p:extLst>
      <p:ext uri="{BB962C8B-B14F-4D97-AF65-F5344CB8AC3E}">
        <p14:creationId xmlns:p14="http://schemas.microsoft.com/office/powerpoint/2010/main" val="17807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90153" y="1295399"/>
            <a:ext cx="8935242" cy="462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>
              <a:lnSpc>
                <a:spcPct val="90000"/>
              </a:lnSpc>
              <a:buSzPct val="100740"/>
              <a:buFont typeface="Arial"/>
              <a:buChar char="•"/>
            </a:pPr>
            <a:r>
              <a:rPr lang="en-US" sz="2720" b="1" dirty="0" smtClean="0">
                <a:latin typeface="Helvetica" charset="0"/>
                <a:ea typeface="Helvetica" charset="0"/>
                <a:cs typeface="Helvetica" charset="0"/>
              </a:rPr>
              <a:t>Content:</a:t>
            </a:r>
          </a:p>
          <a:p>
            <a:pPr marL="800100" lvl="1" indent="-457200">
              <a:lnSpc>
                <a:spcPct val="90000"/>
              </a:lnSpc>
              <a:buSzPct val="100740"/>
            </a:pPr>
            <a:r>
              <a:rPr lang="en-US" sz="2320" b="1" dirty="0" smtClean="0">
                <a:latin typeface="Helvetica" charset="0"/>
                <a:ea typeface="Helvetica" charset="0"/>
                <a:cs typeface="Helvetica" charset="0"/>
              </a:rPr>
              <a:t>Sheela </a:t>
            </a:r>
            <a:r>
              <a:rPr lang="en-US" sz="2320" b="1" dirty="0">
                <a:latin typeface="Helvetica" charset="0"/>
                <a:ea typeface="Helvetica" charset="0"/>
                <a:cs typeface="Helvetica" charset="0"/>
              </a:rPr>
              <a:t>Raja</a:t>
            </a:r>
            <a:r>
              <a:rPr lang="en-US" sz="2320" dirty="0">
                <a:latin typeface="Helvetica" charset="0"/>
                <a:ea typeface="Helvetica" charset="0"/>
                <a:cs typeface="Helvetica" charset="0"/>
              </a:rPr>
              <a:t>: </a:t>
            </a:r>
            <a:r>
              <a:rPr lang="en-US" sz="2320" i="1" dirty="0" err="1">
                <a:latin typeface="Helvetica" charset="0"/>
                <a:ea typeface="Helvetica" charset="0"/>
                <a:cs typeface="Helvetica" charset="0"/>
              </a:rPr>
              <a:t>TIMe</a:t>
            </a:r>
            <a:r>
              <a:rPr lang="en-US" sz="2320" i="1" dirty="0">
                <a:latin typeface="Helvetica" charset="0"/>
                <a:ea typeface="Helvetica" charset="0"/>
                <a:cs typeface="Helvetica" charset="0"/>
              </a:rPr>
              <a:t> Project Leader and Assistant Professor at the University of Illinois at Chicago</a:t>
            </a:r>
          </a:p>
          <a:p>
            <a:pPr marL="800100" lvl="1" indent="-457200">
              <a:lnSpc>
                <a:spcPct val="90000"/>
              </a:lnSpc>
              <a:buSzPct val="100740"/>
            </a:pPr>
            <a:r>
              <a:rPr lang="en-US" sz="2320" b="1" dirty="0" err="1">
                <a:latin typeface="Helvetica" charset="0"/>
                <a:ea typeface="Helvetica" charset="0"/>
                <a:cs typeface="Helvetica" charset="0"/>
              </a:rPr>
              <a:t>Shairi</a:t>
            </a:r>
            <a:r>
              <a:rPr lang="en-US" sz="2320" b="1" dirty="0">
                <a:latin typeface="Helvetica" charset="0"/>
                <a:ea typeface="Helvetica" charset="0"/>
                <a:cs typeface="Helvetica" charset="0"/>
              </a:rPr>
              <a:t> Turner</a:t>
            </a:r>
            <a:r>
              <a:rPr lang="en-US" sz="2320" dirty="0">
                <a:latin typeface="Helvetica" charset="0"/>
                <a:ea typeface="Helvetica" charset="0"/>
                <a:cs typeface="Helvetica" charset="0"/>
              </a:rPr>
              <a:t>: </a:t>
            </a:r>
            <a:r>
              <a:rPr lang="en-US" sz="2320" i="1" dirty="0" err="1">
                <a:latin typeface="Helvetica" charset="0"/>
                <a:ea typeface="Helvetica" charset="0"/>
                <a:cs typeface="Helvetica" charset="0"/>
              </a:rPr>
              <a:t>TIMe</a:t>
            </a:r>
            <a:r>
              <a:rPr lang="en-US" sz="2320" i="1" dirty="0">
                <a:latin typeface="Helvetica" charset="0"/>
                <a:ea typeface="Helvetica" charset="0"/>
                <a:cs typeface="Helvetica" charset="0"/>
              </a:rPr>
              <a:t> Project Leader and Medical Consultant with the Division of Disability Determinations with the Florida Department of Health</a:t>
            </a:r>
          </a:p>
          <a:p>
            <a:pPr marL="800100" lvl="1" indent="-457200">
              <a:lnSpc>
                <a:spcPct val="90000"/>
              </a:lnSpc>
              <a:buSzPct val="100740"/>
            </a:pPr>
            <a:r>
              <a:rPr lang="en-US" sz="2320" b="1" dirty="0" smtClean="0">
                <a:latin typeface="Helvetica" charset="0"/>
                <a:ea typeface="Helvetica" charset="0"/>
                <a:cs typeface="Helvetica" charset="0"/>
              </a:rPr>
              <a:t>Michelle </a:t>
            </a:r>
            <a:r>
              <a:rPr lang="en-US" sz="2320" b="1" dirty="0" err="1">
                <a:latin typeface="Helvetica" charset="0"/>
                <a:ea typeface="Helvetica" charset="0"/>
                <a:cs typeface="Helvetica" charset="0"/>
              </a:rPr>
              <a:t>Hoersch</a:t>
            </a:r>
            <a:r>
              <a:rPr lang="en-US" sz="2320" dirty="0">
                <a:latin typeface="Helvetica" charset="0"/>
                <a:ea typeface="Helvetica" charset="0"/>
                <a:cs typeface="Helvetica" charset="0"/>
              </a:rPr>
              <a:t>: </a:t>
            </a:r>
            <a:r>
              <a:rPr lang="en-US" sz="2320" i="1" dirty="0">
                <a:latin typeface="Helvetica" charset="0"/>
                <a:ea typeface="Helvetica" charset="0"/>
                <a:cs typeface="Helvetica" charset="0"/>
              </a:rPr>
              <a:t>OWH Contract Officer </a:t>
            </a:r>
            <a:endParaRPr lang="en-US" sz="2320" i="1" dirty="0" smtClean="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lnSpc>
                <a:spcPct val="90000"/>
              </a:lnSpc>
              <a:buSzPct val="100740"/>
              <a:buFont typeface="Arial"/>
              <a:buChar char="•"/>
            </a:pPr>
            <a:r>
              <a:rPr lang="en-US" sz="2720" b="1" dirty="0" smtClean="0">
                <a:latin typeface="Helvetica" charset="0"/>
                <a:ea typeface="Helvetica" charset="0"/>
                <a:cs typeface="Helvetica" charset="0"/>
              </a:rPr>
              <a:t>Instructional Design:</a:t>
            </a:r>
          </a:p>
          <a:p>
            <a:pPr marL="800100" lvl="1" indent="-457200">
              <a:lnSpc>
                <a:spcPct val="90000"/>
              </a:lnSpc>
              <a:buSzPct val="100740"/>
            </a:pPr>
            <a:r>
              <a:rPr lang="en-US" sz="2320" b="1" dirty="0" smtClean="0">
                <a:latin typeface="Helvetica" charset="0"/>
                <a:ea typeface="Helvetica" charset="0"/>
                <a:cs typeface="Helvetica" charset="0"/>
              </a:rPr>
              <a:t>Emily </a:t>
            </a:r>
            <a:r>
              <a:rPr lang="en-US" sz="2320" b="1" dirty="0">
                <a:latin typeface="Helvetica" charset="0"/>
                <a:ea typeface="Helvetica" charset="0"/>
                <a:cs typeface="Helvetica" charset="0"/>
              </a:rPr>
              <a:t>Jacobs:</a:t>
            </a:r>
            <a:r>
              <a:rPr lang="en-US" sz="232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320" i="1" dirty="0">
                <a:latin typeface="Helvetica" charset="0"/>
                <a:ea typeface="Helvetica" charset="0"/>
                <a:cs typeface="Helvetica" charset="0"/>
              </a:rPr>
              <a:t>Project Manager and Instructional Designer</a:t>
            </a:r>
          </a:p>
          <a:p>
            <a:pPr marL="800100" lvl="1" indent="-457200">
              <a:lnSpc>
                <a:spcPct val="90000"/>
              </a:lnSpc>
              <a:buSzPct val="100740"/>
            </a:pPr>
            <a:r>
              <a:rPr lang="en-US" sz="2320" b="1" i="0" u="none" strike="noStrike" cap="none" dirty="0" smtClean="0">
                <a:solidFill>
                  <a:srgbClr val="262626"/>
                </a:solidFill>
                <a:latin typeface="Helvetica" charset="0"/>
                <a:ea typeface="Helvetica" charset="0"/>
                <a:cs typeface="Helvetica" charset="0"/>
                <a:sym typeface="Cabin"/>
              </a:rPr>
              <a:t>Nancy </a:t>
            </a:r>
            <a:r>
              <a:rPr lang="en-US" sz="2320" b="1" i="0" u="none" strike="noStrike" cap="none" dirty="0">
                <a:solidFill>
                  <a:srgbClr val="262626"/>
                </a:solidFill>
                <a:latin typeface="Helvetica" charset="0"/>
                <a:ea typeface="Helvetica" charset="0"/>
                <a:cs typeface="Helvetica" charset="0"/>
                <a:sym typeface="Cabin"/>
              </a:rPr>
              <a:t>Tobi</a:t>
            </a:r>
            <a:r>
              <a:rPr lang="en-US" sz="2320" b="0" i="0" u="none" strike="noStrike" cap="none" dirty="0">
                <a:solidFill>
                  <a:srgbClr val="262626"/>
                </a:solidFill>
                <a:latin typeface="Helvetica" charset="0"/>
                <a:ea typeface="Helvetica" charset="0"/>
                <a:cs typeface="Helvetica" charset="0"/>
                <a:sym typeface="Cabin"/>
              </a:rPr>
              <a:t>: </a:t>
            </a:r>
            <a:r>
              <a:rPr lang="en-US" sz="2320" b="0" i="1" u="none" strike="noStrike" cap="none" dirty="0">
                <a:solidFill>
                  <a:srgbClr val="262626"/>
                </a:solidFill>
                <a:latin typeface="Helvetica" charset="0"/>
                <a:ea typeface="Helvetica" charset="0"/>
                <a:cs typeface="Helvetica" charset="0"/>
                <a:sym typeface="Cabin"/>
              </a:rPr>
              <a:t>Sr. Project Manager and Instructional </a:t>
            </a:r>
            <a:r>
              <a:rPr lang="en-US" sz="2320" b="0" i="1" u="none" strike="noStrike" cap="none" dirty="0" smtClean="0">
                <a:solidFill>
                  <a:srgbClr val="262626"/>
                </a:solidFill>
                <a:latin typeface="Helvetica" charset="0"/>
                <a:ea typeface="Helvetica" charset="0"/>
                <a:cs typeface="Helvetica" charset="0"/>
                <a:sym typeface="Cabin"/>
              </a:rPr>
              <a:t>Designer</a:t>
            </a:r>
          </a:p>
          <a:p>
            <a:pPr marL="457200" indent="-457200">
              <a:lnSpc>
                <a:spcPct val="90000"/>
              </a:lnSpc>
              <a:buSzPct val="100740"/>
              <a:buFont typeface="Arial"/>
              <a:buChar char="•"/>
            </a:pPr>
            <a:r>
              <a:rPr lang="en-US" sz="2720" b="1" dirty="0" smtClean="0">
                <a:latin typeface="Helvetica" charset="0"/>
                <a:ea typeface="Helvetica" charset="0"/>
                <a:cs typeface="Helvetica" charset="0"/>
              </a:rPr>
              <a:t>Translation:</a:t>
            </a:r>
          </a:p>
          <a:p>
            <a:pPr marL="800100" lvl="1" indent="-457200">
              <a:lnSpc>
                <a:spcPct val="90000"/>
              </a:lnSpc>
              <a:buSzPct val="100740"/>
            </a:pPr>
            <a:r>
              <a:rPr lang="en-US" sz="2320" b="1" dirty="0" smtClean="0">
                <a:latin typeface="Helvetica" charset="0"/>
                <a:ea typeface="Helvetica" charset="0"/>
                <a:cs typeface="Helvetica" charset="0"/>
              </a:rPr>
              <a:t>Alec </a:t>
            </a:r>
            <a:r>
              <a:rPr lang="en-US" sz="2320" b="1" dirty="0">
                <a:latin typeface="Helvetica" charset="0"/>
                <a:ea typeface="Helvetica" charset="0"/>
                <a:cs typeface="Helvetica" charset="0"/>
              </a:rPr>
              <a:t>Chessman</a:t>
            </a:r>
            <a:r>
              <a:rPr lang="en-US" sz="2320" dirty="0">
                <a:latin typeface="Helvetica" charset="0"/>
                <a:ea typeface="Helvetica" charset="0"/>
                <a:cs typeface="Helvetica" charset="0"/>
              </a:rPr>
              <a:t>: </a:t>
            </a:r>
            <a:r>
              <a:rPr lang="en-US" sz="2320" i="1" dirty="0" err="1">
                <a:latin typeface="Helvetica" charset="0"/>
                <a:ea typeface="Helvetica" charset="0"/>
                <a:cs typeface="Helvetica" charset="0"/>
              </a:rPr>
              <a:t>TIMe</a:t>
            </a:r>
            <a:r>
              <a:rPr lang="en-US" sz="2320" i="1" dirty="0">
                <a:latin typeface="Helvetica" charset="0"/>
                <a:ea typeface="Helvetica" charset="0"/>
                <a:cs typeface="Helvetica" charset="0"/>
              </a:rPr>
              <a:t> Editor-in-Chief and Professor of Family Medicine at </a:t>
            </a:r>
            <a:r>
              <a:rPr lang="en-US" sz="2320" i="1" dirty="0" smtClean="0">
                <a:latin typeface="Helvetica" charset="0"/>
                <a:ea typeface="Helvetica" charset="0"/>
                <a:cs typeface="Helvetica" charset="0"/>
              </a:rPr>
              <a:t>MUSC</a:t>
            </a:r>
            <a:endParaRPr lang="en-US" sz="2320" b="0" i="1" u="none" strike="noStrike" cap="none" dirty="0">
              <a:solidFill>
                <a:srgbClr val="262626"/>
              </a:solidFill>
              <a:latin typeface="Helvetica" charset="0"/>
              <a:ea typeface="Helvetica" charset="0"/>
              <a:cs typeface="Helvetica" charset="0"/>
              <a:sym typeface="Cabi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35" y="95830"/>
            <a:ext cx="2560320" cy="74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2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44271"/>
              </p:ext>
            </p:extLst>
          </p:nvPr>
        </p:nvGraphicFramePr>
        <p:xfrm>
          <a:off x="457200" y="2179663"/>
          <a:ext cx="82296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Role in 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Professional Role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Content experts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Develop and oversee 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One </a:t>
                      </a:r>
                      <a:r>
                        <a:rPr lang="en-US" dirty="0" err="1" smtClean="0"/>
                        <a:t>MedPeds</a:t>
                      </a:r>
                      <a:r>
                        <a:rPr lang="en-US" dirty="0" smtClean="0"/>
                        <a:t> physician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smtClean="0"/>
                        <a:t>One behavioral scientist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manager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Provide instructional design expertise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MedU employee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Editor-in-chief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Ensure clinical realism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Family physician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 teams</a:t>
                      </a:r>
                      <a:r>
                        <a:rPr lang="en-US" baseline="0" dirty="0" smtClean="0"/>
                        <a:t> of physicians and behavioral scientists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 cases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Family physicians, neonatologists,</a:t>
                      </a:r>
                      <a:r>
                        <a:rPr lang="en-US" baseline="0" dirty="0" smtClean="0"/>
                        <a:t> pediatricians, social workers, psychologists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95415"/>
            <a:ext cx="2560320" cy="74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3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44271"/>
              </p:ext>
            </p:extLst>
          </p:nvPr>
        </p:nvGraphicFramePr>
        <p:xfrm>
          <a:off x="457200" y="2179663"/>
          <a:ext cx="82296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Role in 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Professional Role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Content experts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Develop and oversee 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One </a:t>
                      </a:r>
                      <a:r>
                        <a:rPr lang="en-US" dirty="0" err="1" smtClean="0"/>
                        <a:t>MedPeds</a:t>
                      </a:r>
                      <a:r>
                        <a:rPr lang="en-US" dirty="0" smtClean="0"/>
                        <a:t> physician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smtClean="0"/>
                        <a:t>One behavioral scientist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manager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Provide instructional design expertise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MedU employee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Editor-in-chief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Ensure clinical realism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Family physician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 teams</a:t>
                      </a:r>
                      <a:r>
                        <a:rPr lang="en-US" baseline="0" dirty="0" smtClean="0"/>
                        <a:t> of physicians and behavioral scientists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 cases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Family physicians, neonatologists,</a:t>
                      </a:r>
                      <a:r>
                        <a:rPr lang="en-US" baseline="0" dirty="0" smtClean="0"/>
                        <a:t> pediatricians, social workers, psychologists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95415"/>
            <a:ext cx="2560320" cy="748632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5771740" y="2315670"/>
            <a:ext cx="3146791" cy="1254248"/>
          </a:xfrm>
          <a:custGeom>
            <a:avLst/>
            <a:gdLst>
              <a:gd name="connsiteX0" fmla="*/ 3071634 w 3134264"/>
              <a:gd name="connsiteY0" fmla="*/ 327322 h 1041305"/>
              <a:gd name="connsiteX1" fmla="*/ 3021530 w 3134264"/>
              <a:gd name="connsiteY1" fmla="*/ 339848 h 1041305"/>
              <a:gd name="connsiteX2" fmla="*/ 2896270 w 3134264"/>
              <a:gd name="connsiteY2" fmla="*/ 302270 h 1041305"/>
              <a:gd name="connsiteX3" fmla="*/ 2858692 w 3134264"/>
              <a:gd name="connsiteY3" fmla="*/ 289744 h 1041305"/>
              <a:gd name="connsiteX4" fmla="*/ 2783536 w 3134264"/>
              <a:gd name="connsiteY4" fmla="*/ 239640 h 1041305"/>
              <a:gd name="connsiteX5" fmla="*/ 2745958 w 3134264"/>
              <a:gd name="connsiteY5" fmla="*/ 227114 h 1041305"/>
              <a:gd name="connsiteX6" fmla="*/ 2670801 w 3134264"/>
              <a:gd name="connsiteY6" fmla="*/ 177009 h 1041305"/>
              <a:gd name="connsiteX7" fmla="*/ 2633223 w 3134264"/>
              <a:gd name="connsiteY7" fmla="*/ 151957 h 1041305"/>
              <a:gd name="connsiteX8" fmla="*/ 2595645 w 3134264"/>
              <a:gd name="connsiteY8" fmla="*/ 126905 h 1041305"/>
              <a:gd name="connsiteX9" fmla="*/ 2558067 w 3134264"/>
              <a:gd name="connsiteY9" fmla="*/ 101853 h 1041305"/>
              <a:gd name="connsiteX10" fmla="*/ 2482911 w 3134264"/>
              <a:gd name="connsiteY10" fmla="*/ 76801 h 1041305"/>
              <a:gd name="connsiteX11" fmla="*/ 2445333 w 3134264"/>
              <a:gd name="connsiteY11" fmla="*/ 64275 h 1041305"/>
              <a:gd name="connsiteX12" fmla="*/ 2320073 w 3134264"/>
              <a:gd name="connsiteY12" fmla="*/ 51749 h 1041305"/>
              <a:gd name="connsiteX13" fmla="*/ 1267886 w 3134264"/>
              <a:gd name="connsiteY13" fmla="*/ 26697 h 1041305"/>
              <a:gd name="connsiteX14" fmla="*/ 716741 w 3134264"/>
              <a:gd name="connsiteY14" fmla="*/ 14171 h 1041305"/>
              <a:gd name="connsiteX15" fmla="*/ 541377 w 3134264"/>
              <a:gd name="connsiteY15" fmla="*/ 39223 h 1041305"/>
              <a:gd name="connsiteX16" fmla="*/ 428643 w 3134264"/>
              <a:gd name="connsiteY16" fmla="*/ 64275 h 1041305"/>
              <a:gd name="connsiteX17" fmla="*/ 378538 w 3134264"/>
              <a:gd name="connsiteY17" fmla="*/ 89327 h 1041305"/>
              <a:gd name="connsiteX18" fmla="*/ 340960 w 3134264"/>
              <a:gd name="connsiteY18" fmla="*/ 101853 h 1041305"/>
              <a:gd name="connsiteX19" fmla="*/ 265804 w 3134264"/>
              <a:gd name="connsiteY19" fmla="*/ 151957 h 1041305"/>
              <a:gd name="connsiteX20" fmla="*/ 228226 w 3134264"/>
              <a:gd name="connsiteY20" fmla="*/ 177009 h 1041305"/>
              <a:gd name="connsiteX21" fmla="*/ 190648 w 3134264"/>
              <a:gd name="connsiteY21" fmla="*/ 202062 h 1041305"/>
              <a:gd name="connsiteX22" fmla="*/ 153070 w 3134264"/>
              <a:gd name="connsiteY22" fmla="*/ 239640 h 1041305"/>
              <a:gd name="connsiteX23" fmla="*/ 102966 w 3134264"/>
              <a:gd name="connsiteY23" fmla="*/ 264692 h 1041305"/>
              <a:gd name="connsiteX24" fmla="*/ 27810 w 3134264"/>
              <a:gd name="connsiteY24" fmla="*/ 339848 h 1041305"/>
              <a:gd name="connsiteX25" fmla="*/ 15284 w 3134264"/>
              <a:gd name="connsiteY25" fmla="*/ 502686 h 1041305"/>
              <a:gd name="connsiteX26" fmla="*/ 52862 w 3134264"/>
              <a:gd name="connsiteY26" fmla="*/ 527738 h 1041305"/>
              <a:gd name="connsiteX27" fmla="*/ 90440 w 3134264"/>
              <a:gd name="connsiteY27" fmla="*/ 565316 h 1041305"/>
              <a:gd name="connsiteX28" fmla="*/ 165596 w 3134264"/>
              <a:gd name="connsiteY28" fmla="*/ 602894 h 1041305"/>
              <a:gd name="connsiteX29" fmla="*/ 228226 w 3134264"/>
              <a:gd name="connsiteY29" fmla="*/ 665525 h 1041305"/>
              <a:gd name="connsiteX30" fmla="*/ 265804 w 3134264"/>
              <a:gd name="connsiteY30" fmla="*/ 703103 h 1041305"/>
              <a:gd name="connsiteX31" fmla="*/ 278330 w 3134264"/>
              <a:gd name="connsiteY31" fmla="*/ 740681 h 1041305"/>
              <a:gd name="connsiteX32" fmla="*/ 353486 w 3134264"/>
              <a:gd name="connsiteY32" fmla="*/ 803311 h 1041305"/>
              <a:gd name="connsiteX33" fmla="*/ 441169 w 3134264"/>
              <a:gd name="connsiteY33" fmla="*/ 828363 h 1041305"/>
              <a:gd name="connsiteX34" fmla="*/ 478747 w 3134264"/>
              <a:gd name="connsiteY34" fmla="*/ 853415 h 1041305"/>
              <a:gd name="connsiteX35" fmla="*/ 553903 w 3134264"/>
              <a:gd name="connsiteY35" fmla="*/ 878467 h 1041305"/>
              <a:gd name="connsiteX36" fmla="*/ 604007 w 3134264"/>
              <a:gd name="connsiteY36" fmla="*/ 890993 h 1041305"/>
              <a:gd name="connsiteX37" fmla="*/ 704215 w 3134264"/>
              <a:gd name="connsiteY37" fmla="*/ 941097 h 1041305"/>
              <a:gd name="connsiteX38" fmla="*/ 741793 w 3134264"/>
              <a:gd name="connsiteY38" fmla="*/ 966149 h 1041305"/>
              <a:gd name="connsiteX39" fmla="*/ 779371 w 3134264"/>
              <a:gd name="connsiteY39" fmla="*/ 978675 h 1041305"/>
              <a:gd name="connsiteX40" fmla="*/ 816949 w 3134264"/>
              <a:gd name="connsiteY40" fmla="*/ 1003727 h 1041305"/>
              <a:gd name="connsiteX41" fmla="*/ 967262 w 3134264"/>
              <a:gd name="connsiteY41" fmla="*/ 1041305 h 1041305"/>
              <a:gd name="connsiteX42" fmla="*/ 1631141 w 3134264"/>
              <a:gd name="connsiteY42" fmla="*/ 1028779 h 1041305"/>
              <a:gd name="connsiteX43" fmla="*/ 1731349 w 3134264"/>
              <a:gd name="connsiteY43" fmla="*/ 1016253 h 1041305"/>
              <a:gd name="connsiteX44" fmla="*/ 1894188 w 3134264"/>
              <a:gd name="connsiteY44" fmla="*/ 1003727 h 1041305"/>
              <a:gd name="connsiteX45" fmla="*/ 2107130 w 3134264"/>
              <a:gd name="connsiteY45" fmla="*/ 978675 h 1041305"/>
              <a:gd name="connsiteX46" fmla="*/ 2207338 w 3134264"/>
              <a:gd name="connsiteY46" fmla="*/ 953623 h 1041305"/>
              <a:gd name="connsiteX47" fmla="*/ 2307547 w 3134264"/>
              <a:gd name="connsiteY47" fmla="*/ 903519 h 1041305"/>
              <a:gd name="connsiteX48" fmla="*/ 2357651 w 3134264"/>
              <a:gd name="connsiteY48" fmla="*/ 865941 h 1041305"/>
              <a:gd name="connsiteX49" fmla="*/ 2432807 w 3134264"/>
              <a:gd name="connsiteY49" fmla="*/ 840889 h 1041305"/>
              <a:gd name="connsiteX50" fmla="*/ 2482911 w 3134264"/>
              <a:gd name="connsiteY50" fmla="*/ 815837 h 1041305"/>
              <a:gd name="connsiteX51" fmla="*/ 2520489 w 3134264"/>
              <a:gd name="connsiteY51" fmla="*/ 803311 h 1041305"/>
              <a:gd name="connsiteX52" fmla="*/ 2558067 w 3134264"/>
              <a:gd name="connsiteY52" fmla="*/ 778259 h 1041305"/>
              <a:gd name="connsiteX53" fmla="*/ 2595645 w 3134264"/>
              <a:gd name="connsiteY53" fmla="*/ 765733 h 1041305"/>
              <a:gd name="connsiteX54" fmla="*/ 2670801 w 3134264"/>
              <a:gd name="connsiteY54" fmla="*/ 715629 h 1041305"/>
              <a:gd name="connsiteX55" fmla="*/ 2708380 w 3134264"/>
              <a:gd name="connsiteY55" fmla="*/ 690577 h 1041305"/>
              <a:gd name="connsiteX56" fmla="*/ 2745958 w 3134264"/>
              <a:gd name="connsiteY56" fmla="*/ 678051 h 1041305"/>
              <a:gd name="connsiteX57" fmla="*/ 2821114 w 3134264"/>
              <a:gd name="connsiteY57" fmla="*/ 640472 h 1041305"/>
              <a:gd name="connsiteX58" fmla="*/ 2896270 w 3134264"/>
              <a:gd name="connsiteY58" fmla="*/ 602894 h 1041305"/>
              <a:gd name="connsiteX59" fmla="*/ 2971426 w 3134264"/>
              <a:gd name="connsiteY59" fmla="*/ 552790 h 1041305"/>
              <a:gd name="connsiteX60" fmla="*/ 3046582 w 3134264"/>
              <a:gd name="connsiteY60" fmla="*/ 515212 h 1041305"/>
              <a:gd name="connsiteX61" fmla="*/ 3071634 w 3134264"/>
              <a:gd name="connsiteY61" fmla="*/ 477634 h 1041305"/>
              <a:gd name="connsiteX62" fmla="*/ 3109212 w 3134264"/>
              <a:gd name="connsiteY62" fmla="*/ 452582 h 1041305"/>
              <a:gd name="connsiteX63" fmla="*/ 3134264 w 3134264"/>
              <a:gd name="connsiteY63" fmla="*/ 377426 h 1041305"/>
              <a:gd name="connsiteX64" fmla="*/ 3109212 w 3134264"/>
              <a:gd name="connsiteY64" fmla="*/ 302270 h 1041305"/>
              <a:gd name="connsiteX65" fmla="*/ 3071634 w 3134264"/>
              <a:gd name="connsiteY65" fmla="*/ 277218 h 1041305"/>
              <a:gd name="connsiteX66" fmla="*/ 2871218 w 3134264"/>
              <a:gd name="connsiteY66" fmla="*/ 239640 h 104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134264" h="1041305">
                <a:moveTo>
                  <a:pt x="3071634" y="327322"/>
                </a:moveTo>
                <a:cubicBezTo>
                  <a:pt x="3054933" y="331497"/>
                  <a:pt x="3038745" y="339848"/>
                  <a:pt x="3021530" y="339848"/>
                </a:cubicBezTo>
                <a:cubicBezTo>
                  <a:pt x="3002599" y="339848"/>
                  <a:pt x="2900643" y="303728"/>
                  <a:pt x="2896270" y="302270"/>
                </a:cubicBezTo>
                <a:cubicBezTo>
                  <a:pt x="2883744" y="298095"/>
                  <a:pt x="2869678" y="297068"/>
                  <a:pt x="2858692" y="289744"/>
                </a:cubicBezTo>
                <a:cubicBezTo>
                  <a:pt x="2833640" y="273043"/>
                  <a:pt x="2812100" y="249161"/>
                  <a:pt x="2783536" y="239640"/>
                </a:cubicBezTo>
                <a:cubicBezTo>
                  <a:pt x="2771010" y="235465"/>
                  <a:pt x="2757500" y="233526"/>
                  <a:pt x="2745958" y="227114"/>
                </a:cubicBezTo>
                <a:cubicBezTo>
                  <a:pt x="2719638" y="212492"/>
                  <a:pt x="2695853" y="193711"/>
                  <a:pt x="2670801" y="177009"/>
                </a:cubicBezTo>
                <a:lnTo>
                  <a:pt x="2633223" y="151957"/>
                </a:lnTo>
                <a:lnTo>
                  <a:pt x="2595645" y="126905"/>
                </a:lnTo>
                <a:cubicBezTo>
                  <a:pt x="2583119" y="118554"/>
                  <a:pt x="2572349" y="106614"/>
                  <a:pt x="2558067" y="101853"/>
                </a:cubicBezTo>
                <a:lnTo>
                  <a:pt x="2482911" y="76801"/>
                </a:lnTo>
                <a:cubicBezTo>
                  <a:pt x="2470385" y="72626"/>
                  <a:pt x="2458471" y="65589"/>
                  <a:pt x="2445333" y="64275"/>
                </a:cubicBezTo>
                <a:cubicBezTo>
                  <a:pt x="2403580" y="60100"/>
                  <a:pt x="2361935" y="54636"/>
                  <a:pt x="2320073" y="51749"/>
                </a:cubicBezTo>
                <a:cubicBezTo>
                  <a:pt x="1966206" y="27344"/>
                  <a:pt x="1631294" y="32288"/>
                  <a:pt x="1267886" y="26697"/>
                </a:cubicBezTo>
                <a:cubicBezTo>
                  <a:pt x="951389" y="-12865"/>
                  <a:pt x="1134752" y="-758"/>
                  <a:pt x="716741" y="14171"/>
                </a:cubicBezTo>
                <a:cubicBezTo>
                  <a:pt x="629631" y="25060"/>
                  <a:pt x="620841" y="24775"/>
                  <a:pt x="541377" y="39223"/>
                </a:cubicBezTo>
                <a:cubicBezTo>
                  <a:pt x="525971" y="42024"/>
                  <a:pt x="447566" y="57179"/>
                  <a:pt x="428643" y="64275"/>
                </a:cubicBezTo>
                <a:cubicBezTo>
                  <a:pt x="411159" y="70831"/>
                  <a:pt x="395701" y="81971"/>
                  <a:pt x="378538" y="89327"/>
                </a:cubicBezTo>
                <a:cubicBezTo>
                  <a:pt x="366402" y="94528"/>
                  <a:pt x="352502" y="95441"/>
                  <a:pt x="340960" y="101853"/>
                </a:cubicBezTo>
                <a:cubicBezTo>
                  <a:pt x="314640" y="116475"/>
                  <a:pt x="290856" y="135256"/>
                  <a:pt x="265804" y="151957"/>
                </a:cubicBezTo>
                <a:lnTo>
                  <a:pt x="228226" y="177009"/>
                </a:lnTo>
                <a:cubicBezTo>
                  <a:pt x="215700" y="185360"/>
                  <a:pt x="201293" y="191417"/>
                  <a:pt x="190648" y="202062"/>
                </a:cubicBezTo>
                <a:cubicBezTo>
                  <a:pt x="178122" y="214588"/>
                  <a:pt x="167485" y="229344"/>
                  <a:pt x="153070" y="239640"/>
                </a:cubicBezTo>
                <a:cubicBezTo>
                  <a:pt x="137875" y="250493"/>
                  <a:pt x="117547" y="253027"/>
                  <a:pt x="102966" y="264692"/>
                </a:cubicBezTo>
                <a:cubicBezTo>
                  <a:pt x="75301" y="286824"/>
                  <a:pt x="27810" y="339848"/>
                  <a:pt x="27810" y="339848"/>
                </a:cubicBezTo>
                <a:cubicBezTo>
                  <a:pt x="6580" y="403537"/>
                  <a:pt x="-15688" y="432998"/>
                  <a:pt x="15284" y="502686"/>
                </a:cubicBezTo>
                <a:cubicBezTo>
                  <a:pt x="21398" y="516443"/>
                  <a:pt x="41297" y="518100"/>
                  <a:pt x="52862" y="527738"/>
                </a:cubicBezTo>
                <a:cubicBezTo>
                  <a:pt x="66471" y="539079"/>
                  <a:pt x="76831" y="553975"/>
                  <a:pt x="90440" y="565316"/>
                </a:cubicBezTo>
                <a:cubicBezTo>
                  <a:pt x="122816" y="592296"/>
                  <a:pt x="127934" y="590340"/>
                  <a:pt x="165596" y="602894"/>
                </a:cubicBezTo>
                <a:lnTo>
                  <a:pt x="228226" y="665525"/>
                </a:lnTo>
                <a:lnTo>
                  <a:pt x="265804" y="703103"/>
                </a:lnTo>
                <a:cubicBezTo>
                  <a:pt x="269979" y="715629"/>
                  <a:pt x="271006" y="729695"/>
                  <a:pt x="278330" y="740681"/>
                </a:cubicBezTo>
                <a:cubicBezTo>
                  <a:pt x="290368" y="758739"/>
                  <a:pt x="331920" y="794068"/>
                  <a:pt x="353486" y="803311"/>
                </a:cubicBezTo>
                <a:cubicBezTo>
                  <a:pt x="409673" y="827391"/>
                  <a:pt x="392418" y="803988"/>
                  <a:pt x="441169" y="828363"/>
                </a:cubicBezTo>
                <a:cubicBezTo>
                  <a:pt x="454634" y="835096"/>
                  <a:pt x="464990" y="847301"/>
                  <a:pt x="478747" y="853415"/>
                </a:cubicBezTo>
                <a:cubicBezTo>
                  <a:pt x="502878" y="864140"/>
                  <a:pt x="528610" y="870879"/>
                  <a:pt x="553903" y="878467"/>
                </a:cubicBezTo>
                <a:cubicBezTo>
                  <a:pt x="570392" y="883414"/>
                  <a:pt x="588116" y="884372"/>
                  <a:pt x="604007" y="890993"/>
                </a:cubicBezTo>
                <a:cubicBezTo>
                  <a:pt x="638480" y="905357"/>
                  <a:pt x="673142" y="920382"/>
                  <a:pt x="704215" y="941097"/>
                </a:cubicBezTo>
                <a:cubicBezTo>
                  <a:pt x="716741" y="949448"/>
                  <a:pt x="728328" y="959416"/>
                  <a:pt x="741793" y="966149"/>
                </a:cubicBezTo>
                <a:cubicBezTo>
                  <a:pt x="753603" y="972054"/>
                  <a:pt x="767561" y="972770"/>
                  <a:pt x="779371" y="978675"/>
                </a:cubicBezTo>
                <a:cubicBezTo>
                  <a:pt x="792836" y="985408"/>
                  <a:pt x="803192" y="997613"/>
                  <a:pt x="816949" y="1003727"/>
                </a:cubicBezTo>
                <a:cubicBezTo>
                  <a:pt x="876499" y="1030193"/>
                  <a:pt x="904241" y="1030801"/>
                  <a:pt x="967262" y="1041305"/>
                </a:cubicBezTo>
                <a:lnTo>
                  <a:pt x="1631141" y="1028779"/>
                </a:lnTo>
                <a:cubicBezTo>
                  <a:pt x="1664786" y="1027676"/>
                  <a:pt x="1697838" y="1019445"/>
                  <a:pt x="1731349" y="1016253"/>
                </a:cubicBezTo>
                <a:cubicBezTo>
                  <a:pt x="1785544" y="1011092"/>
                  <a:pt x="1839953" y="1008443"/>
                  <a:pt x="1894188" y="1003727"/>
                </a:cubicBezTo>
                <a:cubicBezTo>
                  <a:pt x="1938144" y="999905"/>
                  <a:pt x="2055783" y="988944"/>
                  <a:pt x="2107130" y="978675"/>
                </a:cubicBezTo>
                <a:cubicBezTo>
                  <a:pt x="2140892" y="971923"/>
                  <a:pt x="2176542" y="969021"/>
                  <a:pt x="2207338" y="953623"/>
                </a:cubicBezTo>
                <a:cubicBezTo>
                  <a:pt x="2240741" y="936922"/>
                  <a:pt x="2277671" y="925926"/>
                  <a:pt x="2307547" y="903519"/>
                </a:cubicBezTo>
                <a:cubicBezTo>
                  <a:pt x="2324248" y="890993"/>
                  <a:pt x="2338978" y="875277"/>
                  <a:pt x="2357651" y="865941"/>
                </a:cubicBezTo>
                <a:cubicBezTo>
                  <a:pt x="2381270" y="854131"/>
                  <a:pt x="2409188" y="852699"/>
                  <a:pt x="2432807" y="840889"/>
                </a:cubicBezTo>
                <a:cubicBezTo>
                  <a:pt x="2449508" y="832538"/>
                  <a:pt x="2465748" y="823193"/>
                  <a:pt x="2482911" y="815837"/>
                </a:cubicBezTo>
                <a:cubicBezTo>
                  <a:pt x="2495047" y="810636"/>
                  <a:pt x="2508679" y="809216"/>
                  <a:pt x="2520489" y="803311"/>
                </a:cubicBezTo>
                <a:cubicBezTo>
                  <a:pt x="2533954" y="796578"/>
                  <a:pt x="2544602" y="784992"/>
                  <a:pt x="2558067" y="778259"/>
                </a:cubicBezTo>
                <a:cubicBezTo>
                  <a:pt x="2569877" y="772354"/>
                  <a:pt x="2584103" y="772145"/>
                  <a:pt x="2595645" y="765733"/>
                </a:cubicBezTo>
                <a:cubicBezTo>
                  <a:pt x="2621965" y="751111"/>
                  <a:pt x="2645749" y="732330"/>
                  <a:pt x="2670801" y="715629"/>
                </a:cubicBezTo>
                <a:cubicBezTo>
                  <a:pt x="2683327" y="707278"/>
                  <a:pt x="2694098" y="695338"/>
                  <a:pt x="2708380" y="690577"/>
                </a:cubicBezTo>
                <a:lnTo>
                  <a:pt x="2745958" y="678051"/>
                </a:lnTo>
                <a:cubicBezTo>
                  <a:pt x="2853643" y="606258"/>
                  <a:pt x="2717402" y="692328"/>
                  <a:pt x="2821114" y="640472"/>
                </a:cubicBezTo>
                <a:cubicBezTo>
                  <a:pt x="2918242" y="591908"/>
                  <a:pt x="2801817" y="634378"/>
                  <a:pt x="2896270" y="602894"/>
                </a:cubicBezTo>
                <a:cubicBezTo>
                  <a:pt x="2967505" y="531659"/>
                  <a:pt x="2898915" y="589046"/>
                  <a:pt x="2971426" y="552790"/>
                </a:cubicBezTo>
                <a:cubicBezTo>
                  <a:pt x="3068554" y="504226"/>
                  <a:pt x="2952129" y="546696"/>
                  <a:pt x="3046582" y="515212"/>
                </a:cubicBezTo>
                <a:cubicBezTo>
                  <a:pt x="3054933" y="502686"/>
                  <a:pt x="3060989" y="488279"/>
                  <a:pt x="3071634" y="477634"/>
                </a:cubicBezTo>
                <a:cubicBezTo>
                  <a:pt x="3082279" y="466989"/>
                  <a:pt x="3101233" y="465348"/>
                  <a:pt x="3109212" y="452582"/>
                </a:cubicBezTo>
                <a:cubicBezTo>
                  <a:pt x="3123208" y="430189"/>
                  <a:pt x="3134264" y="377426"/>
                  <a:pt x="3134264" y="377426"/>
                </a:cubicBezTo>
                <a:cubicBezTo>
                  <a:pt x="3125913" y="352374"/>
                  <a:pt x="3131184" y="316918"/>
                  <a:pt x="3109212" y="302270"/>
                </a:cubicBezTo>
                <a:cubicBezTo>
                  <a:pt x="3096686" y="293919"/>
                  <a:pt x="3085391" y="283332"/>
                  <a:pt x="3071634" y="277218"/>
                </a:cubicBezTo>
                <a:cubicBezTo>
                  <a:pt x="3007189" y="248576"/>
                  <a:pt x="2942116" y="239640"/>
                  <a:pt x="2871218" y="239640"/>
                </a:cubicBezTo>
              </a:path>
            </a:pathLst>
          </a:custGeom>
          <a:noFill/>
          <a:ln w="730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7325">
                <a:solidFill>
                  <a:schemeClr val="accent1">
                    <a:shade val="95000"/>
                    <a:satMod val="10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13359" y="4183693"/>
            <a:ext cx="2718148" cy="1277655"/>
          </a:xfrm>
          <a:custGeom>
            <a:avLst/>
            <a:gdLst>
              <a:gd name="connsiteX0" fmla="*/ 250520 w 2718148"/>
              <a:gd name="connsiteY0" fmla="*/ 187891 h 1277655"/>
              <a:gd name="connsiteX1" fmla="*/ 187890 w 2718148"/>
              <a:gd name="connsiteY1" fmla="*/ 200417 h 1277655"/>
              <a:gd name="connsiteX2" fmla="*/ 150312 w 2718148"/>
              <a:gd name="connsiteY2" fmla="*/ 212943 h 1277655"/>
              <a:gd name="connsiteX3" fmla="*/ 137786 w 2718148"/>
              <a:gd name="connsiteY3" fmla="*/ 250521 h 1277655"/>
              <a:gd name="connsiteX4" fmla="*/ 100208 w 2718148"/>
              <a:gd name="connsiteY4" fmla="*/ 325677 h 1277655"/>
              <a:gd name="connsiteX5" fmla="*/ 87682 w 2718148"/>
              <a:gd name="connsiteY5" fmla="*/ 413359 h 1277655"/>
              <a:gd name="connsiteX6" fmla="*/ 62630 w 2718148"/>
              <a:gd name="connsiteY6" fmla="*/ 488515 h 1277655"/>
              <a:gd name="connsiteX7" fmla="*/ 37578 w 2718148"/>
              <a:gd name="connsiteY7" fmla="*/ 563671 h 1277655"/>
              <a:gd name="connsiteX8" fmla="*/ 12526 w 2718148"/>
              <a:gd name="connsiteY8" fmla="*/ 638828 h 1277655"/>
              <a:gd name="connsiteX9" fmla="*/ 0 w 2718148"/>
              <a:gd name="connsiteY9" fmla="*/ 676406 h 1277655"/>
              <a:gd name="connsiteX10" fmla="*/ 12526 w 2718148"/>
              <a:gd name="connsiteY10" fmla="*/ 901874 h 1277655"/>
              <a:gd name="connsiteX11" fmla="*/ 25052 w 2718148"/>
              <a:gd name="connsiteY11" fmla="*/ 939452 h 1277655"/>
              <a:gd name="connsiteX12" fmla="*/ 100208 w 2718148"/>
              <a:gd name="connsiteY12" fmla="*/ 989556 h 1277655"/>
              <a:gd name="connsiteX13" fmla="*/ 187890 w 2718148"/>
              <a:gd name="connsiteY13" fmla="*/ 1039660 h 1277655"/>
              <a:gd name="connsiteX14" fmla="*/ 263046 w 2718148"/>
              <a:gd name="connsiteY14" fmla="*/ 1064712 h 1277655"/>
              <a:gd name="connsiteX15" fmla="*/ 300625 w 2718148"/>
              <a:gd name="connsiteY15" fmla="*/ 1077239 h 1277655"/>
              <a:gd name="connsiteX16" fmla="*/ 350729 w 2718148"/>
              <a:gd name="connsiteY16" fmla="*/ 1102291 h 1277655"/>
              <a:gd name="connsiteX17" fmla="*/ 450937 w 2718148"/>
              <a:gd name="connsiteY17" fmla="*/ 1164921 h 1277655"/>
              <a:gd name="connsiteX18" fmla="*/ 501041 w 2718148"/>
              <a:gd name="connsiteY18" fmla="*/ 1177447 h 1277655"/>
              <a:gd name="connsiteX19" fmla="*/ 551145 w 2718148"/>
              <a:gd name="connsiteY19" fmla="*/ 1202499 h 1277655"/>
              <a:gd name="connsiteX20" fmla="*/ 601249 w 2718148"/>
              <a:gd name="connsiteY20" fmla="*/ 1215025 h 1277655"/>
              <a:gd name="connsiteX21" fmla="*/ 651353 w 2718148"/>
              <a:gd name="connsiteY21" fmla="*/ 1240077 h 1277655"/>
              <a:gd name="connsiteX22" fmla="*/ 864296 w 2718148"/>
              <a:gd name="connsiteY22" fmla="*/ 1277655 h 1277655"/>
              <a:gd name="connsiteX23" fmla="*/ 1628383 w 2718148"/>
              <a:gd name="connsiteY23" fmla="*/ 1252603 h 1277655"/>
              <a:gd name="connsiteX24" fmla="*/ 1691014 w 2718148"/>
              <a:gd name="connsiteY24" fmla="*/ 1240077 h 1277655"/>
              <a:gd name="connsiteX25" fmla="*/ 1766170 w 2718148"/>
              <a:gd name="connsiteY25" fmla="*/ 1227551 h 1277655"/>
              <a:gd name="connsiteX26" fmla="*/ 1878904 w 2718148"/>
              <a:gd name="connsiteY26" fmla="*/ 1189973 h 1277655"/>
              <a:gd name="connsiteX27" fmla="*/ 2004164 w 2718148"/>
              <a:gd name="connsiteY27" fmla="*/ 1139869 h 1277655"/>
              <a:gd name="connsiteX28" fmla="*/ 2041742 w 2718148"/>
              <a:gd name="connsiteY28" fmla="*/ 1127343 h 1277655"/>
              <a:gd name="connsiteX29" fmla="*/ 2141951 w 2718148"/>
              <a:gd name="connsiteY29" fmla="*/ 1077239 h 1277655"/>
              <a:gd name="connsiteX30" fmla="*/ 2204581 w 2718148"/>
              <a:gd name="connsiteY30" fmla="*/ 1014608 h 1277655"/>
              <a:gd name="connsiteX31" fmla="*/ 2254685 w 2718148"/>
              <a:gd name="connsiteY31" fmla="*/ 964504 h 1277655"/>
              <a:gd name="connsiteX32" fmla="*/ 2342367 w 2718148"/>
              <a:gd name="connsiteY32" fmla="*/ 864296 h 1277655"/>
              <a:gd name="connsiteX33" fmla="*/ 2417523 w 2718148"/>
              <a:gd name="connsiteY33" fmla="*/ 789140 h 1277655"/>
              <a:gd name="connsiteX34" fmla="*/ 2467627 w 2718148"/>
              <a:gd name="connsiteY34" fmla="*/ 751562 h 1277655"/>
              <a:gd name="connsiteX35" fmla="*/ 2505205 w 2718148"/>
              <a:gd name="connsiteY35" fmla="*/ 713984 h 1277655"/>
              <a:gd name="connsiteX36" fmla="*/ 2542783 w 2718148"/>
              <a:gd name="connsiteY36" fmla="*/ 701458 h 1277655"/>
              <a:gd name="connsiteX37" fmla="*/ 2617940 w 2718148"/>
              <a:gd name="connsiteY37" fmla="*/ 588723 h 1277655"/>
              <a:gd name="connsiteX38" fmla="*/ 2642992 w 2718148"/>
              <a:gd name="connsiteY38" fmla="*/ 551145 h 1277655"/>
              <a:gd name="connsiteX39" fmla="*/ 2668044 w 2718148"/>
              <a:gd name="connsiteY39" fmla="*/ 501041 h 1277655"/>
              <a:gd name="connsiteX40" fmla="*/ 2718148 w 2718148"/>
              <a:gd name="connsiteY40" fmla="*/ 425885 h 1277655"/>
              <a:gd name="connsiteX41" fmla="*/ 2705622 w 2718148"/>
              <a:gd name="connsiteY41" fmla="*/ 313151 h 1277655"/>
              <a:gd name="connsiteX42" fmla="*/ 2642992 w 2718148"/>
              <a:gd name="connsiteY42" fmla="*/ 263047 h 1277655"/>
              <a:gd name="connsiteX43" fmla="*/ 2555309 w 2718148"/>
              <a:gd name="connsiteY43" fmla="*/ 187891 h 1277655"/>
              <a:gd name="connsiteX44" fmla="*/ 2530257 w 2718148"/>
              <a:gd name="connsiteY44" fmla="*/ 150312 h 1277655"/>
              <a:gd name="connsiteX45" fmla="*/ 2480153 w 2718148"/>
              <a:gd name="connsiteY45" fmla="*/ 125260 h 1277655"/>
              <a:gd name="connsiteX46" fmla="*/ 2367419 w 2718148"/>
              <a:gd name="connsiteY46" fmla="*/ 100208 h 1277655"/>
              <a:gd name="connsiteX47" fmla="*/ 2304789 w 2718148"/>
              <a:gd name="connsiteY47" fmla="*/ 87682 h 1277655"/>
              <a:gd name="connsiteX48" fmla="*/ 2267211 w 2718148"/>
              <a:gd name="connsiteY48" fmla="*/ 75156 h 1277655"/>
              <a:gd name="connsiteX49" fmla="*/ 2041742 w 2718148"/>
              <a:gd name="connsiteY49" fmla="*/ 62630 h 1277655"/>
              <a:gd name="connsiteX50" fmla="*/ 1841326 w 2718148"/>
              <a:gd name="connsiteY50" fmla="*/ 50104 h 1277655"/>
              <a:gd name="connsiteX51" fmla="*/ 1578279 w 2718148"/>
              <a:gd name="connsiteY51" fmla="*/ 25052 h 1277655"/>
              <a:gd name="connsiteX52" fmla="*/ 1453019 w 2718148"/>
              <a:gd name="connsiteY52" fmla="*/ 12526 h 1277655"/>
              <a:gd name="connsiteX53" fmla="*/ 1215025 w 2718148"/>
              <a:gd name="connsiteY53" fmla="*/ 0 h 1277655"/>
              <a:gd name="connsiteX54" fmla="*/ 676405 w 2718148"/>
              <a:gd name="connsiteY54" fmla="*/ 12526 h 1277655"/>
              <a:gd name="connsiteX55" fmla="*/ 601249 w 2718148"/>
              <a:gd name="connsiteY55" fmla="*/ 37578 h 1277655"/>
              <a:gd name="connsiteX56" fmla="*/ 513567 w 2718148"/>
              <a:gd name="connsiteY56" fmla="*/ 62630 h 1277655"/>
              <a:gd name="connsiteX57" fmla="*/ 438411 w 2718148"/>
              <a:gd name="connsiteY57" fmla="*/ 87682 h 1277655"/>
              <a:gd name="connsiteX58" fmla="*/ 363255 w 2718148"/>
              <a:gd name="connsiteY58" fmla="*/ 125260 h 1277655"/>
              <a:gd name="connsiteX59" fmla="*/ 325677 w 2718148"/>
              <a:gd name="connsiteY59" fmla="*/ 162839 h 1277655"/>
              <a:gd name="connsiteX60" fmla="*/ 300625 w 2718148"/>
              <a:gd name="connsiteY60" fmla="*/ 200417 h 1277655"/>
              <a:gd name="connsiteX61" fmla="*/ 225468 w 2718148"/>
              <a:gd name="connsiteY61" fmla="*/ 237995 h 1277655"/>
              <a:gd name="connsiteX62" fmla="*/ 175364 w 2718148"/>
              <a:gd name="connsiteY62" fmla="*/ 237995 h 1277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718148" h="1277655">
                <a:moveTo>
                  <a:pt x="250520" y="187891"/>
                </a:moveTo>
                <a:cubicBezTo>
                  <a:pt x="229643" y="192066"/>
                  <a:pt x="208544" y="195253"/>
                  <a:pt x="187890" y="200417"/>
                </a:cubicBezTo>
                <a:cubicBezTo>
                  <a:pt x="175081" y="203619"/>
                  <a:pt x="159648" y="203607"/>
                  <a:pt x="150312" y="212943"/>
                </a:cubicBezTo>
                <a:cubicBezTo>
                  <a:pt x="140976" y="222279"/>
                  <a:pt x="143691" y="238711"/>
                  <a:pt x="137786" y="250521"/>
                </a:cubicBezTo>
                <a:cubicBezTo>
                  <a:pt x="89222" y="347649"/>
                  <a:pt x="131692" y="231224"/>
                  <a:pt x="100208" y="325677"/>
                </a:cubicBezTo>
                <a:cubicBezTo>
                  <a:pt x="96033" y="354904"/>
                  <a:pt x="94321" y="384591"/>
                  <a:pt x="87682" y="413359"/>
                </a:cubicBezTo>
                <a:cubicBezTo>
                  <a:pt x="81744" y="439090"/>
                  <a:pt x="70981" y="463463"/>
                  <a:pt x="62630" y="488515"/>
                </a:cubicBezTo>
                <a:lnTo>
                  <a:pt x="37578" y="563671"/>
                </a:lnTo>
                <a:lnTo>
                  <a:pt x="12526" y="638828"/>
                </a:lnTo>
                <a:lnTo>
                  <a:pt x="0" y="676406"/>
                </a:lnTo>
                <a:cubicBezTo>
                  <a:pt x="4175" y="751562"/>
                  <a:pt x="5390" y="826941"/>
                  <a:pt x="12526" y="901874"/>
                </a:cubicBezTo>
                <a:cubicBezTo>
                  <a:pt x="13778" y="915018"/>
                  <a:pt x="15716" y="930116"/>
                  <a:pt x="25052" y="939452"/>
                </a:cubicBezTo>
                <a:cubicBezTo>
                  <a:pt x="46342" y="960742"/>
                  <a:pt x="75156" y="972855"/>
                  <a:pt x="100208" y="989556"/>
                </a:cubicBezTo>
                <a:cubicBezTo>
                  <a:pt x="134103" y="1012153"/>
                  <a:pt x="148159" y="1023768"/>
                  <a:pt x="187890" y="1039660"/>
                </a:cubicBezTo>
                <a:cubicBezTo>
                  <a:pt x="212408" y="1049467"/>
                  <a:pt x="237994" y="1056361"/>
                  <a:pt x="263046" y="1064712"/>
                </a:cubicBezTo>
                <a:cubicBezTo>
                  <a:pt x="275572" y="1068888"/>
                  <a:pt x="288815" y="1071334"/>
                  <a:pt x="300625" y="1077239"/>
                </a:cubicBezTo>
                <a:cubicBezTo>
                  <a:pt x="317326" y="1085590"/>
                  <a:pt x="334895" y="1092395"/>
                  <a:pt x="350729" y="1102291"/>
                </a:cubicBezTo>
                <a:cubicBezTo>
                  <a:pt x="409845" y="1139238"/>
                  <a:pt x="387461" y="1141117"/>
                  <a:pt x="450937" y="1164921"/>
                </a:cubicBezTo>
                <a:cubicBezTo>
                  <a:pt x="467056" y="1170966"/>
                  <a:pt x="484922" y="1171402"/>
                  <a:pt x="501041" y="1177447"/>
                </a:cubicBezTo>
                <a:cubicBezTo>
                  <a:pt x="518525" y="1184003"/>
                  <a:pt x="533661" y="1195943"/>
                  <a:pt x="551145" y="1202499"/>
                </a:cubicBezTo>
                <a:cubicBezTo>
                  <a:pt x="567264" y="1208544"/>
                  <a:pt x="585130" y="1208980"/>
                  <a:pt x="601249" y="1215025"/>
                </a:cubicBezTo>
                <a:cubicBezTo>
                  <a:pt x="618733" y="1221581"/>
                  <a:pt x="633639" y="1234172"/>
                  <a:pt x="651353" y="1240077"/>
                </a:cubicBezTo>
                <a:cubicBezTo>
                  <a:pt x="736908" y="1268595"/>
                  <a:pt x="773713" y="1267590"/>
                  <a:pt x="864296" y="1277655"/>
                </a:cubicBezTo>
                <a:cubicBezTo>
                  <a:pt x="1028467" y="1274372"/>
                  <a:pt x="1394897" y="1281789"/>
                  <a:pt x="1628383" y="1252603"/>
                </a:cubicBezTo>
                <a:cubicBezTo>
                  <a:pt x="1649509" y="1249962"/>
                  <a:pt x="1670067" y="1243886"/>
                  <a:pt x="1691014" y="1240077"/>
                </a:cubicBezTo>
                <a:cubicBezTo>
                  <a:pt x="1716002" y="1235534"/>
                  <a:pt x="1741266" y="1232532"/>
                  <a:pt x="1766170" y="1227551"/>
                </a:cubicBezTo>
                <a:cubicBezTo>
                  <a:pt x="1829488" y="1214887"/>
                  <a:pt x="1811521" y="1214476"/>
                  <a:pt x="1878904" y="1189973"/>
                </a:cubicBezTo>
                <a:cubicBezTo>
                  <a:pt x="2129800" y="1098738"/>
                  <a:pt x="1818699" y="1219354"/>
                  <a:pt x="2004164" y="1139869"/>
                </a:cubicBezTo>
                <a:cubicBezTo>
                  <a:pt x="2016300" y="1134668"/>
                  <a:pt x="2029722" y="1132807"/>
                  <a:pt x="2041742" y="1127343"/>
                </a:cubicBezTo>
                <a:cubicBezTo>
                  <a:pt x="2075740" y="1111889"/>
                  <a:pt x="2141951" y="1077239"/>
                  <a:pt x="2141951" y="1077239"/>
                </a:cubicBezTo>
                <a:lnTo>
                  <a:pt x="2204581" y="1014608"/>
                </a:lnTo>
                <a:cubicBezTo>
                  <a:pt x="2221282" y="997907"/>
                  <a:pt x="2240513" y="983399"/>
                  <a:pt x="2254685" y="964504"/>
                </a:cubicBezTo>
                <a:cubicBezTo>
                  <a:pt x="2349435" y="838171"/>
                  <a:pt x="2228851" y="994028"/>
                  <a:pt x="2342367" y="864296"/>
                </a:cubicBezTo>
                <a:cubicBezTo>
                  <a:pt x="2418160" y="777675"/>
                  <a:pt x="2341531" y="843420"/>
                  <a:pt x="2417523" y="789140"/>
                </a:cubicBezTo>
                <a:cubicBezTo>
                  <a:pt x="2434511" y="777006"/>
                  <a:pt x="2451776" y="765148"/>
                  <a:pt x="2467627" y="751562"/>
                </a:cubicBezTo>
                <a:cubicBezTo>
                  <a:pt x="2481077" y="740034"/>
                  <a:pt x="2490466" y="723810"/>
                  <a:pt x="2505205" y="713984"/>
                </a:cubicBezTo>
                <a:cubicBezTo>
                  <a:pt x="2516191" y="706660"/>
                  <a:pt x="2530257" y="705633"/>
                  <a:pt x="2542783" y="701458"/>
                </a:cubicBezTo>
                <a:lnTo>
                  <a:pt x="2617940" y="588723"/>
                </a:lnTo>
                <a:cubicBezTo>
                  <a:pt x="2626291" y="576197"/>
                  <a:pt x="2636259" y="564610"/>
                  <a:pt x="2642992" y="551145"/>
                </a:cubicBezTo>
                <a:cubicBezTo>
                  <a:pt x="2651343" y="534444"/>
                  <a:pt x="2658437" y="517053"/>
                  <a:pt x="2668044" y="501041"/>
                </a:cubicBezTo>
                <a:cubicBezTo>
                  <a:pt x="2683535" y="475223"/>
                  <a:pt x="2718148" y="425885"/>
                  <a:pt x="2718148" y="425885"/>
                </a:cubicBezTo>
                <a:cubicBezTo>
                  <a:pt x="2713973" y="388307"/>
                  <a:pt x="2721466" y="347480"/>
                  <a:pt x="2705622" y="313151"/>
                </a:cubicBezTo>
                <a:cubicBezTo>
                  <a:pt x="2694418" y="288877"/>
                  <a:pt x="2661897" y="281952"/>
                  <a:pt x="2642992" y="263047"/>
                </a:cubicBezTo>
                <a:cubicBezTo>
                  <a:pt x="2562758" y="182813"/>
                  <a:pt x="2629058" y="212473"/>
                  <a:pt x="2555309" y="187891"/>
                </a:cubicBezTo>
                <a:cubicBezTo>
                  <a:pt x="2546958" y="175365"/>
                  <a:pt x="2541822" y="159950"/>
                  <a:pt x="2530257" y="150312"/>
                </a:cubicBezTo>
                <a:cubicBezTo>
                  <a:pt x="2515912" y="138358"/>
                  <a:pt x="2497316" y="132616"/>
                  <a:pt x="2480153" y="125260"/>
                </a:cubicBezTo>
                <a:cubicBezTo>
                  <a:pt x="2439469" y="107824"/>
                  <a:pt x="2415227" y="108900"/>
                  <a:pt x="2367419" y="100208"/>
                </a:cubicBezTo>
                <a:cubicBezTo>
                  <a:pt x="2346472" y="96400"/>
                  <a:pt x="2325443" y="92846"/>
                  <a:pt x="2304789" y="87682"/>
                </a:cubicBezTo>
                <a:cubicBezTo>
                  <a:pt x="2291980" y="84480"/>
                  <a:pt x="2280355" y="76408"/>
                  <a:pt x="2267211" y="75156"/>
                </a:cubicBezTo>
                <a:cubicBezTo>
                  <a:pt x="2192278" y="68020"/>
                  <a:pt x="2116884" y="67050"/>
                  <a:pt x="2041742" y="62630"/>
                </a:cubicBezTo>
                <a:lnTo>
                  <a:pt x="1841326" y="50104"/>
                </a:lnTo>
                <a:cubicBezTo>
                  <a:pt x="1753535" y="42986"/>
                  <a:pt x="1665921" y="33816"/>
                  <a:pt x="1578279" y="25052"/>
                </a:cubicBezTo>
                <a:cubicBezTo>
                  <a:pt x="1536526" y="20877"/>
                  <a:pt x="1494881" y="15413"/>
                  <a:pt x="1453019" y="12526"/>
                </a:cubicBezTo>
                <a:cubicBezTo>
                  <a:pt x="1373766" y="7060"/>
                  <a:pt x="1294356" y="4175"/>
                  <a:pt x="1215025" y="0"/>
                </a:cubicBezTo>
                <a:cubicBezTo>
                  <a:pt x="1035485" y="4175"/>
                  <a:pt x="855658" y="1551"/>
                  <a:pt x="676405" y="12526"/>
                </a:cubicBezTo>
                <a:cubicBezTo>
                  <a:pt x="650047" y="14140"/>
                  <a:pt x="626301" y="29227"/>
                  <a:pt x="601249" y="37578"/>
                </a:cubicBezTo>
                <a:cubicBezTo>
                  <a:pt x="474961" y="79674"/>
                  <a:pt x="670850" y="15445"/>
                  <a:pt x="513567" y="62630"/>
                </a:cubicBezTo>
                <a:cubicBezTo>
                  <a:pt x="488274" y="70218"/>
                  <a:pt x="460383" y="73034"/>
                  <a:pt x="438411" y="87682"/>
                </a:cubicBezTo>
                <a:cubicBezTo>
                  <a:pt x="389847" y="120058"/>
                  <a:pt x="415115" y="107973"/>
                  <a:pt x="363255" y="125260"/>
                </a:cubicBezTo>
                <a:cubicBezTo>
                  <a:pt x="350729" y="137786"/>
                  <a:pt x="337018" y="149230"/>
                  <a:pt x="325677" y="162839"/>
                </a:cubicBezTo>
                <a:cubicBezTo>
                  <a:pt x="316039" y="174404"/>
                  <a:pt x="311270" y="189772"/>
                  <a:pt x="300625" y="200417"/>
                </a:cubicBezTo>
                <a:cubicBezTo>
                  <a:pt x="284087" y="216955"/>
                  <a:pt x="249239" y="234599"/>
                  <a:pt x="225468" y="237995"/>
                </a:cubicBezTo>
                <a:cubicBezTo>
                  <a:pt x="208935" y="240357"/>
                  <a:pt x="192065" y="237995"/>
                  <a:pt x="175364" y="237995"/>
                </a:cubicBezTo>
              </a:path>
            </a:pathLst>
          </a:custGeom>
          <a:noFill/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8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Advisory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Experts in Trauma-Informed Care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15"/>
            <a:ext cx="2560320" cy="74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Trauma-Informed Care (TIC)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Collaboration between:</a:t>
            </a:r>
          </a:p>
          <a:p>
            <a:pPr lvl="1"/>
            <a:r>
              <a:rPr lang="en-US" dirty="0" smtClean="0"/>
              <a:t>US Department of Health and Human Services Office of Women’s Health</a:t>
            </a:r>
          </a:p>
          <a:p>
            <a:pPr lvl="1"/>
            <a:r>
              <a:rPr lang="en-US" dirty="0" smtClean="0"/>
              <a:t>MedU (of </a:t>
            </a:r>
            <a:r>
              <a:rPr lang="en-US" dirty="0" err="1" smtClean="0"/>
              <a:t>fmCASEs</a:t>
            </a:r>
            <a:r>
              <a:rPr lang="en-US" dirty="0" smtClean="0"/>
              <a:t> fame)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15"/>
            <a:ext cx="2560320" cy="74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3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 descr="cssc-3.jpg"/>
          <p:cNvPicPr preferRelativeResize="0"/>
          <p:nvPr/>
        </p:nvPicPr>
        <p:blipFill rotWithShape="1">
          <a:blip r:embed="rId4">
            <a:alphaModFix amt="65000"/>
          </a:blip>
          <a:srcRect/>
          <a:stretch/>
        </p:blipFill>
        <p:spPr>
          <a:xfrm>
            <a:off x="0" y="1295398"/>
            <a:ext cx="9144000" cy="481820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696912" y="261937"/>
            <a:ext cx="7799386" cy="1033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0E20"/>
              </a:buClr>
              <a:buSzPct val="25000"/>
              <a:buFont typeface="Cabin"/>
              <a:buNone/>
            </a:pPr>
            <a:r>
              <a:rPr lang="en-US" dirty="0" err="1" smtClean="0"/>
              <a:t>MedU</a:t>
            </a:r>
            <a:r>
              <a:rPr lang="en-US" sz="3600" b="0" i="0" u="none" strike="noStrike" cap="none" dirty="0" smtClean="0">
                <a:solidFill>
                  <a:srgbClr val="450E2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600" b="0" i="0" u="none" strike="noStrike" cap="none" dirty="0">
                <a:solidFill>
                  <a:srgbClr val="450E20"/>
                </a:solidFill>
                <a:latin typeface="Cabin"/>
                <a:ea typeface="Cabin"/>
                <a:cs typeface="Cabin"/>
                <a:sym typeface="Cabin"/>
              </a:rPr>
              <a:t>Mission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23333" y="4507633"/>
            <a:ext cx="8297334" cy="1292034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ct val="25000"/>
              <a:buFont typeface="Noto Sans Symbols"/>
              <a:buNone/>
            </a:pPr>
            <a:r>
              <a:rPr lang="en-US" sz="2000" b="1" i="1" u="none" strike="noStrike" cap="none" dirty="0" err="1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MedU</a:t>
            </a:r>
            <a:r>
              <a:rPr lang="en-US" sz="2000" b="1" i="1" u="none" strike="noStrike" cap="none" dirty="0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 is dedicated to delivering the best health care education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32423"/>
              </a:buClr>
              <a:buSzPct val="25000"/>
              <a:buFont typeface="Noto Sans Symbols"/>
              <a:buNone/>
            </a:pPr>
            <a:r>
              <a:rPr lang="en-US" sz="2000" b="1" i="1" u="none" strike="noStrike" cap="none" dirty="0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through collaborative development and research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32423"/>
              </a:buClr>
              <a:buSzPct val="25000"/>
              <a:buFont typeface="Noto Sans Symbols"/>
              <a:buNone/>
            </a:pPr>
            <a:r>
              <a:rPr lang="en-US" sz="2000" b="1" i="1" u="none" strike="noStrike" cap="none" dirty="0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into innovative, high-impact virtual teaching and learning methods.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32423"/>
              </a:buClr>
              <a:buSzPct val="25000"/>
              <a:buFont typeface="Noto Sans Symbols"/>
              <a:buNone/>
            </a:pPr>
            <a:endParaRPr sz="3200" b="0" i="0" u="none" strike="noStrike" cap="none" dirty="0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66946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2892</TotalTime>
  <Words>1684</Words>
  <Application>Microsoft Macintosh PowerPoint</Application>
  <PresentationFormat>On-screen Show (4:3)</PresentationFormat>
  <Paragraphs>190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Cabin</vt:lpstr>
      <vt:lpstr>Calibri</vt:lpstr>
      <vt:lpstr>Gill Sans</vt:lpstr>
      <vt:lpstr>Helvetica</vt:lpstr>
      <vt:lpstr>Mangal</vt:lpstr>
      <vt:lpstr>Merriweather Sans</vt:lpstr>
      <vt:lpstr>Noto Sans Symbols</vt:lpstr>
      <vt:lpstr>Arial</vt:lpstr>
      <vt:lpstr>Office Theme</vt:lpstr>
      <vt:lpstr>Trauma-Informed Care:  Understanding and Responding to the Effects of Adverse Life Experiences  (Virtual Patient Cases)</vt:lpstr>
      <vt:lpstr>Disclosures</vt:lpstr>
      <vt:lpstr>Objectives</vt:lpstr>
      <vt:lpstr>PowerPoint Presentation</vt:lpstr>
      <vt:lpstr>Development</vt:lpstr>
      <vt:lpstr>Development</vt:lpstr>
      <vt:lpstr>Advisory Committee</vt:lpstr>
      <vt:lpstr>Trauma-Informed Care (TIC) </vt:lpstr>
      <vt:lpstr>MedU Mission</vt:lpstr>
      <vt:lpstr>2000 - Present</vt:lpstr>
      <vt:lpstr>PowerPoint Presentation</vt:lpstr>
      <vt:lpstr>Trauma-Informed Care Goals</vt:lpstr>
      <vt:lpstr>TIC is Needed</vt:lpstr>
      <vt:lpstr>Trauma-Informed Care</vt:lpstr>
      <vt:lpstr>Trauma-Informed Care </vt:lpstr>
      <vt:lpstr>Objectives</vt:lpstr>
      <vt:lpstr>Development</vt:lpstr>
      <vt:lpstr>Implementation</vt:lpstr>
      <vt:lpstr>Peer Review – 12 cases</vt:lpstr>
      <vt:lpstr>Examples</vt:lpstr>
      <vt:lpstr>The Future….</vt:lpstr>
      <vt:lpstr>References</vt:lpstr>
      <vt:lpstr>PowerPoint Presentation</vt:lpstr>
    </vt:vector>
  </TitlesOfParts>
  <Company>STFM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Abuel</dc:creator>
  <cp:lastModifiedBy>Alexander Chessman</cp:lastModifiedBy>
  <cp:revision>72</cp:revision>
  <dcterms:created xsi:type="dcterms:W3CDTF">2013-07-17T19:19:39Z</dcterms:created>
  <dcterms:modified xsi:type="dcterms:W3CDTF">2017-02-10T15:17:37Z</dcterms:modified>
</cp:coreProperties>
</file>