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1" r:id="rId2"/>
    <p:sldId id="257" r:id="rId3"/>
    <p:sldId id="276" r:id="rId4"/>
    <p:sldId id="277" r:id="rId5"/>
    <p:sldId id="278" r:id="rId6"/>
    <p:sldId id="262" r:id="rId7"/>
    <p:sldId id="281" r:id="rId8"/>
    <p:sldId id="283" r:id="rId9"/>
    <p:sldId id="284" r:id="rId10"/>
    <p:sldId id="288" r:id="rId11"/>
    <p:sldId id="279" r:id="rId12"/>
    <p:sldId id="280" r:id="rId13"/>
    <p:sldId id="296" r:id="rId14"/>
    <p:sldId id="298" r:id="rId15"/>
    <p:sldId id="286" r:id="rId16"/>
    <p:sldId id="289" r:id="rId17"/>
    <p:sldId id="290" r:id="rId18"/>
    <p:sldId id="300" r:id="rId19"/>
    <p:sldId id="282" r:id="rId20"/>
    <p:sldId id="293" r:id="rId21"/>
    <p:sldId id="291" r:id="rId22"/>
    <p:sldId id="299" r:id="rId23"/>
    <p:sldId id="294" r:id="rId24"/>
    <p:sldId id="265" r:id="rId25"/>
    <p:sldId id="295" r:id="rId26"/>
    <p:sldId id="287" r:id="rId27"/>
    <p:sldId id="264" r:id="rId28"/>
    <p:sldId id="272" r:id="rId29"/>
    <p:sldId id="267" r:id="rId30"/>
    <p:sldId id="268" r:id="rId31"/>
    <p:sldId id="270" r:id="rId32"/>
    <p:sldId id="273" r:id="rId33"/>
    <p:sldId id="274" r:id="rId34"/>
    <p:sldId id="275" r:id="rId35"/>
    <p:sldId id="297" r:id="rId36"/>
    <p:sldId id="301" r:id="rId37"/>
    <p:sldId id="260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5" autoAdjust="0"/>
    <p:restoredTop sz="94660"/>
  </p:normalViewPr>
  <p:slideViewPr>
    <p:cSldViewPr snapToGrid="0" snapToObjects="1">
      <p:cViewPr varScale="1">
        <p:scale>
          <a:sx n="110" d="100"/>
          <a:sy n="110" d="100"/>
        </p:scale>
        <p:origin x="150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06099" y="2106259"/>
            <a:ext cx="6853412" cy="1470025"/>
          </a:xfrm>
        </p:spPr>
        <p:txBody>
          <a:bodyPr>
            <a:normAutofit/>
          </a:bodyPr>
          <a:lstStyle>
            <a:lvl1pPr algn="ctr">
              <a:defRPr sz="3800" b="1" i="0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Click to edit Master title style 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92316" y="4063709"/>
            <a:ext cx="6079746" cy="1752600"/>
          </a:xfrm>
        </p:spPr>
        <p:txBody>
          <a:bodyPr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000" b="0" i="1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br>
              <a:rPr lang="en-US" dirty="0"/>
            </a:br>
            <a:r>
              <a:rPr lang="en-US" dirty="0"/>
              <a:t>Click to edit Master subtitle style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556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/>
          </p:nvPr>
        </p:nvSpPr>
        <p:spPr>
          <a:xfrm>
            <a:off x="457200" y="94404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Click to edit Master title style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457200" y="2269609"/>
            <a:ext cx="8229600" cy="39468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7955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940601"/>
            <a:ext cx="8229600" cy="1187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66165"/>
            <a:ext cx="8229600" cy="3956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8395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000" b="1" i="0" kern="1200">
          <a:solidFill>
            <a:schemeClr val="tx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healthdata.org/data-vi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mailto:harrise@etsu.edu" TargetMode="External"/><Relationship Id="rId2" Type="http://schemas.openxmlformats.org/officeDocument/2006/relationships/hyperlink" Target="mailto:bockhors@etsu.edu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0" dirty="0">
                <a:latin typeface="Baskerville Old Face" panose="02020602080505020303" pitchFamily="18" charset="0"/>
              </a:rPr>
              <a:t>How We Close the Gaps</a:t>
            </a:r>
            <a:endParaRPr lang="en-US" dirty="0">
              <a:latin typeface="Baskerville Old Face" panose="02020602080505020303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400" dirty="0">
                <a:latin typeface="+mn-lt"/>
              </a:rPr>
              <a:t>Our </a:t>
            </a:r>
            <a:r>
              <a:rPr lang="en-US" sz="2400" dirty="0" err="1" smtClean="0">
                <a:latin typeface="+mn-lt"/>
              </a:rPr>
              <a:t>Interprofessional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>
                <a:latin typeface="+mn-lt"/>
              </a:rPr>
              <a:t>Team Approach to Meeting </a:t>
            </a:r>
            <a:r>
              <a:rPr lang="en-US" sz="2400" dirty="0" smtClean="0">
                <a:latin typeface="+mn-lt"/>
              </a:rPr>
              <a:t>Quality Measures</a:t>
            </a:r>
          </a:p>
          <a:p>
            <a:endParaRPr lang="en-US" sz="2400" dirty="0" smtClean="0">
              <a:latin typeface="+mn-lt"/>
            </a:endParaRPr>
          </a:p>
          <a:p>
            <a:r>
              <a:rPr lang="en-US" sz="2400" dirty="0" smtClean="0">
                <a:latin typeface="+mn-lt"/>
              </a:rPr>
              <a:t>ETSU Family Physicians of Kingsport</a:t>
            </a:r>
          </a:p>
          <a:p>
            <a:r>
              <a:rPr lang="en-US" sz="2400" dirty="0" smtClean="0">
                <a:latin typeface="+mn-lt"/>
              </a:rPr>
              <a:t>ETSU Department of </a:t>
            </a:r>
            <a:r>
              <a:rPr lang="en-US" sz="2400" smtClean="0">
                <a:latin typeface="+mn-lt"/>
              </a:rPr>
              <a:t>Family Medicine</a:t>
            </a:r>
            <a:endParaRPr lang="en-US" sz="2400" dirty="0" smtClean="0">
              <a:latin typeface="+mn-lt"/>
            </a:endParaRPr>
          </a:p>
          <a:p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2187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32A5BB-1902-490D-8A52-0281F9CB3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+mj-lt"/>
              </a:rPr>
              <a:t>Initial Success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8210A41-71C7-473C-9413-A9628C3233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latin typeface="+mn-lt"/>
              </a:rPr>
              <a:t>IPTC (Inter-professional Transitional Care)</a:t>
            </a:r>
          </a:p>
          <a:p>
            <a:pPr lvl="1"/>
            <a:r>
              <a:rPr lang="en-US" dirty="0" smtClean="0">
                <a:latin typeface="+mn-lt"/>
              </a:rPr>
              <a:t>Implemented in 2013, encouraged by PCMH application</a:t>
            </a:r>
            <a:endParaRPr lang="en-US" dirty="0">
              <a:latin typeface="+mn-lt"/>
            </a:endParaRPr>
          </a:p>
          <a:p>
            <a:r>
              <a:rPr lang="en-US" dirty="0" smtClean="0">
                <a:latin typeface="+mn-lt"/>
              </a:rPr>
              <a:t>Reduced overall </a:t>
            </a:r>
            <a:r>
              <a:rPr lang="en-US" dirty="0">
                <a:latin typeface="+mn-lt"/>
              </a:rPr>
              <a:t>hospital re-admission rates from 20% to 12%</a:t>
            </a:r>
          </a:p>
          <a:p>
            <a:r>
              <a:rPr lang="en-US" dirty="0">
                <a:latin typeface="+mn-lt"/>
              </a:rPr>
              <a:t>Practice ownership</a:t>
            </a:r>
          </a:p>
          <a:p>
            <a:r>
              <a:rPr lang="en-US" dirty="0">
                <a:latin typeface="+mn-lt"/>
              </a:rPr>
              <a:t>Patient satisfaction 95</a:t>
            </a:r>
            <a:r>
              <a:rPr lang="en-US" dirty="0" smtClean="0">
                <a:latin typeface="+mn-lt"/>
              </a:rPr>
              <a:t>%</a:t>
            </a:r>
          </a:p>
          <a:p>
            <a:pPr lvl="1"/>
            <a:r>
              <a:rPr lang="en-US" dirty="0" smtClean="0">
                <a:latin typeface="+mn-lt"/>
              </a:rPr>
              <a:t>4 question survey (2016)</a:t>
            </a:r>
          </a:p>
          <a:p>
            <a:pPr marL="514350" indent="-457200"/>
            <a:r>
              <a:rPr lang="en-US" dirty="0" smtClean="0">
                <a:latin typeface="+mn-lt"/>
              </a:rPr>
              <a:t>Reimbursement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BABB1DA-B811-4D1D-9B37-5E93767E9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1333" y="3982205"/>
            <a:ext cx="3385769" cy="241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36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xmlns="" id="{3D386A79-D438-487D-B909-A0C0228BA0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34" r="6326" b="3"/>
          <a:stretch/>
        </p:blipFill>
        <p:spPr>
          <a:xfrm>
            <a:off x="628650" y="1825625"/>
            <a:ext cx="2219053" cy="37459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7BD3EC-7A18-4C33-AFFC-AC4AD82A4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400" b="0" dirty="0">
                <a:latin typeface="+mj-lt"/>
                <a:cs typeface="+mj-cs"/>
              </a:rPr>
              <a:t>McKenzie Calhoun PharmD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477006" y="1825625"/>
            <a:ext cx="5038344" cy="435133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 smtClean="0">
              <a:latin typeface="+mn-lt"/>
              <a:cs typeface="+mn-cs"/>
            </a:endParaRP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>
              <a:latin typeface="+mn-lt"/>
              <a:cs typeface="+mn-cs"/>
            </a:endParaRP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n-lt"/>
                <a:ea typeface="DengXian" panose="020B0503020204020204" pitchFamily="2" charset="-122"/>
                <a:cs typeface="Arial" panose="020B0604020202020204" pitchFamily="34" charset="0"/>
              </a:rPr>
              <a:t>Pharmacists</a:t>
            </a:r>
            <a:r>
              <a:rPr lang="en-US" sz="2400" dirty="0">
                <a:latin typeface="+mn-lt"/>
                <a:ea typeface="DengXian" panose="020B0503020204020204" pitchFamily="2" charset="-122"/>
                <a:cs typeface="Arial" panose="020B0604020202020204" pitchFamily="34" charset="0"/>
              </a:rPr>
              <a:t>’ Patient Care Process (PPCP) </a:t>
            </a:r>
            <a:endParaRPr lang="en-US" sz="2400" dirty="0" smtClean="0">
              <a:latin typeface="+mn-lt"/>
              <a:ea typeface="DengXian" panose="020B0503020204020204" pitchFamily="2" charset="-122"/>
              <a:cs typeface="Arial" panose="020B0604020202020204" pitchFamily="34" charset="0"/>
            </a:endParaRPr>
          </a:p>
          <a:p>
            <a:pPr lvl="1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n-lt"/>
                <a:ea typeface="DengXian" panose="020B0503020204020204" pitchFamily="2" charset="-122"/>
                <a:cs typeface="Arial" panose="020B0604020202020204" pitchFamily="34" charset="0"/>
              </a:rPr>
              <a:t>Disease-oriented, pharmacy-led clinic</a:t>
            </a:r>
            <a:endParaRPr lang="en-US" sz="2000" dirty="0">
              <a:latin typeface="+mn-lt"/>
              <a:ea typeface="DengXian" panose="020B0503020204020204" pitchFamily="2" charset="-122"/>
              <a:cs typeface="Arial" panose="020B0604020202020204" pitchFamily="34" charset="0"/>
            </a:endParaRP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  <a:ea typeface="DengXian" panose="020B0503020204020204" pitchFamily="2" charset="-122"/>
                <a:cs typeface="Arial" panose="020B0604020202020204" pitchFamily="34" charset="0"/>
              </a:rPr>
              <a:t>Extensivist consultant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  <a:ea typeface="DengXian" panose="020B0503020204020204" pitchFamily="2" charset="-122"/>
                <a:cs typeface="Arial" panose="020B0604020202020204" pitchFamily="34" charset="0"/>
              </a:rPr>
              <a:t>Pharm </a:t>
            </a:r>
            <a:r>
              <a:rPr lang="en-US" sz="2400" dirty="0" smtClean="0">
                <a:latin typeface="+mn-lt"/>
                <a:ea typeface="DengXian" panose="020B0503020204020204" pitchFamily="2" charset="-122"/>
                <a:cs typeface="Arial" panose="020B0604020202020204" pitchFamily="34" charset="0"/>
              </a:rPr>
              <a:t>Clinic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n-lt"/>
                <a:ea typeface="DengXian" panose="020B0503020204020204" pitchFamily="2" charset="-122"/>
                <a:cs typeface="Arial" panose="020B0604020202020204" pitchFamily="34" charset="0"/>
              </a:rPr>
              <a:t>IPTC Champion</a:t>
            </a:r>
            <a:endParaRPr lang="en-US" sz="2400" dirty="0">
              <a:latin typeface="+mn-lt"/>
              <a:ea typeface="DengXian" panose="020B0503020204020204" pitchFamily="2" charset="-122"/>
              <a:cs typeface="Arial" panose="020B0604020202020204" pitchFamily="34" charset="0"/>
            </a:endParaRPr>
          </a:p>
          <a:p>
            <a:pPr marL="114300" indent="0" defTabSz="914400">
              <a:lnSpc>
                <a:spcPct val="90000"/>
              </a:lnSpc>
              <a:buNone/>
            </a:pPr>
            <a:endParaRPr lang="en-US" sz="2400" dirty="0">
              <a:latin typeface="+mn-lt"/>
              <a:ea typeface="DengXian" panose="020B0503020204020204" pitchFamily="2" charset="-122"/>
              <a:cs typeface="Arial" panose="020B0604020202020204" pitchFamily="34" charset="0"/>
            </a:endParaRP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100"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349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7BD3EC-7A18-4C33-AFFC-AC4AD82A4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400" b="0" dirty="0">
                <a:latin typeface="+mj-lt"/>
                <a:cs typeface="+mj-cs"/>
              </a:rPr>
              <a:t>Jesse Gilreath LCSW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477006" y="1825625"/>
            <a:ext cx="5038344" cy="435133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 smtClean="0">
              <a:latin typeface="+mn-lt"/>
              <a:cs typeface="+mn-cs"/>
            </a:endParaRP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>
              <a:latin typeface="+mn-lt"/>
              <a:cs typeface="+mn-cs"/>
            </a:endParaRP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n-lt"/>
                <a:cs typeface="+mn-cs"/>
              </a:rPr>
              <a:t>IPTC </a:t>
            </a:r>
            <a:r>
              <a:rPr lang="en-US" sz="2400" dirty="0">
                <a:latin typeface="+mn-lt"/>
                <a:cs typeface="+mn-cs"/>
              </a:rPr>
              <a:t>Champion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  <a:ea typeface="DengXian" panose="020B0503020204020204" pitchFamily="2" charset="-122"/>
                <a:cs typeface="Arial" panose="020B0604020202020204" pitchFamily="34" charset="0"/>
              </a:rPr>
              <a:t>Point-of-Care handoffs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  <a:ea typeface="DengXian" panose="020B0503020204020204" pitchFamily="2" charset="-122"/>
                <a:cs typeface="Arial" panose="020B0604020202020204" pitchFamily="34" charset="0"/>
              </a:rPr>
              <a:t>Extensivist consultant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  <a:ea typeface="DengXian" panose="020B0503020204020204" pitchFamily="2" charset="-122"/>
                <a:cs typeface="Arial" panose="020B0604020202020204" pitchFamily="34" charset="0"/>
              </a:rPr>
              <a:t>Home Visits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  <a:ea typeface="DengXian" panose="020B0503020204020204" pitchFamily="2" charset="-122"/>
                <a:cs typeface="Arial" panose="020B0604020202020204" pitchFamily="34" charset="0"/>
              </a:rPr>
              <a:t>Nursing home coordinator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>
              <a:latin typeface="+mn-lt"/>
              <a:ea typeface="DengXian" panose="020B0503020204020204" pitchFamily="2" charset="-122"/>
              <a:cs typeface="Arial" panose="020B0604020202020204" pitchFamily="34" charset="0"/>
            </a:endParaRP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100" dirty="0">
              <a:latin typeface="+mn-lt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B62B46F-5669-4D18-9735-64B2C41CC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825625"/>
            <a:ext cx="2445476" cy="346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74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36BEDB-05C9-4B56-B97F-51BD82455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+mj-lt"/>
              </a:rPr>
              <a:t>So Then What Happened?</a:t>
            </a:r>
            <a:endParaRPr lang="en-US" b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DB5BAA2-B1FD-4671-9DE0-5795979B54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dirty="0" smtClean="0">
              <a:latin typeface="+mn-lt"/>
            </a:endParaRPr>
          </a:p>
          <a:p>
            <a:r>
              <a:rPr lang="en-US" dirty="0" smtClean="0">
                <a:latin typeface="+mn-lt"/>
              </a:rPr>
              <a:t>Identified </a:t>
            </a:r>
            <a:r>
              <a:rPr lang="en-US" dirty="0">
                <a:latin typeface="+mn-lt"/>
              </a:rPr>
              <a:t>complex medical </a:t>
            </a:r>
            <a:r>
              <a:rPr lang="en-US" dirty="0" smtClean="0">
                <a:latin typeface="+mn-lt"/>
              </a:rPr>
              <a:t>patients in our practice.</a:t>
            </a:r>
          </a:p>
          <a:p>
            <a:r>
              <a:rPr lang="en-US" dirty="0" smtClean="0">
                <a:latin typeface="+mn-lt"/>
              </a:rPr>
              <a:t>What does that term mean to you?</a:t>
            </a:r>
          </a:p>
          <a:p>
            <a:pPr marL="457200" lvl="1" indent="0">
              <a:buNone/>
            </a:pPr>
            <a:endParaRPr lang="en-US" dirty="0" smtClean="0">
              <a:latin typeface="+mn-lt"/>
            </a:endParaRPr>
          </a:p>
          <a:p>
            <a:pPr lvl="1"/>
            <a:r>
              <a:rPr lang="en-US" dirty="0" smtClean="0">
                <a:latin typeface="+mn-lt"/>
              </a:rPr>
              <a:t>Multiple significant comorbidities + multiple inpatient/ED visits</a:t>
            </a:r>
          </a:p>
          <a:p>
            <a:pPr marL="457200" lvl="1" indent="0">
              <a:buNone/>
            </a:pPr>
            <a:endParaRPr lang="en-US" dirty="0" smtClean="0">
              <a:latin typeface="+mn-lt"/>
            </a:endParaRPr>
          </a:p>
          <a:p>
            <a:pPr marL="514350" indent="-457200"/>
            <a:r>
              <a:rPr lang="en-US" dirty="0" smtClean="0">
                <a:latin typeface="+mn-lt"/>
              </a:rPr>
              <a:t>CMS: number of HCC codes</a:t>
            </a:r>
          </a:p>
        </p:txBody>
      </p:sp>
    </p:spTree>
    <p:extLst>
      <p:ext uri="{BB962C8B-B14F-4D97-AF65-F5344CB8AC3E}">
        <p14:creationId xmlns:p14="http://schemas.microsoft.com/office/powerpoint/2010/main" val="216619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Baskerville Old Face" panose="02020602080505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>
              <a:latin typeface="+mn-lt"/>
            </a:endParaRPr>
          </a:p>
          <a:p>
            <a:r>
              <a:rPr lang="en-US" dirty="0" smtClean="0">
                <a:latin typeface="Baskerville Old Face" panose="02020602080505020303" pitchFamily="18" charset="0"/>
              </a:rPr>
              <a:t>Refocused </a:t>
            </a:r>
            <a:r>
              <a:rPr lang="en-US" dirty="0">
                <a:latin typeface="Baskerville Old Face" panose="02020602080505020303" pitchFamily="18" charset="0"/>
              </a:rPr>
              <a:t>the bright light of IPTC </a:t>
            </a:r>
            <a:r>
              <a:rPr lang="en-US" dirty="0" smtClean="0">
                <a:latin typeface="Baskerville Old Face" panose="02020602080505020303" pitchFamily="18" charset="0"/>
              </a:rPr>
              <a:t>on a broader range of outpatients.</a:t>
            </a:r>
            <a:endParaRPr lang="en-US" dirty="0">
              <a:latin typeface="Baskerville Old Face" panose="02020602080505020303" pitchFamily="18" charset="0"/>
            </a:endParaRPr>
          </a:p>
          <a:p>
            <a:r>
              <a:rPr lang="en-US" dirty="0" smtClean="0">
                <a:latin typeface="Baskerville Old Face" panose="02020602080505020303" pitchFamily="18" charset="0"/>
              </a:rPr>
              <a:t>Began </a:t>
            </a:r>
            <a:r>
              <a:rPr lang="en-US" dirty="0">
                <a:latin typeface="Baskerville Old Face" panose="02020602080505020303" pitchFamily="18" charset="0"/>
              </a:rPr>
              <a:t>to develop </a:t>
            </a:r>
            <a:r>
              <a:rPr lang="en-US" dirty="0" smtClean="0">
                <a:latin typeface="Baskerville Old Face" panose="02020602080505020303" pitchFamily="18" charset="0"/>
              </a:rPr>
              <a:t>a complex patient champion team.</a:t>
            </a:r>
            <a:endParaRPr lang="en-US" dirty="0">
              <a:latin typeface="Baskerville Old Face" panose="02020602080505020303" pitchFamily="18" charset="0"/>
            </a:endParaRPr>
          </a:p>
          <a:p>
            <a:r>
              <a:rPr lang="en-US" dirty="0" smtClean="0">
                <a:latin typeface="Baskerville Old Face" panose="02020602080505020303" pitchFamily="18" charset="0"/>
              </a:rPr>
              <a:t>Sky’s </a:t>
            </a:r>
            <a:r>
              <a:rPr lang="en-US" dirty="0">
                <a:latin typeface="Baskerville Old Face" panose="02020602080505020303" pitchFamily="18" charset="0"/>
              </a:rPr>
              <a:t>the </a:t>
            </a:r>
            <a:r>
              <a:rPr lang="en-US" dirty="0" smtClean="0">
                <a:latin typeface="Baskerville Old Face" panose="02020602080505020303" pitchFamily="18" charset="0"/>
              </a:rPr>
              <a:t>limit</a:t>
            </a:r>
            <a:endParaRPr lang="en-US" dirty="0">
              <a:latin typeface="Baskerville Old Face" panose="02020602080505020303" pitchFamily="18" charset="0"/>
            </a:endParaRPr>
          </a:p>
          <a:p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557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698E0D-A762-426A-AEF6-60AA28BA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+mj-lt"/>
              </a:rPr>
              <a:t>Quality </a:t>
            </a:r>
            <a:r>
              <a:rPr lang="en-US" b="0" dirty="0" smtClean="0">
                <a:latin typeface="+mj-lt"/>
              </a:rPr>
              <a:t>Metrics/Gaps-ACO</a:t>
            </a:r>
            <a:endParaRPr lang="en-US" b="0" dirty="0">
              <a:latin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1DDD75-8251-4033-81B2-F84E8014F9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B45B5D0-8EE7-4C45-BF70-FAAD3819AA08}"/>
              </a:ext>
            </a:extLst>
          </p:cNvPr>
          <p:cNvSpPr txBox="1"/>
          <p:nvPr/>
        </p:nvSpPr>
        <p:spPr>
          <a:xfrm>
            <a:off x="594665" y="3029803"/>
            <a:ext cx="78396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Partnered Summer 2015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Top third in </a:t>
            </a:r>
            <a:r>
              <a:rPr lang="en-US" sz="2400" dirty="0" smtClean="0"/>
              <a:t>shared savings </a:t>
            </a:r>
            <a:r>
              <a:rPr lang="en-US" sz="2400" dirty="0"/>
              <a:t>with CMS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Comprised of 500 </a:t>
            </a:r>
            <a:r>
              <a:rPr lang="en-US" sz="2400" dirty="0"/>
              <a:t>primary care providers and specialists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10 to 15 Consensus PCMH/ACO metrics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Potential for significant </a:t>
            </a:r>
            <a:r>
              <a:rPr lang="en-US" sz="2400" dirty="0" smtClean="0"/>
              <a:t>shared savings for our department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853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4B97E5E-22CA-4406-9C85-679521274E90}"/>
              </a:ext>
            </a:extLst>
          </p:cNvPr>
          <p:cNvSpPr txBox="1"/>
          <p:nvPr/>
        </p:nvSpPr>
        <p:spPr>
          <a:xfrm>
            <a:off x="5530576" y="461638"/>
            <a:ext cx="2705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Initial 2016 Benchmarks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EB5B5B76-E0B1-401E-A8FE-0628BED5F1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932"/>
          <a:stretch/>
        </p:blipFill>
        <p:spPr>
          <a:xfrm>
            <a:off x="3267196" y="1501253"/>
            <a:ext cx="2077162" cy="4585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02C6303-9E78-41D4-A2A2-AB5233886B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" r="47576" b="-13616"/>
          <a:stretch/>
        </p:blipFill>
        <p:spPr>
          <a:xfrm>
            <a:off x="5968384" y="3098229"/>
            <a:ext cx="1428703" cy="9415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2FDBFB0-F4BC-491D-8E7E-B20EE59A90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346" y="1518160"/>
            <a:ext cx="2990850" cy="45684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67197" y="957760"/>
            <a:ext cx="2077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KFM		ACO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54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16C9E2-8593-4FD1-9C6D-2307DB803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+mj-lt"/>
              </a:rPr>
              <a:t>Despair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5FDD4C7-1375-41FE-96F8-AD2ABC63D8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latin typeface="+mn-lt"/>
              </a:rPr>
              <a:t>Initial thoughts…. </a:t>
            </a:r>
          </a:p>
          <a:p>
            <a:pPr marL="0" indent="0">
              <a:buNone/>
            </a:pPr>
            <a:r>
              <a:rPr lang="en-US" sz="2400" dirty="0">
                <a:latin typeface="+mn-lt"/>
              </a:rPr>
              <a:t>Oh my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2400" dirty="0" smtClean="0">
                <a:solidFill>
                  <a:prstClr val="black"/>
                </a:solidFill>
                <a:latin typeface="Baskerville Old Face"/>
                <a:cs typeface="+mn-cs"/>
              </a:rPr>
              <a:t>Reality </a:t>
            </a:r>
            <a:endParaRPr lang="en-US" sz="2400" dirty="0">
              <a:solidFill>
                <a:prstClr val="black"/>
              </a:solidFill>
              <a:latin typeface="Baskerville Old Face"/>
              <a:cs typeface="+mn-cs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Baskerville Old Face"/>
                <a:cs typeface="+mn-cs"/>
              </a:rPr>
              <a:t>Time to re-invent more wheels?</a:t>
            </a:r>
            <a:endParaRPr lang="en-US" sz="2400" dirty="0">
              <a:latin typeface="+mn-lt"/>
            </a:endParaRPr>
          </a:p>
          <a:p>
            <a:pPr marL="0" indent="0">
              <a:buNone/>
            </a:pPr>
            <a:r>
              <a:rPr lang="en-US" sz="2400" dirty="0">
                <a:latin typeface="+mn-lt"/>
              </a:rPr>
              <a:t>So we’re not finished</a:t>
            </a:r>
            <a:r>
              <a:rPr lang="en-US" sz="2400" dirty="0" smtClean="0">
                <a:latin typeface="+mn-lt"/>
              </a:rPr>
              <a:t>…..</a:t>
            </a:r>
          </a:p>
          <a:p>
            <a:pPr marL="0" indent="0">
              <a:buNone/>
            </a:pPr>
            <a:r>
              <a:rPr lang="en-US" sz="2400" dirty="0">
                <a:latin typeface="+mn-lt"/>
              </a:rPr>
              <a:t>	</a:t>
            </a:r>
            <a:r>
              <a:rPr lang="en-US" sz="2400" i="1" dirty="0" smtClean="0">
                <a:latin typeface="+mn-lt"/>
              </a:rPr>
              <a:t>We haven’t even started</a:t>
            </a:r>
            <a:endParaRPr lang="en-US" sz="2400" i="1" dirty="0">
              <a:latin typeface="+mn-lt"/>
            </a:endParaRPr>
          </a:p>
          <a:p>
            <a:pPr marL="0" indent="0">
              <a:buNone/>
            </a:pPr>
            <a:r>
              <a:rPr lang="en-US" sz="2400" dirty="0">
                <a:latin typeface="+mn-lt"/>
              </a:rPr>
              <a:t>What do we do</a:t>
            </a:r>
            <a:r>
              <a:rPr lang="en-US" sz="2400" dirty="0" smtClean="0">
                <a:latin typeface="+mn-lt"/>
              </a:rPr>
              <a:t>?</a:t>
            </a:r>
            <a:endParaRPr lang="en-US" sz="2400" dirty="0">
              <a:latin typeface="+mn-lt"/>
            </a:endParaRPr>
          </a:p>
          <a:p>
            <a:pPr marL="0" indent="0">
              <a:buNone/>
            </a:pPr>
            <a:r>
              <a:rPr lang="en-US" sz="2400" dirty="0">
                <a:latin typeface="+mn-lt"/>
              </a:rPr>
              <a:t>This is my third career</a:t>
            </a:r>
          </a:p>
        </p:txBody>
      </p:sp>
    </p:spTree>
    <p:extLst>
      <p:ext uri="{BB962C8B-B14F-4D97-AF65-F5344CB8AC3E}">
        <p14:creationId xmlns:p14="http://schemas.microsoft.com/office/powerpoint/2010/main" val="4143826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>
                <a:latin typeface="+mj-lt"/>
              </a:rPr>
              <a:t>Moving On</a:t>
            </a:r>
            <a:endParaRPr lang="en-US" b="0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>
              <a:latin typeface="+mn-lt"/>
            </a:endParaRPr>
          </a:p>
          <a:p>
            <a:r>
              <a:rPr lang="en-US" dirty="0" smtClean="0">
                <a:latin typeface="+mn-lt"/>
              </a:rPr>
              <a:t>One team can’t fix everything, but it can be repurposed.</a:t>
            </a:r>
          </a:p>
          <a:p>
            <a:r>
              <a:rPr lang="en-US" dirty="0" smtClean="0">
                <a:latin typeface="+mn-lt"/>
              </a:rPr>
              <a:t>Can be used for multiple issues.</a:t>
            </a:r>
          </a:p>
          <a:p>
            <a:r>
              <a:rPr lang="en-US" dirty="0" smtClean="0">
                <a:latin typeface="+mn-lt"/>
              </a:rPr>
              <a:t>Need a “new” team for this.</a:t>
            </a:r>
          </a:p>
          <a:p>
            <a:r>
              <a:rPr lang="en-US" dirty="0" smtClean="0">
                <a:latin typeface="+mn-lt"/>
              </a:rPr>
              <a:t>New workflows</a:t>
            </a:r>
          </a:p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1878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7BD3EC-7A18-4C33-AFFC-AC4AD82A4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400" b="0" dirty="0">
                <a:latin typeface="+mj-lt"/>
                <a:cs typeface="+mj-cs"/>
              </a:rPr>
              <a:t>Maggie </a:t>
            </a:r>
            <a:r>
              <a:rPr lang="en-US" sz="4400" b="0" dirty="0" smtClean="0">
                <a:latin typeface="+mj-lt"/>
                <a:cs typeface="+mj-cs"/>
              </a:rPr>
              <a:t>Schnell </a:t>
            </a:r>
            <a:r>
              <a:rPr lang="en-US" sz="4400" b="0" dirty="0">
                <a:latin typeface="+mj-lt"/>
                <a:cs typeface="+mj-cs"/>
              </a:rPr>
              <a:t>LPN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477006" y="1825625"/>
            <a:ext cx="5038344" cy="435133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 smtClean="0">
              <a:latin typeface="+mn-lt"/>
              <a:cs typeface="+mn-cs"/>
            </a:endParaRP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>
              <a:latin typeface="+mn-lt"/>
              <a:cs typeface="+mn-cs"/>
            </a:endParaRP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n-lt"/>
                <a:cs typeface="+mn-cs"/>
              </a:rPr>
              <a:t>Patient Health Manager</a:t>
            </a:r>
            <a:endParaRPr lang="en-US" sz="2400" dirty="0">
              <a:latin typeface="+mn-lt"/>
              <a:cs typeface="+mn-cs"/>
            </a:endParaRP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  <a:ea typeface="DengXian" panose="020B0503020204020204" pitchFamily="2" charset="-122"/>
                <a:cs typeface="Arial" panose="020B0604020202020204" pitchFamily="34" charset="0"/>
              </a:rPr>
              <a:t>CCM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  <a:ea typeface="DengXian" panose="020B0503020204020204" pitchFamily="2" charset="-122"/>
                <a:cs typeface="Arial" panose="020B0604020202020204" pitchFamily="34" charset="0"/>
              </a:rPr>
              <a:t>Gap Closure Specialist</a:t>
            </a:r>
          </a:p>
          <a:p>
            <a:pPr marL="114300" indent="0" defTabSz="914400">
              <a:lnSpc>
                <a:spcPct val="90000"/>
              </a:lnSpc>
              <a:buNone/>
            </a:pPr>
            <a:endParaRPr lang="en-US" sz="2400" dirty="0">
              <a:latin typeface="+mn-lt"/>
              <a:ea typeface="DengXian" panose="020B0503020204020204" pitchFamily="2" charset="-122"/>
              <a:cs typeface="Arial" panose="020B0604020202020204" pitchFamily="34" charset="0"/>
            </a:endParaRP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>
              <a:latin typeface="+mn-lt"/>
              <a:ea typeface="DengXian" panose="020B0503020204020204" pitchFamily="2" charset="-122"/>
              <a:cs typeface="Arial" panose="020B0604020202020204" pitchFamily="34" charset="0"/>
            </a:endParaRP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100" dirty="0">
              <a:latin typeface="+mn-lt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716" y="1690689"/>
            <a:ext cx="2604037" cy="336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79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+mn-lt"/>
              </a:rPr>
              <a:t>Disclosures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Financial disclosures - none</a:t>
            </a:r>
          </a:p>
        </p:txBody>
      </p:sp>
    </p:spTree>
    <p:extLst>
      <p:ext uri="{BB962C8B-B14F-4D97-AF65-F5344CB8AC3E}">
        <p14:creationId xmlns:p14="http://schemas.microsoft.com/office/powerpoint/2010/main" val="396772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7BD3EC-7A18-4C33-AFFC-AC4AD82A4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400" b="0" dirty="0">
                <a:latin typeface="+mj-lt"/>
                <a:cs typeface="+mj-cs"/>
              </a:rPr>
              <a:t>Monaco Briggs MBA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477006" y="1825625"/>
            <a:ext cx="5038344" cy="4351338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lvl="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Baskerville Old Face"/>
                <a:cs typeface="+mn-cs"/>
              </a:rPr>
              <a:t>Director, Informatics and Optimization, Family Medicine</a:t>
            </a:r>
          </a:p>
          <a:p>
            <a:pPr marL="285750" lvl="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Baskerville Old Face"/>
                <a:cs typeface="+mn-cs"/>
              </a:rPr>
              <a:t>Task master</a:t>
            </a:r>
          </a:p>
          <a:p>
            <a:pPr marL="285750" lvl="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Baskerville Old Face"/>
                <a:cs typeface="+mn-cs"/>
              </a:rPr>
              <a:t>Maker &amp; sender </a:t>
            </a:r>
            <a:r>
              <a:rPr lang="en-US" sz="2400" dirty="0">
                <a:solidFill>
                  <a:prstClr val="black"/>
                </a:solidFill>
                <a:latin typeface="Baskerville Old Face"/>
                <a:cs typeface="+mn-cs"/>
              </a:rPr>
              <a:t>of spreadsheets</a:t>
            </a:r>
          </a:p>
          <a:p>
            <a:pPr marL="114300" indent="0" defTabSz="914400">
              <a:lnSpc>
                <a:spcPct val="90000"/>
              </a:lnSpc>
              <a:buNone/>
            </a:pPr>
            <a:endParaRPr lang="en-US" sz="2400" dirty="0">
              <a:latin typeface="+mn-lt"/>
              <a:ea typeface="DengXian" panose="020B0503020204020204" pitchFamily="2" charset="-122"/>
              <a:cs typeface="Arial" panose="020B0604020202020204" pitchFamily="34" charset="0"/>
            </a:endParaRP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>
              <a:latin typeface="+mn-lt"/>
              <a:ea typeface="DengXian" panose="020B0503020204020204" pitchFamily="2" charset="-122"/>
              <a:cs typeface="Arial" panose="020B0604020202020204" pitchFamily="34" charset="0"/>
            </a:endParaRP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100" dirty="0">
              <a:latin typeface="+mn-lt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23" y="1690688"/>
            <a:ext cx="2032000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28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D48118-B538-47B0-A6C7-BEF040008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+mj-lt"/>
              </a:rPr>
              <a:t>Needs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E78067E-31A6-444A-A872-951B7A598A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Expanding overall knowledge regarding patient needs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Training, training, </a:t>
            </a:r>
            <a:r>
              <a:rPr lang="en-US" sz="24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training-monthly meetings with Monaco.</a:t>
            </a:r>
            <a:endParaRPr lang="en-US" sz="24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List 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of needs in precepting </a:t>
            </a:r>
            <a:r>
              <a:rPr lang="en-US" sz="24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area-visible to all.</a:t>
            </a:r>
            <a:endParaRPr lang="en-US" sz="24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Making all preceptors/residents aware of needs both at the time of the visit and via electronic </a:t>
            </a:r>
            <a:r>
              <a:rPr lang="en-US" sz="24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documentation.</a:t>
            </a:r>
            <a:endParaRPr lang="en-US" sz="24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Gap worksheets attached to encounter forms for </a:t>
            </a:r>
            <a:r>
              <a:rPr lang="en-US" sz="2400" u="sng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all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providers of care to </a:t>
            </a:r>
            <a:r>
              <a:rPr lang="en-US" sz="24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review.</a:t>
            </a:r>
            <a:endParaRPr lang="en-US" sz="24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Pharmacy providers for in depth review, modification and discussion of medication lists, </a:t>
            </a:r>
            <a:r>
              <a:rPr lang="en-US" sz="24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patient education.</a:t>
            </a:r>
            <a:endParaRPr lang="en-US" sz="24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LCSW as needed for community resources, patient assistance programs, transportation </a:t>
            </a:r>
            <a:r>
              <a:rPr lang="en-US" sz="24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needs.</a:t>
            </a:r>
            <a:endParaRPr lang="en-US" sz="24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Maggie</a:t>
            </a:r>
            <a:r>
              <a:rPr lang="en-US" sz="2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… </a:t>
            </a:r>
            <a:r>
              <a:rPr lang="en-US" sz="26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everything else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8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1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3972"/>
            <a:ext cx="9144000" cy="395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00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2050E0-7353-4F0C-8AB2-BCD84C939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+mj-lt"/>
              </a:rPr>
              <a:t>Roles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9404459-2D94-494C-A6A5-57BCBAADD6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>
                <a:latin typeface="+mn-lt"/>
              </a:rPr>
              <a:t>Attending and resident physicians</a:t>
            </a:r>
          </a:p>
          <a:p>
            <a:pPr lvl="1"/>
            <a:r>
              <a:rPr lang="en-US" dirty="0">
                <a:latin typeface="+mn-lt"/>
              </a:rPr>
              <a:t>Supervisory role and direct patient care, documentation review, med reconciliation, billing, review/confirm gap </a:t>
            </a:r>
            <a:r>
              <a:rPr lang="en-US" dirty="0" smtClean="0">
                <a:latin typeface="+mn-lt"/>
              </a:rPr>
              <a:t>closure.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Pharmacy team</a:t>
            </a:r>
          </a:p>
          <a:p>
            <a:pPr lvl="1"/>
            <a:r>
              <a:rPr lang="en-US" dirty="0">
                <a:latin typeface="+mn-lt"/>
              </a:rPr>
              <a:t>Supervisory role with direct patient care. Individual clinics </a:t>
            </a:r>
            <a:r>
              <a:rPr lang="en-US" dirty="0" smtClean="0">
                <a:latin typeface="+mn-lt"/>
              </a:rPr>
              <a:t>(</a:t>
            </a:r>
            <a:r>
              <a:rPr lang="en-US" sz="2400" dirty="0" smtClean="0">
                <a:solidFill>
                  <a:prstClr val="black"/>
                </a:solidFill>
                <a:latin typeface="Baskerville Old Face"/>
                <a:ea typeface="DengXian" panose="020B0503020204020204" pitchFamily="2" charset="-122"/>
                <a:cs typeface="Arial" panose="020B0604020202020204" pitchFamily="34" charset="0"/>
              </a:rPr>
              <a:t>PPCP), </a:t>
            </a:r>
            <a:r>
              <a:rPr lang="en-US" dirty="0">
                <a:latin typeface="+mn-lt"/>
              </a:rPr>
              <a:t>m</a:t>
            </a:r>
            <a:r>
              <a:rPr lang="en-US" dirty="0" smtClean="0">
                <a:latin typeface="+mn-lt"/>
              </a:rPr>
              <a:t>ed reconciliation.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LCSW</a:t>
            </a:r>
          </a:p>
          <a:p>
            <a:pPr lvl="1"/>
            <a:r>
              <a:rPr lang="en-US" dirty="0" smtClean="0">
                <a:latin typeface="+mn-lt"/>
              </a:rPr>
              <a:t>Point of Care behavioral health/warm hand-off.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Nursing staff</a:t>
            </a:r>
          </a:p>
          <a:p>
            <a:pPr lvl="1"/>
            <a:r>
              <a:rPr lang="en-US" dirty="0">
                <a:latin typeface="+mn-lt"/>
              </a:rPr>
              <a:t>Direct patient care, Perform “front-end” gap closure, review gap sheets. Follow standing order </a:t>
            </a:r>
            <a:r>
              <a:rPr lang="en-US" dirty="0" smtClean="0">
                <a:latin typeface="+mn-lt"/>
              </a:rPr>
              <a:t>sets.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Pharmacy/medical students</a:t>
            </a:r>
          </a:p>
          <a:p>
            <a:pPr lvl="1"/>
            <a:r>
              <a:rPr lang="en-US" dirty="0">
                <a:latin typeface="+mn-lt"/>
              </a:rPr>
              <a:t>Information gathering such as hospital discharges, chart histories, med reconciliation, direct patient </a:t>
            </a:r>
            <a:r>
              <a:rPr lang="en-US" dirty="0" smtClean="0">
                <a:latin typeface="+mn-lt"/>
              </a:rPr>
              <a:t>care.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Maggie</a:t>
            </a:r>
          </a:p>
          <a:p>
            <a:pPr lvl="1"/>
            <a:r>
              <a:rPr lang="en-US" dirty="0">
                <a:latin typeface="+mn-lt"/>
              </a:rPr>
              <a:t>Scrub upcoming visits for gaps/make gap sheets. Contact individual patients for missed gaps, follow standing order sets, </a:t>
            </a:r>
            <a:r>
              <a:rPr lang="en-US" dirty="0" smtClean="0">
                <a:latin typeface="+mn-lt"/>
              </a:rPr>
              <a:t>CCM.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7439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567C0483-FA8E-41C6-AC14-F1771E9BE4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134" y="910763"/>
            <a:ext cx="8260796" cy="50364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9774593-5BBA-4168-8FE8-BBFA2DE35F7C}"/>
              </a:ext>
            </a:extLst>
          </p:cNvPr>
          <p:cNvSpPr txBox="1"/>
          <p:nvPr/>
        </p:nvSpPr>
        <p:spPr>
          <a:xfrm>
            <a:off x="5557421" y="284085"/>
            <a:ext cx="259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2017 Benchmarks</a:t>
            </a:r>
          </a:p>
        </p:txBody>
      </p:sp>
    </p:spTree>
    <p:extLst>
      <p:ext uri="{BB962C8B-B14F-4D97-AF65-F5344CB8AC3E}">
        <p14:creationId xmlns:p14="http://schemas.microsoft.com/office/powerpoint/2010/main" val="401765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2A2558-B450-4A3B-A9A3-2BAB1C70A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+mj-lt"/>
              </a:rPr>
              <a:t>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C37C9AB-F99F-4F4C-8003-10B3862E6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latin typeface="+mn-lt"/>
              </a:rPr>
              <a:t>Keeping the culture </a:t>
            </a:r>
            <a:r>
              <a:rPr lang="en-US" i="1" dirty="0" smtClean="0">
                <a:latin typeface="+mn-lt"/>
              </a:rPr>
              <a:t>consistently</a:t>
            </a:r>
            <a:r>
              <a:rPr lang="en-US" dirty="0" smtClean="0">
                <a:latin typeface="+mn-lt"/>
              </a:rPr>
              <a:t> in place.</a:t>
            </a:r>
            <a:endParaRPr lang="en-US" dirty="0">
              <a:latin typeface="+mn-lt"/>
            </a:endParaRPr>
          </a:p>
          <a:p>
            <a:r>
              <a:rPr lang="en-US" dirty="0" smtClean="0">
                <a:latin typeface="+mn-lt"/>
              </a:rPr>
              <a:t>Avoiding over-reliance on individuals, but essential to have quality people at critical points.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Preparing for new </a:t>
            </a:r>
            <a:r>
              <a:rPr lang="en-US" dirty="0" smtClean="0">
                <a:latin typeface="+mn-lt"/>
              </a:rPr>
              <a:t>and shifting measures</a:t>
            </a:r>
          </a:p>
          <a:p>
            <a:pPr lvl="1"/>
            <a:r>
              <a:rPr lang="en-US" dirty="0" smtClean="0">
                <a:latin typeface="+mn-lt"/>
              </a:rPr>
              <a:t>They’re always coming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Developing new </a:t>
            </a:r>
            <a:r>
              <a:rPr lang="en-US" dirty="0" smtClean="0">
                <a:latin typeface="+mn-lt"/>
              </a:rPr>
              <a:t>processes to cope with change.</a:t>
            </a:r>
            <a:endParaRPr lang="en-US" dirty="0">
              <a:latin typeface="+mn-lt"/>
            </a:endParaRPr>
          </a:p>
          <a:p>
            <a:r>
              <a:rPr lang="en-US" dirty="0" smtClean="0">
                <a:latin typeface="+mn-lt"/>
              </a:rPr>
              <a:t>Training every </a:t>
            </a:r>
            <a:r>
              <a:rPr lang="en-US" dirty="0">
                <a:latin typeface="+mn-lt"/>
              </a:rPr>
              <a:t>year</a:t>
            </a:r>
          </a:p>
          <a:p>
            <a:r>
              <a:rPr lang="en-US" dirty="0">
                <a:latin typeface="+mn-lt"/>
              </a:rPr>
              <a:t>AWV/box-check fatigue</a:t>
            </a:r>
          </a:p>
          <a:p>
            <a:pPr marL="0" indent="0">
              <a:buNone/>
            </a:pPr>
            <a:endParaRPr lang="en-US" dirty="0">
              <a:latin typeface="+mn-lt"/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57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F2B6EF-FDFA-4C1F-A650-A669100D7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0EDCB87-910C-4003-9132-1D85DCB73A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+mn-lt"/>
              </a:rPr>
              <a:t>So, we graduate more hospitalists</a:t>
            </a:r>
            <a:r>
              <a:rPr lang="en-US" dirty="0" smtClean="0">
                <a:latin typeface="+mn-lt"/>
              </a:rPr>
              <a:t>…..?</a:t>
            </a:r>
            <a:endParaRPr lang="en-US" dirty="0">
              <a:latin typeface="+mn-lt"/>
            </a:endParaRPr>
          </a:p>
          <a:p>
            <a:pPr marL="0" indent="0">
              <a:buNone/>
            </a:pPr>
            <a:endParaRPr lang="en-US" dirty="0">
              <a:latin typeface="+mn-lt"/>
            </a:endParaRPr>
          </a:p>
          <a:p>
            <a:pPr marL="0" indent="0">
              <a:buNone/>
            </a:pPr>
            <a:r>
              <a:rPr lang="en-US" dirty="0">
                <a:latin typeface="+mn-lt"/>
              </a:rPr>
              <a:t>What could we do outside the box that improves quality, training, and is a lot more fun?</a:t>
            </a:r>
          </a:p>
          <a:p>
            <a:pPr marL="0" indent="0">
              <a:buNone/>
            </a:pPr>
            <a:endParaRPr lang="en-US" dirty="0">
              <a:latin typeface="+mn-lt"/>
            </a:endParaRPr>
          </a:p>
          <a:p>
            <a:pPr marL="0" indent="0">
              <a:buNone/>
            </a:pPr>
            <a:r>
              <a:rPr lang="en-US" dirty="0">
                <a:latin typeface="+mn-lt"/>
              </a:rPr>
              <a:t>What could we do to keep residents interested in outpatient clinical medicine</a:t>
            </a:r>
          </a:p>
        </p:txBody>
      </p:sp>
    </p:spTree>
    <p:extLst>
      <p:ext uri="{BB962C8B-B14F-4D97-AF65-F5344CB8AC3E}">
        <p14:creationId xmlns:p14="http://schemas.microsoft.com/office/powerpoint/2010/main" val="359939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7BE850-B1DB-4894-A22B-D89A8DD36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Baskerville Old Face" panose="02020602080505020303" pitchFamily="18" charset="0"/>
              </a:rPr>
              <a:t>Extensivist Clinic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7FF4B2B-A2A9-43EE-9D49-DDBD81EC5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What is it?</a:t>
            </a:r>
          </a:p>
          <a:p>
            <a:r>
              <a:rPr lang="en-US" dirty="0">
                <a:latin typeface="+mj-lt"/>
              </a:rPr>
              <a:t>Who’s involved?</a:t>
            </a:r>
          </a:p>
          <a:p>
            <a:r>
              <a:rPr lang="en-US" dirty="0">
                <a:latin typeface="+mj-lt"/>
              </a:rPr>
              <a:t>Reduction of re-admissions</a:t>
            </a:r>
          </a:p>
          <a:p>
            <a:r>
              <a:rPr lang="en-US" dirty="0">
                <a:latin typeface="+mj-lt"/>
              </a:rPr>
              <a:t>Reimbursement/Savings</a:t>
            </a:r>
          </a:p>
          <a:p>
            <a:r>
              <a:rPr lang="en-US" dirty="0">
                <a:latin typeface="+mj-lt"/>
              </a:rPr>
              <a:t>Coding</a:t>
            </a:r>
          </a:p>
        </p:txBody>
      </p:sp>
    </p:spTree>
    <p:extLst>
      <p:ext uri="{BB962C8B-B14F-4D97-AF65-F5344CB8AC3E}">
        <p14:creationId xmlns:p14="http://schemas.microsoft.com/office/powerpoint/2010/main" val="141177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7BE850-B1DB-4894-A22B-D89A8DD36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Baskerville Old Face" panose="02020602080505020303" pitchFamily="18" charset="0"/>
              </a:rPr>
              <a:t>Extensivist Clinic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7FF4B2B-A2A9-43EE-9D49-DDBD81EC5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Limited options for acutely ill patients</a:t>
            </a:r>
          </a:p>
          <a:p>
            <a:r>
              <a:rPr lang="en-US" dirty="0">
                <a:latin typeface="+mj-lt"/>
              </a:rPr>
              <a:t>Fee for service model</a:t>
            </a:r>
          </a:p>
          <a:p>
            <a:r>
              <a:rPr lang="en-US" dirty="0">
                <a:latin typeface="+mj-lt"/>
              </a:rPr>
              <a:t>Disease-specific care</a:t>
            </a:r>
          </a:p>
          <a:p>
            <a:r>
              <a:rPr lang="en-US" dirty="0">
                <a:latin typeface="+mj-lt"/>
              </a:rPr>
              <a:t>Highly selected patients</a:t>
            </a:r>
          </a:p>
          <a:p>
            <a:r>
              <a:rPr lang="en-US" dirty="0">
                <a:latin typeface="+mj-lt"/>
              </a:rPr>
              <a:t>Choice of care site</a:t>
            </a:r>
          </a:p>
        </p:txBody>
      </p:sp>
    </p:spTree>
    <p:extLst>
      <p:ext uri="{BB962C8B-B14F-4D97-AF65-F5344CB8AC3E}">
        <p14:creationId xmlns:p14="http://schemas.microsoft.com/office/powerpoint/2010/main" val="361536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7BE850-B1DB-4894-A22B-D89A8DD36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Baskerville Old Face" panose="02020602080505020303" pitchFamily="18" charset="0"/>
              </a:rPr>
              <a:t>Extensivist Clinic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7FF4B2B-A2A9-43EE-9D49-DDBD81EC5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Limitations</a:t>
            </a:r>
          </a:p>
          <a:p>
            <a:pPr lvl="1"/>
            <a:r>
              <a:rPr lang="en-US" dirty="0">
                <a:latin typeface="+mj-lt"/>
              </a:rPr>
              <a:t>No ischemic events e.g. CP, TIA</a:t>
            </a:r>
          </a:p>
          <a:p>
            <a:pPr lvl="1"/>
            <a:r>
              <a:rPr lang="en-US" dirty="0">
                <a:latin typeface="+mj-lt"/>
              </a:rPr>
              <a:t>No nocturnal care</a:t>
            </a:r>
          </a:p>
          <a:p>
            <a:pPr lvl="1"/>
            <a:r>
              <a:rPr lang="en-US" dirty="0">
                <a:latin typeface="+mj-lt"/>
              </a:rPr>
              <a:t>No on-site imaging, on-site lab</a:t>
            </a:r>
          </a:p>
        </p:txBody>
      </p:sp>
    </p:spTree>
    <p:extLst>
      <p:ext uri="{BB962C8B-B14F-4D97-AF65-F5344CB8AC3E}">
        <p14:creationId xmlns:p14="http://schemas.microsoft.com/office/powerpoint/2010/main" val="166358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C095B6-FD36-4605-AD52-61E313300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+mj-lt"/>
              </a:rPr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7A90F1-2D11-4B23-A4AF-881055F4E6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Define the role/function of an </a:t>
            </a:r>
            <a:r>
              <a:rPr lang="en-US" dirty="0" err="1">
                <a:latin typeface="+mj-lt"/>
              </a:rPr>
              <a:t>interprofessional</a:t>
            </a:r>
            <a:r>
              <a:rPr lang="en-US" dirty="0">
                <a:latin typeface="+mj-lt"/>
              </a:rPr>
              <a:t> team in the management of complex </a:t>
            </a:r>
            <a:r>
              <a:rPr lang="en-US" dirty="0" smtClean="0">
                <a:latin typeface="+mj-lt"/>
              </a:rPr>
              <a:t>outpatients.</a:t>
            </a:r>
            <a:endParaRPr lang="en-US" dirty="0">
              <a:latin typeface="+mj-lt"/>
            </a:endParaRPr>
          </a:p>
          <a:p>
            <a:r>
              <a:rPr lang="en-US" dirty="0">
                <a:latin typeface="Baskerville Old Face" panose="02020602080505020303" pitchFamily="18" charset="0"/>
              </a:rPr>
              <a:t>Identify the types of patients that would benefit most from a team-based </a:t>
            </a:r>
            <a:r>
              <a:rPr lang="en-US" dirty="0" smtClean="0">
                <a:latin typeface="Baskerville Old Face" panose="02020602080505020303" pitchFamily="18" charset="0"/>
              </a:rPr>
              <a:t>approach.</a:t>
            </a:r>
            <a:endParaRPr lang="en-US" dirty="0">
              <a:latin typeface="Baskerville Old Face" panose="02020602080505020303" pitchFamily="18" charset="0"/>
            </a:endParaRPr>
          </a:p>
          <a:p>
            <a:r>
              <a:rPr lang="en-US" dirty="0">
                <a:latin typeface="+mn-lt"/>
              </a:rPr>
              <a:t>Implement elements of </a:t>
            </a:r>
            <a:r>
              <a:rPr lang="en-US" dirty="0" smtClean="0">
                <a:latin typeface="+mn-lt"/>
              </a:rPr>
              <a:t>our </a:t>
            </a:r>
            <a:r>
              <a:rPr lang="en-US" dirty="0">
                <a:latin typeface="+mn-lt"/>
              </a:rPr>
              <a:t>team-based patient care model into individual </a:t>
            </a:r>
            <a:r>
              <a:rPr lang="en-US" dirty="0" smtClean="0">
                <a:latin typeface="+mn-lt"/>
              </a:rPr>
              <a:t>practices.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94121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7BE850-B1DB-4894-A22B-D89A8DD36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Baskerville Old Face" panose="02020602080505020303" pitchFamily="18" charset="0"/>
              </a:rPr>
              <a:t>Extensivist Clinic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7FF4B2B-A2A9-43EE-9D49-DDBD81EC5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Nursing</a:t>
            </a:r>
          </a:p>
          <a:p>
            <a:r>
              <a:rPr lang="en-US" dirty="0">
                <a:latin typeface="+mj-lt"/>
              </a:rPr>
              <a:t>Residents/Faculty</a:t>
            </a:r>
          </a:p>
          <a:p>
            <a:r>
              <a:rPr lang="en-US" dirty="0">
                <a:latin typeface="+mj-lt"/>
              </a:rPr>
              <a:t>Pharmacy</a:t>
            </a:r>
          </a:p>
          <a:p>
            <a:r>
              <a:rPr lang="en-US" dirty="0">
                <a:latin typeface="+mj-lt"/>
              </a:rPr>
              <a:t>Social Work</a:t>
            </a:r>
          </a:p>
          <a:p>
            <a:r>
              <a:rPr lang="en-US" dirty="0">
                <a:latin typeface="+mj-lt"/>
              </a:rPr>
              <a:t>Family</a:t>
            </a:r>
          </a:p>
        </p:txBody>
      </p:sp>
    </p:spTree>
    <p:extLst>
      <p:ext uri="{BB962C8B-B14F-4D97-AF65-F5344CB8AC3E}">
        <p14:creationId xmlns:p14="http://schemas.microsoft.com/office/powerpoint/2010/main" val="62189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7BE850-B1DB-4894-A22B-D89A8DD36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Baskerville Old Face" panose="02020602080505020303" pitchFamily="18" charset="0"/>
              </a:rPr>
              <a:t>Extensivist Clinic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7FF4B2B-A2A9-43EE-9D49-DDBD81EC5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IPTC </a:t>
            </a:r>
            <a:r>
              <a:rPr lang="en-US" dirty="0" err="1">
                <a:latin typeface="+mj-lt"/>
              </a:rPr>
              <a:t>followup</a:t>
            </a:r>
            <a:r>
              <a:rPr lang="en-US" dirty="0">
                <a:latin typeface="+mj-lt"/>
              </a:rPr>
              <a:t> with 40% reduction in re-admission</a:t>
            </a:r>
          </a:p>
          <a:p>
            <a:r>
              <a:rPr lang="en-US" dirty="0">
                <a:latin typeface="+mj-lt"/>
              </a:rPr>
              <a:t>Savings estimated at $30,000- $50,000 since August</a:t>
            </a:r>
          </a:p>
          <a:p>
            <a:pPr lvl="0"/>
            <a:r>
              <a:rPr lang="en-US" dirty="0">
                <a:solidFill>
                  <a:prstClr val="black"/>
                </a:solidFill>
                <a:latin typeface="Baskerville Old Face"/>
              </a:rPr>
              <a:t>Coding can be c</a:t>
            </a:r>
            <a:r>
              <a:rPr lang="en-US" dirty="0">
                <a:latin typeface="+mj-lt"/>
              </a:rPr>
              <a:t>hallenging</a:t>
            </a:r>
          </a:p>
          <a:p>
            <a:pPr lvl="0"/>
            <a:r>
              <a:rPr lang="en-US" dirty="0">
                <a:latin typeface="+mj-lt"/>
              </a:rPr>
              <a:t>Evidence that re-admission rates </a:t>
            </a:r>
            <a:r>
              <a:rPr lang="en-US" dirty="0" smtClean="0">
                <a:latin typeface="+mj-lt"/>
              </a:rPr>
              <a:t>improved over TCC (IPTC)</a:t>
            </a:r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2193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7BE850-B1DB-4894-A22B-D89A8DD36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44047"/>
            <a:ext cx="8229600" cy="1143000"/>
          </a:xfrm>
        </p:spPr>
        <p:txBody>
          <a:bodyPr/>
          <a:lstStyle/>
          <a:p>
            <a:r>
              <a:rPr lang="en-US" b="0" dirty="0">
                <a:latin typeface="Baskerville Old Face" panose="02020602080505020303" pitchFamily="18" charset="0"/>
              </a:rPr>
              <a:t>Extensivist Clinic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7FF4B2B-A2A9-43EE-9D49-DDBD81EC5B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69609"/>
            <a:ext cx="8229600" cy="3946879"/>
          </a:xfrm>
        </p:spPr>
        <p:txBody>
          <a:bodyPr/>
          <a:lstStyle/>
          <a:p>
            <a:r>
              <a:rPr lang="en-US">
                <a:latin typeface="+mj-lt"/>
              </a:rPr>
              <a:t>Coding can be a challenge</a:t>
            </a:r>
          </a:p>
          <a:p>
            <a:pPr lvl="1"/>
            <a:endParaRPr lang="en-US">
              <a:latin typeface="+mj-lt"/>
            </a:endParaRPr>
          </a:p>
          <a:p>
            <a:pPr lvl="1"/>
            <a:endParaRPr lang="en-US">
              <a:latin typeface="+mj-lt"/>
            </a:endParaRPr>
          </a:p>
          <a:p>
            <a:pPr marL="457200" lvl="1" indent="0">
              <a:buNone/>
            </a:pPr>
            <a:endParaRPr lang="en-US">
              <a:latin typeface="+mj-lt"/>
            </a:endParaRPr>
          </a:p>
          <a:p>
            <a:pPr marL="457200" lvl="1" indent="0">
              <a:buNone/>
            </a:pPr>
            <a:endParaRPr lang="en-US" dirty="0"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A38EF6D-ED09-4D82-AA88-8E55BB786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093" y="2874600"/>
            <a:ext cx="7007813" cy="1108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1FAB5CD-9E5D-4E61-B37D-D8F79CCE6D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092" y="4192001"/>
            <a:ext cx="7007813" cy="884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56FEE10-7A9B-4774-AD13-6E645AD833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091" y="5211989"/>
            <a:ext cx="7007813" cy="110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05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7BE850-B1DB-4894-A22B-D89A8DD36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Baskerville Old Face" panose="02020602080505020303" pitchFamily="18" charset="0"/>
              </a:rPr>
              <a:t>Extensivist Clinic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7FF4B2B-A2A9-43EE-9D49-DDBD81EC5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Coding can be a challenge</a:t>
            </a:r>
          </a:p>
          <a:p>
            <a:pPr marL="457200" lvl="1" indent="0">
              <a:buNone/>
            </a:pPr>
            <a:endParaRPr lang="en-US" dirty="0">
              <a:latin typeface="+mj-lt"/>
            </a:endParaRPr>
          </a:p>
          <a:p>
            <a:pPr lvl="1"/>
            <a:endParaRPr lang="en-US" dirty="0">
              <a:latin typeface="+mj-lt"/>
            </a:endParaRPr>
          </a:p>
          <a:p>
            <a:pPr marL="457200" lvl="1" indent="0">
              <a:buNone/>
            </a:pPr>
            <a:endParaRPr lang="en-US" dirty="0">
              <a:latin typeface="+mj-lt"/>
            </a:endParaRPr>
          </a:p>
          <a:p>
            <a:pPr marL="457200" lvl="1" indent="0">
              <a:buNone/>
            </a:pPr>
            <a:endParaRPr lang="en-US" dirty="0">
              <a:latin typeface="+mj-lt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87EDC8F3-3EBC-46B1-8D3D-657E4C297E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2293310"/>
              </p:ext>
            </p:extLst>
          </p:nvPr>
        </p:nvGraphicFramePr>
        <p:xfrm>
          <a:off x="985421" y="2902997"/>
          <a:ext cx="5307414" cy="3173432"/>
        </p:xfrm>
        <a:graphic>
          <a:graphicData uri="http://schemas.openxmlformats.org/drawingml/2006/table">
            <a:tbl>
              <a:tblPr/>
              <a:tblGrid>
                <a:gridCol w="2653707">
                  <a:extLst>
                    <a:ext uri="{9D8B030D-6E8A-4147-A177-3AD203B41FA5}">
                      <a16:colId xmlns:a16="http://schemas.microsoft.com/office/drawing/2014/main" xmlns="" val="128026713"/>
                    </a:ext>
                  </a:extLst>
                </a:gridCol>
                <a:gridCol w="2653707">
                  <a:extLst>
                    <a:ext uri="{9D8B030D-6E8A-4147-A177-3AD203B41FA5}">
                      <a16:colId xmlns:a16="http://schemas.microsoft.com/office/drawing/2014/main" xmlns="" val="483141019"/>
                    </a:ext>
                  </a:extLst>
                </a:gridCol>
              </a:tblGrid>
              <a:tr h="633338">
                <a:tc>
                  <a:txBody>
                    <a:bodyPr/>
                    <a:lstStyle/>
                    <a:p>
                      <a:pPr algn="ctr" fontAlgn="ctr"/>
                      <a:r>
                        <a:rPr lang="en-US" b="0" dirty="0">
                          <a:effectLst/>
                          <a:latin typeface="proxima-nova"/>
                        </a:rPr>
                        <a:t>99358</a:t>
                      </a:r>
                      <a:endParaRPr lang="en-US" dirty="0">
                        <a:effectLst/>
                        <a:latin typeface="proxima-nova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b="0" dirty="0">
                          <a:effectLst/>
                          <a:latin typeface="proxima-nova"/>
                        </a:rPr>
                        <a:t>$113.41*</a:t>
                      </a:r>
                      <a:endParaRPr lang="en-US" dirty="0">
                        <a:effectLst/>
                        <a:latin typeface="proxima-nova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4180896"/>
                  </a:ext>
                </a:extLst>
              </a:tr>
              <a:tr h="633338">
                <a:tc>
                  <a:txBody>
                    <a:bodyPr/>
                    <a:lstStyle/>
                    <a:p>
                      <a:pPr algn="ctr" fontAlgn="ctr"/>
                      <a:r>
                        <a:rPr lang="en-US" b="0" dirty="0">
                          <a:effectLst/>
                          <a:latin typeface="proxima-nova"/>
                        </a:rPr>
                        <a:t>99359</a:t>
                      </a:r>
                      <a:endParaRPr lang="en-US" dirty="0">
                        <a:effectLst/>
                        <a:latin typeface="proxima-nova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b="0" dirty="0">
                          <a:effectLst/>
                          <a:latin typeface="proxima-nova"/>
                        </a:rPr>
                        <a:t>$54.55*</a:t>
                      </a:r>
                      <a:endParaRPr lang="en-US" dirty="0">
                        <a:effectLst/>
                        <a:latin typeface="proxima-nova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3105653"/>
                  </a:ext>
                </a:extLst>
              </a:tr>
              <a:tr h="633338">
                <a:tc>
                  <a:txBody>
                    <a:bodyPr/>
                    <a:lstStyle/>
                    <a:p>
                      <a:pPr algn="ctr" fontAlgn="ctr"/>
                      <a:r>
                        <a:rPr lang="en-US" dirty="0">
                          <a:effectLst/>
                          <a:latin typeface="proxima-nova"/>
                        </a:rPr>
                        <a:t>99354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dirty="0">
                          <a:effectLst/>
                          <a:latin typeface="proxima-nova"/>
                        </a:rPr>
                        <a:t>$123.81  +32%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86210079"/>
                  </a:ext>
                </a:extLst>
              </a:tr>
              <a:tr h="633338">
                <a:tc>
                  <a:txBody>
                    <a:bodyPr/>
                    <a:lstStyle/>
                    <a:p>
                      <a:pPr algn="ctr" fontAlgn="ctr"/>
                      <a:r>
                        <a:rPr lang="en-US" dirty="0">
                          <a:effectLst/>
                          <a:latin typeface="proxima-nova"/>
                        </a:rPr>
                        <a:t>99355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dirty="0">
                          <a:effectLst/>
                          <a:latin typeface="proxima-nova"/>
                        </a:rPr>
                        <a:t>$91.87 +1%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04450934"/>
                  </a:ext>
                </a:extLst>
              </a:tr>
              <a:tr h="633338">
                <a:tc>
                  <a:txBody>
                    <a:bodyPr/>
                    <a:lstStyle/>
                    <a:p>
                      <a:pPr algn="ctr" fontAlgn="ctr"/>
                      <a:r>
                        <a:rPr lang="en-US" dirty="0">
                          <a:effectLst/>
                          <a:latin typeface="proxima-nova"/>
                        </a:rPr>
                        <a:t>99415 &amp; 99416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dirty="0">
                          <a:effectLst/>
                          <a:latin typeface="proxima-nova"/>
                        </a:rPr>
                        <a:t>Covered but usually not separately reimbursed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213053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211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7BE850-B1DB-4894-A22B-D89A8DD36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Baskerville Old Face" panose="02020602080505020303" pitchFamily="18" charset="0"/>
              </a:rPr>
              <a:t>Extensivist Clinic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7FF4B2B-A2A9-43EE-9D49-DDBD81EC5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Coding can be a challenge</a:t>
            </a:r>
          </a:p>
          <a:p>
            <a:pPr marL="457200" lvl="1" indent="0">
              <a:buNone/>
            </a:pPr>
            <a:endParaRPr lang="en-US" dirty="0">
              <a:latin typeface="+mj-lt"/>
            </a:endParaRPr>
          </a:p>
          <a:p>
            <a:pPr lvl="1"/>
            <a:endParaRPr lang="en-US" dirty="0">
              <a:latin typeface="+mj-lt"/>
            </a:endParaRPr>
          </a:p>
          <a:p>
            <a:pPr marL="457200" lvl="1" indent="0">
              <a:buNone/>
            </a:pPr>
            <a:endParaRPr lang="en-US" dirty="0">
              <a:latin typeface="+mj-lt"/>
            </a:endParaRPr>
          </a:p>
          <a:p>
            <a:pPr marL="457200" lvl="1" indent="0">
              <a:buNone/>
            </a:pPr>
            <a:endParaRPr lang="en-US" dirty="0">
              <a:latin typeface="+mj-lt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87EDC8F3-3EBC-46B1-8D3D-657E4C297E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0036379"/>
              </p:ext>
            </p:extLst>
          </p:nvPr>
        </p:nvGraphicFramePr>
        <p:xfrm>
          <a:off x="457200" y="2902997"/>
          <a:ext cx="7613374" cy="3173432"/>
        </p:xfrm>
        <a:graphic>
          <a:graphicData uri="http://schemas.openxmlformats.org/drawingml/2006/table">
            <a:tbl>
              <a:tblPr/>
              <a:tblGrid>
                <a:gridCol w="3243182">
                  <a:extLst>
                    <a:ext uri="{9D8B030D-6E8A-4147-A177-3AD203B41FA5}">
                      <a16:colId xmlns:a16="http://schemas.microsoft.com/office/drawing/2014/main" xmlns="" val="128026713"/>
                    </a:ext>
                  </a:extLst>
                </a:gridCol>
                <a:gridCol w="4370192">
                  <a:extLst>
                    <a:ext uri="{9D8B030D-6E8A-4147-A177-3AD203B41FA5}">
                      <a16:colId xmlns:a16="http://schemas.microsoft.com/office/drawing/2014/main" xmlns="" val="483141019"/>
                    </a:ext>
                  </a:extLst>
                </a:gridCol>
              </a:tblGrid>
              <a:tr h="633338">
                <a:tc>
                  <a:txBody>
                    <a:bodyPr/>
                    <a:lstStyle/>
                    <a:p>
                      <a:r>
                        <a:rPr lang="en-US" dirty="0"/>
                        <a:t>       96360 IV infusion, hydration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b="0" dirty="0">
                          <a:effectLst/>
                          <a:latin typeface="proxima-nova"/>
                        </a:rPr>
                        <a:t>$58.50</a:t>
                      </a:r>
                      <a:endParaRPr lang="en-US" dirty="0">
                        <a:effectLst/>
                        <a:latin typeface="proxima-nova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4180896"/>
                  </a:ext>
                </a:extLst>
              </a:tr>
              <a:tr h="633338">
                <a:tc>
                  <a:txBody>
                    <a:bodyPr/>
                    <a:lstStyle/>
                    <a:p>
                      <a:pPr algn="ctr" fontAlgn="ctr"/>
                      <a:r>
                        <a:rPr lang="en-US" dirty="0"/>
                        <a:t>96361</a:t>
                      </a:r>
                      <a:endParaRPr lang="en-US" dirty="0">
                        <a:effectLst/>
                        <a:latin typeface="proxima-nova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b="0" dirty="0">
                          <a:effectLst/>
                          <a:latin typeface="proxima-nova"/>
                        </a:rPr>
                        <a:t>$15.43</a:t>
                      </a:r>
                      <a:endParaRPr lang="en-US" dirty="0">
                        <a:effectLst/>
                        <a:latin typeface="proxima-nova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3105653"/>
                  </a:ext>
                </a:extLst>
              </a:tr>
              <a:tr h="633338">
                <a:tc>
                  <a:txBody>
                    <a:bodyPr/>
                    <a:lstStyle/>
                    <a:p>
                      <a:pPr algn="ctr" fontAlgn="ctr"/>
                      <a:r>
                        <a:rPr lang="en-US" dirty="0"/>
                        <a:t>96365 IV infusion, for therapy</a:t>
                      </a:r>
                      <a:endParaRPr lang="en-US" dirty="0">
                        <a:effectLst/>
                        <a:latin typeface="proxima-nova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dirty="0">
                          <a:effectLst/>
                          <a:latin typeface="proxima-nova"/>
                        </a:rPr>
                        <a:t>$58.14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86210079"/>
                  </a:ext>
                </a:extLst>
              </a:tr>
              <a:tr h="633338">
                <a:tc>
                  <a:txBody>
                    <a:bodyPr/>
                    <a:lstStyle/>
                    <a:p>
                      <a:pPr algn="ctr" fontAlgn="ctr"/>
                      <a:r>
                        <a:rPr lang="en-US" dirty="0"/>
                        <a:t>96374 Therapeutic, intravenous push</a:t>
                      </a:r>
                      <a:endParaRPr lang="en-US" dirty="0">
                        <a:effectLst/>
                        <a:latin typeface="proxima-nova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dirty="0">
                          <a:effectLst/>
                          <a:latin typeface="proxima-nova"/>
                        </a:rPr>
                        <a:t>$58.14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04450934"/>
                  </a:ext>
                </a:extLst>
              </a:tr>
              <a:tr h="633338">
                <a:tc>
                  <a:txBody>
                    <a:bodyPr/>
                    <a:lstStyle/>
                    <a:p>
                      <a:pPr algn="ctr" fontAlgn="ctr"/>
                      <a:r>
                        <a:rPr lang="en-US" dirty="0"/>
                        <a:t>96375</a:t>
                      </a:r>
                      <a:endParaRPr lang="en-US" dirty="0">
                        <a:effectLst/>
                        <a:latin typeface="proxima-nova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dirty="0">
                          <a:effectLst/>
                          <a:latin typeface="proxima-nova"/>
                        </a:rPr>
                        <a:t>$22.61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213053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689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F64342-B15B-4D4B-83E0-18773E4FC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+mj-lt"/>
              </a:rPr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7117DB7-1EF0-4561-98CE-136B03942B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dirty="0">
                <a:hlinkClick r:id="rId2"/>
              </a:rPr>
              <a:t>http://www.healthdata.org/data-vi</a:t>
            </a:r>
            <a:r>
              <a:rPr lang="en-US" dirty="0"/>
              <a:t>sualization/us-health-map</a:t>
            </a:r>
          </a:p>
          <a:p>
            <a:r>
              <a:rPr lang="en-US" dirty="0"/>
              <a:t>Mitchell, P., M. </a:t>
            </a:r>
            <a:r>
              <a:rPr lang="en-US" dirty="0" err="1"/>
              <a:t>Wynia</a:t>
            </a:r>
            <a:r>
              <a:rPr lang="en-US" dirty="0"/>
              <a:t>, R. Golden, B. </a:t>
            </a:r>
            <a:r>
              <a:rPr lang="en-US" dirty="0" err="1"/>
              <a:t>McNellis</a:t>
            </a:r>
            <a:r>
              <a:rPr lang="en-US" dirty="0"/>
              <a:t>, S. Okun, C.E. Webb, V. </a:t>
            </a:r>
            <a:r>
              <a:rPr lang="en-US" dirty="0" err="1"/>
              <a:t>Rohrbach</a:t>
            </a:r>
            <a:r>
              <a:rPr lang="en-US" dirty="0"/>
              <a:t>, and I. Von </a:t>
            </a:r>
            <a:r>
              <a:rPr lang="en-US" dirty="0" err="1"/>
              <a:t>Kohorn</a:t>
            </a:r>
            <a:r>
              <a:rPr lang="en-US" dirty="0"/>
              <a:t>. 2012. Core principles &amp; values of effective team-based health care. Discussion Paper, Institute of Medicine, Washington, DC. </a:t>
            </a:r>
          </a:p>
          <a:p>
            <a:r>
              <a:rPr lang="en-US" dirty="0"/>
              <a:t>Creating Patient-centered Team-based Primary Care AHRQ Publication No. 16-0002-EF pcmh.ahrq.gov/page/creating-patient-centered-team-based-primary-care </a:t>
            </a:r>
          </a:p>
          <a:p>
            <a:r>
              <a:rPr lang="en-US" dirty="0" err="1"/>
              <a:t>Peikes</a:t>
            </a:r>
            <a:r>
              <a:rPr lang="en-US" dirty="0"/>
              <a:t> D, Chen A, </a:t>
            </a:r>
            <a:r>
              <a:rPr lang="en-US" dirty="0" err="1"/>
              <a:t>Schore</a:t>
            </a:r>
            <a:r>
              <a:rPr lang="en-US" dirty="0"/>
              <a:t> J, Brown R. Effects of care coordination on hospitalization, quality of care, and health care expenditures among Medicare beneficiaries: 15 randomized trials. JAMA. 2009;301(6):603-618</a:t>
            </a:r>
          </a:p>
          <a:p>
            <a:r>
              <a:rPr lang="en-US" dirty="0" err="1"/>
              <a:t>Krumholz</a:t>
            </a:r>
            <a:r>
              <a:rPr lang="en-US" dirty="0"/>
              <a:t> HM. Post-Hospital Syndrome— An Acquired, Transient Condition of Generalized Risk. N </a:t>
            </a:r>
            <a:r>
              <a:rPr lang="en-US" dirty="0" err="1"/>
              <a:t>Engl</a:t>
            </a:r>
            <a:r>
              <a:rPr lang="en-US" dirty="0"/>
              <a:t> J Med 2013;368;2:100-102.</a:t>
            </a:r>
          </a:p>
          <a:p>
            <a:r>
              <a:rPr lang="en-US" dirty="0" err="1"/>
              <a:t>Do,H</a:t>
            </a:r>
            <a:r>
              <a:rPr lang="en-US" dirty="0"/>
              <a:t>. Medical “</a:t>
            </a:r>
            <a:r>
              <a:rPr lang="en-US" dirty="0" err="1"/>
              <a:t>Extensivists</a:t>
            </a:r>
            <a:r>
              <a:rPr lang="en-US" dirty="0"/>
              <a:t>” care for high acuity patients, across settings, lead to reduced hospital use. AHRQ. Innovations Exchange US </a:t>
            </a:r>
            <a:r>
              <a:rPr lang="en-US" dirty="0" err="1"/>
              <a:t>Dept</a:t>
            </a:r>
            <a:r>
              <a:rPr lang="en-US" dirty="0"/>
              <a:t> HHS 2013.</a:t>
            </a:r>
          </a:p>
          <a:p>
            <a:r>
              <a:rPr lang="en-US" dirty="0"/>
              <a:t>Burke et al. Effect of a hospitalist-run post-discharge clinic on outcomes. J Hosp Med 2014; 9(1):7-12.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880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Questions/Feedback</a:t>
            </a:r>
            <a:endParaRPr lang="en-US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>
              <a:latin typeface="+mn-lt"/>
            </a:endParaRPr>
          </a:p>
          <a:p>
            <a:r>
              <a:rPr lang="en-US" dirty="0" smtClean="0">
                <a:latin typeface="+mn-lt"/>
              </a:rPr>
              <a:t>Peter </a:t>
            </a:r>
            <a:r>
              <a:rPr lang="en-US" dirty="0" err="1" smtClean="0">
                <a:latin typeface="+mn-lt"/>
              </a:rPr>
              <a:t>Bockhorst</a:t>
            </a:r>
            <a:r>
              <a:rPr lang="en-US" dirty="0" smtClean="0">
                <a:latin typeface="+mn-lt"/>
              </a:rPr>
              <a:t> DO </a:t>
            </a:r>
          </a:p>
          <a:p>
            <a:pPr lvl="1"/>
            <a:r>
              <a:rPr lang="en-US" dirty="0" smtClean="0">
                <a:latin typeface="+mn-lt"/>
                <a:hlinkClick r:id="rId2"/>
              </a:rPr>
              <a:t>bockhors@etsu.edu</a:t>
            </a:r>
            <a:endParaRPr lang="en-US" dirty="0">
              <a:latin typeface="+mn-lt"/>
            </a:endParaRPr>
          </a:p>
          <a:p>
            <a:pPr lvl="1"/>
            <a:endParaRPr lang="en-US" dirty="0" smtClean="0">
              <a:latin typeface="+mn-lt"/>
            </a:endParaRPr>
          </a:p>
          <a:p>
            <a:r>
              <a:rPr lang="en-US" dirty="0" smtClean="0">
                <a:latin typeface="+mn-lt"/>
              </a:rPr>
              <a:t>Erin Harris MD</a:t>
            </a:r>
          </a:p>
          <a:p>
            <a:pPr lvl="1"/>
            <a:r>
              <a:rPr lang="en-US" dirty="0" smtClean="0">
                <a:latin typeface="+mn-lt"/>
                <a:hlinkClick r:id="rId3"/>
              </a:rPr>
              <a:t>harrise@etsu.edu</a:t>
            </a:r>
            <a:endParaRPr lang="en-US" dirty="0" smtClean="0">
              <a:latin typeface="+mn-lt"/>
            </a:endParaRPr>
          </a:p>
          <a:p>
            <a:pPr lvl="1"/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342685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069" y="2529334"/>
            <a:ext cx="8400499" cy="217298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Please evaluate this presentation using the conference mobile app! Simply click on the "clipboard" icon       on the presentation page.</a:t>
            </a:r>
          </a:p>
        </p:txBody>
      </p:sp>
      <p:pic>
        <p:nvPicPr>
          <p:cNvPr id="2" name="Picture 1" descr="Clipboar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871" y="3595625"/>
            <a:ext cx="465083" cy="49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90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528EA2-A423-4EB0-86C9-D44AA1C61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+mj-lt"/>
              </a:rPr>
              <a:t>Our Team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D1F05C06-89B2-4520-BDDB-71F65EC7C6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9922" y="1773515"/>
            <a:ext cx="5924179" cy="4443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637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FE0D9C-4B18-4307-91A5-DE5924435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Baskerville Old Face" panose="02020602080505020303" pitchFamily="18" charset="0"/>
              </a:rPr>
              <a:t>Our Place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1B486EDC-5BE1-42A8-AEF8-1BF2DBBDF4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4122" y="2270125"/>
            <a:ext cx="6715756" cy="394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23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300A7A-6080-493D-8F12-075708DC5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Baskerville Old Face" panose="02020602080505020303" pitchFamily="18" charset="0"/>
              </a:rPr>
              <a:t>Our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BD4CE02-AC08-428F-A882-7780FC47C3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Baskerville Old Face" panose="02020602080505020303" pitchFamily="18" charset="0"/>
              </a:rPr>
              <a:t>City of Kingsport: 52,806</a:t>
            </a:r>
          </a:p>
          <a:p>
            <a:r>
              <a:rPr lang="en-US" dirty="0" smtClean="0">
                <a:latin typeface="Baskerville Old Face" panose="02020602080505020303" pitchFamily="18" charset="0"/>
              </a:rPr>
              <a:t>Tri-Cities population: 130,000</a:t>
            </a:r>
            <a:endParaRPr lang="en-US" dirty="0">
              <a:latin typeface="Baskerville Old Face" panose="02020602080505020303" pitchFamily="18" charset="0"/>
            </a:endParaRPr>
          </a:p>
          <a:p>
            <a:r>
              <a:rPr lang="en-US" dirty="0">
                <a:latin typeface="Baskerville Old Face" panose="02020602080505020303" pitchFamily="18" charset="0"/>
              </a:rPr>
              <a:t>Catchment area </a:t>
            </a:r>
            <a:r>
              <a:rPr lang="en-US" dirty="0" smtClean="0">
                <a:latin typeface="Baskerville Old Face" panose="02020602080505020303" pitchFamily="18" charset="0"/>
              </a:rPr>
              <a:t>: 2.5 </a:t>
            </a:r>
            <a:r>
              <a:rPr lang="en-US" dirty="0">
                <a:latin typeface="Baskerville Old Face" panose="02020602080505020303" pitchFamily="18" charset="0"/>
              </a:rPr>
              <a:t>million </a:t>
            </a:r>
          </a:p>
          <a:p>
            <a:r>
              <a:rPr lang="en-US" dirty="0">
                <a:latin typeface="Baskerville Old Face" panose="02020602080505020303" pitchFamily="18" charset="0"/>
              </a:rPr>
              <a:t>Our Residency</a:t>
            </a:r>
          </a:p>
          <a:p>
            <a:pPr lvl="1"/>
            <a:r>
              <a:rPr lang="en-US" dirty="0">
                <a:latin typeface="Baskerville Old Face" panose="02020602080505020303" pitchFamily="18" charset="0"/>
              </a:rPr>
              <a:t>6/6/6</a:t>
            </a:r>
          </a:p>
          <a:p>
            <a:pPr lvl="1"/>
            <a:r>
              <a:rPr lang="en-US" dirty="0">
                <a:latin typeface="Baskerville Old Face" panose="02020602080505020303" pitchFamily="18" charset="0"/>
              </a:rPr>
              <a:t>PCMH </a:t>
            </a:r>
            <a:r>
              <a:rPr lang="en-US" dirty="0" smtClean="0">
                <a:latin typeface="Baskerville Old Face" panose="02020602080505020303" pitchFamily="18" charset="0"/>
              </a:rPr>
              <a:t>Level 3 </a:t>
            </a:r>
            <a:r>
              <a:rPr lang="en-US" dirty="0">
                <a:latin typeface="Baskerville Old Face" panose="02020602080505020303" pitchFamily="18" charset="0"/>
              </a:rPr>
              <a:t>May 2015</a:t>
            </a:r>
          </a:p>
          <a:p>
            <a:pPr lvl="1"/>
            <a:r>
              <a:rPr lang="en-US" dirty="0">
                <a:latin typeface="Baskerville Old Face" panose="02020602080505020303" pitchFamily="18" charset="0"/>
              </a:rPr>
              <a:t>PharmD, Psychology, Social Work, PHM</a:t>
            </a:r>
          </a:p>
          <a:p>
            <a:pPr marL="457200" lvl="1" indent="0">
              <a:buNone/>
            </a:pPr>
            <a:endParaRPr lang="en-US" dirty="0">
              <a:latin typeface="Baskerville Old Face" panose="02020602080505020303" pitchFamily="18" charset="0"/>
            </a:endParaRPr>
          </a:p>
          <a:p>
            <a:pPr lvl="1"/>
            <a:endParaRPr lang="en-US" dirty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028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300A7A-6080-493D-8F12-075708DC5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Baskerville Old Face" panose="02020602080505020303" pitchFamily="18" charset="0"/>
              </a:rPr>
              <a:t>Our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BD4CE02-AC08-428F-A882-7780FC47C3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latin typeface="Baskerville Old Face" panose="02020602080505020303" pitchFamily="18" charset="0"/>
              </a:rPr>
              <a:t>Disadvantaged </a:t>
            </a:r>
            <a:r>
              <a:rPr lang="en-US" dirty="0" smtClean="0">
                <a:latin typeface="Baskerville Old Face" panose="02020602080505020303" pitchFamily="18" charset="0"/>
              </a:rPr>
              <a:t>population in the Appalachian Region.</a:t>
            </a:r>
          </a:p>
          <a:p>
            <a:r>
              <a:rPr lang="en-US" dirty="0" smtClean="0">
                <a:latin typeface="Baskerville Old Face" panose="02020602080505020303" pitchFamily="18" charset="0"/>
              </a:rPr>
              <a:t>Sullivan County median household income: $39,577</a:t>
            </a:r>
            <a:endParaRPr lang="en-US" dirty="0">
              <a:latin typeface="Baskerville Old Face" panose="02020602080505020303" pitchFamily="18" charset="0"/>
            </a:endParaRPr>
          </a:p>
          <a:p>
            <a:r>
              <a:rPr lang="en-US" dirty="0">
                <a:latin typeface="Baskerville Old Face" panose="02020602080505020303" pitchFamily="18" charset="0"/>
              </a:rPr>
              <a:t>Low health </a:t>
            </a:r>
            <a:r>
              <a:rPr lang="en-US" dirty="0" smtClean="0">
                <a:latin typeface="Baskerville Old Face" panose="02020602080505020303" pitchFamily="18" charset="0"/>
              </a:rPr>
              <a:t>literacy, transportation issues.</a:t>
            </a:r>
            <a:endParaRPr lang="en-US" dirty="0">
              <a:latin typeface="Baskerville Old Face" panose="02020602080505020303" pitchFamily="18" charset="0"/>
            </a:endParaRPr>
          </a:p>
          <a:p>
            <a:r>
              <a:rPr lang="en-US" dirty="0" smtClean="0">
                <a:latin typeface="Baskerville Old Face" panose="02020602080505020303" pitchFamily="18" charset="0"/>
              </a:rPr>
              <a:t>One of the top </a:t>
            </a:r>
            <a:r>
              <a:rPr lang="en-US" dirty="0">
                <a:latin typeface="Baskerville Old Face" panose="02020602080505020303" pitchFamily="18" charset="0"/>
              </a:rPr>
              <a:t>3 </a:t>
            </a:r>
            <a:r>
              <a:rPr lang="en-US" dirty="0" smtClean="0">
                <a:latin typeface="Baskerville Old Face" panose="02020602080505020303" pitchFamily="18" charset="0"/>
              </a:rPr>
              <a:t>CSA regions in all-cause mortality.</a:t>
            </a:r>
            <a:endParaRPr lang="en-US" dirty="0">
              <a:latin typeface="Baskerville Old Face" panose="02020602080505020303" pitchFamily="18" charset="0"/>
            </a:endParaRPr>
          </a:p>
          <a:p>
            <a:r>
              <a:rPr lang="en-US" dirty="0">
                <a:latin typeface="Baskerville Old Face" panose="02020602080505020303" pitchFamily="18" charset="0"/>
              </a:rPr>
              <a:t>#1 </a:t>
            </a:r>
            <a:r>
              <a:rPr lang="en-US" dirty="0" smtClean="0">
                <a:latin typeface="Baskerville Old Face" panose="02020602080505020303" pitchFamily="18" charset="0"/>
              </a:rPr>
              <a:t>NAS-Sullivan County </a:t>
            </a:r>
          </a:p>
          <a:p>
            <a:pPr lvl="1"/>
            <a:r>
              <a:rPr lang="en-US" dirty="0" smtClean="0">
                <a:latin typeface="Baskerville Old Face" panose="02020602080505020303" pitchFamily="18" charset="0"/>
              </a:rPr>
              <a:t>48/1,000</a:t>
            </a:r>
            <a:endParaRPr lang="en-US" dirty="0">
              <a:latin typeface="Baskerville Old Face" panose="02020602080505020303" pitchFamily="18" charset="0"/>
            </a:endParaRPr>
          </a:p>
          <a:p>
            <a:endParaRPr lang="en-US" dirty="0">
              <a:latin typeface="Baskerville Old Face" panose="02020602080505020303" pitchFamily="18" charset="0"/>
            </a:endParaRPr>
          </a:p>
          <a:p>
            <a:pPr marL="457200" lvl="1" indent="0">
              <a:buNone/>
            </a:pPr>
            <a:endParaRPr lang="en-US" dirty="0">
              <a:latin typeface="Baskerville Old Face" panose="02020602080505020303" pitchFamily="18" charset="0"/>
            </a:endParaRPr>
          </a:p>
          <a:p>
            <a:pPr lvl="1"/>
            <a:endParaRPr lang="en-US" dirty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85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CAB3BB3B-0845-4848-82A6-8791D859D4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1637" y="976544"/>
            <a:ext cx="5634669" cy="503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89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8A184F5F-B96B-4AAD-9C8E-57F1611AAB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009" y="1109709"/>
            <a:ext cx="6899379" cy="4947143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5145206" y="3535512"/>
            <a:ext cx="559558" cy="395785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61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Baskerville Old Face"/>
        <a:ea typeface=""/>
        <a:cs typeface=""/>
      </a:majorFont>
      <a:minorFont>
        <a:latin typeface="Baskerville Old Fa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1891</TotalTime>
  <Words>965</Words>
  <Application>Microsoft Office PowerPoint</Application>
  <PresentationFormat>On-screen Show (4:3)</PresentationFormat>
  <Paragraphs>215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Arial</vt:lpstr>
      <vt:lpstr>Baskerville Old Face</vt:lpstr>
      <vt:lpstr>Calibri</vt:lpstr>
      <vt:lpstr>DengXian</vt:lpstr>
      <vt:lpstr>Helvetica</vt:lpstr>
      <vt:lpstr>proxima-nova</vt:lpstr>
      <vt:lpstr>Times New Roman</vt:lpstr>
      <vt:lpstr>Office Theme</vt:lpstr>
      <vt:lpstr>How We Close the Gaps</vt:lpstr>
      <vt:lpstr>Disclosures</vt:lpstr>
      <vt:lpstr>Objectives</vt:lpstr>
      <vt:lpstr>Our Team</vt:lpstr>
      <vt:lpstr>Our Place</vt:lpstr>
      <vt:lpstr>Our Practice</vt:lpstr>
      <vt:lpstr>Our Practice</vt:lpstr>
      <vt:lpstr>PowerPoint Presentation</vt:lpstr>
      <vt:lpstr>PowerPoint Presentation</vt:lpstr>
      <vt:lpstr>Initial Success</vt:lpstr>
      <vt:lpstr>McKenzie Calhoun PharmD</vt:lpstr>
      <vt:lpstr>Jesse Gilreath LCSW</vt:lpstr>
      <vt:lpstr>So Then What Happened?</vt:lpstr>
      <vt:lpstr>PowerPoint Presentation</vt:lpstr>
      <vt:lpstr>Quality Metrics/Gaps-ACO</vt:lpstr>
      <vt:lpstr>PowerPoint Presentation</vt:lpstr>
      <vt:lpstr>Despair</vt:lpstr>
      <vt:lpstr>Moving On</vt:lpstr>
      <vt:lpstr>Maggie Schnell LPN</vt:lpstr>
      <vt:lpstr>Monaco Briggs MBA</vt:lpstr>
      <vt:lpstr>Needs</vt:lpstr>
      <vt:lpstr>PowerPoint Presentation</vt:lpstr>
      <vt:lpstr>Roles</vt:lpstr>
      <vt:lpstr>PowerPoint Presentation</vt:lpstr>
      <vt:lpstr>Challenges</vt:lpstr>
      <vt:lpstr>PowerPoint Presentation</vt:lpstr>
      <vt:lpstr>Extensivist Clinic</vt:lpstr>
      <vt:lpstr>Extensivist Clinic</vt:lpstr>
      <vt:lpstr>Extensivist Clinic</vt:lpstr>
      <vt:lpstr>Extensivist Clinic</vt:lpstr>
      <vt:lpstr>Extensivist Clinic</vt:lpstr>
      <vt:lpstr>Extensivist Clinic</vt:lpstr>
      <vt:lpstr>Extensivist Clinic</vt:lpstr>
      <vt:lpstr>Extensivist Clinic</vt:lpstr>
      <vt:lpstr>References</vt:lpstr>
      <vt:lpstr>Questions/Feedback</vt:lpstr>
      <vt:lpstr>PowerPoint Presentation</vt:lpstr>
    </vt:vector>
  </TitlesOfParts>
  <Company>STFM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Melissa Abuel</dc:creator>
  <cp:lastModifiedBy>Bockhorst, Peter Rhea</cp:lastModifiedBy>
  <cp:revision>134</cp:revision>
  <dcterms:created xsi:type="dcterms:W3CDTF">2013-07-17T19:19:39Z</dcterms:created>
  <dcterms:modified xsi:type="dcterms:W3CDTF">2017-12-05T21:02:22Z</dcterms:modified>
</cp:coreProperties>
</file>