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1" r:id="rId3"/>
    <p:sldId id="25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63" r:id="rId12"/>
    <p:sldId id="280" r:id="rId13"/>
    <p:sldId id="281" r:id="rId14"/>
    <p:sldId id="282" r:id="rId15"/>
    <p:sldId id="283" r:id="rId16"/>
    <p:sldId id="264" r:id="rId17"/>
    <p:sldId id="265" r:id="rId18"/>
    <p:sldId id="272" r:id="rId19"/>
    <p:sldId id="274" r:id="rId20"/>
    <p:sldId id="266" r:id="rId21"/>
    <p:sldId id="267" r:id="rId22"/>
    <p:sldId id="277" r:id="rId23"/>
    <p:sldId id="276" r:id="rId24"/>
    <p:sldId id="268" r:id="rId25"/>
    <p:sldId id="275" r:id="rId26"/>
    <p:sldId id="269" r:id="rId27"/>
    <p:sldId id="270" r:id="rId28"/>
    <p:sldId id="271" r:id="rId29"/>
    <p:sldId id="278" r:id="rId30"/>
    <p:sldId id="279" r:id="rId31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Precepting techniques</c:v>
                </c:pt>
                <c:pt idx="1">
                  <c:v>Research techniques</c:v>
                </c:pt>
                <c:pt idx="2">
                  <c:v>Presentation Skills</c:v>
                </c:pt>
                <c:pt idx="3">
                  <c:v>Curriculum Development</c:v>
                </c:pt>
                <c:pt idx="4">
                  <c:v>Eval of learners</c:v>
                </c:pt>
                <c:pt idx="5">
                  <c:v>Giving Feedback</c:v>
                </c:pt>
                <c:pt idx="6">
                  <c:v>Time Mgmt</c:v>
                </c:pt>
                <c:pt idx="7">
                  <c:v>Negotiating skills</c:v>
                </c:pt>
                <c:pt idx="8">
                  <c:v>Adult learning theory</c:v>
                </c:pt>
                <c:pt idx="9">
                  <c:v>Use of computers in Med Ed</c:v>
                </c:pt>
                <c:pt idx="10">
                  <c:v>Personnel Mgmt</c:v>
                </c:pt>
                <c:pt idx="11">
                  <c:v>Leadership</c:v>
                </c:pt>
                <c:pt idx="12">
                  <c:v>Writing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3.6</c:v>
                </c:pt>
                <c:pt idx="1">
                  <c:v>2.2000000000000002</c:v>
                </c:pt>
                <c:pt idx="2">
                  <c:v>3.9</c:v>
                </c:pt>
                <c:pt idx="3">
                  <c:v>2.6</c:v>
                </c:pt>
                <c:pt idx="4">
                  <c:v>3.5</c:v>
                </c:pt>
                <c:pt idx="5">
                  <c:v>3.8</c:v>
                </c:pt>
                <c:pt idx="6">
                  <c:v>3.5</c:v>
                </c:pt>
                <c:pt idx="7">
                  <c:v>3.4</c:v>
                </c:pt>
                <c:pt idx="8">
                  <c:v>3.8</c:v>
                </c:pt>
                <c:pt idx="9">
                  <c:v>3.5</c:v>
                </c:pt>
                <c:pt idx="10">
                  <c:v>3.4</c:v>
                </c:pt>
                <c:pt idx="11">
                  <c:v>3.9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0-4E95-9473-4C29445C1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02400"/>
        <c:axId val="169610152"/>
      </c:barChart>
      <c:catAx>
        <c:axId val="10580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000"/>
            </a:pPr>
            <a:endParaRPr lang="en-US"/>
          </a:p>
        </c:txPr>
        <c:crossAx val="169610152"/>
        <c:crosses val="autoZero"/>
        <c:auto val="1"/>
        <c:lblAlgn val="ctr"/>
        <c:lblOffset val="100"/>
        <c:noMultiLvlLbl val="0"/>
      </c:catAx>
      <c:valAx>
        <c:axId val="169610152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802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69199813799436E-2"/>
          <c:y val="2.6858199165727743E-2"/>
          <c:w val="0.88365009866519306"/>
          <c:h val="0.86172441084490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PowerPoint]Sheet2'!$B$1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'[Chart in Microsoft PowerPoint]Sheet2'!$A$2:$A$14</c:f>
              <c:strCache>
                <c:ptCount val="13"/>
                <c:pt idx="0">
                  <c:v>Precepting techniques</c:v>
                </c:pt>
                <c:pt idx="1">
                  <c:v>Research techniques</c:v>
                </c:pt>
                <c:pt idx="2">
                  <c:v>Presentation Skills</c:v>
                </c:pt>
                <c:pt idx="3">
                  <c:v>Curriculum Development</c:v>
                </c:pt>
                <c:pt idx="4">
                  <c:v>Eval of learners</c:v>
                </c:pt>
                <c:pt idx="5">
                  <c:v>Giving Feedback</c:v>
                </c:pt>
                <c:pt idx="6">
                  <c:v>Time Mgmt</c:v>
                </c:pt>
                <c:pt idx="7">
                  <c:v>Negotiating skills</c:v>
                </c:pt>
                <c:pt idx="8">
                  <c:v>Adult learning theory</c:v>
                </c:pt>
                <c:pt idx="9">
                  <c:v>Use of computers in Med Ed</c:v>
                </c:pt>
                <c:pt idx="10">
                  <c:v>Personnel Mgmt</c:v>
                </c:pt>
                <c:pt idx="11">
                  <c:v>Leadership</c:v>
                </c:pt>
                <c:pt idx="12">
                  <c:v>Writing</c:v>
                </c:pt>
              </c:strCache>
            </c:strRef>
          </c:cat>
          <c:val>
            <c:numRef>
              <c:f>'[Chart in Microsoft PowerPoint]Sheet2'!$B$2:$B$14</c:f>
              <c:numCache>
                <c:formatCode>General</c:formatCode>
                <c:ptCount val="13"/>
                <c:pt idx="0">
                  <c:v>3.6</c:v>
                </c:pt>
                <c:pt idx="1">
                  <c:v>2.2000000000000002</c:v>
                </c:pt>
                <c:pt idx="2">
                  <c:v>3.9</c:v>
                </c:pt>
                <c:pt idx="3">
                  <c:v>2.6</c:v>
                </c:pt>
                <c:pt idx="4">
                  <c:v>3.5</c:v>
                </c:pt>
                <c:pt idx="5">
                  <c:v>3.8</c:v>
                </c:pt>
                <c:pt idx="6">
                  <c:v>3.5</c:v>
                </c:pt>
                <c:pt idx="7">
                  <c:v>3.4</c:v>
                </c:pt>
                <c:pt idx="8">
                  <c:v>3.8</c:v>
                </c:pt>
                <c:pt idx="9">
                  <c:v>3.5</c:v>
                </c:pt>
                <c:pt idx="10">
                  <c:v>3.4</c:v>
                </c:pt>
                <c:pt idx="11">
                  <c:v>3.9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9-4C6F-B36E-1B9B6F9C0868}"/>
            </c:ext>
          </c:extLst>
        </c:ser>
        <c:ser>
          <c:idx val="1"/>
          <c:order val="1"/>
          <c:tx>
            <c:strRef>
              <c:f>'[Chart in Microsoft PowerPoint]Sheet2'!$C$1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'[Chart in Microsoft PowerPoint]Sheet2'!$A$2:$A$14</c:f>
              <c:strCache>
                <c:ptCount val="13"/>
                <c:pt idx="0">
                  <c:v>Precepting techniques</c:v>
                </c:pt>
                <c:pt idx="1">
                  <c:v>Research techniques</c:v>
                </c:pt>
                <c:pt idx="2">
                  <c:v>Presentation Skills</c:v>
                </c:pt>
                <c:pt idx="3">
                  <c:v>Curriculum Development</c:v>
                </c:pt>
                <c:pt idx="4">
                  <c:v>Eval of learners</c:v>
                </c:pt>
                <c:pt idx="5">
                  <c:v>Giving Feedback</c:v>
                </c:pt>
                <c:pt idx="6">
                  <c:v>Time Mgmt</c:v>
                </c:pt>
                <c:pt idx="7">
                  <c:v>Negotiating skills</c:v>
                </c:pt>
                <c:pt idx="8">
                  <c:v>Adult learning theory</c:v>
                </c:pt>
                <c:pt idx="9">
                  <c:v>Use of computers in Med Ed</c:v>
                </c:pt>
                <c:pt idx="10">
                  <c:v>Personnel Mgmt</c:v>
                </c:pt>
                <c:pt idx="11">
                  <c:v>Leadership</c:v>
                </c:pt>
                <c:pt idx="12">
                  <c:v>Writing</c:v>
                </c:pt>
              </c:strCache>
            </c:strRef>
          </c:cat>
          <c:val>
            <c:numRef>
              <c:f>'[Chart in Microsoft PowerPoint]Sheet2'!$C$2:$C$14</c:f>
              <c:numCache>
                <c:formatCode>General</c:formatCode>
                <c:ptCount val="13"/>
                <c:pt idx="0">
                  <c:v>4.8</c:v>
                </c:pt>
                <c:pt idx="1">
                  <c:v>3.3</c:v>
                </c:pt>
                <c:pt idx="2">
                  <c:v>4.7</c:v>
                </c:pt>
                <c:pt idx="3">
                  <c:v>3.3</c:v>
                </c:pt>
                <c:pt idx="4">
                  <c:v>4.2</c:v>
                </c:pt>
                <c:pt idx="5">
                  <c:v>4.5999999999999996</c:v>
                </c:pt>
                <c:pt idx="6">
                  <c:v>4</c:v>
                </c:pt>
                <c:pt idx="7">
                  <c:v>3.7</c:v>
                </c:pt>
                <c:pt idx="8">
                  <c:v>4.3</c:v>
                </c:pt>
                <c:pt idx="9">
                  <c:v>4</c:v>
                </c:pt>
                <c:pt idx="10">
                  <c:v>3.6</c:v>
                </c:pt>
                <c:pt idx="11">
                  <c:v>4.2</c:v>
                </c:pt>
                <c:pt idx="1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9-4C6F-B36E-1B9B6F9C0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971648"/>
        <c:axId val="169876920"/>
      </c:barChart>
      <c:catAx>
        <c:axId val="16897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876920"/>
        <c:crosses val="autoZero"/>
        <c:auto val="1"/>
        <c:lblAlgn val="ctr"/>
        <c:lblOffset val="100"/>
        <c:noMultiLvlLbl val="0"/>
      </c:catAx>
      <c:valAx>
        <c:axId val="169876920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897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0D0EA1-186D-42BB-AE6D-92D862308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9BEBA-59C9-44F8-B95F-7ABF5350F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19268-0D2F-41CA-B37C-CE675E3046C9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4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E3B34-75E3-486B-9836-5F645B4474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66" dirty="0"/>
              <a:t>400 Children were impacted by the Service Team</a:t>
            </a:r>
          </a:p>
          <a:p>
            <a:pPr lvl="1"/>
            <a:r>
              <a:rPr lang="en-US" sz="2666" dirty="0"/>
              <a:t>2 schools and 1 orphanage</a:t>
            </a:r>
          </a:p>
          <a:p>
            <a:r>
              <a:rPr lang="en-US" sz="2666" dirty="0"/>
              <a:t>Painted playground equipment</a:t>
            </a:r>
          </a:p>
          <a:p>
            <a:r>
              <a:rPr lang="en-US" sz="2666" dirty="0"/>
              <a:t>Painted 1 school interior</a:t>
            </a:r>
          </a:p>
          <a:p>
            <a:r>
              <a:rPr lang="en-US" sz="2666" dirty="0"/>
              <a:t>Painted 1 school exterior and a fence</a:t>
            </a:r>
          </a:p>
          <a:p>
            <a:r>
              <a:rPr lang="en-US" sz="2666" dirty="0"/>
              <a:t>Painted chairs and tables</a:t>
            </a:r>
          </a:p>
          <a:p>
            <a:r>
              <a:rPr lang="en-US" sz="2666" dirty="0"/>
              <a:t>Assisted with well child exams</a:t>
            </a:r>
          </a:p>
          <a:p>
            <a:r>
              <a:rPr lang="en-US" sz="2666" dirty="0"/>
              <a:t>Provided hundreds of school supplies, soccer balls, jump ropes</a:t>
            </a:r>
          </a:p>
          <a:p>
            <a:r>
              <a:rPr lang="en-US" sz="2666" dirty="0"/>
              <a:t>CompHealth donated:</a:t>
            </a:r>
          </a:p>
          <a:p>
            <a:pPr lvl="1"/>
            <a:r>
              <a:rPr lang="en-US" sz="2666" dirty="0"/>
              <a:t>500 Treat Bags and provided $2,000 to purchase French children's books in Haiti.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172 </a:t>
            </a:r>
            <a:r>
              <a:rPr lang="en-US" dirty="0"/>
              <a:t>Well child visits were accomplished with the help of the Service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brand ppt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0E7D5-2386-4BF2-BEDB-F9EEAF3E0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718" y="274639"/>
            <a:ext cx="281866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721" y="274639"/>
            <a:ext cx="825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5397B-C1FD-409D-84CA-BDF98B234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721" y="274639"/>
            <a:ext cx="1127466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3147" y="6381750"/>
            <a:ext cx="711015" cy="476250"/>
          </a:xfrm>
        </p:spPr>
        <p:txBody>
          <a:bodyPr/>
          <a:lstStyle>
            <a:lvl1pPr>
              <a:defRPr/>
            </a:lvl1pPr>
          </a:lstStyle>
          <a:p>
            <a:fld id="{543AB522-D0C9-4EC7-8854-1D98DD263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588" y="279400"/>
            <a:ext cx="10665222" cy="914400"/>
          </a:xfrm>
        </p:spPr>
        <p:txBody>
          <a:bodyPr>
            <a:normAutofit/>
          </a:bodyPr>
          <a:lstStyle>
            <a:lvl1pPr algn="ctr">
              <a:defRPr sz="5332" baseline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588" y="1295400"/>
            <a:ext cx="10665222" cy="4978400"/>
          </a:xfrm>
        </p:spPr>
        <p:txBody>
          <a:bodyPr/>
          <a:lstStyle>
            <a:lvl1pPr marL="0" indent="0" algn="l">
              <a:buNone/>
              <a:defRPr sz="3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588" y="1295400"/>
            <a:ext cx="10665222" cy="4978400"/>
          </a:xfrm>
        </p:spPr>
        <p:txBody>
          <a:bodyPr/>
          <a:lstStyle>
            <a:lvl1pPr>
              <a:defRPr sz="3199">
                <a:latin typeface="+mn-lt"/>
              </a:defRPr>
            </a:lvl1pPr>
            <a:lvl2pPr>
              <a:defRPr sz="3199">
                <a:latin typeface="+mn-lt"/>
              </a:defRPr>
            </a:lvl2pPr>
            <a:lvl3pPr>
              <a:defRPr sz="3199">
                <a:latin typeface="+mn-lt"/>
              </a:defRPr>
            </a:lvl3pPr>
            <a:lvl4pPr>
              <a:defRPr sz="3199">
                <a:latin typeface="+mn-lt"/>
              </a:defRPr>
            </a:lvl4pPr>
            <a:lvl5pPr>
              <a:defRPr sz="3199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2588" y="6375401"/>
            <a:ext cx="5078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B382B94-7E31-4F66-9FE8-3B3D4BD64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25531C-F3B7-4618-9A07-E14445AD4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742C1-DE04-44DB-9E21-73AB9B429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21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626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23272A-A81E-4761-AEE7-A2A50D1A8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1EA65-0E8D-4E87-9D3C-61AC39E0E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EB041-ED23-4471-A775-3B165D8EC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2E7CB-E5B4-4522-BFE5-D1AB0BA01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5F8A9-A22B-4E52-9689-D1C790C4C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C07190-35DA-4B4D-80A9-BB848C9A2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rand ppt_INTERIO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0AFF801-4D52-4516-B766-8E24031359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162" y="1219200"/>
            <a:ext cx="10360501" cy="1470025"/>
          </a:xfrm>
        </p:spPr>
        <p:txBody>
          <a:bodyPr/>
          <a:lstStyle/>
          <a:p>
            <a:r>
              <a:rPr lang="en-US" i="1" dirty="0"/>
              <a:t>Family Medicine Cares International:</a:t>
            </a:r>
            <a:r>
              <a:rPr lang="en-US" dirty="0"/>
              <a:t> Patient Care, Service, Medical Education and Faculty Development in Haiti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Donald Briscoe, MD </a:t>
            </a:r>
          </a:p>
          <a:p>
            <a:r>
              <a:rPr lang="en-US" dirty="0"/>
              <a:t>Anna </a:t>
            </a:r>
            <a:r>
              <a:rPr lang="en-US" dirty="0" err="1"/>
              <a:t>Doubeni</a:t>
            </a:r>
            <a:r>
              <a:rPr lang="en-US" dirty="0"/>
              <a:t>, MD MPH</a:t>
            </a:r>
          </a:p>
          <a:p>
            <a:r>
              <a:rPr lang="en-US" dirty="0" err="1"/>
              <a:t>Neubert</a:t>
            </a:r>
            <a:r>
              <a:rPr lang="en-US" dirty="0"/>
              <a:t> Philippe, MD</a:t>
            </a:r>
          </a:p>
          <a:p>
            <a:r>
              <a:rPr lang="en-US" dirty="0"/>
              <a:t>Mary Jo Welker, MD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014" y="280221"/>
            <a:ext cx="10868369" cy="914162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 Care and Service Team Collaboration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014" y="1295956"/>
            <a:ext cx="10868369" cy="4773956"/>
          </a:xfrm>
        </p:spPr>
        <p:txBody>
          <a:bodyPr/>
          <a:lstStyle/>
          <a:p>
            <a:pPr marL="457086" indent="-457086" defTabSz="609448" fontAlgn="auto">
              <a:spcAft>
                <a:spcPts val="0"/>
              </a:spcAft>
              <a:buFont typeface="Arial"/>
              <a:buChar char="•"/>
            </a:pPr>
            <a:r>
              <a:rPr lang="en-US" sz="2666" dirty="0">
                <a:solidFill>
                  <a:prstClr val="black"/>
                </a:solidFill>
                <a:latin typeface="+mn-lt"/>
                <a:cs typeface="+mn-cs"/>
              </a:rPr>
              <a:t>Patient Care Team performed physical examinations for school age children and made necessary follow up for those in need. </a:t>
            </a:r>
          </a:p>
          <a:p>
            <a:pPr marL="457086" indent="-457086" defTabSz="609448" fontAlgn="auto">
              <a:spcAft>
                <a:spcPts val="0"/>
              </a:spcAft>
              <a:buFont typeface="Arial"/>
              <a:buChar char="•"/>
            </a:pPr>
            <a:r>
              <a:rPr lang="en-US" sz="2666" dirty="0">
                <a:solidFill>
                  <a:prstClr val="black"/>
                </a:solidFill>
                <a:latin typeface="+mn-lt"/>
                <a:cs typeface="+mn-cs"/>
              </a:rPr>
              <a:t>Service Team delivered toys, sports equipment, and school supplies to the children upon completion of their visits.  </a:t>
            </a:r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203146" y="6476206"/>
            <a:ext cx="507868" cy="30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135BAE30-6E22-4236-A6D5-693B6E4A8D1E}" type="slidenum">
              <a:rPr lang="en-US" sz="1866">
                <a:solidFill>
                  <a:schemeClr val="bg1"/>
                </a:solidFill>
              </a:rPr>
              <a:pPr marL="0" indent="0">
                <a:buNone/>
              </a:pPr>
              <a:t>10</a:t>
            </a:fld>
            <a:endParaRPr lang="en-US" sz="18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4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Education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Haitian Medical Education System</a:t>
            </a:r>
          </a:p>
          <a:p>
            <a:pPr lvl="1"/>
            <a:r>
              <a:rPr lang="en-US" dirty="0"/>
              <a:t>5 medical schools in Port au Prince</a:t>
            </a:r>
          </a:p>
          <a:p>
            <a:pPr lvl="2"/>
            <a:r>
              <a:rPr lang="en-US" dirty="0"/>
              <a:t>1 public, 4 private</a:t>
            </a:r>
          </a:p>
          <a:p>
            <a:pPr lvl="1"/>
            <a:r>
              <a:rPr lang="en-US" dirty="0"/>
              <a:t>5-6 years</a:t>
            </a:r>
          </a:p>
          <a:p>
            <a:r>
              <a:rPr lang="en-US" dirty="0"/>
              <a:t>Internship Year</a:t>
            </a:r>
          </a:p>
          <a:p>
            <a:r>
              <a:rPr lang="en-US" dirty="0"/>
              <a:t>Social Service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3" descr="S:\Individual Development\Photos\2017\FMCI\Cherpitel, Brenda\Cherpitel, Brenda (67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4" r="12413" b="6315"/>
          <a:stretch/>
        </p:blipFill>
        <p:spPr bwMode="auto">
          <a:xfrm>
            <a:off x="5547156" y="1905000"/>
            <a:ext cx="647824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Education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29 Residency Programs</a:t>
            </a:r>
          </a:p>
          <a:p>
            <a:pPr lvl="1"/>
            <a:r>
              <a:rPr lang="en-US" dirty="0"/>
              <a:t>2 FM Residencies</a:t>
            </a:r>
          </a:p>
          <a:p>
            <a:r>
              <a:rPr lang="en-US" dirty="0"/>
              <a:t>Most medical school graduates do not go to residency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 descr="S:\Individual Development\Photos\2017\FMCI\Cherpitel, Brenda\Cherpitel, Brenda (16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10" y="1752600"/>
            <a:ext cx="538480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3505200"/>
            <a:ext cx="3493337" cy="26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Education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6-8 volunteer FM Faculty Members and AAFP Foundation Staff</a:t>
            </a:r>
          </a:p>
          <a:p>
            <a:endParaRPr lang="en-US" dirty="0"/>
          </a:p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Symposia</a:t>
            </a:r>
          </a:p>
          <a:p>
            <a:pPr lvl="1"/>
            <a:r>
              <a:rPr lang="en-US" dirty="0"/>
              <a:t>Promotion of FM Specialty</a:t>
            </a:r>
          </a:p>
          <a:p>
            <a:pPr lvl="1"/>
            <a:r>
              <a:rPr lang="en-US" dirty="0"/>
              <a:t>Faculty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6" descr="S:\Individual Development\Photos\2017\FMCI\Cherpitel, Brenda\Cherpitel, Brenda (220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 bwMode="auto">
          <a:xfrm>
            <a:off x="5683591" y="1752600"/>
            <a:ext cx="609803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77" y="66098"/>
            <a:ext cx="11274663" cy="1143000"/>
          </a:xfrm>
        </p:spPr>
        <p:txBody>
          <a:bodyPr/>
          <a:lstStyle/>
          <a:p>
            <a:r>
              <a:rPr lang="en-US" dirty="0"/>
              <a:t>        Symposia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042" y="609600"/>
            <a:ext cx="5281665" cy="5638800"/>
          </a:xfrm>
        </p:spPr>
        <p:txBody>
          <a:bodyPr/>
          <a:lstStyle/>
          <a:p>
            <a:r>
              <a:rPr lang="en-US" dirty="0"/>
              <a:t>Full day, CME-type conference</a:t>
            </a:r>
          </a:p>
          <a:p>
            <a:r>
              <a:rPr lang="en-US" dirty="0"/>
              <a:t>Topics/themes recommended by Haitian faculty</a:t>
            </a:r>
          </a:p>
          <a:p>
            <a:pPr lvl="1"/>
            <a:r>
              <a:rPr lang="en-US" dirty="0"/>
              <a:t>Recent: Women’s Health, Mental Health, Adolescent Care</a:t>
            </a:r>
          </a:p>
          <a:p>
            <a:r>
              <a:rPr lang="en-US" dirty="0"/>
              <a:t>Presented in Cap </a:t>
            </a:r>
            <a:r>
              <a:rPr lang="en-US" dirty="0" err="1"/>
              <a:t>Haitien</a:t>
            </a:r>
            <a:r>
              <a:rPr lang="en-US" dirty="0"/>
              <a:t> and Port au Prince</a:t>
            </a:r>
          </a:p>
          <a:p>
            <a:pPr lvl="1"/>
            <a:r>
              <a:rPr lang="en-US" dirty="0"/>
              <a:t>Speakers are both </a:t>
            </a:r>
            <a:r>
              <a:rPr lang="en-US" i="1" dirty="0"/>
              <a:t>FMCI </a:t>
            </a:r>
            <a:r>
              <a:rPr lang="en-US" dirty="0"/>
              <a:t>and Haitian faculty</a:t>
            </a:r>
          </a:p>
          <a:p>
            <a:pPr lvl="1"/>
            <a:r>
              <a:rPr lang="en-US" dirty="0"/>
              <a:t>In French</a:t>
            </a:r>
          </a:p>
          <a:p>
            <a:pPr lvl="1"/>
            <a:r>
              <a:rPr lang="en-US" dirty="0"/>
              <a:t>30-50 participants at each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S:\Individual Development\Bulletin\2017\Issue 1\Photos\FMCI\Med Ed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9"/>
          <a:stretch/>
        </p:blipFill>
        <p:spPr bwMode="auto">
          <a:xfrm>
            <a:off x="6043613" y="1828800"/>
            <a:ext cx="5924562" cy="38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of FM Specialty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with Deans of Medical Schools</a:t>
            </a:r>
          </a:p>
          <a:p>
            <a:pPr lvl="1"/>
            <a:r>
              <a:rPr lang="en-US" dirty="0"/>
              <a:t>Encourage incorporation of FM education into curriculum</a:t>
            </a:r>
          </a:p>
          <a:p>
            <a:r>
              <a:rPr lang="en-US" dirty="0"/>
              <a:t>Meeting with MSPP</a:t>
            </a:r>
          </a:p>
          <a:p>
            <a:pPr lvl="1"/>
            <a:r>
              <a:rPr lang="en-US" dirty="0"/>
              <a:t>Promote support for FM specialty and FM residencies</a:t>
            </a:r>
          </a:p>
          <a:p>
            <a:pPr lvl="1"/>
            <a:r>
              <a:rPr lang="en-US" dirty="0"/>
              <a:t>Consideration of new FM residency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</a:t>
            </a:r>
            <a:br>
              <a:rPr lang="en-US" dirty="0"/>
            </a:br>
            <a:r>
              <a:rPr lang="en-US" dirty="0"/>
              <a:t>Program Philosophy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  <a:p>
            <a:pPr lvl="1"/>
            <a:r>
              <a:rPr lang="en-US" dirty="0"/>
              <a:t>Mission work is important but not enough</a:t>
            </a:r>
          </a:p>
          <a:p>
            <a:pPr lvl="1"/>
            <a:r>
              <a:rPr lang="en-US" dirty="0"/>
              <a:t>Need committed, well-trained, local medical community</a:t>
            </a:r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Started with a request for a book…</a:t>
            </a:r>
          </a:p>
          <a:p>
            <a:pPr lvl="1"/>
            <a:r>
              <a:rPr lang="en-US" dirty="0"/>
              <a:t>Led to a meeting at the PAP airport…</a:t>
            </a:r>
          </a:p>
          <a:p>
            <a:pPr lvl="1"/>
            <a:r>
              <a:rPr lang="en-US" dirty="0"/>
              <a:t>Spurred discussion with the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3581400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 </a:t>
            </a:r>
            <a:br>
              <a:rPr lang="en-US" dirty="0"/>
            </a:br>
            <a:r>
              <a:rPr lang="en-US" dirty="0"/>
              <a:t>Curriculum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Needs Assessment</a:t>
            </a:r>
          </a:p>
          <a:p>
            <a:pPr lvl="1"/>
            <a:r>
              <a:rPr lang="en-US" dirty="0"/>
              <a:t>Survey conducted of faculty and leadership of both programs</a:t>
            </a:r>
          </a:p>
          <a:p>
            <a:endParaRPr lang="en-US" dirty="0"/>
          </a:p>
          <a:p>
            <a:r>
              <a:rPr lang="en-US" dirty="0"/>
              <a:t>Structure adapted from UNTHSC Faculty Development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3612" y="2057401"/>
            <a:ext cx="5978085" cy="33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Survey Results (2014)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long have you been a faculty member?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" y="3505200"/>
            <a:ext cx="4240358" cy="23852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04" y="1456095"/>
            <a:ext cx="5257801" cy="465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2014-02-16 20.47.36.jpg"/>
          <p:cNvSpPr>
            <a:spLocks noChangeAspect="1" noChangeArrowheads="1"/>
          </p:cNvSpPr>
          <p:nvPr/>
        </p:nvSpPr>
        <p:spPr bwMode="auto">
          <a:xfrm>
            <a:off x="155574" y="-144463"/>
            <a:ext cx="2433637" cy="24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Survey Results (2014)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835862"/>
              </p:ext>
            </p:extLst>
          </p:nvPr>
        </p:nvGraphicFramePr>
        <p:xfrm>
          <a:off x="304800" y="1219200"/>
          <a:ext cx="11657012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272A-A81E-4761-AEE7-A2A50D1A82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Presenters have no Conflicts of Interest or Financial Disclosures to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</a:t>
            </a:r>
            <a:br>
              <a:rPr lang="en-US" dirty="0"/>
            </a:br>
            <a:r>
              <a:rPr lang="en-US" dirty="0"/>
              <a:t>Visits/Teams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visits per year</a:t>
            </a:r>
          </a:p>
          <a:p>
            <a:pPr lvl="1"/>
            <a:r>
              <a:rPr lang="en-US" dirty="0"/>
              <a:t>Delegation team</a:t>
            </a:r>
          </a:p>
          <a:p>
            <a:pPr lvl="1"/>
            <a:r>
              <a:rPr lang="en-US" dirty="0"/>
              <a:t>Dedicated FD trip</a:t>
            </a:r>
          </a:p>
          <a:p>
            <a:r>
              <a:rPr lang="en-US" dirty="0"/>
              <a:t>2-3 days per visit</a:t>
            </a:r>
          </a:p>
          <a:p>
            <a:r>
              <a:rPr lang="en-US" dirty="0"/>
              <a:t>Team</a:t>
            </a:r>
          </a:p>
          <a:p>
            <a:pPr lvl="1"/>
            <a:r>
              <a:rPr lang="en-US" dirty="0"/>
              <a:t>6 to 8 during delegation</a:t>
            </a:r>
          </a:p>
          <a:p>
            <a:pPr lvl="1"/>
            <a:r>
              <a:rPr lang="en-US" dirty="0"/>
              <a:t>3 during FD only trips</a:t>
            </a:r>
          </a:p>
          <a:p>
            <a:pPr lvl="1"/>
            <a:r>
              <a:rPr lang="en-US" dirty="0"/>
              <a:t>AAFP Foundation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1981200"/>
            <a:ext cx="5552547" cy="31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</a:t>
            </a:r>
            <a:br>
              <a:rPr lang="en-US" dirty="0"/>
            </a:br>
            <a:r>
              <a:rPr lang="en-US" dirty="0"/>
              <a:t>Topics Presented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Precepting</a:t>
            </a:r>
            <a:r>
              <a:rPr lang="en-US" dirty="0"/>
              <a:t> Techniques</a:t>
            </a:r>
          </a:p>
          <a:p>
            <a:endParaRPr lang="en-US" sz="1600" dirty="0"/>
          </a:p>
          <a:p>
            <a:r>
              <a:rPr lang="en-US" dirty="0"/>
              <a:t>Giving Feedback</a:t>
            </a:r>
          </a:p>
          <a:p>
            <a:endParaRPr lang="en-US" sz="1600" dirty="0"/>
          </a:p>
          <a:p>
            <a:r>
              <a:rPr lang="en-US" dirty="0"/>
              <a:t>Fair Evaluation</a:t>
            </a:r>
          </a:p>
          <a:p>
            <a:endParaRPr lang="en-US" sz="1600" dirty="0"/>
          </a:p>
          <a:p>
            <a:r>
              <a:rPr lang="en-US" dirty="0"/>
              <a:t>Large Group Teaching</a:t>
            </a:r>
          </a:p>
          <a:p>
            <a:endParaRPr lang="en-US" sz="1600" dirty="0"/>
          </a:p>
          <a:p>
            <a:r>
              <a:rPr lang="en-US" dirty="0"/>
              <a:t>Small Group Teaching</a:t>
            </a:r>
          </a:p>
          <a:p>
            <a:endParaRPr lang="en-US" sz="1600" dirty="0"/>
          </a:p>
          <a:p>
            <a:r>
              <a:rPr lang="en-US" dirty="0"/>
              <a:t>Adult Learning Theory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Curriculum Development</a:t>
            </a:r>
          </a:p>
          <a:p>
            <a:endParaRPr lang="en-US" sz="1600" dirty="0"/>
          </a:p>
          <a:p>
            <a:r>
              <a:rPr lang="en-US" dirty="0"/>
              <a:t>Scholarly Activities</a:t>
            </a:r>
          </a:p>
          <a:p>
            <a:endParaRPr lang="en-US" sz="1600" dirty="0"/>
          </a:p>
          <a:p>
            <a:r>
              <a:rPr lang="en-US" dirty="0"/>
              <a:t>Research</a:t>
            </a:r>
          </a:p>
          <a:p>
            <a:endParaRPr lang="en-US" sz="1600" dirty="0"/>
          </a:p>
          <a:p>
            <a:r>
              <a:rPr lang="en-US" dirty="0"/>
              <a:t>Mentoring</a:t>
            </a:r>
          </a:p>
          <a:p>
            <a:endParaRPr lang="en-US" sz="1600" dirty="0"/>
          </a:p>
          <a:p>
            <a:r>
              <a:rPr lang="en-US" dirty="0"/>
              <a:t>Public Speaking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21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272A-A81E-4761-AEE7-A2A50D1A824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38" y="457200"/>
            <a:ext cx="8632446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7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212" y="192910"/>
            <a:ext cx="11274663" cy="1143000"/>
          </a:xfrm>
        </p:spPr>
        <p:txBody>
          <a:bodyPr/>
          <a:lstStyle/>
          <a:p>
            <a:r>
              <a:rPr lang="en-US" dirty="0"/>
              <a:t>Faculty Development Participation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272A-A81E-4761-AEE7-A2A50D1A824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76" y="1345305"/>
            <a:ext cx="7991636" cy="47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7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152400"/>
            <a:ext cx="11274663" cy="944562"/>
          </a:xfrm>
        </p:spPr>
        <p:txBody>
          <a:bodyPr/>
          <a:lstStyle/>
          <a:p>
            <a:r>
              <a:rPr lang="en-US" dirty="0"/>
              <a:t>Faculty Development: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858257"/>
              </p:ext>
            </p:extLst>
          </p:nvPr>
        </p:nvGraphicFramePr>
        <p:xfrm>
          <a:off x="379412" y="1219200"/>
          <a:ext cx="11199813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0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 Other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Academic Participation</a:t>
            </a:r>
          </a:p>
          <a:p>
            <a:r>
              <a:rPr lang="en-US" dirty="0"/>
              <a:t>Ongoing Mentoring Relationship</a:t>
            </a:r>
          </a:p>
          <a:p>
            <a:r>
              <a:rPr lang="en-US" dirty="0"/>
              <a:t>Informal Communications</a:t>
            </a:r>
          </a:p>
          <a:p>
            <a:r>
              <a:rPr lang="en-US" dirty="0"/>
              <a:t>Development of other partnerships</a:t>
            </a:r>
          </a:p>
          <a:p>
            <a:pPr lvl="1"/>
            <a:r>
              <a:rPr lang="en-US" dirty="0"/>
              <a:t>NRN</a:t>
            </a:r>
          </a:p>
          <a:p>
            <a:pPr lvl="1"/>
            <a:r>
              <a:rPr lang="en-US" dirty="0"/>
              <a:t>AFMRD/RPS</a:t>
            </a:r>
          </a:p>
          <a:p>
            <a:pPr lvl="1"/>
            <a:r>
              <a:rPr lang="en-US" dirty="0"/>
              <a:t>AAFP</a:t>
            </a:r>
          </a:p>
          <a:p>
            <a:pPr lvl="1"/>
            <a:r>
              <a:rPr lang="en-US" dirty="0"/>
              <a:t>Materials and supplies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262186"/>
            <a:ext cx="4875212" cy="27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</a:t>
            </a:r>
            <a:br>
              <a:rPr lang="en-US" dirty="0"/>
            </a:b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Logistics, logistics, logistics</a:t>
            </a:r>
          </a:p>
          <a:p>
            <a:endParaRPr lang="en-US" sz="2000" dirty="0"/>
          </a:p>
          <a:p>
            <a:r>
              <a:rPr lang="en-US" dirty="0"/>
              <a:t>Language</a:t>
            </a:r>
          </a:p>
          <a:p>
            <a:endParaRPr lang="en-US" sz="2000" dirty="0"/>
          </a:p>
          <a:p>
            <a:r>
              <a:rPr lang="en-US" dirty="0"/>
              <a:t>Politics</a:t>
            </a:r>
          </a:p>
          <a:p>
            <a:endParaRPr lang="en-US" sz="2000" dirty="0"/>
          </a:p>
          <a:p>
            <a:r>
              <a:rPr lang="en-US" dirty="0"/>
              <a:t>Funding of Residency Programs</a:t>
            </a:r>
          </a:p>
          <a:p>
            <a:endParaRPr lang="en-US" sz="2000" dirty="0"/>
          </a:p>
          <a:p>
            <a:r>
              <a:rPr lang="en-US" dirty="0"/>
              <a:t>Faculty Turnover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429000"/>
            <a:ext cx="4197880" cy="23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</a:t>
            </a:r>
            <a:br>
              <a:rPr lang="en-US" dirty="0"/>
            </a:br>
            <a:r>
              <a:rPr lang="en-US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Re-attempt to leverage technologies</a:t>
            </a:r>
          </a:p>
          <a:p>
            <a:endParaRPr lang="en-US" dirty="0"/>
          </a:p>
          <a:p>
            <a:r>
              <a:rPr lang="en-US" dirty="0"/>
              <a:t>Separation of tracks for the 2 programs</a:t>
            </a:r>
          </a:p>
          <a:p>
            <a:endParaRPr lang="en-US" dirty="0"/>
          </a:p>
          <a:p>
            <a:r>
              <a:rPr lang="en-US" dirty="0"/>
              <a:t>Support development of Haitian FM Society</a:t>
            </a:r>
          </a:p>
          <a:p>
            <a:endParaRPr lang="en-US" dirty="0"/>
          </a:p>
          <a:p>
            <a:r>
              <a:rPr lang="en-US" dirty="0"/>
              <a:t>Support to future FM Residency (if/when started)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</a:t>
            </a:r>
            <a:br>
              <a:rPr lang="en-US" dirty="0"/>
            </a:br>
            <a:r>
              <a:rPr lang="en-US" dirty="0"/>
              <a:t>Exportability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been done in other countries</a:t>
            </a:r>
          </a:p>
          <a:p>
            <a:endParaRPr lang="en-US" dirty="0"/>
          </a:p>
          <a:p>
            <a:r>
              <a:rPr lang="en-US" dirty="0"/>
              <a:t>Needs</a:t>
            </a:r>
          </a:p>
          <a:p>
            <a:pPr lvl="1"/>
            <a:r>
              <a:rPr lang="en-US" dirty="0"/>
              <a:t>Dedicated Local Faculty/Program(s)</a:t>
            </a:r>
          </a:p>
          <a:p>
            <a:pPr lvl="1"/>
            <a:r>
              <a:rPr lang="en-US" dirty="0"/>
              <a:t>Committed and Experienced Mentors</a:t>
            </a:r>
          </a:p>
          <a:p>
            <a:pPr lvl="1"/>
            <a:r>
              <a:rPr lang="en-US" dirty="0"/>
              <a:t>Lots of logistical support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</a:t>
            </a:r>
            <a:br>
              <a:rPr lang="en-US" dirty="0"/>
            </a:br>
            <a:r>
              <a:rPr lang="en-US" dirty="0"/>
              <a:t>Exportability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Exportable Model</a:t>
            </a:r>
          </a:p>
          <a:p>
            <a:pPr lvl="1"/>
            <a:r>
              <a:rPr lang="en-US" dirty="0"/>
              <a:t>Low material costs</a:t>
            </a:r>
          </a:p>
          <a:p>
            <a:pPr lvl="1"/>
            <a:r>
              <a:rPr lang="en-US" dirty="0"/>
              <a:t>No shortage of willing volunteer faculty</a:t>
            </a:r>
          </a:p>
          <a:p>
            <a:pPr lvl="1"/>
            <a:r>
              <a:rPr lang="en-US" dirty="0"/>
              <a:t>Requires long-term 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the activities performed by the volunteers in the AAFP Foundation’s </a:t>
            </a:r>
            <a:r>
              <a:rPr lang="en-US" i="1" dirty="0"/>
              <a:t>Family Medicine Cares International</a:t>
            </a:r>
            <a:r>
              <a:rPr lang="en-US" dirty="0"/>
              <a:t> Program</a:t>
            </a:r>
          </a:p>
          <a:p>
            <a:endParaRPr lang="en-US" sz="2600" dirty="0"/>
          </a:p>
          <a:p>
            <a:r>
              <a:rPr lang="en-US" dirty="0"/>
              <a:t>Describe the role of faculty development in medical capacity building in Haiti</a:t>
            </a:r>
          </a:p>
          <a:p>
            <a:endParaRPr lang="en-US" sz="2600" dirty="0"/>
          </a:p>
          <a:p>
            <a:r>
              <a:rPr lang="en-US" dirty="0"/>
              <a:t>Provide support for family medicine educators in developing countries to promote the availability of well-trained family physicians throughout the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Faculty of Hospital St. Nicolas, St. Marc</a:t>
            </a:r>
          </a:p>
          <a:p>
            <a:r>
              <a:rPr lang="en-US" dirty="0"/>
              <a:t>Faculty of Hospital </a:t>
            </a:r>
            <a:r>
              <a:rPr lang="en-US" dirty="0" err="1"/>
              <a:t>Universitaire</a:t>
            </a:r>
            <a:r>
              <a:rPr lang="en-US" dirty="0"/>
              <a:t> </a:t>
            </a:r>
            <a:r>
              <a:rPr lang="en-US" dirty="0" err="1"/>
              <a:t>Justinien</a:t>
            </a:r>
            <a:r>
              <a:rPr lang="en-US" dirty="0"/>
              <a:t>, Cap </a:t>
            </a:r>
            <a:r>
              <a:rPr lang="en-US" dirty="0" err="1"/>
              <a:t>Haitien</a:t>
            </a:r>
            <a:endParaRPr lang="en-US" dirty="0"/>
          </a:p>
          <a:p>
            <a:r>
              <a:rPr lang="en-US" dirty="0"/>
              <a:t>UNTHSC Faculty Development Center</a:t>
            </a:r>
          </a:p>
          <a:p>
            <a:r>
              <a:rPr lang="en-US" dirty="0"/>
              <a:t>AAFP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2" y="1600201"/>
            <a:ext cx="5786435" cy="43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i="1" dirty="0"/>
              <a:t>Family Medicine Cares International?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2588" y="1447800"/>
            <a:ext cx="10665222" cy="4826000"/>
          </a:xfrm>
        </p:spPr>
        <p:txBody>
          <a:bodyPr/>
          <a:lstStyle/>
          <a:p>
            <a:r>
              <a:rPr lang="en-US" dirty="0"/>
              <a:t>Humanitarian program created to provide sustainable and accessible health care to underserved populations around the world. </a:t>
            </a:r>
          </a:p>
          <a:p>
            <a:endParaRPr lang="en-US" dirty="0"/>
          </a:p>
          <a:p>
            <a:r>
              <a:rPr lang="en-US" dirty="0"/>
              <a:t>Provides patient care, delivers education and training in Family Medicine, and works to improve the health and quality of life of people in Haiti.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Individual Development\Family Medicine Cares\International\Delegation\2017\Delegation Handbook\Haiti Map\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40838"/>
            <a:ext cx="82296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Family Medicine Cares International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294" y="1295955"/>
            <a:ext cx="11071516" cy="4977104"/>
          </a:xfrm>
        </p:spPr>
        <p:txBody>
          <a:bodyPr/>
          <a:lstStyle/>
          <a:p>
            <a:r>
              <a:rPr lang="en-US" sz="2666" dirty="0"/>
              <a:t>Program Components</a:t>
            </a:r>
          </a:p>
          <a:p>
            <a:pPr lvl="1"/>
            <a:r>
              <a:rPr lang="en-US" sz="2399" dirty="0"/>
              <a:t>Patient Care</a:t>
            </a:r>
          </a:p>
          <a:p>
            <a:pPr lvl="1"/>
            <a:r>
              <a:rPr lang="en-US" sz="2399" dirty="0"/>
              <a:t>Medical Education and Training</a:t>
            </a:r>
          </a:p>
          <a:p>
            <a:pPr lvl="1"/>
            <a:r>
              <a:rPr lang="en-US" sz="2399" dirty="0"/>
              <a:t>Children and Youth Projects</a:t>
            </a:r>
          </a:p>
          <a:p>
            <a:pPr lvl="1"/>
            <a:r>
              <a:rPr lang="en-US" sz="2399" dirty="0"/>
              <a:t>Medical Equipment and Supplies</a:t>
            </a:r>
          </a:p>
          <a:p>
            <a:endParaRPr lang="en-US" sz="1333" dirty="0"/>
          </a:p>
          <a:p>
            <a:r>
              <a:rPr lang="en-US" sz="2666" dirty="0"/>
              <a:t>Work is Accomplished Through</a:t>
            </a:r>
          </a:p>
          <a:p>
            <a:pPr lvl="1"/>
            <a:r>
              <a:rPr lang="en-US" sz="2399" dirty="0"/>
              <a:t>Annual Delegation</a:t>
            </a:r>
          </a:p>
          <a:p>
            <a:pPr lvl="1"/>
            <a:r>
              <a:rPr lang="en-US" sz="2399" dirty="0"/>
              <a:t>Faculty Development Trips</a:t>
            </a:r>
          </a:p>
          <a:p>
            <a:pPr lvl="1"/>
            <a:r>
              <a:rPr lang="en-US" sz="2399" dirty="0"/>
              <a:t>Ongoing Communication and Mentoring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1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Delegation Trip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2588" y="1092808"/>
            <a:ext cx="10665222" cy="4977104"/>
          </a:xfrm>
        </p:spPr>
        <p:txBody>
          <a:bodyPr/>
          <a:lstStyle/>
          <a:p>
            <a:r>
              <a:rPr lang="en-US" sz="2933" dirty="0"/>
              <a:t>The Annual Delegation trip is a one-week volunteer opportunity that includes both medical and non-medical individuals. </a:t>
            </a:r>
          </a:p>
          <a:p>
            <a:endParaRPr lang="en-US" sz="1333" dirty="0"/>
          </a:p>
          <a:p>
            <a:r>
              <a:rPr lang="en-US" sz="2933" dirty="0"/>
              <a:t>Delegation has three teams:</a:t>
            </a:r>
          </a:p>
          <a:p>
            <a:pPr lvl="1"/>
            <a:r>
              <a:rPr lang="en-US" sz="2666" dirty="0"/>
              <a:t>Patient Care</a:t>
            </a:r>
          </a:p>
          <a:p>
            <a:pPr lvl="1"/>
            <a:r>
              <a:rPr lang="en-US" sz="2666" dirty="0"/>
              <a:t>Medical Education</a:t>
            </a:r>
          </a:p>
          <a:p>
            <a:pPr lvl="1"/>
            <a:r>
              <a:rPr lang="en-US" sz="2666" dirty="0"/>
              <a:t>Service</a:t>
            </a:r>
          </a:p>
          <a:p>
            <a:endParaRPr lang="en-US" sz="1333" dirty="0"/>
          </a:p>
          <a:p>
            <a:r>
              <a:rPr lang="en-US" sz="2933" dirty="0"/>
              <a:t>2018 Delegation: February 24 – March 3</a:t>
            </a:r>
          </a:p>
          <a:p>
            <a:endParaRPr lang="en-US" sz="29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 rot="16200000">
            <a:off x="-2437766" y="2133937"/>
            <a:ext cx="6094413" cy="1828324"/>
          </a:xfrm>
        </p:spPr>
        <p:txBody>
          <a:bodyPr>
            <a:normAutofit/>
          </a:bodyPr>
          <a:lstStyle/>
          <a:p>
            <a:r>
              <a:rPr lang="en-US" dirty="0"/>
              <a:t>Patient Care Team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2307091" y="5155750"/>
            <a:ext cx="7211721" cy="162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266" b="1" dirty="0"/>
              <a:t> 682 </a:t>
            </a:r>
            <a:r>
              <a:rPr lang="en-US" sz="4266" dirty="0"/>
              <a:t>Patients were seen!</a:t>
            </a:r>
          </a:p>
        </p:txBody>
      </p:sp>
      <p:pic>
        <p:nvPicPr>
          <p:cNvPr id="3074" name="Picture 2" descr="S:\Individual Development\Photos\2017\FMCI\Lane, Melanie\IMG_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965">
            <a:off x="971948" y="129169"/>
            <a:ext cx="5823550" cy="43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Individual Development\Photos\2017\FMCI\Parikh, Sanket\IMG_8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63">
            <a:off x="6798431" y="1702250"/>
            <a:ext cx="5417256" cy="40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2588" y="1803823"/>
            <a:ext cx="10665222" cy="49771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Seeks to improve the quality of life and the health of children in Haiti, as well as provide health and hope to Haiti’s youth. It also allows non-medical Delegation members to participate in meaningful volunteer efforts.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191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mpion se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mpion s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4455</TotalTime>
  <Words>856</Words>
  <Application>Microsoft Office PowerPoint</Application>
  <PresentationFormat>Custom</PresentationFormat>
  <Paragraphs>210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PowerPoint</vt:lpstr>
      <vt:lpstr>Family Medicine Cares International: Patient Care, Service, Medical Education and Faculty Development in Haiti</vt:lpstr>
      <vt:lpstr>Disclosures</vt:lpstr>
      <vt:lpstr>Learning Objectives</vt:lpstr>
      <vt:lpstr>What is Family Medicine Cares International?</vt:lpstr>
      <vt:lpstr>PowerPoint Presentation</vt:lpstr>
      <vt:lpstr>Family Medicine Cares International</vt:lpstr>
      <vt:lpstr>Annual Delegation Trip</vt:lpstr>
      <vt:lpstr>Patient Care Team</vt:lpstr>
      <vt:lpstr>Service Team</vt:lpstr>
      <vt:lpstr>Patient Care and Service Team Collaboration</vt:lpstr>
      <vt:lpstr>Medical Education Team</vt:lpstr>
      <vt:lpstr>Medical Education Team</vt:lpstr>
      <vt:lpstr>Medical Education Team</vt:lpstr>
      <vt:lpstr>        Symposia</vt:lpstr>
      <vt:lpstr>Promotion of FM Specialty</vt:lpstr>
      <vt:lpstr>Faculty Development: Program Philosophy and History</vt:lpstr>
      <vt:lpstr>Faculty Development:  Curriculum Development</vt:lpstr>
      <vt:lpstr>Initial Survey Results (2014)</vt:lpstr>
      <vt:lpstr>Initial Survey Results (2014)</vt:lpstr>
      <vt:lpstr>Faculty Development: Visits/Teams</vt:lpstr>
      <vt:lpstr>Faculty Development: Topics Presented</vt:lpstr>
      <vt:lpstr>PowerPoint Presentation</vt:lpstr>
      <vt:lpstr>Faculty Development Participation</vt:lpstr>
      <vt:lpstr>Faculty Development: Outcomes</vt:lpstr>
      <vt:lpstr>Faculty Development: Other Outcomes</vt:lpstr>
      <vt:lpstr>Faculty Development: Challenges</vt:lpstr>
      <vt:lpstr>Faculty Development: Future Plans</vt:lpstr>
      <vt:lpstr>Faculty Development: Exportability</vt:lpstr>
      <vt:lpstr>Faculty Development: Exportability</vt:lpstr>
      <vt:lpstr>Thanks</vt:lpstr>
    </vt:vector>
  </TitlesOfParts>
  <Company>AAFP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Rover</dc:creator>
  <cp:lastModifiedBy>Ashley Poole</cp:lastModifiedBy>
  <cp:revision>52</cp:revision>
  <dcterms:created xsi:type="dcterms:W3CDTF">2013-05-20T16:20:33Z</dcterms:created>
  <dcterms:modified xsi:type="dcterms:W3CDTF">2017-10-11T14:54:18Z</dcterms:modified>
</cp:coreProperties>
</file>