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handoutMasterIdLst>
    <p:handoutMasterId r:id="rId43"/>
  </p:handoutMasterIdLst>
  <p:sldIdLst>
    <p:sldId id="260" r:id="rId2"/>
    <p:sldId id="261" r:id="rId3"/>
    <p:sldId id="262" r:id="rId4"/>
    <p:sldId id="263" r:id="rId5"/>
    <p:sldId id="264" r:id="rId6"/>
    <p:sldId id="265" r:id="rId7"/>
    <p:sldId id="266" r:id="rId8"/>
    <p:sldId id="268" r:id="rId9"/>
    <p:sldId id="269" r:id="rId10"/>
    <p:sldId id="270" r:id="rId11"/>
    <p:sldId id="271" r:id="rId12"/>
    <p:sldId id="272" r:id="rId13"/>
    <p:sldId id="274" r:id="rId14"/>
    <p:sldId id="276"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5" r:id="rId32"/>
    <p:sldId id="296" r:id="rId33"/>
    <p:sldId id="297" r:id="rId34"/>
    <p:sldId id="298" r:id="rId35"/>
    <p:sldId id="299" r:id="rId36"/>
    <p:sldId id="300" r:id="rId37"/>
    <p:sldId id="302" r:id="rId38"/>
    <p:sldId id="304" r:id="rId39"/>
    <p:sldId id="308" r:id="rId40"/>
    <p:sldId id="309" r:id="rId41"/>
  </p:sldIdLst>
  <p:sldSz cx="12188825"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14" y="120"/>
      </p:cViewPr>
      <p:guideLst>
        <p:guide orient="horz" pos="2160"/>
        <p:guide pos="3839"/>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F0D0EA1-186D-42BB-AE6D-92D862308D43}" type="slidenum">
              <a:rPr lang="en-US"/>
              <a:pPr/>
              <a:t>‹#›</a:t>
            </a:fld>
            <a:endParaRPr lang="en-US"/>
          </a:p>
        </p:txBody>
      </p:sp>
    </p:spTree>
    <p:extLst>
      <p:ext uri="{BB962C8B-B14F-4D97-AF65-F5344CB8AC3E}">
        <p14:creationId xmlns:p14="http://schemas.microsoft.com/office/powerpoint/2010/main" val="3056821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382588" y="685800"/>
            <a:ext cx="60928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589BEBA-59C9-44F8-B95F-7ABF5350FF90}" type="slidenum">
              <a:rPr lang="en-US"/>
              <a:pPr/>
              <a:t>‹#›</a:t>
            </a:fld>
            <a:endParaRPr lang="en-US"/>
          </a:p>
        </p:txBody>
      </p:sp>
    </p:spTree>
    <p:extLst>
      <p:ext uri="{BB962C8B-B14F-4D97-AF65-F5344CB8AC3E}">
        <p14:creationId xmlns:p14="http://schemas.microsoft.com/office/powerpoint/2010/main" val="42403915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blackWhite">
      <p:bgPr>
        <a:solidFill>
          <a:schemeClr val="bg1"/>
        </a:solidFill>
        <a:effectLst/>
      </p:bgPr>
    </p:bg>
    <p:spTree>
      <p:nvGrpSpPr>
        <p:cNvPr id="1" name=""/>
        <p:cNvGrpSpPr/>
        <p:nvPr/>
      </p:nvGrpSpPr>
      <p:grpSpPr>
        <a:xfrm>
          <a:off x="0" y="0"/>
          <a:ext cx="0" cy="0"/>
          <a:chOff x="0" y="0"/>
          <a:chExt cx="0" cy="0"/>
        </a:xfrm>
      </p:grpSpPr>
      <p:pic>
        <p:nvPicPr>
          <p:cNvPr id="3082" name="Picture 10" descr="brand ppt_M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88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ctrTitle"/>
          </p:nvPr>
        </p:nvSpPr>
        <p:spPr>
          <a:xfrm>
            <a:off x="914162" y="2130426"/>
            <a:ext cx="10360501" cy="1470025"/>
          </a:xfrm>
        </p:spPr>
        <p:txBody>
          <a:bodyPr/>
          <a:lstStyle>
            <a:lvl1pPr>
              <a:defRPr sz="4300">
                <a:solidFill>
                  <a:schemeClr val="bg1"/>
                </a:solidFill>
              </a:defRPr>
            </a:lvl1pPr>
          </a:lstStyle>
          <a:p>
            <a:pPr lvl="0"/>
            <a:r>
              <a:rPr lang="en-US" noProof="0"/>
              <a:t>Click to edit Master title style</a:t>
            </a:r>
          </a:p>
        </p:txBody>
      </p:sp>
      <p:sp>
        <p:nvSpPr>
          <p:cNvPr id="3076" name="Rectangle 4"/>
          <p:cNvSpPr>
            <a:spLocks noGrp="1" noChangeArrowheads="1"/>
          </p:cNvSpPr>
          <p:nvPr>
            <p:ph type="subTitle" idx="1"/>
          </p:nvPr>
        </p:nvSpPr>
        <p:spPr>
          <a:xfrm>
            <a:off x="1828324" y="3886200"/>
            <a:ext cx="8532178" cy="1752600"/>
          </a:xfrm>
        </p:spPr>
        <p:txBody>
          <a:bodyPr/>
          <a:lstStyle>
            <a:lvl1pPr marL="0" indent="0" algn="ctr">
              <a:buFontTx/>
              <a:buNone/>
              <a:defRPr sz="2600">
                <a:solidFill>
                  <a:schemeClr val="bg1"/>
                </a:solidFill>
                <a:latin typeface="Garamond" pitchFamily="18" charset="0"/>
              </a:defRPr>
            </a:lvl1pPr>
          </a:lstStyle>
          <a:p>
            <a:pPr lvl="0"/>
            <a:r>
              <a:rPr lang="en-US" noProof="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B9A0E7D5-2386-4BF2-BEDB-F9EEAF3E0F35}" type="slidenum">
              <a:rPr lang="en-US"/>
              <a:pPr/>
              <a:t>‹#›</a:t>
            </a:fld>
            <a:endParaRPr lang="en-US"/>
          </a:p>
        </p:txBody>
      </p:sp>
    </p:spTree>
    <p:extLst>
      <p:ext uri="{BB962C8B-B14F-4D97-AF65-F5344CB8AC3E}">
        <p14:creationId xmlns:p14="http://schemas.microsoft.com/office/powerpoint/2010/main" val="4022365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0718" y="274639"/>
            <a:ext cx="281866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721" y="274639"/>
            <a:ext cx="82528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1875397B-C1FD-409D-84CA-BDF98B23402D}" type="slidenum">
              <a:rPr lang="en-US"/>
              <a:pPr/>
              <a:t>‹#›</a:t>
            </a:fld>
            <a:endParaRPr lang="en-US"/>
          </a:p>
        </p:txBody>
      </p:sp>
    </p:spTree>
    <p:extLst>
      <p:ext uri="{BB962C8B-B14F-4D97-AF65-F5344CB8AC3E}">
        <p14:creationId xmlns:p14="http://schemas.microsoft.com/office/powerpoint/2010/main" val="1492958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721" y="274639"/>
            <a:ext cx="11274663"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0"/>
          </p:nvPr>
        </p:nvSpPr>
        <p:spPr>
          <a:xfrm>
            <a:off x="203147" y="6381750"/>
            <a:ext cx="711015" cy="476250"/>
          </a:xfrm>
        </p:spPr>
        <p:txBody>
          <a:bodyPr/>
          <a:lstStyle>
            <a:lvl1pPr>
              <a:defRPr/>
            </a:lvl1pPr>
          </a:lstStyle>
          <a:p>
            <a:fld id="{543AB522-D0C9-4EC7-8854-1D98DD2637B6}" type="slidenum">
              <a:rPr lang="en-US"/>
              <a:pPr/>
              <a:t>‹#›</a:t>
            </a:fld>
            <a:endParaRPr lang="en-US"/>
          </a:p>
        </p:txBody>
      </p:sp>
    </p:spTree>
    <p:extLst>
      <p:ext uri="{BB962C8B-B14F-4D97-AF65-F5344CB8AC3E}">
        <p14:creationId xmlns:p14="http://schemas.microsoft.com/office/powerpoint/2010/main" val="3069418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BF25531C-F3B7-4618-9A07-E14445AD441B}" type="slidenum">
              <a:rPr lang="en-US"/>
              <a:pPr/>
              <a:t>‹#›</a:t>
            </a:fld>
            <a:endParaRPr lang="en-US"/>
          </a:p>
        </p:txBody>
      </p:sp>
    </p:spTree>
    <p:extLst>
      <p:ext uri="{BB962C8B-B14F-4D97-AF65-F5344CB8AC3E}">
        <p14:creationId xmlns:p14="http://schemas.microsoft.com/office/powerpoint/2010/main" val="33160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093742C1-DE04-44DB-9E21-73AB9B4297C7}" type="slidenum">
              <a:rPr lang="en-US"/>
              <a:pPr/>
              <a:t>‹#›</a:t>
            </a:fld>
            <a:endParaRPr lang="en-US"/>
          </a:p>
        </p:txBody>
      </p:sp>
    </p:spTree>
    <p:extLst>
      <p:ext uri="{BB962C8B-B14F-4D97-AF65-F5344CB8AC3E}">
        <p14:creationId xmlns:p14="http://schemas.microsoft.com/office/powerpoint/2010/main" val="1821591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721" y="1600201"/>
            <a:ext cx="553575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43626" y="1600201"/>
            <a:ext cx="553575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9C23272A-A81E-4761-AEE7-A2A50D1A824C}" type="slidenum">
              <a:rPr lang="en-US"/>
              <a:pPr/>
              <a:t>‹#›</a:t>
            </a:fld>
            <a:endParaRPr lang="en-US"/>
          </a:p>
        </p:txBody>
      </p:sp>
    </p:spTree>
    <p:extLst>
      <p:ext uri="{BB962C8B-B14F-4D97-AF65-F5344CB8AC3E}">
        <p14:creationId xmlns:p14="http://schemas.microsoft.com/office/powerpoint/2010/main" val="33816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8"/>
            <a:ext cx="10969943"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2C21EA65-0E8D-4E87-9D3C-61AC39E0E524}" type="slidenum">
              <a:rPr lang="en-US"/>
              <a:pPr/>
              <a:t>‹#›</a:t>
            </a:fld>
            <a:endParaRPr lang="en-US"/>
          </a:p>
        </p:txBody>
      </p:sp>
    </p:spTree>
    <p:extLst>
      <p:ext uri="{BB962C8B-B14F-4D97-AF65-F5344CB8AC3E}">
        <p14:creationId xmlns:p14="http://schemas.microsoft.com/office/powerpoint/2010/main" val="789399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D05EB041-ED23-4471-A775-3B165D8EC509}" type="slidenum">
              <a:rPr lang="en-US"/>
              <a:pPr/>
              <a:t>‹#›</a:t>
            </a:fld>
            <a:endParaRPr lang="en-US"/>
          </a:p>
        </p:txBody>
      </p:sp>
    </p:spTree>
    <p:extLst>
      <p:ext uri="{BB962C8B-B14F-4D97-AF65-F5344CB8AC3E}">
        <p14:creationId xmlns:p14="http://schemas.microsoft.com/office/powerpoint/2010/main" val="2402670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9F02E7CB-E5B4-4522-BFE5-D1AB0BA01EA6}" type="slidenum">
              <a:rPr lang="en-US"/>
              <a:pPr/>
              <a:t>‹#›</a:t>
            </a:fld>
            <a:endParaRPr lang="en-US"/>
          </a:p>
        </p:txBody>
      </p:sp>
    </p:spTree>
    <p:extLst>
      <p:ext uri="{BB962C8B-B14F-4D97-AF65-F5344CB8AC3E}">
        <p14:creationId xmlns:p14="http://schemas.microsoft.com/office/powerpoint/2010/main" val="2095362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5085F8A9-A22B-4E52-9689-D1C790C4C3DA}" type="slidenum">
              <a:rPr lang="en-US"/>
              <a:pPr/>
              <a:t>‹#›</a:t>
            </a:fld>
            <a:endParaRPr lang="en-US"/>
          </a:p>
        </p:txBody>
      </p:sp>
    </p:spTree>
    <p:extLst>
      <p:ext uri="{BB962C8B-B14F-4D97-AF65-F5344CB8AC3E}">
        <p14:creationId xmlns:p14="http://schemas.microsoft.com/office/powerpoint/2010/main" val="411846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08C07190-35DA-4B4D-80A9-BB848C9A2607}" type="slidenum">
              <a:rPr lang="en-US"/>
              <a:pPr/>
              <a:t>‹#›</a:t>
            </a:fld>
            <a:endParaRPr lang="en-US"/>
          </a:p>
        </p:txBody>
      </p:sp>
    </p:spTree>
    <p:extLst>
      <p:ext uri="{BB962C8B-B14F-4D97-AF65-F5344CB8AC3E}">
        <p14:creationId xmlns:p14="http://schemas.microsoft.com/office/powerpoint/2010/main" val="1441427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10" descr="brand ppt_INTERIO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2188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304721" y="274638"/>
            <a:ext cx="1127466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04721" y="1600201"/>
            <a:ext cx="1127466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6" name="Rectangle 12"/>
          <p:cNvSpPr>
            <a:spLocks noGrp="1" noChangeArrowheads="1"/>
          </p:cNvSpPr>
          <p:nvPr>
            <p:ph type="sldNum" sz="quarter" idx="4"/>
          </p:nvPr>
        </p:nvSpPr>
        <p:spPr bwMode="auto">
          <a:xfrm>
            <a:off x="203147" y="6381750"/>
            <a:ext cx="71101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fld id="{40AFF801-4D52-4516-B766-8E24031359A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Garamond" pitchFamily="18" charset="0"/>
        </a:defRPr>
      </a:lvl2pPr>
      <a:lvl3pPr algn="ctr" rtl="0" eaLnBrk="1" fontAlgn="base" hangingPunct="1">
        <a:spcBef>
          <a:spcPct val="0"/>
        </a:spcBef>
        <a:spcAft>
          <a:spcPct val="0"/>
        </a:spcAft>
        <a:defRPr sz="4000" b="1">
          <a:solidFill>
            <a:schemeClr val="tx2"/>
          </a:solidFill>
          <a:latin typeface="Garamond" pitchFamily="18" charset="0"/>
        </a:defRPr>
      </a:lvl3pPr>
      <a:lvl4pPr algn="ctr" rtl="0" eaLnBrk="1" fontAlgn="base" hangingPunct="1">
        <a:spcBef>
          <a:spcPct val="0"/>
        </a:spcBef>
        <a:spcAft>
          <a:spcPct val="0"/>
        </a:spcAft>
        <a:defRPr sz="4000" b="1">
          <a:solidFill>
            <a:schemeClr val="tx2"/>
          </a:solidFill>
          <a:latin typeface="Garamond" pitchFamily="18" charset="0"/>
        </a:defRPr>
      </a:lvl4pPr>
      <a:lvl5pPr algn="ctr" rtl="0" eaLnBrk="1" fontAlgn="base" hangingPunct="1">
        <a:spcBef>
          <a:spcPct val="0"/>
        </a:spcBef>
        <a:spcAft>
          <a:spcPct val="0"/>
        </a:spcAft>
        <a:defRPr sz="4000" b="1">
          <a:solidFill>
            <a:schemeClr val="tx2"/>
          </a:solidFill>
          <a:latin typeface="Garamond" pitchFamily="18" charset="0"/>
        </a:defRPr>
      </a:lvl5pPr>
      <a:lvl6pPr marL="457200" algn="ctr" rtl="0" eaLnBrk="1" fontAlgn="base" hangingPunct="1">
        <a:spcBef>
          <a:spcPct val="0"/>
        </a:spcBef>
        <a:spcAft>
          <a:spcPct val="0"/>
        </a:spcAft>
        <a:defRPr sz="4000" b="1">
          <a:solidFill>
            <a:schemeClr val="tx2"/>
          </a:solidFill>
          <a:latin typeface="Garamond" pitchFamily="18" charset="0"/>
        </a:defRPr>
      </a:lvl6pPr>
      <a:lvl7pPr marL="914400" algn="ctr" rtl="0" eaLnBrk="1" fontAlgn="base" hangingPunct="1">
        <a:spcBef>
          <a:spcPct val="0"/>
        </a:spcBef>
        <a:spcAft>
          <a:spcPct val="0"/>
        </a:spcAft>
        <a:defRPr sz="4000" b="1">
          <a:solidFill>
            <a:schemeClr val="tx2"/>
          </a:solidFill>
          <a:latin typeface="Garamond" pitchFamily="18" charset="0"/>
        </a:defRPr>
      </a:lvl7pPr>
      <a:lvl8pPr marL="1371600" algn="ctr" rtl="0" eaLnBrk="1" fontAlgn="base" hangingPunct="1">
        <a:spcBef>
          <a:spcPct val="0"/>
        </a:spcBef>
        <a:spcAft>
          <a:spcPct val="0"/>
        </a:spcAft>
        <a:defRPr sz="4000" b="1">
          <a:solidFill>
            <a:schemeClr val="tx2"/>
          </a:solidFill>
          <a:latin typeface="Garamond" pitchFamily="18" charset="0"/>
        </a:defRPr>
      </a:lvl8pPr>
      <a:lvl9pPr marL="1828800" algn="ctr" rtl="0" eaLnBrk="1" fontAlgn="base" hangingPunct="1">
        <a:spcBef>
          <a:spcPct val="0"/>
        </a:spcBef>
        <a:spcAft>
          <a:spcPct val="0"/>
        </a:spcAft>
        <a:defRPr sz="4000" b="1">
          <a:solidFill>
            <a:schemeClr val="tx2"/>
          </a:solidFill>
          <a:latin typeface="Garamond" pitchFamily="18" charset="0"/>
        </a:defRPr>
      </a:lvl9pPr>
    </p:titleStyle>
    <p:bodyStyle>
      <a:lvl1pPr marL="342900" indent="-342900" algn="l" rtl="0" eaLnBrk="1" fontAlgn="base" hangingPunct="1">
        <a:spcBef>
          <a:spcPct val="20000"/>
        </a:spcBef>
        <a:spcAft>
          <a:spcPct val="0"/>
        </a:spcAft>
        <a:buChar char="•"/>
        <a:defRPr sz="3200">
          <a:solidFill>
            <a:schemeClr val="tx2"/>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208212" y="1447801"/>
            <a:ext cx="7772400" cy="1470025"/>
          </a:xfrm>
        </p:spPr>
        <p:txBody>
          <a:bodyPr>
            <a:normAutofit/>
          </a:bodyPr>
          <a:lstStyle/>
          <a:p>
            <a:pPr algn="ctr" eaLnBrk="1" hangingPunct="1"/>
            <a:r>
              <a:rPr lang="en-US" b="1" dirty="0" smtClean="0"/>
              <a:t>GLOBAL PUBLIC HEALTH DIPLOMACY</a:t>
            </a:r>
          </a:p>
        </p:txBody>
      </p:sp>
      <p:sp>
        <p:nvSpPr>
          <p:cNvPr id="3" name="Subtitle 2"/>
          <p:cNvSpPr>
            <a:spLocks noGrp="1"/>
          </p:cNvSpPr>
          <p:nvPr>
            <p:ph type="subTitle" idx="1"/>
          </p:nvPr>
        </p:nvSpPr>
        <p:spPr>
          <a:xfrm>
            <a:off x="2894012" y="3505200"/>
            <a:ext cx="6400800" cy="2667000"/>
          </a:xfrm>
        </p:spPr>
        <p:txBody>
          <a:bodyPr/>
          <a:lstStyle/>
          <a:p>
            <a:pPr algn="ctr" eaLnBrk="1" hangingPunct="1">
              <a:lnSpc>
                <a:spcPct val="90000"/>
              </a:lnSpc>
            </a:pPr>
            <a:r>
              <a:rPr lang="en-US" b="1" dirty="0" smtClean="0">
                <a:solidFill>
                  <a:schemeClr val="tx1"/>
                </a:solidFill>
              </a:rPr>
              <a:t>B.A. Cohen, MD, MPH</a:t>
            </a:r>
          </a:p>
        </p:txBody>
      </p:sp>
    </p:spTree>
    <p:extLst>
      <p:ext uri="{BB962C8B-B14F-4D97-AF65-F5344CB8AC3E}">
        <p14:creationId xmlns:p14="http://schemas.microsoft.com/office/powerpoint/2010/main" val="2196559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436812" y="304800"/>
            <a:ext cx="8229600" cy="1143000"/>
          </a:xfrm>
        </p:spPr>
        <p:txBody>
          <a:bodyPr/>
          <a:lstStyle/>
          <a:p>
            <a:r>
              <a:rPr lang="en-US" dirty="0"/>
              <a:t>Global Public Health Diplomacy</a:t>
            </a:r>
          </a:p>
        </p:txBody>
      </p:sp>
      <p:sp>
        <p:nvSpPr>
          <p:cNvPr id="13315" name="Content Placeholder 2"/>
          <p:cNvSpPr>
            <a:spLocks noGrp="1"/>
          </p:cNvSpPr>
          <p:nvPr>
            <p:ph idx="1"/>
          </p:nvPr>
        </p:nvSpPr>
        <p:spPr/>
        <p:txBody>
          <a:bodyPr/>
          <a:lstStyle/>
          <a:p>
            <a:endParaRPr lang="en-US" smtClean="0"/>
          </a:p>
          <a:p>
            <a:endParaRPr lang="en-US" smtClean="0"/>
          </a:p>
          <a:p>
            <a:r>
              <a:rPr lang="en-US" b="1" smtClean="0"/>
              <a:t>Significant improvements to global health are increasingly beyond the capacities of any single actor.</a:t>
            </a:r>
            <a:r>
              <a:rPr lang="en-US" smtClean="0"/>
              <a:t> </a:t>
            </a:r>
          </a:p>
          <a:p>
            <a:endParaRPr lang="en-US" smtClean="0"/>
          </a:p>
        </p:txBody>
      </p:sp>
    </p:spTree>
    <p:extLst>
      <p:ext uri="{BB962C8B-B14F-4D97-AF65-F5344CB8AC3E}">
        <p14:creationId xmlns:p14="http://schemas.microsoft.com/office/powerpoint/2010/main" val="1636109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436812" y="304800"/>
            <a:ext cx="8229600" cy="1143000"/>
          </a:xfrm>
        </p:spPr>
        <p:txBody>
          <a:bodyPr/>
          <a:lstStyle/>
          <a:p>
            <a:r>
              <a:rPr lang="en-US"/>
              <a:t>Global Public Health Diplomacy</a:t>
            </a:r>
          </a:p>
        </p:txBody>
      </p:sp>
      <p:sp>
        <p:nvSpPr>
          <p:cNvPr id="16387" name="Content Placeholder 2"/>
          <p:cNvSpPr>
            <a:spLocks noGrp="1"/>
          </p:cNvSpPr>
          <p:nvPr>
            <p:ph idx="1"/>
          </p:nvPr>
        </p:nvSpPr>
        <p:spPr>
          <a:xfrm>
            <a:off x="303212" y="1219200"/>
            <a:ext cx="11274663" cy="4724400"/>
          </a:xfrm>
        </p:spPr>
        <p:txBody>
          <a:bodyPr/>
          <a:lstStyle/>
          <a:p>
            <a:endParaRPr lang="en-US" dirty="0" smtClean="0"/>
          </a:p>
          <a:p>
            <a:r>
              <a:rPr lang="en-US" b="1" dirty="0" smtClean="0"/>
              <a:t>Current WHO data indicate that three-quarters of all deaths by 2030 will be due to non-communicable factors (e.g., cancer, cardiovascular diseases, and traffic accidents), </a:t>
            </a:r>
          </a:p>
          <a:p>
            <a:endParaRPr lang="en-US" b="1" dirty="0" smtClean="0"/>
          </a:p>
          <a:p>
            <a:r>
              <a:rPr lang="en-US" b="1" dirty="0" smtClean="0"/>
              <a:t>While deaths due to major infections such as HIV/AIDS, tuberculosis, and malaria will decline sharply even in the poorest countries.</a:t>
            </a:r>
          </a:p>
        </p:txBody>
      </p:sp>
    </p:spTree>
    <p:extLst>
      <p:ext uri="{BB962C8B-B14F-4D97-AF65-F5344CB8AC3E}">
        <p14:creationId xmlns:p14="http://schemas.microsoft.com/office/powerpoint/2010/main" val="3185643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436812" y="304800"/>
            <a:ext cx="8229600" cy="1143000"/>
          </a:xfrm>
        </p:spPr>
        <p:txBody>
          <a:bodyPr/>
          <a:lstStyle/>
          <a:p>
            <a:r>
              <a:rPr lang="en-US"/>
              <a:t>Global Public Health Diplomacy</a:t>
            </a:r>
          </a:p>
        </p:txBody>
      </p:sp>
      <p:sp>
        <p:nvSpPr>
          <p:cNvPr id="17411" name="Content Placeholder 2"/>
          <p:cNvSpPr>
            <a:spLocks noGrp="1"/>
          </p:cNvSpPr>
          <p:nvPr>
            <p:ph idx="1"/>
          </p:nvPr>
        </p:nvSpPr>
        <p:spPr/>
        <p:txBody>
          <a:bodyPr/>
          <a:lstStyle/>
          <a:p>
            <a:endParaRPr lang="en-US" smtClean="0"/>
          </a:p>
          <a:p>
            <a:endParaRPr lang="en-US" smtClean="0"/>
          </a:p>
          <a:p>
            <a:r>
              <a:rPr lang="en-US" b="1" smtClean="0"/>
              <a:t>This paradigm shift requires new ways of thinking about both global health and its strategic implications.</a:t>
            </a:r>
          </a:p>
          <a:p>
            <a:endParaRPr lang="en-US" smtClean="0"/>
          </a:p>
        </p:txBody>
      </p:sp>
    </p:spTree>
    <p:extLst>
      <p:ext uri="{BB962C8B-B14F-4D97-AF65-F5344CB8AC3E}">
        <p14:creationId xmlns:p14="http://schemas.microsoft.com/office/powerpoint/2010/main" val="3788521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436812" y="304800"/>
            <a:ext cx="8229600" cy="1143000"/>
          </a:xfrm>
        </p:spPr>
        <p:txBody>
          <a:bodyPr/>
          <a:lstStyle/>
          <a:p>
            <a:r>
              <a:rPr lang="en-US"/>
              <a:t>Global Public Health Diplomacy</a:t>
            </a:r>
          </a:p>
        </p:txBody>
      </p:sp>
      <p:sp>
        <p:nvSpPr>
          <p:cNvPr id="19459" name="Content Placeholder 2"/>
          <p:cNvSpPr>
            <a:spLocks noGrp="1"/>
          </p:cNvSpPr>
          <p:nvPr>
            <p:ph idx="1"/>
          </p:nvPr>
        </p:nvSpPr>
        <p:spPr/>
        <p:txBody>
          <a:bodyPr/>
          <a:lstStyle/>
          <a:p>
            <a:endParaRPr lang="en-US" b="1" smtClean="0"/>
          </a:p>
          <a:p>
            <a:r>
              <a:rPr lang="en-US" b="1" smtClean="0"/>
              <a:t>Chronic, non-communicable diseases; neglected tropical diseases; maternal and child mortality; malnutrition; sanitation and access to clean water; and availability of basic health-care also affect the US national interest through their impacts on the economies, governments, and militaries of key countries and regions.</a:t>
            </a:r>
          </a:p>
        </p:txBody>
      </p:sp>
    </p:spTree>
    <p:extLst>
      <p:ext uri="{BB962C8B-B14F-4D97-AF65-F5344CB8AC3E}">
        <p14:creationId xmlns:p14="http://schemas.microsoft.com/office/powerpoint/2010/main" val="10364289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436812" y="304800"/>
            <a:ext cx="8229600" cy="1143000"/>
          </a:xfrm>
        </p:spPr>
        <p:txBody>
          <a:bodyPr/>
          <a:lstStyle/>
          <a:p>
            <a:r>
              <a:rPr lang="en-US"/>
              <a:t>Global Public Health Diplomacy</a:t>
            </a:r>
          </a:p>
        </p:txBody>
      </p:sp>
      <p:sp>
        <p:nvSpPr>
          <p:cNvPr id="22531" name="Content Placeholder 2"/>
          <p:cNvSpPr>
            <a:spLocks noGrp="1"/>
          </p:cNvSpPr>
          <p:nvPr>
            <p:ph idx="1"/>
          </p:nvPr>
        </p:nvSpPr>
        <p:spPr>
          <a:xfrm>
            <a:off x="303212" y="1143000"/>
            <a:ext cx="11274663" cy="4800600"/>
          </a:xfrm>
        </p:spPr>
        <p:txBody>
          <a:bodyPr/>
          <a:lstStyle/>
          <a:p>
            <a:endParaRPr lang="en-US" b="1" dirty="0" smtClean="0"/>
          </a:p>
          <a:p>
            <a:r>
              <a:rPr lang="en-US" b="1" dirty="0" smtClean="0"/>
              <a:t>Cooperation on health issues has historically kept international lines of communication open even at times of increased tensions among countries.</a:t>
            </a:r>
          </a:p>
          <a:p>
            <a:pPr>
              <a:buNone/>
            </a:pPr>
            <a:r>
              <a:rPr lang="en-US" b="1" dirty="0" smtClean="0"/>
              <a:t>   </a:t>
            </a:r>
          </a:p>
          <a:p>
            <a:r>
              <a:rPr lang="en-US" b="1" dirty="0" smtClean="0"/>
              <a:t>This “back door” diplomacy usually consisted of medical/support aid but allowed the involved governments to stay in contact and work towards a resolution.</a:t>
            </a:r>
          </a:p>
        </p:txBody>
      </p:sp>
    </p:spTree>
    <p:extLst>
      <p:ext uri="{BB962C8B-B14F-4D97-AF65-F5344CB8AC3E}">
        <p14:creationId xmlns:p14="http://schemas.microsoft.com/office/powerpoint/2010/main" val="30419178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b="1" smtClean="0"/>
              <a:t>US National Security</a:t>
            </a:r>
          </a:p>
        </p:txBody>
      </p:sp>
      <p:sp>
        <p:nvSpPr>
          <p:cNvPr id="26627" name="Content Placeholder 2"/>
          <p:cNvSpPr>
            <a:spLocks noGrp="1"/>
          </p:cNvSpPr>
          <p:nvPr>
            <p:ph idx="1"/>
          </p:nvPr>
        </p:nvSpPr>
        <p:spPr/>
        <p:txBody>
          <a:bodyPr>
            <a:normAutofit fontScale="85000" lnSpcReduction="10000"/>
          </a:bodyPr>
          <a:lstStyle/>
          <a:p>
            <a:endParaRPr lang="en-US" b="1" dirty="0" smtClean="0"/>
          </a:p>
          <a:p>
            <a:r>
              <a:rPr lang="en-US" b="1" dirty="0" smtClean="0"/>
              <a:t>A number of infectious and</a:t>
            </a:r>
            <a:r>
              <a:rPr lang="en-US" b="1" i="1" dirty="0" smtClean="0"/>
              <a:t> </a:t>
            </a:r>
            <a:r>
              <a:rPr lang="en-US" b="1" dirty="0" smtClean="0"/>
              <a:t>non-infectious health conditions shape the world we live in—and by extension can impact US interests. </a:t>
            </a:r>
          </a:p>
          <a:p>
            <a:endParaRPr lang="en-US" b="1" dirty="0" smtClean="0"/>
          </a:p>
          <a:p>
            <a:r>
              <a:rPr lang="en-US" b="1" dirty="0" smtClean="0"/>
              <a:t>Infectious diseases for the foreseeable future, however, will remain the top health-related threat to US national security.</a:t>
            </a:r>
          </a:p>
          <a:p>
            <a:endParaRPr lang="en-US" b="1" dirty="0" smtClean="0"/>
          </a:p>
          <a:p>
            <a:r>
              <a:rPr lang="en-US" b="1" dirty="0" smtClean="0"/>
              <a:t>An infected individual can be anywhere in the world within 24 hours.</a:t>
            </a:r>
          </a:p>
        </p:txBody>
      </p:sp>
    </p:spTree>
    <p:extLst>
      <p:ext uri="{BB962C8B-B14F-4D97-AF65-F5344CB8AC3E}">
        <p14:creationId xmlns:p14="http://schemas.microsoft.com/office/powerpoint/2010/main" val="34452490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79612" y="914400"/>
            <a:ext cx="8229600" cy="1143000"/>
          </a:xfrm>
        </p:spPr>
        <p:txBody>
          <a:bodyPr>
            <a:noAutofit/>
          </a:bodyPr>
          <a:lstStyle/>
          <a:p>
            <a:r>
              <a:rPr lang="en-US" dirty="0"/>
              <a:t>Climate Change and </a:t>
            </a:r>
            <a:br>
              <a:rPr lang="en-US" dirty="0"/>
            </a:br>
            <a:r>
              <a:rPr lang="en-US" dirty="0"/>
              <a:t>Infectious Diseases</a:t>
            </a:r>
          </a:p>
        </p:txBody>
      </p:sp>
      <p:sp>
        <p:nvSpPr>
          <p:cNvPr id="30723" name="Content Placeholder 2"/>
          <p:cNvSpPr>
            <a:spLocks noGrp="1"/>
          </p:cNvSpPr>
          <p:nvPr>
            <p:ph idx="1"/>
          </p:nvPr>
        </p:nvSpPr>
        <p:spPr>
          <a:xfrm>
            <a:off x="379412" y="1981200"/>
            <a:ext cx="11274663" cy="4525963"/>
          </a:xfrm>
        </p:spPr>
        <p:txBody>
          <a:bodyPr/>
          <a:lstStyle/>
          <a:p>
            <a:endParaRPr lang="en-US" b="1" dirty="0" smtClean="0"/>
          </a:p>
          <a:p>
            <a:r>
              <a:rPr lang="en-US" b="1" dirty="0" smtClean="0"/>
              <a:t>Alterations in temperature, humidity, and precipitation accruing to climate change may be factors in expansion of the geographic range of mosquito-borne infectious diseases such as malaria, yellow fever, dengue fever, </a:t>
            </a:r>
            <a:r>
              <a:rPr lang="en-US" b="1" dirty="0" err="1" smtClean="0"/>
              <a:t>zika</a:t>
            </a:r>
            <a:r>
              <a:rPr lang="en-US" b="1" dirty="0" smtClean="0"/>
              <a:t>, and </a:t>
            </a:r>
            <a:r>
              <a:rPr lang="en-US" b="1" dirty="0" smtClean="0"/>
              <a:t>West Nile virus.</a:t>
            </a:r>
          </a:p>
          <a:p>
            <a:endParaRPr lang="en-US" b="1" dirty="0" smtClean="0"/>
          </a:p>
        </p:txBody>
      </p:sp>
    </p:spTree>
    <p:extLst>
      <p:ext uri="{BB962C8B-B14F-4D97-AF65-F5344CB8AC3E}">
        <p14:creationId xmlns:p14="http://schemas.microsoft.com/office/powerpoint/2010/main" val="75012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normAutofit fontScale="90000"/>
          </a:bodyPr>
          <a:lstStyle/>
          <a:p>
            <a:r>
              <a:rPr lang="en-US" dirty="0"/>
              <a:t>Climate Change and </a:t>
            </a:r>
            <a:br>
              <a:rPr lang="en-US" dirty="0"/>
            </a:br>
            <a:r>
              <a:rPr lang="en-US" dirty="0"/>
              <a:t>Infectious Diseases</a:t>
            </a:r>
          </a:p>
        </p:txBody>
      </p:sp>
      <p:sp>
        <p:nvSpPr>
          <p:cNvPr id="31747" name="Content Placeholder 2"/>
          <p:cNvSpPr>
            <a:spLocks noGrp="1"/>
          </p:cNvSpPr>
          <p:nvPr>
            <p:ph idx="1"/>
          </p:nvPr>
        </p:nvSpPr>
        <p:spPr/>
        <p:txBody>
          <a:bodyPr/>
          <a:lstStyle/>
          <a:p>
            <a:r>
              <a:rPr lang="en-US" b="1" dirty="0" smtClean="0"/>
              <a:t>Rising temperatures could also increase the risk of waterborne diseases such as cholera through increased pathogen survivability in the environment.</a:t>
            </a:r>
          </a:p>
          <a:p>
            <a:endParaRPr lang="en-US" b="1" dirty="0" smtClean="0"/>
          </a:p>
          <a:p>
            <a:r>
              <a:rPr lang="en-US" b="1" dirty="0" smtClean="0"/>
              <a:t>Human adaptations to climate change—migration, urbanization, and changing agricultural practices—could act as the means for further spread of existing diseases or emergence of new ones</a:t>
            </a:r>
            <a:r>
              <a:rPr lang="en-US" dirty="0" smtClean="0"/>
              <a:t>.</a:t>
            </a:r>
          </a:p>
        </p:txBody>
      </p:sp>
    </p:spTree>
    <p:extLst>
      <p:ext uri="{BB962C8B-B14F-4D97-AF65-F5344CB8AC3E}">
        <p14:creationId xmlns:p14="http://schemas.microsoft.com/office/powerpoint/2010/main" val="32968417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a:bodyPr>
          <a:lstStyle/>
          <a:p>
            <a:r>
              <a:rPr lang="en-US" sz="4400" dirty="0"/>
              <a:t>Non-Infectious Disease</a:t>
            </a:r>
          </a:p>
        </p:txBody>
      </p:sp>
      <p:sp>
        <p:nvSpPr>
          <p:cNvPr id="33795" name="Content Placeholder 2"/>
          <p:cNvSpPr>
            <a:spLocks noGrp="1"/>
          </p:cNvSpPr>
          <p:nvPr>
            <p:ph idx="1"/>
          </p:nvPr>
        </p:nvSpPr>
        <p:spPr>
          <a:xfrm>
            <a:off x="289456" y="1295400"/>
            <a:ext cx="11274663" cy="4724400"/>
          </a:xfrm>
        </p:spPr>
        <p:txBody>
          <a:bodyPr/>
          <a:lstStyle/>
          <a:p>
            <a:r>
              <a:rPr lang="en-US" b="1" dirty="0" smtClean="0"/>
              <a:t>The most publicized public health risks are not the only ones with strategic significance. Obesity, high blood pressure, diabetes, cancer, and heart disease—take twice as many lives annually as infectious diseases.</a:t>
            </a:r>
          </a:p>
          <a:p>
            <a:endParaRPr lang="en-US" b="1" dirty="0" smtClean="0"/>
          </a:p>
          <a:p>
            <a:r>
              <a:rPr lang="en-US" b="1" dirty="0" smtClean="0"/>
              <a:t>They are the leading cause of death and disability worldwide—and this trend is projected by WHO to continue until at least 2030 as the global population ages.</a:t>
            </a:r>
          </a:p>
          <a:p>
            <a:endParaRPr lang="en-US" dirty="0" smtClean="0"/>
          </a:p>
        </p:txBody>
      </p:sp>
    </p:spTree>
    <p:extLst>
      <p:ext uri="{BB962C8B-B14F-4D97-AF65-F5344CB8AC3E}">
        <p14:creationId xmlns:p14="http://schemas.microsoft.com/office/powerpoint/2010/main" val="18028159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360612" y="27354"/>
            <a:ext cx="8229600" cy="1143000"/>
          </a:xfrm>
        </p:spPr>
        <p:txBody>
          <a:bodyPr>
            <a:normAutofit/>
          </a:bodyPr>
          <a:lstStyle/>
          <a:p>
            <a:r>
              <a:rPr lang="en-US" sz="4400" dirty="0"/>
              <a:t>Neglected Tropical Diseases</a:t>
            </a:r>
          </a:p>
        </p:txBody>
      </p:sp>
      <p:sp>
        <p:nvSpPr>
          <p:cNvPr id="37891" name="Content Placeholder 2"/>
          <p:cNvSpPr>
            <a:spLocks noGrp="1"/>
          </p:cNvSpPr>
          <p:nvPr>
            <p:ph idx="1"/>
          </p:nvPr>
        </p:nvSpPr>
        <p:spPr>
          <a:xfrm>
            <a:off x="379412" y="1066800"/>
            <a:ext cx="11274663" cy="4525963"/>
          </a:xfrm>
        </p:spPr>
        <p:txBody>
          <a:bodyPr/>
          <a:lstStyle/>
          <a:p>
            <a:endParaRPr lang="en-US" b="1" dirty="0" smtClean="0"/>
          </a:p>
          <a:p>
            <a:r>
              <a:rPr lang="en-US" sz="2800" b="1" dirty="0" smtClean="0"/>
              <a:t>Neglected Tropical Diseases (NTDs) are chronic infectious illnesses that can be severely disabling or deforming. </a:t>
            </a:r>
          </a:p>
          <a:p>
            <a:endParaRPr lang="en-US" sz="2800" b="1" dirty="0" smtClean="0"/>
          </a:p>
          <a:p>
            <a:r>
              <a:rPr lang="en-US" sz="2800" b="1" dirty="0" smtClean="0"/>
              <a:t>Caused primarily by bacterial, protozoan (one-celled organism), and helminthes (worm) infections, and afflict around one billion of the poorest people—predominately in remote rural areas in Sub-Saharan Africa.</a:t>
            </a:r>
          </a:p>
          <a:p>
            <a:endParaRPr lang="en-US" b="1" dirty="0" smtClean="0"/>
          </a:p>
        </p:txBody>
      </p:sp>
    </p:spTree>
    <p:extLst>
      <p:ext uri="{BB962C8B-B14F-4D97-AF65-F5344CB8AC3E}">
        <p14:creationId xmlns:p14="http://schemas.microsoft.com/office/powerpoint/2010/main" val="2074801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endParaRPr lang="en-US" dirty="0" smtClean="0"/>
          </a:p>
          <a:p>
            <a:pPr>
              <a:buNone/>
            </a:pPr>
            <a:r>
              <a:rPr lang="en-US" dirty="0" smtClean="0"/>
              <a:t>“</a:t>
            </a:r>
            <a:r>
              <a:rPr lang="en-US" sz="4400" dirty="0"/>
              <a:t>The future depends on what we do in the present.”</a:t>
            </a:r>
          </a:p>
          <a:p>
            <a:pPr algn="ctr"/>
            <a:r>
              <a:rPr lang="en-US" dirty="0" smtClean="0"/>
              <a:t>Mahatma </a:t>
            </a:r>
            <a:r>
              <a:rPr lang="en-US" dirty="0" err="1" smtClean="0"/>
              <a:t>Ghandi</a:t>
            </a:r>
            <a:endParaRPr lang="en-US" dirty="0" smtClean="0"/>
          </a:p>
          <a:p>
            <a:pPr lvl="8"/>
            <a:endParaRPr lang="en-US" dirty="0" smtClean="0"/>
          </a:p>
          <a:p>
            <a:endParaRPr lang="en-US" dirty="0" smtClean="0"/>
          </a:p>
        </p:txBody>
      </p:sp>
    </p:spTree>
    <p:extLst>
      <p:ext uri="{BB962C8B-B14F-4D97-AF65-F5344CB8AC3E}">
        <p14:creationId xmlns:p14="http://schemas.microsoft.com/office/powerpoint/2010/main" val="18718433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79612" y="609600"/>
            <a:ext cx="8229600" cy="1143000"/>
          </a:xfrm>
        </p:spPr>
        <p:txBody>
          <a:bodyPr>
            <a:normAutofit fontScale="90000"/>
          </a:bodyPr>
          <a:lstStyle/>
          <a:p>
            <a:r>
              <a:rPr lang="en-US" dirty="0"/>
              <a:t>Maternal/Child </a:t>
            </a:r>
            <a:br>
              <a:rPr lang="en-US" dirty="0"/>
            </a:br>
            <a:r>
              <a:rPr lang="en-US" dirty="0"/>
              <a:t>Conditions</a:t>
            </a:r>
          </a:p>
        </p:txBody>
      </p:sp>
      <p:sp>
        <p:nvSpPr>
          <p:cNvPr id="38915" name="Content Placeholder 2"/>
          <p:cNvSpPr>
            <a:spLocks noGrp="1"/>
          </p:cNvSpPr>
          <p:nvPr>
            <p:ph idx="1"/>
          </p:nvPr>
        </p:nvSpPr>
        <p:spPr/>
        <p:txBody>
          <a:bodyPr/>
          <a:lstStyle/>
          <a:p>
            <a:endParaRPr lang="en-US" b="1" dirty="0" smtClean="0"/>
          </a:p>
          <a:p>
            <a:r>
              <a:rPr lang="en-US" b="1" dirty="0" smtClean="0"/>
              <a:t>Deaths in childbirth, however, remain one of the top killers in the developing world.</a:t>
            </a:r>
          </a:p>
          <a:p>
            <a:endParaRPr lang="en-US" b="1" dirty="0" smtClean="0"/>
          </a:p>
          <a:p>
            <a:r>
              <a:rPr lang="en-US" b="1" dirty="0" smtClean="0"/>
              <a:t> Moreover, mortality rates for newborns (babies in their first month of life) have barely budged over the past decade</a:t>
            </a:r>
            <a:r>
              <a:rPr lang="en-US" b="1" i="1" dirty="0" smtClean="0"/>
              <a:t>.</a:t>
            </a:r>
            <a:endParaRPr lang="en-US" b="1" dirty="0" smtClean="0"/>
          </a:p>
          <a:p>
            <a:endParaRPr lang="en-US" dirty="0" smtClean="0"/>
          </a:p>
        </p:txBody>
      </p:sp>
    </p:spTree>
    <p:extLst>
      <p:ext uri="{BB962C8B-B14F-4D97-AF65-F5344CB8AC3E}">
        <p14:creationId xmlns:p14="http://schemas.microsoft.com/office/powerpoint/2010/main" val="2841571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979612" y="990600"/>
            <a:ext cx="8229600" cy="1143000"/>
          </a:xfrm>
        </p:spPr>
        <p:txBody>
          <a:bodyPr>
            <a:normAutofit fontScale="90000"/>
          </a:bodyPr>
          <a:lstStyle/>
          <a:p>
            <a:r>
              <a:rPr lang="en-US" dirty="0"/>
              <a:t>Maternal/Child </a:t>
            </a:r>
            <a:br>
              <a:rPr lang="en-US" dirty="0"/>
            </a:br>
            <a:r>
              <a:rPr lang="en-US" dirty="0"/>
              <a:t>Conditions</a:t>
            </a:r>
          </a:p>
        </p:txBody>
      </p:sp>
      <p:sp>
        <p:nvSpPr>
          <p:cNvPr id="39939" name="Content Placeholder 2"/>
          <p:cNvSpPr>
            <a:spLocks noGrp="1"/>
          </p:cNvSpPr>
          <p:nvPr>
            <p:ph idx="1"/>
          </p:nvPr>
        </p:nvSpPr>
        <p:spPr/>
        <p:txBody>
          <a:bodyPr/>
          <a:lstStyle/>
          <a:p>
            <a:endParaRPr lang="en-US" b="1" smtClean="0"/>
          </a:p>
          <a:p>
            <a:r>
              <a:rPr lang="en-US" b="1" smtClean="0"/>
              <a:t>Poor maternal health and high maternal mortality impact millions of women annually, with 529,000 deaths in childbirth—98 percent in the developing world, mostly Sub-Saharan Africa and southern Asia—and 10 to 20 million women suffering injury or infection</a:t>
            </a:r>
          </a:p>
        </p:txBody>
      </p:sp>
    </p:spTree>
    <p:extLst>
      <p:ext uri="{BB962C8B-B14F-4D97-AF65-F5344CB8AC3E}">
        <p14:creationId xmlns:p14="http://schemas.microsoft.com/office/powerpoint/2010/main" val="5898794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79612" y="914400"/>
            <a:ext cx="8229600" cy="1143000"/>
          </a:xfrm>
        </p:spPr>
        <p:txBody>
          <a:bodyPr>
            <a:normAutofit fontScale="90000"/>
          </a:bodyPr>
          <a:lstStyle/>
          <a:p>
            <a:r>
              <a:rPr lang="en-US" dirty="0"/>
              <a:t>Maternal/Child </a:t>
            </a:r>
            <a:br>
              <a:rPr lang="en-US" dirty="0"/>
            </a:br>
            <a:r>
              <a:rPr lang="en-US" dirty="0"/>
              <a:t>Conditions</a:t>
            </a:r>
          </a:p>
        </p:txBody>
      </p:sp>
      <p:sp>
        <p:nvSpPr>
          <p:cNvPr id="40963" name="Content Placeholder 2"/>
          <p:cNvSpPr>
            <a:spLocks noGrp="1"/>
          </p:cNvSpPr>
          <p:nvPr>
            <p:ph idx="1"/>
          </p:nvPr>
        </p:nvSpPr>
        <p:spPr/>
        <p:txBody>
          <a:bodyPr/>
          <a:lstStyle/>
          <a:p>
            <a:endParaRPr lang="en-US" b="1" dirty="0" smtClean="0"/>
          </a:p>
          <a:p>
            <a:r>
              <a:rPr lang="en-US" b="1" dirty="0" smtClean="0"/>
              <a:t>Lack of access to basic health services before, during, and after delivery is a key contributor to high maternal and infant mortality.</a:t>
            </a:r>
          </a:p>
          <a:p>
            <a:endParaRPr lang="en-US" b="1" dirty="0" smtClean="0"/>
          </a:p>
          <a:p>
            <a:r>
              <a:rPr lang="en-US" b="1" dirty="0" smtClean="0"/>
              <a:t> Proximity to armed conflict, poverty, and locations in </a:t>
            </a:r>
            <a:r>
              <a:rPr lang="en-US" b="1" dirty="0" smtClean="0"/>
              <a:t>   rural </a:t>
            </a:r>
            <a:r>
              <a:rPr lang="en-US" b="1" dirty="0" smtClean="0"/>
              <a:t>areas exacerbate high maternal and newborn mortality rates.</a:t>
            </a:r>
          </a:p>
          <a:p>
            <a:endParaRPr lang="en-US" dirty="0" smtClean="0"/>
          </a:p>
        </p:txBody>
      </p:sp>
    </p:spTree>
    <p:extLst>
      <p:ext uri="{BB962C8B-B14F-4D97-AF65-F5344CB8AC3E}">
        <p14:creationId xmlns:p14="http://schemas.microsoft.com/office/powerpoint/2010/main" val="9228453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055812" y="228600"/>
            <a:ext cx="8229600" cy="1143000"/>
          </a:xfrm>
        </p:spPr>
        <p:txBody>
          <a:bodyPr>
            <a:normAutofit fontScale="90000"/>
          </a:bodyPr>
          <a:lstStyle/>
          <a:p>
            <a:r>
              <a:rPr lang="en-US" dirty="0"/>
              <a:t>Maternal/Child </a:t>
            </a:r>
            <a:br>
              <a:rPr lang="en-US" dirty="0"/>
            </a:br>
            <a:r>
              <a:rPr lang="en-US" dirty="0"/>
              <a:t>Conditions</a:t>
            </a:r>
          </a:p>
        </p:txBody>
      </p:sp>
      <p:sp>
        <p:nvSpPr>
          <p:cNvPr id="41987" name="Content Placeholder 2"/>
          <p:cNvSpPr>
            <a:spLocks noGrp="1"/>
          </p:cNvSpPr>
          <p:nvPr>
            <p:ph idx="1"/>
          </p:nvPr>
        </p:nvSpPr>
        <p:spPr>
          <a:xfrm>
            <a:off x="303212" y="1219200"/>
            <a:ext cx="11274663" cy="4724400"/>
          </a:xfrm>
        </p:spPr>
        <p:txBody>
          <a:bodyPr/>
          <a:lstStyle/>
          <a:p>
            <a:endParaRPr lang="en-US" b="1" dirty="0" smtClean="0"/>
          </a:p>
          <a:p>
            <a:r>
              <a:rPr lang="en-US" b="1" dirty="0" smtClean="0"/>
              <a:t>Chronic malnutrition</a:t>
            </a:r>
            <a:r>
              <a:rPr lang="en-US" b="1" i="1" dirty="0" smtClean="0"/>
              <a:t> </a:t>
            </a:r>
            <a:r>
              <a:rPr lang="en-US" b="1" dirty="0" smtClean="0"/>
              <a:t>among children—either before or for extended periods after birth—frequently results in stunted growth, and may cause chronic physical and cognitive problems and premature death. </a:t>
            </a:r>
          </a:p>
          <a:p>
            <a:endParaRPr lang="en-US" b="1" dirty="0" smtClean="0"/>
          </a:p>
          <a:p>
            <a:r>
              <a:rPr lang="en-US" b="1" dirty="0" smtClean="0"/>
              <a:t>Malnutrition also lowers immunity to infection and can inhibit the body’s ability to react to treatment among persons of all ages.</a:t>
            </a:r>
          </a:p>
          <a:p>
            <a:endParaRPr lang="en-US" b="1" dirty="0" smtClean="0"/>
          </a:p>
        </p:txBody>
      </p:sp>
    </p:spTree>
    <p:extLst>
      <p:ext uri="{BB962C8B-B14F-4D97-AF65-F5344CB8AC3E}">
        <p14:creationId xmlns:p14="http://schemas.microsoft.com/office/powerpoint/2010/main" val="25580793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979612" y="990600"/>
            <a:ext cx="8229600" cy="1143000"/>
          </a:xfrm>
        </p:spPr>
        <p:txBody>
          <a:bodyPr>
            <a:normAutofit fontScale="90000"/>
          </a:bodyPr>
          <a:lstStyle/>
          <a:p>
            <a:r>
              <a:rPr lang="en-US" dirty="0"/>
              <a:t>Maternal/Child </a:t>
            </a:r>
            <a:br>
              <a:rPr lang="en-US" dirty="0"/>
            </a:br>
            <a:r>
              <a:rPr lang="en-US" dirty="0"/>
              <a:t>Conditions</a:t>
            </a:r>
          </a:p>
        </p:txBody>
      </p:sp>
      <p:sp>
        <p:nvSpPr>
          <p:cNvPr id="46083" name="Content Placeholder 2"/>
          <p:cNvSpPr>
            <a:spLocks noGrp="1"/>
          </p:cNvSpPr>
          <p:nvPr>
            <p:ph idx="1"/>
          </p:nvPr>
        </p:nvSpPr>
        <p:spPr/>
        <p:txBody>
          <a:bodyPr/>
          <a:lstStyle/>
          <a:p>
            <a:endParaRPr lang="en-US" b="1" smtClean="0"/>
          </a:p>
          <a:p>
            <a:r>
              <a:rPr lang="en-US" b="1" smtClean="0"/>
              <a:t>If enhancing female participation in education and the paid workforce is key to both economic development and societal stability (as many academic studies suggest) the issue of women and health takes on particular economic significance.</a:t>
            </a:r>
          </a:p>
        </p:txBody>
      </p:sp>
    </p:spTree>
    <p:extLst>
      <p:ext uri="{BB962C8B-B14F-4D97-AF65-F5344CB8AC3E}">
        <p14:creationId xmlns:p14="http://schemas.microsoft.com/office/powerpoint/2010/main" val="34318076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979612" y="990600"/>
            <a:ext cx="8229600" cy="1143000"/>
          </a:xfrm>
        </p:spPr>
        <p:txBody>
          <a:bodyPr>
            <a:normAutofit fontScale="90000"/>
          </a:bodyPr>
          <a:lstStyle/>
          <a:p>
            <a:r>
              <a:rPr lang="en-US" dirty="0"/>
              <a:t>Maternal/Child </a:t>
            </a:r>
            <a:br>
              <a:rPr lang="en-US" dirty="0"/>
            </a:br>
            <a:r>
              <a:rPr lang="en-US" dirty="0"/>
              <a:t>Conditions</a:t>
            </a:r>
          </a:p>
        </p:txBody>
      </p:sp>
      <p:sp>
        <p:nvSpPr>
          <p:cNvPr id="47107" name="Content Placeholder 2"/>
          <p:cNvSpPr>
            <a:spLocks noGrp="1"/>
          </p:cNvSpPr>
          <p:nvPr>
            <p:ph idx="1"/>
          </p:nvPr>
        </p:nvSpPr>
        <p:spPr/>
        <p:txBody>
          <a:bodyPr/>
          <a:lstStyle/>
          <a:p>
            <a:endParaRPr lang="en-US" b="1" smtClean="0"/>
          </a:p>
          <a:p>
            <a:r>
              <a:rPr lang="en-US" b="1" smtClean="0"/>
              <a:t>There is a significant correlation between rising female literacy and more robust GDP growth within a region, and women are more likely than men to use earnings to nourish and educate children.</a:t>
            </a:r>
            <a:r>
              <a:rPr lang="en-US" smtClean="0"/>
              <a:t> </a:t>
            </a:r>
          </a:p>
        </p:txBody>
      </p:sp>
    </p:spTree>
    <p:extLst>
      <p:ext uri="{BB962C8B-B14F-4D97-AF65-F5344CB8AC3E}">
        <p14:creationId xmlns:p14="http://schemas.microsoft.com/office/powerpoint/2010/main" val="29024672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979612" y="152400"/>
            <a:ext cx="8229600" cy="1143000"/>
          </a:xfrm>
        </p:spPr>
        <p:txBody>
          <a:bodyPr>
            <a:normAutofit fontScale="90000"/>
          </a:bodyPr>
          <a:lstStyle/>
          <a:p>
            <a:r>
              <a:rPr lang="en-US" dirty="0"/>
              <a:t>Maternal/Child </a:t>
            </a:r>
            <a:br>
              <a:rPr lang="en-US" dirty="0"/>
            </a:br>
            <a:r>
              <a:rPr lang="en-US" dirty="0"/>
              <a:t>Conditions</a:t>
            </a:r>
          </a:p>
        </p:txBody>
      </p:sp>
      <p:sp>
        <p:nvSpPr>
          <p:cNvPr id="48131" name="Content Placeholder 2"/>
          <p:cNvSpPr>
            <a:spLocks noGrp="1"/>
          </p:cNvSpPr>
          <p:nvPr>
            <p:ph idx="1"/>
          </p:nvPr>
        </p:nvSpPr>
        <p:spPr>
          <a:xfrm>
            <a:off x="379412" y="990600"/>
            <a:ext cx="11274663" cy="5105400"/>
          </a:xfrm>
        </p:spPr>
        <p:txBody>
          <a:bodyPr/>
          <a:lstStyle/>
          <a:p>
            <a:endParaRPr lang="en-US" b="1" dirty="0" smtClean="0"/>
          </a:p>
          <a:p>
            <a:r>
              <a:rPr lang="en-US" sz="2800" b="1" dirty="0" smtClean="0"/>
              <a:t>Poor reproductive health, on the other hand, limits the ability of girls and women to get an education or participate in paid labor.</a:t>
            </a:r>
          </a:p>
          <a:p>
            <a:endParaRPr lang="en-US" sz="2800" b="1" dirty="0" smtClean="0"/>
          </a:p>
          <a:p>
            <a:r>
              <a:rPr lang="en-US" sz="2800" b="1" dirty="0" smtClean="0"/>
              <a:t>Maternal illness and death can undermine families due to loss of women’s important non-paid contributions, particularly in the developing world: food production, water collection, caring for children, the ill, and the elderly.</a:t>
            </a:r>
          </a:p>
          <a:p>
            <a:endParaRPr lang="en-US" dirty="0" smtClean="0"/>
          </a:p>
        </p:txBody>
      </p:sp>
    </p:spTree>
    <p:extLst>
      <p:ext uri="{BB962C8B-B14F-4D97-AF65-F5344CB8AC3E}">
        <p14:creationId xmlns:p14="http://schemas.microsoft.com/office/powerpoint/2010/main" val="12202735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normAutofit/>
          </a:bodyPr>
          <a:lstStyle/>
          <a:p>
            <a:r>
              <a:rPr lang="en-US" sz="4400" dirty="0"/>
              <a:t>Military Readiness</a:t>
            </a:r>
          </a:p>
        </p:txBody>
      </p:sp>
      <p:sp>
        <p:nvSpPr>
          <p:cNvPr id="50179" name="Content Placeholder 2"/>
          <p:cNvSpPr>
            <a:spLocks noGrp="1"/>
          </p:cNvSpPr>
          <p:nvPr>
            <p:ph idx="1"/>
          </p:nvPr>
        </p:nvSpPr>
        <p:spPr/>
        <p:txBody>
          <a:bodyPr/>
          <a:lstStyle/>
          <a:p>
            <a:endParaRPr lang="en-US" b="1" smtClean="0"/>
          </a:p>
          <a:p>
            <a:r>
              <a:rPr lang="en-US" b="1" smtClean="0"/>
              <a:t>Worldwide, the capability of a government or organization to provide adequate health protection for its military will significantly impact its ability to project force abroad.</a:t>
            </a:r>
          </a:p>
          <a:p>
            <a:endParaRPr lang="en-US" b="1" smtClean="0"/>
          </a:p>
          <a:p>
            <a:endParaRPr lang="en-US" smtClean="0"/>
          </a:p>
        </p:txBody>
      </p:sp>
    </p:spTree>
    <p:extLst>
      <p:ext uri="{BB962C8B-B14F-4D97-AF65-F5344CB8AC3E}">
        <p14:creationId xmlns:p14="http://schemas.microsoft.com/office/powerpoint/2010/main" val="2422420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normAutofit/>
          </a:bodyPr>
          <a:lstStyle/>
          <a:p>
            <a:r>
              <a:rPr lang="en-US" sz="4400" dirty="0"/>
              <a:t>Health Diplomacy</a:t>
            </a:r>
          </a:p>
        </p:txBody>
      </p:sp>
      <p:sp>
        <p:nvSpPr>
          <p:cNvPr id="55299" name="Content Placeholder 2"/>
          <p:cNvSpPr>
            <a:spLocks noGrp="1"/>
          </p:cNvSpPr>
          <p:nvPr>
            <p:ph idx="1"/>
          </p:nvPr>
        </p:nvSpPr>
        <p:spPr/>
        <p:txBody>
          <a:bodyPr/>
          <a:lstStyle/>
          <a:p>
            <a:endParaRPr lang="en-US" b="1" smtClean="0"/>
          </a:p>
          <a:p>
            <a:r>
              <a:rPr lang="en-US" b="1" smtClean="0"/>
              <a:t>Increasingly, governments, researchers, and international health practitioners are involved in health emergencies and containment of emerging disease.</a:t>
            </a:r>
            <a:endParaRPr lang="en-US" smtClean="0"/>
          </a:p>
        </p:txBody>
      </p:sp>
    </p:spTree>
    <p:extLst>
      <p:ext uri="{BB962C8B-B14F-4D97-AF65-F5344CB8AC3E}">
        <p14:creationId xmlns:p14="http://schemas.microsoft.com/office/powerpoint/2010/main" val="40143842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idx="4294967295"/>
          </p:nvPr>
        </p:nvSpPr>
        <p:spPr>
          <a:xfrm>
            <a:off x="1827212" y="320431"/>
            <a:ext cx="8229600" cy="1143000"/>
          </a:xfrm>
        </p:spPr>
        <p:txBody>
          <a:bodyPr>
            <a:normAutofit/>
          </a:bodyPr>
          <a:lstStyle/>
          <a:p>
            <a:r>
              <a:rPr lang="en-US" sz="4400" dirty="0"/>
              <a:t>Health Diplomacy</a:t>
            </a:r>
          </a:p>
        </p:txBody>
      </p:sp>
      <p:sp>
        <p:nvSpPr>
          <p:cNvPr id="89091" name="Content Placeholder 2"/>
          <p:cNvSpPr>
            <a:spLocks noGrp="1"/>
          </p:cNvSpPr>
          <p:nvPr>
            <p:ph idx="4294967295"/>
          </p:nvPr>
        </p:nvSpPr>
        <p:spPr>
          <a:xfrm>
            <a:off x="1522412" y="1447800"/>
            <a:ext cx="8229600" cy="4525963"/>
          </a:xfrm>
        </p:spPr>
        <p:txBody>
          <a:bodyPr>
            <a:normAutofit fontScale="77500" lnSpcReduction="20000"/>
          </a:bodyPr>
          <a:lstStyle/>
          <a:p>
            <a:endParaRPr lang="en-US" b="1" dirty="0" smtClean="0"/>
          </a:p>
          <a:p>
            <a:endParaRPr lang="en-US" b="1" dirty="0" smtClean="0"/>
          </a:p>
          <a:p>
            <a:r>
              <a:rPr lang="en-US" b="1" dirty="0" smtClean="0"/>
              <a:t>Managing the shifting health risks due to globalization</a:t>
            </a:r>
          </a:p>
          <a:p>
            <a:endParaRPr lang="en-US" b="1" dirty="0" smtClean="0"/>
          </a:p>
          <a:p>
            <a:r>
              <a:rPr lang="en-US" b="1" dirty="0" smtClean="0"/>
              <a:t>Responding to food insecurity</a:t>
            </a:r>
          </a:p>
          <a:p>
            <a:endParaRPr lang="en-US" b="1" dirty="0" smtClean="0"/>
          </a:p>
          <a:p>
            <a:r>
              <a:rPr lang="en-US" b="1" dirty="0" smtClean="0"/>
              <a:t>Responding to continued human and natural disasters due to climate change</a:t>
            </a:r>
          </a:p>
          <a:p>
            <a:endParaRPr lang="en-US" b="1" dirty="0" smtClean="0"/>
          </a:p>
          <a:p>
            <a:r>
              <a:rPr lang="en-US" b="1" dirty="0" smtClean="0"/>
              <a:t>Ignored political atrocities, and failed nation-building.</a:t>
            </a:r>
            <a:r>
              <a:rPr lang="en-US" dirty="0" smtClean="0"/>
              <a:t> </a:t>
            </a:r>
          </a:p>
        </p:txBody>
      </p:sp>
    </p:spTree>
    <p:extLst>
      <p:ext uri="{BB962C8B-B14F-4D97-AF65-F5344CB8AC3E}">
        <p14:creationId xmlns:p14="http://schemas.microsoft.com/office/powerpoint/2010/main" val="1716337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b="1" dirty="0" smtClean="0"/>
              <a:t>Definition</a:t>
            </a:r>
          </a:p>
        </p:txBody>
      </p:sp>
      <p:sp>
        <p:nvSpPr>
          <p:cNvPr id="3075" name="Content Placeholder 2"/>
          <p:cNvSpPr>
            <a:spLocks noGrp="1"/>
          </p:cNvSpPr>
          <p:nvPr>
            <p:ph idx="1"/>
          </p:nvPr>
        </p:nvSpPr>
        <p:spPr/>
        <p:txBody>
          <a:bodyPr/>
          <a:lstStyle/>
          <a:p>
            <a:pPr eaLnBrk="1" hangingPunct="1">
              <a:lnSpc>
                <a:spcPct val="90000"/>
              </a:lnSpc>
            </a:pPr>
            <a:endParaRPr lang="en-US" b="1" dirty="0" smtClean="0"/>
          </a:p>
          <a:p>
            <a:pPr eaLnBrk="1" hangingPunct="1">
              <a:lnSpc>
                <a:spcPct val="90000"/>
              </a:lnSpc>
            </a:pPr>
            <a:r>
              <a:rPr lang="en-US" b="1" dirty="0" smtClean="0"/>
              <a:t>A </a:t>
            </a:r>
            <a:r>
              <a:rPr lang="en-US" b="1" dirty="0" smtClean="0"/>
              <a:t>political change process </a:t>
            </a:r>
            <a:r>
              <a:rPr lang="en-US" b="1" dirty="0" smtClean="0"/>
              <a:t>m</a:t>
            </a:r>
            <a:r>
              <a:rPr lang="en-US" b="1" dirty="0" smtClean="0"/>
              <a:t>eeting </a:t>
            </a:r>
            <a:r>
              <a:rPr lang="en-US" b="1" dirty="0" smtClean="0"/>
              <a:t>the dual goals </a:t>
            </a:r>
            <a:r>
              <a:rPr lang="en-US" b="1" dirty="0" smtClean="0"/>
              <a:t>of:</a:t>
            </a:r>
          </a:p>
          <a:p>
            <a:pPr eaLnBrk="1" hangingPunct="1">
              <a:lnSpc>
                <a:spcPct val="90000"/>
              </a:lnSpc>
            </a:pPr>
            <a:endParaRPr lang="en-US" b="1" dirty="0"/>
          </a:p>
          <a:p>
            <a:pPr lvl="1">
              <a:lnSpc>
                <a:spcPct val="90000"/>
              </a:lnSpc>
            </a:pPr>
            <a:r>
              <a:rPr lang="en-US" b="1" dirty="0" smtClean="0"/>
              <a:t> </a:t>
            </a:r>
            <a:r>
              <a:rPr lang="en-US" b="1" dirty="0"/>
              <a:t>I</a:t>
            </a:r>
            <a:r>
              <a:rPr lang="en-US" b="1" dirty="0" smtClean="0"/>
              <a:t>mproving </a:t>
            </a:r>
            <a:r>
              <a:rPr lang="en-US" b="1" dirty="0" smtClean="0"/>
              <a:t>global health </a:t>
            </a:r>
            <a:endParaRPr lang="en-US" b="1" dirty="0" smtClean="0"/>
          </a:p>
          <a:p>
            <a:pPr lvl="1">
              <a:lnSpc>
                <a:spcPct val="90000"/>
              </a:lnSpc>
            </a:pPr>
            <a:r>
              <a:rPr lang="en-US" b="1" dirty="0" smtClean="0"/>
              <a:t>While </a:t>
            </a:r>
            <a:r>
              <a:rPr lang="en-US" b="1" dirty="0" smtClean="0"/>
              <a:t>helping repair failures in </a:t>
            </a:r>
            <a:r>
              <a:rPr lang="en-US" b="1" dirty="0" smtClean="0"/>
              <a:t>diplomacy</a:t>
            </a:r>
          </a:p>
          <a:p>
            <a:pPr marL="457200" lvl="1" indent="0">
              <a:lnSpc>
                <a:spcPct val="90000"/>
              </a:lnSpc>
              <a:buNone/>
            </a:pPr>
            <a:r>
              <a:rPr lang="en-US" b="1" dirty="0" smtClean="0"/>
              <a:t>Particularly </a:t>
            </a:r>
            <a:r>
              <a:rPr lang="en-US" b="1" dirty="0" smtClean="0"/>
              <a:t>in conflict areas and resource-poor countries</a:t>
            </a:r>
            <a:r>
              <a:rPr lang="en-US" b="1" dirty="0" smtClean="0"/>
              <a:t>.</a:t>
            </a:r>
          </a:p>
          <a:p>
            <a:pPr marL="457200" lvl="1" indent="0">
              <a:lnSpc>
                <a:spcPct val="90000"/>
              </a:lnSpc>
              <a:buNone/>
            </a:pPr>
            <a:endParaRPr lang="en-US" b="1" dirty="0"/>
          </a:p>
          <a:p>
            <a:pPr marL="457200" lvl="1" indent="0">
              <a:lnSpc>
                <a:spcPct val="90000"/>
              </a:lnSpc>
              <a:buNone/>
            </a:pPr>
            <a:endParaRPr lang="en-US" b="1" dirty="0" smtClean="0"/>
          </a:p>
          <a:p>
            <a:pPr eaLnBrk="1" hangingPunct="1">
              <a:buFont typeface="Arial" charset="0"/>
              <a:buNone/>
            </a:pPr>
            <a:r>
              <a:rPr lang="en-US" b="1" dirty="0" smtClean="0"/>
              <a:t> </a:t>
            </a:r>
          </a:p>
        </p:txBody>
      </p:sp>
    </p:spTree>
    <p:extLst>
      <p:ext uri="{BB962C8B-B14F-4D97-AF65-F5344CB8AC3E}">
        <p14:creationId xmlns:p14="http://schemas.microsoft.com/office/powerpoint/2010/main" val="29138676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normAutofit/>
          </a:bodyPr>
          <a:lstStyle/>
          <a:p>
            <a:r>
              <a:rPr lang="en-US" sz="4400" dirty="0"/>
              <a:t>Health Diplomacy</a:t>
            </a:r>
          </a:p>
        </p:txBody>
      </p:sp>
      <p:sp>
        <p:nvSpPr>
          <p:cNvPr id="56323" name="Content Placeholder 2"/>
          <p:cNvSpPr>
            <a:spLocks noGrp="1"/>
          </p:cNvSpPr>
          <p:nvPr>
            <p:ph idx="1"/>
          </p:nvPr>
        </p:nvSpPr>
        <p:spPr>
          <a:xfrm>
            <a:off x="304721" y="1417638"/>
            <a:ext cx="11274663" cy="4525963"/>
          </a:xfrm>
        </p:spPr>
        <p:txBody>
          <a:bodyPr/>
          <a:lstStyle/>
          <a:p>
            <a:r>
              <a:rPr lang="en-US" sz="2800" b="1" dirty="0" smtClean="0"/>
              <a:t>Although </a:t>
            </a:r>
            <a:r>
              <a:rPr lang="en-US" sz="2800" b="1" dirty="0" smtClean="0"/>
              <a:t>infectious diseases have always been considered global health problems, non-communicable diseases thought to be the realm of developed countries are now recognized to threaten economies and population health in developing countries</a:t>
            </a:r>
            <a:r>
              <a:rPr lang="en-US" sz="2800" b="1" dirty="0" smtClean="0"/>
              <a:t>.</a:t>
            </a:r>
          </a:p>
          <a:p>
            <a:endParaRPr lang="en-US" sz="2800" b="1" dirty="0"/>
          </a:p>
          <a:p>
            <a:r>
              <a:rPr lang="en-US" sz="2800" dirty="0" smtClean="0"/>
              <a:t> </a:t>
            </a:r>
            <a:r>
              <a:rPr lang="en-US" sz="2800" b="1" dirty="0"/>
              <a:t>These conditions not only suggest a need for new models of disease management, containment and control, but they also demand recognition as triggers for other development problems.</a:t>
            </a:r>
          </a:p>
          <a:p>
            <a:r>
              <a:rPr lang="en-US" sz="2800" dirty="0" smtClean="0"/>
              <a:t> </a:t>
            </a:r>
            <a:endParaRPr lang="en-US" sz="2800" dirty="0" smtClean="0"/>
          </a:p>
        </p:txBody>
      </p:sp>
    </p:spTree>
    <p:extLst>
      <p:ext uri="{BB962C8B-B14F-4D97-AF65-F5344CB8AC3E}">
        <p14:creationId xmlns:p14="http://schemas.microsoft.com/office/powerpoint/2010/main" val="974173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normAutofit/>
          </a:bodyPr>
          <a:lstStyle/>
          <a:p>
            <a:r>
              <a:rPr lang="en-US" sz="4400" dirty="0"/>
              <a:t>Health Diplomacy</a:t>
            </a:r>
          </a:p>
        </p:txBody>
      </p:sp>
      <p:sp>
        <p:nvSpPr>
          <p:cNvPr id="59395" name="Content Placeholder 2"/>
          <p:cNvSpPr>
            <a:spLocks noGrp="1"/>
          </p:cNvSpPr>
          <p:nvPr>
            <p:ph idx="1"/>
          </p:nvPr>
        </p:nvSpPr>
        <p:spPr/>
        <p:txBody>
          <a:bodyPr/>
          <a:lstStyle/>
          <a:p>
            <a:endParaRPr lang="en-US" b="1" smtClean="0"/>
          </a:p>
          <a:p>
            <a:r>
              <a:rPr lang="en-US" b="1" smtClean="0"/>
              <a:t>Concerns over security and biosecurity grow as these disease trends and their effects proliferate and as economic development and political stability are affected by them.</a:t>
            </a:r>
          </a:p>
          <a:p>
            <a:endParaRPr lang="en-US" b="1" smtClean="0"/>
          </a:p>
        </p:txBody>
      </p:sp>
    </p:spTree>
    <p:extLst>
      <p:ext uri="{BB962C8B-B14F-4D97-AF65-F5344CB8AC3E}">
        <p14:creationId xmlns:p14="http://schemas.microsoft.com/office/powerpoint/2010/main" val="37332883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idx="4294967295"/>
          </p:nvPr>
        </p:nvSpPr>
        <p:spPr>
          <a:xfrm>
            <a:off x="2132012" y="76200"/>
            <a:ext cx="8229600" cy="1143000"/>
          </a:xfrm>
        </p:spPr>
        <p:txBody>
          <a:bodyPr>
            <a:normAutofit/>
          </a:bodyPr>
          <a:lstStyle/>
          <a:p>
            <a:r>
              <a:rPr lang="en-US" sz="4400" dirty="0"/>
              <a:t>Health Diplomacy</a:t>
            </a:r>
          </a:p>
        </p:txBody>
      </p:sp>
      <p:sp>
        <p:nvSpPr>
          <p:cNvPr id="90115" name="Content Placeholder 2"/>
          <p:cNvSpPr>
            <a:spLocks noGrp="1"/>
          </p:cNvSpPr>
          <p:nvPr>
            <p:ph idx="4294967295"/>
          </p:nvPr>
        </p:nvSpPr>
        <p:spPr>
          <a:xfrm>
            <a:off x="1522412" y="1371600"/>
            <a:ext cx="8229600" cy="4525963"/>
          </a:xfrm>
        </p:spPr>
        <p:txBody>
          <a:bodyPr>
            <a:normAutofit fontScale="85000" lnSpcReduction="10000"/>
          </a:bodyPr>
          <a:lstStyle/>
          <a:p>
            <a:r>
              <a:rPr lang="en-US" b="1" u="sng" dirty="0" smtClean="0"/>
              <a:t>Health Diplomacy as Social Responsibility (how medicine can perform when politics fail):</a:t>
            </a:r>
            <a:r>
              <a:rPr lang="en-US" b="1" dirty="0" smtClean="0"/>
              <a:t> This recognizes health aid as a means of improving relations between nations, regions, ethnic groups, and institutions. </a:t>
            </a:r>
          </a:p>
          <a:p>
            <a:endParaRPr lang="en-US" b="1" dirty="0" smtClean="0"/>
          </a:p>
          <a:p>
            <a:r>
              <a:rPr lang="en-US" b="1" dirty="0" smtClean="0"/>
              <a:t>Health and scientific interactions can serve as core diplomatic gestures to improve communication, reduce mutual or bilateral threats, and address health problems of mutual importance.</a:t>
            </a:r>
          </a:p>
        </p:txBody>
      </p:sp>
    </p:spTree>
    <p:extLst>
      <p:ext uri="{BB962C8B-B14F-4D97-AF65-F5344CB8AC3E}">
        <p14:creationId xmlns:p14="http://schemas.microsoft.com/office/powerpoint/2010/main" val="4340259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normAutofit/>
          </a:bodyPr>
          <a:lstStyle/>
          <a:p>
            <a:r>
              <a:rPr lang="en-US" sz="4400" dirty="0"/>
              <a:t>Health Diplomacy</a:t>
            </a:r>
          </a:p>
        </p:txBody>
      </p:sp>
      <p:sp>
        <p:nvSpPr>
          <p:cNvPr id="61443" name="Content Placeholder 2"/>
          <p:cNvSpPr>
            <a:spLocks noGrp="1"/>
          </p:cNvSpPr>
          <p:nvPr>
            <p:ph idx="1"/>
          </p:nvPr>
        </p:nvSpPr>
        <p:spPr/>
        <p:txBody>
          <a:bodyPr/>
          <a:lstStyle/>
          <a:p>
            <a:endParaRPr lang="en-US" b="1" dirty="0" smtClean="0"/>
          </a:p>
          <a:p>
            <a:r>
              <a:rPr lang="en-US" b="1" dirty="0" smtClean="0"/>
              <a:t>Health diplomacy may reduce conflicts when politics fail.</a:t>
            </a:r>
          </a:p>
          <a:p>
            <a:pPr>
              <a:buNone/>
            </a:pPr>
            <a:r>
              <a:rPr lang="en-US" b="1" dirty="0" smtClean="0"/>
              <a:t> </a:t>
            </a:r>
          </a:p>
          <a:p>
            <a:r>
              <a:rPr lang="en-US" b="1" dirty="0" smtClean="0"/>
              <a:t>Humanitarian and ethical principles must be at the heart of such interactions, but real politick will drive the end results.</a:t>
            </a:r>
          </a:p>
        </p:txBody>
      </p:sp>
    </p:spTree>
    <p:extLst>
      <p:ext uri="{BB962C8B-B14F-4D97-AF65-F5344CB8AC3E}">
        <p14:creationId xmlns:p14="http://schemas.microsoft.com/office/powerpoint/2010/main" val="15898397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normAutofit/>
          </a:bodyPr>
          <a:lstStyle/>
          <a:p>
            <a:r>
              <a:rPr lang="en-US" sz="4400" dirty="0"/>
              <a:t>Health Diplomacy</a:t>
            </a:r>
          </a:p>
        </p:txBody>
      </p:sp>
      <p:sp>
        <p:nvSpPr>
          <p:cNvPr id="62467" name="Content Placeholder 2"/>
          <p:cNvSpPr>
            <a:spLocks noGrp="1"/>
          </p:cNvSpPr>
          <p:nvPr>
            <p:ph idx="1"/>
          </p:nvPr>
        </p:nvSpPr>
        <p:spPr/>
        <p:txBody>
          <a:bodyPr/>
          <a:lstStyle/>
          <a:p>
            <a:endParaRPr lang="en-US" b="1" u="sng" smtClean="0"/>
          </a:p>
          <a:p>
            <a:r>
              <a:rPr lang="en-US" b="1" u="sng" smtClean="0"/>
              <a:t>Health Diplomacy with Cultural / Political Sensitivity</a:t>
            </a:r>
            <a:r>
              <a:rPr lang="en-US" b="1" smtClean="0"/>
              <a:t>: This approach explores the changing face of science and research in global health, the growing global concerns about human and national security, and the importance of understanding the social, cultural, and political determinants of global health.</a:t>
            </a:r>
            <a:r>
              <a:rPr lang="en-US" smtClean="0"/>
              <a:t> </a:t>
            </a:r>
          </a:p>
        </p:txBody>
      </p:sp>
    </p:spTree>
    <p:extLst>
      <p:ext uri="{BB962C8B-B14F-4D97-AF65-F5344CB8AC3E}">
        <p14:creationId xmlns:p14="http://schemas.microsoft.com/office/powerpoint/2010/main" val="2683664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normAutofit/>
          </a:bodyPr>
          <a:lstStyle/>
          <a:p>
            <a:r>
              <a:rPr lang="en-US" sz="4400" dirty="0"/>
              <a:t>Health Diplomacy</a:t>
            </a:r>
          </a:p>
        </p:txBody>
      </p:sp>
      <p:sp>
        <p:nvSpPr>
          <p:cNvPr id="63491" name="Content Placeholder 2"/>
          <p:cNvSpPr>
            <a:spLocks noGrp="1"/>
          </p:cNvSpPr>
          <p:nvPr>
            <p:ph idx="1"/>
          </p:nvPr>
        </p:nvSpPr>
        <p:spPr/>
        <p:txBody>
          <a:bodyPr/>
          <a:lstStyle/>
          <a:p>
            <a:endParaRPr lang="en-US" b="1" smtClean="0"/>
          </a:p>
          <a:p>
            <a:r>
              <a:rPr lang="en-US" b="1" smtClean="0"/>
              <a:t>This approach recognizes the shifts in international donor aid, the globalization of science and research and the disparities for research funding in developing countries, and the increasing recognition of biosecurity as a driving force for international cooperation in health.</a:t>
            </a:r>
          </a:p>
        </p:txBody>
      </p:sp>
    </p:spTree>
    <p:extLst>
      <p:ext uri="{BB962C8B-B14F-4D97-AF65-F5344CB8AC3E}">
        <p14:creationId xmlns:p14="http://schemas.microsoft.com/office/powerpoint/2010/main" val="37043222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301178" y="17585"/>
            <a:ext cx="11274663" cy="1143000"/>
          </a:xfrm>
        </p:spPr>
        <p:txBody>
          <a:bodyPr/>
          <a:lstStyle/>
          <a:p>
            <a:r>
              <a:rPr lang="en-US" b="1" dirty="0" smtClean="0"/>
              <a:t>Summary</a:t>
            </a:r>
          </a:p>
        </p:txBody>
      </p:sp>
      <p:sp>
        <p:nvSpPr>
          <p:cNvPr id="64515" name="Content Placeholder 2"/>
          <p:cNvSpPr>
            <a:spLocks noGrp="1"/>
          </p:cNvSpPr>
          <p:nvPr>
            <p:ph idx="1"/>
          </p:nvPr>
        </p:nvSpPr>
        <p:spPr>
          <a:xfrm>
            <a:off x="304720" y="1295400"/>
            <a:ext cx="11274663" cy="4724400"/>
          </a:xfrm>
        </p:spPr>
        <p:txBody>
          <a:bodyPr/>
          <a:lstStyle/>
          <a:p>
            <a:r>
              <a:rPr lang="en-US" sz="2800" b="1" dirty="0" smtClean="0"/>
              <a:t>The </a:t>
            </a:r>
            <a:r>
              <a:rPr lang="en-US" sz="2800" b="1" dirty="0" smtClean="0"/>
              <a:t>emergence of health diplomacy and the increased importance of global health reflect three points</a:t>
            </a:r>
            <a:r>
              <a:rPr lang="en-US" sz="2800" b="1" dirty="0" smtClean="0"/>
              <a:t>:</a:t>
            </a:r>
          </a:p>
          <a:p>
            <a:endParaRPr lang="en-US" sz="2800" b="1" dirty="0" smtClean="0"/>
          </a:p>
          <a:p>
            <a:pPr marL="457200" lvl="1" indent="0">
              <a:buNone/>
            </a:pPr>
            <a:r>
              <a:rPr lang="en-US" b="1" dirty="0" smtClean="0"/>
              <a:t>1) </a:t>
            </a:r>
            <a:r>
              <a:rPr lang="en-US" b="1" dirty="0"/>
              <a:t>The growing convergence of health challenges facing the </a:t>
            </a:r>
            <a:r>
              <a:rPr lang="en-US" b="1" dirty="0" smtClean="0"/>
              <a:t>	developing </a:t>
            </a:r>
            <a:r>
              <a:rPr lang="en-US" b="1" dirty="0"/>
              <a:t>and the developed world.</a:t>
            </a:r>
          </a:p>
          <a:p>
            <a:pPr>
              <a:buNone/>
            </a:pPr>
            <a:r>
              <a:rPr lang="en-US" sz="2800" b="1" dirty="0"/>
              <a:t> </a:t>
            </a:r>
            <a:r>
              <a:rPr lang="en-US" sz="2800" b="1" dirty="0" smtClean="0"/>
              <a:t>    2</a:t>
            </a:r>
            <a:r>
              <a:rPr lang="en-US" sz="2800" b="1" dirty="0"/>
              <a:t>) The growing importance of development as a key element </a:t>
            </a:r>
            <a:r>
              <a:rPr lang="en-US" sz="2800" b="1" dirty="0" smtClean="0"/>
              <a:t> 	of   foreign policy.</a:t>
            </a:r>
          </a:p>
          <a:p>
            <a:pPr marL="457200" lvl="1" indent="0">
              <a:buNone/>
            </a:pPr>
            <a:r>
              <a:rPr lang="en-US" b="1" dirty="0" smtClean="0"/>
              <a:t>3) The increasing recognition that to address global health 	challenges requires approaches built on global 	partnerships.</a:t>
            </a:r>
          </a:p>
          <a:p>
            <a:pPr lvl="1"/>
            <a:endParaRPr lang="en-US" b="1" dirty="0" smtClean="0"/>
          </a:p>
          <a:p>
            <a:endParaRPr lang="en-US" b="1" dirty="0" smtClean="0"/>
          </a:p>
        </p:txBody>
      </p:sp>
    </p:spTree>
    <p:extLst>
      <p:ext uri="{BB962C8B-B14F-4D97-AF65-F5344CB8AC3E}">
        <p14:creationId xmlns:p14="http://schemas.microsoft.com/office/powerpoint/2010/main" val="27202362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b="1" smtClean="0"/>
              <a:t>Summary</a:t>
            </a:r>
          </a:p>
        </p:txBody>
      </p:sp>
      <p:sp>
        <p:nvSpPr>
          <p:cNvPr id="66563" name="Content Placeholder 2"/>
          <p:cNvSpPr>
            <a:spLocks noGrp="1"/>
          </p:cNvSpPr>
          <p:nvPr>
            <p:ph idx="1"/>
          </p:nvPr>
        </p:nvSpPr>
        <p:spPr/>
        <p:txBody>
          <a:bodyPr/>
          <a:lstStyle/>
          <a:p>
            <a:r>
              <a:rPr lang="en-US" sz="2800" b="1" dirty="0" smtClean="0"/>
              <a:t>The </a:t>
            </a:r>
            <a:r>
              <a:rPr lang="en-US" sz="2800" b="1" dirty="0" smtClean="0"/>
              <a:t>U.S. government sees improving public health and health systems around the world as both a humanitarian and a national security imperative.</a:t>
            </a:r>
            <a:r>
              <a:rPr lang="en-US" sz="2800" dirty="0" smtClean="0"/>
              <a:t> </a:t>
            </a:r>
            <a:endParaRPr lang="en-US" sz="2800" dirty="0" smtClean="0"/>
          </a:p>
          <a:p>
            <a:endParaRPr lang="en-US" sz="2800" dirty="0" smtClean="0"/>
          </a:p>
          <a:p>
            <a:r>
              <a:rPr lang="en-US" sz="2800" b="1" dirty="0"/>
              <a:t>Better global health promotes stability and growth, which can deter the spread of extremism, ease pressure for migration, reduce the need for humanitarian and development assistance and create opportunities for stronger political alliances and economic relations.</a:t>
            </a:r>
          </a:p>
          <a:p>
            <a:endParaRPr lang="en-US" sz="2800" dirty="0" smtClean="0"/>
          </a:p>
        </p:txBody>
      </p:sp>
    </p:spTree>
    <p:extLst>
      <p:ext uri="{BB962C8B-B14F-4D97-AF65-F5344CB8AC3E}">
        <p14:creationId xmlns:p14="http://schemas.microsoft.com/office/powerpoint/2010/main" val="5353652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b="1" smtClean="0"/>
              <a:t>Summary</a:t>
            </a:r>
          </a:p>
        </p:txBody>
      </p:sp>
      <p:sp>
        <p:nvSpPr>
          <p:cNvPr id="68611" name="Content Placeholder 2"/>
          <p:cNvSpPr>
            <a:spLocks noGrp="1"/>
          </p:cNvSpPr>
          <p:nvPr>
            <p:ph idx="1"/>
          </p:nvPr>
        </p:nvSpPr>
        <p:spPr/>
        <p:txBody>
          <a:bodyPr/>
          <a:lstStyle/>
          <a:p>
            <a:endParaRPr lang="en-US" b="1" smtClean="0"/>
          </a:p>
          <a:p>
            <a:r>
              <a:rPr lang="en-US" b="1" smtClean="0"/>
              <a:t>Health diplomacy is an element of foreign policy that enhances U.S. and global security and builds strong partnerships.</a:t>
            </a:r>
          </a:p>
        </p:txBody>
      </p:sp>
    </p:spTree>
    <p:extLst>
      <p:ext uri="{BB962C8B-B14F-4D97-AF65-F5344CB8AC3E}">
        <p14:creationId xmlns:p14="http://schemas.microsoft.com/office/powerpoint/2010/main" val="30600229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b="1" smtClean="0"/>
              <a:t>Summary</a:t>
            </a:r>
          </a:p>
        </p:txBody>
      </p:sp>
      <p:sp>
        <p:nvSpPr>
          <p:cNvPr id="73731" name="Content Placeholder 2"/>
          <p:cNvSpPr>
            <a:spLocks noGrp="1"/>
          </p:cNvSpPr>
          <p:nvPr>
            <p:ph idx="1"/>
          </p:nvPr>
        </p:nvSpPr>
        <p:spPr/>
        <p:txBody>
          <a:bodyPr/>
          <a:lstStyle/>
          <a:p>
            <a:r>
              <a:rPr lang="en-US" sz="2800" b="1" dirty="0" smtClean="0"/>
              <a:t>Foreign policy has evolved to deal with the world we live </a:t>
            </a:r>
            <a:r>
              <a:rPr lang="en-US" sz="2800" b="1" dirty="0" smtClean="0"/>
              <a:t>in.</a:t>
            </a:r>
          </a:p>
          <a:p>
            <a:pPr marL="0" indent="0">
              <a:buNone/>
            </a:pPr>
            <a:r>
              <a:rPr lang="en-US" sz="2800" b="1" dirty="0" smtClean="0"/>
              <a:t> </a:t>
            </a:r>
          </a:p>
          <a:p>
            <a:r>
              <a:rPr lang="en-US" sz="2800" b="1" dirty="0" smtClean="0"/>
              <a:t>“In approaching our foreign policy priorities we have to deal with the urgent, the important and the long-term all at once.”</a:t>
            </a:r>
          </a:p>
          <a:p>
            <a:endParaRPr lang="en-US" sz="2800" b="1" dirty="0" smtClean="0"/>
          </a:p>
          <a:p>
            <a:r>
              <a:rPr lang="en-US" sz="2800" b="1" dirty="0" smtClean="0"/>
              <a:t>Today </a:t>
            </a:r>
            <a:r>
              <a:rPr lang="en-US" sz="2800" b="1" dirty="0" smtClean="0"/>
              <a:t>we face a range of the issues that confront our nation and the world and that must be addressed to ensure stability and security. Health is such an issue.</a:t>
            </a:r>
          </a:p>
        </p:txBody>
      </p:sp>
    </p:spTree>
    <p:extLst>
      <p:ext uri="{BB962C8B-B14F-4D97-AF65-F5344CB8AC3E}">
        <p14:creationId xmlns:p14="http://schemas.microsoft.com/office/powerpoint/2010/main" val="156765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b="1" smtClean="0"/>
              <a:t>Definition</a:t>
            </a:r>
          </a:p>
        </p:txBody>
      </p:sp>
      <p:sp>
        <p:nvSpPr>
          <p:cNvPr id="3" name="Content Placeholder 2"/>
          <p:cNvSpPr>
            <a:spLocks noGrp="1"/>
          </p:cNvSpPr>
          <p:nvPr>
            <p:ph idx="1"/>
          </p:nvPr>
        </p:nvSpPr>
        <p:spPr/>
        <p:txBody>
          <a:bodyPr>
            <a:normAutofit/>
          </a:bodyPr>
          <a:lstStyle/>
          <a:p>
            <a:pPr eaLnBrk="1" hangingPunct="1">
              <a:lnSpc>
                <a:spcPct val="90000"/>
              </a:lnSpc>
            </a:pPr>
            <a:r>
              <a:rPr lang="en-US" b="1" dirty="0" smtClean="0"/>
              <a:t>Global health diplomacy relates directly to national security and sovereignty through good Foreign Service practices as well as through ongoing cooperative approaches to trans-border health problems.</a:t>
            </a:r>
          </a:p>
          <a:p>
            <a:pPr eaLnBrk="1" hangingPunct="1">
              <a:lnSpc>
                <a:spcPct val="90000"/>
              </a:lnSpc>
            </a:pPr>
            <a:endParaRPr lang="en-US" b="1" dirty="0" smtClean="0"/>
          </a:p>
          <a:p>
            <a:pPr eaLnBrk="1" hangingPunct="1">
              <a:lnSpc>
                <a:spcPct val="90000"/>
              </a:lnSpc>
            </a:pPr>
            <a:r>
              <a:rPr lang="en-US" b="1" dirty="0" smtClean="0"/>
              <a:t>It occupies the interface between international health assistance and international political relations.</a:t>
            </a:r>
          </a:p>
          <a:p>
            <a:pPr eaLnBrk="1" hangingPunct="1">
              <a:lnSpc>
                <a:spcPct val="90000"/>
              </a:lnSpc>
            </a:pPr>
            <a:endParaRPr lang="en-US" b="1" dirty="0" smtClean="0"/>
          </a:p>
        </p:txBody>
      </p:sp>
    </p:spTree>
    <p:extLst>
      <p:ext uri="{BB962C8B-B14F-4D97-AF65-F5344CB8AC3E}">
        <p14:creationId xmlns:p14="http://schemas.microsoft.com/office/powerpoint/2010/main" val="7902062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endParaRPr lang="en-US" dirty="0" smtClean="0"/>
          </a:p>
          <a:p>
            <a:pPr>
              <a:buNone/>
            </a:pPr>
            <a:r>
              <a:rPr lang="en-US" dirty="0" smtClean="0"/>
              <a:t>“</a:t>
            </a:r>
            <a:r>
              <a:rPr lang="en-US" sz="4400" dirty="0"/>
              <a:t>The future depends on what we do in the present.”</a:t>
            </a:r>
          </a:p>
          <a:p>
            <a:pPr algn="ctr"/>
            <a:r>
              <a:rPr lang="en-US" dirty="0" smtClean="0"/>
              <a:t>Mahatma </a:t>
            </a:r>
            <a:r>
              <a:rPr lang="en-US" dirty="0" err="1" smtClean="0"/>
              <a:t>Ghandi</a:t>
            </a:r>
            <a:endParaRPr lang="en-US" dirty="0" smtClean="0"/>
          </a:p>
          <a:p>
            <a:pPr lvl="8"/>
            <a:endParaRPr lang="en-US" dirty="0" smtClean="0"/>
          </a:p>
          <a:p>
            <a:endParaRPr lang="en-US" dirty="0" smtClean="0"/>
          </a:p>
        </p:txBody>
      </p:sp>
    </p:spTree>
    <p:extLst>
      <p:ext uri="{BB962C8B-B14F-4D97-AF65-F5344CB8AC3E}">
        <p14:creationId xmlns:p14="http://schemas.microsoft.com/office/powerpoint/2010/main" val="789298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612" y="533400"/>
            <a:ext cx="8229600" cy="1143000"/>
          </a:xfrm>
        </p:spPr>
        <p:txBody>
          <a:bodyPr>
            <a:normAutofit fontScale="90000"/>
          </a:bodyPr>
          <a:lstStyle/>
          <a:p>
            <a:pPr eaLnBrk="1" hangingPunct="1"/>
            <a:r>
              <a:rPr lang="en-US" dirty="0"/>
              <a:t>Four Key Objectives of </a:t>
            </a:r>
            <a:br>
              <a:rPr lang="en-US" dirty="0"/>
            </a:br>
            <a:r>
              <a:rPr lang="en-US" dirty="0"/>
              <a:t>Health Diplomacy</a:t>
            </a:r>
          </a:p>
        </p:txBody>
      </p:sp>
      <p:sp>
        <p:nvSpPr>
          <p:cNvPr id="3" name="Content Placeholder 2"/>
          <p:cNvSpPr>
            <a:spLocks noGrp="1"/>
          </p:cNvSpPr>
          <p:nvPr>
            <p:ph idx="1"/>
          </p:nvPr>
        </p:nvSpPr>
        <p:spPr>
          <a:xfrm>
            <a:off x="2055812" y="1752600"/>
            <a:ext cx="8229600" cy="4389120"/>
          </a:xfrm>
        </p:spPr>
        <p:txBody>
          <a:bodyPr>
            <a:normAutofit/>
          </a:bodyPr>
          <a:lstStyle/>
          <a:p>
            <a:pPr marL="609600" indent="-609600">
              <a:lnSpc>
                <a:spcPct val="80000"/>
              </a:lnSpc>
              <a:buNone/>
            </a:pPr>
            <a:endParaRPr lang="en-US" b="1" dirty="0"/>
          </a:p>
          <a:p>
            <a:pPr marL="609600" indent="-609600">
              <a:lnSpc>
                <a:spcPct val="80000"/>
              </a:lnSpc>
              <a:buNone/>
            </a:pPr>
            <a:r>
              <a:rPr lang="en-US" b="1" dirty="0"/>
              <a:t>1.	Support achievement of international and national goals for the acceleration of control, and the eradication and elimination of diseases.</a:t>
            </a:r>
          </a:p>
          <a:p>
            <a:pPr marL="609600" indent="-609600">
              <a:lnSpc>
                <a:spcPct val="80000"/>
              </a:lnSpc>
              <a:buFont typeface="Arial" charset="0"/>
              <a:buAutoNum type="arabicPeriod"/>
            </a:pPr>
            <a:endParaRPr lang="en-US" b="1" dirty="0"/>
          </a:p>
          <a:p>
            <a:pPr marL="609600" indent="-609600">
              <a:lnSpc>
                <a:spcPct val="80000"/>
              </a:lnSpc>
              <a:buNone/>
            </a:pPr>
            <a:r>
              <a:rPr lang="en-US" b="1" dirty="0"/>
              <a:t>2.	Develop sustainable, coordinated public health capacity among partner organizations and governments globally.</a:t>
            </a:r>
          </a:p>
          <a:p>
            <a:pPr marL="609600" indent="-609600">
              <a:lnSpc>
                <a:spcPct val="80000"/>
              </a:lnSpc>
            </a:pPr>
            <a:endParaRPr lang="en-US" sz="3000" b="1" dirty="0"/>
          </a:p>
        </p:txBody>
      </p:sp>
    </p:spTree>
    <p:extLst>
      <p:ext uri="{BB962C8B-B14F-4D97-AF65-F5344CB8AC3E}">
        <p14:creationId xmlns:p14="http://schemas.microsoft.com/office/powerpoint/2010/main" val="4026535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Four Key Objectives of </a:t>
            </a:r>
            <a:br>
              <a:rPr lang="en-US" sz="3600" dirty="0"/>
            </a:br>
            <a:r>
              <a:rPr lang="en-US" sz="3600" dirty="0"/>
              <a:t>Health Diplomacy</a:t>
            </a:r>
            <a:endParaRPr lang="en-US" sz="3600" dirty="0"/>
          </a:p>
        </p:txBody>
      </p:sp>
      <p:sp>
        <p:nvSpPr>
          <p:cNvPr id="3" name="Content Placeholder 2"/>
          <p:cNvSpPr>
            <a:spLocks noGrp="1"/>
          </p:cNvSpPr>
          <p:nvPr>
            <p:ph idx="1"/>
          </p:nvPr>
        </p:nvSpPr>
        <p:spPr/>
        <p:txBody>
          <a:bodyPr>
            <a:normAutofit/>
          </a:bodyPr>
          <a:lstStyle/>
          <a:p>
            <a:pPr marL="609600" indent="-609600">
              <a:lnSpc>
                <a:spcPct val="80000"/>
              </a:lnSpc>
              <a:buNone/>
            </a:pPr>
            <a:endParaRPr lang="en-US" b="1" dirty="0"/>
          </a:p>
          <a:p>
            <a:pPr marL="609600" indent="-609600">
              <a:lnSpc>
                <a:spcPct val="80000"/>
              </a:lnSpc>
              <a:buNone/>
            </a:pPr>
            <a:r>
              <a:rPr lang="en-US" b="1" dirty="0"/>
              <a:t>3.	Prevent maternal morbidity and mortality globally.</a:t>
            </a:r>
          </a:p>
          <a:p>
            <a:pPr marL="609600" indent="-609600">
              <a:lnSpc>
                <a:spcPct val="80000"/>
              </a:lnSpc>
              <a:buFont typeface="Arial" charset="0"/>
              <a:buAutoNum type="arabicPeriod"/>
            </a:pPr>
            <a:endParaRPr lang="en-US" b="1" dirty="0"/>
          </a:p>
          <a:p>
            <a:pPr marL="609600" indent="-609600">
              <a:lnSpc>
                <a:spcPct val="80000"/>
              </a:lnSpc>
              <a:buNone/>
            </a:pPr>
            <a:r>
              <a:rPr lang="en-US" b="1" dirty="0"/>
              <a:t>4.	Improve response to natural and manmade disasters, including complex humanitarian emergencies globally.</a:t>
            </a:r>
          </a:p>
        </p:txBody>
      </p:sp>
    </p:spTree>
    <p:extLst>
      <p:ext uri="{BB962C8B-B14F-4D97-AF65-F5344CB8AC3E}">
        <p14:creationId xmlns:p14="http://schemas.microsoft.com/office/powerpoint/2010/main" val="2027326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436812" y="304800"/>
            <a:ext cx="8229600" cy="1143000"/>
          </a:xfrm>
        </p:spPr>
        <p:txBody>
          <a:bodyPr/>
          <a:lstStyle/>
          <a:p>
            <a:pPr eaLnBrk="1" hangingPunct="1"/>
            <a:r>
              <a:rPr lang="en-US"/>
              <a:t>Global Public Health Diplomacy</a:t>
            </a:r>
          </a:p>
        </p:txBody>
      </p:sp>
      <p:sp>
        <p:nvSpPr>
          <p:cNvPr id="9219" name="Content Placeholder 2"/>
          <p:cNvSpPr>
            <a:spLocks noGrp="1"/>
          </p:cNvSpPr>
          <p:nvPr>
            <p:ph idx="1"/>
          </p:nvPr>
        </p:nvSpPr>
        <p:spPr/>
        <p:txBody>
          <a:bodyPr>
            <a:normAutofit/>
          </a:bodyPr>
          <a:lstStyle/>
          <a:p>
            <a:pPr eaLnBrk="1" hangingPunct="1">
              <a:lnSpc>
                <a:spcPct val="80000"/>
              </a:lnSpc>
            </a:pPr>
            <a:r>
              <a:rPr lang="en-US" sz="2800" b="1" dirty="0" smtClean="0"/>
              <a:t>The </a:t>
            </a:r>
            <a:r>
              <a:rPr lang="en-US" sz="2800" b="1" dirty="0"/>
              <a:t>issue of </a:t>
            </a:r>
            <a:r>
              <a:rPr lang="en-US" sz="2800" b="1" dirty="0">
                <a:solidFill>
                  <a:srgbClr val="FF0000"/>
                </a:solidFill>
              </a:rPr>
              <a:t>women’s health </a:t>
            </a:r>
            <a:r>
              <a:rPr lang="en-US" sz="2800" b="1" dirty="0"/>
              <a:t>is especially urgent given the growing body of evidence that female participation in education and paid labor is integral to economic development and family health</a:t>
            </a:r>
            <a:r>
              <a:rPr lang="en-US" sz="2800" b="1" dirty="0" smtClean="0"/>
              <a:t>.</a:t>
            </a:r>
          </a:p>
          <a:p>
            <a:pPr eaLnBrk="1" hangingPunct="1">
              <a:lnSpc>
                <a:spcPct val="80000"/>
              </a:lnSpc>
            </a:pPr>
            <a:endParaRPr lang="en-US" sz="2800" b="1" dirty="0"/>
          </a:p>
          <a:p>
            <a:pPr>
              <a:lnSpc>
                <a:spcPct val="80000"/>
              </a:lnSpc>
            </a:pPr>
            <a:r>
              <a:rPr lang="en-US" sz="2800" b="1" dirty="0"/>
              <a:t>Widespread ill health in the youth cohort may reduce a country’s pool of healthy and capable military</a:t>
            </a:r>
            <a:r>
              <a:rPr lang="en-US" sz="2800" b="1" i="1" dirty="0"/>
              <a:t> </a:t>
            </a:r>
            <a:r>
              <a:rPr lang="en-US" sz="2800" b="1" dirty="0"/>
              <a:t>recruits, a phenomenon that is currently playing out in Russia and North Korea.</a:t>
            </a:r>
            <a:r>
              <a:rPr lang="en-US" sz="2800" dirty="0"/>
              <a:t>  </a:t>
            </a:r>
          </a:p>
          <a:p>
            <a:pPr eaLnBrk="1" hangingPunct="1">
              <a:lnSpc>
                <a:spcPct val="80000"/>
              </a:lnSpc>
            </a:pPr>
            <a:endParaRPr lang="en-US" sz="2800" b="1" dirty="0" smtClean="0"/>
          </a:p>
          <a:p>
            <a:pPr eaLnBrk="1" hangingPunct="1">
              <a:lnSpc>
                <a:spcPct val="80000"/>
              </a:lnSpc>
            </a:pPr>
            <a:endParaRPr lang="en-US" sz="2800" b="1" dirty="0"/>
          </a:p>
          <a:p>
            <a:pPr eaLnBrk="1" hangingPunct="1">
              <a:lnSpc>
                <a:spcPct val="80000"/>
              </a:lnSpc>
            </a:pPr>
            <a:endParaRPr lang="en-US" sz="2800" b="1" dirty="0"/>
          </a:p>
          <a:p>
            <a:pPr eaLnBrk="1" hangingPunct="1"/>
            <a:endParaRPr lang="en-US" sz="2800" b="1" dirty="0"/>
          </a:p>
        </p:txBody>
      </p:sp>
    </p:spTree>
    <p:extLst>
      <p:ext uri="{BB962C8B-B14F-4D97-AF65-F5344CB8AC3E}">
        <p14:creationId xmlns:p14="http://schemas.microsoft.com/office/powerpoint/2010/main" val="3116400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436812" y="304800"/>
            <a:ext cx="8229600" cy="1143000"/>
          </a:xfrm>
        </p:spPr>
        <p:txBody>
          <a:bodyPr/>
          <a:lstStyle/>
          <a:p>
            <a:r>
              <a:rPr lang="en-US" dirty="0"/>
              <a:t>Global Public Health Diplomacy</a:t>
            </a:r>
          </a:p>
        </p:txBody>
      </p:sp>
      <p:sp>
        <p:nvSpPr>
          <p:cNvPr id="12291" name="Content Placeholder 2"/>
          <p:cNvSpPr>
            <a:spLocks noGrp="1"/>
          </p:cNvSpPr>
          <p:nvPr>
            <p:ph idx="1"/>
          </p:nvPr>
        </p:nvSpPr>
        <p:spPr/>
        <p:txBody>
          <a:bodyPr/>
          <a:lstStyle/>
          <a:p>
            <a:r>
              <a:rPr lang="en-US" b="1" dirty="0" smtClean="0"/>
              <a:t>Top three killers in the developing world—	</a:t>
            </a:r>
          </a:p>
          <a:p>
            <a:pPr lvl="1"/>
            <a:r>
              <a:rPr lang="en-US" b="1" dirty="0" smtClean="0"/>
              <a:t>maternal and newborn mortality 		</a:t>
            </a:r>
          </a:p>
          <a:p>
            <a:pPr lvl="1"/>
            <a:r>
              <a:rPr lang="en-US" b="1" dirty="0" smtClean="0"/>
              <a:t>infections of the lower respiratory tract     	</a:t>
            </a:r>
          </a:p>
          <a:p>
            <a:pPr lvl="1"/>
            <a:r>
              <a:rPr lang="en-US" b="1" dirty="0" smtClean="0"/>
              <a:t>diarrheal diseases</a:t>
            </a:r>
          </a:p>
          <a:p>
            <a:pPr lvl="1"/>
            <a:endParaRPr lang="en-US" b="1" dirty="0" smtClean="0"/>
          </a:p>
          <a:p>
            <a:r>
              <a:rPr lang="en-US" b="1" dirty="0" smtClean="0"/>
              <a:t>Disproportionate impact on young</a:t>
            </a:r>
          </a:p>
        </p:txBody>
      </p:sp>
    </p:spTree>
    <p:extLst>
      <p:ext uri="{BB962C8B-B14F-4D97-AF65-F5344CB8AC3E}">
        <p14:creationId xmlns:p14="http://schemas.microsoft.com/office/powerpoint/2010/main" val="2111251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Global Public Health Diplomacy</a:t>
            </a:r>
            <a:endParaRPr lang="en-US" dirty="0"/>
          </a:p>
        </p:txBody>
      </p:sp>
      <p:sp>
        <p:nvSpPr>
          <p:cNvPr id="3" name="Content Placeholder 2"/>
          <p:cNvSpPr>
            <a:spLocks noGrp="1"/>
          </p:cNvSpPr>
          <p:nvPr>
            <p:ph idx="1"/>
          </p:nvPr>
        </p:nvSpPr>
        <p:spPr/>
        <p:txBody>
          <a:bodyPr/>
          <a:lstStyle/>
          <a:p>
            <a:endParaRPr lang="en-US" dirty="0" smtClean="0"/>
          </a:p>
          <a:p>
            <a:r>
              <a:rPr lang="en-US" sz="2800" b="1" dirty="0" smtClean="0"/>
              <a:t>Health-care </a:t>
            </a:r>
            <a:r>
              <a:rPr lang="en-US" sz="2800" b="1" dirty="0"/>
              <a:t>issues featured prominently in several recent elections in the Americas. </a:t>
            </a:r>
          </a:p>
          <a:p>
            <a:endParaRPr lang="en-US" sz="2800" b="1" dirty="0"/>
          </a:p>
          <a:p>
            <a:r>
              <a:rPr lang="en-US" sz="2800" b="1" dirty="0"/>
              <a:t>Non-state actors such as terrorists and warlords have gained local and international stature and even power by providing health services that governments could not.</a:t>
            </a:r>
          </a:p>
          <a:p>
            <a:endParaRPr lang="en-US" dirty="0"/>
          </a:p>
        </p:txBody>
      </p:sp>
    </p:spTree>
    <p:extLst>
      <p:ext uri="{BB962C8B-B14F-4D97-AF65-F5344CB8AC3E}">
        <p14:creationId xmlns:p14="http://schemas.microsoft.com/office/powerpoint/2010/main" val="1224406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a:themeElements>
    <a:clrScheme name="Champion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mpion seal">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ampion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mpion se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mpion se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mpion se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mpion se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mpion se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mpion se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mpion se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mpion se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mpion se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mpion se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mpion se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
  <TotalTime>742</TotalTime>
  <Words>1600</Words>
  <Application>Microsoft Office PowerPoint</Application>
  <PresentationFormat>Custom</PresentationFormat>
  <Paragraphs>183</Paragraphs>
  <Slides>40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Garamond</vt:lpstr>
      <vt:lpstr>PowerPoint</vt:lpstr>
      <vt:lpstr>GLOBAL PUBLIC HEALTH DIPLOMACY</vt:lpstr>
      <vt:lpstr>PowerPoint Presentation</vt:lpstr>
      <vt:lpstr>Definition</vt:lpstr>
      <vt:lpstr>Definition</vt:lpstr>
      <vt:lpstr>Four Key Objectives of  Health Diplomacy</vt:lpstr>
      <vt:lpstr>Four Key Objectives of  Health Diplomacy</vt:lpstr>
      <vt:lpstr>Global Public Health Diplomacy</vt:lpstr>
      <vt:lpstr>Global Public Health Diplomacy</vt:lpstr>
      <vt:lpstr>Global Public Health Diplomacy</vt:lpstr>
      <vt:lpstr>Global Public Health Diplomacy</vt:lpstr>
      <vt:lpstr>Global Public Health Diplomacy</vt:lpstr>
      <vt:lpstr>Global Public Health Diplomacy</vt:lpstr>
      <vt:lpstr>Global Public Health Diplomacy</vt:lpstr>
      <vt:lpstr>Global Public Health Diplomacy</vt:lpstr>
      <vt:lpstr>US National Security</vt:lpstr>
      <vt:lpstr>Climate Change and  Infectious Diseases</vt:lpstr>
      <vt:lpstr>Climate Change and  Infectious Diseases</vt:lpstr>
      <vt:lpstr>Non-Infectious Disease</vt:lpstr>
      <vt:lpstr>Neglected Tropical Diseases</vt:lpstr>
      <vt:lpstr>Maternal/Child  Conditions</vt:lpstr>
      <vt:lpstr>Maternal/Child  Conditions</vt:lpstr>
      <vt:lpstr>Maternal/Child  Conditions</vt:lpstr>
      <vt:lpstr>Maternal/Child  Conditions</vt:lpstr>
      <vt:lpstr>Maternal/Child  Conditions</vt:lpstr>
      <vt:lpstr>Maternal/Child  Conditions</vt:lpstr>
      <vt:lpstr>Maternal/Child  Conditions</vt:lpstr>
      <vt:lpstr>Military Readiness</vt:lpstr>
      <vt:lpstr>Health Diplomacy</vt:lpstr>
      <vt:lpstr>Health Diplomacy</vt:lpstr>
      <vt:lpstr>Health Diplomacy</vt:lpstr>
      <vt:lpstr>Health Diplomacy</vt:lpstr>
      <vt:lpstr>Health Diplomacy</vt:lpstr>
      <vt:lpstr>Health Diplomacy</vt:lpstr>
      <vt:lpstr>Health Diplomacy</vt:lpstr>
      <vt:lpstr>Health Diplomacy</vt:lpstr>
      <vt:lpstr>Summary</vt:lpstr>
      <vt:lpstr>Summary</vt:lpstr>
      <vt:lpstr>Summary</vt:lpstr>
      <vt:lpstr>Summary</vt:lpstr>
      <vt:lpstr>PowerPoint Presentation</vt:lpstr>
    </vt:vector>
  </TitlesOfParts>
  <Company>AAFP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Rover</dc:creator>
  <cp:lastModifiedBy>Cohen, Bruce A. (HRD) (FBI)</cp:lastModifiedBy>
  <cp:revision>27</cp:revision>
  <dcterms:created xsi:type="dcterms:W3CDTF">2013-05-20T16:20:33Z</dcterms:created>
  <dcterms:modified xsi:type="dcterms:W3CDTF">2017-08-01T14:55:52Z</dcterms:modified>
</cp:coreProperties>
</file>