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30"/>
  </p:notesMasterIdLst>
  <p:sldIdLst>
    <p:sldId id="279" r:id="rId2"/>
    <p:sldId id="278" r:id="rId3"/>
    <p:sldId id="257" r:id="rId4"/>
    <p:sldId id="280" r:id="rId5"/>
    <p:sldId id="259" r:id="rId6"/>
    <p:sldId id="281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5" r:id="rId21"/>
    <p:sldId id="273" r:id="rId22"/>
    <p:sldId id="274" r:id="rId23"/>
    <p:sldId id="284" r:id="rId24"/>
    <p:sldId id="287" r:id="rId25"/>
    <p:sldId id="275" r:id="rId26"/>
    <p:sldId id="276" r:id="rId27"/>
    <p:sldId id="277" r:id="rId28"/>
    <p:sldId id="282" r:id="rId29"/>
  </p:sldIdLst>
  <p:sldSz cx="9144000" cy="5143500" type="screen16x9"/>
  <p:notesSz cx="6858000" cy="9144000"/>
  <p:embeddedFontLst>
    <p:embeddedFont>
      <p:font typeface="Bodoni MT Black" panose="02070A03080606020203" pitchFamily="18" charset="0"/>
      <p:bold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BBD67B-F2E9-4C74-99D4-BCACD15A96A4}">
  <a:tblStyle styleId="{78BBD67B-F2E9-4C74-99D4-BCACD15A96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84" autoAdjust="0"/>
  </p:normalViewPr>
  <p:slideViewPr>
    <p:cSldViewPr snapToGrid="0">
      <p:cViewPr varScale="1">
        <p:scale>
          <a:sx n="128" d="100"/>
          <a:sy n="128" d="100"/>
        </p:scale>
        <p:origin x="113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37922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493076c0cd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1493076c0cd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46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44bc707489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Joey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 smtClean="0"/>
              <a:t>10 min through end of introducing</a:t>
            </a:r>
            <a:r>
              <a:rPr lang="en-US" b="0" baseline="0" dirty="0" smtClean="0"/>
              <a:t> Practice Inquiry</a:t>
            </a:r>
            <a:endParaRPr b="0" dirty="0"/>
          </a:p>
        </p:txBody>
      </p:sp>
      <p:sp>
        <p:nvSpPr>
          <p:cNvPr id="214" name="Google Shape;214;g144bc70748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45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 smtClean="0"/>
              <a:t>Joey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7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472639d0cb_0_3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Joey</a:t>
            </a:r>
            <a:endParaRPr b="1" dirty="0"/>
          </a:p>
        </p:txBody>
      </p:sp>
      <p:sp>
        <p:nvSpPr>
          <p:cNvPr id="225" name="Google Shape;225;g1472639d0cb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5777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472639d0cb_0_3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Joey</a:t>
            </a:r>
            <a:endParaRPr dirty="0"/>
          </a:p>
        </p:txBody>
      </p:sp>
      <p:sp>
        <p:nvSpPr>
          <p:cNvPr id="232" name="Google Shape;232;g1472639d0cb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0568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472639d0cb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Joey</a:t>
            </a:r>
            <a:endParaRPr b="1" dirty="0"/>
          </a:p>
        </p:txBody>
      </p:sp>
      <p:sp>
        <p:nvSpPr>
          <p:cNvPr id="239" name="Google Shape;239;g1472639d0cb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8495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472639d0cb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247" name="Google Shape;247;g1472639d0c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603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472639d0cb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254" name="Google Shape;254;g1472639d0c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7140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472639d0cb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261" name="Google Shape;261;g1472639d0c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7263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472639d0cb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268" name="Google Shape;268;g1472639d0c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859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472639d0cb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275" name="Google Shape;275;g1472639d0c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317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493076c0cd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g1493076c0cd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3950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 smtClean="0"/>
              <a:t>Joey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90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44bc707489_2_1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Ory</a:t>
            </a:r>
            <a:endParaRPr b="1" dirty="0"/>
          </a:p>
        </p:txBody>
      </p:sp>
      <p:sp>
        <p:nvSpPr>
          <p:cNvPr id="282" name="Google Shape;282;g144bc707489_2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191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44bc70748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44bc70748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Joey to introduce, split </a:t>
            </a:r>
            <a:r>
              <a:rPr lang="en" b="1" dirty="0" smtClean="0"/>
              <a:t>groups</a:t>
            </a:r>
            <a:r>
              <a:rPr lang="en" b="1" baseline="0" dirty="0" smtClean="0"/>
              <a:t> if audience is big enough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baseline="0" dirty="0" smtClean="0"/>
              <a:t>Claudia to facilitate one group, Joey to facilitate second group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baseline="0" dirty="0" smtClean="0"/>
              <a:t>28 min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8299541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 smtClean="0"/>
              <a:t>Joey </a:t>
            </a:r>
          </a:p>
          <a:p>
            <a:pPr marL="158750" indent="0">
              <a:buNone/>
            </a:pPr>
            <a:r>
              <a:rPr lang="en-US" dirty="0" smtClean="0"/>
              <a:t>10</a:t>
            </a:r>
            <a:r>
              <a:rPr lang="en-US" baseline="0" dirty="0" smtClean="0"/>
              <a:t> min through end of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0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44bc707489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44bc707489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Joey</a:t>
            </a:r>
          </a:p>
        </p:txBody>
      </p:sp>
    </p:spTree>
    <p:extLst>
      <p:ext uri="{BB962C8B-B14F-4D97-AF65-F5344CB8AC3E}">
        <p14:creationId xmlns:p14="http://schemas.microsoft.com/office/powerpoint/2010/main" val="10620038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44bc707489_2_1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144bc707489_2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36396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44bc707489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g144bc70748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2873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493076c0cd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g1493076c0cd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4866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44bc707489_2_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2 min through objectives</a:t>
            </a:r>
            <a:endParaRPr dirty="0"/>
          </a:p>
        </p:txBody>
      </p:sp>
      <p:sp>
        <p:nvSpPr>
          <p:cNvPr id="168" name="Google Shape;168;g144bc707489_2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7153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1493076c0cd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g1493076c0cd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925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44bc707489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180" name="Google Shape;180;g144bc7074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7317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493076c0cd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Joey</a:t>
            </a:r>
            <a:endParaRPr dirty="0"/>
          </a:p>
        </p:txBody>
      </p:sp>
      <p:sp>
        <p:nvSpPr>
          <p:cNvPr id="333" name="Google Shape;333;g1493076c0cd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4860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4b2b1105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4b2b1105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Joey: 2 min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813548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4b2b1105c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4b2b1105c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Joey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 smtClean="0"/>
              <a:t>15</a:t>
            </a:r>
            <a:r>
              <a:rPr lang="en" b="0" baseline="0" dirty="0" smtClean="0"/>
              <a:t> min through end of resident perspective</a:t>
            </a: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47871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4b2b1105c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4b2b1105c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Claudia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5669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8"/>
          <p:cNvSpPr txBox="1">
            <a:spLocks noGrp="1"/>
          </p:cNvSpPr>
          <p:nvPr>
            <p:ph type="ctrTitle"/>
          </p:nvPr>
        </p:nvSpPr>
        <p:spPr>
          <a:xfrm>
            <a:off x="1143000" y="922093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imes New Roman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8"/>
          <p:cNvSpPr txBox="1">
            <a:spLocks noGrp="1"/>
          </p:cNvSpPr>
          <p:nvPr>
            <p:ph type="subTitle" idx="1"/>
          </p:nvPr>
        </p:nvSpPr>
        <p:spPr>
          <a:xfrm>
            <a:off x="1143000" y="278184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4" name="Google Shape;104;p28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8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7"/>
          <p:cNvSpPr txBox="1">
            <a:spLocks noGrp="1"/>
          </p:cNvSpPr>
          <p:nvPr>
            <p:ph type="title"/>
          </p:nvPr>
        </p:nvSpPr>
        <p:spPr>
          <a:xfrm>
            <a:off x="628650" y="538843"/>
            <a:ext cx="78867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51" name="Google Shape;151;p37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3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3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8"/>
          <p:cNvSpPr txBox="1">
            <a:spLocks noGrp="1"/>
          </p:cNvSpPr>
          <p:nvPr>
            <p:ph type="title"/>
          </p:nvPr>
        </p:nvSpPr>
        <p:spPr>
          <a:xfrm rot="5400000">
            <a:off x="5468700" y="1585901"/>
            <a:ext cx="41217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8"/>
          <p:cNvSpPr txBox="1">
            <a:spLocks noGrp="1"/>
          </p:cNvSpPr>
          <p:nvPr>
            <p:ph type="body" idx="1"/>
          </p:nvPr>
        </p:nvSpPr>
        <p:spPr>
          <a:xfrm rot="5400000">
            <a:off x="1455082" y="-315499"/>
            <a:ext cx="4121700" cy="57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Google Shape;160;p3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134472" y="4477871"/>
            <a:ext cx="6696634" cy="43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0808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A0BBB-73FD-4708-8F1D-FC92F83E4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50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9"/>
          <p:cNvSpPr txBox="1">
            <a:spLocks noGrp="1"/>
          </p:cNvSpPr>
          <p:nvPr>
            <p:ph type="title"/>
          </p:nvPr>
        </p:nvSpPr>
        <p:spPr>
          <a:xfrm>
            <a:off x="629841" y="531845"/>
            <a:ext cx="30510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9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9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0"/>
          <p:cNvSpPr txBox="1">
            <a:spLocks noGrp="1"/>
          </p:cNvSpPr>
          <p:nvPr>
            <p:ph type="title"/>
          </p:nvPr>
        </p:nvSpPr>
        <p:spPr>
          <a:xfrm>
            <a:off x="628649" y="524847"/>
            <a:ext cx="79998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3" name="Google Shape;113;p3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 dirty="0"/>
          </a:p>
        </p:txBody>
      </p:sp>
      <p:sp>
        <p:nvSpPr>
          <p:cNvPr id="114" name="Google Shape;114;p30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15" name="Google Shape;115;p30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1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imes New Roman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1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1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"/>
          <p:cNvSpPr txBox="1">
            <a:spLocks noGrp="1"/>
          </p:cNvSpPr>
          <p:nvPr>
            <p:ph type="title"/>
          </p:nvPr>
        </p:nvSpPr>
        <p:spPr>
          <a:xfrm>
            <a:off x="628650" y="531845"/>
            <a:ext cx="78867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23" name="Google Shape;123;p3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26" name="Google Shape;126;p32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title"/>
          </p:nvPr>
        </p:nvSpPr>
        <p:spPr>
          <a:xfrm>
            <a:off x="629841" y="510851"/>
            <a:ext cx="7885500" cy="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0" name="Google Shape;130;p33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00"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1" name="Google Shape;131;p3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2" name="Google Shape;132;p3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00"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3" name="Google Shape;133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33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35" name="Google Shape;135;p33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 txBox="1">
            <a:spLocks noGrp="1"/>
          </p:cNvSpPr>
          <p:nvPr>
            <p:ph type="title"/>
          </p:nvPr>
        </p:nvSpPr>
        <p:spPr>
          <a:xfrm>
            <a:off x="628650" y="545841"/>
            <a:ext cx="79647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38" name="Google Shape;138;p34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39" name="Google Shape;139;p34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5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42" name="Google Shape;142;p35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6"/>
          <p:cNvSpPr txBox="1">
            <a:spLocks noGrp="1"/>
          </p:cNvSpPr>
          <p:nvPr>
            <p:ph type="title"/>
          </p:nvPr>
        </p:nvSpPr>
        <p:spPr>
          <a:xfrm>
            <a:off x="629841" y="552839"/>
            <a:ext cx="2949000" cy="9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45" name="Google Shape;145;p36"/>
          <p:cNvSpPr txBox="1">
            <a:spLocks noGrp="1"/>
          </p:cNvSpPr>
          <p:nvPr>
            <p:ph type="body" idx="1"/>
          </p:nvPr>
        </p:nvSpPr>
        <p:spPr>
          <a:xfrm>
            <a:off x="3925854" y="740569"/>
            <a:ext cx="4590600" cy="38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46" name="Google Shape;146;p36"/>
          <p:cNvSpPr txBox="1">
            <a:spLocks noGrp="1"/>
          </p:cNvSpPr>
          <p:nvPr>
            <p:ph type="body" idx="2"/>
          </p:nvPr>
        </p:nvSpPr>
        <p:spPr>
          <a:xfrm>
            <a:off x="628650" y="1543050"/>
            <a:ext cx="2950500" cy="30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47" name="Google Shape;147;p36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/>
          </a:p>
        </p:txBody>
      </p:sp>
      <p:sp>
        <p:nvSpPr>
          <p:cNvPr id="148" name="Google Shape;148;p36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>
            <a:spLocks noGrp="1"/>
          </p:cNvSpPr>
          <p:nvPr>
            <p:ph type="title"/>
          </p:nvPr>
        </p:nvSpPr>
        <p:spPr>
          <a:xfrm>
            <a:off x="628650" y="538843"/>
            <a:ext cx="78867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  <a:defRPr sz="3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8" name="Google Shape;98;p2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27"/>
          <p:cNvSpPr txBox="1">
            <a:spLocks noGrp="1"/>
          </p:cNvSpPr>
          <p:nvPr>
            <p:ph type="dt" idx="10"/>
          </p:nvPr>
        </p:nvSpPr>
        <p:spPr>
          <a:xfrm>
            <a:off x="6286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sldNum" idx="12"/>
          </p:nvPr>
        </p:nvSpPr>
        <p:spPr>
          <a:xfrm>
            <a:off x="6457950" y="484758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Chicago, Illinois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6" r:id="rId12"/>
    <p:sldLayoutId id="2147483687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515/dx-2018-0088" TargetMode="External"/><Relationship Id="rId3" Type="http://schemas.openxmlformats.org/officeDocument/2006/relationships/hyperlink" Target="https://doi.org/10.22454/FamMed.2020.403807" TargetMode="External"/><Relationship Id="rId7" Type="http://schemas.openxmlformats.org/officeDocument/2006/relationships/hyperlink" Target="https://doi.org/10.1016/j.annemergmed.2008.12.019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i.org/10.1016/j.socscimed.2017.03.024" TargetMode="External"/><Relationship Id="rId11" Type="http://schemas.openxmlformats.org/officeDocument/2006/relationships/hyperlink" Target="https://doi.org/10.1007/s11606-006-0059-2" TargetMode="External"/><Relationship Id="rId5" Type="http://schemas.openxmlformats.org/officeDocument/2006/relationships/hyperlink" Target="https://doi.org/10.1136/bmj.j2180" TargetMode="External"/><Relationship Id="rId10" Type="http://schemas.openxmlformats.org/officeDocument/2006/relationships/hyperlink" Target="https://doi.org/10.1056/NEJMp1606402" TargetMode="External"/><Relationship Id="rId4" Type="http://schemas.openxmlformats.org/officeDocument/2006/relationships/hyperlink" Target="https://doi.org/10.1177/0272989X10393976" TargetMode="External"/><Relationship Id="rId9" Type="http://schemas.openxmlformats.org/officeDocument/2006/relationships/hyperlink" Target="https://doi.org/10.1016/j.acap.2018.03.002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cwisc.co1.qualtrics.com/jfe/form/SV_bBGUQCI5AMbHc4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2"/>
          <p:cNvSpPr txBox="1">
            <a:spLocks noGrp="1"/>
          </p:cNvSpPr>
          <p:nvPr>
            <p:ph type="title"/>
          </p:nvPr>
        </p:nvSpPr>
        <p:spPr>
          <a:xfrm>
            <a:off x="472381" y="1074404"/>
            <a:ext cx="2288100" cy="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" sz="2700" b="1" dirty="0"/>
              <a:t>Please check-in to this session</a:t>
            </a:r>
            <a:endParaRPr dirty="0"/>
          </a:p>
        </p:txBody>
      </p:sp>
      <p:sp>
        <p:nvSpPr>
          <p:cNvPr id="322" name="Google Shape;322;p62"/>
          <p:cNvSpPr>
            <a:spLocks noGrp="1"/>
          </p:cNvSpPr>
          <p:nvPr>
            <p:ph type="pic" idx="2"/>
          </p:nvPr>
        </p:nvSpPr>
        <p:spPr>
          <a:xfrm>
            <a:off x="3329983" y="1453604"/>
            <a:ext cx="3471900" cy="2741400"/>
          </a:xfrm>
          <a:prstGeom prst="rect">
            <a:avLst/>
          </a:prstGeom>
          <a:noFill/>
          <a:ln>
            <a:noFill/>
          </a:ln>
        </p:spPr>
      </p:sp>
      <p:sp>
        <p:nvSpPr>
          <p:cNvPr id="323" name="Google Shape;323;p62"/>
          <p:cNvSpPr txBox="1">
            <a:spLocks noGrp="1"/>
          </p:cNvSpPr>
          <p:nvPr>
            <p:ph type="body" idx="1"/>
          </p:nvPr>
        </p:nvSpPr>
        <p:spPr>
          <a:xfrm>
            <a:off x="472381" y="1940119"/>
            <a:ext cx="2211900" cy="21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1500" dirty="0"/>
              <a:t>You can use the QR code to the right which should also be available in written form at the entrance to the room.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1500" dirty="0"/>
              <a:t>You can also use this code in your app.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rPr lang="en" sz="3500" dirty="0"/>
              <a:t>Self-Check In/Check Out QR Code</a:t>
            </a:r>
            <a:endParaRPr sz="35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rPr lang="en" sz="3500" b="1" dirty="0"/>
              <a:t>Q81MB</a:t>
            </a:r>
            <a:endParaRPr sz="1500" i="1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324" name="Google Shape;324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982" y="1453604"/>
            <a:ext cx="2919513" cy="2671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7"/>
          <p:cNvSpPr/>
          <p:nvPr/>
        </p:nvSpPr>
        <p:spPr>
          <a:xfrm>
            <a:off x="5210100" y="3655450"/>
            <a:ext cx="1946400" cy="97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32D4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47"/>
          <p:cNvSpPr/>
          <p:nvPr/>
        </p:nvSpPr>
        <p:spPr>
          <a:xfrm>
            <a:off x="4109800" y="3655450"/>
            <a:ext cx="1946400" cy="97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572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47"/>
          <p:cNvSpPr/>
          <p:nvPr/>
        </p:nvSpPr>
        <p:spPr>
          <a:xfrm>
            <a:off x="2961450" y="3655450"/>
            <a:ext cx="1946400" cy="97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32D4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7200"/>
              </a:buClr>
              <a:buSzPts val="2300"/>
              <a:buFont typeface="Arial"/>
              <a:buNone/>
            </a:pPr>
            <a:r>
              <a:rPr lang="en" dirty="0"/>
              <a:t>Practice Inquiry: The Flow</a:t>
            </a:r>
            <a:endParaRPr i="0" cap="none" dirty="0"/>
          </a:p>
        </p:txBody>
      </p:sp>
      <p:sp>
        <p:nvSpPr>
          <p:cNvPr id="220" name="Google Shape;220;p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2100"/>
              <a:buAutoNum type="arabicPeriod"/>
            </a:pPr>
            <a:r>
              <a:rPr lang="en" sz="2100" b="1" dirty="0">
                <a:solidFill>
                  <a:srgbClr val="232D48"/>
                </a:solidFill>
              </a:rPr>
              <a:t>Clinical Uncertainty Statement </a:t>
            </a:r>
            <a:endParaRPr sz="2100" b="1" dirty="0">
              <a:solidFill>
                <a:srgbClr val="232D48"/>
              </a:solidFill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2100"/>
              <a:buAutoNum type="arabicPeriod"/>
            </a:pPr>
            <a:r>
              <a:rPr lang="en" sz="2100" b="1" dirty="0">
                <a:solidFill>
                  <a:srgbClr val="232D48"/>
                </a:solidFill>
              </a:rPr>
              <a:t>Key Patient Information</a:t>
            </a:r>
            <a:endParaRPr sz="2100" b="1" dirty="0">
              <a:solidFill>
                <a:srgbClr val="232D48"/>
              </a:solidFill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2100"/>
              <a:buAutoNum type="arabicPeriod"/>
            </a:pPr>
            <a:r>
              <a:rPr lang="en" sz="2100" b="1" dirty="0">
                <a:solidFill>
                  <a:srgbClr val="232D48"/>
                </a:solidFill>
              </a:rPr>
              <a:t>Clarifying Questions</a:t>
            </a:r>
            <a:endParaRPr sz="2100" b="1" dirty="0">
              <a:solidFill>
                <a:srgbClr val="232D48"/>
              </a:solidFill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2100"/>
              <a:buAutoNum type="arabicPeriod"/>
            </a:pPr>
            <a:r>
              <a:rPr lang="en" sz="2100" b="1" dirty="0">
                <a:solidFill>
                  <a:srgbClr val="232D48"/>
                </a:solidFill>
              </a:rPr>
              <a:t>Provider Reflection and Response</a:t>
            </a:r>
            <a:endParaRPr sz="2100" b="1" dirty="0">
              <a:solidFill>
                <a:srgbClr val="232D48"/>
              </a:solidFill>
            </a:endParaRPr>
          </a:p>
        </p:txBody>
      </p:sp>
      <p:sp>
        <p:nvSpPr>
          <p:cNvPr id="221" name="Google Shape;221;p47"/>
          <p:cNvSpPr/>
          <p:nvPr/>
        </p:nvSpPr>
        <p:spPr>
          <a:xfrm>
            <a:off x="1786075" y="3655450"/>
            <a:ext cx="1946400" cy="97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572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47"/>
          <p:cNvSpPr/>
          <p:nvPr/>
        </p:nvSpPr>
        <p:spPr>
          <a:xfrm>
            <a:off x="712800" y="3655450"/>
            <a:ext cx="1946400" cy="97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32D4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Inquiry roles and logistics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5250" indent="0">
              <a:buNone/>
            </a:pPr>
            <a:r>
              <a:rPr lang="en-US" dirty="0" smtClean="0"/>
              <a:t>Roles:</a:t>
            </a:r>
          </a:p>
          <a:p>
            <a:r>
              <a:rPr lang="en-US" dirty="0" smtClean="0"/>
              <a:t>Facilitator: Facilitate discussion, write details on whiteboard </a:t>
            </a:r>
          </a:p>
          <a:p>
            <a:r>
              <a:rPr lang="en-US" dirty="0" smtClean="0"/>
              <a:t>Presenter: Present on case of clinical uncertainty</a:t>
            </a:r>
          </a:p>
          <a:p>
            <a:r>
              <a:rPr lang="en-US" dirty="0" smtClean="0"/>
              <a:t>Group: Active participation in helping presenter think through case</a:t>
            </a:r>
          </a:p>
          <a:p>
            <a:pPr marL="95250" indent="0">
              <a:buNone/>
            </a:pPr>
            <a:endParaRPr lang="en-US" dirty="0"/>
          </a:p>
          <a:p>
            <a:pPr marL="95250" indent="0">
              <a:buNone/>
            </a:pPr>
            <a:r>
              <a:rPr lang="en-US" dirty="0" smtClean="0"/>
              <a:t>Ground rules: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Respect for each other’s clinical judgment</a:t>
            </a:r>
          </a:p>
          <a:p>
            <a:r>
              <a:rPr lang="en-US" dirty="0" smtClean="0"/>
              <a:t>Listening stance</a:t>
            </a:r>
          </a:p>
          <a:p>
            <a:endParaRPr lang="en-US" dirty="0" smtClean="0"/>
          </a:p>
          <a:p>
            <a:pPr marL="952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7200"/>
              </a:buClr>
              <a:buSzPts val="2300"/>
              <a:buFont typeface="Arial"/>
              <a:buNone/>
            </a:pPr>
            <a:r>
              <a:rPr lang="en" dirty="0"/>
              <a:t>Practice Inquiry: Clinical Uncertainty Statement</a:t>
            </a:r>
            <a:endParaRPr i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5250" indent="0">
              <a:buNone/>
            </a:pPr>
            <a:r>
              <a:rPr lang="en-US" sz="1400" dirty="0" smtClean="0"/>
              <a:t>One-sentence description of the clinical dilemma</a:t>
            </a:r>
          </a:p>
          <a:p>
            <a:pPr marL="95250" indent="0">
              <a:buNone/>
            </a:pPr>
            <a:endParaRPr lang="en-US" sz="1400" dirty="0" smtClean="0"/>
          </a:p>
          <a:p>
            <a:pPr marL="95250" indent="0">
              <a:buNone/>
            </a:pPr>
            <a:r>
              <a:rPr lang="en-US" sz="1400" dirty="0" smtClean="0"/>
              <a:t>“I </a:t>
            </a:r>
            <a:r>
              <a:rPr lang="en-US" sz="1400" dirty="0"/>
              <a:t>am uncertain </a:t>
            </a:r>
            <a:r>
              <a:rPr lang="en-US" sz="1400" dirty="0" smtClean="0"/>
              <a:t>…”</a:t>
            </a:r>
            <a:endParaRPr lang="en-US" sz="1400" dirty="0"/>
          </a:p>
          <a:p>
            <a:pPr marL="285750" indent="-17145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</a:pPr>
            <a:r>
              <a:rPr lang="en-US" sz="1400" dirty="0"/>
              <a:t>... how to set personal boundaries with an inquisitive patient.</a:t>
            </a:r>
          </a:p>
          <a:p>
            <a:pPr marL="285750" indent="-17145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</a:pPr>
            <a:r>
              <a:rPr lang="en-US" sz="1400" dirty="0"/>
              <a:t>... when to refer my patient for a second opinion. </a:t>
            </a:r>
          </a:p>
          <a:p>
            <a:pPr marL="285750" indent="-17145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</a:pPr>
            <a:r>
              <a:rPr lang="en-US" sz="1400" dirty="0"/>
              <a:t>... if i have a responsibility to continue prescribing a controlled medication initiated by another provider.</a:t>
            </a:r>
          </a:p>
          <a:p>
            <a:pPr marL="285750" indent="-17145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</a:pPr>
            <a:endParaRPr lang="en-US" sz="1400" dirty="0"/>
          </a:p>
          <a:p>
            <a:pPr marL="114300" indent="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  <a:buNone/>
            </a:pPr>
            <a:endParaRPr lang="en-US" sz="1400" dirty="0"/>
          </a:p>
          <a:p>
            <a:pPr marL="114300" indent="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  <a:buNone/>
            </a:pPr>
            <a:r>
              <a:rPr lang="en-US" sz="1400" dirty="0"/>
              <a:t>Everyone participating </a:t>
            </a:r>
            <a:r>
              <a:rPr lang="en-US" sz="1400" dirty="0" smtClean="0"/>
              <a:t>gives an uncertainty statement, then the group chooses one to further explore</a:t>
            </a:r>
          </a:p>
          <a:p>
            <a:pPr marL="400050" indent="-28575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</a:pPr>
            <a:r>
              <a:rPr lang="en-US" sz="1400" dirty="0" smtClean="0"/>
              <a:t>Who needs the most urgent help</a:t>
            </a:r>
          </a:p>
          <a:p>
            <a:pPr marL="400050" indent="-285750">
              <a:lnSpc>
                <a:spcPct val="115000"/>
              </a:lnSpc>
              <a:spcBef>
                <a:spcPts val="0"/>
              </a:spcBef>
              <a:buClr>
                <a:srgbClr val="232D48"/>
              </a:buClr>
              <a:buSzPts val="1800"/>
            </a:pPr>
            <a:r>
              <a:rPr lang="en-US" sz="1400" dirty="0" smtClean="0"/>
              <a:t>What is most interesting to the group</a:t>
            </a:r>
            <a:endParaRPr lang="en-US" sz="1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7200"/>
              </a:buClr>
              <a:buSzPts val="2300"/>
              <a:buFont typeface="Arial"/>
              <a:buNone/>
            </a:pPr>
            <a:r>
              <a:rPr lang="en" dirty="0"/>
              <a:t>Practice Inquiry: Key Patient Information</a:t>
            </a:r>
            <a:endParaRPr i="0" cap="non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5250" indent="0">
              <a:buNone/>
            </a:pPr>
            <a:r>
              <a:rPr lang="en-US" dirty="0" smtClean="0"/>
              <a:t>Presenter gives context on their patient</a:t>
            </a:r>
          </a:p>
          <a:p>
            <a:r>
              <a:rPr lang="en-US" dirty="0" smtClean="0"/>
              <a:t>Patient’s context</a:t>
            </a:r>
          </a:p>
          <a:p>
            <a:r>
              <a:rPr lang="en-US" dirty="0" smtClean="0"/>
              <a:t>Provider’s context</a:t>
            </a:r>
          </a:p>
          <a:p>
            <a:r>
              <a:rPr lang="en-US" dirty="0" smtClean="0"/>
              <a:t>Relevant evidence or experience</a:t>
            </a:r>
          </a:p>
          <a:p>
            <a:r>
              <a:rPr lang="en-US" dirty="0" smtClean="0"/>
              <a:t>System context</a:t>
            </a:r>
          </a:p>
          <a:p>
            <a:endParaRPr lang="en-US" dirty="0"/>
          </a:p>
          <a:p>
            <a:pPr marL="95250" indent="0">
              <a:buNone/>
            </a:pPr>
            <a:r>
              <a:rPr lang="en-US" dirty="0" smtClean="0"/>
              <a:t>Facilitator manages eliciting case details, prevents premature diving or problem-solving from the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" name="Google Shape;242;p50"/>
          <p:cNvGraphicFramePr/>
          <p:nvPr>
            <p:extLst>
              <p:ext uri="{D42A27DB-BD31-4B8C-83A1-F6EECF244321}">
                <p14:modId xmlns:p14="http://schemas.microsoft.com/office/powerpoint/2010/main" val="2035838814"/>
              </p:ext>
            </p:extLst>
          </p:nvPr>
        </p:nvGraphicFramePr>
        <p:xfrm>
          <a:off x="1581467" y="3005524"/>
          <a:ext cx="6271968" cy="1781946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3135984"/>
                <a:gridCol w="3135984"/>
              </a:tblGrid>
              <a:tr h="8909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232D48"/>
                          </a:solidFill>
                        </a:rPr>
                        <a:t>EXPERIENCE</a:t>
                      </a:r>
                      <a:endParaRPr sz="14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232D48"/>
                          </a:solidFill>
                        </a:rPr>
                        <a:t>EVIDENCE</a:t>
                      </a:r>
                      <a:endParaRPr sz="14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  <a:tr h="89097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232D48"/>
                          </a:solidFill>
                        </a:rPr>
                        <a:t>YOU (CLINICIAN)</a:t>
                      </a:r>
                      <a:endParaRPr sz="14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232D48"/>
                          </a:solidFill>
                        </a:rPr>
                        <a:t>PATIENT</a:t>
                      </a:r>
                      <a:endParaRPr sz="17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3" name="Google Shape;243;p50"/>
          <p:cNvGraphicFramePr/>
          <p:nvPr>
            <p:extLst>
              <p:ext uri="{D42A27DB-BD31-4B8C-83A1-F6EECF244321}">
                <p14:modId xmlns:p14="http://schemas.microsoft.com/office/powerpoint/2010/main" val="354383197"/>
              </p:ext>
            </p:extLst>
          </p:nvPr>
        </p:nvGraphicFramePr>
        <p:xfrm>
          <a:off x="3597642" y="3605132"/>
          <a:ext cx="2257017" cy="609570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2257017"/>
              </a:tblGrid>
              <a:tr h="47465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232D48"/>
                          </a:solidFill>
                        </a:rPr>
                        <a:t>RELATIONSHIP WITH PATIENT</a:t>
                      </a:r>
                      <a:endParaRPr sz="14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4" name="Google Shape;244;p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Clarifying Questions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503514" cy="1523883"/>
          </a:xfrm>
        </p:spPr>
        <p:txBody>
          <a:bodyPr/>
          <a:lstStyle/>
          <a:p>
            <a:r>
              <a:rPr lang="en-US" dirty="0" smtClean="0"/>
              <a:t>Group asks clarifying questions to elicit inputs to clinical judgment</a:t>
            </a:r>
          </a:p>
          <a:p>
            <a:r>
              <a:rPr lang="en-US" dirty="0" smtClean="0"/>
              <a:t>Each group member asks one question (two if group is small)</a:t>
            </a:r>
          </a:p>
          <a:p>
            <a:r>
              <a:rPr lang="en-US" dirty="0" smtClean="0"/>
              <a:t>Presenter is asked to wait until seeing whole list to answer, but then can answer in any 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Clarifying Questions</a:t>
            </a:r>
            <a:endParaRPr dirty="0"/>
          </a:p>
        </p:txBody>
      </p:sp>
      <p:graphicFrame>
        <p:nvGraphicFramePr>
          <p:cNvPr id="251" name="Google Shape;251;p51"/>
          <p:cNvGraphicFramePr/>
          <p:nvPr>
            <p:extLst>
              <p:ext uri="{D42A27DB-BD31-4B8C-83A1-F6EECF244321}">
                <p14:modId xmlns:p14="http://schemas.microsoft.com/office/powerpoint/2010/main" val="3837160410"/>
              </p:ext>
            </p:extLst>
          </p:nvPr>
        </p:nvGraphicFramePr>
        <p:xfrm>
          <a:off x="1124598" y="1394085"/>
          <a:ext cx="7007902" cy="2825646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7007902"/>
              </a:tblGrid>
              <a:tr h="38770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232D48"/>
                          </a:solidFill>
                        </a:rPr>
                        <a:t>EXPERIENCE</a:t>
                      </a:r>
                      <a:endParaRPr sz="12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  <a:tr h="2437942">
                <a:tc>
                  <a:txBody>
                    <a:bodyPr/>
                    <a:lstStyle/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has your past clinical exp. taught you about this?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Is there a prior experience on your mind?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How does this Pt differ from other Pts with similar issues?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pieces of the picture don’t fit?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is the lurking zebra?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In your gut, what do you think is going on?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are the risks of watchful waiting?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Is there someone else you could consult?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Google Shape;257;p52"/>
          <p:cNvGraphicFramePr/>
          <p:nvPr>
            <p:extLst>
              <p:ext uri="{D42A27DB-BD31-4B8C-83A1-F6EECF244321}">
                <p14:modId xmlns:p14="http://schemas.microsoft.com/office/powerpoint/2010/main" val="3846104887"/>
              </p:ext>
            </p:extLst>
          </p:nvPr>
        </p:nvGraphicFramePr>
        <p:xfrm>
          <a:off x="951877" y="1364105"/>
          <a:ext cx="7495080" cy="2283434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7495080"/>
              </a:tblGrid>
              <a:tr h="33082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232D48"/>
                          </a:solidFill>
                        </a:rPr>
                        <a:t>EVIDENCE</a:t>
                      </a:r>
                      <a:endParaRPr sz="12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  <a:tr h="1917704">
                <a:tc>
                  <a:txBody>
                    <a:bodyPr/>
                    <a:lstStyle/>
                    <a:p>
                      <a:pPr marL="457200" lvl="0" indent="-3619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In what non/clinical domains should the search focus?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high quality guidelines could inform this uncertainty?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cognitive dispositions to respond (CDRs) might be clouding your evaluation of the evidence? </a:t>
                      </a:r>
                      <a:r>
                        <a:rPr lang="en" sz="1200" i="1" dirty="0">
                          <a:solidFill>
                            <a:srgbClr val="232D48"/>
                          </a:solidFill>
                        </a:rPr>
                        <a:t>Anchoring - Implicit Bias - Availability - Commission Bias - Fundamental Attribution Bias - Omission Bias - Frequency Bias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8" name="Google Shape;258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Clarifying Questions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Google Shape;264;p53"/>
          <p:cNvGraphicFramePr/>
          <p:nvPr>
            <p:extLst>
              <p:ext uri="{D42A27DB-BD31-4B8C-83A1-F6EECF244321}">
                <p14:modId xmlns:p14="http://schemas.microsoft.com/office/powerpoint/2010/main" val="740297955"/>
              </p:ext>
            </p:extLst>
          </p:nvPr>
        </p:nvGraphicFramePr>
        <p:xfrm>
          <a:off x="587895" y="1268241"/>
          <a:ext cx="8046209" cy="2746281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8046209"/>
              </a:tblGrid>
              <a:tr h="32517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232D48"/>
                          </a:solidFill>
                        </a:rPr>
                        <a:t>YOU (CLINICIAN)</a:t>
                      </a:r>
                      <a:endParaRPr sz="12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  <a:tr h="2380551">
                <a:tc>
                  <a:txBody>
                    <a:bodyPr/>
                    <a:lstStyle/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is your level of confidence dealing with this?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about your culture or values affects your thinking?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meaning does the illness/problem have for you?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How does your current state of mind affect your thinking?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emotions does this patient evoke in you?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did you expect of the patient? Yourself?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are your worst fears?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How confident are you in your pertinent skills?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are your caregiving limits?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18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systemic issues affect you?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5" name="Google Shape;265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Clarifying Questions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Google Shape;271;p54"/>
          <p:cNvGraphicFramePr/>
          <p:nvPr>
            <p:extLst>
              <p:ext uri="{D42A27DB-BD31-4B8C-83A1-F6EECF244321}">
                <p14:modId xmlns:p14="http://schemas.microsoft.com/office/powerpoint/2010/main" val="732333551"/>
              </p:ext>
            </p:extLst>
          </p:nvPr>
        </p:nvGraphicFramePr>
        <p:xfrm>
          <a:off x="757004" y="1349115"/>
          <a:ext cx="7952281" cy="2600310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7952281"/>
              </a:tblGrid>
              <a:tr h="28376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232D48"/>
                          </a:solidFill>
                        </a:rPr>
                        <a:t>PATIENT</a:t>
                      </a:r>
                      <a:endParaRPr sz="12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  <a:tr h="2234580">
                <a:tc>
                  <a:txBody>
                    <a:bodyPr/>
                    <a:lstStyle/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more about this patient would be useful to know?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For what is this patient MOST at risk?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How would your uncertainty change if the patient were younger/older, different gender, different ethnicity?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does the illness/condition mean to the patient?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is their experience with healthcare?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personal, family, or cultural values do they bring?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2" name="Google Shape;272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Clarifying Questions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55"/>
          <p:cNvGraphicFramePr/>
          <p:nvPr>
            <p:extLst>
              <p:ext uri="{D42A27DB-BD31-4B8C-83A1-F6EECF244321}">
                <p14:modId xmlns:p14="http://schemas.microsoft.com/office/powerpoint/2010/main" val="2715219027"/>
              </p:ext>
            </p:extLst>
          </p:nvPr>
        </p:nvGraphicFramePr>
        <p:xfrm>
          <a:off x="869431" y="1491521"/>
          <a:ext cx="7540051" cy="2330971"/>
        </p:xfrm>
        <a:graphic>
          <a:graphicData uri="http://schemas.openxmlformats.org/drawingml/2006/table">
            <a:tbl>
              <a:tblPr>
                <a:noFill/>
                <a:tableStyleId>{78BBD67B-F2E9-4C74-99D4-BCACD15A96A4}</a:tableStyleId>
              </a:tblPr>
              <a:tblGrid>
                <a:gridCol w="7540051"/>
              </a:tblGrid>
              <a:tr h="47636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232D48"/>
                          </a:solidFill>
                        </a:rPr>
                        <a:t>RELATIONSHIP (with your patient)</a:t>
                      </a:r>
                      <a:endParaRPr sz="1200" b="1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 anchor="ctr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  <a:tr h="1854611">
                <a:tc>
                  <a:txBody>
                    <a:bodyPr/>
                    <a:lstStyle/>
                    <a:p>
                      <a:pPr marL="457200" lvl="0" indent="-361950" algn="l" rtl="0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What does this patient need/want from you?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How would you describe your relationship?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How much shared decision making is possible?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  <a:p>
                      <a:pPr marL="457200" lvl="0" indent="-3619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D48"/>
                        </a:buClr>
                        <a:buSzPts val="2100"/>
                        <a:buChar char="●"/>
                      </a:pPr>
                      <a:r>
                        <a:rPr lang="en" sz="1200" dirty="0">
                          <a:solidFill>
                            <a:srgbClr val="232D48"/>
                          </a:solidFill>
                        </a:rPr>
                        <a:t>Can you share your uncertainty with the patient?</a:t>
                      </a:r>
                      <a:endParaRPr sz="1200" dirty="0">
                        <a:solidFill>
                          <a:srgbClr val="232D48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232D4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9" name="Google Shape;279;p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Clarifying Questions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61"/>
          <p:cNvSpPr txBox="1">
            <a:spLocks noGrp="1"/>
          </p:cNvSpPr>
          <p:nvPr>
            <p:ph type="ctrTitle"/>
          </p:nvPr>
        </p:nvSpPr>
        <p:spPr>
          <a:xfrm>
            <a:off x="1143000" y="922093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lvl="0"/>
            <a:r>
              <a:rPr lang="en" sz="3600" dirty="0"/>
              <a:t>Addressing</a:t>
            </a:r>
            <a:r>
              <a:rPr lang="en" sz="4000" dirty="0"/>
              <a:t> Clinical Uncertainty through Practice-Based Learning and Improvement</a:t>
            </a:r>
            <a:endParaRPr sz="4000" dirty="0"/>
          </a:p>
        </p:txBody>
      </p:sp>
      <p:sp>
        <p:nvSpPr>
          <p:cNvPr id="316" name="Google Shape;316;p61"/>
          <p:cNvSpPr txBox="1">
            <a:spLocks noGrp="1"/>
          </p:cNvSpPr>
          <p:nvPr>
            <p:ph type="subTitle" idx="1"/>
          </p:nvPr>
        </p:nvSpPr>
        <p:spPr>
          <a:xfrm>
            <a:off x="1143000" y="278184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Joseph S. Tan, PhD</a:t>
            </a:r>
          </a:p>
          <a:p>
            <a:pPr marL="0" indent="0">
              <a:spcBef>
                <a:spcPts val="0"/>
              </a:spcBef>
            </a:pPr>
            <a:r>
              <a:rPr lang="en-US" dirty="0"/>
              <a:t>Claudia W. Allen, PhD</a:t>
            </a:r>
          </a:p>
          <a:p>
            <a:pPr marL="0" indent="0">
              <a:spcBef>
                <a:spcPts val="0"/>
              </a:spcBef>
            </a:pPr>
            <a:r>
              <a:rPr lang="en-US" dirty="0"/>
              <a:t>Gregory S. Streeter, </a:t>
            </a:r>
            <a:r>
              <a:rPr lang="en-US" dirty="0" smtClean="0"/>
              <a:t>MD</a:t>
            </a:r>
          </a:p>
          <a:p>
            <a:pPr marL="0" indent="0">
              <a:spcBef>
                <a:spcPts val="0"/>
              </a:spcBef>
            </a:pPr>
            <a:r>
              <a:rPr lang="en-US" i="1" dirty="0"/>
              <a:t>UVA Health: Department of Family Medicine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the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5250" indent="0">
              <a:buNone/>
            </a:pPr>
            <a:r>
              <a:rPr lang="en-US" dirty="0" smtClean="0"/>
              <a:t>Presenter and group processes the discussion, can be very open-ended and group-directed</a:t>
            </a:r>
          </a:p>
          <a:p>
            <a:pPr marL="95250" indent="0">
              <a:buNone/>
            </a:pPr>
            <a:r>
              <a:rPr lang="en-US" dirty="0" smtClean="0"/>
              <a:t>Any relevant to-dos for the presenter are noted (e.g. consults, actions to take)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Inquiry: Medical Resident Perspective</a:t>
            </a:r>
            <a:endParaRPr/>
          </a:p>
        </p:txBody>
      </p:sp>
      <p:sp>
        <p:nvSpPr>
          <p:cNvPr id="284" name="Google Shape;284;p5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rabicPeriod"/>
            </a:pPr>
            <a:r>
              <a:rPr lang="en" sz="1800" b="1" dirty="0">
                <a:solidFill>
                  <a:srgbClr val="232D48"/>
                </a:solidFill>
              </a:rPr>
              <a:t>Protected Vulnerability and Clinical Catharsis</a:t>
            </a:r>
            <a:endParaRPr sz="1800" b="1" dirty="0">
              <a:solidFill>
                <a:srgbClr val="232D48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lphaLcPeriod"/>
            </a:pPr>
            <a:r>
              <a:rPr lang="en" sz="1800" dirty="0">
                <a:solidFill>
                  <a:srgbClr val="232D48"/>
                </a:solidFill>
              </a:rPr>
              <a:t>Safe space</a:t>
            </a:r>
            <a:endParaRPr sz="1800" dirty="0">
              <a:solidFill>
                <a:srgbClr val="232D48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lphaLcPeriod"/>
            </a:pPr>
            <a:r>
              <a:rPr lang="en" sz="1800" dirty="0">
                <a:solidFill>
                  <a:srgbClr val="232D48"/>
                </a:solidFill>
              </a:rPr>
              <a:t>Empathy building</a:t>
            </a:r>
            <a:endParaRPr sz="1800" dirty="0">
              <a:solidFill>
                <a:srgbClr val="232D48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rabicPeriod"/>
            </a:pPr>
            <a:r>
              <a:rPr lang="en" sz="1800" b="1" dirty="0">
                <a:solidFill>
                  <a:srgbClr val="232D48"/>
                </a:solidFill>
              </a:rPr>
              <a:t>Interprofessional Relationship Building</a:t>
            </a:r>
            <a:endParaRPr sz="1800" b="1" dirty="0">
              <a:solidFill>
                <a:srgbClr val="232D48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lphaLcPeriod"/>
            </a:pPr>
            <a:r>
              <a:rPr lang="en" sz="1800" dirty="0">
                <a:solidFill>
                  <a:srgbClr val="232D48"/>
                </a:solidFill>
              </a:rPr>
              <a:t>Medical and behavioral health teams</a:t>
            </a:r>
            <a:endParaRPr sz="1800" dirty="0">
              <a:solidFill>
                <a:srgbClr val="232D48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rabicPeriod"/>
            </a:pPr>
            <a:r>
              <a:rPr lang="en" sz="1800" b="1" dirty="0">
                <a:solidFill>
                  <a:srgbClr val="232D48"/>
                </a:solidFill>
              </a:rPr>
              <a:t>Uncertainty Tolerance</a:t>
            </a:r>
            <a:endParaRPr sz="1800" b="1" dirty="0">
              <a:solidFill>
                <a:srgbClr val="232D48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lphaLcPeriod"/>
            </a:pPr>
            <a:r>
              <a:rPr lang="en" sz="1800" dirty="0">
                <a:solidFill>
                  <a:srgbClr val="232D48"/>
                </a:solidFill>
              </a:rPr>
              <a:t>Personal uncertainty tolerance</a:t>
            </a:r>
            <a:endParaRPr sz="1800" dirty="0">
              <a:solidFill>
                <a:srgbClr val="232D48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lphaLcPeriod"/>
            </a:pPr>
            <a:r>
              <a:rPr lang="en" sz="1800" dirty="0">
                <a:solidFill>
                  <a:srgbClr val="232D48"/>
                </a:solidFill>
              </a:rPr>
              <a:t>Peer guidance in challenging situations</a:t>
            </a:r>
            <a:endParaRPr sz="1800" dirty="0">
              <a:solidFill>
                <a:srgbClr val="232D48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D48"/>
              </a:buClr>
              <a:buSzPts val="1800"/>
              <a:buAutoNum type="arabicPeriod"/>
            </a:pPr>
            <a:r>
              <a:rPr lang="en" sz="1800" b="1" dirty="0">
                <a:solidFill>
                  <a:srgbClr val="232D48"/>
                </a:solidFill>
              </a:rPr>
              <a:t>Food</a:t>
            </a:r>
            <a:endParaRPr sz="1800" b="1" dirty="0">
              <a:solidFill>
                <a:srgbClr val="232D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Practice Inquiry: Demonstration &amp; Facilitation Strategies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5250" indent="0">
              <a:buNone/>
            </a:pPr>
            <a:r>
              <a:rPr lang="en-US" dirty="0" smtClean="0"/>
              <a:t>Practice with us as facilitators</a:t>
            </a:r>
          </a:p>
          <a:p>
            <a:pPr marL="95250" indent="0">
              <a:buNone/>
            </a:pPr>
            <a:endParaRPr lang="en-US" dirty="0"/>
          </a:p>
          <a:p>
            <a:pPr marL="95250" indent="0">
              <a:buNone/>
            </a:pPr>
            <a:r>
              <a:rPr lang="en-US" dirty="0" smtClean="0"/>
              <a:t>Each person gives a brief statement of clinical uncertainty: “I am uncertain…”</a:t>
            </a:r>
          </a:p>
          <a:p>
            <a:pPr marL="95250" indent="0">
              <a:buNone/>
            </a:pPr>
            <a:endParaRPr lang="en-US" dirty="0"/>
          </a:p>
          <a:p>
            <a:pPr marL="95250" indent="0">
              <a:buNone/>
            </a:pPr>
            <a:r>
              <a:rPr lang="en-US" dirty="0" smtClean="0"/>
              <a:t>Each group will select a willing presenter to further discuss their case of uncertainty with the group</a:t>
            </a:r>
          </a:p>
          <a:p>
            <a:pPr marL="95250" indent="0">
              <a:buNone/>
            </a:pPr>
            <a:endParaRPr lang="en-US" dirty="0" smtClean="0"/>
          </a:p>
          <a:p>
            <a:pPr marL="9525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85750"/>
            <a:ext cx="5657850" cy="6286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1050">
                <a:latin typeface="Bodoni MT Black" panose="02070A03080606020203" pitchFamily="18" charset="0"/>
              </a:rPr>
              <a:t/>
            </a:r>
            <a:br>
              <a:rPr lang="en-US" altLang="en-US" sz="1050">
                <a:latin typeface="Bodoni MT Black" panose="02070A03080606020203" pitchFamily="18" charset="0"/>
              </a:rPr>
            </a:br>
            <a:r>
              <a:rPr lang="en-US" altLang="en-US" sz="1050">
                <a:latin typeface="Bodoni MT Black" panose="02070A03080606020203" pitchFamily="18" charset="0"/>
              </a:rPr>
              <a:t/>
            </a:r>
            <a:br>
              <a:rPr lang="en-US" altLang="en-US" sz="1050">
                <a:latin typeface="Bodoni MT Black" panose="02070A03080606020203" pitchFamily="18" charset="0"/>
              </a:rPr>
            </a:br>
            <a:r>
              <a:rPr lang="en-US" altLang="en-US" sz="1050">
                <a:latin typeface="Bodoni MT Black" panose="02070A03080606020203" pitchFamily="18" charset="0"/>
              </a:rPr>
              <a:t/>
            </a:r>
            <a:br>
              <a:rPr lang="en-US" altLang="en-US" sz="1050">
                <a:latin typeface="Bodoni MT Black" panose="02070A03080606020203" pitchFamily="18" charset="0"/>
              </a:rPr>
            </a:br>
            <a:r>
              <a:rPr lang="en-US" altLang="en-US" sz="1050">
                <a:latin typeface="Bodoni MT Black" panose="02070A03080606020203" pitchFamily="18" charset="0"/>
              </a:rPr>
              <a:t/>
            </a:r>
            <a:br>
              <a:rPr lang="en-US" altLang="en-US" sz="1050">
                <a:latin typeface="Bodoni MT Black" panose="02070A03080606020203" pitchFamily="18" charset="0"/>
              </a:rPr>
            </a:br>
            <a:r>
              <a:rPr lang="en-US" altLang="en-US" sz="1050">
                <a:latin typeface="Bodoni MT Black" panose="02070A03080606020203" pitchFamily="18" charset="0"/>
              </a:rPr>
              <a:t/>
            </a:r>
            <a:br>
              <a:rPr lang="en-US" altLang="en-US" sz="1050">
                <a:latin typeface="Bodoni MT Black" panose="02070A03080606020203" pitchFamily="18" charset="0"/>
              </a:rPr>
            </a:br>
            <a:r>
              <a:rPr lang="en-US" altLang="en-US" sz="900" b="1" i="1">
                <a:solidFill>
                  <a:schemeClr val="tx1"/>
                </a:solidFill>
              </a:rPr>
              <a:t/>
            </a:r>
            <a:br>
              <a:rPr lang="en-US" altLang="en-US" sz="900" b="1" i="1">
                <a:solidFill>
                  <a:schemeClr val="tx1"/>
                </a:solidFill>
              </a:rPr>
            </a:br>
            <a:r>
              <a:rPr lang="en-US" altLang="en-US" sz="900" i="1">
                <a:solidFill>
                  <a:schemeClr val="tx1"/>
                </a:solidFill>
              </a:rPr>
              <a:t/>
            </a:r>
            <a:br>
              <a:rPr lang="en-US" altLang="en-US" sz="900" i="1">
                <a:solidFill>
                  <a:schemeClr val="tx1"/>
                </a:solidFill>
              </a:rPr>
            </a:br>
            <a:r>
              <a:rPr lang="en-US" altLang="en-US" sz="900" i="1">
                <a:solidFill>
                  <a:schemeClr val="tx1"/>
                </a:solidFill>
              </a:rPr>
              <a:t/>
            </a:r>
            <a:br>
              <a:rPr lang="en-US" altLang="en-US" sz="900" i="1">
                <a:solidFill>
                  <a:schemeClr val="tx1"/>
                </a:solidFill>
              </a:rPr>
            </a:br>
            <a:endParaRPr lang="en-US" altLang="en-US" sz="900" i="1">
              <a:solidFill>
                <a:schemeClr val="tx1"/>
              </a:solidFill>
            </a:endParaRPr>
          </a:p>
        </p:txBody>
      </p:sp>
      <p:graphicFrame>
        <p:nvGraphicFramePr>
          <p:cNvPr id="3110" name="Group 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0362072"/>
              </p:ext>
            </p:extLst>
          </p:nvPr>
        </p:nvGraphicFramePr>
        <p:xfrm>
          <a:off x="141194" y="602470"/>
          <a:ext cx="9002806" cy="4231747"/>
        </p:xfrm>
        <a:graphic>
          <a:graphicData uri="http://schemas.openxmlformats.org/drawingml/2006/table">
            <a:tbl>
              <a:tblPr/>
              <a:tblGrid>
                <a:gridCol w="4178048"/>
                <a:gridCol w="4824758"/>
              </a:tblGrid>
              <a:tr h="236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EXPERIENCE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yours &amp; colleagues’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Is there a prior experience on your mind?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does this patient differ from other patients with similar issues?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pieces of the picture don’t fit?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is the lurking zebra?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your gut what do you think is going on?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What are risks of watchful waiting?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Is there someone else you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could consult?</a:t>
                      </a: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4" marB="343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what clinical/non-clinical domains should the search for evidence focus? 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high quality guidelines could inform this uncertainty?</a:t>
                      </a:r>
                    </a:p>
                    <a:p>
                      <a:pPr marL="6286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CDRs might be clouding your evaluation of the evidence?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Anchoring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Implicit bias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Availability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Commission bias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Fundamental attribution bias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Omission bias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bias</a:t>
                      </a:r>
                    </a:p>
                    <a:p>
                      <a:pPr marL="1543050" marR="0" lvl="3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543050" marR="0" lvl="3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4" marB="34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E59F"/>
                    </a:solidFill>
                  </a:tcPr>
                </a:tc>
              </a:tr>
              <a:tr h="1863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(clinician):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about your culture 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values affects your thinking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about this patient?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does your current state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mind affect your thinking?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emotions does this patient evoke in you?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your worst fears?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confident are you in your pertinent skills?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 your caregiving limits?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4" marB="343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2000250" marR="0" lvl="4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more about this patient would be useful to know? (e.g., an average day, what gives joy, worry)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85850" marR="0" lvl="2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what is this patient </a:t>
                      </a:r>
                      <a:r>
                        <a:rPr kumimoji="0" 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most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at risk?</a:t>
                      </a:r>
                    </a:p>
                    <a:p>
                      <a:pPr marL="1085850" marR="0" lvl="2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would your uncertainty change if the patient were younger/older, different gender or ethnicity?</a:t>
                      </a:r>
                    </a:p>
                    <a:p>
                      <a:pPr marL="1085850" marR="0" lvl="2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does the illness/condition mean to the patient?</a:t>
                      </a:r>
                    </a:p>
                    <a:p>
                      <a:pPr marL="2114550" marR="0" lvl="4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4" marB="34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7" name="Group 45"/>
          <p:cNvGraphicFramePr>
            <a:graphicFrameLocks noGrp="1"/>
          </p:cNvGraphicFramePr>
          <p:nvPr/>
        </p:nvGraphicFramePr>
        <p:xfrm>
          <a:off x="9429750" y="4343400"/>
          <a:ext cx="7543800" cy="947724"/>
        </p:xfrm>
        <a:graphic>
          <a:graphicData uri="http://schemas.openxmlformats.org/drawingml/2006/table">
            <a:tbl>
              <a:tblPr/>
              <a:tblGrid>
                <a:gridCol w="3600450"/>
                <a:gridCol w="3943350"/>
              </a:tblGrid>
              <a:tr h="388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9" marB="34239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9" marB="3423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9" marB="3423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</a:t>
                      </a:r>
                      <a:endParaRPr kumimoji="0" 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39" marB="3423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7" name="Rectangle 1"/>
          <p:cNvSpPr>
            <a:spLocks noChangeArrowheads="1"/>
          </p:cNvSpPr>
          <p:nvPr/>
        </p:nvSpPr>
        <p:spPr bwMode="auto">
          <a:xfrm>
            <a:off x="3200400" y="857250"/>
            <a:ext cx="34290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350" b="1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50" b="1">
                <a:solidFill>
                  <a:schemeClr val="accent2"/>
                </a:solidFill>
              </a:rPr>
              <a:t/>
            </a:r>
            <a:br>
              <a:rPr lang="en-US" altLang="en-US" sz="1350" b="1">
                <a:solidFill>
                  <a:schemeClr val="accent2"/>
                </a:solidFill>
              </a:rPr>
            </a:br>
            <a:endParaRPr lang="en-US" altLang="en-US" sz="1350"/>
          </a:p>
        </p:txBody>
      </p:sp>
      <p:sp>
        <p:nvSpPr>
          <p:cNvPr id="9" name="Oval 8"/>
          <p:cNvSpPr/>
          <p:nvPr/>
        </p:nvSpPr>
        <p:spPr>
          <a:xfrm>
            <a:off x="3543300" y="1371600"/>
            <a:ext cx="2171700" cy="2521744"/>
          </a:xfrm>
          <a:prstGeom prst="ellipse">
            <a:avLst/>
          </a:prstGeom>
          <a:solidFill>
            <a:srgbClr val="D6A4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b="1" u="sng" dirty="0">
                <a:solidFill>
                  <a:schemeClr val="tx1"/>
                </a:solidFill>
              </a:rPr>
              <a:t>RELATIONSHIP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With Your Patient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US" sz="900" b="1" dirty="0">
                <a:solidFill>
                  <a:schemeClr val="tx1"/>
                </a:solidFill>
              </a:rPr>
              <a:t>What does this patient  </a:t>
            </a:r>
            <a:r>
              <a:rPr lang="en-US" sz="900" b="1" dirty="0">
                <a:solidFill>
                  <a:schemeClr val="tx1"/>
                </a:solidFill>
              </a:rPr>
              <a:t>need/want </a:t>
            </a:r>
            <a:r>
              <a:rPr lang="en-US" sz="900" b="1" dirty="0">
                <a:solidFill>
                  <a:schemeClr val="tx1"/>
                </a:solidFill>
              </a:rPr>
              <a:t>from you?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US" sz="900" b="1" dirty="0">
                <a:solidFill>
                  <a:schemeClr val="tx1"/>
                </a:solidFill>
              </a:rPr>
              <a:t>How would you describe your relationship?</a:t>
            </a:r>
            <a:endParaRPr lang="en-US" sz="900" b="1" dirty="0">
              <a:solidFill>
                <a:schemeClr val="tx1"/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US" sz="900" b="1" dirty="0">
                <a:solidFill>
                  <a:schemeClr val="tx1"/>
                </a:solidFill>
              </a:rPr>
              <a:t>How much shared </a:t>
            </a:r>
            <a:r>
              <a:rPr lang="en-US" sz="900" b="1" dirty="0">
                <a:solidFill>
                  <a:schemeClr val="tx1"/>
                </a:solidFill>
              </a:rPr>
              <a:t>decision making is </a:t>
            </a:r>
            <a:r>
              <a:rPr lang="en-US" sz="900" b="1" dirty="0">
                <a:solidFill>
                  <a:schemeClr val="tx1"/>
                </a:solidFill>
              </a:rPr>
              <a:t>possible?</a:t>
            </a:r>
          </a:p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en-US" sz="900" b="1" dirty="0">
                <a:solidFill>
                  <a:schemeClr val="tx1"/>
                </a:solidFill>
              </a:rPr>
              <a:t>Can you share your </a:t>
            </a:r>
            <a:r>
              <a:rPr lang="en-US" sz="900" b="1" dirty="0">
                <a:solidFill>
                  <a:schemeClr val="tx1"/>
                </a:solidFill>
              </a:rPr>
              <a:t>uncertainty w/patient ?</a:t>
            </a:r>
            <a:endParaRPr lang="en-US" sz="9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05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it feel to present your case and have it be discussed?</a:t>
            </a:r>
          </a:p>
          <a:p>
            <a:r>
              <a:rPr lang="en-US" dirty="0" smtClean="0"/>
              <a:t>What about giving the brief uncertainty statements?</a:t>
            </a:r>
          </a:p>
          <a:p>
            <a:r>
              <a:rPr lang="en-US" dirty="0" smtClean="0"/>
              <a:t>How would you feel about facilitating these discussions?</a:t>
            </a:r>
          </a:p>
          <a:p>
            <a:r>
              <a:rPr lang="en-US" dirty="0" smtClean="0"/>
              <a:t>How would it work in your setting?</a:t>
            </a:r>
          </a:p>
        </p:txBody>
      </p:sp>
    </p:spTree>
    <p:extLst>
      <p:ext uri="{BB962C8B-B14F-4D97-AF65-F5344CB8AC3E}">
        <p14:creationId xmlns:p14="http://schemas.microsoft.com/office/powerpoint/2010/main" val="8170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Practice Inquiry: </a:t>
            </a:r>
            <a:r>
              <a:rPr lang="en" dirty="0" smtClean="0"/>
              <a:t>Facilitation and Implementation </a:t>
            </a:r>
            <a:r>
              <a:rPr lang="en" dirty="0"/>
              <a:t>Strategies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95250" lvl="0" indent="0"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  <a:buNone/>
            </a:pPr>
            <a:r>
              <a:rPr lang="en-US" sz="1400" dirty="0" smtClean="0"/>
              <a:t>Facilitation: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 smtClean="0"/>
              <a:t>Be mindful of judgmental/hurtful feedback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 smtClean="0"/>
              <a:t>Address premature problem-solving</a:t>
            </a:r>
            <a:endParaRPr lang="en-US" sz="1400" dirty="0"/>
          </a:p>
          <a:p>
            <a:pPr marL="95250" lvl="0" indent="0"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  <a:buNone/>
            </a:pPr>
            <a:endParaRPr lang="en-US" sz="1400" dirty="0" smtClean="0"/>
          </a:p>
          <a:p>
            <a:pPr marL="95250" lvl="0" indent="0"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  <a:buNone/>
            </a:pPr>
            <a:r>
              <a:rPr lang="en-US" sz="1400" dirty="0" smtClean="0"/>
              <a:t>Implementation:</a:t>
            </a:r>
            <a:endParaRPr lang="en-US" sz="1400" dirty="0"/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/>
              <a:t>Build a Coalition of Support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/>
              <a:t>Secure Institutional Commitment &amp; Funding (Time/Food)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/>
              <a:t>Schedule Regular Protected Time for ‘Practice Inquiry’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/>
              <a:t>Continuously Market the Opportunity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32D48"/>
              </a:buClr>
            </a:pPr>
            <a:r>
              <a:rPr lang="en-US" sz="1400" dirty="0"/>
              <a:t>Quarterly Review of Efforts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7200"/>
              </a:buClr>
              <a:buSzPts val="2300"/>
              <a:buFont typeface="Arial"/>
              <a:buNone/>
            </a:pPr>
            <a:r>
              <a:rPr lang="en" dirty="0"/>
              <a:t>Question+Answers &amp; Discussion</a:t>
            </a:r>
            <a:endParaRPr i="0" cap="none" dirty="0"/>
          </a:p>
        </p:txBody>
      </p:sp>
      <p:sp>
        <p:nvSpPr>
          <p:cNvPr id="304" name="Google Shape;304;p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</a:pPr>
            <a:r>
              <a:rPr lang="en" sz="1800" dirty="0">
                <a:solidFill>
                  <a:srgbClr val="232D48"/>
                </a:solidFill>
              </a:rPr>
              <a:t>Joseph S Tan, PhD --- JST3BQ@VIRGINIA.EDU</a:t>
            </a:r>
            <a:endParaRPr sz="1800" dirty="0">
              <a:solidFill>
                <a:srgbClr val="232D48"/>
              </a:solidFill>
            </a:endParaRPr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b="0" i="1" dirty="0"/>
              <a:t>Assistant Professor of </a:t>
            </a:r>
            <a:r>
              <a:rPr lang="en" sz="1800" b="0" i="1" dirty="0" smtClean="0"/>
              <a:t>Family Medicine </a:t>
            </a:r>
            <a:r>
              <a:rPr lang="en" sz="1800" b="0" i="1" dirty="0"/>
              <a:t>and Clinical Psychologist</a:t>
            </a:r>
            <a:endParaRPr sz="18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b="0" i="1" dirty="0"/>
              <a:t>UVA Health: Department of Family Medicine</a:t>
            </a:r>
            <a:endParaRPr sz="18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endParaRPr sz="1800" b="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dirty="0">
                <a:solidFill>
                  <a:srgbClr val="232D48"/>
                </a:solidFill>
              </a:rPr>
              <a:t>Claudia W Allen, PhD --- CMW3U@VIRGINIA.EDU</a:t>
            </a:r>
            <a:endParaRPr sz="1800" dirty="0">
              <a:solidFill>
                <a:srgbClr val="232D48"/>
              </a:solidFill>
            </a:endParaRPr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b="0" i="1" dirty="0"/>
              <a:t>Professor of </a:t>
            </a:r>
            <a:r>
              <a:rPr lang="en" sz="1800" b="0" i="1" dirty="0" smtClean="0"/>
              <a:t>Family Medicine</a:t>
            </a:r>
            <a:r>
              <a:rPr lang="en" sz="1800" b="0" i="1" dirty="0"/>
              <a:t>, Director of Behavioral Science and the Family Stress Clinic</a:t>
            </a:r>
            <a:endParaRPr sz="18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b="0" i="1" dirty="0"/>
              <a:t>UVA Health: Department of Family Medicine</a:t>
            </a:r>
            <a:endParaRPr sz="18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dirty="0"/>
              <a:t>	</a:t>
            </a:r>
            <a:endParaRPr sz="180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dirty="0">
                <a:solidFill>
                  <a:srgbClr val="232D48"/>
                </a:solidFill>
              </a:rPr>
              <a:t>Gregory S Streeter, MD --- GSS6H@VIRGINIA.EDU</a:t>
            </a:r>
            <a:endParaRPr sz="1800" dirty="0">
              <a:solidFill>
                <a:srgbClr val="232D48"/>
              </a:solidFill>
            </a:endParaRPr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b="0" i="1" dirty="0"/>
              <a:t>Assistant Professor of </a:t>
            </a:r>
            <a:r>
              <a:rPr lang="en" sz="1800" b="0" i="1" dirty="0" smtClean="0"/>
              <a:t>Family Medicine</a:t>
            </a:r>
            <a:endParaRPr sz="18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800" b="0" i="1" dirty="0"/>
              <a:t>UVA Health: Department of Family Medicine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Font typeface="Arial"/>
              <a:buNone/>
            </a:pPr>
            <a:r>
              <a:rPr lang="en"/>
              <a:t>References</a:t>
            </a:r>
            <a:endParaRPr i="0" cap="none"/>
          </a:p>
        </p:txBody>
      </p:sp>
      <p:sp>
        <p:nvSpPr>
          <p:cNvPr id="310" name="Google Shape;310;p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Escourrou, E., Bergeaut, M., Gimenez, L., Durliat, I., Stillmunkés, A., Oustric, S., &amp; Dupouy, J. (2020). Evolution of Reactions to Uncertainty Among Residents During a Clinical Rotation. Family Medicine, 52(5), 339–345.</a:t>
            </a:r>
            <a:r>
              <a:rPr lang="en" sz="1000" u="sng" dirty="0">
                <a:solidFill>
                  <a:schemeClr val="hlink"/>
                </a:solidFill>
                <a:hlinkClick r:id="rId3"/>
              </a:rPr>
              <a:t> https://doi.org/10.22454/FamMed.2020.403807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Han, P. K. J., Klein, W. M. P., &amp; Arora, N. K. (2011). Varieties of Uncertainty in Health Care: A Conceptual Taxonomy. Medical Decision Making, 31(6), 828–838.</a:t>
            </a:r>
            <a:r>
              <a:rPr lang="en" sz="1000" u="sng" dirty="0">
                <a:solidFill>
                  <a:schemeClr val="hlink"/>
                </a:solidFill>
                <a:hlinkClick r:id="rId4"/>
              </a:rPr>
              <a:t> https://doi.org/10.1177/0272989X10393976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Hatch, S. (2017). Uncertainty in medicine. BMJ, j2180.</a:t>
            </a:r>
            <a:r>
              <a:rPr lang="en" sz="1000" u="sng" dirty="0">
                <a:solidFill>
                  <a:schemeClr val="hlink"/>
                </a:solidFill>
                <a:hlinkClick r:id="rId5"/>
              </a:rPr>
              <a:t> https://doi.org/10.1136/bmj.j2180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Hillen, M. A., Gutheil, C. M., Strout, T. D., Smets, E. M. A., &amp; Han, P. K. J. (2017). Tolerance of uncertainty: Conceptual analysis, integrative model, and implications for healthcare. Social Science &amp; Medicine, 180, 62–75.</a:t>
            </a:r>
            <a:r>
              <a:rPr lang="en" sz="1000" u="sng" dirty="0">
                <a:solidFill>
                  <a:schemeClr val="hlink"/>
                </a:solidFill>
                <a:hlinkClick r:id="rId6"/>
              </a:rPr>
              <a:t> https://doi.org/10.1016/j.socscimed.2017.03.024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Kuhn, G., Goldberg, R., &amp; Compton, S. (2009). Tolerance for Uncertainty, Burnout, and Satisfaction With the Career of Emergency Medicine. Annals of Emergency Medicine, 54(1), 106-113.e6.</a:t>
            </a:r>
            <a:r>
              <a:rPr lang="en" sz="1000" u="sng" dirty="0">
                <a:solidFill>
                  <a:schemeClr val="hlink"/>
                </a:solidFill>
                <a:hlinkClick r:id="rId7"/>
              </a:rPr>
              <a:t> https://doi.org/10.1016/j.annemergmed.2008.12.019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Santhosh, L., Chou, C. L., &amp; Connor, D. M. (2019). Diagnostic uncertainty: From education to communication. Diagnosis, 6(2), 121–126.</a:t>
            </a:r>
            <a:r>
              <a:rPr lang="en" sz="1000" u="sng" dirty="0">
                <a:solidFill>
                  <a:schemeClr val="hlink"/>
                </a:solidFill>
                <a:hlinkClick r:id="rId8"/>
              </a:rPr>
              <a:t> https://doi.org/10.1515/dx-2018-0088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Simpkin, A. L., Khan, A., West, D. C., Garcia, B. M., Sectish, T. C., Spector, N. D., &amp; Landrigan, C. P. (2018). Stress From Uncertainty and Resilience Among Depressed and Burned Out Residents: A Cross-Sectional Study. Academic Pediatrics, 18(6), 698–704.</a:t>
            </a:r>
            <a:r>
              <a:rPr lang="en" sz="1000" u="sng" dirty="0">
                <a:solidFill>
                  <a:schemeClr val="hlink"/>
                </a:solidFill>
                <a:hlinkClick r:id="rId9"/>
              </a:rPr>
              <a:t> https://doi.org/10.1016/j.acap.2018.03.002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Simpkin, A. L., &amp; Schwartzstein, R. M. (2016). Tolerating Uncertainty—The Next Medical Revolution? New England Journal of Medicine, 375(18), 1713–1715.</a:t>
            </a:r>
            <a:r>
              <a:rPr lang="en" sz="1000" u="sng" dirty="0">
                <a:solidFill>
                  <a:schemeClr val="hlink"/>
                </a:solidFill>
                <a:hlinkClick r:id="rId10"/>
              </a:rPr>
              <a:t> https://doi.org/10.1056/NEJMp1606402</a:t>
            </a:r>
            <a:endParaRPr sz="10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AutoNum type="arabicPeriod"/>
            </a:pPr>
            <a:r>
              <a:rPr lang="en" sz="1000" dirty="0"/>
              <a:t>Sommers, L. S., Morgan, L., Johnson, L., &amp; Yatabe, K. (2007). Practice Inquiry: Clinical Uncertainty as a Focus for Small-Group Learning and Practice Improvement. Journal of General Internal Medicine, 22(2), 246–252.</a:t>
            </a:r>
            <a:r>
              <a:rPr lang="en" sz="1000" u="sng" dirty="0">
                <a:solidFill>
                  <a:schemeClr val="hlink"/>
                </a:solidFill>
                <a:hlinkClick r:id="rId11"/>
              </a:rPr>
              <a:t> https://doi.org/10.1007/s11606-006-0059-2</a:t>
            </a:r>
            <a:endParaRPr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5"/>
          <p:cNvSpPr txBox="1">
            <a:spLocks noGrp="1"/>
          </p:cNvSpPr>
          <p:nvPr>
            <p:ph type="title"/>
          </p:nvPr>
        </p:nvSpPr>
        <p:spPr>
          <a:xfrm>
            <a:off x="628649" y="524847"/>
            <a:ext cx="79998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"/>
              <a:t>Session Evaluation link</a:t>
            </a:r>
            <a:endParaRPr/>
          </a:p>
        </p:txBody>
      </p:sp>
      <p:sp>
        <p:nvSpPr>
          <p:cNvPr id="342" name="Google Shape;342;p6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4047259" cy="3051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https://mcwisc.co1.qualtrics.com/jfe/form/SV_bBGUQCI5AMbHc4C</a:t>
            </a:r>
            <a:endParaRPr u="sng" dirty="0"/>
          </a:p>
          <a:p>
            <a:pPr marL="177800" lvl="0" indent="-171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 dirty="0"/>
              <a:t>Please complete an evaluation of this session.  There should be a direct link in your conference app.  You can also use this QR code.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dirty="0"/>
              <a:t> </a:t>
            </a:r>
            <a:endParaRPr dirty="0"/>
          </a:p>
          <a:p>
            <a:pPr marL="177800" lvl="0" indent="-38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</p:txBody>
      </p:sp>
      <p:pic>
        <p:nvPicPr>
          <p:cNvPr id="343" name="Google Shape;343;p65"/>
          <p:cNvPicPr preferRelativeResize="0"/>
          <p:nvPr/>
        </p:nvPicPr>
        <p:blipFill rotWithShape="1">
          <a:blip r:embed="rId4">
            <a:alphaModFix/>
          </a:blip>
          <a:srcRect l="4181" t="5102" r="4318" b="4913"/>
          <a:stretch/>
        </p:blipFill>
        <p:spPr>
          <a:xfrm>
            <a:off x="4675909" y="631112"/>
            <a:ext cx="4178185" cy="4072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Font typeface="Arial"/>
              <a:buNone/>
            </a:pPr>
            <a:r>
              <a:rPr lang="en" dirty="0"/>
              <a:t>Introductions</a:t>
            </a:r>
            <a:endParaRPr i="0" cap="none" dirty="0"/>
          </a:p>
        </p:txBody>
      </p:sp>
      <p:sp>
        <p:nvSpPr>
          <p:cNvPr id="171" name="Google Shape;171;p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</a:pPr>
            <a:r>
              <a:rPr lang="en" sz="1600" dirty="0"/>
              <a:t>Joseph S. Tan, PhD</a:t>
            </a:r>
            <a:endParaRPr sz="160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b="0" i="1" dirty="0"/>
              <a:t>Assistant Professor of </a:t>
            </a:r>
            <a:r>
              <a:rPr lang="en" sz="1600" b="0" i="1" dirty="0" smtClean="0"/>
              <a:t>Family Medicine </a:t>
            </a:r>
            <a:r>
              <a:rPr lang="en" sz="1600" b="0" i="1" dirty="0"/>
              <a:t>and Clinical Psychologist</a:t>
            </a:r>
            <a:endParaRPr sz="16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b="0" i="1" dirty="0"/>
              <a:t>UVA Health: Department of Family Medicine</a:t>
            </a:r>
            <a:endParaRPr sz="16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endParaRPr sz="1600" b="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dirty="0"/>
              <a:t>Claudia W. Allen, PhD</a:t>
            </a:r>
            <a:endParaRPr sz="160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b="0" i="1" dirty="0"/>
              <a:t>Professor of </a:t>
            </a:r>
            <a:r>
              <a:rPr lang="en" sz="1600" b="0" i="1" dirty="0" smtClean="0"/>
              <a:t>Family Medicine</a:t>
            </a:r>
            <a:r>
              <a:rPr lang="en" sz="1600" b="0" i="1" dirty="0"/>
              <a:t>, Director of Behavioral Science and the Family Stress Clinic</a:t>
            </a:r>
            <a:endParaRPr sz="16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b="0" i="1" dirty="0"/>
              <a:t>UVA Health: Department of Family Medicine</a:t>
            </a:r>
            <a:endParaRPr sz="16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endParaRPr sz="160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dirty="0"/>
              <a:t>Gregory S. Streeter, MD</a:t>
            </a:r>
            <a:endParaRPr sz="1600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b="0" i="1" dirty="0"/>
              <a:t>Assistant Professor of </a:t>
            </a:r>
            <a:r>
              <a:rPr lang="en" sz="1600" b="0" i="1" dirty="0" smtClean="0"/>
              <a:t>Family Medicine</a:t>
            </a:r>
            <a:endParaRPr sz="1600" b="0" i="1" dirty="0"/>
          </a:p>
          <a:p>
            <a:pPr marL="0" lvl="0" indent="0" algn="l" rtl="0">
              <a:lnSpc>
                <a:spcPct val="9777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en" sz="1600" b="0" i="1" dirty="0"/>
              <a:t>UVA Health: Department of Family Medicine</a:t>
            </a:r>
            <a:endParaRPr sz="1600" b="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3"/>
          <p:cNvSpPr txBox="1">
            <a:spLocks noGrp="1"/>
          </p:cNvSpPr>
          <p:nvPr>
            <p:ph type="title"/>
          </p:nvPr>
        </p:nvSpPr>
        <p:spPr>
          <a:xfrm>
            <a:off x="628649" y="524847"/>
            <a:ext cx="79998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" dirty="0"/>
              <a:t>Disclosures</a:t>
            </a:r>
            <a:endParaRPr dirty="0"/>
          </a:p>
        </p:txBody>
      </p:sp>
      <p:sp>
        <p:nvSpPr>
          <p:cNvPr id="330" name="Google Shape;330;p6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>
              <a:lnSpc>
                <a:spcPct val="107500"/>
              </a:lnSpc>
              <a:spcBef>
                <a:spcPts val="0"/>
              </a:spcBef>
              <a:buClr>
                <a:schemeClr val="lt2"/>
              </a:buClr>
              <a:buSzPts val="1400"/>
              <a:buNone/>
            </a:pPr>
            <a:r>
              <a:rPr lang="en-US" sz="2400" dirty="0"/>
              <a:t>No </a:t>
            </a:r>
            <a:r>
              <a:rPr lang="en-US" sz="2400" dirty="0" smtClean="0"/>
              <a:t>conflicts </a:t>
            </a:r>
            <a:r>
              <a:rPr lang="en-US" sz="2400" dirty="0"/>
              <a:t>of interest.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Font typeface="Arial"/>
              <a:buNone/>
            </a:pPr>
            <a:r>
              <a:rPr lang="en" dirty="0"/>
              <a:t>Session Outline</a:t>
            </a:r>
            <a:endParaRPr i="0" cap="none" dirty="0"/>
          </a:p>
        </p:txBody>
      </p:sp>
      <p:sp>
        <p:nvSpPr>
          <p:cNvPr id="183" name="Google Shape;183;p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Introductions, Disclosures, Outline &amp; Objectives</a:t>
            </a:r>
            <a:endParaRPr sz="1900" b="1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Background: </a:t>
            </a:r>
            <a:r>
              <a:rPr lang="en" sz="1900" dirty="0"/>
              <a:t>Uncertainty tolerance </a:t>
            </a:r>
            <a:endParaRPr lang="en" sz="1900" dirty="0" smtClean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 smtClean="0"/>
              <a:t>Practice </a:t>
            </a:r>
            <a:r>
              <a:rPr lang="en" sz="1900" b="1" dirty="0"/>
              <a:t>Inquiry:</a:t>
            </a:r>
            <a:r>
              <a:rPr lang="en" sz="1900" dirty="0"/>
              <a:t> Introduction and resident perspective 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Practice Inquiry:</a:t>
            </a:r>
            <a:r>
              <a:rPr lang="en" sz="1900" dirty="0"/>
              <a:t> Demonstration and facilitation strategies 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Practice Inquiry:</a:t>
            </a:r>
            <a:r>
              <a:rPr lang="en" sz="1900" dirty="0"/>
              <a:t> Implementation strategies 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 b="1" dirty="0"/>
              <a:t>Q+A and Discussion</a:t>
            </a:r>
            <a:endParaRPr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4"/>
          <p:cNvSpPr txBox="1">
            <a:spLocks noGrp="1"/>
          </p:cNvSpPr>
          <p:nvPr>
            <p:ph type="title"/>
          </p:nvPr>
        </p:nvSpPr>
        <p:spPr>
          <a:xfrm>
            <a:off x="628649" y="524847"/>
            <a:ext cx="79998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" dirty="0"/>
              <a:t>Goals and Objectives</a:t>
            </a:r>
            <a:endParaRPr dirty="0"/>
          </a:p>
        </p:txBody>
      </p:sp>
      <p:sp>
        <p:nvSpPr>
          <p:cNvPr id="336" name="Google Shape;336;p6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381000" indent="-241300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this session, attendees will be able to: </a:t>
            </a:r>
          </a:p>
          <a:p>
            <a:pPr lvl="0" indent="-323850">
              <a:lnSpc>
                <a:spcPct val="150000"/>
              </a:lnSpc>
              <a:spcBef>
                <a:spcPts val="0"/>
              </a:spcBef>
              <a:buSzPts val="1500"/>
              <a:buAutoNum type="arabicPeriod"/>
            </a:pPr>
            <a:r>
              <a:rPr lang="en-US" sz="1600" dirty="0"/>
              <a:t>List ways in which uncertainty intolerance can affect patient care and clinician well-being.</a:t>
            </a:r>
          </a:p>
          <a:p>
            <a:pPr lvl="0" indent="-323850">
              <a:lnSpc>
                <a:spcPct val="150000"/>
              </a:lnSpc>
              <a:spcBef>
                <a:spcPts val="0"/>
              </a:spcBef>
              <a:buSzPts val="1500"/>
              <a:buAutoNum type="arabicPeriod"/>
            </a:pPr>
            <a:r>
              <a:rPr lang="en-US" sz="1600" dirty="0"/>
              <a:t>Describe Practice Inquiry as a practice-based learning activity to explore and clarify uncertainty generated by clinical dilemmas.</a:t>
            </a:r>
          </a:p>
          <a:p>
            <a:pPr lvl="0" indent="-323850">
              <a:lnSpc>
                <a:spcPct val="150000"/>
              </a:lnSpc>
              <a:spcBef>
                <a:spcPts val="0"/>
              </a:spcBef>
              <a:buSzPts val="1500"/>
              <a:buAutoNum type="arabicPeriod"/>
            </a:pPr>
            <a:r>
              <a:rPr lang="en-US" sz="1600" dirty="0"/>
              <a:t>Identify strategies for implementing Practice Inquiry training programs at their home institutions.</a:t>
            </a:r>
          </a:p>
          <a:p>
            <a:pPr marL="38100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4"/>
          <p:cNvSpPr txBox="1">
            <a:spLocks noGrp="1"/>
          </p:cNvSpPr>
          <p:nvPr>
            <p:ph type="title"/>
          </p:nvPr>
        </p:nvSpPr>
        <p:spPr>
          <a:xfrm>
            <a:off x="628649" y="649837"/>
            <a:ext cx="7999800" cy="743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Clinical uncertainty causes challenges when not tolerated well</a:t>
            </a:r>
            <a:endParaRPr dirty="0"/>
          </a:p>
        </p:txBody>
      </p:sp>
      <p:sp>
        <p:nvSpPr>
          <p:cNvPr id="197" name="Google Shape;197;p44"/>
          <p:cNvSpPr txBox="1">
            <a:spLocks noGrp="1"/>
          </p:cNvSpPr>
          <p:nvPr>
            <p:ph type="body" idx="1"/>
          </p:nvPr>
        </p:nvSpPr>
        <p:spPr>
          <a:xfrm>
            <a:off x="628649" y="1573148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400" dirty="0" smtClean="0"/>
              <a:t>Uncertainty can center around multiple types of issues: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Scientific: Diagnosis, treatment recommendations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Practical: Structures and processes of care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Personal: Relationship with patient, patient’s experience of disease</a:t>
            </a:r>
          </a:p>
          <a:p>
            <a:pPr marL="285750" indent="-285750">
              <a:spcBef>
                <a:spcPts val="200"/>
              </a:spcBef>
            </a:pPr>
            <a:endParaRPr lang="en" sz="1400" dirty="0"/>
          </a:p>
          <a:p>
            <a:pPr marL="0" indent="0">
              <a:spcBef>
                <a:spcPts val="200"/>
              </a:spcBef>
              <a:buNone/>
            </a:pPr>
            <a:r>
              <a:rPr lang="en" sz="1400" dirty="0" smtClean="0"/>
              <a:t>Uncertainty tolerance (Hillen et al., 2017): </a:t>
            </a:r>
            <a:r>
              <a:rPr lang="en" sz="1400" i="1" dirty="0" smtClean="0"/>
              <a:t>Response to becoming aware of own ignorance about particular aspects of the world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Cognitive: Threat-Opportunity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Emotional: Worry-Calm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Behavioral: Avoidance-Approach</a:t>
            </a: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lang="en" sz="1400" dirty="0"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400" dirty="0" smtClean="0"/>
              <a:t>Consequences of problems with uncertainty tolerance</a:t>
            </a:r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Interferes with effective care: errors, diagnostic tests</a:t>
            </a:r>
            <a:endParaRPr sz="1400" dirty="0"/>
          </a:p>
          <a:p>
            <a:pPr marL="285750" indent="-285750">
              <a:spcBef>
                <a:spcPts val="200"/>
              </a:spcBef>
            </a:pPr>
            <a:r>
              <a:rPr lang="en" sz="1400" dirty="0" smtClean="0"/>
              <a:t>Associated with lower clinician </a:t>
            </a:r>
            <a:r>
              <a:rPr lang="en" sz="1400" dirty="0" smtClean="0"/>
              <a:t>well-being</a:t>
            </a:r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lang="en-US" sz="1800" dirty="0" smtClean="0"/>
          </a:p>
          <a:p>
            <a:pPr marL="0" indent="0">
              <a:spcBef>
                <a:spcPts val="200"/>
              </a:spcBef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5"/>
          <p:cNvSpPr txBox="1">
            <a:spLocks noGrp="1"/>
          </p:cNvSpPr>
          <p:nvPr>
            <p:ph type="title"/>
          </p:nvPr>
        </p:nvSpPr>
        <p:spPr>
          <a:xfrm>
            <a:off x="628649" y="768247"/>
            <a:ext cx="7999800" cy="743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Practice Inquiry provides a structure to learn together from uncertainty</a:t>
            </a:r>
            <a:endParaRPr dirty="0"/>
          </a:p>
        </p:txBody>
      </p:sp>
      <p:sp>
        <p:nvSpPr>
          <p:cNvPr id="204" name="Google Shape;204;p45"/>
          <p:cNvSpPr txBox="1">
            <a:spLocks noGrp="1"/>
          </p:cNvSpPr>
          <p:nvPr>
            <p:ph type="body" idx="1"/>
          </p:nvPr>
        </p:nvSpPr>
        <p:spPr>
          <a:xfrm>
            <a:off x="628650" y="1573151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600" dirty="0"/>
              <a:t>Practice-based learning approach that focuses on a </a:t>
            </a:r>
            <a:r>
              <a:rPr lang="en" sz="1600" b="1" dirty="0"/>
              <a:t>structured discussion </a:t>
            </a:r>
            <a:r>
              <a:rPr lang="en" sz="1600" dirty="0"/>
              <a:t>of cases of clinical uncertainty</a:t>
            </a:r>
            <a:endParaRPr sz="1600" dirty="0"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600" dirty="0"/>
              <a:t>Group discussion with colleagues that aims to provide:</a:t>
            </a:r>
            <a:endParaRPr sz="1600" dirty="0"/>
          </a:p>
          <a:p>
            <a:pPr marL="457200" lvl="0" indent="-292100" algn="l" rtl="0">
              <a:spcBef>
                <a:spcPts val="200"/>
              </a:spcBef>
              <a:spcAft>
                <a:spcPts val="0"/>
              </a:spcAft>
              <a:buSzPts val="1000"/>
              <a:buChar char="●"/>
            </a:pPr>
            <a:r>
              <a:rPr lang="en" sz="1600" dirty="0"/>
              <a:t>Help for the presenter with a difficult case</a:t>
            </a:r>
            <a:endParaRPr sz="1600" dirty="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600" dirty="0"/>
              <a:t>Benefits for the colleagues in developing their own clinical judgment, comfort with discussing uncertainty</a:t>
            </a:r>
            <a:endParaRPr sz="1600" dirty="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600" dirty="0"/>
              <a:t>Clarity on the factors that affect uncertainty, including system- or practice-wide challenges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History of Practice Inquiry </a:t>
            </a:r>
            <a:r>
              <a:rPr lang="en" dirty="0" smtClean="0"/>
              <a:t>and implementation </a:t>
            </a:r>
            <a:r>
              <a:rPr lang="en" dirty="0"/>
              <a:t>at UVA FM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Developed in the mid-1990s in San Francisco by Lucia Sommers, </a:t>
            </a:r>
            <a:r>
              <a:rPr lang="en-US" dirty="0" err="1"/>
              <a:t>DrPH</a:t>
            </a:r>
            <a:endParaRPr lang="en-US" dirty="0"/>
          </a:p>
          <a:p>
            <a:r>
              <a:rPr lang="en-US" dirty="0"/>
              <a:t>Inspired by</a:t>
            </a:r>
          </a:p>
          <a:p>
            <a:pPr lvl="2"/>
            <a:r>
              <a:rPr lang="en-US" dirty="0" err="1"/>
              <a:t>Balint</a:t>
            </a:r>
            <a:r>
              <a:rPr lang="en-US" dirty="0"/>
              <a:t> – relationship-centered emphasis</a:t>
            </a:r>
          </a:p>
          <a:p>
            <a:pPr lvl="2"/>
            <a:r>
              <a:rPr lang="en-US" dirty="0"/>
              <a:t>Canadian Problem-Based Small Group Learning – EBM</a:t>
            </a:r>
          </a:p>
          <a:p>
            <a:pPr lvl="2"/>
            <a:r>
              <a:rPr lang="en-US" dirty="0"/>
              <a:t>UK GP practice meetings – workplace focus</a:t>
            </a:r>
          </a:p>
          <a:p>
            <a:r>
              <a:rPr lang="en-US" dirty="0"/>
              <a:t>Started as CME program at UCSF in 2005</a:t>
            </a:r>
          </a:p>
          <a:p>
            <a:r>
              <a:rPr lang="en-US" dirty="0" smtClean="0"/>
              <a:t>At UVA FM: </a:t>
            </a:r>
          </a:p>
          <a:p>
            <a:pPr lvl="1"/>
            <a:r>
              <a:rPr lang="en-US" dirty="0" smtClean="0"/>
              <a:t>Started in 2010 as a way to provide support to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and 3</a:t>
            </a:r>
            <a:r>
              <a:rPr lang="en-US" baseline="30000" dirty="0" smtClean="0"/>
              <a:t>rd</a:t>
            </a:r>
            <a:r>
              <a:rPr lang="en-US" dirty="0" smtClean="0"/>
              <a:t>-year residents</a:t>
            </a:r>
          </a:p>
          <a:p>
            <a:pPr lvl="1"/>
            <a:r>
              <a:rPr lang="en-US" dirty="0" smtClean="0"/>
              <a:t>PI approach selected for its focus on clinical uncertainty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2106</Words>
  <Application>Microsoft Office PowerPoint</Application>
  <PresentationFormat>On-screen Show (16:9)</PresentationFormat>
  <Paragraphs>290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Times New Roman</vt:lpstr>
      <vt:lpstr>Bodoni MT Black</vt:lpstr>
      <vt:lpstr>Arial</vt:lpstr>
      <vt:lpstr>Office Theme</vt:lpstr>
      <vt:lpstr>Please check-in to this session</vt:lpstr>
      <vt:lpstr>Addressing Clinical Uncertainty through Practice-Based Learning and Improvement</vt:lpstr>
      <vt:lpstr>Introductions</vt:lpstr>
      <vt:lpstr>Disclosures</vt:lpstr>
      <vt:lpstr>Session Outline</vt:lpstr>
      <vt:lpstr>Goals and Objectives</vt:lpstr>
      <vt:lpstr>Clinical uncertainty causes challenges when not tolerated well</vt:lpstr>
      <vt:lpstr>Practice Inquiry provides a structure to learn together from uncertainty</vt:lpstr>
      <vt:lpstr>History of Practice Inquiry and implementation at UVA FM</vt:lpstr>
      <vt:lpstr>Practice Inquiry: The Flow</vt:lpstr>
      <vt:lpstr>Practice Inquiry roles and logistics</vt:lpstr>
      <vt:lpstr>Practice Inquiry: Clinical Uncertainty Statement</vt:lpstr>
      <vt:lpstr>Practice Inquiry: Key Patient Information</vt:lpstr>
      <vt:lpstr>Clarifying Questions</vt:lpstr>
      <vt:lpstr>Clarifying Questions</vt:lpstr>
      <vt:lpstr>Clarifying Questions</vt:lpstr>
      <vt:lpstr>Clarifying Questions</vt:lpstr>
      <vt:lpstr>Clarifying Questions</vt:lpstr>
      <vt:lpstr>Clarifying Questions</vt:lpstr>
      <vt:lpstr>Wrapping up the discussion</vt:lpstr>
      <vt:lpstr>Practice Inquiry: Medical Resident Perspective</vt:lpstr>
      <vt:lpstr>Practice Inquiry: Demonstration &amp; Facilitation Strategies</vt:lpstr>
      <vt:lpstr>        </vt:lpstr>
      <vt:lpstr>Discussion</vt:lpstr>
      <vt:lpstr>Practice Inquiry: Facilitation and Implementation Strategies</vt:lpstr>
      <vt:lpstr>Question+Answers &amp; Discussion</vt:lpstr>
      <vt:lpstr>References</vt:lpstr>
      <vt:lpstr>Session Evaluation link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check-in to this session</dc:title>
  <cp:lastModifiedBy>Tan, Joseph S *HS</cp:lastModifiedBy>
  <cp:revision>16</cp:revision>
  <dcterms:modified xsi:type="dcterms:W3CDTF">2022-09-06T18:50:11Z</dcterms:modified>
</cp:coreProperties>
</file>