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88825" cy="6858000"/>
  <p:notesSz cx="6858000" cy="9144000"/>
  <p:embeddedFontLst>
    <p:embeddedFont>
      <p:font typeface="Garamond" panose="02020404030301010803" pitchFamily="18" charset="0"/>
      <p:regular r:id="rId37"/>
      <p:bold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har char="○"/>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har char="■"/>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Char char="●"/>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37281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ayoclinic.org/diseases-conditions/diabetes/expert-blog/blood-glucose-target-range/bgp-2005657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iabetes.org/food-and-fitness/weight-loss/assess-your-lifestyle/bmi-tool.html?referrer=https://www.google.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ayoclinic.org/diseases-conditions/high-blood-pressure/in-depth/blood-pressure/art-2005098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66" name="Shape 6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369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20468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83850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US"/>
              <a:t>names are blocked out due to patient confidentiality </a:t>
            </a:r>
          </a:p>
          <a:p>
            <a:pPr marL="457200" lvl="0" indent="-228600" rtl="0">
              <a:spcBef>
                <a:spcPts val="0"/>
              </a:spcBef>
              <a:buChar char="●"/>
            </a:pPr>
            <a:r>
              <a:rPr lang="en-US"/>
              <a:t>This is our master list, which just has the patient name and ID number. </a:t>
            </a:r>
          </a:p>
          <a:p>
            <a:pPr marL="457200" lvl="0" indent="-228600" rtl="0">
              <a:spcBef>
                <a:spcPts val="0"/>
              </a:spcBef>
              <a:buChar char="●"/>
            </a:pPr>
            <a:r>
              <a:rPr lang="en-US"/>
              <a:t>Each patient has designated ID number</a:t>
            </a:r>
          </a:p>
          <a:p>
            <a:pPr marL="914400" lvl="1" indent="-228600" rtl="0">
              <a:spcBef>
                <a:spcPts val="0"/>
              </a:spcBef>
              <a:buChar char="○"/>
            </a:pPr>
            <a:r>
              <a:rPr lang="en-US"/>
              <a:t>For instance: A1015008: Patient has a last name starting with A, their first clinic was October of 2015, and they are the 8th patient we filed with an A last name. </a:t>
            </a:r>
          </a:p>
          <a:p>
            <a:pPr marL="457200" lvl="0" indent="-228600" rtl="0">
              <a:spcBef>
                <a:spcPts val="0"/>
              </a:spcBef>
              <a:buChar char="●"/>
            </a:pPr>
            <a:r>
              <a:rPr lang="en-US"/>
              <a:t>Patients sign in, we find the name on our tablet, see the corresponding ID, and pull out the appropriate file. </a:t>
            </a:r>
          </a:p>
          <a:p>
            <a:pPr marL="457200" lvl="0" indent="-228600">
              <a:spcBef>
                <a:spcPts val="0"/>
              </a:spcBef>
              <a:buChar char="●"/>
            </a:pPr>
            <a:r>
              <a:rPr lang="en-US"/>
              <a:t>On the bottom, you will also see tabs with individual letters. These pages go into more detail about the patient, i.e. birth date, weight, blood pressure, etc. </a:t>
            </a:r>
          </a:p>
        </p:txBody>
      </p:sp>
      <p:sp>
        <p:nvSpPr>
          <p:cNvPr id="178" name="Shape 17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65143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US"/>
              <a:t>As you can see from our Google Docs masterlist, there wasn’t really an efficient way to insert all the information we had on our patient.</a:t>
            </a:r>
          </a:p>
          <a:p>
            <a:pPr marL="457200" lvl="0" indent="-228600" rtl="0">
              <a:spcBef>
                <a:spcPts val="0"/>
              </a:spcBef>
              <a:buChar char="●"/>
            </a:pPr>
            <a:r>
              <a:rPr lang="en-US"/>
              <a:t>Our new mission this year is to adapt all of our files onto this new platform. </a:t>
            </a:r>
          </a:p>
          <a:p>
            <a:pPr marL="457200" lvl="0" indent="-228600" rtl="0">
              <a:spcBef>
                <a:spcPts val="0"/>
              </a:spcBef>
              <a:buChar char="●"/>
            </a:pPr>
            <a:r>
              <a:rPr lang="en-US"/>
              <a:t>On top we have our patient, ID # and age. Each tab with a date will be for each individual clinic. </a:t>
            </a:r>
          </a:p>
          <a:p>
            <a:pPr marL="457200" lvl="0" indent="-228600">
              <a:spcBef>
                <a:spcPts val="0"/>
              </a:spcBef>
              <a:buChar char="●"/>
            </a:pPr>
            <a:r>
              <a:rPr lang="en-US"/>
              <a:t>Here we have the cheif complaint. As you can see, our patient had issues with his throat. </a:t>
            </a:r>
          </a:p>
        </p:txBody>
      </p:sp>
      <p:sp>
        <p:nvSpPr>
          <p:cNvPr id="185" name="Shape 18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2202059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372902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US"/>
              <a:t>our big ongoing project for public health is to provide a comprehensive list of services and specialties for patients if they have a certain condition that might need extra care we cannot provide. </a:t>
            </a:r>
          </a:p>
          <a:p>
            <a:pPr marL="457200" lvl="0" indent="-228600" rtl="0">
              <a:spcBef>
                <a:spcPts val="0"/>
              </a:spcBef>
              <a:buChar char="●"/>
            </a:pPr>
            <a:r>
              <a:rPr lang="en-US"/>
              <a:t>at clinic, we will scout a variety of local pharmacies, clinics, and hospitals. we look these up in the internet or remember certain places we see on the road, but we have also began to ask the community for some recommendations. </a:t>
            </a:r>
          </a:p>
          <a:p>
            <a:pPr marL="457200" lvl="0" indent="-228600" rtl="0">
              <a:spcBef>
                <a:spcPts val="0"/>
              </a:spcBef>
              <a:buChar char="●"/>
            </a:pPr>
            <a:r>
              <a:rPr lang="en-US"/>
              <a:t>other questions consist of asking our patients if they can recommend other services they know of.</a:t>
            </a:r>
          </a:p>
          <a:p>
            <a:pPr marL="457200" lvl="0" indent="-228600" rtl="0">
              <a:spcBef>
                <a:spcPts val="0"/>
              </a:spcBef>
              <a:buChar char="●"/>
            </a:pPr>
            <a:endParaRPr/>
          </a:p>
        </p:txBody>
      </p:sp>
      <p:sp>
        <p:nvSpPr>
          <p:cNvPr id="201" name="Shape 2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15</a:t>
            </a:fld>
            <a:endParaRPr lang="en-US"/>
          </a:p>
        </p:txBody>
      </p:sp>
    </p:spTree>
    <p:extLst>
      <p:ext uri="{BB962C8B-B14F-4D97-AF65-F5344CB8AC3E}">
        <p14:creationId xmlns:p14="http://schemas.microsoft.com/office/powerpoint/2010/main" val="110224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We can use simple data collection in Google Sheets or Excel to visualize changes in a patient with chronic illness. For example, this patient has had type II DM since she started attending our clinic in 2015. Some factors that we can track are: Resting Blood Glucose, Fasting Blood Glucose, Body Weight, and Systolic/Diastolic BP. This patient is consistently on Metformin. During June and July Clinic, our doctors increased her dosage. However, based on her history, we know she is consistently out of the Resting Blood Glucose Level recommended by the American Diabetes Association, </a:t>
            </a:r>
            <a:r>
              <a:rPr lang="en-US" u="sng">
                <a:solidFill>
                  <a:schemeClr val="hlink"/>
                </a:solidFill>
                <a:hlinkClick r:id="rId3"/>
              </a:rPr>
              <a:t>70-130 mg/dL</a:t>
            </a:r>
            <a:r>
              <a:rPr lang="en-US"/>
              <a:t>. Recommended Non-Fasting Blood Glucose for diabetics is less than </a:t>
            </a:r>
            <a:r>
              <a:rPr lang="en-US" u="sng">
                <a:solidFill>
                  <a:schemeClr val="hlink"/>
                </a:solidFill>
                <a:hlinkClick r:id="rId3"/>
              </a:rPr>
              <a:t>180 mg/dL</a:t>
            </a:r>
            <a:r>
              <a:rPr lang="en-US"/>
              <a:t>.  </a:t>
            </a:r>
          </a:p>
        </p:txBody>
      </p:sp>
      <p:sp>
        <p:nvSpPr>
          <p:cNvPr id="209" name="Shape 20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306465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This patient is a woman who is 5”2’. From June 2015 to July 2017, her BMI dropped from approximately 27 to the border of 25/26 according to the </a:t>
            </a:r>
            <a:r>
              <a:rPr lang="en-US" u="sng">
                <a:solidFill>
                  <a:schemeClr val="hlink"/>
                </a:solidFill>
                <a:hlinkClick r:id="rId3"/>
              </a:rPr>
              <a:t>American Diabetes Association BMI Calculator</a:t>
            </a:r>
            <a:r>
              <a:rPr lang="en-US"/>
              <a:t>. However, this is still classified as overweight or the upper range of healthy weight. Additionally, the patient tells us that she does not exercise. </a:t>
            </a:r>
          </a:p>
          <a:p>
            <a:pPr lvl="0">
              <a:spcBef>
                <a:spcPts val="0"/>
              </a:spcBef>
              <a:buNone/>
            </a:pPr>
            <a:r>
              <a:rPr lang="en-US"/>
              <a:t>A healthy BMI range for this patient would be 102-136 lbs or 46-62 kg. She is hovering around the upper range of a healthy weight.</a:t>
            </a:r>
          </a:p>
          <a:p>
            <a:pPr lvl="0">
              <a:spcBef>
                <a:spcPts val="0"/>
              </a:spcBef>
              <a:buNone/>
            </a:pPr>
            <a:r>
              <a:rPr lang="en-US"/>
              <a:t>Note: The steep BW drop in March 2016 could be due to the patient’s complaint of abdominal pain during that visit.</a:t>
            </a:r>
          </a:p>
        </p:txBody>
      </p:sp>
      <p:sp>
        <p:nvSpPr>
          <p:cNvPr id="221" name="Shape 22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339337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u="sng">
                <a:solidFill>
                  <a:schemeClr val="hlink"/>
                </a:solidFill>
                <a:hlinkClick r:id="rId3"/>
              </a:rPr>
              <a:t>Mayo Clinic</a:t>
            </a:r>
            <a:r>
              <a:rPr lang="en-US"/>
              <a:t> says “I</a:t>
            </a:r>
            <a:r>
              <a:rPr lang="en-US">
                <a:solidFill>
                  <a:srgbClr val="111111"/>
                </a:solidFill>
              </a:rPr>
              <a:t>f you have chronic kidney disease, diabetes or coronary artery disease, your treatment goal is less than 140/90 mm Hg.” The patient is within this range; we know that hypertension is not an aggravating factor of her diabetes. </a:t>
            </a:r>
          </a:p>
        </p:txBody>
      </p:sp>
      <p:sp>
        <p:nvSpPr>
          <p:cNvPr id="231" name="Shape 23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82683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Limited data and lack of continuity can still yield meaningful results. All we used to complete this analysis was an incomplete spreadsheet, pictured on this slide. The drawback of this method is that we have to take the time to manually record information into the computer from our paper files. </a:t>
            </a:r>
          </a:p>
        </p:txBody>
      </p:sp>
      <p:sp>
        <p:nvSpPr>
          <p:cNvPr id="240" name="Shape 24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19</a:t>
            </a:fld>
            <a:endParaRPr lang="en-US"/>
          </a:p>
        </p:txBody>
      </p:sp>
    </p:spTree>
    <p:extLst>
      <p:ext uri="{BB962C8B-B14F-4D97-AF65-F5344CB8AC3E}">
        <p14:creationId xmlns:p14="http://schemas.microsoft.com/office/powerpoint/2010/main" val="65916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 name="Shape 7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006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32622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t>
            </a:r>
            <a:r>
              <a:rPr lang="en-US" sz="800"/>
              <a:t>Why integrate data into appointments? Advantages, disadvantages? How do we make this information accessible and easy to understand? With what attitude/tone/perspective will we discuss results?</a:t>
            </a:r>
          </a:p>
          <a:p>
            <a:pPr lvl="0">
              <a:spcBef>
                <a:spcPts val="0"/>
              </a:spcBef>
              <a:buNone/>
            </a:pPr>
            <a:r>
              <a:rPr lang="en-US"/>
              <a:t>-Crucial to integrate data into appointments in order to compare to past and future visits and track health progress. Graphs make this information easy to understand and make it easy to pinpoint drastic changes.</a:t>
            </a:r>
          </a:p>
          <a:p>
            <a:pPr lvl="0">
              <a:spcBef>
                <a:spcPts val="0"/>
              </a:spcBef>
              <a:buNone/>
            </a:pPr>
            <a:r>
              <a:rPr lang="en-US"/>
              <a:t>-Ask the patient to set concrete goals </a:t>
            </a:r>
          </a:p>
        </p:txBody>
      </p:sp>
      <p:sp>
        <p:nvSpPr>
          <p:cNvPr id="256" name="Shape 25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769534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64" name="Shape 26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22</a:t>
            </a:fld>
            <a:endParaRPr lang="en-US"/>
          </a:p>
        </p:txBody>
      </p:sp>
    </p:spTree>
    <p:extLst>
      <p:ext uri="{BB962C8B-B14F-4D97-AF65-F5344CB8AC3E}">
        <p14:creationId xmlns:p14="http://schemas.microsoft.com/office/powerpoint/2010/main" val="1834392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286842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256727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000" b="1"/>
              <a:t>EXAMPLE for B: </a:t>
            </a:r>
            <a:r>
              <a:rPr lang="en-US" sz="1000"/>
              <a:t>Pie/bar graphs by sex.</a:t>
            </a:r>
          </a:p>
        </p:txBody>
      </p:sp>
      <p:sp>
        <p:nvSpPr>
          <p:cNvPr id="288" name="Shape 28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25</a:t>
            </a:fld>
            <a:endParaRPr lang="en-US"/>
          </a:p>
        </p:txBody>
      </p:sp>
    </p:spTree>
    <p:extLst>
      <p:ext uri="{BB962C8B-B14F-4D97-AF65-F5344CB8AC3E}">
        <p14:creationId xmlns:p14="http://schemas.microsoft.com/office/powerpoint/2010/main" val="67012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-Men are regularly too busy working an extensive amount of hours, depriving them from seeking medical attention, even though they need it as much as the women do. In fact, the few men that we see often come in with health complications/complaints caused by their job. </a:t>
            </a:r>
          </a:p>
        </p:txBody>
      </p:sp>
      <p:sp>
        <p:nvSpPr>
          <p:cNvPr id="296" name="Shape 29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3203608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spcBef>
                <a:spcPts val="0"/>
              </a:spcBef>
              <a:buAutoNum type="alphaUcPeriod"/>
            </a:pPr>
            <a:r>
              <a:rPr lang="en-US"/>
              <a:t>since we only come on Saturdays, we never receive regular Saturday workers</a:t>
            </a:r>
          </a:p>
          <a:p>
            <a:pPr lvl="0">
              <a:spcBef>
                <a:spcPts val="0"/>
              </a:spcBef>
              <a:buNone/>
            </a:pPr>
            <a:r>
              <a:rPr lang="en-US" b="1"/>
              <a:t>Threshold of need:</a:t>
            </a:r>
            <a:r>
              <a:rPr lang="en-US"/>
              <a:t> Patient (including us) refrain from consulting professionals until our condition necessitates it. For example, We don’t visit the doctor for the common cold unless it becomes EXTREMELY inconvenient to our daily schedule, or when symptoms last longer or appear more strongly than usual. In the context of our clinic, we have patients coming in with back pain that has “lasted for xxx years </a:t>
            </a:r>
            <a:r>
              <a:rPr lang="en-US" b="1"/>
              <a:t>find specific examples</a:t>
            </a:r>
            <a:r>
              <a:rPr lang="en-US"/>
              <a:t>”, indicating that there are many factors that delay their decision to seek treatment: environmental or social factors mentioned above, for example, that override the patient’s decision to come in until the pain is unbearable, per say. </a:t>
            </a:r>
          </a:p>
          <a:p>
            <a:pPr lvl="0" rtl="0">
              <a:spcBef>
                <a:spcPts val="0"/>
              </a:spcBef>
              <a:buNone/>
            </a:pPr>
            <a:r>
              <a:rPr lang="en-US" b="1"/>
              <a:t>Social stigma: </a:t>
            </a:r>
            <a:r>
              <a:rPr lang="en-US"/>
              <a:t>(</a:t>
            </a:r>
            <a:r>
              <a:rPr lang="en-US" i="1"/>
              <a:t>Cite statistic). </a:t>
            </a:r>
            <a:r>
              <a:rPr lang="en-US"/>
              <a:t>STD screenings, women or men may neglect their suspicions out of fear, whether it’s fear of being labelled or being seen attending an appointment. Stigma attached to drug/alc/smoking habits that affect our statistical reporting. For example, parents who bring their children into the triage room, as is common, may report habits differently. Even those who arrive at clinic alone may distort their actual habits due to personal bia.</a:t>
            </a:r>
          </a:p>
        </p:txBody>
      </p:sp>
      <p:sp>
        <p:nvSpPr>
          <p:cNvPr id="305" name="Shape 3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27</a:t>
            </a:fld>
            <a:endParaRPr lang="en-US"/>
          </a:p>
        </p:txBody>
      </p:sp>
    </p:spTree>
    <p:extLst>
      <p:ext uri="{BB962C8B-B14F-4D97-AF65-F5344CB8AC3E}">
        <p14:creationId xmlns:p14="http://schemas.microsoft.com/office/powerpoint/2010/main" val="276579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We are strengthening our referral system to address these problem through our new Public Health Committee. We would also like to train some of the community members to monitor blood glucose or identify abuse while we are not there. We would also love to incorporate some community members into our Board of Directors.</a:t>
            </a:r>
          </a:p>
        </p:txBody>
      </p:sp>
      <p:sp>
        <p:nvSpPr>
          <p:cNvPr id="313" name="Shape 31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980335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21" name="Shape 32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188613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Flying Samaritans at UCLA is a student-run organization that offers free medical care to an underserved community in Colonia Margarita Moran, Mexico. Every third Saturday of the month, we bring health care professionals to our clinic to provide patient consultations, treatment, and prescriptions that are filled at our on-site pharmacy. We are an RCO (Recovery Community Organization) associated with the national nonprofit, Flying Samaritans. Hence, we are funded through grants through the Community Activities Commission at UCLA and smaller fundraising initiatives. Most of our medications and medical supplies are donated from Venice Family Clinic. </a:t>
            </a:r>
          </a:p>
        </p:txBody>
      </p:sp>
      <p:sp>
        <p:nvSpPr>
          <p:cNvPr id="81" name="Shape 8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433799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9" name="Shape 32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30</a:t>
            </a:fld>
            <a:endParaRPr lang="en-US"/>
          </a:p>
        </p:txBody>
      </p:sp>
    </p:spTree>
    <p:extLst>
      <p:ext uri="{BB962C8B-B14F-4D97-AF65-F5344CB8AC3E}">
        <p14:creationId xmlns:p14="http://schemas.microsoft.com/office/powerpoint/2010/main" val="2078709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7" name="Shape 33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3693274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Our new project is to give our doctors a “Crash Course” as well, which will include all of the resources in the clinic and a characterization of the community. Some of our doctors are vocal about being shocked by the poverty in the community which is not appropriate. They also try to make referrals to resources we cannot guarantee and prescribe medications that we do not have without consideration of alternatives that we could provide for free. </a:t>
            </a:r>
          </a:p>
        </p:txBody>
      </p:sp>
      <p:sp>
        <p:nvSpPr>
          <p:cNvPr id="345" name="Shape 34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extLst>
      <p:ext uri="{BB962C8B-B14F-4D97-AF65-F5344CB8AC3E}">
        <p14:creationId xmlns:p14="http://schemas.microsoft.com/office/powerpoint/2010/main" val="3870106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Our new project is to give our doctors a “Crash Course” as well, which will include all of the resources in the clinic and a characterization of the community. Some of our doctors are vocal about being shocked by the poverty in the community which is not appropriate. They also try to make referrals to resources we cannot guarantee and prescribe medications that we do not have without consideration of alternatives that we could provide for free. </a:t>
            </a:r>
          </a:p>
        </p:txBody>
      </p:sp>
      <p:sp>
        <p:nvSpPr>
          <p:cNvPr id="353" name="Shape 35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2541104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197103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US" sz="1000">
                <a:latin typeface="Times New Roman"/>
                <a:ea typeface="Times New Roman"/>
                <a:cs typeface="Times New Roman"/>
                <a:sym typeface="Times New Roman"/>
              </a:rPr>
              <a:t>Figueroa-Lara, Alejandro, Miguel Angel Gonzalez-Block, and Jose Alarcon-Irigoyen. "Medical Expenditure for Chronic Diseases in Mexico: The Case of Selected Diagnoses Treated by the Largest Care Providers." </a:t>
            </a:r>
            <a:r>
              <a:rPr lang="en-US" sz="1000" i="1">
                <a:latin typeface="Times New Roman"/>
                <a:ea typeface="Times New Roman"/>
                <a:cs typeface="Times New Roman"/>
                <a:sym typeface="Times New Roman"/>
              </a:rPr>
              <a:t>PLOS ONE</a:t>
            </a:r>
            <a:r>
              <a:rPr lang="en-US" sz="1000">
                <a:latin typeface="Times New Roman"/>
                <a:ea typeface="Times New Roman"/>
                <a:cs typeface="Times New Roman"/>
                <a:sym typeface="Times New Roman"/>
              </a:rPr>
              <a:t>. Public Library of Science, 8 Jan. 2016. Web. 28 July 2017.</a:t>
            </a:r>
          </a:p>
        </p:txBody>
      </p:sp>
      <p:sp>
        <p:nvSpPr>
          <p:cNvPr id="91" name="Shape 9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341588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383999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7895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US"/>
              <a:t>typical rhythm of clinic: patients sign in -&gt; we pull up their file -&gt; they get their vitals done -&gt; they are asked about their complaint by students -&gt; a medical professional is called in to see what the problem is/prescribe medication if necessary -&gt; the file will go to the pharmacy, where the patients can then pick up their medication. </a:t>
            </a:r>
          </a:p>
          <a:p>
            <a:pPr marL="457200" lvl="0" indent="-228600" rtl="0">
              <a:spcBef>
                <a:spcPts val="0"/>
              </a:spcBef>
              <a:buChar char="●"/>
            </a:pPr>
            <a:r>
              <a:rPr lang="en-US"/>
              <a:t>each of our new patient files have these 3 patient outtake sheets. The first two go on the right side, the phrams page goes on the left.  (1/3) </a:t>
            </a:r>
          </a:p>
          <a:p>
            <a:pPr marL="457200" lvl="0" indent="-228600" rtl="0">
              <a:spcBef>
                <a:spcPts val="0"/>
              </a:spcBef>
              <a:buChar char="●"/>
            </a:pPr>
            <a:r>
              <a:rPr lang="en-US"/>
              <a:t>Each clinic, we bring a team just to do vitals. This team will consist of nurses, registered EMTs, and sometimes students who are also certified. </a:t>
            </a:r>
          </a:p>
          <a:p>
            <a:pPr marL="457200" lvl="0" indent="-228600">
              <a:spcBef>
                <a:spcPts val="0"/>
              </a:spcBef>
              <a:buChar char="●"/>
            </a:pPr>
            <a:r>
              <a:rPr lang="en-US"/>
              <a:t>The student volunteers of our club team up in groups of 3 to figure out the OLDCARS section. </a:t>
            </a:r>
          </a:p>
        </p:txBody>
      </p:sp>
      <p:sp>
        <p:nvSpPr>
          <p:cNvPr id="132" name="Shape 13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420443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(2) </a:t>
            </a:r>
          </a:p>
        </p:txBody>
      </p:sp>
      <p:sp>
        <p:nvSpPr>
          <p:cNvPr id="141" name="Shape 14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05942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spcBef>
                <a:spcPts val="0"/>
              </a:spcBef>
              <a:buChar char="●"/>
            </a:pPr>
            <a:r>
              <a:rPr lang="en-US"/>
              <a:t>the most commonly used medications are listed. anything else is written on the bottom of the sheet, with signature of approval from doctor. </a:t>
            </a:r>
          </a:p>
        </p:txBody>
      </p:sp>
      <p:sp>
        <p:nvSpPr>
          <p:cNvPr id="149" name="Shape 14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2350398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lt1"/>
        </a:solidFill>
        <a:effectLst/>
      </p:bgPr>
    </p:bg>
    <p:spTree>
      <p:nvGrpSpPr>
        <p:cNvPr id="1" name="Shape 14"/>
        <p:cNvGrpSpPr/>
        <p:nvPr/>
      </p:nvGrpSpPr>
      <p:grpSpPr>
        <a:xfrm>
          <a:off x="0" y="0"/>
          <a:ext cx="0" cy="0"/>
          <a:chOff x="0" y="0"/>
          <a:chExt cx="0" cy="0"/>
        </a:xfrm>
      </p:grpSpPr>
      <p:pic>
        <p:nvPicPr>
          <p:cNvPr id="15" name="Shape 15" descr="brand ppt_MAIN"/>
          <p:cNvPicPr preferRelativeResize="0"/>
          <p:nvPr/>
        </p:nvPicPr>
        <p:blipFill rotWithShape="1">
          <a:blip r:embed="rId2">
            <a:alphaModFix/>
          </a:blip>
          <a:srcRect/>
          <a:stretch/>
        </p:blipFill>
        <p:spPr>
          <a:xfrm>
            <a:off x="0" y="0"/>
            <a:ext cx="12188824" cy="6858000"/>
          </a:xfrm>
          <a:prstGeom prst="rect">
            <a:avLst/>
          </a:prstGeom>
          <a:noFill/>
          <a:ln>
            <a:noFill/>
          </a:ln>
        </p:spPr>
      </p:pic>
      <p:sp>
        <p:nvSpPr>
          <p:cNvPr id="16" name="Shape 16"/>
          <p:cNvSpPr txBox="1">
            <a:spLocks noGrp="1"/>
          </p:cNvSpPr>
          <p:nvPr>
            <p:ph type="ctrTitle"/>
          </p:nvPr>
        </p:nvSpPr>
        <p:spPr>
          <a:xfrm>
            <a:off x="914162" y="2130425"/>
            <a:ext cx="103605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300" b="1" i="0" u="none" strike="noStrike" cap="none">
                <a:solidFill>
                  <a:schemeClr val="lt1"/>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7" name="Shape 17"/>
          <p:cNvSpPr txBox="1">
            <a:spLocks noGrp="1"/>
          </p:cNvSpPr>
          <p:nvPr>
            <p:ph type="subTitle" idx="1"/>
          </p:nvPr>
        </p:nvSpPr>
        <p:spPr>
          <a:xfrm>
            <a:off x="1828324" y="3886200"/>
            <a:ext cx="8532177" cy="1752600"/>
          </a:xfrm>
          <a:prstGeom prst="rect">
            <a:avLst/>
          </a:prstGeom>
          <a:noFill/>
          <a:ln>
            <a:noFill/>
          </a:ln>
        </p:spPr>
        <p:txBody>
          <a:bodyPr lIns="91425" tIns="91425" rIns="91425" bIns="91425" anchor="t" anchorCtr="0"/>
          <a:lstStyle>
            <a:lvl1pPr marL="0" marR="0" lvl="0" indent="0" algn="ctr" rtl="0">
              <a:spcBef>
                <a:spcPts val="520"/>
              </a:spcBef>
              <a:spcAft>
                <a:spcPts val="0"/>
              </a:spcAft>
              <a:buClr>
                <a:schemeClr val="lt1"/>
              </a:buClr>
              <a:buFont typeface="Garamond"/>
              <a:buNone/>
              <a:defRPr sz="2600" b="0" i="0" u="none" strike="noStrike" cap="none">
                <a:solidFill>
                  <a:schemeClr val="lt1"/>
                </a:solidFill>
                <a:latin typeface="Garamond"/>
                <a:ea typeface="Garamond"/>
                <a:cs typeface="Garamond"/>
                <a:sym typeface="Garamond"/>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389094" y="4800600"/>
            <a:ext cx="7313294"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53" name="Shape 53"/>
          <p:cNvSpPr>
            <a:spLocks noGrp="1"/>
          </p:cNvSpPr>
          <p:nvPr>
            <p:ph type="pic" idx="2"/>
          </p:nvPr>
        </p:nvSpPr>
        <p:spPr>
          <a:xfrm>
            <a:off x="2389094" y="612775"/>
            <a:ext cx="7313294"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2"/>
              </a:buClr>
              <a:buFont typeface="Arial"/>
              <a:buNone/>
              <a:defRPr sz="3200" b="0" i="0" u="none" strike="noStrike" cap="none">
                <a:solidFill>
                  <a:schemeClr val="dk2"/>
                </a:solidFill>
                <a:latin typeface="Arial"/>
                <a:ea typeface="Arial"/>
                <a:cs typeface="Arial"/>
                <a:sym typeface="Arial"/>
              </a:defRPr>
            </a:lvl1pPr>
            <a:lvl2pPr marL="457200" marR="0" lvl="1" indent="0" algn="l" rtl="0">
              <a:spcBef>
                <a:spcPts val="56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l" rtl="0">
              <a:spcBef>
                <a:spcPts val="480"/>
              </a:spcBef>
              <a:spcAft>
                <a:spcPts val="0"/>
              </a:spcAft>
              <a:buClr>
                <a:schemeClr val="dk2"/>
              </a:buClr>
              <a:buFont typeface="Arial"/>
              <a:buNone/>
              <a:defRPr sz="2400" b="0" i="0" u="none" strike="noStrike" cap="none">
                <a:solidFill>
                  <a:schemeClr val="dk2"/>
                </a:solidFill>
                <a:latin typeface="Arial"/>
                <a:ea typeface="Arial"/>
                <a:cs typeface="Arial"/>
                <a:sym typeface="Arial"/>
              </a:defRPr>
            </a:lvl3pPr>
            <a:lvl4pPr marL="1371600" marR="0" lvl="3"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4pPr>
            <a:lvl5pPr marL="1828800" marR="0" lvl="4"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5pPr>
            <a:lvl6pPr marL="2286000" marR="0" lvl="5"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6pPr>
            <a:lvl7pPr marL="2743200" marR="0" lvl="6"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7pPr>
            <a:lvl8pPr marL="3200400" marR="0" lvl="7"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8pPr>
            <a:lvl9pPr marL="3657600" marR="0" lvl="8"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2389094" y="5367337"/>
            <a:ext cx="7313294"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58" name="Shape 58"/>
          <p:cNvSpPr txBox="1">
            <a:spLocks noGrp="1"/>
          </p:cNvSpPr>
          <p:nvPr>
            <p:ph type="body" idx="1"/>
          </p:nvPr>
        </p:nvSpPr>
        <p:spPr>
          <a:xfrm rot="5400000">
            <a:off x="3679071" y="-1774148"/>
            <a:ext cx="4525963" cy="1127466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7244288" y="1791068"/>
            <a:ext cx="5851525" cy="2818666"/>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62" name="Shape 62"/>
          <p:cNvSpPr txBox="1">
            <a:spLocks noGrp="1"/>
          </p:cNvSpPr>
          <p:nvPr>
            <p:ph type="body" idx="1"/>
          </p:nvPr>
        </p:nvSpPr>
        <p:spPr>
          <a:xfrm rot="5400000">
            <a:off x="1505383" y="-926023"/>
            <a:ext cx="5851525" cy="82528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20" name="Shape 20"/>
          <p:cNvSpPr txBox="1">
            <a:spLocks noGrp="1"/>
          </p:cNvSpPr>
          <p:nvPr>
            <p:ph type="body" idx="1"/>
          </p:nvPr>
        </p:nvSpPr>
        <p:spPr>
          <a:xfrm>
            <a:off x="304720" y="1600200"/>
            <a:ext cx="11274662"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304720" y="274638"/>
            <a:ext cx="11274662" cy="58515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962833" y="4406901"/>
            <a:ext cx="103605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27" name="Shape 27"/>
          <p:cNvSpPr txBox="1">
            <a:spLocks noGrp="1"/>
          </p:cNvSpPr>
          <p:nvPr>
            <p:ph type="body" idx="1"/>
          </p:nvPr>
        </p:nvSpPr>
        <p:spPr>
          <a:xfrm>
            <a:off x="962833" y="2906713"/>
            <a:ext cx="103605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360"/>
              </a:spcBef>
              <a:spcAft>
                <a:spcPts val="0"/>
              </a:spcAft>
              <a:buClr>
                <a:schemeClr val="dk2"/>
              </a:buClr>
              <a:buFont typeface="Arial"/>
              <a:buNone/>
              <a:defRPr sz="1800" b="0" i="0" u="none" strike="noStrike" cap="none">
                <a:solidFill>
                  <a:schemeClr val="dk2"/>
                </a:solidFill>
                <a:latin typeface="Arial"/>
                <a:ea typeface="Arial"/>
                <a:cs typeface="Arial"/>
                <a:sym typeface="Arial"/>
              </a:defRPr>
            </a:lvl2pPr>
            <a:lvl3pPr marL="914400" marR="0" lvl="2" indent="0" algn="l" rtl="0">
              <a:spcBef>
                <a:spcPts val="320"/>
              </a:spcBef>
              <a:spcAft>
                <a:spcPts val="0"/>
              </a:spcAft>
              <a:buClr>
                <a:schemeClr val="dk2"/>
              </a:buClr>
              <a:buFont typeface="Arial"/>
              <a:buNone/>
              <a:defRPr sz="1600" b="0" i="0" u="none" strike="noStrike" cap="none">
                <a:solidFill>
                  <a:schemeClr val="dk2"/>
                </a:solidFill>
                <a:latin typeface="Arial"/>
                <a:ea typeface="Arial"/>
                <a:cs typeface="Arial"/>
                <a:sym typeface="Arial"/>
              </a:defRPr>
            </a:lvl3pPr>
            <a:lvl4pPr marL="1371600" marR="0" lvl="3"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31" name="Shape 31"/>
          <p:cNvSpPr txBox="1">
            <a:spLocks noGrp="1"/>
          </p:cNvSpPr>
          <p:nvPr>
            <p:ph type="body" idx="1"/>
          </p:nvPr>
        </p:nvSpPr>
        <p:spPr>
          <a:xfrm>
            <a:off x="304720" y="1600200"/>
            <a:ext cx="5535757"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3335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2"/>
          </p:nvPr>
        </p:nvSpPr>
        <p:spPr>
          <a:xfrm>
            <a:off x="6043626" y="1600200"/>
            <a:ext cx="5535757"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3335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36" name="Shape 36"/>
          <p:cNvSpPr txBox="1">
            <a:spLocks noGrp="1"/>
          </p:cNvSpPr>
          <p:nvPr>
            <p:ph type="body" idx="1"/>
          </p:nvPr>
        </p:nvSpPr>
        <p:spPr>
          <a:xfrm>
            <a:off x="609441" y="1535112"/>
            <a:ext cx="538551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body" idx="2"/>
          </p:nvPr>
        </p:nvSpPr>
        <p:spPr>
          <a:xfrm>
            <a:off x="609441" y="2174875"/>
            <a:ext cx="538551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body" idx="3"/>
          </p:nvPr>
        </p:nvSpPr>
        <p:spPr>
          <a:xfrm>
            <a:off x="6191753" y="1535112"/>
            <a:ext cx="538762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4"/>
          </p:nvPr>
        </p:nvSpPr>
        <p:spPr>
          <a:xfrm>
            <a:off x="6191753" y="2174875"/>
            <a:ext cx="5387629"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43" name="Shape 4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441" y="273050"/>
            <a:ext cx="4010039"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48" name="Shape 48"/>
          <p:cNvSpPr txBox="1">
            <a:spLocks noGrp="1"/>
          </p:cNvSpPr>
          <p:nvPr>
            <p:ph type="body" idx="1"/>
          </p:nvPr>
        </p:nvSpPr>
        <p:spPr>
          <a:xfrm>
            <a:off x="4765492" y="273051"/>
            <a:ext cx="6813891"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2"/>
          </p:nvPr>
        </p:nvSpPr>
        <p:spPr>
          <a:xfrm>
            <a:off x="609441" y="1435100"/>
            <a:ext cx="4010039"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rand ppt_INTERIOR"/>
          <p:cNvPicPr preferRelativeResize="0"/>
          <p:nvPr/>
        </p:nvPicPr>
        <p:blipFill rotWithShape="1">
          <a:blip r:embed="rId14">
            <a:alphaModFix/>
          </a:blip>
          <a:srcRect/>
          <a:stretch/>
        </p:blipFill>
        <p:spPr>
          <a:xfrm>
            <a:off x="0" y="0"/>
            <a:ext cx="12188824" cy="6858000"/>
          </a:xfrm>
          <a:prstGeom prst="rect">
            <a:avLst/>
          </a:prstGeom>
          <a:noFill/>
          <a:ln>
            <a:noFill/>
          </a:ln>
        </p:spPr>
      </p:pic>
      <p:sp>
        <p:nvSpPr>
          <p:cNvPr id="11" name="Shape 11"/>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2" name="Shape 12"/>
          <p:cNvSpPr txBox="1">
            <a:spLocks noGrp="1"/>
          </p:cNvSpPr>
          <p:nvPr>
            <p:ph type="body" idx="1"/>
          </p:nvPr>
        </p:nvSpPr>
        <p:spPr>
          <a:xfrm>
            <a:off x="304720" y="1600200"/>
            <a:ext cx="11274662"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0" y="2130425"/>
            <a:ext cx="12035400" cy="1470000"/>
          </a:xfrm>
          <a:prstGeom prst="rect">
            <a:avLst/>
          </a:prstGeom>
          <a:noFill/>
          <a:ln>
            <a:noFill/>
          </a:ln>
        </p:spPr>
        <p:txBody>
          <a:bodyPr lIns="91425" tIns="45700" rIns="91425" bIns="45700" anchor="ctr" anchorCtr="0">
            <a:noAutofit/>
          </a:bodyPr>
          <a:lstStyle/>
          <a:p>
            <a:pPr marL="0" marR="0" lvl="0" indent="-69850" algn="ctr" rtl="0">
              <a:spcBef>
                <a:spcPts val="0"/>
              </a:spcBef>
              <a:spcAft>
                <a:spcPts val="0"/>
              </a:spcAft>
              <a:buSzPct val="26190"/>
              <a:buNone/>
            </a:pPr>
            <a:r>
              <a:rPr lang="en-US" sz="4200" b="0"/>
              <a:t>Health Through a Culturally Sensitive Lens: </a:t>
            </a:r>
          </a:p>
          <a:p>
            <a:pPr marL="0" marR="0" lvl="0" indent="-69850" algn="ctr" rtl="0">
              <a:spcBef>
                <a:spcPts val="0"/>
              </a:spcBef>
              <a:spcAft>
                <a:spcPts val="0"/>
              </a:spcAft>
              <a:buSzPct val="28205"/>
              <a:buNone/>
            </a:pPr>
            <a:r>
              <a:rPr lang="en-US" sz="3900" b="0" i="1"/>
              <a:t>Characterizing the Patient Dynamics of </a:t>
            </a:r>
          </a:p>
          <a:p>
            <a:pPr marL="0" marR="0" lvl="0" indent="-69850" algn="ctr" rtl="0">
              <a:spcBef>
                <a:spcPts val="0"/>
              </a:spcBef>
              <a:spcAft>
                <a:spcPts val="0"/>
              </a:spcAft>
              <a:buSzPct val="28205"/>
              <a:buNone/>
            </a:pPr>
            <a:r>
              <a:rPr lang="en-US" sz="3900" b="0" i="1"/>
              <a:t>Colonia Margarita Moran, Mexico</a:t>
            </a:r>
          </a:p>
        </p:txBody>
      </p:sp>
      <p:sp>
        <p:nvSpPr>
          <p:cNvPr id="70" name="Shape 70"/>
          <p:cNvSpPr txBox="1">
            <a:spLocks noGrp="1"/>
          </p:cNvSpPr>
          <p:nvPr>
            <p:ph type="subTitle" idx="1"/>
          </p:nvPr>
        </p:nvSpPr>
        <p:spPr>
          <a:xfrm>
            <a:off x="1828324" y="4126575"/>
            <a:ext cx="85323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Garamond"/>
              <a:buNone/>
            </a:pPr>
            <a:r>
              <a:rPr lang="en-US"/>
              <a:t>Flying Samaritans at UCLA</a:t>
            </a:r>
          </a:p>
          <a:p>
            <a:pPr marL="0" marR="0" lvl="0" indent="0" algn="ctr" rtl="0">
              <a:spcBef>
                <a:spcPts val="520"/>
              </a:spcBef>
              <a:spcAft>
                <a:spcPts val="0"/>
              </a:spcAft>
              <a:buClr>
                <a:schemeClr val="lt1"/>
              </a:buClr>
              <a:buSzPct val="25000"/>
              <a:buFont typeface="Garamond"/>
              <a:buNone/>
            </a:pPr>
            <a:r>
              <a:rPr lang="en-US"/>
              <a:t>Allison Ong, Sarah Brown, Ashley Villa-Rangel, Melody Wang, Cynthia Zarate, Josue Fraga, Dr. Margarita Loeza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None/>
            </a:pPr>
            <a:r>
              <a:rPr lang="en-US"/>
              <a:t>III. Data Collection: </a:t>
            </a:r>
            <a:r>
              <a:rPr lang="en-US" b="0"/>
              <a:t>Electronic Medical Records (EMR)</a:t>
            </a:r>
            <a:r>
              <a:rPr lang="en-US"/>
              <a:t> </a:t>
            </a:r>
          </a:p>
        </p:txBody>
      </p:sp>
      <p:sp>
        <p:nvSpPr>
          <p:cNvPr id="159" name="Shape 159"/>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
        <p:nvSpPr>
          <p:cNvPr id="160" name="Shape 160"/>
          <p:cNvSpPr txBox="1"/>
          <p:nvPr/>
        </p:nvSpPr>
        <p:spPr>
          <a:xfrm>
            <a:off x="373125" y="2155725"/>
            <a:ext cx="11137800" cy="3000000"/>
          </a:xfrm>
          <a:prstGeom prst="rect">
            <a:avLst/>
          </a:prstGeom>
          <a:noFill/>
          <a:ln>
            <a:noFill/>
          </a:ln>
        </p:spPr>
        <p:txBody>
          <a:bodyPr lIns="91425" tIns="91425" rIns="91425" bIns="91425" anchor="ctr" anchorCtr="0">
            <a:noAutofit/>
          </a:bodyPr>
          <a:lstStyle/>
          <a:p>
            <a:pPr marL="457200" lvl="0" indent="-444500" rtl="0">
              <a:spcBef>
                <a:spcPts val="640"/>
              </a:spcBef>
              <a:buClr>
                <a:schemeClr val="dk1"/>
              </a:buClr>
              <a:buSzPct val="100000"/>
              <a:buChar char="●"/>
            </a:pPr>
            <a:r>
              <a:rPr lang="en-US" sz="3400">
                <a:solidFill>
                  <a:schemeClr val="dk1"/>
                </a:solidFill>
              </a:rPr>
              <a:t>All physical files of our patients remain at our clinic in Colonia Margarita Moran.</a:t>
            </a:r>
          </a:p>
          <a:p>
            <a:pPr marL="457200" lvl="0" indent="-444500" rtl="0">
              <a:spcBef>
                <a:spcPts val="640"/>
              </a:spcBef>
              <a:buClr>
                <a:schemeClr val="dk1"/>
              </a:buClr>
              <a:buSzPct val="100000"/>
              <a:buChar char="●"/>
            </a:pPr>
            <a:r>
              <a:rPr lang="en-US" sz="3400">
                <a:solidFill>
                  <a:schemeClr val="dk1"/>
                </a:solidFill>
              </a:rPr>
              <a:t>A digital copy of all patient vitals are kept and constantly updated on our Google Drive. </a:t>
            </a:r>
          </a:p>
          <a:p>
            <a:pPr marL="457200" lvl="0" indent="-444500" rtl="0">
              <a:spcBef>
                <a:spcPts val="640"/>
              </a:spcBef>
              <a:buClr>
                <a:schemeClr val="dk1"/>
              </a:buClr>
              <a:buSzPct val="100000"/>
              <a:buChar char="●"/>
            </a:pPr>
            <a:r>
              <a:rPr lang="en-US" sz="3400">
                <a:solidFill>
                  <a:schemeClr val="dk1"/>
                </a:solidFill>
              </a:rPr>
              <a:t>Each month, an updated master list of all patients is downloaded onto a tablet, which we use to find files at clinic.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spcBef>
                <a:spcPts val="0"/>
              </a:spcBef>
              <a:buNone/>
            </a:pPr>
            <a:r>
              <a:rPr lang="en-US"/>
              <a:t>PERSONAL ID SYSTEM </a:t>
            </a:r>
          </a:p>
        </p:txBody>
      </p:sp>
      <p:sp>
        <p:nvSpPr>
          <p:cNvPr id="167" name="Shape 167"/>
          <p:cNvSpPr txBox="1">
            <a:spLocks noGrp="1"/>
          </p:cNvSpPr>
          <p:nvPr>
            <p:ph type="body" idx="1"/>
          </p:nvPr>
        </p:nvSpPr>
        <p:spPr>
          <a:xfrm>
            <a:off x="203149" y="1232500"/>
            <a:ext cx="11773800" cy="4526100"/>
          </a:xfrm>
          <a:prstGeom prst="rect">
            <a:avLst/>
          </a:prstGeom>
        </p:spPr>
        <p:txBody>
          <a:bodyPr lIns="91425" tIns="91425" rIns="91425" bIns="91425" anchor="t" anchorCtr="0">
            <a:noAutofit/>
          </a:bodyPr>
          <a:lstStyle/>
          <a:p>
            <a:pPr marL="203200" lvl="0" indent="-69850" algn="ctr" rtl="0">
              <a:spcBef>
                <a:spcPts val="0"/>
              </a:spcBef>
              <a:buClr>
                <a:srgbClr val="000000"/>
              </a:buClr>
              <a:buSzPct val="25000"/>
              <a:buFont typeface="Arial"/>
              <a:buNone/>
            </a:pPr>
            <a:r>
              <a:rPr lang="en-US" sz="6000" b="1">
                <a:latin typeface="Garamond"/>
                <a:ea typeface="Garamond"/>
                <a:cs typeface="Garamond"/>
                <a:sym typeface="Garamond"/>
              </a:rPr>
              <a:t>A    1017   001</a:t>
            </a:r>
          </a:p>
        </p:txBody>
      </p:sp>
      <p:sp>
        <p:nvSpPr>
          <p:cNvPr id="168" name="Shape 168"/>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cxnSp>
        <p:nvCxnSpPr>
          <p:cNvPr id="169" name="Shape 169"/>
          <p:cNvCxnSpPr/>
          <p:nvPr/>
        </p:nvCxnSpPr>
        <p:spPr>
          <a:xfrm rot="10800000" flipH="1">
            <a:off x="3082725" y="2280000"/>
            <a:ext cx="1102800" cy="1103100"/>
          </a:xfrm>
          <a:prstGeom prst="straightConnector1">
            <a:avLst/>
          </a:prstGeom>
          <a:noFill/>
          <a:ln w="38100" cap="flat" cmpd="sng">
            <a:solidFill>
              <a:schemeClr val="dk2"/>
            </a:solidFill>
            <a:prstDash val="solid"/>
            <a:round/>
            <a:headEnd type="none" w="lg" len="lg"/>
            <a:tailEnd type="triangle" w="lg" len="lg"/>
          </a:ln>
        </p:spPr>
      </p:cxnSp>
      <p:sp>
        <p:nvSpPr>
          <p:cNvPr id="170" name="Shape 170"/>
          <p:cNvSpPr txBox="1"/>
          <p:nvPr/>
        </p:nvSpPr>
        <p:spPr>
          <a:xfrm>
            <a:off x="304725" y="3347800"/>
            <a:ext cx="3713700" cy="1343400"/>
          </a:xfrm>
          <a:prstGeom prst="rect">
            <a:avLst/>
          </a:prstGeom>
          <a:noFill/>
          <a:ln>
            <a:noFill/>
          </a:ln>
        </p:spPr>
        <p:txBody>
          <a:bodyPr lIns="91425" tIns="91425" rIns="91425" bIns="91425" anchor="t" anchorCtr="0">
            <a:noAutofit/>
          </a:bodyPr>
          <a:lstStyle/>
          <a:p>
            <a:pPr lvl="0" algn="ctr" rtl="0">
              <a:spcBef>
                <a:spcPts val="0"/>
              </a:spcBef>
              <a:buNone/>
            </a:pPr>
            <a:r>
              <a:rPr lang="en-US" sz="3600"/>
              <a:t>First letter of </a:t>
            </a:r>
          </a:p>
          <a:p>
            <a:pPr lvl="0" algn="ctr">
              <a:spcBef>
                <a:spcPts val="0"/>
              </a:spcBef>
              <a:buNone/>
            </a:pPr>
            <a:r>
              <a:rPr lang="en-US" sz="3600"/>
              <a:t>last name</a:t>
            </a:r>
          </a:p>
        </p:txBody>
      </p:sp>
      <p:cxnSp>
        <p:nvCxnSpPr>
          <p:cNvPr id="171" name="Shape 171"/>
          <p:cNvCxnSpPr/>
          <p:nvPr/>
        </p:nvCxnSpPr>
        <p:spPr>
          <a:xfrm rot="10800000">
            <a:off x="6081350" y="2354700"/>
            <a:ext cx="17400" cy="1488000"/>
          </a:xfrm>
          <a:prstGeom prst="straightConnector1">
            <a:avLst/>
          </a:prstGeom>
          <a:noFill/>
          <a:ln w="38100" cap="flat" cmpd="sng">
            <a:solidFill>
              <a:schemeClr val="dk2"/>
            </a:solidFill>
            <a:prstDash val="solid"/>
            <a:round/>
            <a:headEnd type="none" w="lg" len="lg"/>
            <a:tailEnd type="triangle" w="lg" len="lg"/>
          </a:ln>
        </p:spPr>
      </p:cxnSp>
      <p:sp>
        <p:nvSpPr>
          <p:cNvPr id="172" name="Shape 172"/>
          <p:cNvSpPr txBox="1"/>
          <p:nvPr/>
        </p:nvSpPr>
        <p:spPr>
          <a:xfrm>
            <a:off x="4145750" y="3757850"/>
            <a:ext cx="3888600" cy="1781700"/>
          </a:xfrm>
          <a:prstGeom prst="rect">
            <a:avLst/>
          </a:prstGeom>
          <a:noFill/>
          <a:ln>
            <a:noFill/>
          </a:ln>
        </p:spPr>
        <p:txBody>
          <a:bodyPr lIns="91425" tIns="91425" rIns="91425" bIns="91425" anchor="t" anchorCtr="0">
            <a:noAutofit/>
          </a:bodyPr>
          <a:lstStyle/>
          <a:p>
            <a:pPr lvl="0" algn="ctr" rtl="0">
              <a:spcBef>
                <a:spcPts val="0"/>
              </a:spcBef>
              <a:buClr>
                <a:schemeClr val="dk1"/>
              </a:buClr>
              <a:buSzPct val="30555"/>
              <a:buFont typeface="Arial"/>
              <a:buNone/>
            </a:pPr>
            <a:r>
              <a:rPr lang="en-US" sz="3600">
                <a:solidFill>
                  <a:schemeClr val="dk1"/>
                </a:solidFill>
              </a:rPr>
              <a:t>Month/Year of their first clinic (MMYY)</a:t>
            </a:r>
          </a:p>
          <a:p>
            <a:pPr lvl="0">
              <a:spcBef>
                <a:spcPts val="0"/>
              </a:spcBef>
              <a:buNone/>
            </a:pPr>
            <a:endParaRPr/>
          </a:p>
        </p:txBody>
      </p:sp>
      <p:cxnSp>
        <p:nvCxnSpPr>
          <p:cNvPr id="173" name="Shape 173"/>
          <p:cNvCxnSpPr/>
          <p:nvPr/>
        </p:nvCxnSpPr>
        <p:spPr>
          <a:xfrm rot="10800000">
            <a:off x="8017650" y="2329850"/>
            <a:ext cx="1159500" cy="1314900"/>
          </a:xfrm>
          <a:prstGeom prst="straightConnector1">
            <a:avLst/>
          </a:prstGeom>
          <a:noFill/>
          <a:ln w="38100" cap="flat" cmpd="sng">
            <a:solidFill>
              <a:schemeClr val="dk2"/>
            </a:solidFill>
            <a:prstDash val="solid"/>
            <a:round/>
            <a:headEnd type="none" w="lg" len="lg"/>
            <a:tailEnd type="triangle" w="lg" len="lg"/>
          </a:ln>
        </p:spPr>
      </p:cxnSp>
      <p:sp>
        <p:nvSpPr>
          <p:cNvPr id="174" name="Shape 174"/>
          <p:cNvSpPr txBox="1"/>
          <p:nvPr/>
        </p:nvSpPr>
        <p:spPr>
          <a:xfrm>
            <a:off x="8008725" y="3535250"/>
            <a:ext cx="4109700" cy="2226900"/>
          </a:xfrm>
          <a:prstGeom prst="rect">
            <a:avLst/>
          </a:prstGeom>
          <a:noFill/>
          <a:ln>
            <a:noFill/>
          </a:ln>
        </p:spPr>
        <p:txBody>
          <a:bodyPr lIns="91425" tIns="91425" rIns="91425" bIns="91425" anchor="t" anchorCtr="0">
            <a:noAutofit/>
          </a:bodyPr>
          <a:lstStyle/>
          <a:p>
            <a:pPr lvl="0" algn="ctr">
              <a:spcBef>
                <a:spcPts val="0"/>
              </a:spcBef>
              <a:buClr>
                <a:schemeClr val="dk1"/>
              </a:buClr>
              <a:buSzPct val="36666"/>
              <a:buFont typeface="Arial"/>
              <a:buNone/>
            </a:pPr>
            <a:r>
              <a:rPr lang="en-US" sz="3000">
                <a:solidFill>
                  <a:schemeClr val="dk1"/>
                </a:solidFill>
              </a:rPr>
              <a:t>last identifier, determined by numerical order of other patients with the same last name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pic>
        <p:nvPicPr>
          <p:cNvPr id="181" name="Shape 181"/>
          <p:cNvPicPr preferRelativeResize="0"/>
          <p:nvPr/>
        </p:nvPicPr>
        <p:blipFill>
          <a:blip r:embed="rId3">
            <a:alphaModFix/>
          </a:blip>
          <a:stretch>
            <a:fillRect/>
          </a:stretch>
        </p:blipFill>
        <p:spPr>
          <a:xfrm>
            <a:off x="398362" y="481199"/>
            <a:ext cx="11392099" cy="5028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04720" y="269762"/>
            <a:ext cx="11274600" cy="1143000"/>
          </a:xfrm>
          <a:prstGeom prst="rect">
            <a:avLst/>
          </a:prstGeom>
        </p:spPr>
        <p:txBody>
          <a:bodyPr lIns="91425" tIns="91425" rIns="91425" bIns="91425" anchor="ctr" anchorCtr="0">
            <a:noAutofit/>
          </a:bodyPr>
          <a:lstStyle/>
          <a:p>
            <a:pPr lvl="0">
              <a:spcBef>
                <a:spcPts val="0"/>
              </a:spcBef>
              <a:buNone/>
            </a:pPr>
            <a:r>
              <a:rPr lang="en-US"/>
              <a:t>PatientFusion</a:t>
            </a:r>
          </a:p>
        </p:txBody>
      </p:sp>
      <p:sp>
        <p:nvSpPr>
          <p:cNvPr id="188" name="Shape 188"/>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pic>
        <p:nvPicPr>
          <p:cNvPr id="189" name="Shape 189"/>
          <p:cNvPicPr preferRelativeResize="0"/>
          <p:nvPr/>
        </p:nvPicPr>
        <p:blipFill>
          <a:blip r:embed="rId3">
            <a:alphaModFix/>
          </a:blip>
          <a:stretch>
            <a:fillRect/>
          </a:stretch>
        </p:blipFill>
        <p:spPr>
          <a:xfrm>
            <a:off x="392349" y="1412774"/>
            <a:ext cx="11340326" cy="4635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pic>
        <p:nvPicPr>
          <p:cNvPr id="196" name="Shape 196"/>
          <p:cNvPicPr preferRelativeResize="0"/>
          <p:nvPr/>
        </p:nvPicPr>
        <p:blipFill rotWithShape="1">
          <a:blip r:embed="rId3">
            <a:alphaModFix/>
          </a:blip>
          <a:srcRect r="38003" b="5186"/>
          <a:stretch/>
        </p:blipFill>
        <p:spPr>
          <a:xfrm>
            <a:off x="622449" y="837975"/>
            <a:ext cx="5537224" cy="4466274"/>
          </a:xfrm>
          <a:prstGeom prst="rect">
            <a:avLst/>
          </a:prstGeom>
          <a:noFill/>
          <a:ln>
            <a:noFill/>
          </a:ln>
        </p:spPr>
      </p:pic>
      <p:pic>
        <p:nvPicPr>
          <p:cNvPr id="197" name="Shape 197"/>
          <p:cNvPicPr preferRelativeResize="0"/>
          <p:nvPr/>
        </p:nvPicPr>
        <p:blipFill rotWithShape="1">
          <a:blip r:embed="rId4">
            <a:alphaModFix/>
          </a:blip>
          <a:srcRect r="38567" b="7706"/>
          <a:stretch/>
        </p:blipFill>
        <p:spPr>
          <a:xfrm>
            <a:off x="6383149" y="1561924"/>
            <a:ext cx="5377474" cy="1996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04720" y="345037"/>
            <a:ext cx="11274600" cy="1143000"/>
          </a:xfrm>
          <a:prstGeom prst="rect">
            <a:avLst/>
          </a:prstGeom>
        </p:spPr>
        <p:txBody>
          <a:bodyPr lIns="91425" tIns="91425" rIns="91425" bIns="91425" anchor="ctr" anchorCtr="0">
            <a:noAutofit/>
          </a:bodyPr>
          <a:lstStyle/>
          <a:p>
            <a:pPr lvl="0" algn="l" rtl="0">
              <a:spcBef>
                <a:spcPts val="0"/>
              </a:spcBef>
              <a:buNone/>
            </a:pPr>
            <a:r>
              <a:rPr lang="en-US"/>
              <a:t>III. Data Collection: </a:t>
            </a:r>
            <a:r>
              <a:rPr lang="en-US" b="0"/>
              <a:t>Surveys</a:t>
            </a:r>
          </a:p>
        </p:txBody>
      </p:sp>
      <p:sp>
        <p:nvSpPr>
          <p:cNvPr id="204" name="Shape 204"/>
          <p:cNvSpPr txBox="1">
            <a:spLocks noGrp="1"/>
          </p:cNvSpPr>
          <p:nvPr>
            <p:ph type="body" idx="1"/>
          </p:nvPr>
        </p:nvSpPr>
        <p:spPr>
          <a:xfrm>
            <a:off x="304720" y="1600200"/>
            <a:ext cx="11274600" cy="4526100"/>
          </a:xfrm>
          <a:prstGeom prst="rect">
            <a:avLst/>
          </a:prstGeom>
        </p:spPr>
        <p:txBody>
          <a:bodyPr lIns="91425" tIns="91425" rIns="91425" bIns="91425" anchor="t" anchorCtr="0">
            <a:noAutofit/>
          </a:bodyPr>
          <a:lstStyle/>
          <a:p>
            <a:pPr marL="457200" lvl="0" indent="-457200" rtl="0">
              <a:spcBef>
                <a:spcPts val="0"/>
              </a:spcBef>
              <a:buSzPct val="100000"/>
            </a:pPr>
            <a:r>
              <a:rPr lang="en-US" sz="3600"/>
              <a:t>From a Community Outreach perspective, we have also began surveying our population. </a:t>
            </a:r>
          </a:p>
          <a:p>
            <a:pPr marL="914400" lvl="1" indent="-457200" rtl="0">
              <a:spcBef>
                <a:spcPts val="0"/>
              </a:spcBef>
              <a:buSzPct val="100000"/>
            </a:pPr>
            <a:r>
              <a:rPr lang="en-US" sz="3600"/>
              <a:t>“How long does it take you to travel to our Flying Samaritans clinic? How do you travel to clinic?”</a:t>
            </a:r>
          </a:p>
          <a:p>
            <a:pPr marL="914400" lvl="1" indent="-457200" rtl="0">
              <a:spcBef>
                <a:spcPts val="0"/>
              </a:spcBef>
              <a:buSzPct val="100000"/>
            </a:pPr>
            <a:r>
              <a:rPr lang="en-US" sz="3600"/>
              <a:t>“Where do you acquire medication outside of clinic if needed?”</a:t>
            </a:r>
          </a:p>
          <a:p>
            <a:pPr marL="457200" lvl="0" indent="0" rtl="0">
              <a:spcBef>
                <a:spcPts val="0"/>
              </a:spcBef>
              <a:buNone/>
            </a:pPr>
            <a:endParaRPr sz="3600"/>
          </a:p>
        </p:txBody>
      </p:sp>
      <p:sp>
        <p:nvSpPr>
          <p:cNvPr id="205" name="Shape 20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a:spcBef>
                <a:spcPts val="0"/>
              </a:spcBef>
              <a:buNone/>
            </a:pPr>
            <a:r>
              <a:rPr lang="en-US"/>
              <a:t>IV. The Power of Data: </a:t>
            </a:r>
            <a:r>
              <a:rPr lang="en-US" b="0"/>
              <a:t>Transforming Individual Care</a:t>
            </a:r>
          </a:p>
        </p:txBody>
      </p:sp>
      <p:sp>
        <p:nvSpPr>
          <p:cNvPr id="212" name="Shape 212"/>
          <p:cNvSpPr txBox="1">
            <a:spLocks noGrp="1"/>
          </p:cNvSpPr>
          <p:nvPr>
            <p:ph type="body" idx="1"/>
          </p:nvPr>
        </p:nvSpPr>
        <p:spPr>
          <a:xfrm>
            <a:off x="304725" y="1295400"/>
            <a:ext cx="11274600" cy="599700"/>
          </a:xfrm>
          <a:prstGeom prst="rect">
            <a:avLst/>
          </a:prstGeom>
        </p:spPr>
        <p:txBody>
          <a:bodyPr lIns="91425" tIns="91425" rIns="91425" bIns="91425" anchor="t" anchorCtr="0">
            <a:noAutofit/>
          </a:bodyPr>
          <a:lstStyle/>
          <a:p>
            <a:pPr marL="457200" lvl="0" indent="-228600" rtl="0">
              <a:spcBef>
                <a:spcPts val="0"/>
              </a:spcBef>
              <a:buAutoNum type="romanUcPeriod"/>
            </a:pPr>
            <a:r>
              <a:rPr lang="en-US"/>
              <a:t>Tracking Diabetes</a:t>
            </a:r>
          </a:p>
          <a:p>
            <a:pPr marL="914400" lvl="1" indent="-228600" rtl="0">
              <a:spcBef>
                <a:spcPts val="0"/>
              </a:spcBef>
              <a:buAutoNum type="alphaUcPeriod"/>
            </a:pPr>
            <a:r>
              <a:rPr lang="en-US"/>
              <a:t>Blood Glucose</a:t>
            </a:r>
          </a:p>
          <a:p>
            <a:pPr marL="0" lvl="0" indent="0" rtl="0">
              <a:spcBef>
                <a:spcPts val="0"/>
              </a:spcBef>
              <a:buNone/>
            </a:pPr>
            <a:endParaRPr/>
          </a:p>
          <a:p>
            <a:pPr marL="0" lvl="0" indent="0" rtl="0">
              <a:spcBef>
                <a:spcPts val="0"/>
              </a:spcBef>
              <a:buNone/>
            </a:pPr>
            <a:endParaRPr/>
          </a:p>
        </p:txBody>
      </p:sp>
      <p:sp>
        <p:nvSpPr>
          <p:cNvPr id="213" name="Shape 213"/>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pic>
        <p:nvPicPr>
          <p:cNvPr id="214" name="Shape 214" title="Chart"/>
          <p:cNvPicPr preferRelativeResize="0"/>
          <p:nvPr/>
        </p:nvPicPr>
        <p:blipFill>
          <a:blip r:embed="rId3">
            <a:alphaModFix/>
          </a:blip>
          <a:stretch>
            <a:fillRect/>
          </a:stretch>
        </p:blipFill>
        <p:spPr>
          <a:xfrm>
            <a:off x="724475" y="2460724"/>
            <a:ext cx="5600800" cy="3460050"/>
          </a:xfrm>
          <a:prstGeom prst="rect">
            <a:avLst/>
          </a:prstGeom>
          <a:noFill/>
          <a:ln>
            <a:noFill/>
          </a:ln>
        </p:spPr>
      </p:pic>
      <p:pic>
        <p:nvPicPr>
          <p:cNvPr id="215" name="Shape 215" title="Chart"/>
          <p:cNvPicPr preferRelativeResize="0"/>
          <p:nvPr/>
        </p:nvPicPr>
        <p:blipFill>
          <a:blip r:embed="rId4">
            <a:alphaModFix/>
          </a:blip>
          <a:stretch>
            <a:fillRect/>
          </a:stretch>
        </p:blipFill>
        <p:spPr>
          <a:xfrm>
            <a:off x="6118924" y="2522700"/>
            <a:ext cx="5460400" cy="3373325"/>
          </a:xfrm>
          <a:prstGeom prst="rect">
            <a:avLst/>
          </a:prstGeom>
          <a:noFill/>
          <a:ln>
            <a:noFill/>
          </a:ln>
        </p:spPr>
      </p:pic>
      <p:sp>
        <p:nvSpPr>
          <p:cNvPr id="216" name="Shape 216"/>
          <p:cNvSpPr/>
          <p:nvPr/>
        </p:nvSpPr>
        <p:spPr>
          <a:xfrm>
            <a:off x="1523075" y="4469100"/>
            <a:ext cx="4538400" cy="425400"/>
          </a:xfrm>
          <a:prstGeom prst="rect">
            <a:avLst/>
          </a:prstGeom>
          <a:noFill/>
          <a:ln w="28575"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6839850" y="4337825"/>
            <a:ext cx="4611600" cy="556800"/>
          </a:xfrm>
          <a:prstGeom prst="rect">
            <a:avLst/>
          </a:prstGeom>
          <a:noFill/>
          <a:ln w="28575" cap="flat" cmpd="sng">
            <a:solidFill>
              <a:srgbClr val="00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IV. The Power of Data: </a:t>
            </a:r>
            <a:r>
              <a:rPr lang="en-US" b="0">
                <a:solidFill>
                  <a:schemeClr val="dk1"/>
                </a:solidFill>
              </a:rPr>
              <a:t>Transforming Individual Care</a:t>
            </a:r>
          </a:p>
        </p:txBody>
      </p:sp>
      <p:sp>
        <p:nvSpPr>
          <p:cNvPr id="224" name="Shape 224"/>
          <p:cNvSpPr txBox="1">
            <a:spLocks noGrp="1"/>
          </p:cNvSpPr>
          <p:nvPr>
            <p:ph type="body" idx="1"/>
          </p:nvPr>
        </p:nvSpPr>
        <p:spPr>
          <a:xfrm>
            <a:off x="304722" y="1333225"/>
            <a:ext cx="3997500" cy="4526100"/>
          </a:xfrm>
          <a:prstGeom prst="rect">
            <a:avLst/>
          </a:prstGeom>
        </p:spPr>
        <p:txBody>
          <a:bodyPr lIns="91425" tIns="91425" rIns="91425" bIns="91425" anchor="t" anchorCtr="0">
            <a:noAutofit/>
          </a:bodyPr>
          <a:lstStyle/>
          <a:p>
            <a:pPr marL="457200" lvl="0" indent="-228600" rtl="0">
              <a:spcBef>
                <a:spcPts val="0"/>
              </a:spcBef>
              <a:buClr>
                <a:schemeClr val="dk1"/>
              </a:buClr>
              <a:buAutoNum type="romanUcPeriod"/>
            </a:pPr>
            <a:r>
              <a:rPr lang="en-US">
                <a:solidFill>
                  <a:schemeClr val="dk1"/>
                </a:solidFill>
              </a:rPr>
              <a:t>Tracking Diabetes</a:t>
            </a:r>
          </a:p>
          <a:p>
            <a:pPr marL="914400" lvl="1" indent="-228600" rtl="0">
              <a:spcBef>
                <a:spcPts val="0"/>
              </a:spcBef>
              <a:buClr>
                <a:schemeClr val="dk1"/>
              </a:buClr>
              <a:buAutoNum type="alphaUcPeriod"/>
            </a:pPr>
            <a:r>
              <a:rPr lang="en-US">
                <a:solidFill>
                  <a:schemeClr val="dk1"/>
                </a:solidFill>
              </a:rPr>
              <a:t>Blood Glucose</a:t>
            </a:r>
          </a:p>
          <a:p>
            <a:pPr marL="914400" lvl="1" indent="-228600" rtl="0">
              <a:spcBef>
                <a:spcPts val="0"/>
              </a:spcBef>
              <a:buClr>
                <a:schemeClr val="dk1"/>
              </a:buClr>
              <a:buAutoNum type="alphaUcPeriod"/>
            </a:pPr>
            <a:r>
              <a:rPr lang="en-US">
                <a:solidFill>
                  <a:schemeClr val="dk1"/>
                </a:solidFill>
              </a:rPr>
              <a:t>Body Weight</a:t>
            </a:r>
          </a:p>
          <a:p>
            <a:pPr marL="1371600" lvl="2" indent="-228600" rtl="0">
              <a:spcBef>
                <a:spcPts val="0"/>
              </a:spcBef>
              <a:buClr>
                <a:schemeClr val="dk1"/>
              </a:buClr>
              <a:buAutoNum type="arabicPeriod"/>
            </a:pPr>
            <a:r>
              <a:rPr lang="en-US">
                <a:solidFill>
                  <a:schemeClr val="dk1"/>
                </a:solidFill>
              </a:rPr>
              <a:t>Patient is female and 162 cm, or 5 ft 2 in</a:t>
            </a:r>
          </a:p>
          <a:p>
            <a:pPr marL="1371600" lvl="2" indent="-228600" rtl="0">
              <a:spcBef>
                <a:spcPts val="0"/>
              </a:spcBef>
              <a:buClr>
                <a:schemeClr val="dk1"/>
              </a:buClr>
              <a:buAutoNum type="arabicPeriod"/>
            </a:pPr>
            <a:r>
              <a:rPr lang="en-US">
                <a:solidFill>
                  <a:schemeClr val="dk1"/>
                </a:solidFill>
              </a:rPr>
              <a:t>Patient answered “none” or left blank exercise inquiries starting from December, 2016</a:t>
            </a:r>
          </a:p>
        </p:txBody>
      </p:sp>
      <p:sp>
        <p:nvSpPr>
          <p:cNvPr id="225" name="Shape 22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pic>
        <p:nvPicPr>
          <p:cNvPr id="226" name="Shape 226" title="Chart"/>
          <p:cNvPicPr preferRelativeResize="0"/>
          <p:nvPr/>
        </p:nvPicPr>
        <p:blipFill>
          <a:blip r:embed="rId3">
            <a:alphaModFix/>
          </a:blip>
          <a:stretch>
            <a:fillRect/>
          </a:stretch>
        </p:blipFill>
        <p:spPr>
          <a:xfrm>
            <a:off x="4302346" y="1333223"/>
            <a:ext cx="7323060" cy="4526099"/>
          </a:xfrm>
          <a:prstGeom prst="rect">
            <a:avLst/>
          </a:prstGeom>
          <a:noFill/>
          <a:ln>
            <a:noFill/>
          </a:ln>
        </p:spPr>
      </p:pic>
      <p:sp>
        <p:nvSpPr>
          <p:cNvPr id="227" name="Shape 227"/>
          <p:cNvSpPr/>
          <p:nvPr/>
        </p:nvSpPr>
        <p:spPr>
          <a:xfrm>
            <a:off x="5235750" y="3651475"/>
            <a:ext cx="6032100" cy="1468200"/>
          </a:xfrm>
          <a:prstGeom prst="rect">
            <a:avLst/>
          </a:prstGeom>
          <a:noFill/>
          <a:ln w="28575" cap="flat" cmpd="sng">
            <a:solidFill>
              <a:srgbClr val="00FF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IV. The Power of Data: </a:t>
            </a:r>
            <a:r>
              <a:rPr lang="en-US" b="0">
                <a:solidFill>
                  <a:schemeClr val="dk1"/>
                </a:solidFill>
              </a:rPr>
              <a:t>Transforming Individual Care</a:t>
            </a:r>
          </a:p>
        </p:txBody>
      </p:sp>
      <p:sp>
        <p:nvSpPr>
          <p:cNvPr id="234" name="Shape 234"/>
          <p:cNvSpPr txBox="1">
            <a:spLocks noGrp="1"/>
          </p:cNvSpPr>
          <p:nvPr>
            <p:ph type="body" idx="1"/>
          </p:nvPr>
        </p:nvSpPr>
        <p:spPr>
          <a:xfrm>
            <a:off x="304724" y="1600200"/>
            <a:ext cx="3871500" cy="4526100"/>
          </a:xfrm>
          <a:prstGeom prst="rect">
            <a:avLst/>
          </a:prstGeom>
        </p:spPr>
        <p:txBody>
          <a:bodyPr lIns="91425" tIns="91425" rIns="91425" bIns="91425" anchor="t" anchorCtr="0">
            <a:noAutofit/>
          </a:bodyPr>
          <a:lstStyle/>
          <a:p>
            <a:pPr marL="457200" lvl="0" indent="-228600" rtl="0">
              <a:spcBef>
                <a:spcPts val="0"/>
              </a:spcBef>
              <a:buClr>
                <a:schemeClr val="dk1"/>
              </a:buClr>
              <a:buAutoNum type="romanUcPeriod"/>
            </a:pPr>
            <a:r>
              <a:rPr lang="en-US">
                <a:solidFill>
                  <a:schemeClr val="dk1"/>
                </a:solidFill>
              </a:rPr>
              <a:t>Tracking Diabetes</a:t>
            </a:r>
          </a:p>
          <a:p>
            <a:pPr marL="914400" lvl="1" indent="-228600" rtl="0">
              <a:spcBef>
                <a:spcPts val="0"/>
              </a:spcBef>
              <a:buClr>
                <a:schemeClr val="dk1"/>
              </a:buClr>
              <a:buAutoNum type="alphaUcPeriod"/>
            </a:pPr>
            <a:r>
              <a:rPr lang="en-US">
                <a:solidFill>
                  <a:schemeClr val="dk1"/>
                </a:solidFill>
              </a:rPr>
              <a:t>Blood Glucose</a:t>
            </a:r>
          </a:p>
          <a:p>
            <a:pPr marL="914400" lvl="1" indent="-228600" rtl="0">
              <a:spcBef>
                <a:spcPts val="0"/>
              </a:spcBef>
              <a:buClr>
                <a:schemeClr val="dk1"/>
              </a:buClr>
              <a:buAutoNum type="alphaUcPeriod"/>
            </a:pPr>
            <a:r>
              <a:rPr lang="en-US">
                <a:solidFill>
                  <a:schemeClr val="dk1"/>
                </a:solidFill>
              </a:rPr>
              <a:t>Body Weight</a:t>
            </a:r>
          </a:p>
          <a:p>
            <a:pPr marL="914400" lvl="1" indent="-228600" rtl="0">
              <a:spcBef>
                <a:spcPts val="0"/>
              </a:spcBef>
              <a:buClr>
                <a:schemeClr val="dk1"/>
              </a:buClr>
              <a:buAutoNum type="alphaUcPeriod"/>
            </a:pPr>
            <a:r>
              <a:rPr lang="en-US">
                <a:solidFill>
                  <a:schemeClr val="dk1"/>
                </a:solidFill>
              </a:rPr>
              <a:t>Systolic and Diastolic Blood Pressure</a:t>
            </a:r>
          </a:p>
          <a:p>
            <a:pPr marL="1371600" lvl="2" indent="-228600" rtl="0">
              <a:spcBef>
                <a:spcPts val="0"/>
              </a:spcBef>
              <a:buClr>
                <a:schemeClr val="dk1"/>
              </a:buClr>
              <a:buAutoNum type="arabicPeriod"/>
            </a:pPr>
            <a:r>
              <a:rPr lang="en-US">
                <a:solidFill>
                  <a:schemeClr val="dk1"/>
                </a:solidFill>
              </a:rPr>
              <a:t>Patient age 47</a:t>
            </a:r>
          </a:p>
        </p:txBody>
      </p:sp>
      <p:sp>
        <p:nvSpPr>
          <p:cNvPr id="235" name="Shape 23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pic>
        <p:nvPicPr>
          <p:cNvPr id="236" name="Shape 236" title="Chart"/>
          <p:cNvPicPr preferRelativeResize="0"/>
          <p:nvPr/>
        </p:nvPicPr>
        <p:blipFill>
          <a:blip r:embed="rId3">
            <a:alphaModFix/>
          </a:blip>
          <a:stretch>
            <a:fillRect/>
          </a:stretch>
        </p:blipFill>
        <p:spPr>
          <a:xfrm>
            <a:off x="4286899" y="1353124"/>
            <a:ext cx="7317220" cy="452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None/>
            </a:pPr>
            <a:r>
              <a:rPr lang="en-US">
                <a:solidFill>
                  <a:schemeClr val="dk1"/>
                </a:solidFill>
              </a:rPr>
              <a:t>IV. The Power of Data: </a:t>
            </a:r>
            <a:r>
              <a:rPr lang="en-US" b="0">
                <a:solidFill>
                  <a:schemeClr val="dk1"/>
                </a:solidFill>
              </a:rPr>
              <a:t>Transforming Individual Care</a:t>
            </a:r>
          </a:p>
        </p:txBody>
      </p:sp>
      <p:sp>
        <p:nvSpPr>
          <p:cNvPr id="243" name="Shape 243"/>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19</a:t>
            </a:fld>
            <a:endParaRPr lang="en-US"/>
          </a:p>
        </p:txBody>
      </p:sp>
      <p:pic>
        <p:nvPicPr>
          <p:cNvPr id="244" name="Shape 244"/>
          <p:cNvPicPr preferRelativeResize="0"/>
          <p:nvPr/>
        </p:nvPicPr>
        <p:blipFill rotWithShape="1">
          <a:blip r:embed="rId3">
            <a:alphaModFix/>
          </a:blip>
          <a:srcRect l="12641" t="35330" r="1595" b="22266"/>
          <a:stretch/>
        </p:blipFill>
        <p:spPr>
          <a:xfrm>
            <a:off x="387649" y="1824925"/>
            <a:ext cx="11439100" cy="3770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04720" y="274637"/>
            <a:ext cx="11274662"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Overview</a:t>
            </a:r>
          </a:p>
        </p:txBody>
      </p:sp>
      <p:sp>
        <p:nvSpPr>
          <p:cNvPr id="76" name="Shape 76"/>
          <p:cNvSpPr txBox="1">
            <a:spLocks noGrp="1"/>
          </p:cNvSpPr>
          <p:nvPr>
            <p:ph type="body" idx="1"/>
          </p:nvPr>
        </p:nvSpPr>
        <p:spPr>
          <a:xfrm>
            <a:off x="304745" y="1165950"/>
            <a:ext cx="11274600" cy="4526100"/>
          </a:xfrm>
          <a:prstGeom prst="rect">
            <a:avLst/>
          </a:prstGeom>
          <a:noFill/>
          <a:ln>
            <a:noFill/>
          </a:ln>
        </p:spPr>
        <p:txBody>
          <a:bodyPr lIns="91425" tIns="45700" rIns="91425" bIns="45700" anchor="t" anchorCtr="0">
            <a:noAutofit/>
          </a:bodyPr>
          <a:lstStyle/>
          <a:p>
            <a:pPr marL="457200" marR="0" lvl="0" indent="-336550" algn="l" rtl="0">
              <a:spcBef>
                <a:spcPts val="0"/>
              </a:spcBef>
              <a:spcAft>
                <a:spcPts val="0"/>
              </a:spcAft>
              <a:buClr>
                <a:srgbClr val="222222"/>
              </a:buClr>
              <a:buSzPct val="100000"/>
              <a:buAutoNum type="romanUcPeriod"/>
            </a:pPr>
            <a:r>
              <a:rPr lang="en-US" sz="1700">
                <a:solidFill>
                  <a:srgbClr val="222222"/>
                </a:solidFill>
              </a:rPr>
              <a:t>Overview of clinic</a:t>
            </a:r>
          </a:p>
          <a:p>
            <a:pPr marL="457200" marR="0" lvl="0" indent="-336550" algn="l" rtl="0">
              <a:spcBef>
                <a:spcPts val="0"/>
              </a:spcBef>
              <a:spcAft>
                <a:spcPts val="0"/>
              </a:spcAft>
              <a:buClr>
                <a:srgbClr val="222222"/>
              </a:buClr>
              <a:buSzPct val="100000"/>
              <a:buAutoNum type="romanUcPeriod"/>
            </a:pPr>
            <a:r>
              <a:rPr lang="en-US" sz="1700">
                <a:solidFill>
                  <a:srgbClr val="222222"/>
                </a:solidFill>
              </a:rPr>
              <a:t>Filing</a:t>
            </a:r>
          </a:p>
          <a:p>
            <a:pPr marL="914400" marR="0" lvl="1" indent="-336550" algn="l" rtl="0">
              <a:spcBef>
                <a:spcPts val="0"/>
              </a:spcBef>
              <a:spcAft>
                <a:spcPts val="0"/>
              </a:spcAft>
              <a:buClr>
                <a:srgbClr val="222222"/>
              </a:buClr>
              <a:buSzPct val="100000"/>
              <a:buAutoNum type="alphaUcPeriod"/>
            </a:pPr>
            <a:r>
              <a:rPr lang="en-US" sz="1700">
                <a:solidFill>
                  <a:srgbClr val="222222"/>
                </a:solidFill>
              </a:rPr>
              <a:t>Evaluation Organization</a:t>
            </a:r>
          </a:p>
          <a:p>
            <a:pPr marL="914400" marR="0" lvl="1" indent="-336550" algn="l" rtl="0">
              <a:spcBef>
                <a:spcPts val="0"/>
              </a:spcBef>
              <a:spcAft>
                <a:spcPts val="0"/>
              </a:spcAft>
              <a:buClr>
                <a:srgbClr val="222222"/>
              </a:buClr>
              <a:buSzPct val="100000"/>
              <a:buAutoNum type="alphaUcPeriod"/>
            </a:pPr>
            <a:r>
              <a:rPr lang="en-US" sz="1700">
                <a:solidFill>
                  <a:srgbClr val="222222"/>
                </a:solidFill>
              </a:rPr>
              <a:t>Creating Patient IDs</a:t>
            </a:r>
          </a:p>
          <a:p>
            <a:pPr marL="457200" marR="0" lvl="0" indent="-336550" algn="l" rtl="0">
              <a:spcBef>
                <a:spcPts val="0"/>
              </a:spcBef>
              <a:spcAft>
                <a:spcPts val="0"/>
              </a:spcAft>
              <a:buClr>
                <a:srgbClr val="222222"/>
              </a:buClr>
              <a:buSzPct val="100000"/>
              <a:buAutoNum type="romanUcPeriod"/>
            </a:pPr>
            <a:r>
              <a:rPr lang="en-US" sz="1700">
                <a:solidFill>
                  <a:srgbClr val="222222"/>
                </a:solidFill>
              </a:rPr>
              <a:t>Strategies for Patient Data Collection/Analysis in a Setting that Lacks Patient Continuity and Electronic Files</a:t>
            </a:r>
          </a:p>
          <a:p>
            <a:pPr marL="914400" marR="0" lvl="1" indent="-336550" algn="l" rtl="0">
              <a:spcBef>
                <a:spcPts val="0"/>
              </a:spcBef>
              <a:spcAft>
                <a:spcPts val="0"/>
              </a:spcAft>
              <a:buClr>
                <a:srgbClr val="222222"/>
              </a:buClr>
              <a:buSzPct val="100000"/>
              <a:buAutoNum type="alphaUcPeriod"/>
            </a:pPr>
            <a:r>
              <a:rPr lang="en-US" sz="1700">
                <a:solidFill>
                  <a:srgbClr val="222222"/>
                </a:solidFill>
              </a:rPr>
              <a:t>Google Sheets Database</a:t>
            </a:r>
          </a:p>
          <a:p>
            <a:pPr marL="914400" marR="0" lvl="1" indent="-336550" algn="l" rtl="0">
              <a:spcBef>
                <a:spcPts val="0"/>
              </a:spcBef>
              <a:spcAft>
                <a:spcPts val="0"/>
              </a:spcAft>
              <a:buClr>
                <a:srgbClr val="222222"/>
              </a:buClr>
              <a:buSzPct val="100000"/>
              <a:buAutoNum type="alphaUcPeriod"/>
            </a:pPr>
            <a:r>
              <a:rPr lang="en-US" sz="1700">
                <a:solidFill>
                  <a:srgbClr val="222222"/>
                </a:solidFill>
              </a:rPr>
              <a:t>PracticeFusion</a:t>
            </a:r>
          </a:p>
          <a:p>
            <a:pPr marL="914400" marR="0" lvl="1" indent="-336550" algn="l" rtl="0">
              <a:spcBef>
                <a:spcPts val="0"/>
              </a:spcBef>
              <a:spcAft>
                <a:spcPts val="0"/>
              </a:spcAft>
              <a:buClr>
                <a:srgbClr val="222222"/>
              </a:buClr>
              <a:buSzPct val="100000"/>
              <a:buAutoNum type="alphaUcPeriod"/>
            </a:pPr>
            <a:r>
              <a:rPr lang="en-US" sz="1700">
                <a:solidFill>
                  <a:srgbClr val="222222"/>
                </a:solidFill>
              </a:rPr>
              <a:t>Surveys</a:t>
            </a:r>
          </a:p>
          <a:p>
            <a:pPr marL="457200" marR="0" lvl="0" indent="-336550" algn="l" rtl="0">
              <a:spcBef>
                <a:spcPts val="0"/>
              </a:spcBef>
              <a:spcAft>
                <a:spcPts val="0"/>
              </a:spcAft>
              <a:buClr>
                <a:srgbClr val="222222"/>
              </a:buClr>
              <a:buSzPct val="100000"/>
              <a:buAutoNum type="romanUcPeriod"/>
            </a:pPr>
            <a:r>
              <a:rPr lang="en-US" sz="1700">
                <a:solidFill>
                  <a:srgbClr val="222222"/>
                </a:solidFill>
              </a:rPr>
              <a:t>Interpreting Data for Individual Health Improvements </a:t>
            </a:r>
          </a:p>
          <a:p>
            <a:pPr marL="914400" marR="0" lvl="1" indent="-336550" algn="l" rtl="0">
              <a:spcBef>
                <a:spcPts val="0"/>
              </a:spcBef>
              <a:spcAft>
                <a:spcPts val="0"/>
              </a:spcAft>
              <a:buClr>
                <a:srgbClr val="222222"/>
              </a:buClr>
              <a:buSzPct val="100000"/>
              <a:buAutoNum type="alphaUcPeriod"/>
            </a:pPr>
            <a:r>
              <a:rPr lang="en-US" sz="1700">
                <a:solidFill>
                  <a:srgbClr val="222222"/>
                </a:solidFill>
              </a:rPr>
              <a:t>Diabetes - A Case Study for Patient Consultations</a:t>
            </a:r>
          </a:p>
          <a:p>
            <a:pPr marL="914400" marR="0" lvl="1" indent="-336550" algn="l" rtl="0">
              <a:spcBef>
                <a:spcPts val="0"/>
              </a:spcBef>
              <a:spcAft>
                <a:spcPts val="0"/>
              </a:spcAft>
              <a:buClr>
                <a:srgbClr val="222222"/>
              </a:buClr>
              <a:buSzPct val="100000"/>
              <a:buAutoNum type="alphaUcPeriod"/>
            </a:pPr>
            <a:r>
              <a:rPr lang="en-US" sz="1700">
                <a:solidFill>
                  <a:srgbClr val="222222"/>
                </a:solidFill>
              </a:rPr>
              <a:t>Using Population Health to Discover and Address Community Need</a:t>
            </a:r>
          </a:p>
          <a:p>
            <a:pPr marL="457200" lvl="0" indent="-336550" rtl="0">
              <a:spcBef>
                <a:spcPts val="0"/>
              </a:spcBef>
              <a:buClr>
                <a:srgbClr val="222222"/>
              </a:buClr>
              <a:buSzPct val="100000"/>
              <a:buAutoNum type="romanUcPeriod"/>
            </a:pPr>
            <a:r>
              <a:rPr lang="en-US" sz="1700">
                <a:solidFill>
                  <a:srgbClr val="222222"/>
                </a:solidFill>
              </a:rPr>
              <a:t>Interpreting Data for Population Health Improvements</a:t>
            </a:r>
          </a:p>
          <a:p>
            <a:pPr marL="457200" marR="0" lvl="0" indent="-336550" algn="l" rtl="0">
              <a:spcBef>
                <a:spcPts val="0"/>
              </a:spcBef>
              <a:spcAft>
                <a:spcPts val="0"/>
              </a:spcAft>
              <a:buClr>
                <a:srgbClr val="222222"/>
              </a:buClr>
              <a:buSzPct val="100000"/>
              <a:buAutoNum type="romanUcPeriod"/>
            </a:pPr>
            <a:r>
              <a:rPr lang="en-US" sz="1700">
                <a:solidFill>
                  <a:srgbClr val="222222"/>
                </a:solidFill>
              </a:rPr>
              <a:t>Global Health Ethics </a:t>
            </a:r>
          </a:p>
          <a:p>
            <a:pPr marL="914400" marR="0" lvl="1" indent="-336550" algn="l" rtl="0">
              <a:spcBef>
                <a:spcPts val="0"/>
              </a:spcBef>
              <a:spcAft>
                <a:spcPts val="0"/>
              </a:spcAft>
              <a:buClr>
                <a:srgbClr val="222222"/>
              </a:buClr>
              <a:buSzPct val="100000"/>
              <a:buAutoNum type="alphaUcPeriod"/>
            </a:pPr>
            <a:r>
              <a:rPr lang="en-US" sz="1700">
                <a:solidFill>
                  <a:srgbClr val="222222"/>
                </a:solidFill>
              </a:rPr>
              <a:t>Common Scenarios </a:t>
            </a:r>
          </a:p>
          <a:p>
            <a:pPr marL="914400" marR="0" lvl="1" indent="-336550" algn="l" rtl="0">
              <a:spcBef>
                <a:spcPts val="0"/>
              </a:spcBef>
              <a:spcAft>
                <a:spcPts val="0"/>
              </a:spcAft>
              <a:buClr>
                <a:srgbClr val="222222"/>
              </a:buClr>
              <a:buSzPct val="100000"/>
              <a:buAutoNum type="alphaUcPeriod"/>
            </a:pPr>
            <a:r>
              <a:rPr lang="en-US" sz="1700">
                <a:solidFill>
                  <a:srgbClr val="222222"/>
                </a:solidFill>
              </a:rPr>
              <a:t>Undergraduate Involvement</a:t>
            </a:r>
          </a:p>
          <a:p>
            <a:pPr marL="914400" marR="0" lvl="1" indent="-336550" algn="l" rtl="0">
              <a:spcBef>
                <a:spcPts val="0"/>
              </a:spcBef>
              <a:spcAft>
                <a:spcPts val="0"/>
              </a:spcAft>
              <a:buClr>
                <a:srgbClr val="222222"/>
              </a:buClr>
              <a:buSzPct val="100000"/>
              <a:buAutoNum type="alphaUcPeriod"/>
            </a:pPr>
            <a:r>
              <a:rPr lang="en-US" sz="1700">
                <a:solidFill>
                  <a:srgbClr val="222222"/>
                </a:solidFill>
              </a:rPr>
              <a:t>Social Justice</a:t>
            </a:r>
          </a:p>
          <a:p>
            <a:pPr marL="457200" marR="0" lvl="0" indent="-336550" algn="l" rtl="0">
              <a:spcBef>
                <a:spcPts val="0"/>
              </a:spcBef>
              <a:spcAft>
                <a:spcPts val="0"/>
              </a:spcAft>
              <a:buClr>
                <a:srgbClr val="222222"/>
              </a:buClr>
              <a:buSzPct val="100000"/>
              <a:buAutoNum type="romanUcPeriod"/>
            </a:pPr>
            <a:r>
              <a:rPr lang="en-US" sz="1700">
                <a:solidFill>
                  <a:srgbClr val="222222"/>
                </a:solidFill>
              </a:rPr>
              <a:t>Cultural Competency</a:t>
            </a:r>
          </a:p>
          <a:p>
            <a:pPr marL="914400" marR="0" lvl="1" indent="-336550" algn="l" rtl="0">
              <a:spcBef>
                <a:spcPts val="0"/>
              </a:spcBef>
              <a:spcAft>
                <a:spcPts val="0"/>
              </a:spcAft>
              <a:buClr>
                <a:srgbClr val="222222"/>
              </a:buClr>
              <a:buSzPct val="100000"/>
              <a:buAutoNum type="alphaUcPeriod"/>
            </a:pPr>
            <a:r>
              <a:rPr lang="en-US" sz="1700">
                <a:solidFill>
                  <a:srgbClr val="222222"/>
                </a:solidFill>
              </a:rPr>
              <a:t>Training our students and doctors </a:t>
            </a:r>
          </a:p>
        </p:txBody>
      </p:sp>
      <p:sp>
        <p:nvSpPr>
          <p:cNvPr id="77" name="Shape 77"/>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2</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IV. The Power of Data: </a:t>
            </a:r>
            <a:r>
              <a:rPr lang="en-US" b="0">
                <a:solidFill>
                  <a:schemeClr val="dk1"/>
                </a:solidFill>
              </a:rPr>
              <a:t>Transforming Individual Care</a:t>
            </a:r>
          </a:p>
        </p:txBody>
      </p:sp>
      <p:sp>
        <p:nvSpPr>
          <p:cNvPr id="251" name="Shape 251"/>
          <p:cNvSpPr txBox="1">
            <a:spLocks noGrp="1"/>
          </p:cNvSpPr>
          <p:nvPr>
            <p:ph type="body" idx="1"/>
          </p:nvPr>
        </p:nvSpPr>
        <p:spPr>
          <a:xfrm>
            <a:off x="304725" y="1417649"/>
            <a:ext cx="11274600" cy="4708500"/>
          </a:xfrm>
          <a:prstGeom prst="rect">
            <a:avLst/>
          </a:prstGeom>
        </p:spPr>
        <p:txBody>
          <a:bodyPr lIns="91425" tIns="91425" rIns="91425" bIns="91425" anchor="t" anchorCtr="0">
            <a:noAutofit/>
          </a:bodyPr>
          <a:lstStyle/>
          <a:p>
            <a:pPr marL="457200" lvl="0" indent="-228600" rtl="0">
              <a:spcBef>
                <a:spcPts val="0"/>
              </a:spcBef>
              <a:buAutoNum type="romanUcPeriod"/>
            </a:pPr>
            <a:r>
              <a:rPr lang="en-US"/>
              <a:t>Example of post-visit consult for this Patient X (from IV, based off the graphs from slides 15-16)</a:t>
            </a:r>
          </a:p>
          <a:p>
            <a:pPr marL="914400" lvl="1" indent="-228600" rtl="0">
              <a:spcBef>
                <a:spcPts val="0"/>
              </a:spcBef>
              <a:buClr>
                <a:schemeClr val="dk1"/>
              </a:buClr>
              <a:buAutoNum type="alphaUcPeriod"/>
            </a:pPr>
            <a:r>
              <a:rPr lang="en-US">
                <a:solidFill>
                  <a:schemeClr val="dk1"/>
                </a:solidFill>
              </a:rPr>
              <a:t>Introduction: why are we introducing the post-visit consults? How will we approach patient about the consult?</a:t>
            </a:r>
          </a:p>
          <a:p>
            <a:pPr marL="1371600" lvl="2" indent="-228600" rtl="0">
              <a:spcBef>
                <a:spcPts val="0"/>
              </a:spcBef>
              <a:buClr>
                <a:schemeClr val="dk1"/>
              </a:buClr>
              <a:buAutoNum type="arabicPeriod"/>
            </a:pPr>
            <a:r>
              <a:rPr lang="en-US" i="1">
                <a:solidFill>
                  <a:schemeClr val="dk1"/>
                </a:solidFill>
              </a:rPr>
              <a:t>Assure that patient health is taken care of after clinic visit.</a:t>
            </a:r>
          </a:p>
          <a:p>
            <a:pPr marL="1371600" lvl="2" indent="-228600" rtl="0">
              <a:spcBef>
                <a:spcPts val="0"/>
              </a:spcBef>
              <a:buClr>
                <a:schemeClr val="dk1"/>
              </a:buClr>
              <a:buAutoNum type="arabicPeriod"/>
            </a:pPr>
            <a:r>
              <a:rPr lang="en-US" i="1">
                <a:solidFill>
                  <a:schemeClr val="dk1"/>
                </a:solidFill>
              </a:rPr>
              <a:t>Create personal connections with patients.  </a:t>
            </a:r>
          </a:p>
          <a:p>
            <a:pPr marL="914400" lvl="1" indent="-228600" rtl="0">
              <a:spcBef>
                <a:spcPts val="0"/>
              </a:spcBef>
              <a:buClr>
                <a:schemeClr val="dk1"/>
              </a:buClr>
              <a:buAutoNum type="alphaUcPeriod"/>
            </a:pPr>
            <a:r>
              <a:rPr lang="en-US">
                <a:solidFill>
                  <a:schemeClr val="dk1"/>
                </a:solidFill>
              </a:rPr>
              <a:t>Step-by-step structure of patient consult </a:t>
            </a:r>
          </a:p>
          <a:p>
            <a:pPr marL="1371600" lvl="2" indent="-342900" rtl="0">
              <a:spcBef>
                <a:spcPts val="0"/>
              </a:spcBef>
              <a:buClr>
                <a:schemeClr val="dk1"/>
              </a:buClr>
              <a:buSzPct val="100000"/>
              <a:buAutoNum type="arabicPeriod"/>
            </a:pPr>
            <a:r>
              <a:rPr lang="en-US" sz="1800" b="1">
                <a:solidFill>
                  <a:schemeClr val="dk1"/>
                </a:solidFill>
              </a:rPr>
              <a:t>C</a:t>
            </a:r>
            <a:r>
              <a:rPr lang="en-US" sz="1800">
                <a:solidFill>
                  <a:schemeClr val="dk1"/>
                </a:solidFill>
              </a:rPr>
              <a:t>ompare</a:t>
            </a:r>
          </a:p>
          <a:p>
            <a:pPr marL="1371600" lvl="2" indent="-342900" rtl="0">
              <a:spcBef>
                <a:spcPts val="0"/>
              </a:spcBef>
              <a:buClr>
                <a:schemeClr val="dk1"/>
              </a:buClr>
              <a:buSzPct val="100000"/>
              <a:buAutoNum type="arabicPeriod"/>
            </a:pPr>
            <a:r>
              <a:rPr lang="en-US" sz="1800" b="1">
                <a:solidFill>
                  <a:schemeClr val="dk1"/>
                </a:solidFill>
              </a:rPr>
              <a:t>R</a:t>
            </a:r>
            <a:r>
              <a:rPr lang="en-US" sz="1800">
                <a:solidFill>
                  <a:schemeClr val="dk1"/>
                </a:solidFill>
              </a:rPr>
              <a:t>eflect</a:t>
            </a:r>
          </a:p>
          <a:p>
            <a:pPr marL="1371600" lvl="2" indent="-342900" rtl="0">
              <a:spcBef>
                <a:spcPts val="0"/>
              </a:spcBef>
              <a:buClr>
                <a:schemeClr val="dk1"/>
              </a:buClr>
              <a:buSzPct val="100000"/>
              <a:buAutoNum type="arabicPeriod"/>
            </a:pPr>
            <a:r>
              <a:rPr lang="en-US" sz="1800" b="1">
                <a:solidFill>
                  <a:schemeClr val="dk1"/>
                </a:solidFill>
              </a:rPr>
              <a:t>A</a:t>
            </a:r>
            <a:r>
              <a:rPr lang="en-US" sz="1800">
                <a:solidFill>
                  <a:schemeClr val="dk1"/>
                </a:solidFill>
              </a:rPr>
              <a:t>ddress</a:t>
            </a:r>
          </a:p>
          <a:p>
            <a:pPr marL="1371600" lvl="2" indent="-342900" rtl="0">
              <a:spcBef>
                <a:spcPts val="0"/>
              </a:spcBef>
              <a:buClr>
                <a:schemeClr val="dk1"/>
              </a:buClr>
              <a:buSzPct val="100000"/>
              <a:buAutoNum type="arabicPeriod"/>
            </a:pPr>
            <a:r>
              <a:rPr lang="en-US" sz="1800" b="1">
                <a:solidFill>
                  <a:schemeClr val="dk1"/>
                </a:solidFill>
              </a:rPr>
              <a:t>F</a:t>
            </a:r>
            <a:r>
              <a:rPr lang="en-US" sz="1800">
                <a:solidFill>
                  <a:schemeClr val="dk1"/>
                </a:solidFill>
              </a:rPr>
              <a:t>eedback</a:t>
            </a:r>
          </a:p>
          <a:p>
            <a:pPr marL="1371600" lvl="2" indent="-342900" rtl="0">
              <a:spcBef>
                <a:spcPts val="0"/>
              </a:spcBef>
              <a:buClr>
                <a:schemeClr val="dk1"/>
              </a:buClr>
              <a:buSzPct val="100000"/>
              <a:buAutoNum type="arabicPeriod"/>
            </a:pPr>
            <a:r>
              <a:rPr lang="en-US" sz="1800" b="1">
                <a:solidFill>
                  <a:schemeClr val="dk1"/>
                </a:solidFill>
              </a:rPr>
              <a:t>T</a:t>
            </a:r>
            <a:r>
              <a:rPr lang="en-US" sz="1800">
                <a:solidFill>
                  <a:schemeClr val="dk1"/>
                </a:solidFill>
              </a:rPr>
              <a:t>rack</a:t>
            </a:r>
          </a:p>
          <a:p>
            <a:pPr marL="914400" lvl="0" indent="0" rtl="0">
              <a:spcBef>
                <a:spcPts val="0"/>
              </a:spcBef>
              <a:buNone/>
            </a:pPr>
            <a:endParaRPr>
              <a:solidFill>
                <a:schemeClr val="dk1"/>
              </a:solidFill>
            </a:endParaRPr>
          </a:p>
          <a:p>
            <a:pPr marL="0" lvl="0" indent="0">
              <a:spcBef>
                <a:spcPts val="0"/>
              </a:spcBef>
              <a:buNone/>
            </a:pPr>
            <a:endParaRPr/>
          </a:p>
        </p:txBody>
      </p:sp>
      <p:sp>
        <p:nvSpPr>
          <p:cNvPr id="252" name="Shape 252"/>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IV. The Power of Data: </a:t>
            </a:r>
            <a:r>
              <a:rPr lang="en-US" b="0">
                <a:solidFill>
                  <a:schemeClr val="dk1"/>
                </a:solidFill>
              </a:rPr>
              <a:t>Transforming Individual Care</a:t>
            </a:r>
          </a:p>
          <a:p>
            <a:pPr lvl="0" algn="l">
              <a:spcBef>
                <a:spcPts val="0"/>
              </a:spcBef>
              <a:buNone/>
            </a:pPr>
            <a:endParaRPr/>
          </a:p>
        </p:txBody>
      </p:sp>
      <p:sp>
        <p:nvSpPr>
          <p:cNvPr id="259" name="Shape 259"/>
          <p:cNvSpPr txBox="1">
            <a:spLocks noGrp="1"/>
          </p:cNvSpPr>
          <p:nvPr>
            <p:ph type="body" idx="1"/>
          </p:nvPr>
        </p:nvSpPr>
        <p:spPr>
          <a:xfrm>
            <a:off x="304725" y="1074749"/>
            <a:ext cx="11274600" cy="4708500"/>
          </a:xfrm>
          <a:prstGeom prst="rect">
            <a:avLst/>
          </a:prstGeom>
        </p:spPr>
        <p:txBody>
          <a:bodyPr lIns="91425" tIns="91425" rIns="91425" bIns="91425" anchor="t" anchorCtr="0">
            <a:noAutofit/>
          </a:bodyPr>
          <a:lstStyle/>
          <a:p>
            <a:pPr marL="457200" lvl="0" indent="-457200" rtl="0">
              <a:spcBef>
                <a:spcPts val="0"/>
              </a:spcBef>
              <a:buClr>
                <a:schemeClr val="dk1"/>
              </a:buClr>
              <a:buSzPct val="100000"/>
              <a:buAutoNum type="arabicPeriod"/>
            </a:pPr>
            <a:r>
              <a:rPr lang="en-US" sz="3600">
                <a:solidFill>
                  <a:schemeClr val="dk1"/>
                </a:solidFill>
              </a:rPr>
              <a:t>Comparing today’s appointment to previous months </a:t>
            </a:r>
          </a:p>
          <a:p>
            <a:pPr marL="914400" lvl="1" indent="-381000" rtl="0">
              <a:spcBef>
                <a:spcPts val="0"/>
              </a:spcBef>
              <a:buClr>
                <a:schemeClr val="dk1"/>
              </a:buClr>
              <a:buSzPct val="100000"/>
              <a:buAutoNum type="alphaLcPeriod"/>
            </a:pPr>
            <a:r>
              <a:rPr lang="en-US" sz="2400">
                <a:solidFill>
                  <a:schemeClr val="dk1"/>
                </a:solidFill>
              </a:rPr>
              <a:t>Comparing current data to previous data allows us to discuss any unusual changes, negative or positive, and track down the overall progress. </a:t>
            </a:r>
          </a:p>
          <a:p>
            <a:pPr marL="457200" lvl="0" indent="-457200" rtl="0">
              <a:spcBef>
                <a:spcPts val="0"/>
              </a:spcBef>
              <a:buClr>
                <a:schemeClr val="dk1"/>
              </a:buClr>
              <a:buSzPct val="100000"/>
              <a:buAutoNum type="arabicPeriod"/>
            </a:pPr>
            <a:r>
              <a:rPr lang="en-US" sz="3600">
                <a:solidFill>
                  <a:schemeClr val="dk1"/>
                </a:solidFill>
              </a:rPr>
              <a:t>Ask patient to self-reflect:</a:t>
            </a:r>
          </a:p>
          <a:p>
            <a:pPr marL="914400" lvl="1" indent="-381000" rtl="0">
              <a:spcBef>
                <a:spcPts val="0"/>
              </a:spcBef>
              <a:buClr>
                <a:schemeClr val="dk1"/>
              </a:buClr>
              <a:buSzPct val="100000"/>
              <a:buAutoNum type="alphaLcPeriod"/>
            </a:pPr>
            <a:r>
              <a:rPr lang="en-US" sz="2400">
                <a:solidFill>
                  <a:schemeClr val="dk1"/>
                </a:solidFill>
              </a:rPr>
              <a:t>Allows the patient to reflect what changes were made that could have affected their goals</a:t>
            </a:r>
          </a:p>
          <a:p>
            <a:pPr marL="1371600" lvl="2" indent="-342900" rtl="0">
              <a:spcBef>
                <a:spcPts val="0"/>
              </a:spcBef>
              <a:buClr>
                <a:schemeClr val="dk1"/>
              </a:buClr>
              <a:buSzPct val="100000"/>
              <a:buAutoNum type="romanLcPeriod"/>
            </a:pPr>
            <a:r>
              <a:rPr lang="en-US" sz="1800">
                <a:solidFill>
                  <a:schemeClr val="dk1"/>
                </a:solidFill>
              </a:rPr>
              <a:t>What healthy changes did you make this month? What unhealthy habits did you have trouble with? What do you wish you could change? What goals did you set for yourself and how do you plan on getting there?</a:t>
            </a:r>
          </a:p>
          <a:p>
            <a:pPr marL="457200" lvl="0" indent="-457200" rtl="0">
              <a:spcBef>
                <a:spcPts val="0"/>
              </a:spcBef>
              <a:buClr>
                <a:schemeClr val="dk1"/>
              </a:buClr>
              <a:buSzPct val="100000"/>
              <a:buAutoNum type="arabicPeriod"/>
            </a:pPr>
            <a:r>
              <a:rPr lang="en-US" sz="3600">
                <a:solidFill>
                  <a:schemeClr val="dk1"/>
                </a:solidFill>
              </a:rPr>
              <a:t>Address the changes discussed with patients</a:t>
            </a:r>
          </a:p>
          <a:p>
            <a:pPr marL="914400" lvl="1" indent="-381000" rtl="0">
              <a:spcBef>
                <a:spcPts val="0"/>
              </a:spcBef>
              <a:buClr>
                <a:schemeClr val="dk1"/>
              </a:buClr>
              <a:buSzPct val="100000"/>
              <a:buAutoNum type="alphaLcPeriod"/>
            </a:pPr>
            <a:r>
              <a:rPr lang="en-US" sz="2400">
                <a:solidFill>
                  <a:schemeClr val="dk1"/>
                </a:solidFill>
              </a:rPr>
              <a:t>Discuss the changes that were made with the patient</a:t>
            </a:r>
          </a:p>
          <a:p>
            <a:pPr marL="1371600" lvl="2" indent="-342900" rtl="0">
              <a:spcBef>
                <a:spcPts val="0"/>
              </a:spcBef>
              <a:buClr>
                <a:schemeClr val="dk1"/>
              </a:buClr>
              <a:buSzPct val="100000"/>
              <a:buAutoNum type="romanLcPeriod"/>
            </a:pPr>
            <a:r>
              <a:rPr lang="en-US" sz="1800">
                <a:solidFill>
                  <a:schemeClr val="dk1"/>
                </a:solidFill>
              </a:rPr>
              <a:t>Consistent? Doable? Difficult?</a:t>
            </a:r>
          </a:p>
        </p:txBody>
      </p:sp>
      <p:sp>
        <p:nvSpPr>
          <p:cNvPr id="260" name="Shape 260"/>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None/>
            </a:pPr>
            <a:r>
              <a:rPr lang="en-US">
                <a:solidFill>
                  <a:schemeClr val="dk1"/>
                </a:solidFill>
              </a:rPr>
              <a:t>IV. The Power of Data: </a:t>
            </a:r>
            <a:r>
              <a:rPr lang="en-US" b="0">
                <a:solidFill>
                  <a:schemeClr val="dk1"/>
                </a:solidFill>
              </a:rPr>
              <a:t>Transforming Individual Care</a:t>
            </a:r>
          </a:p>
          <a:p>
            <a:pPr lvl="0" algn="l" rtl="0">
              <a:spcBef>
                <a:spcPts val="0"/>
              </a:spcBef>
              <a:buNone/>
            </a:pPr>
            <a:endParaRPr/>
          </a:p>
        </p:txBody>
      </p:sp>
      <p:sp>
        <p:nvSpPr>
          <p:cNvPr id="267" name="Shape 267"/>
          <p:cNvSpPr txBox="1">
            <a:spLocks noGrp="1"/>
          </p:cNvSpPr>
          <p:nvPr>
            <p:ph type="body" idx="1"/>
          </p:nvPr>
        </p:nvSpPr>
        <p:spPr>
          <a:xfrm>
            <a:off x="304725" y="1227749"/>
            <a:ext cx="11274600" cy="4898400"/>
          </a:xfrm>
          <a:prstGeom prst="rect">
            <a:avLst/>
          </a:prstGeom>
        </p:spPr>
        <p:txBody>
          <a:bodyPr lIns="91425" tIns="91425" rIns="91425" bIns="91425" anchor="t" anchorCtr="0">
            <a:noAutofit/>
          </a:bodyPr>
          <a:lstStyle/>
          <a:p>
            <a:pPr marL="0" lvl="0" indent="0" rtl="0">
              <a:spcBef>
                <a:spcPts val="0"/>
              </a:spcBef>
              <a:buNone/>
            </a:pPr>
            <a:endParaRPr sz="2800">
              <a:solidFill>
                <a:schemeClr val="dk1"/>
              </a:solidFill>
            </a:endParaRPr>
          </a:p>
          <a:p>
            <a:pPr marL="457200" lvl="0" indent="-406400" rtl="0">
              <a:spcBef>
                <a:spcPts val="560"/>
              </a:spcBef>
              <a:buClr>
                <a:schemeClr val="dk1"/>
              </a:buClr>
              <a:buSzPct val="100000"/>
              <a:buAutoNum type="arabicPeriod"/>
            </a:pPr>
            <a:r>
              <a:rPr lang="en-US" sz="2800">
                <a:solidFill>
                  <a:schemeClr val="dk1"/>
                </a:solidFill>
              </a:rPr>
              <a:t>Feedback and Advice</a:t>
            </a:r>
          </a:p>
          <a:p>
            <a:pPr marL="914400" lvl="1" indent="-406400" rtl="0">
              <a:spcBef>
                <a:spcPts val="560"/>
              </a:spcBef>
              <a:buClr>
                <a:schemeClr val="dk1"/>
              </a:buClr>
              <a:buSzPct val="100000"/>
              <a:buAutoNum type="alphaLcPeriod"/>
            </a:pPr>
            <a:r>
              <a:rPr lang="en-US" sz="2800">
                <a:solidFill>
                  <a:schemeClr val="dk1"/>
                </a:solidFill>
              </a:rPr>
              <a:t>brainstorm concrete changes they can make to their daily ritua</a:t>
            </a:r>
            <a:r>
              <a:rPr lang="en-US">
                <a:solidFill>
                  <a:schemeClr val="dk1"/>
                </a:solidFill>
              </a:rPr>
              <a:t>l</a:t>
            </a:r>
          </a:p>
          <a:p>
            <a:pPr marL="914400" lvl="1" indent="-228600" rtl="0">
              <a:spcBef>
                <a:spcPts val="560"/>
              </a:spcBef>
              <a:buClr>
                <a:schemeClr val="dk1"/>
              </a:buClr>
              <a:buAutoNum type="alphaLcPeriod"/>
            </a:pPr>
            <a:r>
              <a:rPr lang="en-US">
                <a:solidFill>
                  <a:schemeClr val="dk1"/>
                </a:solidFill>
              </a:rPr>
              <a:t>discuss alternative changes if previous changes need to be altered</a:t>
            </a:r>
          </a:p>
          <a:p>
            <a:pPr marL="457200" lvl="0" indent="-406400" rtl="0">
              <a:spcBef>
                <a:spcPts val="560"/>
              </a:spcBef>
              <a:buClr>
                <a:schemeClr val="dk1"/>
              </a:buClr>
              <a:buSzPct val="100000"/>
              <a:buAutoNum type="arabicPeriod"/>
            </a:pPr>
            <a:r>
              <a:rPr lang="en-US" sz="2800">
                <a:solidFill>
                  <a:schemeClr val="dk1"/>
                </a:solidFill>
              </a:rPr>
              <a:t>Goal Tracking</a:t>
            </a:r>
          </a:p>
          <a:p>
            <a:pPr marL="914400" lvl="1" indent="-406400" rtl="0">
              <a:spcBef>
                <a:spcPts val="560"/>
              </a:spcBef>
              <a:buClr>
                <a:schemeClr val="dk1"/>
              </a:buClr>
              <a:buSzPct val="100000"/>
              <a:buAutoNum type="alphaLcPeriod"/>
            </a:pPr>
            <a:r>
              <a:rPr lang="en-US" sz="2800">
                <a:solidFill>
                  <a:schemeClr val="dk1"/>
                </a:solidFill>
              </a:rPr>
              <a:t>identify specific quantitative goals for next month</a:t>
            </a:r>
          </a:p>
          <a:p>
            <a:pPr marL="914400" lvl="1" indent="-406400" rtl="0">
              <a:spcBef>
                <a:spcPts val="560"/>
              </a:spcBef>
              <a:buClr>
                <a:schemeClr val="dk1"/>
              </a:buClr>
              <a:buSzPct val="100000"/>
              <a:buAutoNum type="alphaLcPeriod"/>
            </a:pPr>
            <a:r>
              <a:rPr lang="en-US" sz="2800">
                <a:solidFill>
                  <a:schemeClr val="dk1"/>
                </a:solidFill>
              </a:rPr>
              <a:t>record healthy habit changes the patient will strive for until next visit.</a:t>
            </a:r>
          </a:p>
          <a:p>
            <a:pPr marL="914400" lvl="1" indent="-406400" rtl="0">
              <a:spcBef>
                <a:spcPts val="560"/>
              </a:spcBef>
              <a:buClr>
                <a:schemeClr val="dk1"/>
              </a:buClr>
              <a:buSzPct val="100000"/>
              <a:buAutoNum type="alphaLcPeriod"/>
            </a:pPr>
            <a:r>
              <a:rPr lang="en-US" sz="2800">
                <a:solidFill>
                  <a:schemeClr val="dk1"/>
                </a:solidFill>
              </a:rPr>
              <a:t>write those changes in two places: (a) the goal tracking folder and (b) a slip the patient can take home</a:t>
            </a:r>
          </a:p>
        </p:txBody>
      </p:sp>
      <p:sp>
        <p:nvSpPr>
          <p:cNvPr id="268" name="Shape 268"/>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04725" y="479574"/>
            <a:ext cx="11274600" cy="655499"/>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IV. The Power of Data: </a:t>
            </a:r>
            <a:r>
              <a:rPr lang="en-US" b="0">
                <a:solidFill>
                  <a:schemeClr val="dk1"/>
                </a:solidFill>
              </a:rPr>
              <a:t>Transforming Individual Care</a:t>
            </a:r>
          </a:p>
          <a:p>
            <a:pPr lvl="0" algn="l">
              <a:spcBef>
                <a:spcPts val="0"/>
              </a:spcBef>
              <a:buNone/>
            </a:pPr>
            <a:endParaRPr/>
          </a:p>
        </p:txBody>
      </p:sp>
      <p:sp>
        <p:nvSpPr>
          <p:cNvPr id="275" name="Shape 275"/>
          <p:cNvSpPr txBox="1">
            <a:spLocks noGrp="1"/>
          </p:cNvSpPr>
          <p:nvPr>
            <p:ph type="body" idx="1"/>
          </p:nvPr>
        </p:nvSpPr>
        <p:spPr>
          <a:xfrm>
            <a:off x="304725" y="1023100"/>
            <a:ext cx="11274600" cy="5103300"/>
          </a:xfrm>
          <a:prstGeom prst="rect">
            <a:avLst/>
          </a:prstGeom>
        </p:spPr>
        <p:txBody>
          <a:bodyPr lIns="91425" tIns="91425" rIns="91425" bIns="91425" anchor="t" anchorCtr="0">
            <a:noAutofit/>
          </a:bodyPr>
          <a:lstStyle/>
          <a:p>
            <a:pPr marL="457200" lvl="0" indent="-406400" rtl="0">
              <a:spcBef>
                <a:spcPts val="0"/>
              </a:spcBef>
              <a:buSzPct val="100000"/>
              <a:buAutoNum type="alphaUcPeriod"/>
            </a:pPr>
            <a:r>
              <a:rPr lang="en-US" sz="2800"/>
              <a:t>Logistics of post visit consults</a:t>
            </a:r>
          </a:p>
          <a:p>
            <a:pPr marL="914400" lvl="1" indent="-228600" rtl="0">
              <a:spcBef>
                <a:spcPts val="0"/>
              </a:spcBef>
              <a:buAutoNum type="alphaLcPeriod"/>
            </a:pPr>
            <a:r>
              <a:rPr lang="en-US"/>
              <a:t>Keeping goal-tracking sheets separately from patient files for easily visible continuity/access</a:t>
            </a:r>
          </a:p>
          <a:p>
            <a:pPr marL="914400" lvl="1" indent="-228600" rtl="0">
              <a:spcBef>
                <a:spcPts val="0"/>
              </a:spcBef>
              <a:buAutoNum type="alphaLcPeriod"/>
            </a:pPr>
            <a:r>
              <a:rPr lang="en-US"/>
              <a:t>No computer/printer: Use Computer to graph what you have; then leave space to pencil in stats yourself for the next few months. </a:t>
            </a:r>
          </a:p>
          <a:p>
            <a:pPr marL="457200" lvl="0" indent="-406400" rtl="0">
              <a:spcBef>
                <a:spcPts val="0"/>
              </a:spcBef>
              <a:buSzPct val="100000"/>
              <a:buAutoNum type="alphaUcPeriod"/>
            </a:pPr>
            <a:r>
              <a:rPr lang="en-US" sz="2800"/>
              <a:t>Ethics/logistics/pros/cons of… (and how we address issues)</a:t>
            </a:r>
          </a:p>
          <a:p>
            <a:pPr marL="914400" lvl="1" indent="-228600" rtl="0">
              <a:spcBef>
                <a:spcPts val="0"/>
              </a:spcBef>
              <a:buAutoNum type="alphaLcPeriod"/>
            </a:pPr>
            <a:r>
              <a:rPr lang="en-US"/>
              <a:t>Doing these consults in the first place</a:t>
            </a:r>
          </a:p>
          <a:p>
            <a:pPr marL="914400" lvl="1" indent="-228600" rtl="0">
              <a:spcBef>
                <a:spcPts val="0"/>
              </a:spcBef>
              <a:buAutoNum type="alphaLcPeriod"/>
            </a:pPr>
            <a:r>
              <a:rPr lang="en-US"/>
              <a:t>Assigning these tasks to students or non-medical personnel</a:t>
            </a:r>
          </a:p>
          <a:p>
            <a:pPr marL="914400" lvl="1" indent="-228600" rtl="0">
              <a:spcBef>
                <a:spcPts val="0"/>
              </a:spcBef>
              <a:buAutoNum type="alphaLcPeriod"/>
            </a:pPr>
            <a:r>
              <a:rPr lang="en-US"/>
              <a:t>Coming up with goals they can realistically adhere to</a:t>
            </a:r>
          </a:p>
          <a:p>
            <a:pPr marL="914400" lvl="1" indent="-228600" rtl="0">
              <a:spcBef>
                <a:spcPts val="0"/>
              </a:spcBef>
              <a:buAutoNum type="alphaLcPeriod"/>
            </a:pPr>
            <a:r>
              <a:rPr lang="en-US"/>
              <a:t>Being respectful; not making them feel discouraged/attacked etc</a:t>
            </a:r>
          </a:p>
        </p:txBody>
      </p:sp>
      <p:sp>
        <p:nvSpPr>
          <p:cNvPr id="276" name="Shape 276"/>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a:spcBef>
                <a:spcPts val="0"/>
              </a:spcBef>
              <a:buNone/>
            </a:pPr>
            <a:r>
              <a:rPr lang="en-US">
                <a:solidFill>
                  <a:schemeClr val="dk1"/>
                </a:solidFill>
              </a:rPr>
              <a:t>IV. The Power of Data: </a:t>
            </a:r>
            <a:r>
              <a:rPr lang="en-US" b="0"/>
              <a:t>Limitations</a:t>
            </a:r>
          </a:p>
        </p:txBody>
      </p:sp>
      <p:sp>
        <p:nvSpPr>
          <p:cNvPr id="283" name="Shape 283"/>
          <p:cNvSpPr txBox="1">
            <a:spLocks noGrp="1"/>
          </p:cNvSpPr>
          <p:nvPr>
            <p:ph type="body" idx="1"/>
          </p:nvPr>
        </p:nvSpPr>
        <p:spPr>
          <a:xfrm>
            <a:off x="304720" y="1600200"/>
            <a:ext cx="11274600" cy="4526100"/>
          </a:xfrm>
          <a:prstGeom prst="rect">
            <a:avLst/>
          </a:prstGeom>
        </p:spPr>
        <p:txBody>
          <a:bodyPr lIns="91425" tIns="91425" rIns="91425" bIns="91425" anchor="t" anchorCtr="0">
            <a:noAutofit/>
          </a:bodyPr>
          <a:lstStyle/>
          <a:p>
            <a:pPr marL="457200" lvl="0" indent="-228600" rtl="0">
              <a:spcBef>
                <a:spcPts val="0"/>
              </a:spcBef>
            </a:pPr>
            <a:r>
              <a:rPr lang="en-US"/>
              <a:t>Diabetics need A1C tests or more frequent and explicit fasting/non-fasting glucose measures. </a:t>
            </a:r>
          </a:p>
          <a:p>
            <a:pPr marL="457200" lvl="0" indent="-228600" rtl="0">
              <a:spcBef>
                <a:spcPts val="0"/>
              </a:spcBef>
            </a:pPr>
            <a:r>
              <a:rPr lang="en-US"/>
              <a:t>There are not measures every month.</a:t>
            </a:r>
          </a:p>
          <a:p>
            <a:pPr marL="457200" lvl="0" indent="-228600">
              <a:spcBef>
                <a:spcPts val="0"/>
              </a:spcBef>
            </a:pPr>
            <a:r>
              <a:rPr lang="en-US"/>
              <a:t>Patient consultations can only be within the limits of local resources.</a:t>
            </a:r>
          </a:p>
        </p:txBody>
      </p:sp>
      <p:sp>
        <p:nvSpPr>
          <p:cNvPr id="284" name="Shape 284"/>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None/>
            </a:pPr>
            <a:r>
              <a:rPr lang="en-US">
                <a:solidFill>
                  <a:schemeClr val="dk1"/>
                </a:solidFill>
              </a:rPr>
              <a:t>V. The Power of Data: </a:t>
            </a:r>
            <a:r>
              <a:rPr lang="en-US" sz="3800" b="0">
                <a:solidFill>
                  <a:schemeClr val="dk1"/>
                </a:solidFill>
              </a:rPr>
              <a:t>Insights for Population Health</a:t>
            </a:r>
          </a:p>
          <a:p>
            <a:pPr lvl="0" algn="l" rtl="0">
              <a:spcBef>
                <a:spcPts val="0"/>
              </a:spcBef>
              <a:buNone/>
            </a:pPr>
            <a:endParaRPr/>
          </a:p>
        </p:txBody>
      </p:sp>
      <p:sp>
        <p:nvSpPr>
          <p:cNvPr id="291" name="Shape 291"/>
          <p:cNvSpPr txBox="1">
            <a:spLocks noGrp="1"/>
          </p:cNvSpPr>
          <p:nvPr>
            <p:ph type="body" idx="1"/>
          </p:nvPr>
        </p:nvSpPr>
        <p:spPr>
          <a:xfrm>
            <a:off x="304725" y="1157374"/>
            <a:ext cx="11274600" cy="4968900"/>
          </a:xfrm>
          <a:prstGeom prst="rect">
            <a:avLst/>
          </a:prstGeom>
        </p:spPr>
        <p:txBody>
          <a:bodyPr lIns="91425" tIns="91425" rIns="91425" bIns="91425" anchor="t" anchorCtr="0">
            <a:noAutofit/>
          </a:bodyPr>
          <a:lstStyle/>
          <a:p>
            <a:pPr marL="457200" marR="0" lvl="0" indent="-431800" algn="l" rtl="0">
              <a:lnSpc>
                <a:spcPct val="100000"/>
              </a:lnSpc>
              <a:spcBef>
                <a:spcPts val="640"/>
              </a:spcBef>
              <a:spcAft>
                <a:spcPts val="0"/>
              </a:spcAft>
              <a:buClr>
                <a:schemeClr val="dk2"/>
              </a:buClr>
              <a:buSzPct val="100000"/>
              <a:buFont typeface="Arial"/>
              <a:buAutoNum type="alphaUcPeriod"/>
            </a:pPr>
            <a:r>
              <a:rPr lang="en-US"/>
              <a:t>Monthly Illness Incidence (Table 4) </a:t>
            </a:r>
          </a:p>
          <a:p>
            <a:pPr marL="914400" marR="0" lvl="1" indent="-228600" algn="l" rtl="0">
              <a:lnSpc>
                <a:spcPct val="100000"/>
              </a:lnSpc>
              <a:spcBef>
                <a:spcPts val="640"/>
              </a:spcBef>
              <a:spcAft>
                <a:spcPts val="0"/>
              </a:spcAft>
              <a:buAutoNum type="alphaLcPeriod"/>
            </a:pPr>
            <a:r>
              <a:rPr lang="en-US"/>
              <a:t>Purpose: Characterizing the most prevalent health issues in our population in a limited time</a:t>
            </a:r>
          </a:p>
          <a:p>
            <a:pPr marL="914400" marR="0" lvl="1" indent="-228600" algn="l" rtl="0">
              <a:lnSpc>
                <a:spcPct val="100000"/>
              </a:lnSpc>
              <a:spcBef>
                <a:spcPts val="640"/>
              </a:spcBef>
              <a:spcAft>
                <a:spcPts val="0"/>
              </a:spcAft>
              <a:buAutoNum type="alphaLcPeriod"/>
            </a:pPr>
            <a:r>
              <a:rPr lang="en-US"/>
              <a:t>Pie Graph option</a:t>
            </a:r>
          </a:p>
          <a:p>
            <a:pPr marL="914400" marR="0" lvl="1" indent="-228600" algn="l" rtl="0">
              <a:lnSpc>
                <a:spcPct val="100000"/>
              </a:lnSpc>
              <a:spcBef>
                <a:spcPts val="640"/>
              </a:spcBef>
              <a:spcAft>
                <a:spcPts val="0"/>
              </a:spcAft>
              <a:buAutoNum type="alphaLcPeriod"/>
            </a:pPr>
            <a:r>
              <a:rPr lang="en-US"/>
              <a:t>Bar graph option</a:t>
            </a:r>
          </a:p>
          <a:p>
            <a:pPr marL="914400" marR="0" lvl="1" indent="-228600" algn="l" rtl="0">
              <a:lnSpc>
                <a:spcPct val="100000"/>
              </a:lnSpc>
              <a:spcBef>
                <a:spcPts val="640"/>
              </a:spcBef>
              <a:spcAft>
                <a:spcPts val="0"/>
              </a:spcAft>
              <a:buAutoNum type="alphaLcPeriod"/>
            </a:pPr>
            <a:r>
              <a:rPr lang="en-US"/>
              <a:t>Uses: Planning Health Education seminars, adjusting clinical inventory</a:t>
            </a:r>
          </a:p>
          <a:p>
            <a:pPr marL="457200" marR="0" lvl="0" indent="-228600" algn="l" rtl="0">
              <a:lnSpc>
                <a:spcPct val="100000"/>
              </a:lnSpc>
              <a:spcBef>
                <a:spcPts val="640"/>
              </a:spcBef>
              <a:spcAft>
                <a:spcPts val="0"/>
              </a:spcAft>
              <a:buAutoNum type="alphaUcPeriod"/>
            </a:pPr>
            <a:r>
              <a:rPr lang="en-US"/>
              <a:t>Illness Incidence by different demographic factors (Table 5)</a:t>
            </a:r>
          </a:p>
          <a:p>
            <a:pPr marL="914400" marR="0" lvl="1" indent="-228600" algn="l" rtl="0">
              <a:lnSpc>
                <a:spcPct val="100000"/>
              </a:lnSpc>
              <a:spcBef>
                <a:spcPts val="640"/>
              </a:spcBef>
              <a:spcAft>
                <a:spcPts val="0"/>
              </a:spcAft>
              <a:buAutoNum type="alphaLcPeriod"/>
            </a:pPr>
            <a:r>
              <a:rPr lang="en-US"/>
              <a:t>Examples of demographic factors to sort by: sex, family history, type of work, children/no children, etc</a:t>
            </a:r>
          </a:p>
          <a:p>
            <a:pPr marL="0" marR="0" lvl="0" indent="0" algn="l" rtl="0">
              <a:lnSpc>
                <a:spcPct val="100000"/>
              </a:lnSpc>
              <a:spcBef>
                <a:spcPts val="640"/>
              </a:spcBef>
              <a:spcAft>
                <a:spcPts val="0"/>
              </a:spcAft>
              <a:buNone/>
            </a:pPr>
            <a:endParaRPr/>
          </a:p>
          <a:p>
            <a:pPr marL="0" marR="0" lvl="0" indent="0" algn="l" rtl="0">
              <a:lnSpc>
                <a:spcPct val="100000"/>
              </a:lnSpc>
              <a:spcBef>
                <a:spcPts val="640"/>
              </a:spcBef>
              <a:spcAft>
                <a:spcPts val="0"/>
              </a:spcAft>
              <a:buNone/>
            </a:pPr>
            <a:endParaRPr/>
          </a:p>
        </p:txBody>
      </p:sp>
      <p:sp>
        <p:nvSpPr>
          <p:cNvPr id="292" name="Shape 292"/>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V. The Power of Data: </a:t>
            </a:r>
            <a:r>
              <a:rPr lang="en-US" sz="3800" b="0">
                <a:solidFill>
                  <a:schemeClr val="dk1"/>
                </a:solidFill>
              </a:rPr>
              <a:t>Insights for Population Health</a:t>
            </a:r>
          </a:p>
        </p:txBody>
      </p:sp>
      <p:sp>
        <p:nvSpPr>
          <p:cNvPr id="299" name="Shape 299"/>
          <p:cNvSpPr txBox="1">
            <a:spLocks noGrp="1"/>
          </p:cNvSpPr>
          <p:nvPr>
            <p:ph type="body" idx="1"/>
          </p:nvPr>
        </p:nvSpPr>
        <p:spPr>
          <a:xfrm>
            <a:off x="304722" y="1600200"/>
            <a:ext cx="4755900" cy="4526100"/>
          </a:xfrm>
          <a:prstGeom prst="rect">
            <a:avLst/>
          </a:prstGeom>
        </p:spPr>
        <p:txBody>
          <a:bodyPr lIns="91425" tIns="91425" rIns="91425" bIns="91425" anchor="t" anchorCtr="0">
            <a:noAutofit/>
          </a:bodyPr>
          <a:lstStyle/>
          <a:p>
            <a:pPr marL="457200" lvl="0" indent="-228600">
              <a:spcBef>
                <a:spcPts val="0"/>
              </a:spcBef>
              <a:buAutoNum type="romanUcPeriod"/>
            </a:pPr>
            <a:r>
              <a:rPr lang="en-US"/>
              <a:t>Why do we have more females coming to clinic than males? How can we address this? </a:t>
            </a:r>
          </a:p>
        </p:txBody>
      </p:sp>
      <p:sp>
        <p:nvSpPr>
          <p:cNvPr id="300" name="Shape 300"/>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pic>
        <p:nvPicPr>
          <p:cNvPr id="301" name="Shape 301" title="Chart"/>
          <p:cNvPicPr preferRelativeResize="0"/>
          <p:nvPr/>
        </p:nvPicPr>
        <p:blipFill>
          <a:blip r:embed="rId3">
            <a:alphaModFix/>
          </a:blip>
          <a:stretch>
            <a:fillRect/>
          </a:stretch>
        </p:blipFill>
        <p:spPr>
          <a:xfrm>
            <a:off x="5169099" y="1600200"/>
            <a:ext cx="6602149" cy="40786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04725" y="274648"/>
            <a:ext cx="11274600" cy="1002000"/>
          </a:xfrm>
          <a:prstGeom prst="rect">
            <a:avLst/>
          </a:prstGeom>
        </p:spPr>
        <p:txBody>
          <a:bodyPr lIns="91425" tIns="91425" rIns="91425" bIns="91425" anchor="ctr" anchorCtr="0">
            <a:noAutofit/>
          </a:bodyPr>
          <a:lstStyle/>
          <a:p>
            <a:pPr lvl="0" algn="l" rtl="0">
              <a:spcBef>
                <a:spcPts val="0"/>
              </a:spcBef>
              <a:buNone/>
            </a:pPr>
            <a:r>
              <a:rPr lang="en-US">
                <a:solidFill>
                  <a:schemeClr val="dk1"/>
                </a:solidFill>
              </a:rPr>
              <a:t>V. The Power of Data: </a:t>
            </a:r>
            <a:r>
              <a:rPr lang="en-US" sz="3800" b="0">
                <a:solidFill>
                  <a:schemeClr val="dk1"/>
                </a:solidFill>
              </a:rPr>
              <a:t>Limitations</a:t>
            </a:r>
          </a:p>
        </p:txBody>
      </p:sp>
      <p:sp>
        <p:nvSpPr>
          <p:cNvPr id="308" name="Shape 308"/>
          <p:cNvSpPr txBox="1">
            <a:spLocks noGrp="1"/>
          </p:cNvSpPr>
          <p:nvPr>
            <p:ph type="body" idx="1"/>
          </p:nvPr>
        </p:nvSpPr>
        <p:spPr>
          <a:xfrm>
            <a:off x="304725" y="991124"/>
            <a:ext cx="11274600" cy="5135100"/>
          </a:xfrm>
          <a:prstGeom prst="rect">
            <a:avLst/>
          </a:prstGeom>
        </p:spPr>
        <p:txBody>
          <a:bodyPr lIns="91425" tIns="91425" rIns="91425" bIns="91425" anchor="t" anchorCtr="0">
            <a:noAutofit/>
          </a:bodyPr>
          <a:lstStyle/>
          <a:p>
            <a:pPr marL="457200" lvl="0" indent="-393700" rtl="0">
              <a:spcBef>
                <a:spcPts val="0"/>
              </a:spcBef>
              <a:buSzPct val="100000"/>
              <a:buAutoNum type="romanUcPeriod"/>
            </a:pPr>
            <a:r>
              <a:rPr lang="en-US" sz="2600"/>
              <a:t>What creates “invisible” statistics?</a:t>
            </a:r>
          </a:p>
          <a:p>
            <a:pPr marL="914400" lvl="1" indent="-393700" rtl="0">
              <a:spcBef>
                <a:spcPts val="0"/>
              </a:spcBef>
              <a:buSzPct val="100000"/>
              <a:buAutoNum type="alphaUcPeriod"/>
            </a:pPr>
            <a:r>
              <a:rPr lang="en-US" sz="2600"/>
              <a:t>Environmental &amp; social factors affect patients’ decisions to attend clinic</a:t>
            </a:r>
          </a:p>
          <a:p>
            <a:pPr marL="1371600" lvl="2" indent="-393700" rtl="0">
              <a:spcBef>
                <a:spcPts val="0"/>
              </a:spcBef>
              <a:buSzPct val="100000"/>
              <a:buAutoNum type="arabicPeriod"/>
            </a:pPr>
            <a:r>
              <a:rPr lang="en-US" sz="2600"/>
              <a:t>I.e. proximity from home, daily business, children to care for</a:t>
            </a:r>
          </a:p>
          <a:p>
            <a:pPr marL="914400" lvl="1" indent="-393700" rtl="0">
              <a:spcBef>
                <a:spcPts val="0"/>
              </a:spcBef>
              <a:buSzPct val="100000"/>
              <a:buAutoNum type="alphaUcPeriod"/>
            </a:pPr>
            <a:r>
              <a:rPr lang="en-US" sz="2600"/>
              <a:t>Patients may only visit doctor when condition reaches a “threshold of need”</a:t>
            </a:r>
          </a:p>
          <a:p>
            <a:pPr marL="914400" lvl="1" indent="-393700" rtl="0">
              <a:spcBef>
                <a:spcPts val="0"/>
              </a:spcBef>
              <a:buSzPct val="100000"/>
              <a:buAutoNum type="alphaUcPeriod"/>
            </a:pPr>
            <a:r>
              <a:rPr lang="en-US" sz="2600"/>
              <a:t>Patients have differing degrees of self-efficacy, and may opt for self-care</a:t>
            </a:r>
          </a:p>
          <a:p>
            <a:pPr marL="914400" lvl="1" indent="-393700" rtl="0">
              <a:spcBef>
                <a:spcPts val="0"/>
              </a:spcBef>
              <a:buSzPct val="100000"/>
              <a:buAutoNum type="alphaUcPeriod"/>
            </a:pPr>
            <a:r>
              <a:rPr lang="en-US" sz="2600"/>
              <a:t>Stigma attached to certain procedures or conditions</a:t>
            </a:r>
          </a:p>
          <a:p>
            <a:pPr marL="1371600" lvl="2" indent="-393700" rtl="0">
              <a:spcBef>
                <a:spcPts val="0"/>
              </a:spcBef>
              <a:buSzPct val="100000"/>
              <a:buAutoNum type="arabicPeriod"/>
            </a:pPr>
            <a:r>
              <a:rPr lang="en-US" sz="2600"/>
              <a:t> STD screening, drug/alcohol/smoking habits</a:t>
            </a:r>
          </a:p>
          <a:p>
            <a:pPr marL="914400" lvl="1" indent="-393700" rtl="0">
              <a:spcBef>
                <a:spcPts val="0"/>
              </a:spcBef>
              <a:buSzPct val="100000"/>
              <a:buAutoNum type="alphaUcPeriod"/>
            </a:pPr>
            <a:r>
              <a:rPr lang="en-US" sz="2600" b="1"/>
              <a:t>Therefore, the ACTUAL incidence or prevalence of disease in any community is likely much higher than statistically reported.</a:t>
            </a:r>
          </a:p>
        </p:txBody>
      </p:sp>
      <p:sp>
        <p:nvSpPr>
          <p:cNvPr id="309" name="Shape 309"/>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a:spcBef>
                <a:spcPts val="0"/>
              </a:spcBef>
              <a:buNone/>
            </a:pPr>
            <a:r>
              <a:rPr lang="en-US"/>
              <a:t>VI: Global Health Ethics: </a:t>
            </a:r>
            <a:r>
              <a:rPr lang="en-US" b="0"/>
              <a:t>Common Scenarios</a:t>
            </a:r>
          </a:p>
        </p:txBody>
      </p:sp>
      <p:sp>
        <p:nvSpPr>
          <p:cNvPr id="316" name="Shape 316"/>
          <p:cNvSpPr txBox="1">
            <a:spLocks noGrp="1"/>
          </p:cNvSpPr>
          <p:nvPr>
            <p:ph type="body" idx="1"/>
          </p:nvPr>
        </p:nvSpPr>
        <p:spPr>
          <a:xfrm>
            <a:off x="635325" y="1089750"/>
            <a:ext cx="11274600" cy="4526100"/>
          </a:xfrm>
          <a:prstGeom prst="rect">
            <a:avLst/>
          </a:prstGeom>
        </p:spPr>
        <p:txBody>
          <a:bodyPr lIns="91425" tIns="91425" rIns="91425" bIns="91425" anchor="t" anchorCtr="0">
            <a:noAutofit/>
          </a:bodyPr>
          <a:lstStyle/>
          <a:p>
            <a:pPr marL="457200" lvl="0" indent="-228600" rtl="0">
              <a:spcBef>
                <a:spcPts val="0"/>
              </a:spcBef>
              <a:buAutoNum type="romanUcPeriod"/>
            </a:pPr>
            <a:r>
              <a:rPr lang="en-US"/>
              <a:t>Should we screen for depression if we cannot offer consistent counseling services or continuity? </a:t>
            </a:r>
          </a:p>
          <a:p>
            <a:pPr marL="457200" lvl="0" indent="-228600" rtl="0">
              <a:spcBef>
                <a:spcPts val="0"/>
              </a:spcBef>
              <a:buAutoNum type="romanUcPeriod"/>
            </a:pPr>
            <a:r>
              <a:rPr lang="en-US">
                <a:solidFill>
                  <a:schemeClr val="dk1"/>
                </a:solidFill>
              </a:rPr>
              <a:t>How can we help our patients who face domestic violence or sexual assault? Where would we send them for support and what kind of law enforcement could we contact?</a:t>
            </a:r>
          </a:p>
          <a:p>
            <a:pPr marL="457200" lvl="0" indent="-228600" rtl="0">
              <a:spcBef>
                <a:spcPts val="0"/>
              </a:spcBef>
              <a:buAutoNum type="romanUcPeriod"/>
            </a:pPr>
            <a:r>
              <a:rPr lang="en-US"/>
              <a:t>Should we screen for breast, skin, etc... cancer if we cannot offer the patient biopsy services and cancer treatment?</a:t>
            </a:r>
          </a:p>
          <a:p>
            <a:pPr marL="457200" lvl="0" indent="-228600" rtl="0">
              <a:spcBef>
                <a:spcPts val="0"/>
              </a:spcBef>
              <a:buAutoNum type="romanUcPeriod"/>
            </a:pPr>
            <a:r>
              <a:rPr lang="en-US"/>
              <a:t>Is it unethical to use expired medications if research supports their lasting efficacy? </a:t>
            </a:r>
          </a:p>
        </p:txBody>
      </p:sp>
      <p:sp>
        <p:nvSpPr>
          <p:cNvPr id="317" name="Shape 317"/>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04720" y="427037"/>
            <a:ext cx="11274600" cy="1143000"/>
          </a:xfrm>
          <a:prstGeom prst="rect">
            <a:avLst/>
          </a:prstGeom>
        </p:spPr>
        <p:txBody>
          <a:bodyPr lIns="91425" tIns="91425" rIns="91425" bIns="91425" anchor="ctr" anchorCtr="0">
            <a:noAutofit/>
          </a:bodyPr>
          <a:lstStyle/>
          <a:p>
            <a:pPr lvl="0" algn="l">
              <a:spcBef>
                <a:spcPts val="0"/>
              </a:spcBef>
              <a:buClr>
                <a:schemeClr val="dk1"/>
              </a:buClr>
              <a:buSzPct val="27500"/>
              <a:buFont typeface="Arial"/>
              <a:buNone/>
            </a:pPr>
            <a:r>
              <a:rPr lang="en-US">
                <a:solidFill>
                  <a:schemeClr val="dk1"/>
                </a:solidFill>
              </a:rPr>
              <a:t>VI: Global Health Ethics: </a:t>
            </a:r>
            <a:r>
              <a:rPr lang="en-US" b="0">
                <a:solidFill>
                  <a:schemeClr val="dk1"/>
                </a:solidFill>
              </a:rPr>
              <a:t>Boundaries of Undergraduate Involvement</a:t>
            </a:r>
          </a:p>
        </p:txBody>
      </p:sp>
      <p:sp>
        <p:nvSpPr>
          <p:cNvPr id="324" name="Shape 324"/>
          <p:cNvSpPr txBox="1">
            <a:spLocks noGrp="1"/>
          </p:cNvSpPr>
          <p:nvPr>
            <p:ph type="body" idx="1"/>
          </p:nvPr>
        </p:nvSpPr>
        <p:spPr>
          <a:xfrm>
            <a:off x="304720" y="1855650"/>
            <a:ext cx="11274600" cy="4526100"/>
          </a:xfrm>
          <a:prstGeom prst="rect">
            <a:avLst/>
          </a:prstGeom>
        </p:spPr>
        <p:txBody>
          <a:bodyPr lIns="91425" tIns="91425" rIns="91425" bIns="91425" anchor="t" anchorCtr="0">
            <a:noAutofit/>
          </a:bodyPr>
          <a:lstStyle/>
          <a:p>
            <a:pPr marL="457200" lvl="0" indent="-228600" rtl="0">
              <a:spcBef>
                <a:spcPts val="0"/>
              </a:spcBef>
              <a:buAutoNum type="romanUcPeriod"/>
            </a:pPr>
            <a:r>
              <a:rPr lang="en-US"/>
              <a:t>Students are required to introduce themselves as simply students, not medical providers. Patients sign waivers consenting to undergo patient intake by students.</a:t>
            </a:r>
          </a:p>
          <a:p>
            <a:pPr marL="457200" lvl="0" indent="-228600" rtl="0">
              <a:spcBef>
                <a:spcPts val="0"/>
              </a:spcBef>
              <a:buAutoNum type="romanUcPeriod"/>
            </a:pPr>
            <a:r>
              <a:rPr lang="en-US"/>
              <a:t>Only undergraduate nursing students or EMT-licensed undergraduates are allowed to take patient vitals.</a:t>
            </a:r>
          </a:p>
          <a:p>
            <a:pPr marL="457200" lvl="0" indent="-228600">
              <a:spcBef>
                <a:spcPts val="0"/>
              </a:spcBef>
              <a:buAutoNum type="romanUcPeriod"/>
            </a:pPr>
            <a:r>
              <a:rPr lang="en-US"/>
              <a:t>Prescriptions are filled by undergraduates with physician supervision.</a:t>
            </a:r>
          </a:p>
        </p:txBody>
      </p:sp>
      <p:sp>
        <p:nvSpPr>
          <p:cNvPr id="325" name="Shape 32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4720" y="146737"/>
            <a:ext cx="11274600" cy="1143000"/>
          </a:xfrm>
          <a:prstGeom prst="rect">
            <a:avLst/>
          </a:prstGeom>
        </p:spPr>
        <p:txBody>
          <a:bodyPr lIns="91425" tIns="91425" rIns="91425" bIns="91425" anchor="ctr" anchorCtr="0">
            <a:noAutofit/>
          </a:bodyPr>
          <a:lstStyle/>
          <a:p>
            <a:pPr lvl="0" algn="l">
              <a:spcBef>
                <a:spcPts val="0"/>
              </a:spcBef>
              <a:buNone/>
            </a:pPr>
            <a:r>
              <a:rPr lang="en-US"/>
              <a:t>I. Colonia Margarita Moran in Tijuana, MX</a:t>
            </a:r>
          </a:p>
        </p:txBody>
      </p:sp>
      <p:sp>
        <p:nvSpPr>
          <p:cNvPr id="84" name="Shape 84"/>
          <p:cNvSpPr txBox="1">
            <a:spLocks noGrp="1"/>
          </p:cNvSpPr>
          <p:nvPr>
            <p:ph type="body" idx="1"/>
          </p:nvPr>
        </p:nvSpPr>
        <p:spPr>
          <a:xfrm>
            <a:off x="304725" y="1066800"/>
            <a:ext cx="3754500" cy="2735400"/>
          </a:xfrm>
          <a:prstGeom prst="rect">
            <a:avLst/>
          </a:prstGeom>
        </p:spPr>
        <p:txBody>
          <a:bodyPr lIns="91425" tIns="91425" rIns="91425" bIns="91425" anchor="t" anchorCtr="0">
            <a:noAutofit/>
          </a:bodyPr>
          <a:lstStyle/>
          <a:p>
            <a:pPr marL="457200" lvl="0" indent="-355600" rtl="0">
              <a:spcBef>
                <a:spcPts val="0"/>
              </a:spcBef>
              <a:buClr>
                <a:schemeClr val="dk1"/>
              </a:buClr>
              <a:buSzPct val="100000"/>
            </a:pPr>
            <a:r>
              <a:rPr lang="en-US" sz="2000" b="1">
                <a:solidFill>
                  <a:schemeClr val="dk1"/>
                </a:solidFill>
              </a:rPr>
              <a:t>15 Minutes </a:t>
            </a:r>
            <a:r>
              <a:rPr lang="en-US" sz="2000">
                <a:solidFill>
                  <a:schemeClr val="dk1"/>
                </a:solidFill>
              </a:rPr>
              <a:t>from the US-Mexico border</a:t>
            </a:r>
          </a:p>
          <a:p>
            <a:pPr marL="457200" lvl="0" indent="-355600" rtl="0">
              <a:spcBef>
                <a:spcPts val="0"/>
              </a:spcBef>
              <a:buClr>
                <a:schemeClr val="dk1"/>
              </a:buClr>
              <a:buSzPct val="100000"/>
            </a:pPr>
            <a:r>
              <a:rPr lang="en-US" sz="2000" b="1">
                <a:solidFill>
                  <a:schemeClr val="dk1"/>
                </a:solidFill>
              </a:rPr>
              <a:t>3 Hours </a:t>
            </a:r>
            <a:r>
              <a:rPr lang="en-US" sz="2000">
                <a:solidFill>
                  <a:schemeClr val="dk1"/>
                </a:solidFill>
              </a:rPr>
              <a:t>from UCLA</a:t>
            </a:r>
          </a:p>
          <a:p>
            <a:pPr marL="457200" lvl="0" indent="-355600" rtl="0">
              <a:spcBef>
                <a:spcPts val="0"/>
              </a:spcBef>
              <a:buClr>
                <a:schemeClr val="dk1"/>
              </a:buClr>
              <a:buSzPct val="100000"/>
            </a:pPr>
            <a:r>
              <a:rPr lang="en-US" sz="2000" b="1">
                <a:solidFill>
                  <a:schemeClr val="dk1"/>
                </a:solidFill>
              </a:rPr>
              <a:t>Origin: </a:t>
            </a:r>
            <a:r>
              <a:rPr lang="en-US" sz="2000">
                <a:solidFill>
                  <a:schemeClr val="dk1"/>
                </a:solidFill>
              </a:rPr>
              <a:t>these community members were displaced from their homes by a flooding disaster</a:t>
            </a:r>
          </a:p>
          <a:p>
            <a:pPr lvl="0">
              <a:spcBef>
                <a:spcPts val="0"/>
              </a:spcBef>
              <a:buNone/>
            </a:pPr>
            <a:endParaRPr sz="2000"/>
          </a:p>
        </p:txBody>
      </p:sp>
      <p:sp>
        <p:nvSpPr>
          <p:cNvPr id="85" name="Shape 8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04720" y="4270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VI: Global Health Ethics: </a:t>
            </a:r>
            <a:r>
              <a:rPr lang="en-US" b="0">
                <a:solidFill>
                  <a:schemeClr val="dk1"/>
                </a:solidFill>
              </a:rPr>
              <a:t>Boundaries of Undergraduate Involvement</a:t>
            </a:r>
          </a:p>
        </p:txBody>
      </p:sp>
      <p:sp>
        <p:nvSpPr>
          <p:cNvPr id="332" name="Shape 332"/>
          <p:cNvSpPr txBox="1">
            <a:spLocks noGrp="1"/>
          </p:cNvSpPr>
          <p:nvPr>
            <p:ph type="body" idx="1"/>
          </p:nvPr>
        </p:nvSpPr>
        <p:spPr>
          <a:xfrm>
            <a:off x="671424" y="1600200"/>
            <a:ext cx="10908000" cy="4526100"/>
          </a:xfrm>
          <a:prstGeom prst="rect">
            <a:avLst/>
          </a:prstGeom>
        </p:spPr>
        <p:txBody>
          <a:bodyPr lIns="91425" tIns="91425" rIns="91425" bIns="91425" anchor="t" anchorCtr="0">
            <a:noAutofit/>
          </a:bodyPr>
          <a:lstStyle/>
          <a:p>
            <a:pPr marL="457200" lvl="0" indent="-425450" rtl="0">
              <a:spcBef>
                <a:spcPts val="0"/>
              </a:spcBef>
              <a:buSzPct val="100000"/>
              <a:buAutoNum type="romanUcPeriod"/>
            </a:pPr>
            <a:r>
              <a:rPr lang="en-US" sz="3100"/>
              <a:t>Students DO NOT give any affective indications (ex: worry, despair) during patient intake.</a:t>
            </a:r>
          </a:p>
          <a:p>
            <a:pPr marL="457200" lvl="0" indent="-425450" rtl="0">
              <a:spcBef>
                <a:spcPts val="0"/>
              </a:spcBef>
              <a:buSzPct val="100000"/>
              <a:buAutoNum type="romanUcPeriod"/>
            </a:pPr>
            <a:r>
              <a:rPr lang="en-US" sz="3100"/>
              <a:t>Students DO NOT perform patient physicals or diagnosis.</a:t>
            </a:r>
          </a:p>
          <a:p>
            <a:pPr marL="457200" lvl="0" indent="-425450" rtl="0">
              <a:spcBef>
                <a:spcPts val="0"/>
              </a:spcBef>
              <a:buSzPct val="100000"/>
              <a:buAutoNum type="romanUcPeriod"/>
            </a:pPr>
            <a:r>
              <a:rPr lang="en-US" sz="3100"/>
              <a:t>Students are required to be HIPAA certified to interview patients.</a:t>
            </a:r>
          </a:p>
          <a:p>
            <a:pPr marL="457200" lvl="0" indent="-425450" rtl="0">
              <a:spcBef>
                <a:spcPts val="0"/>
              </a:spcBef>
              <a:buSzPct val="100000"/>
              <a:buAutoNum type="romanUcPeriod"/>
            </a:pPr>
            <a:r>
              <a:rPr lang="en-US" sz="3100"/>
              <a:t>Students are required to have up-to-date vaccinations.</a:t>
            </a:r>
          </a:p>
          <a:p>
            <a:pPr marL="457200" lvl="0" indent="-425450" rtl="0">
              <a:spcBef>
                <a:spcPts val="0"/>
              </a:spcBef>
              <a:buSzPct val="100000"/>
              <a:buAutoNum type="romanUcPeriod"/>
            </a:pPr>
            <a:r>
              <a:rPr lang="en-US" sz="3100"/>
              <a:t>Students must pass a written and oral exam on appropriate patient intake techniques before they attend clinic.</a:t>
            </a:r>
          </a:p>
        </p:txBody>
      </p:sp>
      <p:sp>
        <p:nvSpPr>
          <p:cNvPr id="333" name="Shape 333"/>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04720" y="4270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VI: Global Health Ethics: </a:t>
            </a:r>
            <a:r>
              <a:rPr lang="en-US" b="0">
                <a:solidFill>
                  <a:schemeClr val="dk1"/>
                </a:solidFill>
              </a:rPr>
              <a:t>Social Justice Over Charity</a:t>
            </a:r>
          </a:p>
        </p:txBody>
      </p:sp>
      <p:sp>
        <p:nvSpPr>
          <p:cNvPr id="340" name="Shape 340"/>
          <p:cNvSpPr txBox="1">
            <a:spLocks noGrp="1"/>
          </p:cNvSpPr>
          <p:nvPr>
            <p:ph type="body" idx="1"/>
          </p:nvPr>
        </p:nvSpPr>
        <p:spPr>
          <a:xfrm>
            <a:off x="304725" y="1371600"/>
            <a:ext cx="11508900" cy="4639200"/>
          </a:xfrm>
          <a:prstGeom prst="rect">
            <a:avLst/>
          </a:prstGeom>
        </p:spPr>
        <p:txBody>
          <a:bodyPr lIns="91425" tIns="91425" rIns="91425" bIns="91425" anchor="t" anchorCtr="0">
            <a:noAutofit/>
          </a:bodyPr>
          <a:lstStyle/>
          <a:p>
            <a:pPr marL="457200" lvl="0" indent="-393700" rtl="0">
              <a:spcBef>
                <a:spcPts val="0"/>
              </a:spcBef>
              <a:buSzPct val="100000"/>
              <a:buAutoNum type="romanUcPeriod"/>
            </a:pPr>
            <a:r>
              <a:rPr lang="en-US" sz="2600"/>
              <a:t>Social Justice:</a:t>
            </a:r>
            <a:r>
              <a:rPr lang="en-US" sz="2600">
                <a:solidFill>
                  <a:srgbClr val="000000"/>
                </a:solidFill>
              </a:rPr>
              <a:t> Promoting a just society by challenging injustice and valuing diversity </a:t>
            </a:r>
          </a:p>
          <a:p>
            <a:pPr marL="914400" lvl="1" indent="-368300" rtl="0">
              <a:spcBef>
                <a:spcPts val="0"/>
              </a:spcBef>
              <a:buClr>
                <a:srgbClr val="000000"/>
              </a:buClr>
              <a:buSzPct val="100000"/>
              <a:buAutoNum type="alphaUcPeriod"/>
            </a:pPr>
            <a:r>
              <a:rPr lang="en-US" sz="2200">
                <a:solidFill>
                  <a:srgbClr val="000000"/>
                </a:solidFill>
              </a:rPr>
              <a:t>Equality in access to and quality of health care </a:t>
            </a:r>
          </a:p>
          <a:p>
            <a:pPr marL="914400" lvl="1" indent="-368300" rtl="0">
              <a:spcBef>
                <a:spcPts val="960"/>
              </a:spcBef>
              <a:buClr>
                <a:srgbClr val="000000"/>
              </a:buClr>
              <a:buSzPct val="100000"/>
              <a:buAutoNum type="alphaUcPeriod"/>
            </a:pPr>
            <a:r>
              <a:rPr lang="en-US" sz="2200">
                <a:solidFill>
                  <a:srgbClr val="000000"/>
                </a:solidFill>
              </a:rPr>
              <a:t>The right to health for everyone</a:t>
            </a:r>
          </a:p>
          <a:p>
            <a:pPr marL="0" lvl="0" indent="0" rtl="0">
              <a:spcBef>
                <a:spcPts val="960"/>
              </a:spcBef>
              <a:buNone/>
            </a:pPr>
            <a:r>
              <a:rPr lang="en-US" sz="2600">
                <a:solidFill>
                  <a:srgbClr val="000000"/>
                </a:solidFill>
              </a:rPr>
              <a:t>II. How does Flying Samaritans at UCLA promote Social Justice? </a:t>
            </a:r>
          </a:p>
          <a:p>
            <a:pPr marL="914400" lvl="0" indent="-368300" rtl="0">
              <a:spcBef>
                <a:spcPts val="0"/>
              </a:spcBef>
              <a:buClr>
                <a:srgbClr val="000000"/>
              </a:buClr>
              <a:buSzPct val="100000"/>
              <a:buAutoNum type="alphaUcPeriod"/>
            </a:pPr>
            <a:r>
              <a:rPr lang="en-US" sz="2200">
                <a:solidFill>
                  <a:srgbClr val="000000"/>
                </a:solidFill>
              </a:rPr>
              <a:t>We see the Community of Colonia Margarita Moran as a partner instead of a recipient</a:t>
            </a:r>
          </a:p>
          <a:p>
            <a:pPr marL="914400" lvl="0" indent="-368300" rtl="0">
              <a:spcBef>
                <a:spcPts val="0"/>
              </a:spcBef>
              <a:buClr>
                <a:srgbClr val="000000"/>
              </a:buClr>
              <a:buSzPct val="100000"/>
              <a:buAutoNum type="alphaUcPeriod"/>
            </a:pPr>
            <a:r>
              <a:rPr lang="en-US" sz="2200">
                <a:solidFill>
                  <a:srgbClr val="000000"/>
                </a:solidFill>
              </a:rPr>
              <a:t>We try to implement indirect service, advocacy, social action rather than direct service (like providing food). </a:t>
            </a:r>
          </a:p>
          <a:p>
            <a:pPr marL="914400" lvl="0" indent="-368300" rtl="0">
              <a:spcBef>
                <a:spcPts val="0"/>
              </a:spcBef>
              <a:buClr>
                <a:srgbClr val="000000"/>
              </a:buClr>
              <a:buSzPct val="100000"/>
              <a:buAutoNum type="alphaUcPeriod"/>
            </a:pPr>
            <a:r>
              <a:rPr lang="en-US" sz="2200">
                <a:solidFill>
                  <a:srgbClr val="000000"/>
                </a:solidFill>
              </a:rPr>
              <a:t>We promote empowerment rather than dependence.</a:t>
            </a:r>
          </a:p>
          <a:p>
            <a:pPr marL="914400" lvl="0" indent="-368300" rtl="0">
              <a:spcBef>
                <a:spcPts val="0"/>
              </a:spcBef>
              <a:buClr>
                <a:srgbClr val="000000"/>
              </a:buClr>
              <a:buSzPct val="100000"/>
              <a:buAutoNum type="alphaUcPeriod"/>
            </a:pPr>
            <a:r>
              <a:rPr lang="en-US" sz="2200">
                <a:solidFill>
                  <a:srgbClr val="000000"/>
                </a:solidFill>
              </a:rPr>
              <a:t>We promote social change instead of the status quo.</a:t>
            </a:r>
          </a:p>
        </p:txBody>
      </p:sp>
      <p:sp>
        <p:nvSpPr>
          <p:cNvPr id="341" name="Shape 341"/>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a:spcBef>
                <a:spcPts val="0"/>
              </a:spcBef>
              <a:buNone/>
            </a:pPr>
            <a:r>
              <a:rPr lang="en-US"/>
              <a:t>VII: Cultural Competency:</a:t>
            </a:r>
            <a:r>
              <a:rPr lang="en-US" b="0"/>
              <a:t> Health Care and Health Education </a:t>
            </a:r>
          </a:p>
        </p:txBody>
      </p:sp>
      <p:sp>
        <p:nvSpPr>
          <p:cNvPr id="348" name="Shape 348"/>
          <p:cNvSpPr txBox="1">
            <a:spLocks noGrp="1"/>
          </p:cNvSpPr>
          <p:nvPr>
            <p:ph type="body" idx="1"/>
          </p:nvPr>
        </p:nvSpPr>
        <p:spPr>
          <a:xfrm>
            <a:off x="591474" y="1600200"/>
            <a:ext cx="10987800" cy="4526100"/>
          </a:xfrm>
          <a:prstGeom prst="rect">
            <a:avLst/>
          </a:prstGeom>
        </p:spPr>
        <p:txBody>
          <a:bodyPr lIns="91425" tIns="91425" rIns="91425" bIns="91425" anchor="t" anchorCtr="0">
            <a:noAutofit/>
          </a:bodyPr>
          <a:lstStyle/>
          <a:p>
            <a:pPr marL="457200" lvl="0" indent="-228600" rtl="0">
              <a:spcBef>
                <a:spcPts val="0"/>
              </a:spcBef>
              <a:buAutoNum type="romanUcPeriod"/>
            </a:pPr>
            <a:r>
              <a:rPr lang="en-US"/>
              <a:t>Student volunteers receive a cultural competency crash course before they can attend clinic</a:t>
            </a:r>
          </a:p>
          <a:p>
            <a:pPr marL="914400" lvl="1" indent="-228600" rtl="0">
              <a:spcBef>
                <a:spcPts val="0"/>
              </a:spcBef>
              <a:buAutoNum type="alphaUcPeriod"/>
            </a:pPr>
            <a:r>
              <a:rPr lang="en-US"/>
              <a:t>Look patient in the eye, even when using a translator</a:t>
            </a:r>
          </a:p>
          <a:p>
            <a:pPr marL="914400" lvl="1" indent="-228600" rtl="0">
              <a:spcBef>
                <a:spcPts val="0"/>
              </a:spcBef>
              <a:buAutoNum type="alphaUcPeriod"/>
            </a:pPr>
            <a:r>
              <a:rPr lang="en-US"/>
              <a:t>Be aware of the Catholicism in the community. Be effective but not offensive.</a:t>
            </a:r>
          </a:p>
          <a:p>
            <a:pPr marL="914400" lvl="1" indent="-228600" rtl="0">
              <a:spcBef>
                <a:spcPts val="0"/>
              </a:spcBef>
              <a:buAutoNum type="alphaUcPeriod"/>
            </a:pPr>
            <a:r>
              <a:rPr lang="en-US"/>
              <a:t>Do not impose judgement on unfamiliar behaviors or homeopathic medicine.</a:t>
            </a:r>
          </a:p>
          <a:p>
            <a:pPr marL="457200" lvl="0" indent="-228600">
              <a:spcBef>
                <a:spcPts val="0"/>
              </a:spcBef>
              <a:buAutoNum type="romanUcPeriod"/>
            </a:pPr>
            <a:r>
              <a:rPr lang="en-US"/>
              <a:t>Equipping our doctors</a:t>
            </a:r>
          </a:p>
        </p:txBody>
      </p:sp>
      <p:sp>
        <p:nvSpPr>
          <p:cNvPr id="349" name="Shape 349"/>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04725" y="274650"/>
            <a:ext cx="11732700" cy="1143000"/>
          </a:xfrm>
          <a:prstGeom prst="rect">
            <a:avLst/>
          </a:prstGeom>
        </p:spPr>
        <p:txBody>
          <a:bodyPr lIns="91425" tIns="91425" rIns="91425" bIns="91425" anchor="ctr" anchorCtr="0">
            <a:noAutofit/>
          </a:bodyPr>
          <a:lstStyle/>
          <a:p>
            <a:pPr lvl="0" algn="l" rtl="0">
              <a:spcBef>
                <a:spcPts val="0"/>
              </a:spcBef>
              <a:buNone/>
            </a:pPr>
            <a:r>
              <a:rPr lang="en-US"/>
              <a:t>VII: Cultural Competency:</a:t>
            </a:r>
            <a:r>
              <a:rPr lang="en-US" b="0"/>
              <a:t> Health Care and Health Education </a:t>
            </a:r>
          </a:p>
        </p:txBody>
      </p:sp>
      <p:sp>
        <p:nvSpPr>
          <p:cNvPr id="356" name="Shape 356"/>
          <p:cNvSpPr txBox="1">
            <a:spLocks noGrp="1"/>
          </p:cNvSpPr>
          <p:nvPr>
            <p:ph type="body" idx="1"/>
          </p:nvPr>
        </p:nvSpPr>
        <p:spPr>
          <a:xfrm>
            <a:off x="304725" y="1417650"/>
            <a:ext cx="11274600" cy="4191000"/>
          </a:xfrm>
          <a:prstGeom prst="rect">
            <a:avLst/>
          </a:prstGeom>
        </p:spPr>
        <p:txBody>
          <a:bodyPr lIns="91425" tIns="91425" rIns="91425" bIns="91425" anchor="t" anchorCtr="0">
            <a:noAutofit/>
          </a:bodyPr>
          <a:lstStyle/>
          <a:p>
            <a:pPr marL="457200" lvl="0" indent="-228600" rtl="0">
              <a:spcBef>
                <a:spcPts val="0"/>
              </a:spcBef>
              <a:buAutoNum type="romanUcPeriod"/>
            </a:pPr>
            <a:r>
              <a:rPr lang="en-US"/>
              <a:t>Health education programs are community-focused</a:t>
            </a:r>
          </a:p>
          <a:p>
            <a:pPr marL="914400" lvl="1" indent="-381000" rtl="0">
              <a:spcBef>
                <a:spcPts val="0"/>
              </a:spcBef>
              <a:buSzPct val="100000"/>
              <a:buAutoNum type="alphaUcPeriod"/>
            </a:pPr>
            <a:r>
              <a:rPr lang="en-US" sz="2400"/>
              <a:t>Train English-speaking Health Education Committee members to present in Spanish</a:t>
            </a:r>
          </a:p>
          <a:p>
            <a:pPr marL="914400" lvl="1" indent="-381000" rtl="0">
              <a:spcBef>
                <a:spcPts val="0"/>
              </a:spcBef>
              <a:buSzPct val="100000"/>
              <a:buAutoNum type="alphaUcPeriod"/>
            </a:pPr>
            <a:r>
              <a:rPr lang="en-US" sz="2400"/>
              <a:t>Use Public Health Committee data on food at local markets to tailor diabetes and lifestyle medicine presentations</a:t>
            </a:r>
          </a:p>
          <a:p>
            <a:pPr marL="914400" lvl="1" indent="-381000" rtl="0">
              <a:spcBef>
                <a:spcPts val="0"/>
              </a:spcBef>
              <a:buSzPct val="100000"/>
              <a:buAutoNum type="alphaUcPeriod"/>
            </a:pPr>
            <a:r>
              <a:rPr lang="en-US" sz="2400"/>
              <a:t>Focuses on physical activity that can be done without rooms, green spaces, or gyms</a:t>
            </a:r>
          </a:p>
          <a:p>
            <a:pPr marL="914400" lvl="1" indent="-381000" rtl="0">
              <a:spcBef>
                <a:spcPts val="0"/>
              </a:spcBef>
              <a:buSzPct val="100000"/>
              <a:buAutoNum type="alphaUcPeriod"/>
            </a:pPr>
            <a:r>
              <a:rPr lang="en-US" sz="2400" i="1"/>
              <a:t>Does </a:t>
            </a:r>
            <a:r>
              <a:rPr lang="en-US" sz="2400"/>
              <a:t>rather than </a:t>
            </a:r>
            <a:r>
              <a:rPr lang="en-US" sz="2400" i="1"/>
              <a:t>tells</a:t>
            </a:r>
          </a:p>
          <a:p>
            <a:pPr marL="457200" lvl="0" indent="-228600" rtl="0">
              <a:spcBef>
                <a:spcPts val="0"/>
              </a:spcBef>
              <a:buAutoNum type="romanUcPeriod"/>
            </a:pPr>
            <a:r>
              <a:rPr lang="en-US"/>
              <a:t>We are still learning!</a:t>
            </a:r>
          </a:p>
          <a:p>
            <a:pPr marL="914400" lvl="1" indent="-381000" rtl="0">
              <a:spcBef>
                <a:spcPts val="0"/>
              </a:spcBef>
              <a:buSzPct val="100000"/>
              <a:buAutoNum type="alphaUcPeriod"/>
            </a:pPr>
            <a:r>
              <a:rPr lang="en-US" sz="2400"/>
              <a:t>Educated about Zika virus when the risk to our population was minor</a:t>
            </a:r>
          </a:p>
          <a:p>
            <a:pPr marL="914400" lvl="1" indent="-381000" rtl="0">
              <a:spcBef>
                <a:spcPts val="0"/>
              </a:spcBef>
              <a:buSzPct val="100000"/>
              <a:buAutoNum type="alphaUcPeriod"/>
            </a:pPr>
            <a:r>
              <a:rPr lang="en-US" sz="2400"/>
              <a:t>Recently presented on hygiene using hand washing techniques under running water</a:t>
            </a:r>
          </a:p>
        </p:txBody>
      </p:sp>
      <p:sp>
        <p:nvSpPr>
          <p:cNvPr id="357" name="Shape 357"/>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spcBef>
                <a:spcPts val="0"/>
              </a:spcBef>
              <a:buNone/>
            </a:pPr>
            <a:r>
              <a:rPr lang="en-US"/>
              <a:t>Citations</a:t>
            </a:r>
          </a:p>
        </p:txBody>
      </p:sp>
      <p:sp>
        <p:nvSpPr>
          <p:cNvPr id="364" name="Shape 364"/>
          <p:cNvSpPr txBox="1">
            <a:spLocks noGrp="1"/>
          </p:cNvSpPr>
          <p:nvPr>
            <p:ph type="body" idx="1"/>
          </p:nvPr>
        </p:nvSpPr>
        <p:spPr>
          <a:xfrm>
            <a:off x="304720" y="1600200"/>
            <a:ext cx="11274600" cy="4526100"/>
          </a:xfrm>
          <a:prstGeom prst="rect">
            <a:avLst/>
          </a:prstGeom>
        </p:spPr>
        <p:txBody>
          <a:bodyPr lIns="91425" tIns="91425" rIns="91425" bIns="91425" anchor="t" anchorCtr="0">
            <a:noAutofit/>
          </a:bodyPr>
          <a:lstStyle/>
          <a:p>
            <a:pPr marL="0" lvl="0" indent="-69850" rtl="0">
              <a:spcBef>
                <a:spcPts val="0"/>
              </a:spcBef>
              <a:buClr>
                <a:schemeClr val="dk1"/>
              </a:buClr>
              <a:buSzPct val="61111"/>
              <a:buFont typeface="Arial"/>
              <a:buNone/>
            </a:pPr>
            <a:r>
              <a:rPr lang="en-US" sz="1800">
                <a:solidFill>
                  <a:schemeClr val="dk1"/>
                </a:solidFill>
              </a:rPr>
              <a:t>Figueroa-Lara, Alejandro, Miguel Angel Gonzalez-Block, and Jose Alarcon-Irigoyen. "Medical Expenditure for Chronic Diseases in Mexico: The Case of Selected Diagnoses Treated by the Largest Care Providers." </a:t>
            </a:r>
            <a:r>
              <a:rPr lang="en-US" sz="1800" i="1">
                <a:solidFill>
                  <a:schemeClr val="dk1"/>
                </a:solidFill>
              </a:rPr>
              <a:t>PLOS ONE</a:t>
            </a:r>
            <a:r>
              <a:rPr lang="en-US" sz="1800">
                <a:solidFill>
                  <a:schemeClr val="dk1"/>
                </a:solidFill>
              </a:rPr>
              <a:t>. Public Library of Science, 8 Jan. 2016. Web. 28 July 2017.</a:t>
            </a:r>
          </a:p>
        </p:txBody>
      </p:sp>
      <p:sp>
        <p:nvSpPr>
          <p:cNvPr id="365" name="Shape 36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I. Colonia Margarita Moran in Tijuana, MX</a:t>
            </a:r>
          </a:p>
          <a:p>
            <a:pPr lvl="0">
              <a:spcBef>
                <a:spcPts val="0"/>
              </a:spcBef>
              <a:buNone/>
            </a:pPr>
            <a:endParaRPr/>
          </a:p>
        </p:txBody>
      </p:sp>
      <p:sp>
        <p:nvSpPr>
          <p:cNvPr id="94" name="Shape 94"/>
          <p:cNvSpPr txBox="1">
            <a:spLocks noGrp="1"/>
          </p:cNvSpPr>
          <p:nvPr>
            <p:ph type="body" idx="1"/>
          </p:nvPr>
        </p:nvSpPr>
        <p:spPr>
          <a:xfrm>
            <a:off x="304720" y="1027375"/>
            <a:ext cx="11274600" cy="4526100"/>
          </a:xfrm>
          <a:prstGeom prst="rect">
            <a:avLst/>
          </a:prstGeom>
        </p:spPr>
        <p:txBody>
          <a:bodyPr lIns="91425" tIns="91425" rIns="91425" bIns="91425" anchor="t" anchorCtr="0">
            <a:noAutofit/>
          </a:bodyPr>
          <a:lstStyle/>
          <a:p>
            <a:pPr marL="457200" lvl="0" indent="-361950" rtl="0">
              <a:spcBef>
                <a:spcPts val="0"/>
              </a:spcBef>
              <a:buClr>
                <a:schemeClr val="dk1"/>
              </a:buClr>
              <a:buSzPct val="100000"/>
              <a:buAutoNum type="romanUcPeriod"/>
            </a:pPr>
            <a:r>
              <a:rPr lang="en-US" sz="2100">
                <a:solidFill>
                  <a:schemeClr val="dk1"/>
                </a:solidFill>
              </a:rPr>
              <a:t>Mexican Ministry of Health (MoH) reports that </a:t>
            </a:r>
            <a:r>
              <a:rPr lang="en-US" sz="2100" b="1">
                <a:solidFill>
                  <a:schemeClr val="dk1"/>
                </a:solidFill>
              </a:rPr>
              <a:t>chronic kidney disease, hypertension, type 2 diabetes, and heart disease </a:t>
            </a:r>
            <a:r>
              <a:rPr lang="en-US" sz="2100">
                <a:solidFill>
                  <a:schemeClr val="dk1"/>
                </a:solidFill>
              </a:rPr>
              <a:t>altogether account for 85-88% of the financial burden of chronic disease on the MoH and Mexican Institute of Social Security. </a:t>
            </a:r>
          </a:p>
          <a:p>
            <a:pPr marL="914400" lvl="1" indent="-361950" rtl="0">
              <a:spcBef>
                <a:spcPts val="0"/>
              </a:spcBef>
              <a:buClr>
                <a:schemeClr val="dk1"/>
              </a:buClr>
              <a:buSzPct val="100000"/>
              <a:buAutoNum type="alphaUcPeriod"/>
            </a:pPr>
            <a:r>
              <a:rPr lang="en-US" sz="2100">
                <a:solidFill>
                  <a:schemeClr val="dk1"/>
                </a:solidFill>
              </a:rPr>
              <a:t>Supported by our top three prescribed medicines: </a:t>
            </a:r>
          </a:p>
          <a:p>
            <a:pPr marL="1371600" lvl="2" indent="-361950" rtl="0">
              <a:spcBef>
                <a:spcPts val="0"/>
              </a:spcBef>
              <a:buClr>
                <a:schemeClr val="dk1"/>
              </a:buClr>
              <a:buSzPct val="100000"/>
              <a:buAutoNum type="arabicPeriod"/>
            </a:pPr>
            <a:r>
              <a:rPr lang="en-US" sz="2100">
                <a:solidFill>
                  <a:schemeClr val="dk1"/>
                </a:solidFill>
              </a:rPr>
              <a:t>Metformin</a:t>
            </a:r>
          </a:p>
          <a:p>
            <a:pPr marL="1371600" lvl="2" indent="-361950" rtl="0">
              <a:spcBef>
                <a:spcPts val="0"/>
              </a:spcBef>
              <a:buClr>
                <a:schemeClr val="dk1"/>
              </a:buClr>
              <a:buSzPct val="100000"/>
              <a:buAutoNum type="arabicPeriod"/>
            </a:pPr>
            <a:r>
              <a:rPr lang="en-US" sz="2100">
                <a:solidFill>
                  <a:schemeClr val="dk1"/>
                </a:solidFill>
              </a:rPr>
              <a:t>Acetaminophen</a:t>
            </a:r>
          </a:p>
          <a:p>
            <a:pPr marL="1371600" lvl="2" indent="-361950" rtl="0">
              <a:spcBef>
                <a:spcPts val="0"/>
              </a:spcBef>
              <a:buClr>
                <a:schemeClr val="dk1"/>
              </a:buClr>
              <a:buSzPct val="100000"/>
              <a:buAutoNum type="arabicPeriod"/>
            </a:pPr>
            <a:r>
              <a:rPr lang="en-US" sz="2100">
                <a:solidFill>
                  <a:schemeClr val="dk1"/>
                </a:solidFill>
              </a:rPr>
              <a:t>Ibuprofen</a:t>
            </a:r>
          </a:p>
          <a:p>
            <a:pPr marL="914400" lvl="1" indent="-361950" rtl="0">
              <a:spcBef>
                <a:spcPts val="0"/>
              </a:spcBef>
              <a:buClr>
                <a:schemeClr val="dk1"/>
              </a:buClr>
              <a:buSzPct val="100000"/>
              <a:buAutoNum type="alphaUcPeriod"/>
            </a:pPr>
            <a:r>
              <a:rPr lang="en-US" sz="2100">
                <a:solidFill>
                  <a:schemeClr val="dk1"/>
                </a:solidFill>
              </a:rPr>
              <a:t>Many of our patients come to us with uncontrolled blood glucose or complaints of back and shoulder pain from repetitive factory work. </a:t>
            </a:r>
          </a:p>
          <a:p>
            <a:pPr marL="457200" lvl="0" indent="-361950" rtl="0">
              <a:spcBef>
                <a:spcPts val="0"/>
              </a:spcBef>
              <a:buClr>
                <a:schemeClr val="dk1"/>
              </a:buClr>
              <a:buSzPct val="100000"/>
              <a:buAutoNum type="romanUcPeriod"/>
            </a:pPr>
            <a:r>
              <a:rPr lang="en-US" sz="2100">
                <a:solidFill>
                  <a:schemeClr val="dk1"/>
                </a:solidFill>
              </a:rPr>
              <a:t>Our public health surveys suggest that many consider medication for these ailments, among others, too expensive. This reflects the lack of accessibility to Mexico’s national healthcare system of Seguro Popular, in which only 47% of Mexico’s population is enrolled. The rest, 46.5%, must pay out-of-pocket for their healthcare. In Colonia Margarita Moran, our surveys indicate that many members of our population falls into this category of uninsured. </a:t>
            </a:r>
          </a:p>
        </p:txBody>
      </p:sp>
      <p:sp>
        <p:nvSpPr>
          <p:cNvPr id="95" name="Shape 9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
        <p:nvSpPr>
          <p:cNvPr id="96" name="Shape 96"/>
          <p:cNvSpPr txBox="1"/>
          <p:nvPr/>
        </p:nvSpPr>
        <p:spPr>
          <a:xfrm>
            <a:off x="10496850" y="5786325"/>
            <a:ext cx="5619000" cy="655500"/>
          </a:xfrm>
          <a:prstGeom prst="rect">
            <a:avLst/>
          </a:prstGeom>
          <a:noFill/>
          <a:ln>
            <a:noFill/>
          </a:ln>
        </p:spPr>
        <p:txBody>
          <a:bodyPr lIns="91425" tIns="91425" rIns="91425" bIns="91425" anchor="t" anchorCtr="0">
            <a:noAutofit/>
          </a:bodyPr>
          <a:lstStyle/>
          <a:p>
            <a:pPr lvl="0" rtl="0">
              <a:spcBef>
                <a:spcPts val="0"/>
              </a:spcBef>
              <a:buClr>
                <a:schemeClr val="dk1"/>
              </a:buClr>
              <a:buSzPct val="110000"/>
              <a:buFont typeface="Arial"/>
              <a:buNone/>
            </a:pPr>
            <a:r>
              <a:rPr lang="en-US" sz="1000">
                <a:solidFill>
                  <a:schemeClr val="dk1"/>
                </a:solidFill>
                <a:latin typeface="Times New Roman"/>
                <a:ea typeface="Times New Roman"/>
                <a:cs typeface="Times New Roman"/>
                <a:sym typeface="Times New Roman"/>
              </a:rPr>
              <a:t>Figueroa-Lara et. al.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Clr>
                <a:schemeClr val="dk1"/>
              </a:buClr>
              <a:buSzPct val="27500"/>
              <a:buFont typeface="Arial"/>
              <a:buNone/>
            </a:pPr>
            <a:r>
              <a:rPr lang="en-US">
                <a:solidFill>
                  <a:schemeClr val="dk1"/>
                </a:solidFill>
              </a:rPr>
              <a:t>I. Colonia Margarita Moran in Tijuana, MX</a:t>
            </a:r>
          </a:p>
        </p:txBody>
      </p:sp>
      <p:sp>
        <p:nvSpPr>
          <p:cNvPr id="114" name="Shape 114"/>
          <p:cNvSpPr txBox="1">
            <a:spLocks noGrp="1"/>
          </p:cNvSpPr>
          <p:nvPr>
            <p:ph type="body" idx="1"/>
          </p:nvPr>
        </p:nvSpPr>
        <p:spPr>
          <a:xfrm>
            <a:off x="304722" y="1295400"/>
            <a:ext cx="5139600" cy="4526100"/>
          </a:xfrm>
          <a:prstGeom prst="rect">
            <a:avLst/>
          </a:prstGeom>
        </p:spPr>
        <p:txBody>
          <a:bodyPr lIns="91425" tIns="91425" rIns="91425" bIns="91425" anchor="t" anchorCtr="0">
            <a:noAutofit/>
          </a:bodyPr>
          <a:lstStyle/>
          <a:p>
            <a:pPr marL="0" lvl="0" indent="-69850" algn="just" rtl="0">
              <a:spcBef>
                <a:spcPts val="0"/>
              </a:spcBef>
              <a:buClr>
                <a:schemeClr val="dk1"/>
              </a:buClr>
              <a:buSzPct val="61111"/>
              <a:buFont typeface="Arial"/>
              <a:buNone/>
            </a:pPr>
            <a:r>
              <a:rPr lang="en-US" sz="1800">
                <a:solidFill>
                  <a:srgbClr val="1D2129"/>
                </a:solidFill>
              </a:rPr>
              <a:t>“...The only jobs available where I lived before provided low wages. The workers only get paid 100 pesos a day. It would have been difficult to provide my kids with an education. That’s why I made the decision to move to Tijuana, so I could prosper economically. Here I can have a </a:t>
            </a:r>
            <a:r>
              <a:rPr lang="en-US" sz="1800" b="1">
                <a:solidFill>
                  <a:srgbClr val="1D2129"/>
                </a:solidFill>
              </a:rPr>
              <a:t>secure job</a:t>
            </a:r>
            <a:r>
              <a:rPr lang="en-US" sz="1800">
                <a:solidFill>
                  <a:srgbClr val="1D2129"/>
                </a:solidFill>
              </a:rPr>
              <a:t> that pays a little more and provides me with </a:t>
            </a:r>
            <a:r>
              <a:rPr lang="en-US" sz="1800" b="1">
                <a:solidFill>
                  <a:srgbClr val="1D2129"/>
                </a:solidFill>
              </a:rPr>
              <a:t>healthcare</a:t>
            </a:r>
            <a:r>
              <a:rPr lang="en-US" sz="1800">
                <a:solidFill>
                  <a:srgbClr val="1D2129"/>
                </a:solidFill>
              </a:rPr>
              <a:t>. </a:t>
            </a:r>
            <a:r>
              <a:rPr lang="en-US" sz="1800" b="1">
                <a:solidFill>
                  <a:srgbClr val="1D2129"/>
                </a:solidFill>
              </a:rPr>
              <a:t>Everything I do is for my children, so that they have a stable home and have the chance to succeed.”</a:t>
            </a:r>
          </a:p>
          <a:p>
            <a:pPr marL="0" lvl="0" indent="-69850" algn="just" rtl="0">
              <a:spcBef>
                <a:spcPts val="0"/>
              </a:spcBef>
              <a:buClr>
                <a:schemeClr val="dk1"/>
              </a:buClr>
              <a:buSzPct val="61111"/>
              <a:buFont typeface="Arial"/>
              <a:buNone/>
            </a:pPr>
            <a:endParaRPr sz="1800" b="1">
              <a:solidFill>
                <a:srgbClr val="1D2129"/>
              </a:solidFill>
            </a:endParaRPr>
          </a:p>
          <a:p>
            <a:pPr marL="0" lvl="0" indent="-69850" algn="just" rtl="0">
              <a:spcBef>
                <a:spcPts val="0"/>
              </a:spcBef>
              <a:buClr>
                <a:schemeClr val="dk1"/>
              </a:buClr>
              <a:buSzPct val="61111"/>
              <a:buFont typeface="Arial"/>
              <a:buNone/>
            </a:pPr>
            <a:r>
              <a:rPr lang="en-US" sz="1800">
                <a:solidFill>
                  <a:srgbClr val="1D2129"/>
                </a:solidFill>
              </a:rPr>
              <a:t>“...My grand dream is that my children can get a higher education and career. I don’t know if I’ll be able to do it, but that’s my intention and </a:t>
            </a:r>
            <a:r>
              <a:rPr lang="en-US" sz="1800" b="1">
                <a:solidFill>
                  <a:srgbClr val="1D2129"/>
                </a:solidFill>
              </a:rPr>
              <a:t>I’m going to do everything that I can to accomplish it.</a:t>
            </a:r>
            <a:r>
              <a:rPr lang="en-US" sz="1800">
                <a:solidFill>
                  <a:srgbClr val="1D2129"/>
                </a:solidFill>
              </a:rPr>
              <a:t>”</a:t>
            </a:r>
          </a:p>
        </p:txBody>
      </p:sp>
      <p:sp>
        <p:nvSpPr>
          <p:cNvPr id="115" name="Shape 11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04720" y="274637"/>
            <a:ext cx="11274600" cy="1143000"/>
          </a:xfrm>
          <a:prstGeom prst="rect">
            <a:avLst/>
          </a:prstGeom>
        </p:spPr>
        <p:txBody>
          <a:bodyPr lIns="91425" tIns="91425" rIns="91425" bIns="91425" anchor="ctr" anchorCtr="0">
            <a:noAutofit/>
          </a:bodyPr>
          <a:lstStyle/>
          <a:p>
            <a:pPr lvl="0" algn="l" rtl="0">
              <a:spcBef>
                <a:spcPts val="0"/>
              </a:spcBef>
              <a:buNone/>
            </a:pPr>
            <a:r>
              <a:rPr lang="en-US">
                <a:solidFill>
                  <a:schemeClr val="dk1"/>
                </a:solidFill>
              </a:rPr>
              <a:t>I. Our Clinic</a:t>
            </a:r>
          </a:p>
        </p:txBody>
      </p:sp>
      <p:sp>
        <p:nvSpPr>
          <p:cNvPr id="123" name="Shape 123"/>
          <p:cNvSpPr txBox="1">
            <a:spLocks noGrp="1"/>
          </p:cNvSpPr>
          <p:nvPr>
            <p:ph type="body" idx="1"/>
          </p:nvPr>
        </p:nvSpPr>
        <p:spPr>
          <a:xfrm>
            <a:off x="304725" y="1600200"/>
            <a:ext cx="5339700" cy="4526100"/>
          </a:xfrm>
          <a:prstGeom prst="rect">
            <a:avLst/>
          </a:prstGeom>
        </p:spPr>
        <p:txBody>
          <a:bodyPr lIns="91425" tIns="91425" rIns="91425" bIns="91425" anchor="t" anchorCtr="0">
            <a:noAutofit/>
          </a:bodyPr>
          <a:lstStyle/>
          <a:p>
            <a:pPr marL="457200" lvl="0" indent="-228600" rtl="0">
              <a:spcBef>
                <a:spcPts val="0"/>
              </a:spcBef>
              <a:buAutoNum type="romanUcPeriod"/>
            </a:pPr>
            <a:r>
              <a:rPr lang="en-US"/>
              <a:t>Clinic Flow</a:t>
            </a:r>
          </a:p>
          <a:p>
            <a:pPr marL="914400" lvl="1" indent="-228600" rtl="0">
              <a:spcBef>
                <a:spcPts val="0"/>
              </a:spcBef>
              <a:buAutoNum type="alphaUcPeriod"/>
            </a:pPr>
            <a:r>
              <a:rPr lang="en-US" sz="3000">
                <a:solidFill>
                  <a:schemeClr val="dk1"/>
                </a:solidFill>
              </a:rPr>
              <a:t>Check In </a:t>
            </a:r>
          </a:p>
          <a:p>
            <a:pPr marL="914400" lvl="1" indent="-228600" rtl="0">
              <a:spcBef>
                <a:spcPts val="0"/>
              </a:spcBef>
              <a:buAutoNum type="alphaUcPeriod"/>
            </a:pPr>
            <a:r>
              <a:rPr lang="en-US" sz="3000">
                <a:solidFill>
                  <a:schemeClr val="dk1"/>
                </a:solidFill>
              </a:rPr>
              <a:t>Vitals </a:t>
            </a:r>
          </a:p>
          <a:p>
            <a:pPr marL="914400" lvl="1" indent="-228600" rtl="0">
              <a:spcBef>
                <a:spcPts val="0"/>
              </a:spcBef>
              <a:buAutoNum type="alphaUcPeriod"/>
            </a:pPr>
            <a:r>
              <a:rPr lang="en-US" sz="3000">
                <a:solidFill>
                  <a:schemeClr val="dk1"/>
                </a:solidFill>
              </a:rPr>
              <a:t>Triage/Doctor Consult</a:t>
            </a:r>
          </a:p>
          <a:p>
            <a:pPr marL="914400" lvl="1" indent="-228600" rtl="0">
              <a:spcBef>
                <a:spcPts val="0"/>
              </a:spcBef>
              <a:buAutoNum type="alphaUcPeriod"/>
            </a:pPr>
            <a:r>
              <a:rPr lang="en-US" sz="3000">
                <a:solidFill>
                  <a:schemeClr val="dk1"/>
                </a:solidFill>
              </a:rPr>
              <a:t>Pharmacy</a:t>
            </a:r>
          </a:p>
          <a:p>
            <a:pPr marL="0" lvl="0" indent="0" rtl="0">
              <a:spcBef>
                <a:spcPts val="0"/>
              </a:spcBef>
              <a:buNone/>
            </a:pPr>
            <a:endParaRPr sz="3000">
              <a:solidFill>
                <a:schemeClr val="dk1"/>
              </a:solidFill>
            </a:endParaRPr>
          </a:p>
          <a:p>
            <a:pPr marL="457200" lvl="0" indent="-228600" rtl="0">
              <a:spcBef>
                <a:spcPts val="0"/>
              </a:spcBef>
              <a:buAutoNum type="romanUcPeriod"/>
            </a:pPr>
            <a:r>
              <a:rPr lang="en-US" sz="3000" b="1">
                <a:solidFill>
                  <a:schemeClr val="dk1"/>
                </a:solidFill>
              </a:rPr>
              <a:t>Next door:</a:t>
            </a:r>
            <a:r>
              <a:rPr lang="en-US" sz="3000">
                <a:solidFill>
                  <a:schemeClr val="dk1"/>
                </a:solidFill>
              </a:rPr>
              <a:t> Health Ed, specialty services</a:t>
            </a:r>
          </a:p>
        </p:txBody>
      </p:sp>
      <p:sp>
        <p:nvSpPr>
          <p:cNvPr id="124" name="Shape 124"/>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pic>
        <p:nvPicPr>
          <p:cNvPr id="125" name="Shape 125"/>
          <p:cNvPicPr preferRelativeResize="0"/>
          <p:nvPr/>
        </p:nvPicPr>
        <p:blipFill>
          <a:blip r:embed="rId3">
            <a:alphaModFix/>
          </a:blip>
          <a:stretch>
            <a:fillRect/>
          </a:stretch>
        </p:blipFill>
        <p:spPr>
          <a:xfrm>
            <a:off x="5191901" y="97175"/>
            <a:ext cx="4087003" cy="6029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04720" y="100437"/>
            <a:ext cx="11274600" cy="1143000"/>
          </a:xfrm>
          <a:prstGeom prst="rect">
            <a:avLst/>
          </a:prstGeom>
        </p:spPr>
        <p:txBody>
          <a:bodyPr lIns="91425" tIns="91425" rIns="91425" bIns="91425" anchor="ctr" anchorCtr="0">
            <a:noAutofit/>
          </a:bodyPr>
          <a:lstStyle/>
          <a:p>
            <a:pPr lvl="0" algn="l">
              <a:spcBef>
                <a:spcPts val="0"/>
              </a:spcBef>
              <a:buNone/>
            </a:pPr>
            <a:r>
              <a:rPr lang="en-US"/>
              <a:t>II. Filing </a:t>
            </a:r>
          </a:p>
        </p:txBody>
      </p:sp>
      <p:sp>
        <p:nvSpPr>
          <p:cNvPr id="135" name="Shape 135"/>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pic>
        <p:nvPicPr>
          <p:cNvPr id="136" name="Shape 136"/>
          <p:cNvPicPr preferRelativeResize="0"/>
          <p:nvPr/>
        </p:nvPicPr>
        <p:blipFill>
          <a:blip r:embed="rId3">
            <a:alphaModFix/>
          </a:blip>
          <a:stretch>
            <a:fillRect/>
          </a:stretch>
        </p:blipFill>
        <p:spPr>
          <a:xfrm>
            <a:off x="98699" y="1039024"/>
            <a:ext cx="6301648" cy="4779948"/>
          </a:xfrm>
          <a:prstGeom prst="rect">
            <a:avLst/>
          </a:prstGeom>
          <a:noFill/>
          <a:ln>
            <a:noFill/>
          </a:ln>
        </p:spPr>
      </p:pic>
      <p:pic>
        <p:nvPicPr>
          <p:cNvPr id="137" name="Shape 137"/>
          <p:cNvPicPr preferRelativeResize="0"/>
          <p:nvPr/>
        </p:nvPicPr>
        <p:blipFill rotWithShape="1">
          <a:blip r:embed="rId4">
            <a:alphaModFix/>
          </a:blip>
          <a:srcRect l="3660"/>
          <a:stretch/>
        </p:blipFill>
        <p:spPr>
          <a:xfrm>
            <a:off x="6223749" y="1984525"/>
            <a:ext cx="5670726" cy="3268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pic>
        <p:nvPicPr>
          <p:cNvPr id="144" name="Shape 144"/>
          <p:cNvPicPr preferRelativeResize="0"/>
          <p:nvPr/>
        </p:nvPicPr>
        <p:blipFill>
          <a:blip r:embed="rId3">
            <a:alphaModFix/>
          </a:blip>
          <a:stretch>
            <a:fillRect/>
          </a:stretch>
        </p:blipFill>
        <p:spPr>
          <a:xfrm>
            <a:off x="358624" y="305551"/>
            <a:ext cx="6904576" cy="5649225"/>
          </a:xfrm>
          <a:prstGeom prst="rect">
            <a:avLst/>
          </a:prstGeom>
          <a:noFill/>
          <a:ln>
            <a:noFill/>
          </a:ln>
        </p:spPr>
      </p:pic>
      <p:pic>
        <p:nvPicPr>
          <p:cNvPr id="145" name="Shape 145"/>
          <p:cNvPicPr preferRelativeResize="0"/>
          <p:nvPr/>
        </p:nvPicPr>
        <p:blipFill>
          <a:blip r:embed="rId4">
            <a:alphaModFix/>
          </a:blip>
          <a:stretch>
            <a:fillRect/>
          </a:stretch>
        </p:blipFill>
        <p:spPr>
          <a:xfrm>
            <a:off x="7263201" y="1465025"/>
            <a:ext cx="4620822" cy="24390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sldNum" idx="12"/>
          </p:nvPr>
        </p:nvSpPr>
        <p:spPr>
          <a:xfrm>
            <a:off x="203146" y="6381750"/>
            <a:ext cx="711000" cy="476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pic>
        <p:nvPicPr>
          <p:cNvPr id="152" name="Shape 152"/>
          <p:cNvPicPr preferRelativeResize="0"/>
          <p:nvPr/>
        </p:nvPicPr>
        <p:blipFill rotWithShape="1">
          <a:blip r:embed="rId3">
            <a:alphaModFix/>
          </a:blip>
          <a:srcRect b="19562"/>
          <a:stretch/>
        </p:blipFill>
        <p:spPr>
          <a:xfrm>
            <a:off x="3008725" y="0"/>
            <a:ext cx="6445050" cy="5918624"/>
          </a:xfrm>
          <a:prstGeom prst="rect">
            <a:avLst/>
          </a:prstGeom>
          <a:noFill/>
          <a:ln>
            <a:noFill/>
          </a:ln>
        </p:spPr>
      </p:pic>
    </p:spTree>
  </p:cSld>
  <p:clrMapOvr>
    <a:masterClrMapping/>
  </p:clrMapOvr>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3567</Words>
  <Application>Microsoft Office PowerPoint</Application>
  <PresentationFormat>Custom</PresentationFormat>
  <Paragraphs>287</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Times New Roman</vt:lpstr>
      <vt:lpstr>Garamond</vt:lpstr>
      <vt:lpstr>Arial</vt:lpstr>
      <vt:lpstr>PowerPoint</vt:lpstr>
      <vt:lpstr>Health Through a Culturally Sensitive Lens:  Characterizing the Patient Dynamics of  Colonia Margarita Moran, Mexico</vt:lpstr>
      <vt:lpstr>Overview</vt:lpstr>
      <vt:lpstr>I. Colonia Margarita Moran in Tijuana, MX</vt:lpstr>
      <vt:lpstr>I. Colonia Margarita Moran in Tijuana, MX </vt:lpstr>
      <vt:lpstr>I. Colonia Margarita Moran in Tijuana, MX</vt:lpstr>
      <vt:lpstr>I. Our Clinic</vt:lpstr>
      <vt:lpstr>II. Filing </vt:lpstr>
      <vt:lpstr>PowerPoint Presentation</vt:lpstr>
      <vt:lpstr>PowerPoint Presentation</vt:lpstr>
      <vt:lpstr>III. Data Collection: Electronic Medical Records (EMR) </vt:lpstr>
      <vt:lpstr>PERSONAL ID SYSTEM </vt:lpstr>
      <vt:lpstr>PowerPoint Presentation</vt:lpstr>
      <vt:lpstr>PatientFusion</vt:lpstr>
      <vt:lpstr>PowerPoint Presentation</vt:lpstr>
      <vt:lpstr>III. Data Collection: Surveys</vt:lpstr>
      <vt:lpstr>IV. The Power of Data: Transforming Individual Care</vt:lpstr>
      <vt:lpstr>IV. The Power of Data: Transforming Individual Care</vt:lpstr>
      <vt:lpstr>IV. The Power of Data: Transforming Individual Care</vt:lpstr>
      <vt:lpstr>IV. The Power of Data: Transforming Individual Care</vt:lpstr>
      <vt:lpstr>IV. The Power of Data: Transforming Individual Care</vt:lpstr>
      <vt:lpstr>IV. The Power of Data: Transforming Individual Care </vt:lpstr>
      <vt:lpstr>IV. The Power of Data: Transforming Individual Care </vt:lpstr>
      <vt:lpstr>IV. The Power of Data: Transforming Individual Care </vt:lpstr>
      <vt:lpstr>IV. The Power of Data: Limitations</vt:lpstr>
      <vt:lpstr>V. The Power of Data: Insights for Population Health </vt:lpstr>
      <vt:lpstr>V. The Power of Data: Insights for Population Health</vt:lpstr>
      <vt:lpstr>V. The Power of Data: Limitations</vt:lpstr>
      <vt:lpstr>VI: Global Health Ethics: Common Scenarios</vt:lpstr>
      <vt:lpstr>VI: Global Health Ethics: Boundaries of Undergraduate Involvement</vt:lpstr>
      <vt:lpstr>VI: Global Health Ethics: Boundaries of Undergraduate Involvement</vt:lpstr>
      <vt:lpstr>VI: Global Health Ethics: Social Justice Over Charity</vt:lpstr>
      <vt:lpstr>VII: Cultural Competency: Health Care and Health Education </vt:lpstr>
      <vt:lpstr>VII: Cultural Competency: Health Care and Health Education </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Through a Culturally Sensitive Lens:  Characterizing the Patient Dynamics of  Colonia Margarita Moran, Mexico</dc:title>
  <dc:creator>Allison Ong</dc:creator>
  <cp:lastModifiedBy>Ashley Poole</cp:lastModifiedBy>
  <cp:revision>3</cp:revision>
  <dcterms:modified xsi:type="dcterms:W3CDTF">2017-10-11T14:51:55Z</dcterms:modified>
</cp:coreProperties>
</file>