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2.xml" ContentType="application/vnd.openxmlformats-officedocument.drawingml.chart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935" r:id="rId2"/>
  </p:sldMasterIdLst>
  <p:sldIdLst>
    <p:sldId id="256" r:id="rId3"/>
    <p:sldId id="285" r:id="rId4"/>
    <p:sldId id="288" r:id="rId5"/>
    <p:sldId id="289" r:id="rId6"/>
    <p:sldId id="286" r:id="rId7"/>
    <p:sldId id="287" r:id="rId8"/>
    <p:sldId id="257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92" r:id="rId23"/>
    <p:sldId id="293" r:id="rId24"/>
    <p:sldId id="275" r:id="rId25"/>
    <p:sldId id="276" r:id="rId26"/>
    <p:sldId id="277" r:id="rId27"/>
    <p:sldId id="278" r:id="rId28"/>
    <p:sldId id="279" r:id="rId29"/>
    <p:sldId id="280" r:id="rId30"/>
    <p:sldId id="282" r:id="rId31"/>
    <p:sldId id="283" r:id="rId32"/>
    <p:sldId id="281" r:id="rId33"/>
    <p:sldId id="290" r:id="rId34"/>
  </p:sldIdLst>
  <p:sldSz cx="12192000" cy="6858000"/>
  <p:notesSz cx="6858000" cy="9144000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102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529856"/>
        <c:axId val="183531392"/>
        <c:axId val="176513024"/>
      </c:bar3DChart>
      <c:catAx>
        <c:axId val="183529856"/>
        <c:scaling>
          <c:orientation val="minMax"/>
        </c:scaling>
        <c:delete val="0"/>
        <c:axPos val="b"/>
        <c:majorTickMark val="out"/>
        <c:minorTickMark val="none"/>
        <c:tickLblPos val="nextTo"/>
        <c:crossAx val="183531392"/>
        <c:crosses val="autoZero"/>
        <c:auto val="1"/>
        <c:lblAlgn val="ctr"/>
        <c:lblOffset val="100"/>
        <c:noMultiLvlLbl val="0"/>
      </c:catAx>
      <c:valAx>
        <c:axId val="183531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3529856"/>
        <c:crosses val="autoZero"/>
        <c:crossBetween val="between"/>
      </c:valAx>
      <c:serAx>
        <c:axId val="176513024"/>
        <c:scaling>
          <c:orientation val="minMax"/>
        </c:scaling>
        <c:delete val="0"/>
        <c:axPos val="b"/>
        <c:majorTickMark val="out"/>
        <c:minorTickMark val="none"/>
        <c:tickLblPos val="nextTo"/>
        <c:crossAx val="183531392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xMode val="edge"/>
          <c:yMode val="edge"/>
          <c:x val="8.3333333333333332E-3"/>
          <c:y val="7.160493827160494E-2"/>
          <c:w val="0.9916666666666667"/>
          <c:h val="0.80897521143190432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10%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Sheet1!$A$1:$A$10</c:f>
              <c:strCache>
                <c:ptCount val="10"/>
                <c:pt idx="0">
                  <c:v>Medical Knowledge</c:v>
                </c:pt>
                <c:pt idx="1">
                  <c:v>Clinical Skills</c:v>
                </c:pt>
                <c:pt idx="2">
                  <c:v>Clinical Reasoning and Judgement</c:v>
                </c:pt>
                <c:pt idx="3">
                  <c:v>Time Management and Organization</c:v>
                </c:pt>
                <c:pt idx="4">
                  <c:v>Interpersonal Skills</c:v>
                </c:pt>
                <c:pt idx="5">
                  <c:v>Communication</c:v>
                </c:pt>
                <c:pt idx="6">
                  <c:v>Professionalism</c:v>
                </c:pt>
                <c:pt idx="7">
                  <c:v>Practice-Based Learning and Improvement</c:v>
                </c:pt>
                <c:pt idx="8">
                  <c:v>Systems-Based Practice</c:v>
                </c:pt>
                <c:pt idx="9">
                  <c:v>Mental Well-Being</c:v>
                </c:pt>
              </c:strCache>
            </c:strRef>
          </c:cat>
          <c:val>
            <c:numRef>
              <c:f>Sheet1!$B$1:$B$10</c:f>
              <c:numCache>
                <c:formatCode>0%</c:formatCode>
                <c:ptCount val="10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1777280"/>
        <c:axId val="71779072"/>
        <c:axId val="0"/>
      </c:bar3DChart>
      <c:catAx>
        <c:axId val="71777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6350">
            <a:noFill/>
          </a:ln>
        </c:spPr>
        <c:crossAx val="71779072"/>
        <c:crosses val="autoZero"/>
        <c:auto val="1"/>
        <c:lblAlgn val="ctr"/>
        <c:lblOffset val="100"/>
        <c:noMultiLvlLbl val="0"/>
      </c:catAx>
      <c:valAx>
        <c:axId val="71779072"/>
        <c:scaling>
          <c:orientation val="minMax"/>
          <c:min val="0"/>
        </c:scaling>
        <c:delete val="0"/>
        <c:axPos val="l"/>
        <c:numFmt formatCode="0%" sourceLinked="1"/>
        <c:majorTickMark val="out"/>
        <c:minorTickMark val="none"/>
        <c:tickLblPos val="none"/>
        <c:spPr>
          <a:ln w="6350">
            <a:noFill/>
          </a:ln>
        </c:spPr>
        <c:crossAx val="71777280"/>
        <c:crosses val="autoZero"/>
        <c:crossBetween val="between"/>
      </c:valAx>
    </c:plotArea>
    <c:plotVisOnly val="1"/>
    <c:dispBlanksAs val="span"/>
    <c:showDLblsOverMax val="0"/>
  </c:chart>
  <c:spPr>
    <a:noFill/>
    <a:ln w="6350"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xMode val="edge"/>
          <c:yMode val="edge"/>
          <c:x val="8.3333333333333332E-3"/>
          <c:y val="7.160493827160494E-2"/>
          <c:w val="0.9916666666666667"/>
          <c:h val="0.80897521143190432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10%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Sheet1!$A$1:$A$10</c:f>
              <c:strCache>
                <c:ptCount val="10"/>
                <c:pt idx="0">
                  <c:v>Medical Knowledge</c:v>
                </c:pt>
                <c:pt idx="1">
                  <c:v>Clinical Skills</c:v>
                </c:pt>
                <c:pt idx="2">
                  <c:v>Clinical Reasoning and Judgement</c:v>
                </c:pt>
                <c:pt idx="3">
                  <c:v>Time Management and Organization</c:v>
                </c:pt>
                <c:pt idx="4">
                  <c:v>Interpersonal Skills</c:v>
                </c:pt>
                <c:pt idx="5">
                  <c:v>Communication</c:v>
                </c:pt>
                <c:pt idx="6">
                  <c:v>Professionalism</c:v>
                </c:pt>
                <c:pt idx="7">
                  <c:v>Practice-Based Learning and Improvement</c:v>
                </c:pt>
                <c:pt idx="8">
                  <c:v>Systems-Based Practice</c:v>
                </c:pt>
                <c:pt idx="9">
                  <c:v>Mental Well-Being</c:v>
                </c:pt>
              </c:strCache>
            </c:strRef>
          </c:cat>
          <c:val>
            <c:numRef>
              <c:f>Sheet1!$B$1:$B$10</c:f>
              <c:numCache>
                <c:formatCode>0%</c:formatCode>
                <c:ptCount val="10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5077120"/>
        <c:axId val="185661696"/>
        <c:axId val="0"/>
      </c:bar3DChart>
      <c:catAx>
        <c:axId val="18507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6350">
            <a:noFill/>
          </a:ln>
        </c:spPr>
        <c:crossAx val="185661696"/>
        <c:crosses val="autoZero"/>
        <c:auto val="1"/>
        <c:lblAlgn val="ctr"/>
        <c:lblOffset val="100"/>
        <c:noMultiLvlLbl val="0"/>
      </c:catAx>
      <c:valAx>
        <c:axId val="185661696"/>
        <c:scaling>
          <c:orientation val="minMax"/>
          <c:min val="0"/>
        </c:scaling>
        <c:delete val="0"/>
        <c:axPos val="l"/>
        <c:numFmt formatCode="0%" sourceLinked="1"/>
        <c:majorTickMark val="out"/>
        <c:minorTickMark val="none"/>
        <c:tickLblPos val="none"/>
        <c:spPr>
          <a:ln w="6350">
            <a:noFill/>
          </a:ln>
        </c:spPr>
        <c:crossAx val="185077120"/>
        <c:crosses val="autoZero"/>
        <c:crossBetween val="between"/>
      </c:valAx>
    </c:plotArea>
    <c:plotVisOnly val="1"/>
    <c:dispBlanksAs val="span"/>
    <c:showDLblsOverMax val="0"/>
  </c:chart>
  <c:spPr>
    <a:noFill/>
    <a:ln w="6350"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8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04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369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1707701694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6819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75475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647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067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41250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5978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0989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12587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262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8356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202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0915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25173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32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99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79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12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17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68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37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40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19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94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D19F54E-3CD8-4710-8735-0B2C93CC1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139C13D-158D-4659-BCC0-884190B3BB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00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8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chart" Target="../charts/chart2.xml"/><Relationship Id="rId4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chart" Target="../charts/chart3.xml"/><Relationship Id="rId4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Remediation of the Struggling Medical Learner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Faculty Development</a:t>
            </a:r>
          </a:p>
          <a:p>
            <a:r>
              <a:rPr lang="en-US" dirty="0" smtClean="0"/>
              <a:t>Alan Finkelstein, MD</a:t>
            </a:r>
          </a:p>
          <a:p>
            <a:r>
              <a:rPr lang="en-US" dirty="0" smtClean="0"/>
              <a:t>March 9,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781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Observation</a:t>
            </a:r>
          </a:p>
          <a:p>
            <a:pPr lvl="1"/>
            <a:r>
              <a:rPr lang="en-US" dirty="0" smtClean="0"/>
              <a:t>Physical exam elements</a:t>
            </a:r>
          </a:p>
          <a:p>
            <a:pPr lvl="2"/>
            <a:r>
              <a:rPr lang="en-US" dirty="0" smtClean="0"/>
              <a:t>Ask about relevance of information obtained from exam findings </a:t>
            </a:r>
            <a:r>
              <a:rPr lang="en-US" dirty="0" err="1" smtClean="0"/>
              <a:t>eg</a:t>
            </a:r>
            <a:r>
              <a:rPr lang="en-US" dirty="0" smtClean="0"/>
              <a:t>. JVD, rales v rhonchi, etc.  </a:t>
            </a:r>
          </a:p>
          <a:p>
            <a:pPr lvl="2"/>
            <a:r>
              <a:rPr lang="en-US" dirty="0" smtClean="0"/>
              <a:t>Can they manage the tools of the trade?</a:t>
            </a:r>
          </a:p>
          <a:p>
            <a:pPr lvl="1"/>
            <a:r>
              <a:rPr lang="en-US" dirty="0" smtClean="0"/>
              <a:t>Procedural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627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Reasoning and Judgement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observation or patient presentation</a:t>
            </a:r>
          </a:p>
          <a:p>
            <a:pPr lvl="1"/>
            <a:r>
              <a:rPr lang="en-US" dirty="0" smtClean="0"/>
              <a:t>Do they collect information randomly?</a:t>
            </a:r>
          </a:p>
          <a:p>
            <a:pPr lvl="2"/>
            <a:r>
              <a:rPr lang="en-US" dirty="0" smtClean="0"/>
              <a:t>H and P includes extraneous detail, lacks key data</a:t>
            </a:r>
          </a:p>
          <a:p>
            <a:pPr lvl="1"/>
            <a:r>
              <a:rPr lang="en-US" dirty="0" smtClean="0"/>
              <a:t>Or, do they start with a </a:t>
            </a:r>
            <a:r>
              <a:rPr lang="en-US" dirty="0" err="1" smtClean="0"/>
              <a:t>Ddx</a:t>
            </a:r>
            <a:r>
              <a:rPr lang="en-US" dirty="0" smtClean="0"/>
              <a:t>, and refine it throughout encounter?</a:t>
            </a:r>
          </a:p>
          <a:p>
            <a:pPr lvl="1"/>
            <a:r>
              <a:rPr lang="en-US" dirty="0" smtClean="0"/>
              <a:t>Clarified when learner asked to do a </a:t>
            </a:r>
            <a:r>
              <a:rPr lang="en-US" i="1" dirty="0" smtClean="0"/>
              <a:t>focused</a:t>
            </a:r>
            <a:r>
              <a:rPr lang="en-US" dirty="0" smtClean="0"/>
              <a:t> </a:t>
            </a:r>
            <a:r>
              <a:rPr lang="en-US" dirty="0" err="1" smtClean="0"/>
              <a:t>hx</a:t>
            </a:r>
            <a:r>
              <a:rPr lang="en-US" dirty="0" smtClean="0"/>
              <a:t> and exam</a:t>
            </a:r>
          </a:p>
          <a:p>
            <a:pPr lvl="1"/>
            <a:r>
              <a:rPr lang="en-US" dirty="0" smtClean="0"/>
              <a:t>Struggles to assign pre- and post-test probabilities</a:t>
            </a:r>
          </a:p>
          <a:p>
            <a:pPr lvl="1"/>
            <a:r>
              <a:rPr lang="en-US" dirty="0" smtClean="0"/>
              <a:t>Difficulty prioritizing </a:t>
            </a:r>
            <a:r>
              <a:rPr lang="en-US" dirty="0" err="1" smtClean="0"/>
              <a:t>ddx</a:t>
            </a:r>
            <a:r>
              <a:rPr lang="en-US" dirty="0" smtClean="0"/>
              <a:t> may lead to </a:t>
            </a:r>
            <a:r>
              <a:rPr lang="en-US" dirty="0" err="1" smtClean="0"/>
              <a:t>overtesting</a:t>
            </a:r>
            <a:r>
              <a:rPr lang="en-US" dirty="0" smtClean="0"/>
              <a:t> as they struggle to rule in/out</a:t>
            </a:r>
          </a:p>
          <a:p>
            <a:pPr lvl="1"/>
            <a:r>
              <a:rPr lang="en-US" dirty="0" smtClean="0"/>
              <a:t>Overreliance on algorithms/protocols, struggle to customize, individualize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552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Assessing Clinical </a:t>
            </a:r>
            <a:r>
              <a:rPr lang="en-US" dirty="0"/>
              <a:t>R</a:t>
            </a:r>
            <a:r>
              <a:rPr lang="en-US" dirty="0" smtClean="0"/>
              <a:t>easoning and </a:t>
            </a:r>
            <a:r>
              <a:rPr lang="en-US" dirty="0"/>
              <a:t>J</a:t>
            </a:r>
            <a:r>
              <a:rPr lang="en-US" dirty="0" smtClean="0"/>
              <a:t>udgement</a:t>
            </a:r>
            <a:br>
              <a:rPr lang="en-US" dirty="0" smtClean="0"/>
            </a:br>
            <a:r>
              <a:rPr lang="en-US" sz="3200" dirty="0"/>
              <a:t>S</a:t>
            </a:r>
            <a:r>
              <a:rPr lang="en-US" sz="3200" dirty="0" smtClean="0"/>
              <a:t>tructured Presentation and </a:t>
            </a:r>
            <a:r>
              <a:rPr lang="en-US" sz="3200" dirty="0" err="1" smtClean="0"/>
              <a:t>Precepting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SNAPPS</a:t>
            </a:r>
          </a:p>
          <a:p>
            <a:r>
              <a:rPr lang="en-US" dirty="0" smtClean="0"/>
              <a:t>learner driven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S-</a:t>
            </a:r>
            <a:r>
              <a:rPr lang="en-US" dirty="0" err="1" smtClean="0"/>
              <a:t>ummarize</a:t>
            </a:r>
            <a:r>
              <a:rPr lang="en-US" dirty="0" smtClean="0"/>
              <a:t> </a:t>
            </a:r>
            <a:r>
              <a:rPr lang="en-US" dirty="0" err="1" smtClean="0"/>
              <a:t>hx</a:t>
            </a:r>
            <a:r>
              <a:rPr lang="en-US" dirty="0" smtClean="0"/>
              <a:t> and findings</a:t>
            </a:r>
          </a:p>
          <a:p>
            <a:r>
              <a:rPr lang="en-US" dirty="0" smtClean="0"/>
              <a:t>N-arrow </a:t>
            </a:r>
            <a:r>
              <a:rPr lang="en-US" dirty="0" err="1" smtClean="0"/>
              <a:t>ddx</a:t>
            </a:r>
            <a:r>
              <a:rPr lang="en-US" dirty="0" smtClean="0"/>
              <a:t> to 2-3 most likely</a:t>
            </a:r>
          </a:p>
          <a:p>
            <a:r>
              <a:rPr lang="en-US" dirty="0" smtClean="0"/>
              <a:t>A-</a:t>
            </a:r>
            <a:r>
              <a:rPr lang="en-US" dirty="0" err="1" smtClean="0"/>
              <a:t>nalyze</a:t>
            </a:r>
            <a:r>
              <a:rPr lang="en-US" dirty="0" smtClean="0"/>
              <a:t> </a:t>
            </a:r>
            <a:r>
              <a:rPr lang="en-US" dirty="0" err="1" smtClean="0"/>
              <a:t>ddx</a:t>
            </a:r>
            <a:r>
              <a:rPr lang="en-US" dirty="0" smtClean="0"/>
              <a:t> by comparing/contrasting</a:t>
            </a:r>
          </a:p>
          <a:p>
            <a:r>
              <a:rPr lang="en-US" dirty="0" smtClean="0"/>
              <a:t>P-</a:t>
            </a:r>
            <a:r>
              <a:rPr lang="en-US" dirty="0" err="1" smtClean="0"/>
              <a:t>lan</a:t>
            </a:r>
            <a:r>
              <a:rPr lang="en-US" dirty="0" smtClean="0"/>
              <a:t> treatment, further w/u</a:t>
            </a:r>
          </a:p>
          <a:p>
            <a:r>
              <a:rPr lang="en-US" dirty="0" smtClean="0"/>
              <a:t>P-robe preceptor about uncertainties, alternatives</a:t>
            </a:r>
          </a:p>
          <a:p>
            <a:r>
              <a:rPr lang="en-US" dirty="0" smtClean="0"/>
              <a:t>S-elect an issue for self-directed learning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One-Minute Preceptor</a:t>
            </a:r>
          </a:p>
          <a:p>
            <a:r>
              <a:rPr lang="en-US" dirty="0" smtClean="0"/>
              <a:t>teacher driven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a commitment (“What do you think is going on?”, “What do you want to do?”)</a:t>
            </a:r>
          </a:p>
          <a:p>
            <a:r>
              <a:rPr lang="en-US" dirty="0" smtClean="0"/>
              <a:t>Probe for supporting evidence</a:t>
            </a:r>
          </a:p>
          <a:p>
            <a:r>
              <a:rPr lang="en-US" dirty="0" smtClean="0"/>
              <a:t>Teach a general rule</a:t>
            </a:r>
          </a:p>
          <a:p>
            <a:r>
              <a:rPr lang="en-US" dirty="0" smtClean="0"/>
              <a:t>Reinforce what was done correctly and correct mistakes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533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Management and Organization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management</a:t>
            </a:r>
          </a:p>
          <a:p>
            <a:pPr lvl="1"/>
            <a:r>
              <a:rPr lang="en-US" dirty="0" smtClean="0"/>
              <a:t>Late, missed assignments, deadlines</a:t>
            </a:r>
          </a:p>
          <a:p>
            <a:pPr lvl="1"/>
            <a:r>
              <a:rPr lang="en-US" dirty="0" smtClean="0"/>
              <a:t>May arrive earlier/stay later than peers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uns behind in office, always struggling to catch-up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uty hour violations</a:t>
            </a:r>
            <a:endParaRPr lang="en-US" dirty="0"/>
          </a:p>
          <a:p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Disorganized appearance, notes, presentations, thinking</a:t>
            </a:r>
            <a:endParaRPr lang="en-US" dirty="0"/>
          </a:p>
          <a:p>
            <a:pPr lvl="1"/>
            <a:r>
              <a:rPr lang="en-US" dirty="0"/>
              <a:t>I</a:t>
            </a:r>
            <a:r>
              <a:rPr lang="en-US" dirty="0" smtClean="0"/>
              <a:t>nability to present patients in rational manner</a:t>
            </a:r>
          </a:p>
          <a:p>
            <a:pPr lvl="1"/>
            <a:r>
              <a:rPr lang="en-US" dirty="0" smtClean="0"/>
              <a:t>Unprepared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20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Interpersonal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observation or report</a:t>
            </a:r>
          </a:p>
          <a:p>
            <a:pPr lvl="1"/>
            <a:r>
              <a:rPr lang="en-US" dirty="0" smtClean="0"/>
              <a:t>Others complain or may not like working with learner with this deficit</a:t>
            </a:r>
          </a:p>
          <a:p>
            <a:pPr lvl="1"/>
            <a:r>
              <a:rPr lang="en-US" dirty="0" smtClean="0"/>
              <a:t>Conflict with others in various roles</a:t>
            </a:r>
          </a:p>
          <a:p>
            <a:pPr lvl="1"/>
            <a:r>
              <a:rPr lang="en-US" dirty="0" smtClean="0"/>
              <a:t>Trouble reading social cues</a:t>
            </a:r>
          </a:p>
          <a:p>
            <a:pPr lvl="1"/>
            <a:r>
              <a:rPr lang="en-US" dirty="0" smtClean="0"/>
              <a:t>Abrasive or inappropriate questions or incongruent body language</a:t>
            </a:r>
          </a:p>
          <a:p>
            <a:pPr lvl="1"/>
            <a:r>
              <a:rPr lang="en-US" dirty="0" smtClean="0"/>
              <a:t>May transfer blame when brought to their attention</a:t>
            </a:r>
          </a:p>
          <a:p>
            <a:pPr lvl="1"/>
            <a:r>
              <a:rPr lang="en-US" dirty="0" smtClean="0"/>
              <a:t>Inflexible in negotiating with peers/patients</a:t>
            </a:r>
          </a:p>
          <a:p>
            <a:pPr lvl="2"/>
            <a:r>
              <a:rPr lang="en-US" dirty="0" smtClean="0"/>
              <a:t>Can lead to over-delegation (bossing around) or assuming too much responsibility themselves</a:t>
            </a:r>
          </a:p>
          <a:p>
            <a:r>
              <a:rPr lang="en-US" dirty="0" smtClean="0"/>
              <a:t>Distinguish from professionalism deficit by their desire to self improve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99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Observe presentations or during casual conversation</a:t>
            </a:r>
          </a:p>
          <a:p>
            <a:pPr lvl="1"/>
            <a:r>
              <a:rPr lang="en-US" dirty="0" smtClean="0"/>
              <a:t>Adequate medical knowledge and organizational skills but may struggle to answer questions (v exam scores)</a:t>
            </a:r>
          </a:p>
          <a:p>
            <a:pPr lvl="1"/>
            <a:r>
              <a:rPr lang="en-US" dirty="0"/>
              <a:t>English as second language?</a:t>
            </a:r>
          </a:p>
          <a:p>
            <a:pPr lvl="1"/>
            <a:r>
              <a:rPr lang="en-US" dirty="0"/>
              <a:t>Are they shy?</a:t>
            </a:r>
          </a:p>
          <a:p>
            <a:pPr lvl="1"/>
            <a:r>
              <a:rPr lang="en-US" dirty="0" smtClean="0"/>
              <a:t>Struggles with patient interviews, conveying information, expressing urgency/severity</a:t>
            </a:r>
          </a:p>
          <a:p>
            <a:pPr lvl="1"/>
            <a:r>
              <a:rPr lang="en-US" dirty="0" smtClean="0"/>
              <a:t>Appropriate non-verbal skills? Can they convey compassion?</a:t>
            </a:r>
          </a:p>
          <a:p>
            <a:pPr lvl="1"/>
            <a:r>
              <a:rPr lang="en-US" dirty="0" smtClean="0"/>
              <a:t>Written notes may also reflect this deficit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00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observation or report</a:t>
            </a:r>
          </a:p>
          <a:p>
            <a:pPr lvl="1"/>
            <a:r>
              <a:rPr lang="en-US" dirty="0" smtClean="0"/>
              <a:t>Poor doctor-patient relationships, especially continuity relationships</a:t>
            </a:r>
          </a:p>
          <a:p>
            <a:pPr lvl="1"/>
            <a:r>
              <a:rPr lang="en-US" dirty="0" smtClean="0"/>
              <a:t>Demonstrates lack of respect</a:t>
            </a:r>
          </a:p>
          <a:p>
            <a:pPr lvl="1"/>
            <a:r>
              <a:rPr lang="en-US" dirty="0" smtClean="0"/>
              <a:t>Inappropriate jargon or body language</a:t>
            </a:r>
          </a:p>
          <a:p>
            <a:pPr lvl="1"/>
            <a:r>
              <a:rPr lang="en-US" dirty="0" smtClean="0"/>
              <a:t>Seek evidence of </a:t>
            </a:r>
            <a:r>
              <a:rPr lang="en-US" dirty="0"/>
              <a:t>o</a:t>
            </a:r>
            <a:r>
              <a:rPr lang="en-US" dirty="0" smtClean="0"/>
              <a:t>wnership and accountability</a:t>
            </a:r>
          </a:p>
          <a:p>
            <a:pPr lvl="1"/>
            <a:r>
              <a:rPr lang="en-US" dirty="0" smtClean="0"/>
              <a:t>Questionable ethics, honesty, reliability</a:t>
            </a:r>
          </a:p>
          <a:p>
            <a:pPr lvl="1"/>
            <a:r>
              <a:rPr lang="en-US" dirty="0" smtClean="0"/>
              <a:t>Taking dangerous shortcuts</a:t>
            </a:r>
          </a:p>
          <a:p>
            <a:pPr lvl="2"/>
            <a:r>
              <a:rPr lang="en-US" dirty="0" smtClean="0"/>
              <a:t>Leaving early, not being available when on-duty, not signing out, not answering pages, deferring work inappropriately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79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Based Learning and Improvement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Inability to accept feedback</a:t>
            </a:r>
          </a:p>
          <a:p>
            <a:pPr lvl="1"/>
            <a:r>
              <a:rPr lang="en-US" dirty="0" smtClean="0"/>
              <a:t>Do they not seek or avoid feedback?</a:t>
            </a:r>
          </a:p>
          <a:p>
            <a:pPr lvl="1"/>
            <a:r>
              <a:rPr lang="en-US" dirty="0" smtClean="0"/>
              <a:t>May be argumentative/defensive about it</a:t>
            </a:r>
          </a:p>
          <a:p>
            <a:pPr lvl="1"/>
            <a:r>
              <a:rPr lang="en-US" dirty="0" smtClean="0"/>
              <a:t>May not understand own limitations or seek help when needed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Absence of self-directed learning</a:t>
            </a:r>
          </a:p>
          <a:p>
            <a:pPr lvl="1"/>
            <a:r>
              <a:rPr lang="en-US" dirty="0" smtClean="0"/>
              <a:t>Lack evidence of reading about patient care</a:t>
            </a:r>
          </a:p>
          <a:p>
            <a:pPr lvl="1"/>
            <a:r>
              <a:rPr lang="en-US" dirty="0" smtClean="0"/>
              <a:t>Depend on others to give information</a:t>
            </a:r>
          </a:p>
          <a:p>
            <a:pPr lvl="1"/>
            <a:r>
              <a:rPr lang="en-US" dirty="0" smtClean="0"/>
              <a:t>May confabulate or guess</a:t>
            </a:r>
          </a:p>
          <a:p>
            <a:pPr lvl="1"/>
            <a:r>
              <a:rPr lang="en-US" dirty="0" smtClean="0"/>
              <a:t>Fail to use learning goals or QI methods for self-improvement</a:t>
            </a:r>
          </a:p>
          <a:p>
            <a:pPr lvl="1"/>
            <a:r>
              <a:rPr lang="en-US" dirty="0" smtClean="0"/>
              <a:t>“Doesn’t know what s/he doesn’t know”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340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Systems-Based 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Trouble functioning in their role on the team or don’t see value in other team members</a:t>
            </a:r>
          </a:p>
          <a:p>
            <a:r>
              <a:rPr lang="en-US" dirty="0" smtClean="0"/>
              <a:t>Don’t know, or ignore, available resources</a:t>
            </a:r>
          </a:p>
          <a:p>
            <a:r>
              <a:rPr lang="en-US" dirty="0" smtClean="0"/>
              <a:t>Don’t attend to cost</a:t>
            </a:r>
          </a:p>
          <a:p>
            <a:r>
              <a:rPr lang="en-US" dirty="0" smtClean="0"/>
              <a:t>Ignore risk-benefit analysis</a:t>
            </a:r>
          </a:p>
          <a:p>
            <a:r>
              <a:rPr lang="en-US" dirty="0" smtClean="0"/>
              <a:t>May not do appropriate hand-offs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8570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Wellbeing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through direct </a:t>
            </a:r>
            <a:r>
              <a:rPr lang="en-US" dirty="0"/>
              <a:t>questioning</a:t>
            </a:r>
          </a:p>
          <a:p>
            <a:r>
              <a:rPr lang="en-US" dirty="0" smtClean="0"/>
              <a:t>Includes psychosocial stressors, psychiatric diagnoses, learning disabilities, substance abuse</a:t>
            </a:r>
          </a:p>
          <a:p>
            <a:r>
              <a:rPr lang="en-US" dirty="0" smtClean="0"/>
              <a:t>Inconsistency in performance</a:t>
            </a:r>
          </a:p>
          <a:p>
            <a:r>
              <a:rPr lang="en-US" dirty="0" smtClean="0"/>
              <a:t>Consider neuropsychiatric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7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09642" y="1965136"/>
            <a:ext cx="5386917" cy="639762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  <a:p>
            <a:r>
              <a:rPr lang="en-US" sz="4400" dirty="0" smtClean="0"/>
              <a:t>We know it’s important…</a:t>
            </a:r>
            <a:endParaRPr lang="en-US" sz="4400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of our social contract</a:t>
            </a:r>
          </a:p>
          <a:p>
            <a:r>
              <a:rPr lang="en-US" dirty="0" smtClean="0"/>
              <a:t>Commitment to self-monitor our profession</a:t>
            </a:r>
          </a:p>
          <a:p>
            <a:r>
              <a:rPr lang="en-US" dirty="0"/>
              <a:t>Can impact patient </a:t>
            </a:r>
            <a:r>
              <a:rPr lang="en-US" dirty="0" smtClean="0"/>
              <a:t>satisfaction, safety, </a:t>
            </a:r>
            <a:r>
              <a:rPr lang="en-US" dirty="0"/>
              <a:t>and quality of care</a:t>
            </a:r>
          </a:p>
          <a:p>
            <a:r>
              <a:rPr lang="en-US" dirty="0" smtClean="0"/>
              <a:t>Deficiencies will persist w/o intervention</a:t>
            </a:r>
          </a:p>
          <a:p>
            <a:r>
              <a:rPr lang="en-US" dirty="0" smtClean="0"/>
              <a:t>Obligation to </a:t>
            </a:r>
            <a:r>
              <a:rPr lang="en-US" i="1" dirty="0" smtClean="0"/>
              <a:t>all </a:t>
            </a:r>
            <a:r>
              <a:rPr lang="en-US" dirty="0" smtClean="0"/>
              <a:t>learners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But, we struggle to address it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Struggling learners take more time</a:t>
            </a:r>
          </a:p>
          <a:p>
            <a:r>
              <a:rPr lang="en-US" dirty="0"/>
              <a:t>Affects morale of team and peers</a:t>
            </a:r>
          </a:p>
          <a:p>
            <a:r>
              <a:rPr lang="en-US" dirty="0"/>
              <a:t>Impact on program </a:t>
            </a:r>
            <a:r>
              <a:rPr lang="en-US" dirty="0" smtClean="0"/>
              <a:t>reputation</a:t>
            </a:r>
          </a:p>
          <a:p>
            <a:r>
              <a:rPr lang="en-US" dirty="0" smtClean="0"/>
              <a:t>Intellectually and emotionally demanding</a:t>
            </a:r>
          </a:p>
          <a:p>
            <a:r>
              <a:rPr lang="en-US" dirty="0" smtClean="0"/>
              <a:t>Prefer to avoid conflict</a:t>
            </a:r>
          </a:p>
          <a:p>
            <a:r>
              <a:rPr lang="en-US" dirty="0" smtClean="0"/>
              <a:t>Want someone else to take on the responsibility</a:t>
            </a:r>
          </a:p>
          <a:p>
            <a:r>
              <a:rPr lang="en-US" dirty="0" smtClean="0"/>
              <a:t>Not convinced that effective strategies exist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982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Case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/>
              <a:t>Its 2 AM…your pager goes off…</a:t>
            </a:r>
          </a:p>
          <a:p>
            <a:pPr algn="l"/>
            <a:r>
              <a:rPr lang="en-US" sz="2800" dirty="0" smtClean="0"/>
              <a:t>“Hi, doc.  You’re on call tonight, right?  This is Martin.  I’ve got one for </a:t>
            </a:r>
            <a:r>
              <a:rPr lang="en-US" sz="2800" dirty="0" err="1" smtClean="0"/>
              <a:t>ya</a:t>
            </a:r>
            <a:r>
              <a:rPr lang="en-US" sz="2800" dirty="0" smtClean="0"/>
              <a:t>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5863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PChart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27268487"/>
              </p:ext>
            </p:extLst>
          </p:nvPr>
        </p:nvGraphicFramePr>
        <p:xfrm>
          <a:off x="6032500" y="1714500"/>
          <a:ext cx="60960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deficits are present?</a:t>
            </a:r>
            <a:br>
              <a:rPr lang="en-US" dirty="0" smtClean="0"/>
            </a:br>
            <a:r>
              <a:rPr lang="en-US" dirty="0" smtClean="0"/>
              <a:t>(Select up to 3)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02920" y="2011680"/>
            <a:ext cx="4893081" cy="420624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dirty="0"/>
              <a:t>Medical Knowledge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Clinical Skills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Clinical Reasoning and Judgement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Time Management and Organization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Interpersonal Skills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Communication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Professionalism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Practice-Based Learning and Improvement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Systems-Based Practice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Mental Well-Being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58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PChart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88524778"/>
              </p:ext>
            </p:extLst>
          </p:nvPr>
        </p:nvGraphicFramePr>
        <p:xfrm>
          <a:off x="6032500" y="1714500"/>
          <a:ext cx="60960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deficit is the most prominent?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02920" y="2011680"/>
            <a:ext cx="4893081" cy="420624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dirty="0"/>
              <a:t>Medical Knowledge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Clinical Skills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Clinical Reasoning and Judgement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Time Management and Organization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Interpersonal Skills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Communication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Professionalism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Practice-Based Learning and Improvement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Systems-Based Practice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Mental Well-Being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597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Deficits are Common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Prioritize</a:t>
            </a:r>
          </a:p>
          <a:p>
            <a:pPr lvl="1"/>
            <a:r>
              <a:rPr lang="en-US" dirty="0" smtClean="0"/>
              <a:t>Work on the most severe one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534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Evaluator’s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learner feedback</a:t>
            </a:r>
          </a:p>
          <a:p>
            <a:pPr lvl="1"/>
            <a:r>
              <a:rPr lang="en-US" dirty="0" smtClean="0"/>
              <a:t>Provide examples</a:t>
            </a:r>
          </a:p>
          <a:p>
            <a:r>
              <a:rPr lang="en-US" dirty="0" smtClean="0"/>
              <a:t>Review standard expectations for learner’s level of training</a:t>
            </a:r>
          </a:p>
          <a:p>
            <a:pPr lvl="1"/>
            <a:r>
              <a:rPr lang="en-US" dirty="0" smtClean="0"/>
              <a:t>Avoid comparison to peers (norm-based assessment) d/t bias</a:t>
            </a:r>
          </a:p>
          <a:p>
            <a:pPr lvl="1"/>
            <a:r>
              <a:rPr lang="en-US" dirty="0" smtClean="0"/>
              <a:t>Demonstrates that concerns are not arbitrary</a:t>
            </a:r>
          </a:p>
          <a:p>
            <a:r>
              <a:rPr lang="en-US" dirty="0" smtClean="0"/>
              <a:t>Document learner deficits </a:t>
            </a:r>
            <a:r>
              <a:rPr lang="en-US" i="1" dirty="0" smtClean="0"/>
              <a:t>in writing </a:t>
            </a:r>
            <a:r>
              <a:rPr lang="en-US" dirty="0" smtClean="0"/>
              <a:t>with examples</a:t>
            </a:r>
          </a:p>
          <a:p>
            <a:r>
              <a:rPr lang="en-US" dirty="0" smtClean="0"/>
              <a:t>Help identify greatest deficit and address it first</a:t>
            </a:r>
            <a:endParaRPr lang="en-US" dirty="0"/>
          </a:p>
          <a:p>
            <a:r>
              <a:rPr lang="en-US" dirty="0" smtClean="0"/>
              <a:t>Notify program leadership</a:t>
            </a:r>
          </a:p>
        </p:txBody>
      </p:sp>
    </p:spTree>
    <p:extLst>
      <p:ext uri="{BB962C8B-B14F-4D97-AF65-F5344CB8AC3E}">
        <p14:creationId xmlns:p14="http://schemas.microsoft.com/office/powerpoint/2010/main" val="29621711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RIME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Criterion-Based </a:t>
            </a:r>
            <a:r>
              <a:rPr lang="en-US" sz="2400" dirty="0" smtClean="0"/>
              <a:t>Assessment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Reporter-3</a:t>
            </a:r>
            <a:r>
              <a:rPr lang="en-US" baseline="30000" dirty="0" smtClean="0"/>
              <a:t>rd</a:t>
            </a:r>
            <a:r>
              <a:rPr lang="en-US" dirty="0" smtClean="0"/>
              <a:t> year med student</a:t>
            </a:r>
          </a:p>
          <a:p>
            <a:pPr lvl="2"/>
            <a:r>
              <a:rPr lang="en-US" dirty="0" smtClean="0"/>
              <a:t>Requires good communication, interpersonal skills, medical knowledge, professionalism</a:t>
            </a:r>
          </a:p>
          <a:p>
            <a:pPr lvl="1"/>
            <a:r>
              <a:rPr lang="en-US" dirty="0" smtClean="0"/>
              <a:t>Interpreter-4</a:t>
            </a:r>
            <a:r>
              <a:rPr lang="en-US" baseline="30000" dirty="0" smtClean="0"/>
              <a:t>th</a:t>
            </a:r>
            <a:r>
              <a:rPr lang="en-US" dirty="0" smtClean="0"/>
              <a:t> year med student</a:t>
            </a:r>
          </a:p>
          <a:p>
            <a:pPr lvl="2"/>
            <a:r>
              <a:rPr lang="en-US" dirty="0" smtClean="0"/>
              <a:t>Creating </a:t>
            </a:r>
            <a:r>
              <a:rPr lang="en-US" dirty="0" err="1" smtClean="0"/>
              <a:t>Ddx</a:t>
            </a:r>
            <a:r>
              <a:rPr lang="en-US" dirty="0" smtClean="0"/>
              <a:t>, prioritizing, analyzing</a:t>
            </a:r>
          </a:p>
          <a:p>
            <a:pPr lvl="1"/>
            <a:r>
              <a:rPr lang="en-US" dirty="0" smtClean="0"/>
              <a:t>Manager-Intern</a:t>
            </a:r>
          </a:p>
          <a:p>
            <a:pPr lvl="2"/>
            <a:r>
              <a:rPr lang="en-US" dirty="0" smtClean="0"/>
              <a:t>Manage and propose diagnostic and therapeutic options</a:t>
            </a:r>
          </a:p>
          <a:p>
            <a:pPr lvl="1"/>
            <a:r>
              <a:rPr lang="en-US" dirty="0" smtClean="0"/>
              <a:t>Educator-Senior resident and beyond</a:t>
            </a:r>
          </a:p>
          <a:p>
            <a:pPr lvl="2"/>
            <a:r>
              <a:rPr lang="en-US" dirty="0" smtClean="0"/>
              <a:t>Teach patients and colleagues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121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Needs Remediation?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learner who is one RIME level behind target</a:t>
            </a:r>
          </a:p>
          <a:p>
            <a:r>
              <a:rPr lang="en-US" dirty="0" smtClean="0"/>
              <a:t>Seek help </a:t>
            </a:r>
            <a:r>
              <a:rPr lang="en-US" i="1" dirty="0" smtClean="0"/>
              <a:t>immediately</a:t>
            </a:r>
            <a:r>
              <a:rPr lang="en-US" dirty="0" smtClean="0"/>
              <a:t> for any learner who</a:t>
            </a:r>
          </a:p>
          <a:p>
            <a:pPr lvl="1"/>
            <a:r>
              <a:rPr lang="en-US" dirty="0" smtClean="0"/>
              <a:t>Can’t continue to care for patients safely</a:t>
            </a:r>
          </a:p>
          <a:p>
            <a:pPr lvl="1"/>
            <a:r>
              <a:rPr lang="en-US" dirty="0" smtClean="0"/>
              <a:t>Is incapable of learning given circumstances</a:t>
            </a:r>
          </a:p>
          <a:p>
            <a:pPr lvl="1"/>
            <a:r>
              <a:rPr lang="en-US" dirty="0" smtClean="0"/>
              <a:t>Is a danger to self/others</a:t>
            </a:r>
          </a:p>
          <a:p>
            <a:pPr lvl="1"/>
            <a:r>
              <a:rPr lang="en-US" dirty="0" smtClean="0"/>
              <a:t>Is greatly impeding learning of other residents/students</a:t>
            </a:r>
          </a:p>
          <a:p>
            <a:pPr lvl="1"/>
            <a:r>
              <a:rPr lang="en-US" dirty="0" smtClean="0"/>
              <a:t>Can’t teach peers/students, if expected</a:t>
            </a:r>
          </a:p>
        </p:txBody>
      </p:sp>
    </p:spTree>
    <p:extLst>
      <p:ext uri="{BB962C8B-B14F-4D97-AF65-F5344CB8AC3E}">
        <p14:creationId xmlns:p14="http://schemas.microsoft.com/office/powerpoint/2010/main" val="37859090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Remediation Goals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Target and correct the greatest deficit</a:t>
            </a:r>
          </a:p>
          <a:p>
            <a:pPr lvl="1"/>
            <a:r>
              <a:rPr lang="en-US" dirty="0" smtClean="0"/>
              <a:t>Less overwhelming to learner</a:t>
            </a:r>
          </a:p>
          <a:p>
            <a:pPr lvl="1"/>
            <a:r>
              <a:rPr lang="en-US" dirty="0" smtClean="0"/>
              <a:t>More likely to be successful, builds learner confidence</a:t>
            </a:r>
          </a:p>
          <a:p>
            <a:pPr lvl="1"/>
            <a:r>
              <a:rPr lang="en-US" dirty="0" smtClean="0"/>
              <a:t>Leads to positive reinforcement that can help with addressing next deficit</a:t>
            </a:r>
          </a:p>
          <a:p>
            <a:r>
              <a:rPr lang="en-US" dirty="0" smtClean="0"/>
              <a:t>Caveats:  </a:t>
            </a:r>
          </a:p>
          <a:p>
            <a:pPr lvl="1"/>
            <a:r>
              <a:rPr lang="en-US" dirty="0" smtClean="0"/>
              <a:t>If mental well-being or professionalism are in question, start there</a:t>
            </a:r>
          </a:p>
          <a:p>
            <a:pPr lvl="2"/>
            <a:r>
              <a:rPr lang="en-US" dirty="0" smtClean="0"/>
              <a:t>Learner must be teachable</a:t>
            </a:r>
          </a:p>
          <a:p>
            <a:pPr lvl="1"/>
            <a:r>
              <a:rPr lang="en-US" dirty="0" smtClean="0"/>
              <a:t>If medical knowledge and clinical reasoning and judgement deficits coexist, start with MK</a:t>
            </a:r>
          </a:p>
          <a:p>
            <a:pPr lvl="2"/>
            <a:r>
              <a:rPr lang="en-US" dirty="0" smtClean="0"/>
              <a:t>MK is prerequisite to clinical reasoning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06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Success-Oriented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Success Team</a:t>
            </a:r>
          </a:p>
          <a:p>
            <a:pPr lvl="1"/>
            <a:r>
              <a:rPr lang="en-US" dirty="0" smtClean="0"/>
              <a:t>PD, faculty members who have worked closely with learner, a remediation faculty member, learner</a:t>
            </a:r>
          </a:p>
          <a:p>
            <a:r>
              <a:rPr lang="en-US" dirty="0"/>
              <a:t>Elicit suggestions from learner</a:t>
            </a:r>
          </a:p>
          <a:p>
            <a:pPr lvl="1"/>
            <a:r>
              <a:rPr lang="en-US" dirty="0"/>
              <a:t>Demonstrates insight, willingness to participate and gives control </a:t>
            </a:r>
          </a:p>
          <a:p>
            <a:r>
              <a:rPr lang="en-US" dirty="0" smtClean="0"/>
              <a:t>3 Key principles to address any deficit</a:t>
            </a:r>
          </a:p>
          <a:p>
            <a:pPr lvl="1"/>
            <a:r>
              <a:rPr lang="en-US" dirty="0" smtClean="0"/>
              <a:t>Deliberate practice</a:t>
            </a:r>
          </a:p>
          <a:p>
            <a:pPr lvl="1"/>
            <a:r>
              <a:rPr lang="en-US" dirty="0" smtClean="0"/>
              <a:t>Feedback</a:t>
            </a:r>
          </a:p>
          <a:p>
            <a:pPr lvl="1"/>
            <a:r>
              <a:rPr lang="en-US" dirty="0" smtClean="0"/>
              <a:t>Self-assessment</a:t>
            </a:r>
          </a:p>
          <a:p>
            <a:r>
              <a:rPr lang="en-US" dirty="0" smtClean="0"/>
              <a:t>Document meetings with items covered, educational pearls, learner responsibilities, date of next meeting</a:t>
            </a:r>
          </a:p>
          <a:p>
            <a:r>
              <a:rPr lang="en-US" dirty="0" smtClean="0"/>
              <a:t>Maintain a supportive environment</a:t>
            </a:r>
          </a:p>
        </p:txBody>
      </p:sp>
    </p:spTree>
    <p:extLst>
      <p:ext uri="{BB962C8B-B14F-4D97-AF65-F5344CB8AC3E}">
        <p14:creationId xmlns:p14="http://schemas.microsoft.com/office/powerpoint/2010/main" val="25479471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Remediation Strategies by Deficit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Educators Need: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practical structure to identify the struggling learner</a:t>
            </a:r>
          </a:p>
          <a:p>
            <a:r>
              <a:rPr lang="en-US" dirty="0" smtClean="0"/>
              <a:t>A framework for diagnosing the learner’s deficit (s)</a:t>
            </a:r>
          </a:p>
          <a:p>
            <a:r>
              <a:rPr lang="en-US" dirty="0" smtClean="0"/>
              <a:t>Step-by step approach to remediate most common deficiencies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569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Success of Remediation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 criteria</a:t>
            </a:r>
          </a:p>
          <a:p>
            <a:pPr lvl="1"/>
            <a:r>
              <a:rPr lang="en-US" dirty="0" smtClean="0"/>
              <a:t>Has the learner shown significant improvement in the deficient competency, </a:t>
            </a:r>
            <a:r>
              <a:rPr lang="en-US" i="1" dirty="0" smtClean="0"/>
              <a:t>and</a:t>
            </a:r>
            <a:r>
              <a:rPr lang="en-US" dirty="0" smtClean="0"/>
              <a:t> caught up to expected level of training?</a:t>
            </a:r>
          </a:p>
          <a:p>
            <a:pPr lvl="1"/>
            <a:r>
              <a:rPr lang="en-US" dirty="0" smtClean="0"/>
              <a:t>Is improvement sustainable?</a:t>
            </a:r>
          </a:p>
          <a:p>
            <a:r>
              <a:rPr lang="en-US" dirty="0" smtClean="0"/>
              <a:t>To avoid conflict of interest, remediation faculty should not do reassessment</a:t>
            </a:r>
          </a:p>
          <a:p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Repeat rotation</a:t>
            </a:r>
          </a:p>
          <a:p>
            <a:pPr lvl="1"/>
            <a:r>
              <a:rPr lang="en-US" dirty="0" smtClean="0"/>
              <a:t>OSCE-type encounter</a:t>
            </a:r>
          </a:p>
          <a:p>
            <a:pPr lvl="1"/>
            <a:r>
              <a:rPr lang="en-US" dirty="0" smtClean="0"/>
              <a:t>Simulated patients</a:t>
            </a:r>
          </a:p>
          <a:p>
            <a:pPr lvl="1"/>
            <a:r>
              <a:rPr lang="en-US" dirty="0" smtClean="0"/>
              <a:t>Directly observed patient encounters</a:t>
            </a:r>
          </a:p>
          <a:p>
            <a:pPr lvl="1"/>
            <a:r>
              <a:rPr lang="en-US" dirty="0" smtClean="0"/>
              <a:t>Chart review</a:t>
            </a:r>
          </a:p>
          <a:p>
            <a:pPr lvl="1"/>
            <a:r>
              <a:rPr lang="en-US" dirty="0" smtClean="0"/>
              <a:t>Supervisor/peer observation</a:t>
            </a:r>
          </a:p>
        </p:txBody>
      </p:sp>
    </p:spTree>
    <p:extLst>
      <p:ext uri="{BB962C8B-B14F-4D97-AF65-F5344CB8AC3E}">
        <p14:creationId xmlns:p14="http://schemas.microsoft.com/office/powerpoint/2010/main" val="37194093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Stop Remediation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 is working at full capacity and not making adequate progress</a:t>
            </a:r>
          </a:p>
          <a:p>
            <a:r>
              <a:rPr lang="en-US" dirty="0" smtClean="0"/>
              <a:t>Learner is not engaged, despite attempts to address individual barriers</a:t>
            </a:r>
          </a:p>
          <a:p>
            <a:r>
              <a:rPr lang="en-US" dirty="0" smtClean="0"/>
              <a:t>Learner is non-compliant with treatment of psychiatric or substance abuse problem</a:t>
            </a:r>
          </a:p>
          <a:p>
            <a:r>
              <a:rPr lang="en-US" dirty="0" smtClean="0"/>
              <a:t>Learner has a mental or physical health problem making them unfit for duty</a:t>
            </a:r>
          </a:p>
          <a:p>
            <a:r>
              <a:rPr lang="en-US" dirty="0" smtClean="0"/>
              <a:t>Learner has timed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103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Key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 observations/assessment honestly with examples in evaluations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Compare performance with expected for level of training (</a:t>
            </a:r>
            <a:r>
              <a:rPr lang="en-US" dirty="0" err="1" smtClean="0"/>
              <a:t>eg</a:t>
            </a:r>
            <a:r>
              <a:rPr lang="en-US" dirty="0" smtClean="0"/>
              <a:t>. RIME)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ACGME Competencies “Plus” to identify deficits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Collect additional information to diagnose/confirm deficits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ONE greatest deficit to build customized remediation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deliberate practice, feedback, and self-reflection to address targeted deficit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7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Learner Deficits Vary by Level of Training,</a:t>
            </a:r>
            <a:br>
              <a:rPr lang="en-US" dirty="0" smtClean="0"/>
            </a:br>
            <a:r>
              <a:rPr lang="en-US" dirty="0" smtClean="0"/>
              <a:t>but affect 8-15% of learners at any stage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Early Learners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Medical Knowledge</a:t>
            </a:r>
          </a:p>
          <a:p>
            <a:r>
              <a:rPr lang="en-US" dirty="0" smtClean="0"/>
              <a:t>Clinical Reasoning-Data integration</a:t>
            </a:r>
          </a:p>
          <a:p>
            <a:r>
              <a:rPr lang="en-US" dirty="0" smtClean="0"/>
              <a:t>Time Management and Organization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Mental Wellbeing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Advanced Learners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Professionalism</a:t>
            </a:r>
          </a:p>
          <a:p>
            <a:r>
              <a:rPr lang="en-US" dirty="0" smtClean="0"/>
              <a:t>Clinical Judgement and Decision </a:t>
            </a:r>
            <a:r>
              <a:rPr lang="en-US" dirty="0"/>
              <a:t>M</a:t>
            </a:r>
            <a:r>
              <a:rPr lang="en-US" dirty="0" smtClean="0"/>
              <a:t>aking</a:t>
            </a:r>
          </a:p>
          <a:p>
            <a:r>
              <a:rPr lang="en-US" dirty="0" smtClean="0"/>
              <a:t>Time management and Organization</a:t>
            </a:r>
          </a:p>
          <a:p>
            <a:r>
              <a:rPr lang="en-US" dirty="0" smtClean="0"/>
              <a:t>Interpersonal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802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a “Diagnosis”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ACGME Competencies	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Medical Knowledge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Patient Care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Interpersonal Skills and Communication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Professionalism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Practice-Based Learning and Improvement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Systems-Based Practice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5700997" y="1965136"/>
            <a:ext cx="5389033" cy="639762"/>
          </a:xfrm>
        </p:spPr>
        <p:txBody>
          <a:bodyPr/>
          <a:lstStyle/>
          <a:p>
            <a:r>
              <a:rPr lang="en-US" dirty="0" smtClean="0"/>
              <a:t>ACGME Competencies “Plus”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5700997" y="2514600"/>
            <a:ext cx="4169833" cy="395128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Medical Knowledge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Clinical Skills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Clinical Reasoning and Judgement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Time Management and Organization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Interpersonal Skills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Communication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Professionalism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Practice-Based Learning and Improvement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Systems-Based Practice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Mental Well-Being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464800" y="2915340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Patient Care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9550400" y="2514600"/>
            <a:ext cx="640861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695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Remediation Faculty (at U. of Colorado)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Role is not to grade, evaluate, make promotion decisions</a:t>
            </a:r>
          </a:p>
          <a:p>
            <a:r>
              <a:rPr lang="en-US" dirty="0" smtClean="0"/>
              <a:t>Help with communication b/w learner, evaluators, PD</a:t>
            </a:r>
          </a:p>
          <a:p>
            <a:r>
              <a:rPr lang="en-US" dirty="0" smtClean="0"/>
              <a:t>Establish trust</a:t>
            </a:r>
          </a:p>
          <a:p>
            <a:r>
              <a:rPr lang="en-US" dirty="0" smtClean="0"/>
              <a:t>Transparent, not confidential</a:t>
            </a:r>
          </a:p>
          <a:p>
            <a:r>
              <a:rPr lang="en-US" dirty="0" smtClean="0"/>
              <a:t>Destigmatize the problem</a:t>
            </a:r>
          </a:p>
          <a:p>
            <a:r>
              <a:rPr lang="en-US" dirty="0" smtClean="0"/>
              <a:t>To overcome defensiveness, identify mismatch b/w experience and expectations</a:t>
            </a:r>
          </a:p>
          <a:p>
            <a:r>
              <a:rPr lang="en-US" dirty="0" smtClean="0"/>
              <a:t>Goal is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Resources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Systematic Interview with learner through competencies-like a patient history</a:t>
            </a:r>
          </a:p>
          <a:p>
            <a:pPr lvl="1"/>
            <a:r>
              <a:rPr lang="en-US" dirty="0" smtClean="0"/>
              <a:t>Evaluate learner’s insight</a:t>
            </a:r>
          </a:p>
          <a:p>
            <a:pPr lvl="1"/>
            <a:r>
              <a:rPr lang="en-US" dirty="0" smtClean="0"/>
              <a:t>Social stressors, mental health</a:t>
            </a:r>
          </a:p>
          <a:p>
            <a:pPr lvl="1"/>
            <a:r>
              <a:rPr lang="en-US" dirty="0" smtClean="0"/>
              <a:t>Substance use/abuse</a:t>
            </a:r>
          </a:p>
          <a:p>
            <a:pPr lvl="1"/>
            <a:r>
              <a:rPr lang="en-US" dirty="0" smtClean="0"/>
              <a:t>Consider a learner self-assessment survey</a:t>
            </a:r>
          </a:p>
          <a:p>
            <a:r>
              <a:rPr lang="en-US" dirty="0" smtClean="0"/>
              <a:t>Direct Observation</a:t>
            </a:r>
          </a:p>
          <a:p>
            <a:pPr lvl="1"/>
            <a:r>
              <a:rPr lang="en-US" dirty="0" smtClean="0"/>
              <a:t>Ability to collect </a:t>
            </a:r>
            <a:r>
              <a:rPr lang="en-US" dirty="0" err="1" smtClean="0"/>
              <a:t>hx</a:t>
            </a:r>
            <a:r>
              <a:rPr lang="en-US" dirty="0" smtClean="0"/>
              <a:t>, perform exam, obtain </a:t>
            </a:r>
            <a:r>
              <a:rPr lang="en-US" dirty="0" err="1" smtClean="0"/>
              <a:t>add’l</a:t>
            </a:r>
            <a:r>
              <a:rPr lang="en-US" dirty="0" smtClean="0"/>
              <a:t> patient information</a:t>
            </a:r>
          </a:p>
          <a:p>
            <a:pPr lvl="1"/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Prioritization</a:t>
            </a:r>
          </a:p>
          <a:p>
            <a:pPr lvl="1"/>
            <a:r>
              <a:rPr lang="en-US" dirty="0" smtClean="0"/>
              <a:t>Ownership</a:t>
            </a:r>
          </a:p>
          <a:p>
            <a:pPr lvl="1"/>
            <a:r>
              <a:rPr lang="en-US" dirty="0" smtClean="0"/>
              <a:t>Interactions with faculty, staff, residents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Presentations/Rounding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Articulation of the problem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Data integration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Ability to summarize case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Formulation of </a:t>
            </a:r>
            <a:r>
              <a:rPr lang="en-US" dirty="0" err="1">
                <a:solidFill>
                  <a:prstClr val="black"/>
                </a:solidFill>
              </a:rPr>
              <a:t>Ddx</a:t>
            </a:r>
            <a:r>
              <a:rPr lang="en-US" dirty="0">
                <a:solidFill>
                  <a:prstClr val="black"/>
                </a:solidFill>
              </a:rPr>
              <a:t>/plan, </a:t>
            </a:r>
            <a:r>
              <a:rPr lang="en-US" dirty="0" err="1">
                <a:solidFill>
                  <a:prstClr val="black"/>
                </a:solidFill>
              </a:rPr>
              <a:t>add’l</a:t>
            </a:r>
            <a:r>
              <a:rPr lang="en-US" dirty="0">
                <a:solidFill>
                  <a:prstClr val="black"/>
                </a:solidFill>
              </a:rPr>
              <a:t> questions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Other Resources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Arrival/departure time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Chart review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360 </a:t>
            </a:r>
            <a:r>
              <a:rPr lang="en-US" dirty="0" err="1">
                <a:solidFill>
                  <a:prstClr val="black"/>
                </a:solidFill>
              </a:rPr>
              <a:t>evals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Mini clinical skills exams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Multiple choice exams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Patient/procedure logs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80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Diagnostic Strategies by Competency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</a:t>
            </a:r>
            <a:r>
              <a:rPr lang="en-US" sz="3200" dirty="0" smtClean="0"/>
              <a:t>How Competency Deficits Present in the Clinical Setting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59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Knowledge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learning disability (ADHD, dyslexia), but remember that inadequate study habits much more likely.</a:t>
            </a:r>
          </a:p>
          <a:p>
            <a:pPr lvl="1"/>
            <a:r>
              <a:rPr lang="en-US" dirty="0" smtClean="0"/>
              <a:t>LD may impact effectiveness of studying</a:t>
            </a:r>
            <a:endParaRPr lang="en-US" dirty="0"/>
          </a:p>
          <a:p>
            <a:pPr lvl="1"/>
            <a:r>
              <a:rPr lang="en-US" dirty="0" smtClean="0"/>
              <a:t>Written exam scores</a:t>
            </a:r>
          </a:p>
          <a:p>
            <a:pPr lvl="1"/>
            <a:r>
              <a:rPr lang="en-US" dirty="0" smtClean="0"/>
              <a:t>Assess duration of deficit:  MCAT, SAT</a:t>
            </a:r>
          </a:p>
          <a:p>
            <a:r>
              <a:rPr lang="en-US" dirty="0" smtClean="0"/>
              <a:t>Elicit answers during </a:t>
            </a:r>
            <a:r>
              <a:rPr lang="en-US" dirty="0" err="1" smtClean="0"/>
              <a:t>precepting</a:t>
            </a:r>
            <a:r>
              <a:rPr lang="en-US" dirty="0" smtClean="0"/>
              <a:t>/rounds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What are the diagnostic criteria for MDD? How does the typical Parkinson’s </a:t>
            </a:r>
            <a:r>
              <a:rPr lang="en-US" dirty="0" err="1" smtClean="0"/>
              <a:t>dz</a:t>
            </a:r>
            <a:r>
              <a:rPr lang="en-US" dirty="0" smtClean="0"/>
              <a:t> patient present?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1028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34273a3a-5db5-4099-9aa2-79c906fe1d3b"/>
  <p:tag name="TPVERSION" val="6"/>
  <p:tag name="TPFULLVERSION" val="7.5.3.1"/>
  <p:tag name="PPTVERSION" val="14"/>
  <p:tag name="TPOS" val="2"/>
  <p:tag name="TPLASTSAVEVERSION" val="6.2 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878E3EAD51D34EB3B3A64AFF8EF7C376&lt;/guid&gt;&#10;        &lt;description /&gt;&#10;        &lt;date&gt;3/7/2017 3:20:3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F96F38CE3E74F6EB86F132EC15694F2&lt;/guid&gt;&#10;            &lt;repollguid&gt;33407DC9065D46EDAFE9F6D05A1D4381&lt;/repollguid&gt;&#10;            &lt;sourceid&gt;B4746A0B7F5449CB8CA37E51B51D68C7&lt;/sourceid&gt;&#10;            &lt;questiontext&gt;Which deficits are present?(Select up to 3)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3&lt;/responselimit&gt;&#10;            &lt;bulletstyle&gt;2&lt;/bulletstyle&gt;&#10;            &lt;answers&gt;&#10;                &lt;answer&gt;&#10;                    &lt;guid&gt;3C4E7F1B53554A24BDE8023280990C5D&lt;/guid&gt;&#10;                    &lt;answertext&gt;Medical Knowledge&lt;/answertext&gt;&#10;                    &lt;valuetype&gt;0&lt;/valuetype&gt;&#10;                &lt;/answer&gt;&#10;                &lt;answer&gt;&#10;                    &lt;guid&gt;7DA60C42E9D64A35940E28EB563C1BC8&lt;/guid&gt;&#10;                    &lt;answertext&gt;Clinical Skills&lt;/answertext&gt;&#10;                    &lt;valuetype&gt;0&lt;/valuetype&gt;&#10;                &lt;/answer&gt;&#10;                &lt;answer&gt;&#10;                    &lt;guid&gt;8B8D25940696435F98DBC501874F3689&lt;/guid&gt;&#10;                    &lt;answertext&gt;Clinical Reasoning and Judgement&lt;/answertext&gt;&#10;                    &lt;valuetype&gt;0&lt;/valuetype&gt;&#10;                &lt;/answer&gt;&#10;                &lt;answer&gt;&#10;                    &lt;guid&gt;C3ADE00BFBB04C76BCFCD51E93A29F63&lt;/guid&gt;&#10;                    &lt;answertext&gt;Time Management and Organization&lt;/answertext&gt;&#10;                    &lt;valuetype&gt;0&lt;/valuetype&gt;&#10;                &lt;/answer&gt;&#10;                &lt;answer&gt;&#10;                    &lt;guid&gt;84BDF1D739914552A0BC79EB42B0B876&lt;/guid&gt;&#10;                    &lt;answertext&gt;Interpersonal Skills&lt;/answertext&gt;&#10;                    &lt;valuetype&gt;0&lt;/valuetype&gt;&#10;                &lt;/answer&gt;&#10;                &lt;answer&gt;&#10;                    &lt;guid&gt;923F81B9E9804D70AD556B27114FE798&lt;/guid&gt;&#10;                    &lt;answertext&gt;Communication&lt;/answertext&gt;&#10;                    &lt;valuetype&gt;0&lt;/valuetype&gt;&#10;                &lt;/answer&gt;&#10;                &lt;answer&gt;&#10;                    &lt;guid&gt;EFF57D2F638243629D4FABEB73C2AC2F&lt;/guid&gt;&#10;                    &lt;answertext&gt;Professionalism&lt;/answertext&gt;&#10;                    &lt;valuetype&gt;0&lt;/valuetype&gt;&#10;                &lt;/answer&gt;&#10;                &lt;answer&gt;&#10;                    &lt;guid&gt;B4753046F0AF4AE6ACA11ECF336C8FA0&lt;/guid&gt;&#10;                    &lt;answertext&gt;Practice-Based Learning and Improvement&lt;/answertext&gt;&#10;                    &lt;valuetype&gt;0&lt;/valuetype&gt;&#10;                &lt;/answer&gt;&#10;                &lt;answer&gt;&#10;                    &lt;guid&gt;D846BFA96F1143EAB1D46051AACA1A91&lt;/guid&gt;&#10;                    &lt;answertext&gt;Systems-Based Practice&lt;/answertext&gt;&#10;                    &lt;valuetype&gt;0&lt;/valuetype&gt;&#10;                &lt;/answer&gt;&#10;                &lt;answer&gt;&#10;                    &lt;guid&gt;FEC01199380A4009828ECAD2AF853D05&lt;/guid&gt;&#10;                    &lt;answertext&gt;Mental Well-Being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NUMBERFORMAT" val="0"/>
  <p:tag name="LABELFORMAT" val="0"/>
  <p:tag name="DEFINEDCOLORS" val="3,6,10,45,32,50,13,4,9,55,1"/>
  <p:tag name="COLORTYPE" val="SCHEM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A28DE078D604776A6ED3EFDF9EA2388&lt;/guid&gt;&#10;        &lt;description /&gt;&#10;        &lt;date&gt;3/7/2017 3:30:0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21B86CC17AD4108B91352E80E3D1703&lt;/guid&gt;&#10;            &lt;repollguid&gt;1D858280A5BD49989F21021ADC24F3CB&lt;/repollguid&gt;&#10;            &lt;sourceid&gt;AA04EC2D82CB46ED87FB69F7005538E0&lt;/sourceid&gt;&#10;            &lt;questiontext&gt;Which One deficit is the most prominen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2EA5686C24A349BBA7116479FE562C3D&lt;/guid&gt;&#10;                    &lt;answertext&gt;Medical Knowledge&lt;/answertext&gt;&#10;                    &lt;valuetype&gt;0&lt;/valuetype&gt;&#10;                &lt;/answer&gt;&#10;                &lt;answer&gt;&#10;                    &lt;guid&gt;5996DD92F0B94D56B8046023C21693A8&lt;/guid&gt;&#10;                    &lt;answertext&gt;Clinical Skills&lt;/answertext&gt;&#10;                    &lt;valuetype&gt;0&lt;/valuetype&gt;&#10;                &lt;/answer&gt;&#10;                &lt;answer&gt;&#10;                    &lt;guid&gt;EA90BC22C3554B8EA4FFF23EAE0DB8CC&lt;/guid&gt;&#10;                    &lt;answertext&gt;Clinical Reasoning and Judgement&lt;/answertext&gt;&#10;                    &lt;valuetype&gt;0&lt;/valuetype&gt;&#10;                &lt;/answer&gt;&#10;                &lt;answer&gt;&#10;                    &lt;guid&gt;EE6D4783C7704CA394126DFDDF1299FF&lt;/guid&gt;&#10;                    &lt;answertext&gt;Time Management and Organization&lt;/answertext&gt;&#10;                    &lt;valuetype&gt;0&lt;/valuetype&gt;&#10;                &lt;/answer&gt;&#10;                &lt;answer&gt;&#10;                    &lt;guid&gt;2C5618B5D57C49FB84AF21DEDA0A34C2&lt;/guid&gt;&#10;                    &lt;answertext&gt;Interpersonal Skills&lt;/answertext&gt;&#10;                    &lt;valuetype&gt;0&lt;/valuetype&gt;&#10;                &lt;/answer&gt;&#10;                &lt;answer&gt;&#10;                    &lt;guid&gt;B65B0313CC4B4E449A760AFE6BDC5A6A&lt;/guid&gt;&#10;                    &lt;answertext&gt;Communication&lt;/answertext&gt;&#10;                    &lt;valuetype&gt;0&lt;/valuetype&gt;&#10;                &lt;/answer&gt;&#10;                &lt;answer&gt;&#10;                    &lt;guid&gt;B5B5BCC27B0342758C25A0B41EC59916&lt;/guid&gt;&#10;                    &lt;answertext&gt;Professionalism&lt;/answertext&gt;&#10;                    &lt;valuetype&gt;0&lt;/valuetype&gt;&#10;                &lt;/answer&gt;&#10;                &lt;answer&gt;&#10;                    &lt;guid&gt;85F99F75E1AB4FDF9D5832702CC1950D&lt;/guid&gt;&#10;                    &lt;answertext&gt;Practice-Based Learning and Improvement&lt;/answertext&gt;&#10;                    &lt;valuetype&gt;0&lt;/valuetype&gt;&#10;                &lt;/answer&gt;&#10;                &lt;answer&gt;&#10;                    &lt;guid&gt;26E0C520913C4526A308741C0E62DDA1&lt;/guid&gt;&#10;                    &lt;answertext&gt;Systems-Based Practice&lt;/answertext&gt;&#10;                    &lt;valuetype&gt;0&lt;/valuetype&gt;&#10;                &lt;/answer&gt;&#10;                &lt;answer&gt;&#10;                    &lt;guid&gt;75A83BFB878F475BB4A585A5593F48B1&lt;/guid&gt;&#10;                    &lt;answertext&gt;Mental Well-Being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NUMBERFORMAT" val="0"/>
  <p:tag name="LABELFORMAT" val="0"/>
  <p:tag name="DEFINEDCOLORS" val="3,6,10,45,32,50,13,4,9,55,1"/>
  <p:tag name="COLORTYPE" val="SCHEM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1545</Words>
  <Application>Microsoft Office PowerPoint</Application>
  <PresentationFormat>Custom</PresentationFormat>
  <Paragraphs>287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3_Office Theme</vt:lpstr>
      <vt:lpstr>Banded</vt:lpstr>
      <vt:lpstr>Remediation of the Struggling Medical Learner</vt:lpstr>
      <vt:lpstr>The Challenge</vt:lpstr>
      <vt:lpstr>Medical Educators Need:</vt:lpstr>
      <vt:lpstr>Learner Deficits Vary by Level of Training, but affect 8-15% of learners at any stage</vt:lpstr>
      <vt:lpstr>Making a “Diagnosis”</vt:lpstr>
      <vt:lpstr>Remediation Faculty (at U. of Colorado)</vt:lpstr>
      <vt:lpstr>Diagnostic Resources </vt:lpstr>
      <vt:lpstr>Diagnostic Strategies by Competency</vt:lpstr>
      <vt:lpstr>Medical Knowledge</vt:lpstr>
      <vt:lpstr>Clinical Skills</vt:lpstr>
      <vt:lpstr>Clinical Reasoning and Judgement</vt:lpstr>
      <vt:lpstr>Assessing Clinical Reasoning and Judgement Structured Presentation and Precepting</vt:lpstr>
      <vt:lpstr>Time Management and Organization</vt:lpstr>
      <vt:lpstr>Interpersonal Skills</vt:lpstr>
      <vt:lpstr>Communication</vt:lpstr>
      <vt:lpstr>Professionalism</vt:lpstr>
      <vt:lpstr>Practice Based Learning and Improvement</vt:lpstr>
      <vt:lpstr>Systems-Based Practice</vt:lpstr>
      <vt:lpstr>Mental Wellbeing</vt:lpstr>
      <vt:lpstr>Diagnostic Case</vt:lpstr>
      <vt:lpstr>Which deficits are present? (Select up to 3)</vt:lpstr>
      <vt:lpstr>Which One deficit is the most prominent?</vt:lpstr>
      <vt:lpstr>Multiple Deficits are Common </vt:lpstr>
      <vt:lpstr>Evaluator’s Responsibility</vt:lpstr>
      <vt:lpstr>RIME Criterion-Based Assessment</vt:lpstr>
      <vt:lpstr>Who Needs Remediation?</vt:lpstr>
      <vt:lpstr>Remediation Goals </vt:lpstr>
      <vt:lpstr>Developing a Success-Oriented Strategy</vt:lpstr>
      <vt:lpstr>Remediation Strategies by Deficit</vt:lpstr>
      <vt:lpstr>Determining Success of Remediation </vt:lpstr>
      <vt:lpstr>When to Stop Remediation</vt:lpstr>
      <vt:lpstr>Summary of Key Steps</vt:lpstr>
    </vt:vector>
  </TitlesOfParts>
  <Company>UPMC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Remediation of the Struggling Medical Learner</dc:title>
  <dc:creator>"finkax"</dc:creator>
  <cp:lastModifiedBy>Finkelstein, Alan (MD)</cp:lastModifiedBy>
  <cp:revision>55</cp:revision>
  <dcterms:created xsi:type="dcterms:W3CDTF">2017-02-11T21:15:07Z</dcterms:created>
  <dcterms:modified xsi:type="dcterms:W3CDTF">2017-03-07T20:50:23Z</dcterms:modified>
</cp:coreProperties>
</file>