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26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/>
    <p:restoredTop sz="94609"/>
  </p:normalViewPr>
  <p:slideViewPr>
    <p:cSldViewPr snapToGrid="0" snapToObjects="1">
      <p:cViewPr varScale="1">
        <p:scale>
          <a:sx n="151" d="100"/>
          <a:sy n="151" d="100"/>
        </p:scale>
        <p:origin x="23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F0155-A18A-044E-98B3-8C68EE649C6E}" type="doc">
      <dgm:prSet loTypeId="urn:microsoft.com/office/officeart/2008/layout/PictureStrips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38480D-AAE3-9943-A798-1736155E263E}">
      <dgm:prSet phldrT="[Text]"/>
      <dgm:spPr/>
      <dgm:t>
        <a:bodyPr/>
        <a:lstStyle/>
        <a:p>
          <a:r>
            <a:rPr lang="en-US" dirty="0" smtClean="0"/>
            <a:t>Many hands = light work + buy-in</a:t>
          </a:r>
          <a:endParaRPr lang="en-US" dirty="0"/>
        </a:p>
      </dgm:t>
    </dgm:pt>
    <dgm:pt modelId="{BFBF25D6-E3DA-0447-8935-7FCAA6620EB3}" type="parTrans" cxnId="{396A8594-ED4B-9047-AA90-5026BE44E278}">
      <dgm:prSet/>
      <dgm:spPr/>
      <dgm:t>
        <a:bodyPr/>
        <a:lstStyle/>
        <a:p>
          <a:endParaRPr lang="en-US"/>
        </a:p>
      </dgm:t>
    </dgm:pt>
    <dgm:pt modelId="{2A1904AA-F556-5A4F-BDF2-80E38EBA0DC5}" type="sibTrans" cxnId="{396A8594-ED4B-9047-AA90-5026BE44E278}">
      <dgm:prSet/>
      <dgm:spPr/>
      <dgm:t>
        <a:bodyPr/>
        <a:lstStyle/>
        <a:p>
          <a:endParaRPr lang="en-US"/>
        </a:p>
      </dgm:t>
    </dgm:pt>
    <dgm:pt modelId="{A495456D-0DD0-254E-825C-766320F26A1C}">
      <dgm:prSet phldrT="[Text]"/>
      <dgm:spPr/>
      <dgm:t>
        <a:bodyPr/>
        <a:lstStyle/>
        <a:p>
          <a:r>
            <a:rPr lang="en-US" dirty="0" smtClean="0"/>
            <a:t>Slow &amp; steady wins the race</a:t>
          </a:r>
          <a:endParaRPr lang="en-US" dirty="0"/>
        </a:p>
      </dgm:t>
    </dgm:pt>
    <dgm:pt modelId="{CD30EDFC-94B3-BD4B-A875-C5D646B1F2AE}" type="parTrans" cxnId="{5C4E2A00-D333-7943-96CA-1099FE74FA61}">
      <dgm:prSet/>
      <dgm:spPr/>
      <dgm:t>
        <a:bodyPr/>
        <a:lstStyle/>
        <a:p>
          <a:endParaRPr lang="en-US"/>
        </a:p>
      </dgm:t>
    </dgm:pt>
    <dgm:pt modelId="{2A1340D1-581D-304C-A0D2-B0493759C852}" type="sibTrans" cxnId="{5C4E2A00-D333-7943-96CA-1099FE74FA61}">
      <dgm:prSet/>
      <dgm:spPr/>
      <dgm:t>
        <a:bodyPr/>
        <a:lstStyle/>
        <a:p>
          <a:endParaRPr lang="en-US"/>
        </a:p>
      </dgm:t>
    </dgm:pt>
    <dgm:pt modelId="{13DBEF83-9863-A547-AD04-952ABBAE922C}">
      <dgm:prSet phldrT="[Text]"/>
      <dgm:spPr/>
      <dgm:t>
        <a:bodyPr/>
        <a:lstStyle/>
        <a:p>
          <a:r>
            <a:rPr lang="en-US" dirty="0" smtClean="0"/>
            <a:t>Evaluation: iterative process</a:t>
          </a:r>
          <a:endParaRPr lang="en-US" dirty="0"/>
        </a:p>
      </dgm:t>
    </dgm:pt>
    <dgm:pt modelId="{5D0D07CE-2BD2-9942-BBA1-8D2FA4E8FC05}" type="parTrans" cxnId="{EDFEAB33-0134-3A47-A7CB-E08445ECCB41}">
      <dgm:prSet/>
      <dgm:spPr/>
      <dgm:t>
        <a:bodyPr/>
        <a:lstStyle/>
        <a:p>
          <a:endParaRPr lang="en-US"/>
        </a:p>
      </dgm:t>
    </dgm:pt>
    <dgm:pt modelId="{2A3E46E8-6660-594A-B78A-C87F1004A391}" type="sibTrans" cxnId="{EDFEAB33-0134-3A47-A7CB-E08445ECCB41}">
      <dgm:prSet/>
      <dgm:spPr/>
      <dgm:t>
        <a:bodyPr/>
        <a:lstStyle/>
        <a:p>
          <a:endParaRPr lang="en-US"/>
        </a:p>
      </dgm:t>
    </dgm:pt>
    <dgm:pt modelId="{B353819C-1CE4-534F-9091-9E4636E3B4BE}">
      <dgm:prSet/>
      <dgm:spPr/>
      <dgm:t>
        <a:bodyPr/>
        <a:lstStyle/>
        <a:p>
          <a:r>
            <a:rPr lang="en-US" smtClean="0"/>
            <a:t>Model fidelity is key</a:t>
          </a:r>
          <a:endParaRPr lang="en-US" dirty="0"/>
        </a:p>
      </dgm:t>
    </dgm:pt>
    <dgm:pt modelId="{A20959D9-56E1-7F43-8EBC-89DEA21A8ED3}" type="parTrans" cxnId="{B6646731-7B9E-DE4B-B26D-161F0F33EBC8}">
      <dgm:prSet/>
      <dgm:spPr/>
      <dgm:t>
        <a:bodyPr/>
        <a:lstStyle/>
        <a:p>
          <a:endParaRPr lang="en-US"/>
        </a:p>
      </dgm:t>
    </dgm:pt>
    <dgm:pt modelId="{81AFB997-B9C5-D544-AF7C-5F905650A6B0}" type="sibTrans" cxnId="{B6646731-7B9E-DE4B-B26D-161F0F33EBC8}">
      <dgm:prSet/>
      <dgm:spPr/>
      <dgm:t>
        <a:bodyPr/>
        <a:lstStyle/>
        <a:p>
          <a:endParaRPr lang="en-US"/>
        </a:p>
      </dgm:t>
    </dgm:pt>
    <dgm:pt modelId="{DC216F7E-5434-404C-A359-1DF8F75AF8FC}" type="pres">
      <dgm:prSet presAssocID="{76EF0155-A18A-044E-98B3-8C68EE649C6E}" presName="Name0" presStyleCnt="0">
        <dgm:presLayoutVars>
          <dgm:dir/>
          <dgm:resizeHandles val="exact"/>
        </dgm:presLayoutVars>
      </dgm:prSet>
      <dgm:spPr/>
    </dgm:pt>
    <dgm:pt modelId="{1B4BF8BC-15E6-0844-A063-50A26C200446}" type="pres">
      <dgm:prSet presAssocID="{C338480D-AAE3-9943-A798-1736155E263E}" presName="composite" presStyleCnt="0"/>
      <dgm:spPr/>
    </dgm:pt>
    <dgm:pt modelId="{C4C39B1E-8C39-7F45-A9FF-E4349503196D}" type="pres">
      <dgm:prSet presAssocID="{C338480D-AAE3-9943-A798-1736155E263E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52F3D-C4BF-2344-A4AB-A44BB190ED93}" type="pres">
      <dgm:prSet presAssocID="{C338480D-AAE3-9943-A798-1736155E263E}" presName="rect2" presStyleLbl="fgImgPlace1" presStyleIdx="0" presStyleCnt="4"/>
      <dgm:spPr/>
    </dgm:pt>
    <dgm:pt modelId="{C5EC882A-26AB-6A4D-8CD9-4F12BBCEF50E}" type="pres">
      <dgm:prSet presAssocID="{2A1904AA-F556-5A4F-BDF2-80E38EBA0DC5}" presName="sibTrans" presStyleCnt="0"/>
      <dgm:spPr/>
    </dgm:pt>
    <dgm:pt modelId="{360B0C0B-91B6-A142-AA63-12A7B7867924}" type="pres">
      <dgm:prSet presAssocID="{A495456D-0DD0-254E-825C-766320F26A1C}" presName="composite" presStyleCnt="0"/>
      <dgm:spPr/>
    </dgm:pt>
    <dgm:pt modelId="{B0AC0BDC-4453-2247-9B61-D44AEC4903C2}" type="pres">
      <dgm:prSet presAssocID="{A495456D-0DD0-254E-825C-766320F26A1C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89A74-34B5-274B-961D-458E273274F6}" type="pres">
      <dgm:prSet presAssocID="{A495456D-0DD0-254E-825C-766320F26A1C}" presName="rect2" presStyleLbl="fgImgPlace1" presStyleIdx="1" presStyleCnt="4"/>
      <dgm:spPr/>
    </dgm:pt>
    <dgm:pt modelId="{D4CD85B1-EAD1-F641-8AB4-79A342516356}" type="pres">
      <dgm:prSet presAssocID="{2A1340D1-581D-304C-A0D2-B0493759C852}" presName="sibTrans" presStyleCnt="0"/>
      <dgm:spPr/>
    </dgm:pt>
    <dgm:pt modelId="{E004C937-84B8-014F-8813-E72978C893C0}" type="pres">
      <dgm:prSet presAssocID="{13DBEF83-9863-A547-AD04-952ABBAE922C}" presName="composite" presStyleCnt="0"/>
      <dgm:spPr/>
    </dgm:pt>
    <dgm:pt modelId="{33C122AF-0B91-7745-8327-DE3AF8487392}" type="pres">
      <dgm:prSet presAssocID="{13DBEF83-9863-A547-AD04-952ABBAE922C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DC085-1AB8-6742-A381-472531016D41}" type="pres">
      <dgm:prSet presAssocID="{13DBEF83-9863-A547-AD04-952ABBAE922C}" presName="rect2" presStyleLbl="fgImgPlace1" presStyleIdx="2" presStyleCnt="4"/>
      <dgm:spPr/>
    </dgm:pt>
    <dgm:pt modelId="{B3D37D0B-15B5-1D47-B4A3-4834B3C551F3}" type="pres">
      <dgm:prSet presAssocID="{2A3E46E8-6660-594A-B78A-C87F1004A391}" presName="sibTrans" presStyleCnt="0"/>
      <dgm:spPr/>
    </dgm:pt>
    <dgm:pt modelId="{E658EFEE-8813-6D4B-9BC1-43153E0264E4}" type="pres">
      <dgm:prSet presAssocID="{B353819C-1CE4-534F-9091-9E4636E3B4BE}" presName="composite" presStyleCnt="0"/>
      <dgm:spPr/>
    </dgm:pt>
    <dgm:pt modelId="{6241C735-72DD-A14D-AAC3-E6D9332A0B4C}" type="pres">
      <dgm:prSet presAssocID="{B353819C-1CE4-534F-9091-9E4636E3B4BE}" presName="rect1" presStyleLbl="trAlignAcc1" presStyleIdx="3" presStyleCnt="4">
        <dgm:presLayoutVars>
          <dgm:bulletEnabled val="1"/>
        </dgm:presLayoutVars>
      </dgm:prSet>
      <dgm:spPr/>
    </dgm:pt>
    <dgm:pt modelId="{E1832AD4-FB3D-7648-B346-0287E731710D}" type="pres">
      <dgm:prSet presAssocID="{B353819C-1CE4-534F-9091-9E4636E3B4BE}" presName="rect2" presStyleLbl="fgImgPlace1" presStyleIdx="3" presStyleCnt="4"/>
      <dgm:spPr/>
    </dgm:pt>
  </dgm:ptLst>
  <dgm:cxnLst>
    <dgm:cxn modelId="{5C4E2A00-D333-7943-96CA-1099FE74FA61}" srcId="{76EF0155-A18A-044E-98B3-8C68EE649C6E}" destId="{A495456D-0DD0-254E-825C-766320F26A1C}" srcOrd="1" destOrd="0" parTransId="{CD30EDFC-94B3-BD4B-A875-C5D646B1F2AE}" sibTransId="{2A1340D1-581D-304C-A0D2-B0493759C852}"/>
    <dgm:cxn modelId="{396A8594-ED4B-9047-AA90-5026BE44E278}" srcId="{76EF0155-A18A-044E-98B3-8C68EE649C6E}" destId="{C338480D-AAE3-9943-A798-1736155E263E}" srcOrd="0" destOrd="0" parTransId="{BFBF25D6-E3DA-0447-8935-7FCAA6620EB3}" sibTransId="{2A1904AA-F556-5A4F-BDF2-80E38EBA0DC5}"/>
    <dgm:cxn modelId="{EDFEAB33-0134-3A47-A7CB-E08445ECCB41}" srcId="{76EF0155-A18A-044E-98B3-8C68EE649C6E}" destId="{13DBEF83-9863-A547-AD04-952ABBAE922C}" srcOrd="2" destOrd="0" parTransId="{5D0D07CE-2BD2-9942-BBA1-8D2FA4E8FC05}" sibTransId="{2A3E46E8-6660-594A-B78A-C87F1004A391}"/>
    <dgm:cxn modelId="{B6646731-7B9E-DE4B-B26D-161F0F33EBC8}" srcId="{76EF0155-A18A-044E-98B3-8C68EE649C6E}" destId="{B353819C-1CE4-534F-9091-9E4636E3B4BE}" srcOrd="3" destOrd="0" parTransId="{A20959D9-56E1-7F43-8EBC-89DEA21A8ED3}" sibTransId="{81AFB997-B9C5-D544-AF7C-5F905650A6B0}"/>
    <dgm:cxn modelId="{6CF326E5-8A4E-ED4B-9E4F-340B6CD834AB}" type="presOf" srcId="{76EF0155-A18A-044E-98B3-8C68EE649C6E}" destId="{DC216F7E-5434-404C-A359-1DF8F75AF8FC}" srcOrd="0" destOrd="0" presId="urn:microsoft.com/office/officeart/2008/layout/PictureStrips"/>
    <dgm:cxn modelId="{4ECAE9DF-C86C-3D4A-8E5E-146D08480AC4}" type="presOf" srcId="{C338480D-AAE3-9943-A798-1736155E263E}" destId="{C4C39B1E-8C39-7F45-A9FF-E4349503196D}" srcOrd="0" destOrd="0" presId="urn:microsoft.com/office/officeart/2008/layout/PictureStrips"/>
    <dgm:cxn modelId="{C19BD428-1424-9448-BE46-2209BEA8E8BB}" type="presOf" srcId="{A495456D-0DD0-254E-825C-766320F26A1C}" destId="{B0AC0BDC-4453-2247-9B61-D44AEC4903C2}" srcOrd="0" destOrd="0" presId="urn:microsoft.com/office/officeart/2008/layout/PictureStrips"/>
    <dgm:cxn modelId="{BF0BC7BC-3C5E-884D-B9B9-B211259F36CE}" type="presOf" srcId="{13DBEF83-9863-A547-AD04-952ABBAE922C}" destId="{33C122AF-0B91-7745-8327-DE3AF8487392}" srcOrd="0" destOrd="0" presId="urn:microsoft.com/office/officeart/2008/layout/PictureStrips"/>
    <dgm:cxn modelId="{3AF765DA-67CE-A543-95E2-9C11E25E1788}" type="presOf" srcId="{B353819C-1CE4-534F-9091-9E4636E3B4BE}" destId="{6241C735-72DD-A14D-AAC3-E6D9332A0B4C}" srcOrd="0" destOrd="0" presId="urn:microsoft.com/office/officeart/2008/layout/PictureStrips"/>
    <dgm:cxn modelId="{C17F8AA9-CEEC-1F43-AD55-2D68264B5FC6}" type="presParOf" srcId="{DC216F7E-5434-404C-A359-1DF8F75AF8FC}" destId="{1B4BF8BC-15E6-0844-A063-50A26C200446}" srcOrd="0" destOrd="0" presId="urn:microsoft.com/office/officeart/2008/layout/PictureStrips"/>
    <dgm:cxn modelId="{947A764D-8D89-DB4A-9AD5-49E141D0D0DF}" type="presParOf" srcId="{1B4BF8BC-15E6-0844-A063-50A26C200446}" destId="{C4C39B1E-8C39-7F45-A9FF-E4349503196D}" srcOrd="0" destOrd="0" presId="urn:microsoft.com/office/officeart/2008/layout/PictureStrips"/>
    <dgm:cxn modelId="{359691D6-B8F5-D643-8B1E-B0152759FDAE}" type="presParOf" srcId="{1B4BF8BC-15E6-0844-A063-50A26C200446}" destId="{73952F3D-C4BF-2344-A4AB-A44BB190ED93}" srcOrd="1" destOrd="0" presId="urn:microsoft.com/office/officeart/2008/layout/PictureStrips"/>
    <dgm:cxn modelId="{991C702A-3C97-8249-8834-5C57E1C0D413}" type="presParOf" srcId="{DC216F7E-5434-404C-A359-1DF8F75AF8FC}" destId="{C5EC882A-26AB-6A4D-8CD9-4F12BBCEF50E}" srcOrd="1" destOrd="0" presId="urn:microsoft.com/office/officeart/2008/layout/PictureStrips"/>
    <dgm:cxn modelId="{8E89887A-2CA4-5941-A201-FBEFF5A53C62}" type="presParOf" srcId="{DC216F7E-5434-404C-A359-1DF8F75AF8FC}" destId="{360B0C0B-91B6-A142-AA63-12A7B7867924}" srcOrd="2" destOrd="0" presId="urn:microsoft.com/office/officeart/2008/layout/PictureStrips"/>
    <dgm:cxn modelId="{6A7AE29E-AE82-1740-9200-C2ED60FA11E4}" type="presParOf" srcId="{360B0C0B-91B6-A142-AA63-12A7B7867924}" destId="{B0AC0BDC-4453-2247-9B61-D44AEC4903C2}" srcOrd="0" destOrd="0" presId="urn:microsoft.com/office/officeart/2008/layout/PictureStrips"/>
    <dgm:cxn modelId="{E9F51884-3C8C-6249-BB2D-A5A251160437}" type="presParOf" srcId="{360B0C0B-91B6-A142-AA63-12A7B7867924}" destId="{9E089A74-34B5-274B-961D-458E273274F6}" srcOrd="1" destOrd="0" presId="urn:microsoft.com/office/officeart/2008/layout/PictureStrips"/>
    <dgm:cxn modelId="{A2D4C4AD-BCDA-414D-9D2C-F8E309F088D2}" type="presParOf" srcId="{DC216F7E-5434-404C-A359-1DF8F75AF8FC}" destId="{D4CD85B1-EAD1-F641-8AB4-79A342516356}" srcOrd="3" destOrd="0" presId="urn:microsoft.com/office/officeart/2008/layout/PictureStrips"/>
    <dgm:cxn modelId="{7B4BEB01-BC8C-9543-9B0C-81D28DEACBCB}" type="presParOf" srcId="{DC216F7E-5434-404C-A359-1DF8F75AF8FC}" destId="{E004C937-84B8-014F-8813-E72978C893C0}" srcOrd="4" destOrd="0" presId="urn:microsoft.com/office/officeart/2008/layout/PictureStrips"/>
    <dgm:cxn modelId="{840D46A6-0E9A-D84D-A12A-FFEE2B8C7C82}" type="presParOf" srcId="{E004C937-84B8-014F-8813-E72978C893C0}" destId="{33C122AF-0B91-7745-8327-DE3AF8487392}" srcOrd="0" destOrd="0" presId="urn:microsoft.com/office/officeart/2008/layout/PictureStrips"/>
    <dgm:cxn modelId="{7454E0E6-42FC-E643-A3AF-112338FD177C}" type="presParOf" srcId="{E004C937-84B8-014F-8813-E72978C893C0}" destId="{A96DC085-1AB8-6742-A381-472531016D41}" srcOrd="1" destOrd="0" presId="urn:microsoft.com/office/officeart/2008/layout/PictureStrips"/>
    <dgm:cxn modelId="{5F637546-89D2-AA4D-97BC-DF77BD33E4FB}" type="presParOf" srcId="{DC216F7E-5434-404C-A359-1DF8F75AF8FC}" destId="{B3D37D0B-15B5-1D47-B4A3-4834B3C551F3}" srcOrd="5" destOrd="0" presId="urn:microsoft.com/office/officeart/2008/layout/PictureStrips"/>
    <dgm:cxn modelId="{44AD4B72-9120-384C-A718-9E45CD511DB9}" type="presParOf" srcId="{DC216F7E-5434-404C-A359-1DF8F75AF8FC}" destId="{E658EFEE-8813-6D4B-9BC1-43153E0264E4}" srcOrd="6" destOrd="0" presId="urn:microsoft.com/office/officeart/2008/layout/PictureStrips"/>
    <dgm:cxn modelId="{566D547E-5FBA-6B40-B085-8E69910AC2DA}" type="presParOf" srcId="{E658EFEE-8813-6D4B-9BC1-43153E0264E4}" destId="{6241C735-72DD-A14D-AAC3-E6D9332A0B4C}" srcOrd="0" destOrd="0" presId="urn:microsoft.com/office/officeart/2008/layout/PictureStrips"/>
    <dgm:cxn modelId="{DC8DB42A-621B-8D45-B361-F114BB6B2BCC}" type="presParOf" srcId="{E658EFEE-8813-6D4B-9BC1-43153E0264E4}" destId="{E1832AD4-FB3D-7648-B346-0287E731710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39B1E-8C39-7F45-A9FF-E4349503196D}">
      <dsp:nvSpPr>
        <dsp:cNvPr id="0" name=""/>
        <dsp:cNvSpPr/>
      </dsp:nvSpPr>
      <dsp:spPr>
        <a:xfrm>
          <a:off x="161212" y="1040381"/>
          <a:ext cx="3783052" cy="11822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746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Many hands = light work + buy-in</a:t>
          </a:r>
          <a:endParaRPr lang="en-US" sz="2900" kern="1200" dirty="0"/>
        </a:p>
      </dsp:txBody>
      <dsp:txXfrm>
        <a:off x="161212" y="1040381"/>
        <a:ext cx="3783052" cy="1182203"/>
      </dsp:txXfrm>
    </dsp:sp>
    <dsp:sp modelId="{73952F3D-C4BF-2344-A4AB-A44BB190ED93}">
      <dsp:nvSpPr>
        <dsp:cNvPr id="0" name=""/>
        <dsp:cNvSpPr/>
      </dsp:nvSpPr>
      <dsp:spPr>
        <a:xfrm>
          <a:off x="3585" y="869619"/>
          <a:ext cx="827542" cy="124131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AC0BDC-4453-2247-9B61-D44AEC4903C2}">
      <dsp:nvSpPr>
        <dsp:cNvPr id="0" name=""/>
        <dsp:cNvSpPr/>
      </dsp:nvSpPr>
      <dsp:spPr>
        <a:xfrm>
          <a:off x="4324429" y="1040381"/>
          <a:ext cx="3783052" cy="11822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746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Slow &amp; steady wins the race</a:t>
          </a:r>
          <a:endParaRPr lang="en-US" sz="2900" kern="1200" dirty="0"/>
        </a:p>
      </dsp:txBody>
      <dsp:txXfrm>
        <a:off x="4324429" y="1040381"/>
        <a:ext cx="3783052" cy="1182203"/>
      </dsp:txXfrm>
    </dsp:sp>
    <dsp:sp modelId="{9E089A74-34B5-274B-961D-458E273274F6}">
      <dsp:nvSpPr>
        <dsp:cNvPr id="0" name=""/>
        <dsp:cNvSpPr/>
      </dsp:nvSpPr>
      <dsp:spPr>
        <a:xfrm>
          <a:off x="4166802" y="869619"/>
          <a:ext cx="827542" cy="1241314"/>
        </a:xfrm>
        <a:prstGeom prst="rect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C122AF-0B91-7745-8327-DE3AF8487392}">
      <dsp:nvSpPr>
        <dsp:cNvPr id="0" name=""/>
        <dsp:cNvSpPr/>
      </dsp:nvSpPr>
      <dsp:spPr>
        <a:xfrm>
          <a:off x="161212" y="2528645"/>
          <a:ext cx="3783052" cy="11822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746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Evaluation: iterative process</a:t>
          </a:r>
          <a:endParaRPr lang="en-US" sz="2900" kern="1200" dirty="0"/>
        </a:p>
      </dsp:txBody>
      <dsp:txXfrm>
        <a:off x="161212" y="2528645"/>
        <a:ext cx="3783052" cy="1182203"/>
      </dsp:txXfrm>
    </dsp:sp>
    <dsp:sp modelId="{A96DC085-1AB8-6742-A381-472531016D41}">
      <dsp:nvSpPr>
        <dsp:cNvPr id="0" name=""/>
        <dsp:cNvSpPr/>
      </dsp:nvSpPr>
      <dsp:spPr>
        <a:xfrm>
          <a:off x="3585" y="2357882"/>
          <a:ext cx="827542" cy="1241314"/>
        </a:xfrm>
        <a:prstGeom prst="rect">
          <a:avLst/>
        </a:prstGeom>
        <a:solidFill>
          <a:schemeClr val="accent5">
            <a:tint val="50000"/>
            <a:hueOff val="-7121578"/>
            <a:satOff val="31745"/>
            <a:lumOff val="28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41C735-72DD-A14D-AAC3-E6D9332A0B4C}">
      <dsp:nvSpPr>
        <dsp:cNvPr id="0" name=""/>
        <dsp:cNvSpPr/>
      </dsp:nvSpPr>
      <dsp:spPr>
        <a:xfrm>
          <a:off x="4324429" y="2528645"/>
          <a:ext cx="3783052" cy="11822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746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Model fidelity is key</a:t>
          </a:r>
          <a:endParaRPr lang="en-US" sz="2900" kern="1200" dirty="0"/>
        </a:p>
      </dsp:txBody>
      <dsp:txXfrm>
        <a:off x="4324429" y="2528645"/>
        <a:ext cx="3783052" cy="1182203"/>
      </dsp:txXfrm>
    </dsp:sp>
    <dsp:sp modelId="{E1832AD4-FB3D-7648-B346-0287E731710D}">
      <dsp:nvSpPr>
        <dsp:cNvPr id="0" name=""/>
        <dsp:cNvSpPr/>
      </dsp:nvSpPr>
      <dsp:spPr>
        <a:xfrm>
          <a:off x="4166802" y="2357882"/>
          <a:ext cx="827542" cy="1241314"/>
        </a:xfrm>
        <a:prstGeom prst="rect">
          <a:avLst/>
        </a:prstGeom>
        <a:solidFill>
          <a:schemeClr val="accent5">
            <a:tint val="50000"/>
            <a:hueOff val="-10682367"/>
            <a:satOff val="47617"/>
            <a:lumOff val="42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A3AD3-7296-EF4E-8F15-00995C3EF58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672FB-4404-6347-87F8-DF6546D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a volunteer from the audience.</a:t>
            </a:r>
          </a:p>
          <a:p>
            <a:r>
              <a:rPr lang="en-US" dirty="0" smtClean="0"/>
              <a:t>Ask them to describe the picture as best they can.</a:t>
            </a:r>
          </a:p>
          <a:p>
            <a:r>
              <a:rPr lang="en-US" dirty="0" smtClean="0"/>
              <a:t>While they</a:t>
            </a:r>
            <a:r>
              <a:rPr lang="en-US" baseline="0" dirty="0" smtClean="0"/>
              <a:t> are describing it, make a mental note to do the following when they are finished describing it:</a:t>
            </a:r>
          </a:p>
          <a:p>
            <a:r>
              <a:rPr lang="en-US" baseline="0" dirty="0" smtClean="0"/>
              <a:t>Ask how well they did describing it, let them answer.</a:t>
            </a:r>
          </a:p>
          <a:p>
            <a:r>
              <a:rPr lang="en-US" baseline="0" dirty="0" smtClean="0"/>
              <a:t>Reinforce what they did well in their description</a:t>
            </a:r>
          </a:p>
          <a:p>
            <a:r>
              <a:rPr lang="en-US" baseline="0" dirty="0" smtClean="0"/>
              <a:t>Correct what they didn’t do well</a:t>
            </a:r>
          </a:p>
          <a:p>
            <a:r>
              <a:rPr lang="en-US" baseline="0" dirty="0" smtClean="0"/>
              <a:t>Ask them how they could learn to do it better in the future (e.g. take an art history course, learn how to </a:t>
            </a:r>
            <a:r>
              <a:rPr lang="en-US" baseline="0" smtClean="0"/>
              <a:t>read x-rays, etc.)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4C2D7-5F9A-465A-822B-E182E9196DB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5CC5A-1B9B-40EC-9FFE-EEC8AC5191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5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055F-B356-4C6D-A878-E29070C6D5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39A5ABA-1AE5-4820-8BA4-F5F9F0582793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BEB1971-EED6-437C-8EA9-571A4BCAB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39A5ABA-1AE5-4820-8BA4-F5F9F0582793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BEB1971-EED6-437C-8EA9-571A4BCAB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39A5ABA-1AE5-4820-8BA4-F5F9F0582793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BEB1971-EED6-437C-8EA9-571A4BCAB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39A5ABA-1AE5-4820-8BA4-F5F9F0582793}" type="datetimeFigureOut">
              <a:rPr lang="en-US" smtClean="0"/>
              <a:pPr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BEB1971-EED6-437C-8EA9-571A4BCAB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6P9kUl9yy7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5" Type="http://schemas.openxmlformats.org/officeDocument/2006/relationships/hyperlink" Target="https://youtu.be/9ROGM0azpMk" TargetMode="External"/><Relationship Id="rId1" Type="http://schemas.microsoft.com/office/2007/relationships/media" Target="file:////C:/Users/martinm/Videos/SBIRT/Supervision%20Video%201.wmv" TargetMode="External"/><Relationship Id="rId2" Type="http://schemas.openxmlformats.org/officeDocument/2006/relationships/video" Target="file:////C:/Users/martinm/Videos/SBIRT/Supervision%20Video%201.wm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5" Type="http://schemas.openxmlformats.org/officeDocument/2006/relationships/hyperlink" Target="https://youtu.be/_Ax8230ySRA" TargetMode="External"/><Relationship Id="rId1" Type="http://schemas.microsoft.com/office/2007/relationships/media" Target="file:////C:/Users/martinm/Videos/SBIRT/Supervision%20Video%202.wmv" TargetMode="External"/><Relationship Id="rId2" Type="http://schemas.openxmlformats.org/officeDocument/2006/relationships/video" Target="file:////C:/Users/martinm/Videos/SBIRT/Supervision%20Video%202.wm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gif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pmarti6@asu.edu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024" y="1310185"/>
            <a:ext cx="8325134" cy="346653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Implementing </a:t>
            </a:r>
            <a:r>
              <a:rPr lang="en-US" sz="5400" dirty="0"/>
              <a:t>SBIRT: An Evidence-Based Protocol for Addressing Substance Use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16" y="5349921"/>
            <a:ext cx="6079746" cy="10395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December 2,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Duke/SR-AHEC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85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Three-Step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700" dirty="0"/>
              <a:t>STEP 1: Three questions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700" dirty="0"/>
              <a:t>STEP 2: Quantity/frequency &amp; screening tool (AUDIT or DAST)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700" dirty="0"/>
              <a:t>STEP 3: Feedback on results</a:t>
            </a:r>
          </a:p>
        </p:txBody>
      </p:sp>
    </p:spTree>
    <p:extLst>
      <p:ext uri="{BB962C8B-B14F-4D97-AF65-F5344CB8AC3E}">
        <p14:creationId xmlns:p14="http://schemas.microsoft.com/office/powerpoint/2010/main" val="6596395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Three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Do you smoke or use other tobacco products?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How many times in the last 12 months have you had 5 or more drinks (men) or 4 or more drinks (women) in a day?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How many times in the past year have you used an illegal drug or used a prescription medication for non-medical reasons</a:t>
            </a:r>
          </a:p>
        </p:txBody>
      </p:sp>
    </p:spTree>
    <p:extLst>
      <p:ext uri="{BB962C8B-B14F-4D97-AF65-F5344CB8AC3E}">
        <p14:creationId xmlns:p14="http://schemas.microsoft.com/office/powerpoint/2010/main" val="17219900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Screening: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If screening result is negative, then give a reinforcing prevention message:</a:t>
            </a:r>
          </a:p>
          <a:p>
            <a:endParaRPr lang="en-US" sz="2400" dirty="0"/>
          </a:p>
          <a:p>
            <a:pPr marL="171450" lvl="1" indent="-21431">
              <a:buNone/>
            </a:pPr>
            <a:r>
              <a:rPr lang="en-US" sz="2400" dirty="0"/>
              <a:t>“Based on your screening score you do not use tobacco or drugs, and if you drink you do so within healthy limits. Your alcohol and drug use is at a healthy level. </a:t>
            </a:r>
          </a:p>
          <a:p>
            <a:pPr marL="171450" lvl="1" indent="-21431">
              <a:buNone/>
            </a:pPr>
            <a:endParaRPr lang="en-US" sz="2400" dirty="0"/>
          </a:p>
          <a:p>
            <a:pPr marL="171450" lvl="1" indent="-21431">
              <a:buNone/>
            </a:pPr>
            <a:r>
              <a:rPr lang="en-US" sz="2400" dirty="0"/>
              <a:t>Please feel free to talk to me if you or a family member ever needs assistance or has questions about alcohol, tobacco, or drug use and your health.”</a:t>
            </a:r>
          </a:p>
        </p:txBody>
      </p:sp>
    </p:spTree>
    <p:extLst>
      <p:ext uri="{BB962C8B-B14F-4D97-AF65-F5344CB8AC3E}">
        <p14:creationId xmlns:p14="http://schemas.microsoft.com/office/powerpoint/2010/main" val="1496620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Screening: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Positive screening result? </a:t>
            </a:r>
          </a:p>
          <a:p>
            <a:r>
              <a:rPr lang="en-US" sz="2400" dirty="0"/>
              <a:t>Then use a full screening tool.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04551" y="3180555"/>
          <a:ext cx="7022206" cy="312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103"/>
                <a:gridCol w="3511103"/>
              </a:tblGrid>
              <a:tr h="484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Screened</a:t>
                      </a:r>
                      <a:r>
                        <a:rPr lang="en-US" sz="2400" baseline="0" dirty="0" smtClean="0"/>
                        <a:t> positive for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Screening instrument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484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Alcohol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AUDIT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484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Drugs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DAST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8723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Drugs and/or Alcohol (adolescents</a:t>
                      </a:r>
                      <a:r>
                        <a:rPr lang="en-US" sz="2400" baseline="0" dirty="0" smtClean="0"/>
                        <a:t> only)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CRAFFT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484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Tobacco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Quantity &amp; Frequency Questions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391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Quantity and Frequency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700" dirty="0"/>
              <a:t>What do you use?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700" dirty="0"/>
              <a:t>How much?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700" dirty="0"/>
              <a:t>How often?</a:t>
            </a:r>
          </a:p>
        </p:txBody>
      </p:sp>
    </p:spTree>
    <p:extLst>
      <p:ext uri="{BB962C8B-B14F-4D97-AF65-F5344CB8AC3E}">
        <p14:creationId xmlns:p14="http://schemas.microsoft.com/office/powerpoint/2010/main" val="8647046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The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What is it?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Strengths and Limitations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109086" y="2480311"/>
            <a:ext cx="3486150" cy="3028950"/>
          </a:xfrm>
          <a:prstGeom prst="rect">
            <a:avLst/>
          </a:prstGeom>
        </p:spPr>
        <p:txBody>
          <a:bodyPr vert="horz" lIns="0" tIns="34290" rIns="0" bIns="3429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ea typeface="ＭＳ Ｐゴシック" pitchFamily="34" charset="-128"/>
            </a:endParaRPr>
          </a:p>
          <a:p>
            <a:pPr marL="0" indent="0">
              <a:lnSpc>
                <a:spcPts val="2250"/>
              </a:lnSpc>
              <a:spcBef>
                <a:spcPct val="0"/>
              </a:spcBef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	          Dependent Use  (20+)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  <a:cs typeface="Arial" charset="0"/>
            </a:endParaRPr>
          </a:p>
          <a:p>
            <a:pPr marL="0" indent="0">
              <a:lnSpc>
                <a:spcPts val="2250"/>
              </a:lnSpc>
              <a:spcBef>
                <a:spcPct val="0"/>
              </a:spcBef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	     Abuse/Harmful Use (16‒19)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  <a:cs typeface="Arial" charset="0"/>
            </a:endParaRPr>
          </a:p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	   At-Risk Use (8‒15)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  <a:cs typeface="Arial" charset="0"/>
            </a:endParaRPr>
          </a:p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	  Low Risk (0‒7)</a:t>
            </a:r>
          </a:p>
        </p:txBody>
      </p:sp>
      <p:pic>
        <p:nvPicPr>
          <p:cNvPr id="5" name="Diagra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11159" t="-3722" r="-10007" b="-12959"/>
          <a:stretch>
            <a:fillRect/>
          </a:stretch>
        </p:blipFill>
        <p:spPr bwMode="auto">
          <a:xfrm>
            <a:off x="5033136" y="2366010"/>
            <a:ext cx="3965171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374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The DAST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What is it?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Strengths and Limitations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492500" y="2520950"/>
            <a:ext cx="3028950" cy="3051572"/>
          </a:xfrm>
          <a:prstGeom prst="rect">
            <a:avLst/>
          </a:prstGeom>
        </p:spPr>
        <p:txBody>
          <a:bodyPr vert="horz" lIns="0" tIns="34290" rIns="0" bIns="3429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pPr marL="0" indent="0">
              <a:lnSpc>
                <a:spcPts val="2250"/>
              </a:lnSpc>
              <a:spcBef>
                <a:spcPct val="0"/>
              </a:spcBef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		High Risk  (6+)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  <a:cs typeface="Arial" charset="0"/>
            </a:endParaRPr>
          </a:p>
          <a:p>
            <a:pPr marL="0" indent="0">
              <a:lnSpc>
                <a:spcPts val="2250"/>
              </a:lnSpc>
              <a:spcBef>
                <a:spcPct val="0"/>
              </a:spcBef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	Abuse/Harmful Use  (3‒5)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  <a:cs typeface="Arial" charset="0"/>
            </a:endParaRPr>
          </a:p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   Hazardous Use  (1‒2)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  <a:cs typeface="Arial" charset="0"/>
            </a:endParaRPr>
          </a:p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     Abstainers  (0)</a:t>
            </a:r>
          </a:p>
        </p:txBody>
      </p:sp>
      <p:pic>
        <p:nvPicPr>
          <p:cNvPr id="6" name="Diagra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11159" t="-3722" r="-10007" b="-12959"/>
          <a:stretch>
            <a:fillRect/>
          </a:stretch>
        </p:blipFill>
        <p:spPr bwMode="auto">
          <a:xfrm>
            <a:off x="5178829" y="2260601"/>
            <a:ext cx="3965171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424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Feedback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Provide non-judgmental feedback</a:t>
            </a:r>
          </a:p>
          <a:p>
            <a:pPr lvl="1"/>
            <a:r>
              <a:rPr lang="en-US" sz="2000" dirty="0"/>
              <a:t>“Thank you for answering the questions”</a:t>
            </a:r>
          </a:p>
          <a:p>
            <a:pPr lvl="1"/>
            <a:r>
              <a:rPr lang="en-US" sz="2000" dirty="0"/>
              <a:t>“Based on your answers, you scored a [ ], meaning that your substance use is at a level that could cause harm to your health.”</a:t>
            </a:r>
          </a:p>
          <a:p>
            <a:r>
              <a:rPr lang="en-US" sz="2400" dirty="0"/>
              <a:t>Connect substance use to current health concern</a:t>
            </a:r>
          </a:p>
          <a:p>
            <a:pPr lvl="1"/>
            <a:r>
              <a:rPr lang="en-US" sz="2000" dirty="0"/>
              <a:t>“What we know about cocaine use and high blood pressure is …”</a:t>
            </a:r>
          </a:p>
          <a:p>
            <a:r>
              <a:rPr lang="en-US" sz="2400" dirty="0"/>
              <a:t>Ask permission to continue discussion</a:t>
            </a:r>
          </a:p>
          <a:p>
            <a:pPr lvl="1"/>
            <a:r>
              <a:rPr lang="en-US" sz="2000" dirty="0"/>
              <a:t>“Is it alright if we talk a little more about your alcohol use?”</a:t>
            </a:r>
          </a:p>
        </p:txBody>
      </p:sp>
    </p:spTree>
    <p:extLst>
      <p:ext uri="{BB962C8B-B14F-4D97-AF65-F5344CB8AC3E}">
        <p14:creationId xmlns:p14="http://schemas.microsoft.com/office/powerpoint/2010/main" val="1508133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615" y="1276719"/>
            <a:ext cx="6431846" cy="36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58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687" y="1359526"/>
            <a:ext cx="6319187" cy="35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project is funded by a grant from SAMHSA/CSAT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05" y="1391487"/>
            <a:ext cx="8626150" cy="38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46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2607" y="3244334"/>
            <a:ext cx="311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youtu.be/6P9kUl9yy7o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3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Clinician: Alcohol Screening Case</a:t>
            </a:r>
          </a:p>
          <a:p>
            <a:r>
              <a:rPr lang="en-US" sz="2700" dirty="0"/>
              <a:t>Patient: Alcohol Screening Case</a:t>
            </a:r>
          </a:p>
          <a:p>
            <a:r>
              <a:rPr lang="en-US" sz="2700" dirty="0"/>
              <a:t>Observer: Checklist</a:t>
            </a:r>
          </a:p>
        </p:txBody>
      </p:sp>
    </p:spTree>
    <p:extLst>
      <p:ext uri="{BB962C8B-B14F-4D97-AF65-F5344CB8AC3E}">
        <p14:creationId xmlns:p14="http://schemas.microsoft.com/office/powerpoint/2010/main" val="441860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8466"/>
            <a:ext cx="8229600" cy="11878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CURRICULUM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22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41696"/>
            <a:ext cx="7543800" cy="795665"/>
          </a:xfrm>
        </p:spPr>
        <p:txBody>
          <a:bodyPr/>
          <a:lstStyle/>
          <a:p>
            <a:r>
              <a:rPr lang="en-US" dirty="0" smtClean="0"/>
              <a:t>Train the 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u="sng" dirty="0"/>
              <a:t>STUDENT</a:t>
            </a:r>
          </a:p>
          <a:p>
            <a:r>
              <a:rPr lang="en-US" sz="2700" dirty="0"/>
              <a:t>1h module</a:t>
            </a:r>
          </a:p>
          <a:p>
            <a:r>
              <a:rPr lang="en-US" sz="2700" dirty="0"/>
              <a:t>2h workshop</a:t>
            </a:r>
          </a:p>
          <a:p>
            <a:r>
              <a:rPr lang="en-US" sz="2700" dirty="0"/>
              <a:t>1h module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u="sng" dirty="0"/>
              <a:t>CHAMPION</a:t>
            </a:r>
            <a:endParaRPr lang="en-US" sz="2700" dirty="0"/>
          </a:p>
          <a:p>
            <a:r>
              <a:rPr lang="en-US" sz="2700" dirty="0"/>
              <a:t>2h workshop</a:t>
            </a:r>
          </a:p>
          <a:p>
            <a:r>
              <a:rPr lang="en-US" sz="2700" dirty="0"/>
              <a:t>2h addiction medicine</a:t>
            </a:r>
          </a:p>
          <a:p>
            <a:r>
              <a:rPr lang="en-US" sz="2700" dirty="0"/>
              <a:t>2h motivational interviewing</a:t>
            </a:r>
          </a:p>
          <a:p>
            <a:r>
              <a:rPr lang="en-US" sz="2700" dirty="0"/>
              <a:t>2h pedagogy</a:t>
            </a:r>
          </a:p>
        </p:txBody>
      </p:sp>
    </p:spTree>
    <p:extLst>
      <p:ext uri="{BB962C8B-B14F-4D97-AF65-F5344CB8AC3E}">
        <p14:creationId xmlns:p14="http://schemas.microsoft.com/office/powerpoint/2010/main" val="12275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09934"/>
            <a:ext cx="7543800" cy="727427"/>
          </a:xfrm>
        </p:spPr>
        <p:txBody>
          <a:bodyPr/>
          <a:lstStyle/>
          <a:p>
            <a:r>
              <a:rPr lang="en-US" dirty="0" smtClean="0"/>
              <a:t>Observation &amp;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u="sng" dirty="0"/>
              <a:t>VIDEO</a:t>
            </a:r>
          </a:p>
          <a:p>
            <a:r>
              <a:rPr lang="en-US" sz="2700" dirty="0"/>
              <a:t>Discipline-specific</a:t>
            </a:r>
          </a:p>
          <a:p>
            <a:r>
              <a:rPr lang="en-US" sz="2700" dirty="0"/>
              <a:t>Watch before practice</a:t>
            </a:r>
          </a:p>
          <a:p>
            <a:r>
              <a:rPr lang="en-US" sz="2700" dirty="0"/>
              <a:t>Teach ideal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u="sng" dirty="0"/>
              <a:t>LIVE OBSERVATION</a:t>
            </a:r>
          </a:p>
          <a:p>
            <a:r>
              <a:rPr lang="en-US" sz="2700" dirty="0"/>
              <a:t>Based on checklist</a:t>
            </a:r>
          </a:p>
          <a:p>
            <a:r>
              <a:rPr lang="en-US" sz="2700" dirty="0"/>
              <a:t>Feedback during student workshop</a:t>
            </a:r>
          </a:p>
          <a:p>
            <a:r>
              <a:rPr lang="en-US" sz="2700" dirty="0"/>
              <a:t>Duke/SRAHEC: observe in clinic and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8215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Captivate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2" y="2241551"/>
            <a:ext cx="5576904" cy="36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Camtasia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56" y="2241551"/>
            <a:ext cx="6229350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_Louis_Gateway_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15" y="857250"/>
            <a:ext cx="66357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ARCH Feedback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48" y="2606279"/>
            <a:ext cx="7014302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Ask</a:t>
            </a:r>
          </a:p>
          <a:p>
            <a:r>
              <a:rPr lang="en-US" sz="2400" dirty="0"/>
              <a:t>Reinforce</a:t>
            </a:r>
          </a:p>
          <a:p>
            <a:r>
              <a:rPr lang="en-US" sz="2400" dirty="0"/>
              <a:t>Correct</a:t>
            </a:r>
          </a:p>
          <a:p>
            <a:r>
              <a:rPr lang="en-US" sz="2400" dirty="0"/>
              <a:t>Help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900" dirty="0"/>
              <a:t>Developed by Dennis Baker, Ph.D. and Gregory Turner, Ph.D. @FSU</a:t>
            </a:r>
          </a:p>
        </p:txBody>
      </p:sp>
      <p:pic>
        <p:nvPicPr>
          <p:cNvPr id="4" name="Picture 3" descr="St_Louis_Gateway_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799" y="2541454"/>
            <a:ext cx="324415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Introduce SBIRT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Learn SBIRT </a:t>
            </a:r>
            <a:r>
              <a:rPr lang="en-US" sz="2700" dirty="0" smtClean="0"/>
              <a:t>screening protocol</a:t>
            </a:r>
            <a:endParaRPr lang="en-US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Review teaching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Discuss </a:t>
            </a:r>
            <a:r>
              <a:rPr lang="en-US" sz="2700" dirty="0"/>
              <a:t>implementation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757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pic>
        <p:nvPicPr>
          <p:cNvPr id="4" name="Supervision Video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84221" y="2203084"/>
            <a:ext cx="4873779" cy="3655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4374" y="5960345"/>
            <a:ext cx="3366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youtu.be/9ROGM0azpMk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How did he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6F6F74"/>
              </a:buClr>
            </a:pPr>
            <a:r>
              <a:rPr lang="en-US" sz="2400" dirty="0">
                <a:solidFill>
                  <a:srgbClr val="000000"/>
                </a:solidFill>
              </a:rPr>
              <a:t>Ask</a:t>
            </a:r>
          </a:p>
          <a:p>
            <a:pPr lvl="0">
              <a:buClr>
                <a:srgbClr val="6F6F74"/>
              </a:buClr>
            </a:pPr>
            <a:r>
              <a:rPr lang="en-US" sz="2400" dirty="0">
                <a:solidFill>
                  <a:srgbClr val="000000"/>
                </a:solidFill>
              </a:rPr>
              <a:t>Reinforce</a:t>
            </a:r>
          </a:p>
          <a:p>
            <a:pPr lvl="0">
              <a:buClr>
                <a:srgbClr val="6F6F74"/>
              </a:buClr>
            </a:pPr>
            <a:r>
              <a:rPr lang="en-US" sz="2400" dirty="0">
                <a:solidFill>
                  <a:srgbClr val="000000"/>
                </a:solidFill>
              </a:rPr>
              <a:t>Correct</a:t>
            </a:r>
          </a:p>
          <a:p>
            <a:pPr lvl="0">
              <a:buClr>
                <a:srgbClr val="6F6F74"/>
              </a:buClr>
            </a:pPr>
            <a:r>
              <a:rPr lang="en-US" sz="2400" dirty="0">
                <a:solidFill>
                  <a:srgbClr val="000000"/>
                </a:solidFill>
              </a:rPr>
              <a:t>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</a:t>
            </a:r>
            <a:endParaRPr lang="en-US" dirty="0"/>
          </a:p>
        </p:txBody>
      </p:sp>
      <p:pic>
        <p:nvPicPr>
          <p:cNvPr id="4" name="Supervision Video 2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53587" y="2386225"/>
            <a:ext cx="4143802" cy="31078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4478" y="5770832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https://youtu.be/_Ax8230ySRA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8466"/>
            <a:ext cx="8229600" cy="118786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IMPLEMENTATION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37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73457"/>
            <a:ext cx="7543800" cy="863904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Large family medicine center</a:t>
            </a:r>
          </a:p>
          <a:p>
            <a:r>
              <a:rPr lang="en-US" sz="2400" dirty="0"/>
              <a:t>Students, residents, interns</a:t>
            </a:r>
          </a:p>
          <a:p>
            <a:r>
              <a:rPr lang="en-US" sz="2400" dirty="0"/>
              <a:t>Implementation committee: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clinic manager,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nurse manager,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clinical information manager,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behavioral health director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dirty="0" smtClean="0"/>
              <a:t>Steps:</a:t>
            </a:r>
          </a:p>
          <a:p>
            <a:pPr marL="0" indent="0">
              <a:buNone/>
            </a:pPr>
            <a:r>
              <a:rPr lang="en-US" sz="2000" dirty="0" smtClean="0"/>
              <a:t>1</a:t>
            </a:r>
            <a:r>
              <a:rPr lang="en-US" sz="2000" dirty="0"/>
              <a:t>. Train all students and staff</a:t>
            </a:r>
          </a:p>
          <a:p>
            <a:pPr marL="0" indent="0">
              <a:buNone/>
            </a:pPr>
            <a:r>
              <a:rPr lang="en-US" sz="2000" dirty="0"/>
              <a:t>2. Develop clinical documentation</a:t>
            </a:r>
          </a:p>
          <a:p>
            <a:pPr marL="0" indent="0">
              <a:buNone/>
            </a:pPr>
            <a:r>
              <a:rPr lang="en-US" sz="2000" dirty="0"/>
              <a:t>3. Establish screening protocol</a:t>
            </a:r>
          </a:p>
          <a:p>
            <a:pPr marL="0" indent="0">
              <a:buNone/>
            </a:pPr>
            <a:r>
              <a:rPr lang="en-US" sz="2000" dirty="0"/>
              <a:t>4. Develop referral process</a:t>
            </a:r>
          </a:p>
          <a:p>
            <a:pPr marL="0" indent="0">
              <a:buNone/>
            </a:pPr>
            <a:r>
              <a:rPr lang="en-US" sz="2000" dirty="0"/>
              <a:t>5. Maintain treatment fidelity</a:t>
            </a:r>
          </a:p>
          <a:p>
            <a:pPr marL="0" indent="0">
              <a:buNone/>
            </a:pPr>
            <a:r>
              <a:rPr lang="en-US" sz="2000" dirty="0"/>
              <a:t>6. Evaluate outcomes and improve quality</a:t>
            </a:r>
          </a:p>
        </p:txBody>
      </p:sp>
    </p:spTree>
    <p:extLst>
      <p:ext uri="{BB962C8B-B14F-4D97-AF65-F5344CB8AC3E}">
        <p14:creationId xmlns:p14="http://schemas.microsoft.com/office/powerpoint/2010/main" val="12929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40229"/>
            <a:ext cx="7543800" cy="997132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</a:p>
          <a:p>
            <a:pPr lvl="1"/>
            <a:r>
              <a:rPr lang="en-US" dirty="0" smtClean="0"/>
              <a:t>65% of all new patients or wellness visits</a:t>
            </a:r>
          </a:p>
          <a:p>
            <a:r>
              <a:rPr lang="en-US" dirty="0" smtClean="0"/>
              <a:t>Brief intervention</a:t>
            </a:r>
          </a:p>
          <a:p>
            <a:pPr lvl="1"/>
            <a:r>
              <a:rPr lang="en-US" dirty="0" smtClean="0"/>
              <a:t>13% receive feedback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246811"/>
            <a:ext cx="3998778" cy="2999083"/>
          </a:xfrm>
        </p:spPr>
      </p:pic>
    </p:spTree>
    <p:extLst>
      <p:ext uri="{BB962C8B-B14F-4D97-AF65-F5344CB8AC3E}">
        <p14:creationId xmlns:p14="http://schemas.microsoft.com/office/powerpoint/2010/main" val="16057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5" y="979080"/>
            <a:ext cx="7400925" cy="4529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6634" y="5675354"/>
            <a:ext cx="44055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http://www.southernregionalahec.org/sbirttool/index.html </a:t>
            </a:r>
          </a:p>
        </p:txBody>
      </p:sp>
    </p:spTree>
    <p:extLst>
      <p:ext uri="{BB962C8B-B14F-4D97-AF65-F5344CB8AC3E}">
        <p14:creationId xmlns:p14="http://schemas.microsoft.com/office/powerpoint/2010/main" val="10200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0868996"/>
              </p:ext>
            </p:extLst>
          </p:nvPr>
        </p:nvGraphicFramePr>
        <p:xfrm>
          <a:off x="457199" y="1777999"/>
          <a:ext cx="8111067" cy="458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4667"/>
            <a:ext cx="8229600" cy="118786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OUTCOMES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002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832513"/>
            <a:ext cx="7543800" cy="904848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Students: </a:t>
            </a:r>
            <a:r>
              <a:rPr lang="en-US" sz="2700" dirty="0" smtClean="0"/>
              <a:t>1801</a:t>
            </a:r>
            <a:endParaRPr lang="en-US" sz="2700" dirty="0"/>
          </a:p>
          <a:p>
            <a:r>
              <a:rPr lang="en-US" sz="2700" dirty="0" smtClean="0"/>
              <a:t>Champions: 99</a:t>
            </a:r>
          </a:p>
          <a:p>
            <a:r>
              <a:rPr lang="en-US" sz="2700" dirty="0" smtClean="0"/>
              <a:t>Universities: 6</a:t>
            </a:r>
            <a:endParaRPr lang="en-US" sz="2300" dirty="0"/>
          </a:p>
          <a:p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Disciplines</a:t>
            </a:r>
            <a:endParaRPr lang="en-US" sz="2300" dirty="0"/>
          </a:p>
          <a:p>
            <a:r>
              <a:rPr lang="en-US" sz="2300" dirty="0" smtClean="0"/>
              <a:t>Mental health: </a:t>
            </a:r>
            <a:r>
              <a:rPr lang="en-US" sz="2300" dirty="0" smtClean="0"/>
              <a:t>172</a:t>
            </a:r>
            <a:endParaRPr lang="en-US" sz="2300" dirty="0" smtClean="0"/>
          </a:p>
          <a:p>
            <a:r>
              <a:rPr lang="en-US" sz="2300" dirty="0" smtClean="0"/>
              <a:t>Medicine: </a:t>
            </a:r>
            <a:r>
              <a:rPr lang="en-US" sz="2300" dirty="0" smtClean="0"/>
              <a:t>375</a:t>
            </a:r>
            <a:endParaRPr lang="en-US" sz="2300" dirty="0" smtClean="0"/>
          </a:p>
          <a:p>
            <a:r>
              <a:rPr lang="en-US" sz="2300" dirty="0" smtClean="0"/>
              <a:t>Nursing: </a:t>
            </a:r>
            <a:r>
              <a:rPr lang="en-US" sz="2300" dirty="0" smtClean="0"/>
              <a:t>299</a:t>
            </a:r>
            <a:endParaRPr lang="en-US" sz="2300" dirty="0" smtClean="0"/>
          </a:p>
          <a:p>
            <a:r>
              <a:rPr lang="en-US" sz="2300" dirty="0" smtClean="0"/>
              <a:t>Social work: </a:t>
            </a:r>
            <a:r>
              <a:rPr lang="en-US" sz="2300" dirty="0" smtClean="0"/>
              <a:t>814</a:t>
            </a:r>
            <a:endParaRPr lang="en-US" sz="2300" dirty="0" smtClean="0"/>
          </a:p>
          <a:p>
            <a:r>
              <a:rPr lang="en-US" sz="2300" dirty="0" smtClean="0"/>
              <a:t>Other: </a:t>
            </a:r>
            <a:r>
              <a:rPr lang="en-US" sz="2300" dirty="0" smtClean="0"/>
              <a:t>141</a:t>
            </a:r>
            <a:endParaRPr lang="en-US" sz="2300" dirty="0" smtClean="0"/>
          </a:p>
          <a:p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1234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SBIRT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5" y="2617391"/>
            <a:ext cx="2088292" cy="2127447"/>
          </a:xfrm>
        </p:spPr>
      </p:pic>
      <p:sp>
        <p:nvSpPr>
          <p:cNvPr id="5" name="Oval Callout 4"/>
          <p:cNvSpPr/>
          <p:nvPr/>
        </p:nvSpPr>
        <p:spPr>
          <a:xfrm>
            <a:off x="2644347" y="2409642"/>
            <a:ext cx="1723767" cy="1340708"/>
          </a:xfrm>
          <a:prstGeom prst="wedgeEllipseCallout">
            <a:avLst>
              <a:gd name="adj1" fmla="val -71103"/>
              <a:gd name="adj2" fmla="val -49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Addiction is </a:t>
            </a:r>
            <a:r>
              <a:rPr lang="en-US" sz="1350" u="sng" dirty="0">
                <a:solidFill>
                  <a:schemeClr val="tx1"/>
                </a:solidFill>
              </a:rPr>
              <a:t>not</a:t>
            </a:r>
            <a:r>
              <a:rPr lang="en-US" sz="1350" dirty="0">
                <a:solidFill>
                  <a:schemeClr val="tx1"/>
                </a:solidFill>
              </a:rPr>
              <a:t> a moral failure. It’s a disease.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693479" y="4404336"/>
            <a:ext cx="2093109" cy="1627974"/>
          </a:xfrm>
          <a:prstGeom prst="wedgeEllipseCallout">
            <a:avLst>
              <a:gd name="adj1" fmla="val -49149"/>
              <a:gd name="adj2" fmla="val -854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We need to treat the broad spectrum of addiction using public health strategies.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1" y="2210315"/>
            <a:ext cx="18213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1980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86" y="2617391"/>
            <a:ext cx="1666107" cy="241863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997014" y="2763378"/>
            <a:ext cx="1723767" cy="1340708"/>
          </a:xfrm>
          <a:prstGeom prst="wedgeEllipseCallout">
            <a:avLst>
              <a:gd name="adj1" fmla="val -66353"/>
              <a:gd name="adj2" fmla="val -2736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 found something. I’ll call it SBIRT.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6794363" y="4179676"/>
            <a:ext cx="1723767" cy="1340708"/>
          </a:xfrm>
          <a:prstGeom prst="wedgeEllipseCallout">
            <a:avLst>
              <a:gd name="adj1" fmla="val -49149"/>
              <a:gd name="adj2" fmla="val -8542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SBIRT seems to work really well for alcohol problems!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4482" y="2178810"/>
            <a:ext cx="18213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Meanwhile,</a:t>
            </a:r>
          </a:p>
        </p:txBody>
      </p:sp>
    </p:spTree>
    <p:extLst>
      <p:ext uri="{BB962C8B-B14F-4D97-AF65-F5344CB8AC3E}">
        <p14:creationId xmlns:p14="http://schemas.microsoft.com/office/powerpoint/2010/main" val="12452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Satisfaction: </a:t>
            </a:r>
          </a:p>
          <a:p>
            <a:pPr lvl="1"/>
            <a:r>
              <a:rPr lang="en-US" sz="2300" dirty="0" smtClean="0"/>
              <a:t>85% were still “Satisfied” with training even after 30 days</a:t>
            </a:r>
            <a:endParaRPr lang="en-US" sz="2300" dirty="0"/>
          </a:p>
          <a:p>
            <a:r>
              <a:rPr lang="en-US" sz="2700" dirty="0" smtClean="0"/>
              <a:t>Knowledge: significant increase</a:t>
            </a:r>
          </a:p>
          <a:p>
            <a:pPr lvl="1"/>
            <a:r>
              <a:rPr lang="en-US" sz="2300" dirty="0" smtClean="0"/>
              <a:t>“Which </a:t>
            </a:r>
            <a:r>
              <a:rPr lang="en-US" sz="2300" dirty="0"/>
              <a:t>of the following substances do most people (male and female) use</a:t>
            </a:r>
            <a:r>
              <a:rPr lang="en-US" sz="2300" dirty="0" smtClean="0"/>
              <a:t>?”</a:t>
            </a:r>
            <a:endParaRPr lang="en-US" sz="2300" dirty="0"/>
          </a:p>
          <a:p>
            <a:r>
              <a:rPr lang="en-US" sz="2700" dirty="0" smtClean="0"/>
              <a:t>Attitudes: significant increase</a:t>
            </a:r>
          </a:p>
          <a:p>
            <a:pPr lvl="1"/>
            <a:r>
              <a:rPr lang="en-US" sz="2300" dirty="0" smtClean="0"/>
              <a:t>“Patients </a:t>
            </a:r>
            <a:r>
              <a:rPr lang="en-US" sz="2300" dirty="0"/>
              <a:t>with substance use disorders can recover with appropriate </a:t>
            </a:r>
            <a:r>
              <a:rPr lang="en-US" sz="2300" dirty="0" smtClean="0"/>
              <a:t>treatment”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39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3516"/>
            <a:ext cx="8229600" cy="1705385"/>
          </a:xfrm>
        </p:spPr>
        <p:txBody>
          <a:bodyPr>
            <a:noAutofit/>
          </a:bodyPr>
          <a:lstStyle/>
          <a:p>
            <a:r>
              <a:rPr lang="en-US" sz="4800" dirty="0" smtClean="0"/>
              <a:t>CHALLENGES AND NEXT STEPS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7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968991"/>
            <a:ext cx="7543800" cy="76837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Adaptation for non-medical </a:t>
            </a:r>
            <a:r>
              <a:rPr lang="en-US" sz="2700" dirty="0" smtClean="0"/>
              <a:t>disciplines</a:t>
            </a:r>
          </a:p>
          <a:p>
            <a:pPr lvl="1"/>
            <a:r>
              <a:rPr lang="en-US" sz="2300" dirty="0" smtClean="0"/>
              <a:t>Positive response</a:t>
            </a:r>
          </a:p>
          <a:p>
            <a:pPr lvl="1"/>
            <a:r>
              <a:rPr lang="en-US" sz="2300" dirty="0" smtClean="0"/>
              <a:t>Created videos</a:t>
            </a:r>
          </a:p>
          <a:p>
            <a:pPr lvl="1"/>
            <a:r>
              <a:rPr lang="en-US" sz="2300" dirty="0" smtClean="0"/>
              <a:t>Allowed Champions to adapt</a:t>
            </a:r>
            <a:endParaRPr lang="en-US" sz="23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700" dirty="0"/>
              <a:t>Implementation</a:t>
            </a:r>
            <a:r>
              <a:rPr lang="en-US" sz="2700" dirty="0" smtClean="0"/>
              <a:t>:</a:t>
            </a:r>
            <a:endParaRPr lang="en-US" sz="2700" dirty="0"/>
          </a:p>
          <a:p>
            <a:pPr lvl="1"/>
            <a:r>
              <a:rPr lang="en-US" sz="2400" dirty="0" smtClean="0"/>
              <a:t>Data is king!</a:t>
            </a:r>
          </a:p>
          <a:p>
            <a:pPr lvl="1"/>
            <a:r>
              <a:rPr lang="en-US" sz="2400" dirty="0" smtClean="0"/>
              <a:t>Long process</a:t>
            </a:r>
          </a:p>
          <a:p>
            <a:pPr lvl="1"/>
            <a:r>
              <a:rPr lang="en-US" sz="2400" dirty="0" smtClean="0"/>
              <a:t>Skill attrition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7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928048"/>
            <a:ext cx="7543800" cy="80931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/>
              <a:t>Model </a:t>
            </a:r>
            <a:r>
              <a:rPr lang="en-US" sz="2700" dirty="0" smtClean="0"/>
              <a:t>fidelity</a:t>
            </a:r>
          </a:p>
          <a:p>
            <a:pPr lvl="1"/>
            <a:r>
              <a:rPr lang="en-US" sz="2300" dirty="0" smtClean="0"/>
              <a:t>Chart audit</a:t>
            </a:r>
          </a:p>
          <a:p>
            <a:pPr lvl="1"/>
            <a:r>
              <a:rPr lang="en-US" sz="2300" dirty="0" smtClean="0"/>
              <a:t>Feedback</a:t>
            </a:r>
          </a:p>
          <a:p>
            <a:pPr lvl="1"/>
            <a:r>
              <a:rPr lang="en-US" sz="2300" dirty="0" smtClean="0"/>
              <a:t>Live observation</a:t>
            </a:r>
          </a:p>
          <a:p>
            <a:r>
              <a:rPr lang="en-US" sz="2700" dirty="0" smtClean="0"/>
              <a:t>CRAFFT 2.0</a:t>
            </a:r>
            <a:endParaRPr lang="en-US" sz="2700" dirty="0"/>
          </a:p>
          <a:p>
            <a:r>
              <a:rPr lang="en-US" sz="2700" dirty="0"/>
              <a:t>Longitudinal </a:t>
            </a:r>
            <a:r>
              <a:rPr lang="en-US" sz="2700" dirty="0" smtClean="0"/>
              <a:t>evaluation</a:t>
            </a:r>
          </a:p>
          <a:p>
            <a:pPr lvl="1"/>
            <a:r>
              <a:rPr lang="en-US" sz="2300" dirty="0" smtClean="0"/>
              <a:t>12 month f/u</a:t>
            </a:r>
            <a:endParaRPr lang="en-US" sz="2300" dirty="0"/>
          </a:p>
          <a:p>
            <a:r>
              <a:rPr lang="en-US" sz="2700" dirty="0"/>
              <a:t>Opioid curriculum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8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0421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00752"/>
            <a:ext cx="7543800" cy="836609"/>
          </a:xfrm>
        </p:spPr>
        <p:txBody>
          <a:bodyPr/>
          <a:lstStyle/>
          <a:p>
            <a:r>
              <a:rPr lang="en-US" dirty="0" smtClean="0"/>
              <a:t>OPIOID EPIDEMIC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13,000 deaths in NC since 1999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NC dispenses 10 million prescriptions every year (one bottle for each man, woman, and child)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Prescription use can lead to heroin and fentanyl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Heroin use increases risk of HIV and </a:t>
            </a:r>
            <a:r>
              <a:rPr lang="en-US" sz="2100" dirty="0" err="1"/>
              <a:t>Hep</a:t>
            </a:r>
            <a:r>
              <a:rPr lang="en-US" sz="2100" dirty="0"/>
              <a:t> 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692229"/>
            <a:ext cx="3310067" cy="1861913"/>
          </a:xfrm>
        </p:spPr>
      </p:pic>
    </p:spTree>
    <p:extLst>
      <p:ext uri="{BB962C8B-B14F-4D97-AF65-F5344CB8AC3E}">
        <p14:creationId xmlns:p14="http://schemas.microsoft.com/office/powerpoint/2010/main" val="13550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 Martin, </a:t>
            </a:r>
            <a:r>
              <a:rPr lang="en-US" dirty="0" smtClean="0"/>
              <a:t>PhD</a:t>
            </a:r>
          </a:p>
          <a:p>
            <a:pPr lvl="1"/>
            <a:r>
              <a:rPr lang="en-US" dirty="0" smtClean="0">
                <a:hlinkClick r:id="rId2"/>
              </a:rPr>
              <a:t>mpmarti6@asu.edu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Programs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0" y="2914650"/>
            <a:ext cx="1702142" cy="1702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1" y="2210315"/>
            <a:ext cx="25480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2003-Present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502243" y="2483893"/>
            <a:ext cx="2070956" cy="1610744"/>
          </a:xfrm>
          <a:prstGeom prst="wedgeEllipseCallout">
            <a:avLst>
              <a:gd name="adj1" fmla="val -70307"/>
              <a:gd name="adj2" fmla="val -279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SBIRT cuts down alcohol and drug use. 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299592" y="4170226"/>
            <a:ext cx="2394106" cy="1862083"/>
          </a:xfrm>
          <a:prstGeom prst="wedgeEllipseCallout">
            <a:avLst>
              <a:gd name="adj1" fmla="val -56560"/>
              <a:gd name="adj2" fmla="val -4584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see if it works in different settings.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98" y="2990229"/>
            <a:ext cx="3686109" cy="100394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6632813" y="4537689"/>
            <a:ext cx="2068296" cy="1608675"/>
          </a:xfrm>
          <a:prstGeom prst="wedgeEllipseCallout">
            <a:avLst>
              <a:gd name="adj1" fmla="val -44393"/>
              <a:gd name="adj2" fmla="val -8564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We want to train a variety of medical professionals.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7928" y="2210315"/>
            <a:ext cx="25480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2015-2018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859809"/>
            <a:ext cx="7543800" cy="877552"/>
          </a:xfrm>
        </p:spPr>
        <p:txBody>
          <a:bodyPr/>
          <a:lstStyle/>
          <a:p>
            <a:r>
              <a:rPr lang="en-US" dirty="0" smtClean="0"/>
              <a:t>DUKE/SRAHEC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Multiple universities</a:t>
            </a:r>
          </a:p>
          <a:p>
            <a:r>
              <a:rPr lang="en-US" sz="2700" dirty="0"/>
              <a:t>Various Disciplines</a:t>
            </a:r>
          </a:p>
          <a:p>
            <a:pPr lvl="1"/>
            <a:r>
              <a:rPr lang="en-US" sz="2100" dirty="0"/>
              <a:t>Medicine</a:t>
            </a:r>
          </a:p>
          <a:p>
            <a:pPr lvl="1"/>
            <a:r>
              <a:rPr lang="en-US" sz="2100" dirty="0"/>
              <a:t>Pharmacy</a:t>
            </a:r>
          </a:p>
          <a:p>
            <a:pPr lvl="1"/>
            <a:r>
              <a:rPr lang="en-US" sz="2100" dirty="0"/>
              <a:t>Nursing</a:t>
            </a:r>
          </a:p>
          <a:p>
            <a:pPr lvl="1"/>
            <a:r>
              <a:rPr lang="en-US" sz="2100" dirty="0"/>
              <a:t>Mental health</a:t>
            </a:r>
          </a:p>
          <a:p>
            <a:pPr lvl="1"/>
            <a:r>
              <a:rPr lang="en-US" sz="2100" dirty="0"/>
              <a:t>Public health</a:t>
            </a:r>
          </a:p>
          <a:p>
            <a:pPr lvl="1"/>
            <a:r>
              <a:rPr lang="en-US" sz="2100" dirty="0"/>
              <a:t>Physical therapy</a:t>
            </a:r>
            <a:endParaRPr lang="en-US" sz="255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Train the Trainer model</a:t>
            </a:r>
          </a:p>
          <a:p>
            <a:r>
              <a:rPr lang="en-US" sz="2700" dirty="0"/>
              <a:t>Consultants:</a:t>
            </a:r>
          </a:p>
          <a:p>
            <a:pPr lvl="1"/>
            <a:r>
              <a:rPr lang="en-US" sz="2550" dirty="0"/>
              <a:t>Baylor College of Medicine</a:t>
            </a:r>
          </a:p>
          <a:p>
            <a:pPr lvl="1"/>
            <a:r>
              <a:rPr lang="en-US" sz="2550" dirty="0"/>
              <a:t>SAMHSA/CSAT</a:t>
            </a:r>
          </a:p>
          <a:p>
            <a:pPr lvl="1"/>
            <a:r>
              <a:rPr lang="en-US" sz="2550" dirty="0"/>
              <a:t>NC Governor’s Institute</a:t>
            </a:r>
          </a:p>
        </p:txBody>
      </p:sp>
    </p:spTree>
    <p:extLst>
      <p:ext uri="{BB962C8B-B14F-4D97-AF65-F5344CB8AC3E}">
        <p14:creationId xmlns:p14="http://schemas.microsoft.com/office/powerpoint/2010/main" val="20288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SBIRT PROTOCOL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56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Screening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Content, video, practice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Brief Intervention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Content, video, practice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Referral to Treatment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Content, practice</a:t>
            </a:r>
          </a:p>
        </p:txBody>
      </p:sp>
    </p:spTree>
    <p:extLst>
      <p:ext uri="{BB962C8B-B14F-4D97-AF65-F5344CB8AC3E}">
        <p14:creationId xmlns:p14="http://schemas.microsoft.com/office/powerpoint/2010/main" val="256644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SCREENING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19020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1037</Words>
  <Application>Microsoft Macintosh PowerPoint</Application>
  <PresentationFormat>On-screen Show (4:3)</PresentationFormat>
  <Paragraphs>251</Paragraphs>
  <Slides>46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Helvetica</vt:lpstr>
      <vt:lpstr>ＭＳ Ｐゴシック</vt:lpstr>
      <vt:lpstr>Wingdings</vt:lpstr>
      <vt:lpstr>Arial</vt:lpstr>
      <vt:lpstr>Office Theme</vt:lpstr>
      <vt:lpstr>Implementing SBIRT: An Evidence-Based Protocol for Addressing Substance Use </vt:lpstr>
      <vt:lpstr>Disclosures</vt:lpstr>
      <vt:lpstr>AGENDA</vt:lpstr>
      <vt:lpstr>SBIRT History</vt:lpstr>
      <vt:lpstr>Federal Programs</vt:lpstr>
      <vt:lpstr>DUKE/SRAHEC Program</vt:lpstr>
      <vt:lpstr>SBIRT PROTOCOL</vt:lpstr>
      <vt:lpstr>Structure</vt:lpstr>
      <vt:lpstr>SCREENING</vt:lpstr>
      <vt:lpstr>Three-Step Process</vt:lpstr>
      <vt:lpstr>STEP 1: Three Questions</vt:lpstr>
      <vt:lpstr>Initial Screening: Negative</vt:lpstr>
      <vt:lpstr>Initial Screening: Positive</vt:lpstr>
      <vt:lpstr>STEP 2: Quantity and Frequency </vt:lpstr>
      <vt:lpstr>STEP 2: The AUDIT</vt:lpstr>
      <vt:lpstr>STEP 2: The DAST</vt:lpstr>
      <vt:lpstr>STEP 3: Feedback &amp; Results</vt:lpstr>
      <vt:lpstr>PowerPoint Presentation</vt:lpstr>
      <vt:lpstr>PowerPoint Presentation</vt:lpstr>
      <vt:lpstr>PowerPoint Presentation</vt:lpstr>
      <vt:lpstr>VIDEO</vt:lpstr>
      <vt:lpstr>Practice</vt:lpstr>
      <vt:lpstr>CURRICULUM</vt:lpstr>
      <vt:lpstr>Train the Trainer</vt:lpstr>
      <vt:lpstr>Observation &amp; Feedback</vt:lpstr>
      <vt:lpstr>Adobe Captivate Presentation</vt:lpstr>
      <vt:lpstr>Camtasia Presentation</vt:lpstr>
      <vt:lpstr>PowerPoint Presentation</vt:lpstr>
      <vt:lpstr>ARCH Feedback Model</vt:lpstr>
      <vt:lpstr>Student</vt:lpstr>
      <vt:lpstr>How did he do?</vt:lpstr>
      <vt:lpstr>Supervisor</vt:lpstr>
      <vt:lpstr>IMPLEMENTATION</vt:lpstr>
      <vt:lpstr>Process</vt:lpstr>
      <vt:lpstr>Process</vt:lpstr>
      <vt:lpstr>PowerPoint Presentation</vt:lpstr>
      <vt:lpstr>Lessons Learned</vt:lpstr>
      <vt:lpstr>OUTCOMES</vt:lpstr>
      <vt:lpstr>Participation</vt:lpstr>
      <vt:lpstr>Outcomes</vt:lpstr>
      <vt:lpstr>CHALLENGES AND NEXT STEPS</vt:lpstr>
      <vt:lpstr>Challenges</vt:lpstr>
      <vt:lpstr>Next Steps</vt:lpstr>
      <vt:lpstr>OPIOID EPIDEMIC</vt:lpstr>
      <vt:lpstr>Presenters</vt:lpstr>
      <vt:lpstr>PowerPoint Presentation</vt:lpstr>
    </vt:vector>
  </TitlesOfParts>
  <Company>STFM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Matthew Martin</cp:lastModifiedBy>
  <cp:revision>37</cp:revision>
  <dcterms:created xsi:type="dcterms:W3CDTF">2013-07-17T19:19:39Z</dcterms:created>
  <dcterms:modified xsi:type="dcterms:W3CDTF">2017-11-27T21:58:03Z</dcterms:modified>
</cp:coreProperties>
</file>