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2" r:id="rId1"/>
    <p:sldMasterId id="2147483654" r:id="rId2"/>
    <p:sldMasterId id="2147483664" r:id="rId3"/>
    <p:sldMasterId id="2147483672" r:id="rId4"/>
  </p:sldMasterIdLst>
  <p:notesMasterIdLst>
    <p:notesMasterId r:id="rId18"/>
  </p:notesMasterIdLst>
  <p:sldIdLst>
    <p:sldId id="265" r:id="rId5"/>
    <p:sldId id="272" r:id="rId6"/>
    <p:sldId id="273" r:id="rId7"/>
    <p:sldId id="266" r:id="rId8"/>
    <p:sldId id="267" r:id="rId9"/>
    <p:sldId id="268" r:id="rId10"/>
    <p:sldId id="269" r:id="rId11"/>
    <p:sldId id="261" r:id="rId12"/>
    <p:sldId id="262" r:id="rId13"/>
    <p:sldId id="263" r:id="rId14"/>
    <p:sldId id="264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-112" y="-1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9A67-41F6-2044-BC31-A25ABBA25544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3D14A-CCC7-434D-BB01-054AAF80A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4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1A09F-78DD-7743-AC45-EF2576A1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9701"/>
            <a:ext cx="7886700" cy="993775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487A3-339E-454C-AB7E-279FAFE8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158134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60F5591-9102-B445-B351-CFFDE09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707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F752A-B392-8C4B-A18A-83752193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724520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CE138-B984-EB48-B415-42DFD810C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10987"/>
            <a:ext cx="7886700" cy="112553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CF7F9-05CE-684C-84D0-67A5886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E5E67-B659-FC48-ABF6-14C4AFD0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28BAF-7B4E-824F-8C9E-8637EBF04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5D061C-2A77-174E-81C6-A97CA62F3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33AE97F-8B9F-5541-98C7-709AFB93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0892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2F0B7-1B47-2840-A9C8-56AD0ECC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C3CB3-1970-9641-BAB3-0CDA0061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8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DFB48E7-1D08-E14F-802E-0D2BE636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9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30C3A-746B-F04A-9D10-3BEA3890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F014ED-23B9-EA46-AB9A-F30B26C87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F29AAB-9CC2-8046-8B5A-D865305E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941513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E877293-F755-334B-AE82-A1EB710B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9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0C74A-A006-C646-9A69-7BC295F0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114550"/>
            <a:ext cx="7688766" cy="80157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6E5E4A-ED7B-C241-AC17-720D86FB3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83727"/>
            <a:ext cx="6858000" cy="71191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CA19956-4772-9E4B-9470-19B29C1C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0C74A-A006-C646-9A69-7BC295F0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00150"/>
            <a:ext cx="7688766" cy="801571"/>
          </a:xfrm>
        </p:spPr>
        <p:txBody>
          <a:bodyPr anchor="t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6E5E4A-ED7B-C241-AC17-720D86FB3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54217"/>
            <a:ext cx="6858000" cy="124142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CA19956-4772-9E4B-9470-19B29C1C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31FCF73C-ABB3-3B4D-92D3-4F2090C565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5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1A09F-78DD-7743-AC45-EF2576A1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9701"/>
            <a:ext cx="7886700" cy="993775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487A3-339E-454C-AB7E-279FAFE8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158134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60F5591-9102-B445-B351-CFFDE090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1764F5A-D4C4-7947-86EC-52AB909FE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4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7F752A-B392-8C4B-A18A-83752193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724520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CE138-B984-EB48-B415-42DFD810C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110987"/>
            <a:ext cx="7886700" cy="112553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CF7F9-05CE-684C-84D0-67A5886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9BEA61F7-4C4C-0A41-8F8C-2C5D579173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5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E5E67-B659-FC48-ABF6-14C4AFD07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128BAF-7B4E-824F-8C9E-8637EBF04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5D061C-2A77-174E-81C6-A97CA62F3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33AE97F-8B9F-5541-98C7-709AFB93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AC4B98E0-5042-0243-872C-EFEBC8B3DB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2F0B7-1B47-2840-A9C8-56AD0ECC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DC3CB3-1970-9641-BAB3-0CDA0061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223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DFB48E7-1D08-E14F-802E-0D2BE636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2978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330C3A-746B-F04A-9D10-3BEA3890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F014ED-23B9-EA46-AB9A-F30B26C87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F29AAB-9CC2-8046-8B5A-D865305E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941513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E877293-F755-334B-AE82-A1EB710B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143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0C74A-A006-C646-9A69-7BC295F0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200150"/>
            <a:ext cx="7688766" cy="801571"/>
          </a:xfrm>
        </p:spPr>
        <p:txBody>
          <a:bodyPr anchor="t"/>
          <a:lstStyle>
            <a:lvl1pPr algn="ctr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6E5E4A-ED7B-C241-AC17-720D86FB3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54217"/>
            <a:ext cx="6858000" cy="1241425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CA19956-4772-9E4B-9470-19B29C1C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theme" Target="../theme/theme3.xml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EF6D30-C491-7843-B2EC-FF03AE31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5F5E4-3947-304D-9EB9-186011C3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A0408-8E87-E146-A99E-AE50189BA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60AFEC-DB5F-9045-9D17-358613AB4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CAFB0-655D-3545-A981-7160C9148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</a:defRPr>
            </a:lvl1pPr>
          </a:lstStyle>
          <a:p>
            <a:fld id="{4B7F47CA-20CA-D242-AEC3-87CF56F853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371C8F-C7DB-B241-97A0-343F77A90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B902D0-4CFD-0C4F-8E4C-66D9A6C477E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72FA2-29D9-5840-A989-FC339C69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1214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7C2CE1-1F36-6644-AC56-5E7128DD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56589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D8D8CEB-E75F-044E-92C7-787CA9BC1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solidFill>
                  <a:schemeClr val="accent1"/>
                </a:solidFill>
                <a:latin typeface="Arial Narrow" panose="020B0604020202020204" pitchFamily="34" charset="0"/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B67806-588A-4844-B667-8A51F2CBCC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72FA2-29D9-5840-A989-FC339C69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1214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7C2CE1-1F36-6644-AC56-5E7128DD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56589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6CB0476-FDF8-3A42-B389-4B65DB70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7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E255A6-158A-F341-8B3E-0EDFC83B03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72FA2-29D9-5840-A989-FC339C69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1214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7C2CE1-1F36-6644-AC56-5E7128DD5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56589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6CB0476-FDF8-3A42-B389-4B65DB70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906537"/>
            <a:ext cx="2057400" cy="236963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solidFill>
                  <a:schemeClr val="bg1"/>
                </a:solidFill>
                <a:latin typeface="Arial Narrow" panose="020B0604020202020204" pitchFamily="34" charset="0"/>
              </a:defRPr>
            </a:lvl1pPr>
          </a:lstStyle>
          <a:p>
            <a:fld id="{1089705A-F53D-0741-986D-33EAE54235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3"/>
          </a:solidFill>
          <a:latin typeface="Arial Narrow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ashington.zoom.us/j/96314911827" TargetMode="External"/><Relationship Id="rId4" Type="http://schemas.openxmlformats.org/officeDocument/2006/relationships/hyperlink" Target="https://osu.zoom.us/j/8826010976?pwd=ZFFkYU1qRS9FU0JuOFJaSlc0bXhFQT09" TargetMode="External"/><Relationship Id="rId5" Type="http://schemas.openxmlformats.org/officeDocument/2006/relationships/hyperlink" Target="https://hsc-telehealth.zoom.us/j/4305808766?pwd=Q3pNT1c3UEZ3dkdic3I3WExKY2FGUT09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tennesseehipaa.zoom.us/j/9715519000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i.org/10.36518/2689-0216.110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i.org/10.36518/2689-0216.11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C1961-FD58-42F2-8560-91C52131A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Arial Narrow" panose="020B0606020202030204" pitchFamily="34" charset="0"/>
              </a:rPr>
              <a:t>COVID-19 Best Practices for Teaching Family-Centered Maternity Care: Lessons Learned During a Pandemic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DA1A81-CAE6-485E-B0B8-74A1F8258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20" y="2907061"/>
            <a:ext cx="8575039" cy="18795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Sarah Tiggelaar MD, FAAFP, University of Tennessee Health Science Center, Dept of Family </a:t>
            </a:r>
            <a:r>
              <a:rPr lang="en-US" dirty="0" smtClean="0"/>
              <a:t>Medicine</a:t>
            </a:r>
            <a:endParaRPr lang="en-US" dirty="0"/>
          </a:p>
          <a:p>
            <a:r>
              <a:rPr lang="en-US" dirty="0" smtClean="0"/>
              <a:t>Jessica </a:t>
            </a:r>
            <a:r>
              <a:rPr lang="en-US" dirty="0"/>
              <a:t>Taylor Goldstein MD, FAAFP, University of New Mexico Dept of Family and </a:t>
            </a:r>
            <a:r>
              <a:rPr lang="en-US" dirty="0" smtClean="0"/>
              <a:t>Community Medicine</a:t>
            </a:r>
            <a:endParaRPr lang="en-US" dirty="0"/>
          </a:p>
          <a:p>
            <a:r>
              <a:rPr lang="en-US" dirty="0"/>
              <a:t>Mary </a:t>
            </a:r>
            <a:r>
              <a:rPr lang="en-US" dirty="0" err="1"/>
              <a:t>Puttmann-Kostecka</a:t>
            </a:r>
            <a:r>
              <a:rPr lang="en-US" dirty="0"/>
              <a:t> MD, MSc, </a:t>
            </a:r>
            <a:r>
              <a:rPr lang="en-US" dirty="0" smtClean="0"/>
              <a:t>Swedish Cherry Hill Family Medicine Residency</a:t>
            </a:r>
            <a:endParaRPr lang="en-US" dirty="0"/>
          </a:p>
          <a:p>
            <a:r>
              <a:rPr lang="en-US" dirty="0"/>
              <a:t>Bethany Panchal MD, FAAFP, The Ohio State University, Dept Family and </a:t>
            </a:r>
            <a:r>
              <a:rPr lang="en-US" dirty="0" smtClean="0"/>
              <a:t>Community Medicine</a:t>
            </a:r>
          </a:p>
          <a:p>
            <a:endParaRPr lang="en-US" dirty="0"/>
          </a:p>
          <a:p>
            <a:r>
              <a:rPr lang="en-US" dirty="0" smtClean="0"/>
              <a:t>Family-Centered Maternity Care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91C69-4B48-4866-96FC-E8D7CB37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Pandemic Stress</a:t>
            </a:r>
            <a:br>
              <a:rPr lang="en-US" dirty="0"/>
            </a:br>
            <a:r>
              <a:rPr lang="en-US" sz="2000" dirty="0"/>
              <a:t>How have we managed, and helped our learners manage, the unique stressors of teaching and learning maternity care during a pandemic?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AEF2C-7B80-4F89-BB3C-3D7B5A5EE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28388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 in maternity care: access to patients, continuity, stress of mixed messaging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Residents- loss of clinical and procedural access, stress and anxiety regarding PPE (and COVID-19 exposure), childcare issues </a:t>
            </a:r>
          </a:p>
          <a:p>
            <a:pPr marL="0" indent="0">
              <a:buNone/>
            </a:pPr>
            <a:endParaRPr lang="en-US" dirty="0"/>
          </a:p>
          <a:p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accent1"/>
                </a:solidFill>
                <a:latin typeface="+mn-lt"/>
              </a:rPr>
              <a:t>Rana T, Hackett C, Quezada T, et al. Medicine and surgery residents' perspectives on the impact of COVID-19 on graduate medical education. </a:t>
            </a:r>
            <a:r>
              <a:rPr lang="en-US" sz="1000" i="1" dirty="0">
                <a:solidFill>
                  <a:schemeClr val="accent1"/>
                </a:solidFill>
                <a:latin typeface="+mn-lt"/>
              </a:rPr>
              <a:t>Med Educ Online</a:t>
            </a:r>
            <a:r>
              <a:rPr lang="en-US" sz="1000" dirty="0">
                <a:solidFill>
                  <a:schemeClr val="accent1"/>
                </a:solidFill>
                <a:latin typeface="+mn-lt"/>
              </a:rPr>
              <a:t>. 2020;25(1):1818439. doi:10.1080/10872981.2020.1818439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EFCD2A-A0E3-4189-9F36-A152C7BF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7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CAE4D-7B1D-45B4-A543-83F6EB5C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COVID-19 Pandemic Stress</a:t>
            </a:r>
            <a:br>
              <a:rPr lang="en-US" dirty="0"/>
            </a:br>
            <a:r>
              <a:rPr lang="en-US" sz="2200" dirty="0"/>
              <a:t>How have we managed, and helped our learners manage, the unique stressors of teaching and learning maternity care during a pandemic?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20F91-8EE2-4F1F-B10C-5D9D3FB5F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28591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Faculty- More focus on child rearing responsibilities, less time for self care and professional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Men increased professional responsibilities; women tended to decrease them during pandemic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lessons we have learned?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Miller KA, Mannix R, Schmitz G, et al. Impact of COVID-19 on professional and personal responsibilities of Massachusetts physicians. </a:t>
            </a:r>
            <a:r>
              <a:rPr lang="en-US" sz="1100" i="1" dirty="0">
                <a:solidFill>
                  <a:schemeClr val="accent1"/>
                </a:solidFill>
                <a:latin typeface="+mn-lt"/>
              </a:rPr>
              <a:t>Am J </a:t>
            </a:r>
            <a:r>
              <a:rPr lang="en-US" sz="1100" i="1" dirty="0" err="1">
                <a:solidFill>
                  <a:schemeClr val="accent1"/>
                </a:solidFill>
                <a:latin typeface="+mn-lt"/>
              </a:rPr>
              <a:t>Emerg</a:t>
            </a:r>
            <a:r>
              <a:rPr lang="en-US" sz="1100" i="1" dirty="0">
                <a:solidFill>
                  <a:schemeClr val="accent1"/>
                </a:solidFill>
                <a:latin typeface="+mn-lt"/>
              </a:rPr>
              <a:t> Med</a:t>
            </a:r>
            <a:r>
              <a:rPr lang="en-US" sz="1100" dirty="0">
                <a:solidFill>
                  <a:schemeClr val="accent1"/>
                </a:solidFill>
                <a:latin typeface="+mn-lt"/>
              </a:rPr>
              <a:t>. 2020;38(11):2365-2367. doi:10.1016/j.ajem.2020.08.051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8B8CC0-A6FA-447D-9D9B-99AF3406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9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4856F-1816-4C23-9CAF-F36DFC38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Discussion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9C5025-375A-4517-8211-A97A1A88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63" y="1435138"/>
            <a:ext cx="8839637" cy="32614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Telemedicine and Prenatal Care: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https://tennesseehipaa.zoom.us/j/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97155190008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/>
              <a:t>Meeting ID: 971 551 90008 </a:t>
            </a:r>
            <a:endParaRPr lang="en-US" sz="1600" dirty="0"/>
          </a:p>
          <a:p>
            <a:r>
              <a:rPr lang="en-US" dirty="0"/>
              <a:t>L+D Staffing Policies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https://washington.zoom.us/j/</a:t>
            </a:r>
            <a:r>
              <a:rPr lang="en-US" dirty="0" smtClean="0">
                <a:hlinkClick r:id="rId3"/>
              </a:rPr>
              <a:t>96314911827</a:t>
            </a:r>
            <a:endParaRPr lang="en-US" dirty="0" smtClean="0"/>
          </a:p>
          <a:p>
            <a:pPr lvl="1"/>
            <a:r>
              <a:rPr lang="en-US" dirty="0"/>
              <a:t>Meeting ID: 963 1491 1827</a:t>
            </a:r>
          </a:p>
          <a:p>
            <a:r>
              <a:rPr lang="en-US" dirty="0"/>
              <a:t>Maternity Care Education</a:t>
            </a:r>
            <a:r>
              <a:rPr lang="en-US" dirty="0" smtClean="0"/>
              <a:t>: </a:t>
            </a:r>
            <a:r>
              <a:rPr lang="en-US" sz="1800" dirty="0">
                <a:hlinkClick r:id="rId4"/>
              </a:rPr>
              <a:t>https://osu.zoom.us/j/8826010976?pwd=</a:t>
            </a:r>
            <a:r>
              <a:rPr lang="en-US" sz="1800" dirty="0" smtClean="0">
                <a:hlinkClick r:id="rId4"/>
              </a:rPr>
              <a:t>ZFFkYU1qRS9FU0JuOFJaSlc0bXhFQT09</a:t>
            </a:r>
            <a:endParaRPr lang="en-US" sz="1800" dirty="0" smtClean="0"/>
          </a:p>
          <a:p>
            <a:pPr lvl="1"/>
            <a:r>
              <a:rPr lang="en-US" sz="1600" dirty="0" smtClean="0"/>
              <a:t>Meeting ID: 882 601 0976  Password: </a:t>
            </a:r>
            <a:r>
              <a:rPr lang="en-US" sz="1600" dirty="0" err="1" smtClean="0"/>
              <a:t>gobucks</a:t>
            </a:r>
            <a:endParaRPr lang="en-US" sz="1600" dirty="0"/>
          </a:p>
          <a:p>
            <a:r>
              <a:rPr lang="en-US" dirty="0"/>
              <a:t>Pandemic Stress</a:t>
            </a:r>
            <a:r>
              <a:rPr lang="en-US" dirty="0" smtClean="0"/>
              <a:t>: </a:t>
            </a:r>
            <a:r>
              <a:rPr lang="en-US" sz="1800" dirty="0">
                <a:hlinkClick r:id="rId5"/>
              </a:rPr>
              <a:t>https://hsc-telehealth.zoom.us/j/</a:t>
            </a:r>
            <a:r>
              <a:rPr lang="en-US" sz="1800" dirty="0" smtClean="0">
                <a:hlinkClick r:id="rId5"/>
              </a:rPr>
              <a:t>4305808766?pwd</a:t>
            </a:r>
            <a:r>
              <a:rPr lang="en-US" sz="1800" dirty="0">
                <a:hlinkClick r:id="rId5"/>
              </a:rPr>
              <a:t>=</a:t>
            </a:r>
            <a:r>
              <a:rPr lang="en-US" sz="1800" dirty="0" smtClean="0">
                <a:hlinkClick r:id="rId5"/>
              </a:rPr>
              <a:t>Q3pNT1c3UEZ3dkdic3I3WExKY2FGUT09</a:t>
            </a:r>
            <a:r>
              <a:rPr lang="en-US" sz="1800" dirty="0" smtClean="0"/>
              <a:t> </a:t>
            </a:r>
            <a:endParaRPr lang="en-US" sz="1800" dirty="0"/>
          </a:p>
          <a:p>
            <a:pPr lvl="1"/>
            <a:r>
              <a:rPr lang="en-US" dirty="0" smtClean="0"/>
              <a:t>Meeting ID: </a:t>
            </a:r>
            <a:r>
              <a:rPr lang="fi-FI" dirty="0"/>
              <a:t>430 580 </a:t>
            </a:r>
            <a:r>
              <a:rPr lang="fi-FI" dirty="0" smtClean="0"/>
              <a:t>8766  </a:t>
            </a:r>
            <a:r>
              <a:rPr lang="fi-FI" dirty="0" err="1" smtClean="0"/>
              <a:t>Password</a:t>
            </a:r>
            <a:r>
              <a:rPr lang="fi-FI" dirty="0" smtClean="0"/>
              <a:t>: UNM</a:t>
            </a:r>
          </a:p>
          <a:p>
            <a:pPr lvl="1"/>
            <a:endParaRPr lang="en-US" dirty="0"/>
          </a:p>
          <a:p>
            <a:r>
              <a:rPr lang="en-US" dirty="0"/>
              <a:t>Back to main STFM meeting link to recap at the end of the discussion: </a:t>
            </a:r>
            <a:r>
              <a:rPr lang="en-US" sz="1800" b="0" i="0" dirty="0">
                <a:solidFill>
                  <a:srgbClr val="660066"/>
                </a:solidFill>
                <a:effectLst/>
                <a:latin typeface="Lato"/>
              </a:rPr>
              <a:t>https://us02web.zoom.us/j/81128955633?pwd=T0hqVHJ2T2tscVo4cEtvVnF2ekQzZz09  </a:t>
            </a:r>
            <a:r>
              <a:rPr lang="en-US" sz="1800" b="0" i="0" dirty="0">
                <a:effectLst/>
                <a:latin typeface="Lato"/>
              </a:rPr>
              <a:t>(Or however you navigated to this meeting the first time)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3FAAE9-FCCA-4EC3-978B-C8FC9D5C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1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25BCF-E75F-442E-8DF1-848D5F6D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Best Practices for Teaching Family-Centered Maternity Care in a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3EE86-F695-4F60-A745-98421EEE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3057553"/>
          </a:xfrm>
        </p:spPr>
        <p:txBody>
          <a:bodyPr>
            <a:normAutofit/>
          </a:bodyPr>
          <a:lstStyle/>
          <a:p>
            <a:r>
              <a:rPr lang="en-US" dirty="0"/>
              <a:t>Insights from each discussion group</a:t>
            </a:r>
          </a:p>
          <a:p>
            <a:pPr lvl="1"/>
            <a:r>
              <a:rPr lang="en-US" dirty="0"/>
              <a:t>Publication using </a:t>
            </a:r>
            <a:r>
              <a:rPr lang="en-US" dirty="0" smtClean="0"/>
              <a:t>lessons learned </a:t>
            </a:r>
            <a:r>
              <a:rPr lang="en-US" dirty="0"/>
              <a:t>from this session?</a:t>
            </a:r>
          </a:p>
          <a:p>
            <a:r>
              <a:rPr lang="en-US" dirty="0"/>
              <a:t>Moderator contact info:</a:t>
            </a:r>
          </a:p>
          <a:p>
            <a:pPr lvl="1"/>
            <a:r>
              <a:rPr lang="en-US" dirty="0">
                <a:solidFill>
                  <a:srgbClr val="4D4D4F"/>
                </a:solidFill>
              </a:rPr>
              <a:t>stiggela@</a:t>
            </a:r>
            <a:r>
              <a:rPr lang="en-US" dirty="0" smtClean="0">
                <a:solidFill>
                  <a:srgbClr val="4D4D4F"/>
                </a:solidFill>
              </a:rPr>
              <a:t>uthsc.edu</a:t>
            </a:r>
          </a:p>
          <a:p>
            <a:pPr lvl="1"/>
            <a:r>
              <a:rPr lang="en-US" dirty="0" err="1"/>
              <a:t>jtgoldstein@salud.unm.edu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bethany.panchal@</a:t>
            </a:r>
            <a:r>
              <a:rPr lang="en-US" dirty="0" smtClean="0"/>
              <a:t>osumc.edu</a:t>
            </a:r>
          </a:p>
          <a:p>
            <a:pPr lvl="1"/>
            <a:r>
              <a:rPr lang="en-US" dirty="0"/>
              <a:t>mary.puttmann-kostecka@swedish.org 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6D3D29-F25D-4812-8254-5ED91ABE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1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2889602"/>
          </a:xfrm>
        </p:spPr>
        <p:txBody>
          <a:bodyPr>
            <a:normAutofit/>
          </a:bodyPr>
          <a:lstStyle/>
          <a:p>
            <a:r>
              <a:rPr lang="en-US" dirty="0" smtClean="0"/>
              <a:t>On completion of this session, participants should be able to:</a:t>
            </a:r>
          </a:p>
          <a:p>
            <a:pPr lvl="1"/>
            <a:r>
              <a:rPr lang="en-US" dirty="0"/>
              <a:t>Identify </a:t>
            </a:r>
            <a:r>
              <a:rPr lang="en-US" dirty="0" smtClean="0"/>
              <a:t>common </a:t>
            </a:r>
            <a:r>
              <a:rPr lang="en-US" dirty="0"/>
              <a:t>challenges to teaching family centered maternity care during an infectious disease outbreak </a:t>
            </a:r>
            <a:endParaRPr lang="en-US" dirty="0" smtClean="0"/>
          </a:p>
          <a:p>
            <a:pPr lvl="1"/>
            <a:r>
              <a:rPr lang="en-US" dirty="0" smtClean="0"/>
              <a:t>Describe multiple methodologies and resources to address these challenges and think about ones which have worked/would work at their institutions</a:t>
            </a:r>
          </a:p>
          <a:p>
            <a:pPr lvl="1"/>
            <a:r>
              <a:rPr lang="en-US" dirty="0" smtClean="0"/>
              <a:t>Compare </a:t>
            </a:r>
            <a:r>
              <a:rPr lang="en-US" dirty="0"/>
              <a:t>the maternity care </a:t>
            </a:r>
            <a:r>
              <a:rPr lang="en-US" dirty="0" smtClean="0"/>
              <a:t>guidelines </a:t>
            </a:r>
            <a:r>
              <a:rPr lang="en-US" dirty="0"/>
              <a:t>focused on infectious disease outbreaks to their own experiences and reflect on lessons </a:t>
            </a:r>
            <a:r>
              <a:rPr lang="en-US" dirty="0" smtClean="0"/>
              <a:t>learned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8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232C0-4747-4C56-BF20-9F0C3D93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" y="549701"/>
            <a:ext cx="8710507" cy="993775"/>
          </a:xfrm>
        </p:spPr>
        <p:txBody>
          <a:bodyPr>
            <a:normAutofit/>
          </a:bodyPr>
          <a:lstStyle/>
          <a:p>
            <a:r>
              <a:rPr lang="en-US" dirty="0"/>
              <a:t>Telemedicine and Prenatal Care during COVID-19</a:t>
            </a:r>
            <a:br>
              <a:rPr lang="en-US" dirty="0"/>
            </a:br>
            <a:r>
              <a:rPr lang="en-US" sz="2000" dirty="0"/>
              <a:t>How have we adapted prenatal care to optimize both safety and care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28508C-A6C7-4D99-871E-4A132A3C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21" y="1876009"/>
            <a:ext cx="3705895" cy="2354257"/>
          </a:xfrm>
        </p:spPr>
        <p:txBody>
          <a:bodyPr>
            <a:normAutofit fontScale="40000" lnSpcReduction="20000"/>
          </a:bodyPr>
          <a:lstStyle/>
          <a:p>
            <a:r>
              <a:rPr lang="en-US" sz="6400" dirty="0"/>
              <a:t>As many prenatal visits via telehealth as </a:t>
            </a:r>
            <a:r>
              <a:rPr lang="en-US" sz="6400" dirty="0" smtClean="0"/>
              <a:t>possible</a:t>
            </a:r>
          </a:p>
          <a:p>
            <a:r>
              <a:rPr lang="en-US" sz="6400" dirty="0" smtClean="0"/>
              <a:t>Need to train attendings and residents how best to conduct </a:t>
            </a:r>
            <a:r>
              <a:rPr lang="en-US" sz="6400" dirty="0" err="1" smtClean="0"/>
              <a:t>telehealth</a:t>
            </a:r>
            <a:r>
              <a:rPr lang="en-US" sz="6400" dirty="0" smtClean="0"/>
              <a:t> visits in order to make this safe and effective</a:t>
            </a:r>
            <a:endParaRPr lang="en-US" sz="6400" dirty="0"/>
          </a:p>
          <a:p>
            <a:pPr marL="0" indent="0">
              <a:buNone/>
            </a:pPr>
            <a:endParaRPr lang="en-US" sz="4000" dirty="0">
              <a:solidFill>
                <a:schemeClr val="accent1"/>
              </a:solidFill>
              <a:latin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5E7A91-1BDD-4F61-B51D-FB03839B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893D60-0901-4084-A3B9-F693092B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738" y="1543476"/>
            <a:ext cx="4229100" cy="3333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17786" y="4429483"/>
            <a:ext cx="432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accent1"/>
                </a:solidFill>
              </a:rPr>
              <a:t>Boelig</a:t>
            </a:r>
            <a:r>
              <a:rPr lang="en-US" sz="1000" dirty="0">
                <a:solidFill>
                  <a:schemeClr val="accent1"/>
                </a:solidFill>
              </a:rPr>
              <a:t> RC, </a:t>
            </a:r>
            <a:r>
              <a:rPr lang="en-US" sz="1000" dirty="0" err="1">
                <a:solidFill>
                  <a:schemeClr val="accent1"/>
                </a:solidFill>
              </a:rPr>
              <a:t>Saccone</a:t>
            </a:r>
            <a:r>
              <a:rPr lang="en-US" sz="1000" dirty="0">
                <a:solidFill>
                  <a:schemeClr val="accent1"/>
                </a:solidFill>
              </a:rPr>
              <a:t> G, and </a:t>
            </a:r>
            <a:r>
              <a:rPr lang="en-US" sz="1000" dirty="0" err="1">
                <a:solidFill>
                  <a:schemeClr val="accent1"/>
                </a:solidFill>
              </a:rPr>
              <a:t>Bellussi</a:t>
            </a:r>
            <a:r>
              <a:rPr lang="en-US" sz="1000" dirty="0">
                <a:solidFill>
                  <a:schemeClr val="accent1"/>
                </a:solidFill>
              </a:rPr>
              <a:t> F, et al. MFM Guidance for COVID-19. </a:t>
            </a:r>
            <a:r>
              <a:rPr lang="en-US" sz="1000" i="1" dirty="0">
                <a:solidFill>
                  <a:schemeClr val="accent1"/>
                </a:solidFill>
              </a:rPr>
              <a:t>Am J </a:t>
            </a:r>
            <a:r>
              <a:rPr lang="en-US" sz="1000" i="1" dirty="0" err="1">
                <a:solidFill>
                  <a:schemeClr val="accent1"/>
                </a:solidFill>
              </a:rPr>
              <a:t>Obstet</a:t>
            </a:r>
            <a:r>
              <a:rPr lang="en-US" sz="1000" i="1" dirty="0">
                <a:solidFill>
                  <a:schemeClr val="accent1"/>
                </a:solidFill>
              </a:rPr>
              <a:t> </a:t>
            </a:r>
            <a:r>
              <a:rPr lang="en-US" sz="1000" i="1" dirty="0" err="1">
                <a:solidFill>
                  <a:schemeClr val="accent1"/>
                </a:solidFill>
              </a:rPr>
              <a:t>Gynecol</a:t>
            </a:r>
            <a:r>
              <a:rPr lang="en-US" sz="1000" i="1" dirty="0">
                <a:solidFill>
                  <a:schemeClr val="accent1"/>
                </a:solidFill>
              </a:rPr>
              <a:t> MFM. </a:t>
            </a:r>
            <a:r>
              <a:rPr lang="en-US" sz="1000" dirty="0">
                <a:solidFill>
                  <a:schemeClr val="accent1"/>
                </a:solidFill>
              </a:rPr>
              <a:t>2020.  </a:t>
            </a:r>
            <a:r>
              <a:rPr lang="en-US" sz="1000" dirty="0" smtClean="0">
                <a:solidFill>
                  <a:schemeClr val="accent1"/>
                </a:solidFill>
              </a:rPr>
              <a:t>2;2</a:t>
            </a:r>
            <a:r>
              <a:rPr lang="en-US" sz="1000" dirty="0">
                <a:solidFill>
                  <a:schemeClr val="accent1"/>
                </a:solidFill>
              </a:rPr>
              <a:t>(Supplement). https://doi.org/10.1016/j.ajogmf.2020.100106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779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9289B-6579-481E-B30D-3A6DC3F4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47" y="549701"/>
            <a:ext cx="8627109" cy="9937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Telemedicine and Prenatal Care during COVID-19</a:t>
            </a:r>
            <a:br>
              <a:rPr lang="en-US" sz="4000" dirty="0"/>
            </a:br>
            <a:r>
              <a:rPr lang="en-US" sz="2200" dirty="0"/>
              <a:t>How have we adapted prenatal care to optimize both safety and care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676648-A650-4983-A673-D8EFFB70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28896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other recommendations from various OB organizations </a:t>
            </a:r>
          </a:p>
          <a:p>
            <a:pPr lvl="1"/>
            <a:r>
              <a:rPr lang="en-US" dirty="0" smtClean="0"/>
              <a:t>ACOG, SMFM, AAFP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Every clinic also needs to consider their unique patient population and work flow</a:t>
            </a:r>
          </a:p>
          <a:p>
            <a:pPr lvl="1"/>
            <a:r>
              <a:rPr lang="en-US" dirty="0" smtClean="0"/>
              <a:t>Teaching is another wrinkle to consider</a:t>
            </a:r>
          </a:p>
          <a:p>
            <a:pPr lvl="1"/>
            <a:endParaRPr lang="en-US" dirty="0"/>
          </a:p>
          <a:p>
            <a:r>
              <a:rPr lang="en-US" dirty="0" smtClean="0"/>
              <a:t>What are teaching clinics doing now 1 year out?  </a:t>
            </a:r>
          </a:p>
          <a:p>
            <a:r>
              <a:rPr lang="en-US" dirty="0" smtClean="0"/>
              <a:t>How are COVID-19 vaccines changing the prenatal care landscape?</a:t>
            </a:r>
          </a:p>
          <a:p>
            <a:r>
              <a:rPr lang="en-US" dirty="0" smtClean="0"/>
              <a:t>Have there been long-term effects on resident knowledge and skills?</a:t>
            </a:r>
          </a:p>
          <a:p>
            <a:r>
              <a:rPr lang="en-US" dirty="0" smtClean="0"/>
              <a:t>What are best practices for teaching and practicing prenatal care via </a:t>
            </a:r>
            <a:r>
              <a:rPr lang="en-US" dirty="0" err="1" smtClean="0"/>
              <a:t>telehealth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FCEDB6-0440-4F1C-BA75-E39D890F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8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4AC1A-1ACD-E44E-AF82-7C2A59D6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549701"/>
            <a:ext cx="8201884" cy="9937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Labor and Delivery COVID-19 Staffing Policies </a:t>
            </a:r>
            <a:r>
              <a:rPr lang="en-US" sz="2000" dirty="0"/>
              <a:t>How have L&amp;D staffing models for faculty and residents changed during COVID-19?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1975F-7C25-F94B-876D-D197D03F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195494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Initial rapid changes as we learned more about the virus</a:t>
            </a:r>
          </a:p>
          <a:p>
            <a:pPr lvl="1"/>
            <a:r>
              <a:rPr lang="en-US" dirty="0"/>
              <a:t>Examples of Family Medicine being involved in new policy decisions and some examples of being excluded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E9F27D-7A49-BC46-8169-6D821A66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05A-F53D-0741-986D-33EAE5423516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FBAD01-2CB3-4FAA-9DD0-BF04A7E44DFB}"/>
              </a:ext>
            </a:extLst>
          </p:cNvPr>
          <p:cNvSpPr/>
          <p:nvPr/>
        </p:nvSpPr>
        <p:spPr>
          <a:xfrm>
            <a:off x="413795" y="4004977"/>
            <a:ext cx="8316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Chang TC, Nguyen B, and </a:t>
            </a:r>
            <a:r>
              <a:rPr lang="en-US" sz="1000" dirty="0" err="1">
                <a:solidFill>
                  <a:schemeClr val="accent1"/>
                </a:solidFill>
              </a:rPr>
              <a:t>Dola</a:t>
            </a:r>
            <a:r>
              <a:rPr lang="en-US" sz="1000" dirty="0">
                <a:solidFill>
                  <a:schemeClr val="accent1"/>
                </a:solidFill>
              </a:rPr>
              <a:t> C. An Obstetrics and Gynecology Residency Program’s Approach to the COVID-19 Pandemic. </a:t>
            </a:r>
            <a:r>
              <a:rPr lang="en-US" sz="1000" i="1" dirty="0">
                <a:solidFill>
                  <a:schemeClr val="accent1"/>
                </a:solidFill>
              </a:rPr>
              <a:t>HCA Healthcare Journal of Medicine</a:t>
            </a:r>
            <a:r>
              <a:rPr lang="en-US" sz="1000" dirty="0">
                <a:solidFill>
                  <a:schemeClr val="accent1"/>
                </a:solidFill>
              </a:rPr>
              <a:t> (2020) 1;0(6). https://doi.org/10.36518/2689-0216.1100</a:t>
            </a:r>
          </a:p>
          <a:p>
            <a:r>
              <a:rPr lang="en-US" sz="1000" dirty="0" err="1">
                <a:solidFill>
                  <a:schemeClr val="accent1"/>
                </a:solidFill>
              </a:rPr>
              <a:t>Vashishtha</a:t>
            </a:r>
            <a:r>
              <a:rPr lang="en-US" sz="1000" dirty="0">
                <a:solidFill>
                  <a:schemeClr val="accent1"/>
                </a:solidFill>
              </a:rPr>
              <a:t> D, and </a:t>
            </a:r>
            <a:r>
              <a:rPr lang="en-US" sz="1000" dirty="0" err="1">
                <a:solidFill>
                  <a:schemeClr val="accent1"/>
                </a:solidFill>
              </a:rPr>
              <a:t>Puttmann</a:t>
            </a:r>
            <a:r>
              <a:rPr lang="en-US" sz="1000" dirty="0">
                <a:solidFill>
                  <a:schemeClr val="accent1"/>
                </a:solidFill>
              </a:rPr>
              <a:t>-Kostecka M. Lessons in negotiation: Saving OB training during a Pandemic. </a:t>
            </a:r>
            <a:r>
              <a:rPr lang="en-US" sz="1000" i="1" u="sng" dirty="0">
                <a:solidFill>
                  <a:schemeClr val="accent1"/>
                </a:solidFill>
              </a:rPr>
              <a:t>AAFP</a:t>
            </a:r>
            <a:r>
              <a:rPr lang="en-US" sz="1000" i="1" dirty="0">
                <a:solidFill>
                  <a:schemeClr val="accent1"/>
                </a:solidFill>
              </a:rPr>
              <a:t>.</a:t>
            </a:r>
            <a:r>
              <a:rPr lang="en-US" sz="1000" dirty="0">
                <a:solidFill>
                  <a:schemeClr val="accent1"/>
                </a:solidFill>
              </a:rPr>
              <a:t> 2020 https://www.aafp.org/news/blogs/fpsonfrontlines/entry/20200616fl-covidob.html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Physician women in family medicine-OB group – credit for poll question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Personal experience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995CA64-C6D6-438D-A15A-52F310B9A78F}"/>
              </a:ext>
            </a:extLst>
          </p:cNvPr>
          <p:cNvSpPr txBox="1">
            <a:spLocks/>
          </p:cNvSpPr>
          <p:nvPr/>
        </p:nvSpPr>
        <p:spPr>
          <a:xfrm>
            <a:off x="1028700" y="2501739"/>
            <a:ext cx="6999066" cy="150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Informal poll (end of March 2020)</a:t>
            </a:r>
          </a:p>
          <a:p>
            <a:pPr lvl="1"/>
            <a:r>
              <a:rPr lang="en-US" sz="1200" dirty="0"/>
              <a:t>99 – continued to deliver their own</a:t>
            </a:r>
          </a:p>
          <a:p>
            <a:pPr lvl="1"/>
            <a:r>
              <a:rPr lang="en-US" sz="1200" dirty="0"/>
              <a:t>19 – FMOB changed to a hospitalist model from delivery model</a:t>
            </a:r>
          </a:p>
          <a:p>
            <a:pPr lvl="1"/>
            <a:r>
              <a:rPr lang="en-US" sz="1200" dirty="0"/>
              <a:t>5 – only FM do deliveries and manage babies postpartum to reduce number exposed</a:t>
            </a:r>
          </a:p>
          <a:p>
            <a:pPr lvl="1"/>
            <a:r>
              <a:rPr lang="en-US" sz="1200" dirty="0"/>
              <a:t>2 – No sure yet</a:t>
            </a:r>
          </a:p>
          <a:p>
            <a:pPr lvl="1"/>
            <a:r>
              <a:rPr lang="en-US" sz="1200" dirty="0"/>
              <a:t>2 – no longer allowed to do deliveries</a:t>
            </a:r>
          </a:p>
        </p:txBody>
      </p:sp>
    </p:spTree>
    <p:extLst>
      <p:ext uri="{BB962C8B-B14F-4D97-AF65-F5344CB8AC3E}">
        <p14:creationId xmlns:p14="http://schemas.microsoft.com/office/powerpoint/2010/main" val="83165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63174-78EF-9648-BB10-F105A776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A81A-5AAA-D04C-938E-DFDEA1D6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660231"/>
            <a:ext cx="8191500" cy="993775"/>
          </a:xfrm>
        </p:spPr>
        <p:txBody>
          <a:bodyPr>
            <a:noAutofit/>
          </a:bodyPr>
          <a:lstStyle/>
          <a:p>
            <a:r>
              <a:rPr lang="en-US" dirty="0"/>
              <a:t>Labor and Delivery COVID-19 Staffing Policies </a:t>
            </a:r>
            <a:r>
              <a:rPr lang="en-US" sz="2000" dirty="0"/>
              <a:t>How have L&amp;D staffing models for faculty and residents changed during COVID-19?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A63A7-4DC9-AB45-8BF9-1D970427258D}"/>
              </a:ext>
            </a:extLst>
          </p:cNvPr>
          <p:cNvSpPr txBox="1"/>
          <p:nvPr/>
        </p:nvSpPr>
        <p:spPr>
          <a:xfrm>
            <a:off x="387409" y="3933567"/>
            <a:ext cx="867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Chang TC, Nguyen B, and </a:t>
            </a:r>
            <a:r>
              <a:rPr lang="en-US" sz="1000" dirty="0" err="1">
                <a:solidFill>
                  <a:schemeClr val="accent1"/>
                </a:solidFill>
              </a:rPr>
              <a:t>Dola</a:t>
            </a:r>
            <a:r>
              <a:rPr lang="en-US" sz="1000" dirty="0">
                <a:solidFill>
                  <a:schemeClr val="accent1"/>
                </a:solidFill>
              </a:rPr>
              <a:t> C. An Obstetrics and Gynecology Residency Program’s Approach to the COVID-19 Pandemic. </a:t>
            </a:r>
            <a:r>
              <a:rPr lang="en-US" sz="1000" i="1" dirty="0">
                <a:solidFill>
                  <a:schemeClr val="accent1"/>
                </a:solidFill>
              </a:rPr>
              <a:t>HCA Healthcare Journal of Medicine</a:t>
            </a:r>
            <a:r>
              <a:rPr lang="en-US" sz="1000" dirty="0">
                <a:solidFill>
                  <a:schemeClr val="accent1"/>
                </a:solidFill>
              </a:rPr>
              <a:t> (2020) 1;0(6). https://doi.org/10.36518/2689-0216.1100</a:t>
            </a:r>
          </a:p>
          <a:p>
            <a:r>
              <a:rPr lang="en-US" sz="1000" dirty="0" err="1">
                <a:solidFill>
                  <a:schemeClr val="accent1"/>
                </a:solidFill>
              </a:rPr>
              <a:t>Vashishtha</a:t>
            </a:r>
            <a:r>
              <a:rPr lang="en-US" sz="1000" dirty="0">
                <a:solidFill>
                  <a:schemeClr val="accent1"/>
                </a:solidFill>
              </a:rPr>
              <a:t> D, and </a:t>
            </a:r>
            <a:r>
              <a:rPr lang="en-US" sz="1000" dirty="0" err="1">
                <a:solidFill>
                  <a:schemeClr val="accent1"/>
                </a:solidFill>
              </a:rPr>
              <a:t>Puttmann</a:t>
            </a:r>
            <a:r>
              <a:rPr lang="en-US" sz="1000" dirty="0">
                <a:solidFill>
                  <a:schemeClr val="accent1"/>
                </a:solidFill>
              </a:rPr>
              <a:t>-Kostecka M. Lessons in negotiation: Saving OB training during a Pandemic. </a:t>
            </a:r>
            <a:r>
              <a:rPr lang="en-US" sz="1000" i="1" u="sng" dirty="0">
                <a:solidFill>
                  <a:schemeClr val="accent1"/>
                </a:solidFill>
              </a:rPr>
              <a:t>AAFP</a:t>
            </a:r>
            <a:r>
              <a:rPr lang="en-US" sz="1000" i="1" dirty="0">
                <a:solidFill>
                  <a:schemeClr val="accent1"/>
                </a:solidFill>
              </a:rPr>
              <a:t>.</a:t>
            </a:r>
            <a:r>
              <a:rPr lang="en-US" sz="1000" dirty="0">
                <a:solidFill>
                  <a:schemeClr val="accent1"/>
                </a:solidFill>
              </a:rPr>
              <a:t> 2020 https://www.aafp.org/news/blogs/fpsonfrontlines/entry/20200616fl-covidob.html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Physician women in family medicine-OB group – credit for poll question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Personal experience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081B151-4017-44A0-AE6E-C7EFA67D67F6}"/>
              </a:ext>
            </a:extLst>
          </p:cNvPr>
          <p:cNvSpPr txBox="1">
            <a:spLocks/>
          </p:cNvSpPr>
          <p:nvPr/>
        </p:nvSpPr>
        <p:spPr>
          <a:xfrm>
            <a:off x="781050" y="702101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 Narrow" panose="020B06040202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2499243-8841-4483-BB01-FDDF57D59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8039100" cy="2399021"/>
          </a:xfrm>
        </p:spPr>
        <p:txBody>
          <a:bodyPr>
            <a:normAutofit/>
          </a:bodyPr>
          <a:lstStyle/>
          <a:p>
            <a:r>
              <a:rPr lang="en-US" dirty="0"/>
              <a:t>What is the current status one year out? </a:t>
            </a:r>
          </a:p>
          <a:p>
            <a:endParaRPr lang="en-US" dirty="0"/>
          </a:p>
          <a:p>
            <a:r>
              <a:rPr lang="en-US" dirty="0"/>
              <a:t>What opportunities and challenges did these changes present for Family Medicine in Obstetrics?</a:t>
            </a:r>
          </a:p>
          <a:p>
            <a:endParaRPr lang="en-US" dirty="0"/>
          </a:p>
          <a:p>
            <a:r>
              <a:rPr lang="en-US" dirty="0"/>
              <a:t>Were there long-term effects on resident education?</a:t>
            </a:r>
          </a:p>
        </p:txBody>
      </p:sp>
    </p:spTree>
    <p:extLst>
      <p:ext uri="{BB962C8B-B14F-4D97-AF65-F5344CB8AC3E}">
        <p14:creationId xmlns:p14="http://schemas.microsoft.com/office/powerpoint/2010/main" val="168929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4AC1A-1ACD-E44E-AF82-7C2A59D6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Maternity Care Education during COVID-19</a:t>
            </a:r>
            <a:br>
              <a:rPr lang="en-US" dirty="0"/>
            </a:br>
            <a:r>
              <a:rPr lang="en-US" sz="2000" dirty="0"/>
              <a:t>How have we approached teaching maternity care while still socially distancing?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1975F-7C25-F94B-876D-D197D03F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195494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Virtual Didactics</a:t>
            </a:r>
          </a:p>
          <a:p>
            <a:pPr lvl="1"/>
            <a:r>
              <a:rPr lang="en-US" dirty="0"/>
              <a:t>Asynchronous learning using web-based education tools such as Canvas</a:t>
            </a:r>
          </a:p>
          <a:p>
            <a:pPr lvl="1"/>
            <a:r>
              <a:rPr lang="en-US" dirty="0"/>
              <a:t>Limited in person, socially distanced and masked hands-on simulation workshops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E9F27D-7A49-BC46-8169-6D821A66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05A-F53D-0741-986D-33EAE5423516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F86F4F-429C-284A-A649-648222472E37}"/>
              </a:ext>
            </a:extLst>
          </p:cNvPr>
          <p:cNvSpPr txBox="1"/>
          <p:nvPr/>
        </p:nvSpPr>
        <p:spPr>
          <a:xfrm>
            <a:off x="470018" y="3943171"/>
            <a:ext cx="6452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Chang TC, Nguyen B, and </a:t>
            </a:r>
            <a:r>
              <a:rPr lang="en-US" sz="1000" dirty="0" err="1">
                <a:solidFill>
                  <a:schemeClr val="accent1"/>
                </a:solidFill>
              </a:rPr>
              <a:t>Dola</a:t>
            </a:r>
            <a:r>
              <a:rPr lang="en-US" sz="1000" dirty="0">
                <a:solidFill>
                  <a:schemeClr val="accent1"/>
                </a:solidFill>
              </a:rPr>
              <a:t> C. An Obstetrics and Gynecology Residency Program’s Approach to the COVID-19 Pandemic. </a:t>
            </a:r>
            <a:r>
              <a:rPr lang="en-US" sz="1000" i="1" dirty="0">
                <a:solidFill>
                  <a:schemeClr val="accent1"/>
                </a:solidFill>
              </a:rPr>
              <a:t>HCA Healthcare Journal of Medicine</a:t>
            </a:r>
            <a:r>
              <a:rPr lang="en-US" sz="1000" dirty="0">
                <a:solidFill>
                  <a:schemeClr val="accent1"/>
                </a:solidFill>
              </a:rPr>
              <a:t> (2020) 1;0(6). </a:t>
            </a:r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https://doi.org/10.36518/2689-0216.1100</a:t>
            </a: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1000" dirty="0">
                <a:solidFill>
                  <a:schemeClr val="accent1"/>
                </a:solidFill>
              </a:rPr>
              <a:t>STFM FCMC Connect Forum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AAFP ALSO Instructors Community Forum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89682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98AC7-408C-3141-A123-19D17823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5076"/>
            <a:ext cx="7886700" cy="244089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ALSO courses</a:t>
            </a:r>
          </a:p>
          <a:p>
            <a:pPr lvl="2"/>
            <a:r>
              <a:rPr lang="en-US" dirty="0"/>
              <a:t>Spread course over multiple days</a:t>
            </a:r>
          </a:p>
          <a:p>
            <a:pPr lvl="2"/>
            <a:r>
              <a:rPr lang="en-US" dirty="0"/>
              <a:t>Keep learners in same small groups in same space with one instructor teaching all workstations</a:t>
            </a:r>
          </a:p>
          <a:p>
            <a:pPr lvl="2"/>
            <a:r>
              <a:rPr lang="en-US" dirty="0"/>
              <a:t>Keep learners in same small groups and have instructors move room to room</a:t>
            </a:r>
          </a:p>
          <a:p>
            <a:pPr lvl="1"/>
            <a:r>
              <a:rPr lang="en-US" dirty="0"/>
              <a:t>Individualized learning plans</a:t>
            </a:r>
          </a:p>
          <a:p>
            <a:pPr lvl="2"/>
            <a:r>
              <a:rPr lang="en-US" dirty="0"/>
              <a:t>Weekly check in with advisor</a:t>
            </a:r>
          </a:p>
          <a:p>
            <a:pPr lvl="2"/>
            <a:r>
              <a:rPr lang="en-US" dirty="0"/>
              <a:t>Access to question banks</a:t>
            </a:r>
          </a:p>
          <a:p>
            <a:pPr lvl="2"/>
            <a:r>
              <a:rPr lang="en-US" dirty="0"/>
              <a:t>Outside educational resources temporarily made free (</a:t>
            </a:r>
            <a:r>
              <a:rPr lang="en-US" dirty="0" err="1"/>
              <a:t>RoshReview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63174-78EF-9648-BB10-F105A776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4F5A-D4C4-7947-86EC-52AB909FE9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53CA81A-5AAA-D04C-938E-DFDEA1D6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9701"/>
            <a:ext cx="7886700" cy="993775"/>
          </a:xfrm>
        </p:spPr>
        <p:txBody>
          <a:bodyPr>
            <a:noAutofit/>
          </a:bodyPr>
          <a:lstStyle/>
          <a:p>
            <a:r>
              <a:rPr lang="en-US" dirty="0"/>
              <a:t>Maternity Care Education during COVID-19</a:t>
            </a:r>
            <a:br>
              <a:rPr lang="en-US" dirty="0"/>
            </a:br>
            <a:r>
              <a:rPr lang="en-US" sz="2000" dirty="0"/>
              <a:t>How have we approached teaching maternity care while still socially distancing?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6A63A7-4DC9-AB45-8BF9-1D970427258D}"/>
              </a:ext>
            </a:extLst>
          </p:cNvPr>
          <p:cNvSpPr txBox="1"/>
          <p:nvPr/>
        </p:nvSpPr>
        <p:spPr>
          <a:xfrm>
            <a:off x="470018" y="3943171"/>
            <a:ext cx="6452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</a:rPr>
              <a:t>Chang TC, Nguyen B, and </a:t>
            </a:r>
            <a:r>
              <a:rPr lang="en-US" sz="1000" dirty="0" err="1">
                <a:solidFill>
                  <a:schemeClr val="accent1"/>
                </a:solidFill>
              </a:rPr>
              <a:t>Dola</a:t>
            </a:r>
            <a:r>
              <a:rPr lang="en-US" sz="1000" dirty="0">
                <a:solidFill>
                  <a:schemeClr val="accent1"/>
                </a:solidFill>
              </a:rPr>
              <a:t> C. An Obstetrics and Gynecology Residency Program’s Approach to the COVID-19 Pandemic. </a:t>
            </a:r>
            <a:r>
              <a:rPr lang="en-US" sz="1000" i="1" dirty="0">
                <a:solidFill>
                  <a:schemeClr val="accent1"/>
                </a:solidFill>
              </a:rPr>
              <a:t>HCA Healthcare Journal of Medicine</a:t>
            </a:r>
            <a:r>
              <a:rPr lang="en-US" sz="1000" dirty="0">
                <a:solidFill>
                  <a:schemeClr val="accent1"/>
                </a:solidFill>
              </a:rPr>
              <a:t> (2020) 1;0(6). </a:t>
            </a:r>
            <a:r>
              <a:rPr lang="en-US" sz="1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https://doi.org/10.36518/2689-0216.1100</a:t>
            </a: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1000" dirty="0">
                <a:solidFill>
                  <a:schemeClr val="accent1"/>
                </a:solidFill>
              </a:rPr>
              <a:t>STFM FCMC Connect Forum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AAFP ALSO Instructors Community Forum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400910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2021 STFM 1">
      <a:dk1>
        <a:srgbClr val="4D4D4F"/>
      </a:dk1>
      <a:lt1>
        <a:srgbClr val="FFFFFF"/>
      </a:lt1>
      <a:dk2>
        <a:srgbClr val="6D6E71"/>
      </a:dk2>
      <a:lt2>
        <a:srgbClr val="E7E6E6"/>
      </a:lt2>
      <a:accent1>
        <a:srgbClr val="0096D2"/>
      </a:accent1>
      <a:accent2>
        <a:srgbClr val="1D417B"/>
      </a:accent2>
      <a:accent3>
        <a:srgbClr val="EF8D2B"/>
      </a:accent3>
      <a:accent4>
        <a:srgbClr val="ED1163"/>
      </a:accent4>
      <a:accent5>
        <a:srgbClr val="6F69AF"/>
      </a:accent5>
      <a:accent6>
        <a:srgbClr val="00ABC5"/>
      </a:accent6>
      <a:hlink>
        <a:srgbClr val="ED1163"/>
      </a:hlink>
      <a:folHlink>
        <a:srgbClr val="0096D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11909</TotalTime>
  <Words>1236</Words>
  <Application>Microsoft Macintosh PowerPoint</Application>
  <PresentationFormat>On-screen Show (16:9)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Custom Design</vt:lpstr>
      <vt:lpstr>1_Custom Design</vt:lpstr>
      <vt:lpstr>2_Custom Design</vt:lpstr>
      <vt:lpstr>3_Custom Design</vt:lpstr>
      <vt:lpstr>COVID-19 Best Practices for Teaching Family-Centered Maternity Care: Lessons Learned During a Pandemic</vt:lpstr>
      <vt:lpstr>Disclosures</vt:lpstr>
      <vt:lpstr>Objectives</vt:lpstr>
      <vt:lpstr>Telemedicine and Prenatal Care during COVID-19 How have we adapted prenatal care to optimize both safety and care delivery?</vt:lpstr>
      <vt:lpstr>Telemedicine and Prenatal Care during COVID-19 How have we adapted prenatal care to optimize both safety and care delivery?</vt:lpstr>
      <vt:lpstr>Labor and Delivery COVID-19 Staffing Policies How have L&amp;D staffing models for faculty and residents changed during COVID-19?</vt:lpstr>
      <vt:lpstr>Labor and Delivery COVID-19 Staffing Policies How have L&amp;D staffing models for faculty and residents changed during COVID-19?</vt:lpstr>
      <vt:lpstr>Maternity Care Education during COVID-19 How have we approached teaching maternity care while still socially distancing?</vt:lpstr>
      <vt:lpstr>Maternity Care Education during COVID-19 How have we approached teaching maternity care while still socially distancing?</vt:lpstr>
      <vt:lpstr>COVID-19 Pandemic Stress How have we managed, and helped our learners manage, the unique stressors of teaching and learning maternity care during a pandemic?</vt:lpstr>
      <vt:lpstr>COVID-19 Pandemic Stress How have we managed, and helped our learners manage, the unique stressors of teaching and learning maternity care during a pandemic?</vt:lpstr>
      <vt:lpstr>Breakout Discussion Groups</vt:lpstr>
      <vt:lpstr>Recap: Best Practices for Teaching Family-Centered Maternity Care in a Pandemic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UTMachine</cp:lastModifiedBy>
  <cp:revision>42</cp:revision>
  <dcterms:created xsi:type="dcterms:W3CDTF">2020-10-26T16:25:19Z</dcterms:created>
  <dcterms:modified xsi:type="dcterms:W3CDTF">2021-05-11T19:21:31Z</dcterms:modified>
</cp:coreProperties>
</file>