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9" r:id="rId3"/>
    <p:sldId id="280" r:id="rId4"/>
    <p:sldId id="260" r:id="rId5"/>
    <p:sldId id="272" r:id="rId6"/>
    <p:sldId id="275" r:id="rId7"/>
    <p:sldId id="269" r:id="rId8"/>
    <p:sldId id="270" r:id="rId9"/>
    <p:sldId id="264" r:id="rId10"/>
    <p:sldId id="263" r:id="rId11"/>
    <p:sldId id="266" r:id="rId12"/>
    <p:sldId id="265" r:id="rId13"/>
    <p:sldId id="268" r:id="rId14"/>
    <p:sldId id="284" r:id="rId15"/>
    <p:sldId id="282" r:id="rId16"/>
    <p:sldId id="274" r:id="rId17"/>
    <p:sldId id="285" r:id="rId18"/>
    <p:sldId id="283" r:id="rId19"/>
    <p:sldId id="277" r:id="rId20"/>
    <p:sldId id="271" r:id="rId21"/>
    <p:sldId id="273" r:id="rId22"/>
    <p:sldId id="276" r:id="rId23"/>
    <p:sldId id="287" r:id="rId24"/>
    <p:sldId id="286" r:id="rId25"/>
    <p:sldId id="278" r:id="rId26"/>
    <p:sldId id="262" r:id="rId27"/>
    <p:sldId id="281" r:id="rId28"/>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12" autoAdjust="0"/>
    <p:restoredTop sz="89878" autoAdjust="0"/>
  </p:normalViewPr>
  <p:slideViewPr>
    <p:cSldViewPr>
      <p:cViewPr>
        <p:scale>
          <a:sx n="39" d="100"/>
          <a:sy n="39" d="100"/>
        </p:scale>
        <p:origin x="-1662" y="-708"/>
      </p:cViewPr>
      <p:guideLst>
        <p:guide orient="horz" pos="2160"/>
        <p:guide pos="3839"/>
      </p:guideLst>
    </p:cSldViewPr>
  </p:slideViewPr>
  <p:notesTextViewPr>
    <p:cViewPr>
      <p:scale>
        <a:sx n="3" d="2"/>
        <a:sy n="3" d="2"/>
      </p:scale>
      <p:origin x="0" y="0"/>
    </p:cViewPr>
  </p:notesTextViewPr>
  <p:sorterViewPr>
    <p:cViewPr>
      <p:scale>
        <a:sx n="100" d="100"/>
        <a:sy n="100" d="100"/>
      </p:scale>
      <p:origin x="0" y="3474"/>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US Infant Mortality (</a:t>
            </a:r>
            <a:r>
              <a:rPr lang="en-US" dirty="0" smtClean="0"/>
              <a:t>2013)</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Infant Mortality (per 1000 live births)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Sheet1!$A$2:$A$4</c:f>
              <c:strCache>
                <c:ptCount val="3"/>
                <c:pt idx="0">
                  <c:v>Black</c:v>
                </c:pt>
                <c:pt idx="1">
                  <c:v>National</c:v>
                </c:pt>
                <c:pt idx="2">
                  <c:v>Hispanic</c:v>
                </c:pt>
              </c:strCache>
            </c:strRef>
          </c:cat>
          <c:val>
            <c:numRef>
              <c:f>Sheet1!$B$2:$B$4</c:f>
              <c:numCache>
                <c:formatCode>General</c:formatCode>
                <c:ptCount val="3"/>
                <c:pt idx="0">
                  <c:v>11.1</c:v>
                </c:pt>
                <c:pt idx="1">
                  <c:v>6</c:v>
                </c:pt>
                <c:pt idx="2">
                  <c:v>5.9</c:v>
                </c:pt>
              </c:numCache>
            </c:numRef>
          </c:val>
        </c:ser>
        <c:dLbls>
          <c:showLegendKey val="0"/>
          <c:showVal val="0"/>
          <c:showCatName val="0"/>
          <c:showSerName val="0"/>
          <c:showPercent val="0"/>
          <c:showBubbleSize val="0"/>
        </c:dLbls>
        <c:gapWidth val="100"/>
        <c:overlap val="-24"/>
        <c:axId val="185540992"/>
        <c:axId val="185542528"/>
      </c:barChart>
      <c:catAx>
        <c:axId val="1855409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542528"/>
        <c:crosses val="autoZero"/>
        <c:auto val="1"/>
        <c:lblAlgn val="ctr"/>
        <c:lblOffset val="100"/>
        <c:noMultiLvlLbl val="0"/>
      </c:catAx>
      <c:valAx>
        <c:axId val="18554252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54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US Infant Mortality (</a:t>
            </a:r>
            <a:r>
              <a:rPr lang="en-US" dirty="0" smtClean="0"/>
              <a:t>2013)</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Infant Mortality (per 1000 live births)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Sheet1!$A$2:$A$4</c:f>
              <c:strCache>
                <c:ptCount val="3"/>
                <c:pt idx="0">
                  <c:v>Black</c:v>
                </c:pt>
                <c:pt idx="1">
                  <c:v>National</c:v>
                </c:pt>
                <c:pt idx="2">
                  <c:v>Hispanic</c:v>
                </c:pt>
              </c:strCache>
            </c:strRef>
          </c:cat>
          <c:val>
            <c:numRef>
              <c:f>Sheet1!$B$2:$B$4</c:f>
              <c:numCache>
                <c:formatCode>General</c:formatCode>
                <c:ptCount val="3"/>
                <c:pt idx="0">
                  <c:v>11.1</c:v>
                </c:pt>
                <c:pt idx="1">
                  <c:v>6</c:v>
                </c:pt>
                <c:pt idx="2">
                  <c:v>5.9</c:v>
                </c:pt>
              </c:numCache>
            </c:numRef>
          </c:val>
        </c:ser>
        <c:dLbls>
          <c:showLegendKey val="0"/>
          <c:showVal val="0"/>
          <c:showCatName val="0"/>
          <c:showSerName val="0"/>
          <c:showPercent val="0"/>
          <c:showBubbleSize val="0"/>
        </c:dLbls>
        <c:gapWidth val="100"/>
        <c:overlap val="-24"/>
        <c:axId val="185588736"/>
        <c:axId val="185479936"/>
      </c:barChart>
      <c:catAx>
        <c:axId val="1855887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479936"/>
        <c:crosses val="autoZero"/>
        <c:auto val="1"/>
        <c:lblAlgn val="ctr"/>
        <c:lblOffset val="100"/>
        <c:noMultiLvlLbl val="0"/>
      </c:catAx>
      <c:valAx>
        <c:axId val="1854799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58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US Infant Mortality (</a:t>
            </a:r>
            <a:r>
              <a:rPr lang="en-US" dirty="0" smtClean="0"/>
              <a:t>2013)</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Infant Mortality (per 1000 live births)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Sheet1!$A$2:$A$4</c:f>
              <c:strCache>
                <c:ptCount val="3"/>
                <c:pt idx="0">
                  <c:v>Black</c:v>
                </c:pt>
                <c:pt idx="1">
                  <c:v>National</c:v>
                </c:pt>
                <c:pt idx="2">
                  <c:v>Hispanic</c:v>
                </c:pt>
              </c:strCache>
            </c:strRef>
          </c:cat>
          <c:val>
            <c:numRef>
              <c:f>Sheet1!$B$2:$B$4</c:f>
              <c:numCache>
                <c:formatCode>General</c:formatCode>
                <c:ptCount val="3"/>
                <c:pt idx="0">
                  <c:v>11.1</c:v>
                </c:pt>
                <c:pt idx="1">
                  <c:v>6</c:v>
                </c:pt>
                <c:pt idx="2">
                  <c:v>5.9</c:v>
                </c:pt>
              </c:numCache>
            </c:numRef>
          </c:val>
        </c:ser>
        <c:dLbls>
          <c:showLegendKey val="0"/>
          <c:showVal val="0"/>
          <c:showCatName val="0"/>
          <c:showSerName val="0"/>
          <c:showPercent val="0"/>
          <c:showBubbleSize val="0"/>
        </c:dLbls>
        <c:gapWidth val="100"/>
        <c:overlap val="-24"/>
        <c:axId val="185698176"/>
        <c:axId val="185699712"/>
      </c:barChart>
      <c:catAx>
        <c:axId val="1856981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699712"/>
        <c:crosses val="autoZero"/>
        <c:auto val="1"/>
        <c:lblAlgn val="ctr"/>
        <c:lblOffset val="100"/>
        <c:noMultiLvlLbl val="0"/>
      </c:catAx>
      <c:valAx>
        <c:axId val="18569971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69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US Infant Mortality (</a:t>
            </a:r>
            <a:r>
              <a:rPr lang="en-US" dirty="0" smtClean="0"/>
              <a:t>2013)</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Infant Mortality (per 1000 live births)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Sheet1!$A$2:$A$4</c:f>
              <c:strCache>
                <c:ptCount val="3"/>
                <c:pt idx="0">
                  <c:v>Black</c:v>
                </c:pt>
                <c:pt idx="1">
                  <c:v>National</c:v>
                </c:pt>
                <c:pt idx="2">
                  <c:v>Hispanic</c:v>
                </c:pt>
              </c:strCache>
            </c:strRef>
          </c:cat>
          <c:val>
            <c:numRef>
              <c:f>Sheet1!$B$2:$B$4</c:f>
              <c:numCache>
                <c:formatCode>General</c:formatCode>
                <c:ptCount val="3"/>
                <c:pt idx="0">
                  <c:v>11.1</c:v>
                </c:pt>
                <c:pt idx="1">
                  <c:v>6</c:v>
                </c:pt>
                <c:pt idx="2">
                  <c:v>5.9</c:v>
                </c:pt>
              </c:numCache>
            </c:numRef>
          </c:val>
        </c:ser>
        <c:dLbls>
          <c:showLegendKey val="0"/>
          <c:showVal val="0"/>
          <c:showCatName val="0"/>
          <c:showSerName val="0"/>
          <c:showPercent val="0"/>
          <c:showBubbleSize val="0"/>
        </c:dLbls>
        <c:gapWidth val="100"/>
        <c:overlap val="-24"/>
        <c:axId val="185607296"/>
        <c:axId val="185608832"/>
      </c:barChart>
      <c:catAx>
        <c:axId val="1856072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608832"/>
        <c:crosses val="autoZero"/>
        <c:auto val="1"/>
        <c:lblAlgn val="ctr"/>
        <c:lblOffset val="100"/>
        <c:noMultiLvlLbl val="0"/>
      </c:catAx>
      <c:valAx>
        <c:axId val="1856088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560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88BAD-3788-4C7C-8BA0-723B630BEF85}" type="doc">
      <dgm:prSet loTypeId="urn:microsoft.com/office/officeart/2005/8/layout/chevron2" loCatId="list" qsTypeId="urn:microsoft.com/office/officeart/2009/2/quickstyle/3d8" qsCatId="3D" csTypeId="urn:microsoft.com/office/officeart/2005/8/colors/accent1_2" csCatId="accent1" phldr="1"/>
      <dgm:spPr/>
      <dgm:t>
        <a:bodyPr/>
        <a:lstStyle/>
        <a:p>
          <a:endParaRPr lang="en-US"/>
        </a:p>
      </dgm:t>
    </dgm:pt>
    <dgm:pt modelId="{21640B64-E081-4EA9-AAC9-4E9910AF0D2D}">
      <dgm:prSet phldrT="[Text]" custT="1"/>
      <dgm:spPr/>
      <dgm:t>
        <a:bodyPr/>
        <a:lstStyle/>
        <a:p>
          <a:r>
            <a:rPr lang="en-US" sz="1000" b="1" dirty="0" smtClean="0"/>
            <a:t>NOTICING</a:t>
          </a:r>
        </a:p>
        <a:p>
          <a:r>
            <a:rPr lang="en-US" sz="1000" b="1" dirty="0" smtClean="0"/>
            <a:t>13 sessions </a:t>
          </a:r>
        </a:p>
        <a:p>
          <a:r>
            <a:rPr lang="en-US" sz="1000" b="1" dirty="0" smtClean="0"/>
            <a:t>+ trip</a:t>
          </a:r>
          <a:endParaRPr lang="en-US" sz="1000" b="1" dirty="0"/>
        </a:p>
      </dgm:t>
    </dgm:pt>
    <dgm:pt modelId="{4AEE8D68-5E0C-4D36-ADA9-F6E751CFF9AD}" type="parTrans" cxnId="{8FC0FC73-370B-4E9A-94AB-3FA82CD29EED}">
      <dgm:prSet/>
      <dgm:spPr/>
      <dgm:t>
        <a:bodyPr/>
        <a:lstStyle/>
        <a:p>
          <a:endParaRPr lang="en-US"/>
        </a:p>
      </dgm:t>
    </dgm:pt>
    <dgm:pt modelId="{82ADD373-75B3-49C3-8D8C-48CE9A34E4AA}" type="sibTrans" cxnId="{8FC0FC73-370B-4E9A-94AB-3FA82CD29EED}">
      <dgm:prSet/>
      <dgm:spPr/>
      <dgm:t>
        <a:bodyPr/>
        <a:lstStyle/>
        <a:p>
          <a:endParaRPr lang="en-US"/>
        </a:p>
      </dgm:t>
    </dgm:pt>
    <dgm:pt modelId="{02A82E49-11B6-405A-93AD-B85C7EB41477}">
      <dgm:prSet phldrT="[Text]" custT="1"/>
      <dgm:spPr/>
      <dgm:t>
        <a:bodyPr/>
        <a:lstStyle/>
        <a:p>
          <a:r>
            <a:rPr lang="en-US" sz="1000" b="1" dirty="0" smtClean="0"/>
            <a:t>RE-FRAMING</a:t>
          </a:r>
        </a:p>
        <a:p>
          <a:r>
            <a:rPr lang="en-US" sz="1000" b="1" dirty="0" smtClean="0"/>
            <a:t>14 sessions</a:t>
          </a:r>
          <a:endParaRPr lang="en-US" sz="1000" b="1" dirty="0"/>
        </a:p>
      </dgm:t>
    </dgm:pt>
    <dgm:pt modelId="{C6F688C5-9FDB-4B6D-B367-1661030365CC}" type="parTrans" cxnId="{54AD037D-60B0-4E54-BE52-CC791389BAF4}">
      <dgm:prSet/>
      <dgm:spPr/>
      <dgm:t>
        <a:bodyPr/>
        <a:lstStyle/>
        <a:p>
          <a:endParaRPr lang="en-US"/>
        </a:p>
      </dgm:t>
    </dgm:pt>
    <dgm:pt modelId="{2D8CA554-D890-41FB-85E3-673484D0B5FA}" type="sibTrans" cxnId="{54AD037D-60B0-4E54-BE52-CC791389BAF4}">
      <dgm:prSet/>
      <dgm:spPr/>
      <dgm:t>
        <a:bodyPr/>
        <a:lstStyle/>
        <a:p>
          <a:endParaRPr lang="en-US"/>
        </a:p>
      </dgm:t>
    </dgm:pt>
    <dgm:pt modelId="{549B4EBA-31F2-4A39-93B6-58351F79794D}">
      <dgm:prSet phldrT="[Text]" custT="1"/>
      <dgm:spPr/>
      <dgm:t>
        <a:bodyPr/>
        <a:lstStyle/>
        <a:p>
          <a:r>
            <a:rPr lang="en-US" sz="1000" b="1" dirty="0" smtClean="0"/>
            <a:t>PRACTICING</a:t>
          </a:r>
        </a:p>
        <a:p>
          <a:r>
            <a:rPr lang="en-US" sz="1000" b="1" dirty="0" smtClean="0"/>
            <a:t>18 sessions</a:t>
          </a:r>
        </a:p>
        <a:p>
          <a:endParaRPr lang="en-US" sz="600" dirty="0"/>
        </a:p>
      </dgm:t>
    </dgm:pt>
    <dgm:pt modelId="{72EF2B88-C735-4778-895D-DF7C35BE97CD}" type="parTrans" cxnId="{CF8483B2-6593-4E5E-95D5-720B605EE3D6}">
      <dgm:prSet/>
      <dgm:spPr/>
      <dgm:t>
        <a:bodyPr/>
        <a:lstStyle/>
        <a:p>
          <a:endParaRPr lang="en-US"/>
        </a:p>
      </dgm:t>
    </dgm:pt>
    <dgm:pt modelId="{BB9CF4BE-2914-4C10-838D-46EAA1BB3D76}" type="sibTrans" cxnId="{CF8483B2-6593-4E5E-95D5-720B605EE3D6}">
      <dgm:prSet/>
      <dgm:spPr/>
      <dgm:t>
        <a:bodyPr/>
        <a:lstStyle/>
        <a:p>
          <a:endParaRPr lang="en-US"/>
        </a:p>
      </dgm:t>
    </dgm:pt>
    <dgm:pt modelId="{1346C126-7CE7-45F5-83CD-505A8918C998}">
      <dgm:prSet phldrT="[Text]" custT="1"/>
      <dgm:spPr/>
      <dgm:t>
        <a:bodyPr/>
        <a:lstStyle/>
        <a:p>
          <a:r>
            <a:rPr lang="en-US" sz="1000" b="1" dirty="0" smtClean="0"/>
            <a:t>PERFORMING</a:t>
          </a:r>
        </a:p>
        <a:p>
          <a:r>
            <a:rPr lang="en-US" sz="1000" b="1" dirty="0" smtClean="0"/>
            <a:t>Trip</a:t>
          </a:r>
          <a:endParaRPr lang="en-US" sz="1000" b="1" dirty="0"/>
        </a:p>
      </dgm:t>
    </dgm:pt>
    <dgm:pt modelId="{3557C55B-768B-46B7-B052-C4059CE6414E}" type="parTrans" cxnId="{89F61D52-5D17-4738-8956-4D7169BF214B}">
      <dgm:prSet/>
      <dgm:spPr/>
      <dgm:t>
        <a:bodyPr/>
        <a:lstStyle/>
        <a:p>
          <a:endParaRPr lang="en-US"/>
        </a:p>
      </dgm:t>
    </dgm:pt>
    <dgm:pt modelId="{DAFB6EE1-96A2-443C-9322-BB139D76FE1C}" type="sibTrans" cxnId="{89F61D52-5D17-4738-8956-4D7169BF214B}">
      <dgm:prSet/>
      <dgm:spPr/>
      <dgm:t>
        <a:bodyPr/>
        <a:lstStyle/>
        <a:p>
          <a:endParaRPr lang="en-US"/>
        </a:p>
      </dgm:t>
    </dgm:pt>
    <dgm:pt modelId="{06F1B0F2-CE33-4313-97AD-3ED9EDD20F6A}">
      <dgm:prSet phldrT="[Text]" custT="1"/>
      <dgm:spPr/>
      <dgm:t>
        <a:bodyPr/>
        <a:lstStyle/>
        <a:p>
          <a:r>
            <a:rPr lang="en-US" sz="1800" i="1" dirty="0" smtClean="0"/>
            <a:t>Contributors to health care disparities while abroad</a:t>
          </a:r>
          <a:r>
            <a:rPr lang="en-US" sz="1400" i="1" dirty="0" smtClean="0"/>
            <a:t>:  </a:t>
          </a:r>
          <a:r>
            <a:rPr lang="en-US" sz="1400" dirty="0" smtClean="0"/>
            <a:t>Oneself, another culture, the social and environmental context of health and health care in another country, another health care system</a:t>
          </a:r>
          <a:endParaRPr lang="en-US" sz="1400" dirty="0"/>
        </a:p>
      </dgm:t>
    </dgm:pt>
    <dgm:pt modelId="{A5408F9A-77E4-46C1-BA91-80A51CE6E265}" type="parTrans" cxnId="{1BE98E0C-08B9-4558-93B6-EEA7359F6AA6}">
      <dgm:prSet/>
      <dgm:spPr/>
      <dgm:t>
        <a:bodyPr/>
        <a:lstStyle/>
        <a:p>
          <a:endParaRPr lang="en-US"/>
        </a:p>
      </dgm:t>
    </dgm:pt>
    <dgm:pt modelId="{7539C5B5-3579-4EA8-8BB7-40B1BC147CFE}" type="sibTrans" cxnId="{1BE98E0C-08B9-4558-93B6-EEA7359F6AA6}">
      <dgm:prSet/>
      <dgm:spPr/>
      <dgm:t>
        <a:bodyPr/>
        <a:lstStyle/>
        <a:p>
          <a:endParaRPr lang="en-US"/>
        </a:p>
      </dgm:t>
    </dgm:pt>
    <dgm:pt modelId="{B61B189E-706A-4510-9978-966723814B65}">
      <dgm:prSet phldrT="[Text]" custT="1"/>
      <dgm:spPr/>
      <dgm:t>
        <a:bodyPr/>
        <a:lstStyle/>
        <a:p>
          <a:r>
            <a:rPr lang="en-US" sz="1800" i="1" dirty="0" smtClean="0"/>
            <a:t>Contributors to health care disparities back home:  </a:t>
          </a:r>
          <a:r>
            <a:rPr lang="en-US" sz="1400" dirty="0" smtClean="0"/>
            <a:t>One’s commitments, one’s own culture, the social and environmental context of health and health care in one's own community, our own health care system</a:t>
          </a:r>
          <a:endParaRPr lang="en-US" sz="1400" dirty="0"/>
        </a:p>
      </dgm:t>
    </dgm:pt>
    <dgm:pt modelId="{EE4A70B9-459C-49E0-BB2B-DB10E677CCAF}" type="parTrans" cxnId="{B97F813D-CFE2-4F2C-A4A2-920C154D8999}">
      <dgm:prSet/>
      <dgm:spPr/>
      <dgm:t>
        <a:bodyPr/>
        <a:lstStyle/>
        <a:p>
          <a:endParaRPr lang="en-US"/>
        </a:p>
      </dgm:t>
    </dgm:pt>
    <dgm:pt modelId="{31781BEC-0393-413D-91F7-47FC60BD22B6}" type="sibTrans" cxnId="{B97F813D-CFE2-4F2C-A4A2-920C154D8999}">
      <dgm:prSet/>
      <dgm:spPr/>
      <dgm:t>
        <a:bodyPr/>
        <a:lstStyle/>
        <a:p>
          <a:endParaRPr lang="en-US"/>
        </a:p>
      </dgm:t>
    </dgm:pt>
    <dgm:pt modelId="{CF8884A7-F6FD-4D82-86E3-D899B63BB041}">
      <dgm:prSet phldrT="[Text]" custT="1"/>
      <dgm:spPr/>
      <dgm:t>
        <a:bodyPr/>
        <a:lstStyle/>
        <a:p>
          <a:r>
            <a:rPr lang="en-US" sz="1800" i="1" dirty="0" smtClean="0"/>
            <a:t>Identifying and addressing health care disparities back home</a:t>
          </a:r>
          <a:r>
            <a:rPr lang="en-US" sz="1400" i="1" dirty="0" smtClean="0"/>
            <a:t>:  </a:t>
          </a:r>
          <a:r>
            <a:rPr lang="en-US" sz="1400" dirty="0" smtClean="0"/>
            <a:t>addressing Intercultural communication, identifying and addressing biases, identifying and addressing patient barriers to health and health care including social and environmental aspects, health system disorders  (quality and/or access)</a:t>
          </a:r>
          <a:endParaRPr lang="en-US" sz="1400" dirty="0"/>
        </a:p>
      </dgm:t>
    </dgm:pt>
    <dgm:pt modelId="{A6BB2921-9A9D-4260-B26A-511D72568479}" type="parTrans" cxnId="{E753B924-083A-4A10-B8A4-C58246C996D7}">
      <dgm:prSet/>
      <dgm:spPr/>
      <dgm:t>
        <a:bodyPr/>
        <a:lstStyle/>
        <a:p>
          <a:endParaRPr lang="en-US"/>
        </a:p>
      </dgm:t>
    </dgm:pt>
    <dgm:pt modelId="{FF12703C-B599-4D05-83D1-FE9350444E7E}" type="sibTrans" cxnId="{E753B924-083A-4A10-B8A4-C58246C996D7}">
      <dgm:prSet/>
      <dgm:spPr/>
      <dgm:t>
        <a:bodyPr/>
        <a:lstStyle/>
        <a:p>
          <a:endParaRPr lang="en-US"/>
        </a:p>
      </dgm:t>
    </dgm:pt>
    <dgm:pt modelId="{74EDB082-2321-4D3C-8BBA-18357556F1A7}">
      <dgm:prSet custT="1"/>
      <dgm:spPr/>
      <dgm:t>
        <a:bodyPr/>
        <a:lstStyle/>
        <a:p>
          <a:r>
            <a:rPr lang="en-US" sz="1800" i="1" dirty="0" smtClean="0"/>
            <a:t>Identifying and addressing health care disparities at home and abroad</a:t>
          </a:r>
          <a:r>
            <a:rPr lang="en-US" sz="1400" i="1" dirty="0" smtClean="0"/>
            <a:t>:  </a:t>
          </a:r>
          <a:r>
            <a:rPr lang="en-US" sz="1400" dirty="0" smtClean="0"/>
            <a:t>Identifying personal (internal) clues that reduce opportunity to explore and problem solve systems and psycho-social-cultural barriers affecting patient outcomes, identifying patient clues to social, structural, and health systems issues involved in influencing patient outcomes.</a:t>
          </a:r>
          <a:endParaRPr lang="en-US" sz="1400" dirty="0"/>
        </a:p>
      </dgm:t>
    </dgm:pt>
    <dgm:pt modelId="{C8B226B3-B10C-4462-8A52-E7C4A1560850}" type="parTrans" cxnId="{14E6E1D7-ECB9-4FF2-A117-38971C6C9A2B}">
      <dgm:prSet/>
      <dgm:spPr/>
      <dgm:t>
        <a:bodyPr/>
        <a:lstStyle/>
        <a:p>
          <a:endParaRPr lang="en-US"/>
        </a:p>
      </dgm:t>
    </dgm:pt>
    <dgm:pt modelId="{7C98C703-5A1F-42B1-A8AC-BD2E506088A4}" type="sibTrans" cxnId="{14E6E1D7-ECB9-4FF2-A117-38971C6C9A2B}">
      <dgm:prSet/>
      <dgm:spPr/>
      <dgm:t>
        <a:bodyPr/>
        <a:lstStyle/>
        <a:p>
          <a:endParaRPr lang="en-US"/>
        </a:p>
      </dgm:t>
    </dgm:pt>
    <dgm:pt modelId="{D772F89B-E287-4682-8DCA-E6CB26DAA55B}" type="pres">
      <dgm:prSet presAssocID="{2A488BAD-3788-4C7C-8BA0-723B630BEF85}" presName="linearFlow" presStyleCnt="0">
        <dgm:presLayoutVars>
          <dgm:dir/>
          <dgm:animLvl val="lvl"/>
          <dgm:resizeHandles val="exact"/>
        </dgm:presLayoutVars>
      </dgm:prSet>
      <dgm:spPr/>
      <dgm:t>
        <a:bodyPr/>
        <a:lstStyle/>
        <a:p>
          <a:endParaRPr lang="en-US"/>
        </a:p>
      </dgm:t>
    </dgm:pt>
    <dgm:pt modelId="{E4339728-190B-4BD7-A038-F2BD3EDE9275}" type="pres">
      <dgm:prSet presAssocID="{21640B64-E081-4EA9-AAC9-4E9910AF0D2D}" presName="composite" presStyleCnt="0"/>
      <dgm:spPr/>
      <dgm:t>
        <a:bodyPr/>
        <a:lstStyle/>
        <a:p>
          <a:endParaRPr lang="en-US"/>
        </a:p>
      </dgm:t>
    </dgm:pt>
    <dgm:pt modelId="{20CFC7EF-C98B-437E-B48A-58F0F76147BB}" type="pres">
      <dgm:prSet presAssocID="{21640B64-E081-4EA9-AAC9-4E9910AF0D2D}" presName="parentText" presStyleLbl="alignNode1" presStyleIdx="0" presStyleCnt="4" custLinFactNeighborX="-6009" custLinFactNeighborY="11">
        <dgm:presLayoutVars>
          <dgm:chMax val="1"/>
          <dgm:bulletEnabled val="1"/>
        </dgm:presLayoutVars>
      </dgm:prSet>
      <dgm:spPr/>
      <dgm:t>
        <a:bodyPr/>
        <a:lstStyle/>
        <a:p>
          <a:endParaRPr lang="en-US"/>
        </a:p>
      </dgm:t>
    </dgm:pt>
    <dgm:pt modelId="{1FDCE642-4C2C-412F-90AA-169C057D445E}" type="pres">
      <dgm:prSet presAssocID="{21640B64-E081-4EA9-AAC9-4E9910AF0D2D}" presName="descendantText" presStyleLbl="alignAcc1" presStyleIdx="0" presStyleCnt="4">
        <dgm:presLayoutVars>
          <dgm:bulletEnabled val="1"/>
        </dgm:presLayoutVars>
      </dgm:prSet>
      <dgm:spPr/>
      <dgm:t>
        <a:bodyPr/>
        <a:lstStyle/>
        <a:p>
          <a:endParaRPr lang="en-US"/>
        </a:p>
      </dgm:t>
    </dgm:pt>
    <dgm:pt modelId="{34E00AD7-0C82-4F35-8381-FD555D4CEFEF}" type="pres">
      <dgm:prSet presAssocID="{82ADD373-75B3-49C3-8D8C-48CE9A34E4AA}" presName="sp" presStyleCnt="0"/>
      <dgm:spPr/>
      <dgm:t>
        <a:bodyPr/>
        <a:lstStyle/>
        <a:p>
          <a:endParaRPr lang="en-US"/>
        </a:p>
      </dgm:t>
    </dgm:pt>
    <dgm:pt modelId="{1B462AED-DCCE-4AF4-9560-A46820EBE6EC}" type="pres">
      <dgm:prSet presAssocID="{02A82E49-11B6-405A-93AD-B85C7EB41477}" presName="composite" presStyleCnt="0"/>
      <dgm:spPr/>
      <dgm:t>
        <a:bodyPr/>
        <a:lstStyle/>
        <a:p>
          <a:endParaRPr lang="en-US"/>
        </a:p>
      </dgm:t>
    </dgm:pt>
    <dgm:pt modelId="{88DE0676-C498-4DA7-9581-DCF46E771E34}" type="pres">
      <dgm:prSet presAssocID="{02A82E49-11B6-405A-93AD-B85C7EB41477}" presName="parentText" presStyleLbl="alignNode1" presStyleIdx="1" presStyleCnt="4">
        <dgm:presLayoutVars>
          <dgm:chMax val="1"/>
          <dgm:bulletEnabled val="1"/>
        </dgm:presLayoutVars>
      </dgm:prSet>
      <dgm:spPr/>
      <dgm:t>
        <a:bodyPr/>
        <a:lstStyle/>
        <a:p>
          <a:endParaRPr lang="en-US"/>
        </a:p>
      </dgm:t>
    </dgm:pt>
    <dgm:pt modelId="{A4AD07DE-016A-4ACA-9660-18ABDD498231}" type="pres">
      <dgm:prSet presAssocID="{02A82E49-11B6-405A-93AD-B85C7EB41477}" presName="descendantText" presStyleLbl="alignAcc1" presStyleIdx="1" presStyleCnt="4">
        <dgm:presLayoutVars>
          <dgm:bulletEnabled val="1"/>
        </dgm:presLayoutVars>
      </dgm:prSet>
      <dgm:spPr/>
      <dgm:t>
        <a:bodyPr/>
        <a:lstStyle/>
        <a:p>
          <a:endParaRPr lang="en-US"/>
        </a:p>
      </dgm:t>
    </dgm:pt>
    <dgm:pt modelId="{B5976CC3-6F20-4D46-A06D-AE74E25F53FA}" type="pres">
      <dgm:prSet presAssocID="{2D8CA554-D890-41FB-85E3-673484D0B5FA}" presName="sp" presStyleCnt="0"/>
      <dgm:spPr/>
      <dgm:t>
        <a:bodyPr/>
        <a:lstStyle/>
        <a:p>
          <a:endParaRPr lang="en-US"/>
        </a:p>
      </dgm:t>
    </dgm:pt>
    <dgm:pt modelId="{0BD246B3-AFEC-4346-9871-B222E65B88AD}" type="pres">
      <dgm:prSet presAssocID="{549B4EBA-31F2-4A39-93B6-58351F79794D}" presName="composite" presStyleCnt="0"/>
      <dgm:spPr/>
      <dgm:t>
        <a:bodyPr/>
        <a:lstStyle/>
        <a:p>
          <a:endParaRPr lang="en-US"/>
        </a:p>
      </dgm:t>
    </dgm:pt>
    <dgm:pt modelId="{482E0E89-0EC8-4005-81DA-22AF123B1CCD}" type="pres">
      <dgm:prSet presAssocID="{549B4EBA-31F2-4A39-93B6-58351F79794D}" presName="parentText" presStyleLbl="alignNode1" presStyleIdx="2" presStyleCnt="4">
        <dgm:presLayoutVars>
          <dgm:chMax val="1"/>
          <dgm:bulletEnabled val="1"/>
        </dgm:presLayoutVars>
      </dgm:prSet>
      <dgm:spPr/>
      <dgm:t>
        <a:bodyPr/>
        <a:lstStyle/>
        <a:p>
          <a:endParaRPr lang="en-US"/>
        </a:p>
      </dgm:t>
    </dgm:pt>
    <dgm:pt modelId="{00E7B1A2-8077-4961-A811-88098580F011}" type="pres">
      <dgm:prSet presAssocID="{549B4EBA-31F2-4A39-93B6-58351F79794D}" presName="descendantText" presStyleLbl="alignAcc1" presStyleIdx="2" presStyleCnt="4">
        <dgm:presLayoutVars>
          <dgm:bulletEnabled val="1"/>
        </dgm:presLayoutVars>
      </dgm:prSet>
      <dgm:spPr/>
      <dgm:t>
        <a:bodyPr/>
        <a:lstStyle/>
        <a:p>
          <a:endParaRPr lang="en-US"/>
        </a:p>
      </dgm:t>
    </dgm:pt>
    <dgm:pt modelId="{BEEB7514-5463-4510-84CF-15E3543AA92E}" type="pres">
      <dgm:prSet presAssocID="{BB9CF4BE-2914-4C10-838D-46EAA1BB3D76}" presName="sp" presStyleCnt="0"/>
      <dgm:spPr/>
      <dgm:t>
        <a:bodyPr/>
        <a:lstStyle/>
        <a:p>
          <a:endParaRPr lang="en-US"/>
        </a:p>
      </dgm:t>
    </dgm:pt>
    <dgm:pt modelId="{8072BEB2-C2DB-477C-BB0F-65F8A5319CDE}" type="pres">
      <dgm:prSet presAssocID="{1346C126-7CE7-45F5-83CD-505A8918C998}" presName="composite" presStyleCnt="0"/>
      <dgm:spPr/>
      <dgm:t>
        <a:bodyPr/>
        <a:lstStyle/>
        <a:p>
          <a:endParaRPr lang="en-US"/>
        </a:p>
      </dgm:t>
    </dgm:pt>
    <dgm:pt modelId="{D10171A4-C4E8-490E-8495-30B08B4B0314}" type="pres">
      <dgm:prSet presAssocID="{1346C126-7CE7-45F5-83CD-505A8918C998}" presName="parentText" presStyleLbl="alignNode1" presStyleIdx="3" presStyleCnt="4">
        <dgm:presLayoutVars>
          <dgm:chMax val="1"/>
          <dgm:bulletEnabled val="1"/>
        </dgm:presLayoutVars>
      </dgm:prSet>
      <dgm:spPr/>
      <dgm:t>
        <a:bodyPr/>
        <a:lstStyle/>
        <a:p>
          <a:endParaRPr lang="en-US"/>
        </a:p>
      </dgm:t>
    </dgm:pt>
    <dgm:pt modelId="{907114C0-F20F-4756-8F8B-92E544383FF0}" type="pres">
      <dgm:prSet presAssocID="{1346C126-7CE7-45F5-83CD-505A8918C998}" presName="descendantText" presStyleLbl="alignAcc1" presStyleIdx="3" presStyleCnt="4">
        <dgm:presLayoutVars>
          <dgm:bulletEnabled val="1"/>
        </dgm:presLayoutVars>
      </dgm:prSet>
      <dgm:spPr/>
      <dgm:t>
        <a:bodyPr/>
        <a:lstStyle/>
        <a:p>
          <a:endParaRPr lang="en-US"/>
        </a:p>
      </dgm:t>
    </dgm:pt>
  </dgm:ptLst>
  <dgm:cxnLst>
    <dgm:cxn modelId="{8FC0FC73-370B-4E9A-94AB-3FA82CD29EED}" srcId="{2A488BAD-3788-4C7C-8BA0-723B630BEF85}" destId="{21640B64-E081-4EA9-AAC9-4E9910AF0D2D}" srcOrd="0" destOrd="0" parTransId="{4AEE8D68-5E0C-4D36-ADA9-F6E751CFF9AD}" sibTransId="{82ADD373-75B3-49C3-8D8C-48CE9A34E4AA}"/>
    <dgm:cxn modelId="{03E56ABD-C875-49B5-BD16-C43DD0BC21C0}" type="presOf" srcId="{CF8884A7-F6FD-4D82-86E3-D899B63BB041}" destId="{00E7B1A2-8077-4961-A811-88098580F011}" srcOrd="0" destOrd="0" presId="urn:microsoft.com/office/officeart/2005/8/layout/chevron2"/>
    <dgm:cxn modelId="{14E6E1D7-ECB9-4FF2-A117-38971C6C9A2B}" srcId="{1346C126-7CE7-45F5-83CD-505A8918C998}" destId="{74EDB082-2321-4D3C-8BBA-18357556F1A7}" srcOrd="0" destOrd="0" parTransId="{C8B226B3-B10C-4462-8A52-E7C4A1560850}" sibTransId="{7C98C703-5A1F-42B1-A8AC-BD2E506088A4}"/>
    <dgm:cxn modelId="{54AD037D-60B0-4E54-BE52-CC791389BAF4}" srcId="{2A488BAD-3788-4C7C-8BA0-723B630BEF85}" destId="{02A82E49-11B6-405A-93AD-B85C7EB41477}" srcOrd="1" destOrd="0" parTransId="{C6F688C5-9FDB-4B6D-B367-1661030365CC}" sibTransId="{2D8CA554-D890-41FB-85E3-673484D0B5FA}"/>
    <dgm:cxn modelId="{A54707A1-AD24-4550-9AEA-A2CB1E2E8FC8}" type="presOf" srcId="{2A488BAD-3788-4C7C-8BA0-723B630BEF85}" destId="{D772F89B-E287-4682-8DCA-E6CB26DAA55B}" srcOrd="0" destOrd="0" presId="urn:microsoft.com/office/officeart/2005/8/layout/chevron2"/>
    <dgm:cxn modelId="{1BE98E0C-08B9-4558-93B6-EEA7359F6AA6}" srcId="{21640B64-E081-4EA9-AAC9-4E9910AF0D2D}" destId="{06F1B0F2-CE33-4313-97AD-3ED9EDD20F6A}" srcOrd="0" destOrd="0" parTransId="{A5408F9A-77E4-46C1-BA91-80A51CE6E265}" sibTransId="{7539C5B5-3579-4EA8-8BB7-40B1BC147CFE}"/>
    <dgm:cxn modelId="{EC5BC3D5-2E23-43A0-94E4-14A1E5C555D1}" type="presOf" srcId="{06F1B0F2-CE33-4313-97AD-3ED9EDD20F6A}" destId="{1FDCE642-4C2C-412F-90AA-169C057D445E}" srcOrd="0" destOrd="0" presId="urn:microsoft.com/office/officeart/2005/8/layout/chevron2"/>
    <dgm:cxn modelId="{08642A51-85C1-4452-A740-931CEBC88EE2}" type="presOf" srcId="{549B4EBA-31F2-4A39-93B6-58351F79794D}" destId="{482E0E89-0EC8-4005-81DA-22AF123B1CCD}" srcOrd="0" destOrd="0" presId="urn:microsoft.com/office/officeart/2005/8/layout/chevron2"/>
    <dgm:cxn modelId="{DDC8958A-BEFF-49E0-9F18-0EFDCB0A04CB}" type="presOf" srcId="{74EDB082-2321-4D3C-8BBA-18357556F1A7}" destId="{907114C0-F20F-4756-8F8B-92E544383FF0}" srcOrd="0" destOrd="0" presId="urn:microsoft.com/office/officeart/2005/8/layout/chevron2"/>
    <dgm:cxn modelId="{CF8483B2-6593-4E5E-95D5-720B605EE3D6}" srcId="{2A488BAD-3788-4C7C-8BA0-723B630BEF85}" destId="{549B4EBA-31F2-4A39-93B6-58351F79794D}" srcOrd="2" destOrd="0" parTransId="{72EF2B88-C735-4778-895D-DF7C35BE97CD}" sibTransId="{BB9CF4BE-2914-4C10-838D-46EAA1BB3D76}"/>
    <dgm:cxn modelId="{B97F813D-CFE2-4F2C-A4A2-920C154D8999}" srcId="{02A82E49-11B6-405A-93AD-B85C7EB41477}" destId="{B61B189E-706A-4510-9978-966723814B65}" srcOrd="0" destOrd="0" parTransId="{EE4A70B9-459C-49E0-BB2B-DB10E677CCAF}" sibTransId="{31781BEC-0393-413D-91F7-47FC60BD22B6}"/>
    <dgm:cxn modelId="{0CC3068B-D2BE-4D21-A64D-9BA9F6B3D107}" type="presOf" srcId="{21640B64-E081-4EA9-AAC9-4E9910AF0D2D}" destId="{20CFC7EF-C98B-437E-B48A-58F0F76147BB}" srcOrd="0" destOrd="0" presId="urn:microsoft.com/office/officeart/2005/8/layout/chevron2"/>
    <dgm:cxn modelId="{751EA10F-4EB9-4707-97AB-A6B2F9421039}" type="presOf" srcId="{02A82E49-11B6-405A-93AD-B85C7EB41477}" destId="{88DE0676-C498-4DA7-9581-DCF46E771E34}" srcOrd="0" destOrd="0" presId="urn:microsoft.com/office/officeart/2005/8/layout/chevron2"/>
    <dgm:cxn modelId="{689AAF84-43DD-4E18-AA0F-533C444EC3EC}" type="presOf" srcId="{B61B189E-706A-4510-9978-966723814B65}" destId="{A4AD07DE-016A-4ACA-9660-18ABDD498231}" srcOrd="0" destOrd="0" presId="urn:microsoft.com/office/officeart/2005/8/layout/chevron2"/>
    <dgm:cxn modelId="{1776BD2C-0DA0-48F5-88CA-428F0A3679F1}" type="presOf" srcId="{1346C126-7CE7-45F5-83CD-505A8918C998}" destId="{D10171A4-C4E8-490E-8495-30B08B4B0314}" srcOrd="0" destOrd="0" presId="urn:microsoft.com/office/officeart/2005/8/layout/chevron2"/>
    <dgm:cxn modelId="{89F61D52-5D17-4738-8956-4D7169BF214B}" srcId="{2A488BAD-3788-4C7C-8BA0-723B630BEF85}" destId="{1346C126-7CE7-45F5-83CD-505A8918C998}" srcOrd="3" destOrd="0" parTransId="{3557C55B-768B-46B7-B052-C4059CE6414E}" sibTransId="{DAFB6EE1-96A2-443C-9322-BB139D76FE1C}"/>
    <dgm:cxn modelId="{E753B924-083A-4A10-B8A4-C58246C996D7}" srcId="{549B4EBA-31F2-4A39-93B6-58351F79794D}" destId="{CF8884A7-F6FD-4D82-86E3-D899B63BB041}" srcOrd="0" destOrd="0" parTransId="{A6BB2921-9A9D-4260-B26A-511D72568479}" sibTransId="{FF12703C-B599-4D05-83D1-FE9350444E7E}"/>
    <dgm:cxn modelId="{9C085656-48B9-4563-8F09-B13C8088C4CD}" type="presParOf" srcId="{D772F89B-E287-4682-8DCA-E6CB26DAA55B}" destId="{E4339728-190B-4BD7-A038-F2BD3EDE9275}" srcOrd="0" destOrd="0" presId="urn:microsoft.com/office/officeart/2005/8/layout/chevron2"/>
    <dgm:cxn modelId="{4CA2DC03-0012-46B7-9AAB-2C875FDBBDA4}" type="presParOf" srcId="{E4339728-190B-4BD7-A038-F2BD3EDE9275}" destId="{20CFC7EF-C98B-437E-B48A-58F0F76147BB}" srcOrd="0" destOrd="0" presId="urn:microsoft.com/office/officeart/2005/8/layout/chevron2"/>
    <dgm:cxn modelId="{43F6C9EB-EFFB-4499-8B02-D45064C13C5C}" type="presParOf" srcId="{E4339728-190B-4BD7-A038-F2BD3EDE9275}" destId="{1FDCE642-4C2C-412F-90AA-169C057D445E}" srcOrd="1" destOrd="0" presId="urn:microsoft.com/office/officeart/2005/8/layout/chevron2"/>
    <dgm:cxn modelId="{5810C082-AB94-4E96-B2E7-71DDA3BC5595}" type="presParOf" srcId="{D772F89B-E287-4682-8DCA-E6CB26DAA55B}" destId="{34E00AD7-0C82-4F35-8381-FD555D4CEFEF}" srcOrd="1" destOrd="0" presId="urn:microsoft.com/office/officeart/2005/8/layout/chevron2"/>
    <dgm:cxn modelId="{9403513D-3E40-43EE-9420-4FE708C2EE31}" type="presParOf" srcId="{D772F89B-E287-4682-8DCA-E6CB26DAA55B}" destId="{1B462AED-DCCE-4AF4-9560-A46820EBE6EC}" srcOrd="2" destOrd="0" presId="urn:microsoft.com/office/officeart/2005/8/layout/chevron2"/>
    <dgm:cxn modelId="{457F963F-1EAD-4FB0-BBF7-9C5B78C84791}" type="presParOf" srcId="{1B462AED-DCCE-4AF4-9560-A46820EBE6EC}" destId="{88DE0676-C498-4DA7-9581-DCF46E771E34}" srcOrd="0" destOrd="0" presId="urn:microsoft.com/office/officeart/2005/8/layout/chevron2"/>
    <dgm:cxn modelId="{EF9877ED-C1B0-4DF5-9E09-5A4E5F5B9409}" type="presParOf" srcId="{1B462AED-DCCE-4AF4-9560-A46820EBE6EC}" destId="{A4AD07DE-016A-4ACA-9660-18ABDD498231}" srcOrd="1" destOrd="0" presId="urn:microsoft.com/office/officeart/2005/8/layout/chevron2"/>
    <dgm:cxn modelId="{E26357D5-35D5-41B7-9532-720524573B29}" type="presParOf" srcId="{D772F89B-E287-4682-8DCA-E6CB26DAA55B}" destId="{B5976CC3-6F20-4D46-A06D-AE74E25F53FA}" srcOrd="3" destOrd="0" presId="urn:microsoft.com/office/officeart/2005/8/layout/chevron2"/>
    <dgm:cxn modelId="{4C89CE90-C45F-4F1E-9F2B-E39907A14065}" type="presParOf" srcId="{D772F89B-E287-4682-8DCA-E6CB26DAA55B}" destId="{0BD246B3-AFEC-4346-9871-B222E65B88AD}" srcOrd="4" destOrd="0" presId="urn:microsoft.com/office/officeart/2005/8/layout/chevron2"/>
    <dgm:cxn modelId="{452AB714-E8CA-4C3E-9912-6FAE5BB1C14E}" type="presParOf" srcId="{0BD246B3-AFEC-4346-9871-B222E65B88AD}" destId="{482E0E89-0EC8-4005-81DA-22AF123B1CCD}" srcOrd="0" destOrd="0" presId="urn:microsoft.com/office/officeart/2005/8/layout/chevron2"/>
    <dgm:cxn modelId="{6AA303DA-92C0-4042-B33C-154803236B5B}" type="presParOf" srcId="{0BD246B3-AFEC-4346-9871-B222E65B88AD}" destId="{00E7B1A2-8077-4961-A811-88098580F011}" srcOrd="1" destOrd="0" presId="urn:microsoft.com/office/officeart/2005/8/layout/chevron2"/>
    <dgm:cxn modelId="{5E3C4DF9-95D1-4CDC-B62B-0A3114AE3C55}" type="presParOf" srcId="{D772F89B-E287-4682-8DCA-E6CB26DAA55B}" destId="{BEEB7514-5463-4510-84CF-15E3543AA92E}" srcOrd="5" destOrd="0" presId="urn:microsoft.com/office/officeart/2005/8/layout/chevron2"/>
    <dgm:cxn modelId="{88E47D4C-6F88-480C-8C5E-20BA85B49A7B}" type="presParOf" srcId="{D772F89B-E287-4682-8DCA-E6CB26DAA55B}" destId="{8072BEB2-C2DB-477C-BB0F-65F8A5319CDE}" srcOrd="6" destOrd="0" presId="urn:microsoft.com/office/officeart/2005/8/layout/chevron2"/>
    <dgm:cxn modelId="{3506D9A2-4A52-4B8A-B69D-CB2956E3A709}" type="presParOf" srcId="{8072BEB2-C2DB-477C-BB0F-65F8A5319CDE}" destId="{D10171A4-C4E8-490E-8495-30B08B4B0314}" srcOrd="0" destOrd="0" presId="urn:microsoft.com/office/officeart/2005/8/layout/chevron2"/>
    <dgm:cxn modelId="{76245CA0-BDA0-427C-A129-CB681B4BC592}" type="presParOf" srcId="{8072BEB2-C2DB-477C-BB0F-65F8A5319CDE}" destId="{907114C0-F20F-4756-8F8B-92E544383FF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0D0EA1-186D-42BB-AE6D-92D862308D43}" type="slidenum">
              <a:rPr lang="en-US"/>
              <a:pPr/>
              <a:t>‹#›</a:t>
            </a:fld>
            <a:endParaRPr lang="en-US"/>
          </a:p>
        </p:txBody>
      </p:sp>
    </p:spTree>
    <p:extLst>
      <p:ext uri="{BB962C8B-B14F-4D97-AF65-F5344CB8AC3E}">
        <p14:creationId xmlns:p14="http://schemas.microsoft.com/office/powerpoint/2010/main" val="3056821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89BEBA-59C9-44F8-B95F-7ABF5350FF90}" type="slidenum">
              <a:rPr lang="en-US"/>
              <a:pPr/>
              <a:t>‹#›</a:t>
            </a:fld>
            <a:endParaRPr lang="en-US"/>
          </a:p>
        </p:txBody>
      </p:sp>
    </p:spTree>
    <p:extLst>
      <p:ext uri="{BB962C8B-B14F-4D97-AF65-F5344CB8AC3E}">
        <p14:creationId xmlns:p14="http://schemas.microsoft.com/office/powerpoint/2010/main" val="42403915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19268-0D2F-41CA-B37C-CE675E3046C9}" type="slidenum">
              <a:rPr lang="en-US"/>
              <a:pPr/>
              <a:t>1</a:t>
            </a:fld>
            <a:endParaRPr lang="en-US"/>
          </a:p>
        </p:txBody>
      </p:sp>
      <p:sp>
        <p:nvSpPr>
          <p:cNvPr id="9218" name="Rectangle 2"/>
          <p:cNvSpPr>
            <a:spLocks noGrp="1" noRot="1" noChangeAspect="1" noChangeArrowheads="1" noTextEdit="1"/>
          </p:cNvSpPr>
          <p:nvPr>
            <p:ph type="sldImg"/>
          </p:nvPr>
        </p:nvSpPr>
        <p:spPr>
          <a:xfrm>
            <a:off x="382588" y="685800"/>
            <a:ext cx="6092825" cy="3429000"/>
          </a:xfrm>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305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smtClean="0">
                <a:solidFill>
                  <a:schemeClr val="tx1"/>
                </a:solidFill>
                <a:latin typeface="Arial" charset="0"/>
              </a:rPr>
              <a:t>Intercultural adaptation (cultural competency)</a:t>
            </a:r>
          </a:p>
          <a:p>
            <a:pPr marL="228600" indent="-228600">
              <a:buAutoNum type="arabicPeriod"/>
            </a:pPr>
            <a:r>
              <a:rPr lang="en-US" sz="1200" dirty="0" smtClean="0">
                <a:solidFill>
                  <a:schemeClr val="tx1"/>
                </a:solidFill>
                <a:latin typeface="Arial" charset="0"/>
              </a:rPr>
              <a:t>Health disparities (specifically, health care disparities)</a:t>
            </a:r>
          </a:p>
          <a:p>
            <a:pPr marL="228600" indent="-228600">
              <a:buAutoNum type="arabicPeriod"/>
            </a:pPr>
            <a:r>
              <a:rPr lang="en-US" sz="1200" dirty="0" smtClean="0">
                <a:solidFill>
                  <a:schemeClr val="tx1"/>
                </a:solidFill>
                <a:latin typeface="Arial" charset="0"/>
              </a:rPr>
              <a:t>Social determinants of health and societal problems</a:t>
            </a:r>
          </a:p>
          <a:p>
            <a:pPr marL="228600" indent="-228600">
              <a:buAutoNum type="arabicPeriod"/>
            </a:pPr>
            <a:r>
              <a:rPr lang="en-US" sz="1200" dirty="0" smtClean="0">
                <a:solidFill>
                  <a:schemeClr val="tx1"/>
                </a:solidFill>
                <a:latin typeface="Arial" charset="0"/>
              </a:rPr>
              <a:t>Health systems learning</a:t>
            </a:r>
          </a:p>
          <a:p>
            <a:pPr marL="228600" indent="-228600">
              <a:buAutoNum type="arabicPeriod"/>
            </a:pPr>
            <a:r>
              <a:rPr lang="en-US" sz="1200" dirty="0" smtClean="0">
                <a:solidFill>
                  <a:schemeClr val="tx1"/>
                </a:solidFill>
                <a:latin typeface="Arial" charset="0"/>
              </a:rPr>
              <a:t>Medical humanities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7</a:t>
            </a:fld>
            <a:endParaRPr lang="en-US"/>
          </a:p>
        </p:txBody>
      </p:sp>
    </p:spTree>
    <p:extLst>
      <p:ext uri="{BB962C8B-B14F-4D97-AF65-F5344CB8AC3E}">
        <p14:creationId xmlns:p14="http://schemas.microsoft.com/office/powerpoint/2010/main" val="123467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assuming that I don’t need</a:t>
            </a:r>
            <a:r>
              <a:rPr lang="en-US" baseline="0" dirty="0" smtClean="0"/>
              <a:t> to convince you of this…</a:t>
            </a:r>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11</a:t>
            </a:fld>
            <a:endParaRPr lang="en-US"/>
          </a:p>
        </p:txBody>
      </p:sp>
    </p:spTree>
    <p:extLst>
      <p:ext uri="{BB962C8B-B14F-4D97-AF65-F5344CB8AC3E}">
        <p14:creationId xmlns:p14="http://schemas.microsoft.com/office/powerpoint/2010/main" val="2518766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3082" name="Picture 10" descr="brand ppt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914162" y="2130426"/>
            <a:ext cx="10360501" cy="1470025"/>
          </a:xfrm>
        </p:spPr>
        <p:txBody>
          <a:bodyPr/>
          <a:lstStyle>
            <a:lvl1pPr>
              <a:defRPr sz="4300">
                <a:solidFill>
                  <a:schemeClr val="bg1"/>
                </a:solidFill>
              </a:defRPr>
            </a:lvl1pPr>
          </a:lstStyle>
          <a:p>
            <a:pPr lvl="0"/>
            <a:r>
              <a:rPr lang="en-US" noProof="0"/>
              <a:t>Click to edit Master title style</a:t>
            </a:r>
          </a:p>
        </p:txBody>
      </p:sp>
      <p:sp>
        <p:nvSpPr>
          <p:cNvPr id="3076" name="Rectangle 4"/>
          <p:cNvSpPr>
            <a:spLocks noGrp="1" noChangeArrowheads="1"/>
          </p:cNvSpPr>
          <p:nvPr>
            <p:ph type="subTitle" idx="1"/>
          </p:nvPr>
        </p:nvSpPr>
        <p:spPr>
          <a:xfrm>
            <a:off x="1828324" y="3886200"/>
            <a:ext cx="8532178" cy="1752600"/>
          </a:xfrm>
        </p:spPr>
        <p:txBody>
          <a:bodyPr/>
          <a:lstStyle>
            <a:lvl1pPr marL="0" indent="0" algn="ctr">
              <a:buFontTx/>
              <a:buNone/>
              <a:defRPr sz="2600">
                <a:solidFill>
                  <a:schemeClr val="bg1"/>
                </a:solidFill>
                <a:latin typeface="Garamond" pitchFamily="18" charset="0"/>
              </a:defRPr>
            </a:lvl1pPr>
          </a:lstStyle>
          <a:p>
            <a:pPr lvl="0"/>
            <a:r>
              <a:rPr lang="en-US" noProof="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9A0E7D5-2386-4BF2-BEDB-F9EEAF3E0F35}" type="slidenum">
              <a:rPr lang="en-US"/>
              <a:pPr/>
              <a:t>‹#›</a:t>
            </a:fld>
            <a:endParaRPr lang="en-US"/>
          </a:p>
        </p:txBody>
      </p:sp>
    </p:spTree>
    <p:extLst>
      <p:ext uri="{BB962C8B-B14F-4D97-AF65-F5344CB8AC3E}">
        <p14:creationId xmlns:p14="http://schemas.microsoft.com/office/powerpoint/2010/main" val="402236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0718" y="274639"/>
            <a:ext cx="281866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274639"/>
            <a:ext cx="8252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875397B-C1FD-409D-84CA-BDF98B23402D}" type="slidenum">
              <a:rPr lang="en-US"/>
              <a:pPr/>
              <a:t>‹#›</a:t>
            </a:fld>
            <a:endParaRPr lang="en-US"/>
          </a:p>
        </p:txBody>
      </p:sp>
    </p:spTree>
    <p:extLst>
      <p:ext uri="{BB962C8B-B14F-4D97-AF65-F5344CB8AC3E}">
        <p14:creationId xmlns:p14="http://schemas.microsoft.com/office/powerpoint/2010/main" val="149295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721" y="274639"/>
            <a:ext cx="1127466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203147" y="6381750"/>
            <a:ext cx="711015" cy="476250"/>
          </a:xfrm>
        </p:spPr>
        <p:txBody>
          <a:bodyPr/>
          <a:lstStyle>
            <a:lvl1pPr>
              <a:defRPr/>
            </a:lvl1pPr>
          </a:lstStyle>
          <a:p>
            <a:fld id="{543AB522-D0C9-4EC7-8854-1D98DD2637B6}" type="slidenum">
              <a:rPr lang="en-US"/>
              <a:pPr/>
              <a:t>‹#›</a:t>
            </a:fld>
            <a:endParaRPr lang="en-US"/>
          </a:p>
        </p:txBody>
      </p:sp>
    </p:spTree>
    <p:extLst>
      <p:ext uri="{BB962C8B-B14F-4D97-AF65-F5344CB8AC3E}">
        <p14:creationId xmlns:p14="http://schemas.microsoft.com/office/powerpoint/2010/main" val="306941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F25531C-F3B7-4618-9A07-E14445AD441B}" type="slidenum">
              <a:rPr lang="en-US"/>
              <a:pPr/>
              <a:t>‹#›</a:t>
            </a:fld>
            <a:endParaRPr lang="en-US"/>
          </a:p>
        </p:txBody>
      </p:sp>
    </p:spTree>
    <p:extLst>
      <p:ext uri="{BB962C8B-B14F-4D97-AF65-F5344CB8AC3E}">
        <p14:creationId xmlns:p14="http://schemas.microsoft.com/office/powerpoint/2010/main" val="33160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93742C1-DE04-44DB-9E21-73AB9B4297C7}" type="slidenum">
              <a:rPr lang="en-US"/>
              <a:pPr/>
              <a:t>‹#›</a:t>
            </a:fld>
            <a:endParaRPr lang="en-US"/>
          </a:p>
        </p:txBody>
      </p:sp>
    </p:spTree>
    <p:extLst>
      <p:ext uri="{BB962C8B-B14F-4D97-AF65-F5344CB8AC3E}">
        <p14:creationId xmlns:p14="http://schemas.microsoft.com/office/powerpoint/2010/main" val="182159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3626"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C23272A-A81E-4761-AEE7-A2A50D1A824C}" type="slidenum">
              <a:rPr lang="en-US"/>
              <a:pPr/>
              <a:t>‹#›</a:t>
            </a:fld>
            <a:endParaRPr lang="en-US"/>
          </a:p>
        </p:txBody>
      </p:sp>
    </p:spTree>
    <p:extLst>
      <p:ext uri="{BB962C8B-B14F-4D97-AF65-F5344CB8AC3E}">
        <p14:creationId xmlns:p14="http://schemas.microsoft.com/office/powerpoint/2010/main" val="3381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C21EA65-0E8D-4E87-9D3C-61AC39E0E524}" type="slidenum">
              <a:rPr lang="en-US"/>
              <a:pPr/>
              <a:t>‹#›</a:t>
            </a:fld>
            <a:endParaRPr lang="en-US"/>
          </a:p>
        </p:txBody>
      </p:sp>
    </p:spTree>
    <p:extLst>
      <p:ext uri="{BB962C8B-B14F-4D97-AF65-F5344CB8AC3E}">
        <p14:creationId xmlns:p14="http://schemas.microsoft.com/office/powerpoint/2010/main" val="78939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05EB041-ED23-4471-A775-3B165D8EC509}" type="slidenum">
              <a:rPr lang="en-US"/>
              <a:pPr/>
              <a:t>‹#›</a:t>
            </a:fld>
            <a:endParaRPr lang="en-US"/>
          </a:p>
        </p:txBody>
      </p:sp>
    </p:spTree>
    <p:extLst>
      <p:ext uri="{BB962C8B-B14F-4D97-AF65-F5344CB8AC3E}">
        <p14:creationId xmlns:p14="http://schemas.microsoft.com/office/powerpoint/2010/main" val="240267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F02E7CB-E5B4-4522-BFE5-D1AB0BA01EA6}" type="slidenum">
              <a:rPr lang="en-US"/>
              <a:pPr/>
              <a:t>‹#›</a:t>
            </a:fld>
            <a:endParaRPr lang="en-US"/>
          </a:p>
        </p:txBody>
      </p:sp>
    </p:spTree>
    <p:extLst>
      <p:ext uri="{BB962C8B-B14F-4D97-AF65-F5344CB8AC3E}">
        <p14:creationId xmlns:p14="http://schemas.microsoft.com/office/powerpoint/2010/main" val="209536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085F8A9-A22B-4E52-9689-D1C790C4C3DA}" type="slidenum">
              <a:rPr lang="en-US"/>
              <a:pPr/>
              <a:t>‹#›</a:t>
            </a:fld>
            <a:endParaRPr lang="en-US"/>
          </a:p>
        </p:txBody>
      </p:sp>
    </p:spTree>
    <p:extLst>
      <p:ext uri="{BB962C8B-B14F-4D97-AF65-F5344CB8AC3E}">
        <p14:creationId xmlns:p14="http://schemas.microsoft.com/office/powerpoint/2010/main" val="411846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8C07190-35DA-4B4D-80A9-BB848C9A2607}" type="slidenum">
              <a:rPr lang="en-US"/>
              <a:pPr/>
              <a:t>‹#›</a:t>
            </a:fld>
            <a:endParaRPr lang="en-US"/>
          </a:p>
        </p:txBody>
      </p:sp>
    </p:spTree>
    <p:extLst>
      <p:ext uri="{BB962C8B-B14F-4D97-AF65-F5344CB8AC3E}">
        <p14:creationId xmlns:p14="http://schemas.microsoft.com/office/powerpoint/2010/main" val="144142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brand ppt_INTERI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721" y="274638"/>
            <a:ext cx="112746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721" y="1600201"/>
            <a:ext cx="112746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sldNum" sz="quarter" idx="4"/>
          </p:nvPr>
        </p:nvSpPr>
        <p:spPr bwMode="auto">
          <a:xfrm>
            <a:off x="203147" y="6381750"/>
            <a:ext cx="71101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40AFF801-4D52-4516-B766-8E24031359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fredrick@p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kff.org/disparities-policy/issue-brief/disparities-in-health-and-health-care-five-key-questions-and-answers/#footnote-195310-1" TargetMode="Externa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api.addthis.com/oexchange/0.8/forward/facebook/offer?url=http://www.cdc.gov/minorityhealth/strategies2016/index.html&amp;title=Strategies%20for%20Reducing%20Health%20Disparities%202016%20-%20Minority%20Health%20-%20CDC&amp;description=&amp;via=CDCgov&amp;ct=0&amp;media=https://www.cdc.gov/minorityhealth/strategies2016/images/equity_socialmediagraphic.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Teaching global health in medical education:  Focus on health care disparities</a:t>
            </a:r>
            <a:endParaRPr lang="en-US" dirty="0"/>
          </a:p>
        </p:txBody>
      </p:sp>
      <p:sp>
        <p:nvSpPr>
          <p:cNvPr id="2051" name="Rectangle 3"/>
          <p:cNvSpPr>
            <a:spLocks noGrp="1" noChangeArrowheads="1"/>
          </p:cNvSpPr>
          <p:nvPr>
            <p:ph type="subTitle" idx="1"/>
          </p:nvPr>
        </p:nvSpPr>
        <p:spPr/>
        <p:txBody>
          <a:bodyPr/>
          <a:lstStyle/>
          <a:p>
            <a:r>
              <a:rPr lang="en-US" dirty="0" smtClean="0"/>
              <a:t>N. Ben Fredrick</a:t>
            </a:r>
            <a:endParaRPr lang="en-US" dirty="0"/>
          </a:p>
          <a:p>
            <a:r>
              <a:rPr lang="en-US" dirty="0" smtClean="0"/>
              <a:t>Penn State U. College of Medicine</a:t>
            </a:r>
          </a:p>
          <a:p>
            <a:r>
              <a:rPr lang="en-US" dirty="0" smtClean="0">
                <a:hlinkClick r:id="rId3"/>
              </a:rPr>
              <a:t>nfredrick@psu.edu</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sz="2800" dirty="0" smtClean="0"/>
              <a:t>Substitute end of the race with…health care factors such as access, quality care, morbidity, mortality…</a:t>
            </a:r>
            <a:endParaRPr lang="en-US" sz="2800" dirty="0"/>
          </a:p>
        </p:txBody>
      </p:sp>
      <p:sp>
        <p:nvSpPr>
          <p:cNvPr id="3" name="Slide Number Placeholder 2"/>
          <p:cNvSpPr>
            <a:spLocks noGrp="1"/>
          </p:cNvSpPr>
          <p:nvPr>
            <p:ph type="sldNum" sz="quarter" idx="10"/>
          </p:nvPr>
        </p:nvSpPr>
        <p:spPr/>
        <p:txBody>
          <a:bodyPr/>
          <a:lstStyle/>
          <a:p>
            <a:fld id="{543AB522-D0C9-4EC7-8854-1D98DD2637B6}" type="slidenum">
              <a:rPr lang="en-US" smtClean="0"/>
              <a:pPr/>
              <a:t>10</a:t>
            </a:fld>
            <a:endParaRPr lang="en-US"/>
          </a:p>
        </p:txBody>
      </p:sp>
      <p:pic>
        <p:nvPicPr>
          <p:cNvPr id="2050" name="Picture 2" descr="Image result for inequ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2" y="1320006"/>
            <a:ext cx="4954594" cy="493395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p:cNvSpPr/>
          <p:nvPr/>
        </p:nvSpPr>
        <p:spPr>
          <a:xfrm>
            <a:off x="5789612" y="2514600"/>
            <a:ext cx="762000" cy="3124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p:cNvSpPr txBox="1"/>
          <p:nvPr/>
        </p:nvSpPr>
        <p:spPr>
          <a:xfrm>
            <a:off x="6704012" y="3581400"/>
            <a:ext cx="2895600" cy="646331"/>
          </a:xfrm>
          <a:prstGeom prst="rect">
            <a:avLst/>
          </a:prstGeom>
          <a:noFill/>
        </p:spPr>
        <p:txBody>
          <a:bodyPr wrap="square" rtlCol="0">
            <a:spAutoFit/>
          </a:bodyPr>
          <a:lstStyle/>
          <a:p>
            <a:r>
              <a:rPr lang="en-US" dirty="0" smtClean="0"/>
              <a:t>They are not equal.</a:t>
            </a:r>
          </a:p>
          <a:p>
            <a:r>
              <a:rPr lang="en-US" dirty="0" smtClean="0"/>
              <a:t>But is it unfair?</a:t>
            </a:r>
            <a:endParaRPr lang="en-US" dirty="0"/>
          </a:p>
        </p:txBody>
      </p:sp>
    </p:spTree>
    <p:extLst>
      <p:ext uri="{BB962C8B-B14F-4D97-AF65-F5344CB8AC3E}">
        <p14:creationId xmlns:p14="http://schemas.microsoft.com/office/powerpoint/2010/main" val="375957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US" dirty="0" smtClean="0"/>
              <a:t>Point #1:  Striving for health equity is a major reason for doing what we do.  Global health opportunities abound to illustrate health disparities.</a:t>
            </a:r>
            <a:endParaRPr lang="en-US" dirty="0"/>
          </a:p>
        </p:txBody>
      </p:sp>
      <p:sp>
        <p:nvSpPr>
          <p:cNvPr id="3" name="Slide Number Placeholder 2"/>
          <p:cNvSpPr>
            <a:spLocks noGrp="1"/>
          </p:cNvSpPr>
          <p:nvPr>
            <p:ph type="sldNum" sz="quarter" idx="10"/>
          </p:nvPr>
        </p:nvSpPr>
        <p:spPr/>
        <p:txBody>
          <a:bodyPr/>
          <a:lstStyle/>
          <a:p>
            <a:fld id="{543AB522-D0C9-4EC7-8854-1D98DD2637B6}" type="slidenum">
              <a:rPr lang="en-US" smtClean="0"/>
              <a:pPr/>
              <a:t>11</a:t>
            </a:fld>
            <a:endParaRPr lang="en-US"/>
          </a:p>
        </p:txBody>
      </p:sp>
      <p:pic>
        <p:nvPicPr>
          <p:cNvPr id="2050" name="Picture 2" descr="Image result for inequ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 y="1865597"/>
            <a:ext cx="4270144" cy="425235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p:cNvSpPr/>
          <p:nvPr/>
        </p:nvSpPr>
        <p:spPr>
          <a:xfrm>
            <a:off x="5052257" y="2567940"/>
            <a:ext cx="762000" cy="3124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7" name="Picture 6"/>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7254154" y="4604770"/>
            <a:ext cx="1233811" cy="148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3499" y="3445953"/>
            <a:ext cx="1595122" cy="125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https://encrypted-tbn2.gstatic.com/images?q=tbn:ANd9GcSa-RdKunteA3FSsmsOwkaNEEzeRa115qPoKcPKcRZmAUloSo2Rc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3674" y="1853787"/>
            <a:ext cx="1374775" cy="15282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2412" y="4876800"/>
            <a:ext cx="2133600" cy="369332"/>
          </a:xfrm>
          <a:prstGeom prst="rect">
            <a:avLst/>
          </a:prstGeom>
          <a:noFill/>
        </p:spPr>
        <p:txBody>
          <a:bodyPr wrap="square" rtlCol="0">
            <a:spAutoFit/>
          </a:bodyPr>
          <a:lstStyle/>
          <a:p>
            <a:r>
              <a:rPr lang="en-US" dirty="0" smtClean="0"/>
              <a:t>Bottom billion</a:t>
            </a:r>
            <a:endParaRPr lang="en-US" dirty="0"/>
          </a:p>
        </p:txBody>
      </p:sp>
      <p:sp>
        <p:nvSpPr>
          <p:cNvPr id="12" name="TextBox 11"/>
          <p:cNvSpPr txBox="1"/>
          <p:nvPr/>
        </p:nvSpPr>
        <p:spPr>
          <a:xfrm>
            <a:off x="9124524" y="3945374"/>
            <a:ext cx="2133600" cy="369332"/>
          </a:xfrm>
          <a:prstGeom prst="rect">
            <a:avLst/>
          </a:prstGeom>
          <a:noFill/>
        </p:spPr>
        <p:txBody>
          <a:bodyPr wrap="square" rtlCol="0">
            <a:spAutoFit/>
          </a:bodyPr>
          <a:lstStyle/>
          <a:p>
            <a:r>
              <a:rPr lang="en-US" dirty="0" smtClean="0"/>
              <a:t>1.5 billion</a:t>
            </a:r>
            <a:endParaRPr lang="en-US" dirty="0"/>
          </a:p>
        </p:txBody>
      </p:sp>
      <p:sp>
        <p:nvSpPr>
          <p:cNvPr id="13" name="TextBox 12"/>
          <p:cNvSpPr txBox="1"/>
          <p:nvPr/>
        </p:nvSpPr>
        <p:spPr>
          <a:xfrm>
            <a:off x="9142412" y="2391054"/>
            <a:ext cx="2133600" cy="369332"/>
          </a:xfrm>
          <a:prstGeom prst="rect">
            <a:avLst/>
          </a:prstGeom>
          <a:noFill/>
        </p:spPr>
        <p:txBody>
          <a:bodyPr wrap="square" rtlCol="0">
            <a:spAutoFit/>
          </a:bodyPr>
          <a:lstStyle/>
          <a:p>
            <a:r>
              <a:rPr lang="en-US" dirty="0" smtClean="0"/>
              <a:t>4 billion</a:t>
            </a:r>
            <a:endParaRPr lang="en-US" dirty="0"/>
          </a:p>
        </p:txBody>
      </p:sp>
      <p:pic>
        <p:nvPicPr>
          <p:cNvPr id="14" name="Picture 2" descr="Image result for tetanus glob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8697" y="2014425"/>
            <a:ext cx="7723796" cy="386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0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p:extLst>
              <p:ext uri="{D42A27DB-BD31-4B8C-83A1-F6EECF244321}">
                <p14:modId xmlns:p14="http://schemas.microsoft.com/office/powerpoint/2010/main" val="2178882791"/>
              </p:ext>
            </p:extLst>
          </p:nvPr>
        </p:nvGraphicFramePr>
        <p:xfrm>
          <a:off x="304800" y="274638"/>
          <a:ext cx="11274425" cy="58515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543AB522-D0C9-4EC7-8854-1D98DD2637B6}" type="slidenum">
              <a:rPr lang="en-US" smtClean="0"/>
              <a:pPr/>
              <a:t>12</a:t>
            </a:fld>
            <a:endParaRPr lang="en-US"/>
          </a:p>
        </p:txBody>
      </p:sp>
      <p:sp>
        <p:nvSpPr>
          <p:cNvPr id="7" name="TextBox 6"/>
          <p:cNvSpPr txBox="1"/>
          <p:nvPr/>
        </p:nvSpPr>
        <p:spPr>
          <a:xfrm>
            <a:off x="3656012" y="1219200"/>
            <a:ext cx="4191000" cy="923330"/>
          </a:xfrm>
          <a:prstGeom prst="rect">
            <a:avLst/>
          </a:prstGeom>
          <a:noFill/>
        </p:spPr>
        <p:txBody>
          <a:bodyPr wrap="square" rtlCol="0">
            <a:spAutoFit/>
          </a:bodyPr>
          <a:lstStyle/>
          <a:p>
            <a:r>
              <a:rPr lang="en-US" dirty="0" smtClean="0">
                <a:solidFill>
                  <a:srgbClr val="00B0F0"/>
                </a:solidFill>
              </a:rPr>
              <a:t>Something IS wrong here.</a:t>
            </a:r>
          </a:p>
          <a:p>
            <a:endParaRPr lang="en-US" dirty="0" smtClean="0">
              <a:solidFill>
                <a:srgbClr val="00B0F0"/>
              </a:solidFill>
            </a:endParaRPr>
          </a:p>
          <a:p>
            <a:r>
              <a:rPr lang="en-US" dirty="0" smtClean="0">
                <a:solidFill>
                  <a:srgbClr val="00B0F0"/>
                </a:solidFill>
              </a:rPr>
              <a:t>This is a racial disparity</a:t>
            </a:r>
            <a:endParaRPr lang="en-US" dirty="0">
              <a:solidFill>
                <a:srgbClr val="00B0F0"/>
              </a:solidFill>
            </a:endParaRPr>
          </a:p>
        </p:txBody>
      </p:sp>
    </p:spTree>
    <p:extLst>
      <p:ext uri="{BB962C8B-B14F-4D97-AF65-F5344CB8AC3E}">
        <p14:creationId xmlns:p14="http://schemas.microsoft.com/office/powerpoint/2010/main" val="88320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04721" y="274639"/>
            <a:ext cx="6399291" cy="5851525"/>
          </a:xfrm>
        </p:spPr>
        <p:txBody>
          <a:bodyPr/>
          <a:lstStyle/>
          <a:p>
            <a:r>
              <a:rPr lang="en-US" dirty="0" smtClean="0"/>
              <a:t>Point #2</a:t>
            </a:r>
          </a:p>
          <a:p>
            <a:pPr lvl="1"/>
            <a:r>
              <a:rPr lang="en-US" dirty="0" smtClean="0"/>
              <a:t>We need to help our learners connect to health disparities right here at home</a:t>
            </a:r>
          </a:p>
          <a:p>
            <a:pPr lvl="1"/>
            <a:endParaRPr lang="en-US" dirty="0" smtClean="0"/>
          </a:p>
          <a:p>
            <a:pPr lvl="1"/>
            <a:endParaRPr lang="en-US" dirty="0"/>
          </a:p>
          <a:p>
            <a:pPr lvl="1"/>
            <a:endParaRPr lang="en-US" dirty="0" smtClean="0"/>
          </a:p>
          <a:p>
            <a:pPr lvl="1"/>
            <a:endParaRPr lang="en-US" dirty="0" smtClean="0"/>
          </a:p>
          <a:p>
            <a:pPr lvl="1"/>
            <a:endParaRPr lang="en-US" dirty="0"/>
          </a:p>
        </p:txBody>
      </p:sp>
      <p:sp>
        <p:nvSpPr>
          <p:cNvPr id="3" name="Slide Number Placeholder 2"/>
          <p:cNvSpPr>
            <a:spLocks noGrp="1"/>
          </p:cNvSpPr>
          <p:nvPr>
            <p:ph type="sldNum" sz="quarter" idx="10"/>
          </p:nvPr>
        </p:nvSpPr>
        <p:spPr/>
        <p:txBody>
          <a:bodyPr/>
          <a:lstStyle/>
          <a:p>
            <a:fld id="{543AB522-D0C9-4EC7-8854-1D98DD2637B6}" type="slidenum">
              <a:rPr lang="en-US" smtClean="0"/>
              <a:pPr/>
              <a:t>13</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866" y="465668"/>
            <a:ext cx="5181600" cy="54694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 name="Content Placeholder 5"/>
          <p:cNvGraphicFramePr>
            <a:graphicFrameLocks/>
          </p:cNvGraphicFramePr>
          <p:nvPr>
            <p:extLst>
              <p:ext uri="{D42A27DB-BD31-4B8C-83A1-F6EECF244321}">
                <p14:modId xmlns:p14="http://schemas.microsoft.com/office/powerpoint/2010/main" val="2523552448"/>
              </p:ext>
            </p:extLst>
          </p:nvPr>
        </p:nvGraphicFramePr>
        <p:xfrm>
          <a:off x="989012" y="2743200"/>
          <a:ext cx="4849958" cy="2667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Image result for poverty map philadelph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012" y="2209800"/>
            <a:ext cx="5410200" cy="292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77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04722" y="274639"/>
            <a:ext cx="6778704" cy="5851525"/>
          </a:xfrm>
        </p:spPr>
        <p:txBody>
          <a:bodyPr/>
          <a:lstStyle/>
          <a:p>
            <a:r>
              <a:rPr lang="en-US" dirty="0" smtClean="0"/>
              <a:t>Point #3  Health </a:t>
            </a:r>
            <a:r>
              <a:rPr lang="en-US" u="sng" dirty="0" smtClean="0"/>
              <a:t>care</a:t>
            </a:r>
            <a:r>
              <a:rPr lang="en-US" dirty="0" smtClean="0"/>
              <a:t> disparities are a subset of health disparities, and are within the purview of physicians.</a:t>
            </a:r>
          </a:p>
          <a:p>
            <a:endParaRPr lang="en-US" dirty="0" smtClean="0"/>
          </a:p>
          <a:p>
            <a:r>
              <a:rPr lang="en-US" sz="2800" dirty="0" smtClean="0">
                <a:solidFill>
                  <a:schemeClr val="accent2"/>
                </a:solidFill>
              </a:rPr>
              <a:t>“Health </a:t>
            </a:r>
            <a:r>
              <a:rPr lang="en-US" sz="2800" dirty="0">
                <a:solidFill>
                  <a:schemeClr val="accent2"/>
                </a:solidFill>
              </a:rPr>
              <a:t>disparity</a:t>
            </a:r>
            <a:r>
              <a:rPr lang="en-US" sz="2800" dirty="0"/>
              <a:t>” </a:t>
            </a:r>
            <a:r>
              <a:rPr lang="en-US" sz="2800" dirty="0" smtClean="0"/>
              <a:t>--a </a:t>
            </a:r>
            <a:r>
              <a:rPr lang="en-US" sz="2800" dirty="0"/>
              <a:t>higher burden of illness, injury, disability, or mortality experienced </a:t>
            </a:r>
            <a:r>
              <a:rPr lang="en-US" sz="2800" dirty="0">
                <a:solidFill>
                  <a:schemeClr val="accent2"/>
                </a:solidFill>
              </a:rPr>
              <a:t>by one population group relative to anothe</a:t>
            </a:r>
            <a:r>
              <a:rPr lang="en-US" sz="2800" dirty="0"/>
              <a:t>r.</a:t>
            </a:r>
            <a:r>
              <a:rPr lang="en-US" sz="2800" b="1" baseline="30000" dirty="0">
                <a:hlinkClick r:id="rId2" tooltip="Definitions of health disparity differ. For example, the Department of Health and Human Services describes health disparities as “differences in health outcomes that are closely linked with social, economic, and environmental disadvantage” while the National Institutes of Health defines a health disparity as a “difference in the incidence, prevalence, mortality, and burden of disease and other adverse health conditions that exist among specific population groups in the United States.” United States Department of Health and Human Services, HHS Action Plan to Reduce Racial and Ethnic Health Disparities, (Washington, DC: Department of Health and Human Services, April 2011), http://minorityhealth.hhs.gov/npa/files/plans/hhs/hhs_plan_complete.pdf. “NIH Announces Institute on Minority Health and Health Disparities,” National Institutes of Health, published September 2010, https://www.nih.gov/news-events/news-releases/nih-announces-institute-minority-health-health-disparities."/>
              </a:rPr>
              <a:t>1</a:t>
            </a:r>
            <a:r>
              <a:rPr lang="en-US" sz="2800" dirty="0"/>
              <a:t> </a:t>
            </a:r>
            <a:endParaRPr lang="en-US" sz="2800" dirty="0" smtClean="0"/>
          </a:p>
        </p:txBody>
      </p:sp>
      <p:sp>
        <p:nvSpPr>
          <p:cNvPr id="3" name="Slide Number Placeholder 2"/>
          <p:cNvSpPr>
            <a:spLocks noGrp="1"/>
          </p:cNvSpPr>
          <p:nvPr>
            <p:ph type="sldNum" sz="quarter" idx="10"/>
          </p:nvPr>
        </p:nvSpPr>
        <p:spPr/>
        <p:txBody>
          <a:bodyPr/>
          <a:lstStyle/>
          <a:p>
            <a:fld id="{543AB522-D0C9-4EC7-8854-1D98DD2637B6}" type="slidenum">
              <a:rPr lang="en-US" smtClean="0"/>
              <a:pPr/>
              <a:t>14</a:t>
            </a:fld>
            <a:endParaRPr lang="en-US"/>
          </a:p>
        </p:txBody>
      </p:sp>
      <p:sp>
        <p:nvSpPr>
          <p:cNvPr id="4" name="Oval 3"/>
          <p:cNvSpPr/>
          <p:nvPr/>
        </p:nvSpPr>
        <p:spPr>
          <a:xfrm>
            <a:off x="6932612" y="304800"/>
            <a:ext cx="5105400" cy="47126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solidFill>
              </a:rPr>
              <a:t>Health Disparities</a:t>
            </a:r>
            <a:endParaRPr lang="en-US" b="1" dirty="0">
              <a:solidFill>
                <a:schemeClr val="accent2"/>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729900549"/>
              </p:ext>
            </p:extLst>
          </p:nvPr>
        </p:nvGraphicFramePr>
        <p:xfrm>
          <a:off x="8228012" y="3048000"/>
          <a:ext cx="2743200" cy="2450124"/>
        </p:xfrm>
        <a:graphic>
          <a:graphicData uri="http://schemas.openxmlformats.org/drawingml/2006/chart">
            <c:chart xmlns:c="http://schemas.openxmlformats.org/drawingml/2006/chart" xmlns:r="http://schemas.openxmlformats.org/officeDocument/2006/relationships" r:id="rId3"/>
          </a:graphicData>
        </a:graphic>
      </p:graphicFrame>
      <p:pic>
        <p:nvPicPr>
          <p:cNvPr id="7" name="Content Placeholder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609012" y="914400"/>
            <a:ext cx="1729952" cy="1151133"/>
          </a:xfrm>
          <a:prstGeom prst="rect">
            <a:avLst/>
          </a:prstGeom>
        </p:spPr>
      </p:pic>
    </p:spTree>
    <p:extLst>
      <p:ext uri="{BB962C8B-B14F-4D97-AF65-F5344CB8AC3E}">
        <p14:creationId xmlns:p14="http://schemas.microsoft.com/office/powerpoint/2010/main" val="394334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04722" y="274639"/>
            <a:ext cx="6778704" cy="5851525"/>
          </a:xfrm>
        </p:spPr>
        <p:txBody>
          <a:bodyPr/>
          <a:lstStyle/>
          <a:p>
            <a:r>
              <a:rPr lang="en-US" dirty="0" smtClean="0"/>
              <a:t>Point #3  Health </a:t>
            </a:r>
            <a:r>
              <a:rPr lang="en-US" u="sng" dirty="0" smtClean="0"/>
              <a:t>care</a:t>
            </a:r>
            <a:r>
              <a:rPr lang="en-US" dirty="0" smtClean="0"/>
              <a:t> disparities are a subset of health disparities, and are within the purview of physicians.</a:t>
            </a:r>
          </a:p>
          <a:p>
            <a:endParaRPr lang="en-US" sz="2800" dirty="0" smtClean="0">
              <a:solidFill>
                <a:srgbClr val="00B050"/>
              </a:solidFill>
            </a:endParaRPr>
          </a:p>
          <a:p>
            <a:r>
              <a:rPr lang="en-US" sz="2800" dirty="0" smtClean="0">
                <a:solidFill>
                  <a:srgbClr val="00B050"/>
                </a:solidFill>
              </a:rPr>
              <a:t>“Health </a:t>
            </a:r>
            <a:r>
              <a:rPr lang="en-US" sz="2800" dirty="0">
                <a:solidFill>
                  <a:srgbClr val="00B050"/>
                </a:solidFill>
              </a:rPr>
              <a:t>care disparity</a:t>
            </a:r>
            <a:r>
              <a:rPr lang="en-US" sz="2800" dirty="0" smtClean="0"/>
              <a:t>”-- differences </a:t>
            </a:r>
            <a:r>
              <a:rPr lang="en-US" sz="2800" dirty="0">
                <a:solidFill>
                  <a:srgbClr val="00B050"/>
                </a:solidFill>
              </a:rPr>
              <a:t>between groups in health insurance coverage, access to and use of care, and quality of care</a:t>
            </a:r>
            <a:r>
              <a:rPr lang="en-US" sz="2800" dirty="0" smtClean="0"/>
              <a:t>. </a:t>
            </a:r>
            <a:r>
              <a:rPr lang="en-US" sz="1400" i="1" dirty="0" smtClean="0"/>
              <a:t> (KFF.ORG)</a:t>
            </a:r>
            <a:endParaRPr lang="en-US" sz="2800" i="1" dirty="0" smtClean="0"/>
          </a:p>
        </p:txBody>
      </p:sp>
      <p:sp>
        <p:nvSpPr>
          <p:cNvPr id="3" name="Slide Number Placeholder 2"/>
          <p:cNvSpPr>
            <a:spLocks noGrp="1"/>
          </p:cNvSpPr>
          <p:nvPr>
            <p:ph type="sldNum" sz="quarter" idx="10"/>
          </p:nvPr>
        </p:nvSpPr>
        <p:spPr/>
        <p:txBody>
          <a:bodyPr/>
          <a:lstStyle/>
          <a:p>
            <a:fld id="{543AB522-D0C9-4EC7-8854-1D98DD2637B6}" type="slidenum">
              <a:rPr lang="en-US" smtClean="0"/>
              <a:pPr/>
              <a:t>15</a:t>
            </a:fld>
            <a:endParaRPr lang="en-US"/>
          </a:p>
        </p:txBody>
      </p:sp>
      <p:sp>
        <p:nvSpPr>
          <p:cNvPr id="4" name="Oval 3"/>
          <p:cNvSpPr/>
          <p:nvPr/>
        </p:nvSpPr>
        <p:spPr>
          <a:xfrm>
            <a:off x="6932612" y="304800"/>
            <a:ext cx="5105400" cy="47126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solidFill>
              </a:rPr>
              <a:t>Health Disparities</a:t>
            </a:r>
            <a:endParaRPr lang="en-US" b="1" dirty="0">
              <a:solidFill>
                <a:schemeClr val="accent2"/>
              </a:solidFill>
            </a:endParaRPr>
          </a:p>
        </p:txBody>
      </p:sp>
      <p:sp>
        <p:nvSpPr>
          <p:cNvPr id="5" name="Oval 4"/>
          <p:cNvSpPr/>
          <p:nvPr/>
        </p:nvSpPr>
        <p:spPr>
          <a:xfrm>
            <a:off x="9675812" y="2895600"/>
            <a:ext cx="1412875" cy="1304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B050"/>
                </a:solidFill>
              </a:rPr>
              <a:t>Health Care Disparities</a:t>
            </a:r>
            <a:endParaRPr lang="en-US" sz="1200" b="1" dirty="0">
              <a:solidFill>
                <a:srgbClr val="00B050"/>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1057725038"/>
              </p:ext>
            </p:extLst>
          </p:nvPr>
        </p:nvGraphicFramePr>
        <p:xfrm>
          <a:off x="7389812" y="3200400"/>
          <a:ext cx="2494264" cy="137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537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04721" y="274639"/>
            <a:ext cx="6475491" cy="5851525"/>
          </a:xfrm>
        </p:spPr>
        <p:txBody>
          <a:bodyPr/>
          <a:lstStyle/>
          <a:p>
            <a:r>
              <a:rPr lang="en-US" dirty="0"/>
              <a:t>Health and health care disparities often refer to </a:t>
            </a:r>
            <a:r>
              <a:rPr lang="en-US" dirty="0">
                <a:solidFill>
                  <a:schemeClr val="accent2"/>
                </a:solidFill>
              </a:rPr>
              <a:t>differences that cannot be explained by variations in health care needs, patient preferences, or treatment recommendations</a:t>
            </a:r>
            <a:r>
              <a:rPr lang="en-US" dirty="0"/>
              <a:t>.   </a:t>
            </a:r>
          </a:p>
        </p:txBody>
      </p:sp>
      <p:sp>
        <p:nvSpPr>
          <p:cNvPr id="3" name="Slide Number Placeholder 2"/>
          <p:cNvSpPr>
            <a:spLocks noGrp="1"/>
          </p:cNvSpPr>
          <p:nvPr>
            <p:ph type="sldNum" sz="quarter" idx="10"/>
          </p:nvPr>
        </p:nvSpPr>
        <p:spPr/>
        <p:txBody>
          <a:bodyPr/>
          <a:lstStyle/>
          <a:p>
            <a:fld id="{543AB522-D0C9-4EC7-8854-1D98DD2637B6}" type="slidenum">
              <a:rPr lang="en-US" smtClean="0"/>
              <a:pPr/>
              <a:t>16</a:t>
            </a:fld>
            <a:endParaRPr lang="en-US"/>
          </a:p>
        </p:txBody>
      </p:sp>
      <p:pic>
        <p:nvPicPr>
          <p:cNvPr id="3076" name="Picture 4" descr="https://lh6.googleusercontent.com/oveE5P9q9WDN8jFZWHHHZdpWbrIpJJYfh9gVsQZfHln79niBjx2ELWScMK7l2QRI7GM7S2H-HTfU9JK64VC1bGuyAc-VO_Zlt2MkgrXdhZ8KOG-5bOcqXTL1YvhhFkoIMM_kk94Vc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76812">
            <a:off x="7401271" y="180368"/>
            <a:ext cx="3864468" cy="583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43AB522-D0C9-4EC7-8854-1D98DD2637B6}" type="slidenum">
              <a:rPr lang="en-US" smtClean="0"/>
              <a:pPr/>
              <a:t>17</a:t>
            </a:fld>
            <a:endParaRPr lang="en-US"/>
          </a:p>
        </p:txBody>
      </p:sp>
      <p:pic>
        <p:nvPicPr>
          <p:cNvPr id="3074" name="Picture 2" descr="https://lh3.googleusercontent.com/9AMc87osCpGR3fbAhZyUHQ4QZVdpWtbMA68N6LGfvlog8iubgYTNSFCK0O-ImOX64jabIM3tSpdE5F21oiJNwZ47cpJXRRfpaj34saAYSJAb_lZUMXXLLzaMOn9xbZlnmm0zlwC6erQ"/>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4213" y="1"/>
            <a:ext cx="9599040" cy="61722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p:nvPr>
        </p:nvSpPr>
        <p:spPr/>
        <p:txBody>
          <a:bodyPr/>
          <a:lstStyle/>
          <a:p>
            <a:endParaRPr lang="en-US"/>
          </a:p>
        </p:txBody>
      </p:sp>
    </p:spTree>
    <p:extLst>
      <p:ext uri="{BB962C8B-B14F-4D97-AF65-F5344CB8AC3E}">
        <p14:creationId xmlns:p14="http://schemas.microsoft.com/office/powerpoint/2010/main" val="158784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04721" y="274639"/>
            <a:ext cx="7923291" cy="5851525"/>
          </a:xfrm>
        </p:spPr>
        <p:txBody>
          <a:bodyPr/>
          <a:lstStyle/>
          <a:p>
            <a:pPr marL="0" indent="0">
              <a:buNone/>
            </a:pPr>
            <a:r>
              <a:rPr lang="en-US" dirty="0" smtClean="0"/>
              <a:t>We are concerned about health inequities and global health experiences provide powerful teaching opportunities </a:t>
            </a:r>
          </a:p>
          <a:p>
            <a:pPr marL="0" indent="0">
              <a:buNone/>
            </a:pPr>
            <a:endParaRPr lang="en-US" dirty="0" smtClean="0"/>
          </a:p>
          <a:p>
            <a:pPr marL="400050" lvl="1" indent="0">
              <a:buNone/>
            </a:pPr>
            <a:r>
              <a:rPr lang="en-US" dirty="0" smtClean="0"/>
              <a:t>Health </a:t>
            </a:r>
            <a:r>
              <a:rPr lang="en-US" u="sng" dirty="0" smtClean="0"/>
              <a:t>care</a:t>
            </a:r>
            <a:r>
              <a:rPr lang="en-US" dirty="0" smtClean="0"/>
              <a:t> disparities in particular are within physicians’ sphere of influence.</a:t>
            </a:r>
          </a:p>
          <a:p>
            <a:pPr marL="0" indent="0">
              <a:buNone/>
            </a:pPr>
            <a:endParaRPr lang="en-US" dirty="0"/>
          </a:p>
          <a:p>
            <a:pPr marL="0" indent="0">
              <a:buNone/>
            </a:pPr>
            <a:r>
              <a:rPr lang="en-US" dirty="0" smtClean="0"/>
              <a:t>We need to teach our learners to identify and address health care disparities, here and abroad   [Thus, the GHSP…]</a:t>
            </a:r>
            <a:endParaRPr lang="en-US" dirty="0"/>
          </a:p>
        </p:txBody>
      </p:sp>
      <p:sp>
        <p:nvSpPr>
          <p:cNvPr id="3" name="Slide Number Placeholder 2"/>
          <p:cNvSpPr>
            <a:spLocks noGrp="1"/>
          </p:cNvSpPr>
          <p:nvPr>
            <p:ph type="sldNum" sz="quarter" idx="10"/>
          </p:nvPr>
        </p:nvSpPr>
        <p:spPr/>
        <p:txBody>
          <a:bodyPr/>
          <a:lstStyle/>
          <a:p>
            <a:fld id="{543AB522-D0C9-4EC7-8854-1D98DD2637B6}" type="slidenum">
              <a:rPr lang="en-US" smtClean="0"/>
              <a:pPr/>
              <a:t>18</a:t>
            </a:fld>
            <a:endParaRPr lang="en-US"/>
          </a:p>
        </p:txBody>
      </p:sp>
      <p:pic>
        <p:nvPicPr>
          <p:cNvPr id="4" name="Content Placeholder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151812" y="838200"/>
            <a:ext cx="3779005" cy="2514600"/>
          </a:xfrm>
          <a:prstGeom prst="rect">
            <a:avLst/>
          </a:prstGeom>
        </p:spPr>
      </p:pic>
    </p:spTree>
    <p:extLst>
      <p:ext uri="{BB962C8B-B14F-4D97-AF65-F5344CB8AC3E}">
        <p14:creationId xmlns:p14="http://schemas.microsoft.com/office/powerpoint/2010/main" val="257412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04721" y="274639"/>
            <a:ext cx="5103891" cy="5851525"/>
          </a:xfrm>
        </p:spPr>
        <p:txBody>
          <a:bodyPr/>
          <a:lstStyle/>
          <a:p>
            <a:r>
              <a:rPr lang="en-US" dirty="0" smtClean="0"/>
              <a:t>PSU-COM Global Health Scholars Program</a:t>
            </a:r>
            <a:endParaRPr lang="en-US" dirty="0"/>
          </a:p>
        </p:txBody>
      </p:sp>
      <p:sp>
        <p:nvSpPr>
          <p:cNvPr id="3" name="Slide Number Placeholder 2"/>
          <p:cNvSpPr>
            <a:spLocks noGrp="1"/>
          </p:cNvSpPr>
          <p:nvPr>
            <p:ph type="sldNum" sz="quarter" idx="10"/>
          </p:nvPr>
        </p:nvSpPr>
        <p:spPr/>
        <p:txBody>
          <a:bodyPr/>
          <a:lstStyle/>
          <a:p>
            <a:fld id="{543AB522-D0C9-4EC7-8854-1D98DD2637B6}" type="slidenum">
              <a:rPr lang="en-US" smtClean="0"/>
              <a:pPr/>
              <a:t>19</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95166" y="2328389"/>
            <a:ext cx="9055246" cy="3797775"/>
          </a:xfrm>
          <a:prstGeom prst="rect">
            <a:avLst/>
          </a:prstGeom>
          <a:noFill/>
          <a:ln>
            <a:noFill/>
          </a:ln>
        </p:spPr>
      </p:pic>
      <p:pic>
        <p:nvPicPr>
          <p:cNvPr id="4" name="Picture 3" descr="A stylized world map with a Penn State lion crest in the general vicinity of Pennsylvania, with dotted lines reaching out to standard GPS location icons near Peru, Taiwan, Senegal, Ghana and Zambia."/>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4612" y="6590"/>
            <a:ext cx="4754880" cy="2483485"/>
          </a:xfrm>
          <a:prstGeom prst="rect">
            <a:avLst/>
          </a:prstGeom>
          <a:noFill/>
          <a:ln>
            <a:noFill/>
          </a:ln>
        </p:spPr>
      </p:pic>
    </p:spTree>
    <p:extLst>
      <p:ext uri="{BB962C8B-B14F-4D97-AF65-F5344CB8AC3E}">
        <p14:creationId xmlns:p14="http://schemas.microsoft.com/office/powerpoint/2010/main" val="118902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Declaration</a:t>
            </a:r>
            <a:endParaRPr lang="en-US" dirty="0"/>
          </a:p>
        </p:txBody>
      </p:sp>
      <p:sp>
        <p:nvSpPr>
          <p:cNvPr id="3" name="Content Placeholder 2"/>
          <p:cNvSpPr>
            <a:spLocks noGrp="1"/>
          </p:cNvSpPr>
          <p:nvPr>
            <p:ph idx="1"/>
          </p:nvPr>
        </p:nvSpPr>
        <p:spPr/>
        <p:txBody>
          <a:bodyPr/>
          <a:lstStyle/>
          <a:p>
            <a:r>
              <a:rPr lang="en-US" dirty="0" smtClean="0"/>
              <a:t>Nada.</a:t>
            </a:r>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2</a:t>
            </a:fld>
            <a:endParaRPr lang="en-US"/>
          </a:p>
        </p:txBody>
      </p:sp>
      <p:pic>
        <p:nvPicPr>
          <p:cNvPr id="4098" name="Picture 2" descr="Image result for conflict decla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91788">
            <a:off x="5256212" y="1612901"/>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9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43AB522-D0C9-4EC7-8854-1D98DD2637B6}" type="slidenum">
              <a:rPr lang="en-US" smtClean="0"/>
              <a:pPr/>
              <a:t>20</a:t>
            </a:fld>
            <a:endParaRPr lang="en-US"/>
          </a:p>
        </p:txBody>
      </p:sp>
      <p:graphicFrame>
        <p:nvGraphicFramePr>
          <p:cNvPr id="6" name="Diagram 5"/>
          <p:cNvGraphicFramePr/>
          <p:nvPr>
            <p:extLst>
              <p:ext uri="{D42A27DB-BD31-4B8C-83A1-F6EECF244321}">
                <p14:modId xmlns:p14="http://schemas.microsoft.com/office/powerpoint/2010/main" val="4203769501"/>
              </p:ext>
            </p:extLst>
          </p:nvPr>
        </p:nvGraphicFramePr>
        <p:xfrm>
          <a:off x="2209640" y="-76200"/>
          <a:ext cx="10133172" cy="683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85721" y="358596"/>
            <a:ext cx="1446291" cy="523220"/>
          </a:xfrm>
          <a:prstGeom prst="rect">
            <a:avLst/>
          </a:prstGeom>
          <a:noFill/>
        </p:spPr>
        <p:txBody>
          <a:bodyPr wrap="square" rtlCol="0">
            <a:spAutoFit/>
          </a:bodyPr>
          <a:lstStyle/>
          <a:p>
            <a:r>
              <a:rPr lang="en-US" sz="2800" dirty="0" smtClean="0"/>
              <a:t>Year 1</a:t>
            </a:r>
            <a:endParaRPr lang="en-US" sz="2800" dirty="0"/>
          </a:p>
        </p:txBody>
      </p:sp>
      <p:sp>
        <p:nvSpPr>
          <p:cNvPr id="8" name="TextBox 7"/>
          <p:cNvSpPr txBox="1"/>
          <p:nvPr/>
        </p:nvSpPr>
        <p:spPr>
          <a:xfrm>
            <a:off x="685720" y="2057400"/>
            <a:ext cx="1370092" cy="523220"/>
          </a:xfrm>
          <a:prstGeom prst="rect">
            <a:avLst/>
          </a:prstGeom>
          <a:noFill/>
        </p:spPr>
        <p:txBody>
          <a:bodyPr wrap="square" rtlCol="0">
            <a:spAutoFit/>
          </a:bodyPr>
          <a:lstStyle/>
          <a:p>
            <a:r>
              <a:rPr lang="en-US" sz="2800" dirty="0" smtClean="0"/>
              <a:t>Year 2</a:t>
            </a:r>
            <a:endParaRPr lang="en-US" sz="2800" dirty="0"/>
          </a:p>
        </p:txBody>
      </p:sp>
      <p:sp>
        <p:nvSpPr>
          <p:cNvPr id="9" name="TextBox 8"/>
          <p:cNvSpPr txBox="1"/>
          <p:nvPr/>
        </p:nvSpPr>
        <p:spPr>
          <a:xfrm>
            <a:off x="684132" y="3776246"/>
            <a:ext cx="1371680" cy="523220"/>
          </a:xfrm>
          <a:prstGeom prst="rect">
            <a:avLst/>
          </a:prstGeom>
          <a:noFill/>
        </p:spPr>
        <p:txBody>
          <a:bodyPr wrap="square" rtlCol="0">
            <a:spAutoFit/>
          </a:bodyPr>
          <a:lstStyle/>
          <a:p>
            <a:r>
              <a:rPr lang="en-US" sz="2800" dirty="0" smtClean="0"/>
              <a:t>Year 3</a:t>
            </a:r>
            <a:endParaRPr lang="en-US" sz="2800" dirty="0"/>
          </a:p>
        </p:txBody>
      </p:sp>
      <p:sp>
        <p:nvSpPr>
          <p:cNvPr id="10" name="TextBox 9"/>
          <p:cNvSpPr txBox="1"/>
          <p:nvPr/>
        </p:nvSpPr>
        <p:spPr>
          <a:xfrm>
            <a:off x="684132" y="5496580"/>
            <a:ext cx="1371680" cy="523220"/>
          </a:xfrm>
          <a:prstGeom prst="rect">
            <a:avLst/>
          </a:prstGeom>
          <a:noFill/>
        </p:spPr>
        <p:txBody>
          <a:bodyPr wrap="square" rtlCol="0">
            <a:spAutoFit/>
          </a:bodyPr>
          <a:lstStyle/>
          <a:p>
            <a:r>
              <a:rPr lang="en-US" sz="2800" dirty="0" smtClean="0"/>
              <a:t>Year 4</a:t>
            </a:r>
            <a:endParaRPr lang="en-US" sz="2800" dirty="0"/>
          </a:p>
        </p:txBody>
      </p:sp>
    </p:spTree>
    <p:extLst>
      <p:ext uri="{BB962C8B-B14F-4D97-AF65-F5344CB8AC3E}">
        <p14:creationId xmlns:p14="http://schemas.microsoft.com/office/powerpoint/2010/main" val="343622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disparities and Health Equity are linked</a:t>
            </a:r>
            <a:endParaRPr lang="en-US" dirty="0"/>
          </a:p>
        </p:txBody>
      </p:sp>
      <p:sp>
        <p:nvSpPr>
          <p:cNvPr id="3" name="Content Placeholder 2"/>
          <p:cNvSpPr>
            <a:spLocks noGrp="1"/>
          </p:cNvSpPr>
          <p:nvPr>
            <p:ph idx="1"/>
          </p:nvPr>
        </p:nvSpPr>
        <p:spPr/>
        <p:txBody>
          <a:bodyPr/>
          <a:lstStyle/>
          <a:p>
            <a:r>
              <a:rPr lang="en-US" dirty="0"/>
              <a:t>"Health disparities will be eliminated when health equity is achieved,"  </a:t>
            </a:r>
            <a:r>
              <a:rPr lang="en-US" dirty="0" err="1"/>
              <a:t>Camara</a:t>
            </a:r>
            <a:r>
              <a:rPr lang="en-US" dirty="0"/>
              <a:t> Jones, M.D., M.P.H., Ph.D., </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21</a:t>
            </a:fld>
            <a:endParaRPr lang="en-US"/>
          </a:p>
        </p:txBody>
      </p:sp>
      <p:pic>
        <p:nvPicPr>
          <p:cNvPr id="2050" name="Picture 2" descr="Image result for Camara Jones, M.D., M.P.H., Ph.D., aa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612" y="3200400"/>
            <a:ext cx="36195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44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sp>
        <p:nvSpPr>
          <p:cNvPr id="3" name="Content Placeholder 2"/>
          <p:cNvSpPr>
            <a:spLocks noGrp="1"/>
          </p:cNvSpPr>
          <p:nvPr>
            <p:ph sz="half" idx="1"/>
          </p:nvPr>
        </p:nvSpPr>
        <p:spPr>
          <a:xfrm>
            <a:off x="304721" y="274639"/>
            <a:ext cx="5535758" cy="5851526"/>
          </a:xfrm>
        </p:spPr>
        <p:txBody>
          <a:bodyPr/>
          <a:lstStyle/>
          <a:p>
            <a:r>
              <a:rPr lang="en-US" sz="2400" u="sng" dirty="0" smtClean="0"/>
              <a:t>Health equity </a:t>
            </a:r>
            <a:r>
              <a:rPr lang="en-US" sz="2400" dirty="0" smtClean="0"/>
              <a:t>is at the heart of global health and family medicine</a:t>
            </a:r>
          </a:p>
          <a:p>
            <a:endParaRPr lang="en-US" sz="2400" dirty="0"/>
          </a:p>
          <a:p>
            <a:endParaRPr lang="en-US" sz="2400" dirty="0" smtClean="0"/>
          </a:p>
          <a:p>
            <a:r>
              <a:rPr lang="en-US" sz="2400" u="sng" dirty="0" smtClean="0"/>
              <a:t>Global </a:t>
            </a:r>
            <a:r>
              <a:rPr lang="en-US" sz="2400" u="sng" dirty="0"/>
              <a:t>health experiences </a:t>
            </a:r>
            <a:r>
              <a:rPr lang="en-US" sz="2400" dirty="0" smtClean="0"/>
              <a:t>are optimal for teaching </a:t>
            </a:r>
            <a:r>
              <a:rPr lang="en-US" sz="2400" dirty="0"/>
              <a:t>future physicians about </a:t>
            </a:r>
            <a:r>
              <a:rPr lang="en-US" sz="2400" u="sng" dirty="0"/>
              <a:t>health </a:t>
            </a:r>
            <a:r>
              <a:rPr lang="en-US" sz="2400" u="sng" dirty="0" smtClean="0"/>
              <a:t>disparities</a:t>
            </a:r>
            <a:endParaRPr lang="en-US" sz="2400" u="sng" dirty="0"/>
          </a:p>
          <a:p>
            <a:endParaRPr lang="en-US" sz="2400" dirty="0" smtClean="0"/>
          </a:p>
          <a:p>
            <a:r>
              <a:rPr lang="en-US" sz="2400" u="sng" dirty="0" smtClean="0"/>
              <a:t>Health care disparities </a:t>
            </a:r>
            <a:r>
              <a:rPr lang="en-US" sz="2400" dirty="0" smtClean="0"/>
              <a:t>as a particular subset of health disparities.  Many contributors to health care disparities are within the purview of physicians</a:t>
            </a:r>
          </a:p>
          <a:p>
            <a:r>
              <a:rPr lang="en-US" sz="2400" dirty="0" smtClean="0"/>
              <a:t>….</a:t>
            </a:r>
            <a:r>
              <a:rPr lang="en-US" sz="2400" u="sng" dirty="0" smtClean="0"/>
              <a:t>whether here or abroad</a:t>
            </a:r>
            <a:r>
              <a:rPr lang="en-US" sz="2400" dirty="0" smtClean="0"/>
              <a:t>.</a:t>
            </a:r>
          </a:p>
        </p:txBody>
      </p:sp>
      <p:sp>
        <p:nvSpPr>
          <p:cNvPr id="8" name="Content Placeholder 7"/>
          <p:cNvSpPr>
            <a:spLocks noGrp="1"/>
          </p:cNvSpPr>
          <p:nvPr>
            <p:ph sz="half" idx="2"/>
          </p:nvPr>
        </p:nvSpPr>
        <p:spPr/>
        <p:txBody>
          <a:bodyPr/>
          <a:lstStyle/>
          <a:p>
            <a:endParaRPr lang="en-US"/>
          </a:p>
        </p:txBody>
      </p:sp>
      <p:sp>
        <p:nvSpPr>
          <p:cNvPr id="4" name="Slide Number Placeholder 3"/>
          <p:cNvSpPr>
            <a:spLocks noGrp="1"/>
          </p:cNvSpPr>
          <p:nvPr>
            <p:ph type="sldNum" sz="quarter" idx="10"/>
          </p:nvPr>
        </p:nvSpPr>
        <p:spPr/>
        <p:txBody>
          <a:bodyPr/>
          <a:lstStyle/>
          <a:p>
            <a:fld id="{BF25531C-F3B7-4618-9A07-E14445AD441B}" type="slidenum">
              <a:rPr lang="en-US" smtClean="0"/>
              <a:pPr/>
              <a:t>22</a:t>
            </a:fld>
            <a:endParaRPr lang="en-US"/>
          </a:p>
        </p:txBody>
      </p:sp>
      <p:pic>
        <p:nvPicPr>
          <p:cNvPr id="9" name="Picture 2" descr="Image result for health inequ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9355" y="192760"/>
            <a:ext cx="2457490" cy="17366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tetanus glob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2709" y="2094965"/>
            <a:ext cx="2641296" cy="13206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lh6.googleusercontent.com/oveE5P9q9WDN8jFZWHHHZdpWbrIpJJYfh9gVsQZfHln79niBjx2ELWScMK7l2QRI7GM7S2H-HTfU9JK64VC1bGuyAc-VO_Zlt2MkgrXdhZ8KOG-5bOcqXTL1YvhhFkoIMM_kk94Vc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1812" y="3581191"/>
            <a:ext cx="1692577" cy="255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07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0"/>
          </p:nvPr>
        </p:nvSpPr>
        <p:spPr/>
        <p:txBody>
          <a:bodyPr/>
          <a:lstStyle/>
          <a:p>
            <a:fld id="{9C23272A-A81E-4761-AEE7-A2A50D1A824C}" type="slidenum">
              <a:rPr lang="en-US" smtClean="0"/>
              <a:pPr/>
              <a:t>23</a:t>
            </a:fld>
            <a:endParaRPr lang="en-US"/>
          </a:p>
        </p:txBody>
      </p:sp>
      <p:sp>
        <p:nvSpPr>
          <p:cNvPr id="6" name="AutoShape 2" descr="https://www.evernote.com/shard/s224/res/9f3a6827-d6db-4b9f-afd3-75721625868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www.evernote.com/shard/s224/res/9f3a6827-d6db-4b9f-afd3-75721625868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https://www.evernote.com/shard/s224/res/9f3a6827-d6db-4b9f-afd3-75721625868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https://www.evernote.com/shard/s224/res/9f3a6827-d6db-4b9f-afd3-757216258682"/>
          <p:cNvSpPr>
            <a:spLocks noGrp="1" noChangeAspect="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1" name="Picture 9" descr="C:\Users\nfredrick\Downloads\dat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412" y="-26773"/>
            <a:ext cx="7620000" cy="625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66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7" name="Content Placeholder 6"/>
          <p:cNvSpPr>
            <a:spLocks noGrp="1"/>
          </p:cNvSpPr>
          <p:nvPr>
            <p:ph idx="1"/>
          </p:nvPr>
        </p:nvSpPr>
        <p:spPr>
          <a:xfrm>
            <a:off x="304721" y="2362201"/>
            <a:ext cx="11274663" cy="3763964"/>
          </a:xfrm>
        </p:spPr>
        <p:txBody>
          <a:bodyPr/>
          <a:lstStyle/>
          <a:p>
            <a:r>
              <a:rPr lang="en-US" dirty="0" smtClean="0"/>
              <a:t>Health Affairs, </a:t>
            </a:r>
            <a:r>
              <a:rPr lang="en-US" b="1" dirty="0"/>
              <a:t>Pursuing Health </a:t>
            </a:r>
            <a:r>
              <a:rPr lang="en-US" b="1" dirty="0" smtClean="0"/>
              <a:t>Equity</a:t>
            </a:r>
            <a:r>
              <a:rPr lang="en-US" dirty="0" smtClean="0"/>
              <a:t>, </a:t>
            </a:r>
            <a:r>
              <a:rPr lang="en-US" b="1" i="1" dirty="0"/>
              <a:t>June 2017; Volume 36, Issue 6</a:t>
            </a:r>
            <a:endParaRPr lang="en-US" b="1" dirty="0"/>
          </a:p>
          <a:p>
            <a:r>
              <a:rPr lang="en-US" dirty="0"/>
              <a:t>National Healthcare Quality &amp; Disparities Reports</a:t>
            </a:r>
          </a:p>
          <a:p>
            <a:r>
              <a:rPr lang="en-US" dirty="0" smtClean="0"/>
              <a:t>CDC, Strategies </a:t>
            </a:r>
            <a:r>
              <a:rPr lang="en-US" dirty="0"/>
              <a:t>for Reducing Health </a:t>
            </a:r>
            <a:r>
              <a:rPr lang="en-US" dirty="0" smtClean="0"/>
              <a:t>Disparities website</a:t>
            </a:r>
            <a:endParaRPr lang="en-US" dirty="0"/>
          </a:p>
          <a:p>
            <a:r>
              <a:rPr lang="en-US" dirty="0" smtClean="0">
                <a:hlinkClick r:id="rId2" tooltip="Facebook"/>
              </a:rPr>
              <a:t>RootsofHealthInequity.org</a:t>
            </a:r>
            <a:r>
              <a:rPr lang="en-US" dirty="0">
                <a:hlinkClick r:id="rId2" tooltip="Facebook"/>
              </a:rPr>
              <a:t/>
            </a:r>
            <a:br>
              <a:rPr lang="en-US" dirty="0">
                <a:hlinkClick r:id="rId2" tooltip="Facebook"/>
              </a:rPr>
            </a:br>
            <a:r>
              <a:rPr lang="en-US" dirty="0"/>
              <a:t>Beyond Flexner </a:t>
            </a:r>
            <a:r>
              <a:rPr lang="en-US" dirty="0" smtClean="0"/>
              <a:t>Alliance--movement </a:t>
            </a:r>
            <a:r>
              <a:rPr lang="en-US" dirty="0"/>
              <a:t>focused on health equity and the education of health </a:t>
            </a:r>
            <a:r>
              <a:rPr lang="en-US" dirty="0" smtClean="0"/>
              <a:t>professionals</a:t>
            </a:r>
            <a:endParaRPr lang="en-US" dirty="0"/>
          </a:p>
          <a:p>
            <a:endParaRPr lang="en-US" b="1" dirty="0"/>
          </a:p>
        </p:txBody>
      </p:sp>
      <p:sp>
        <p:nvSpPr>
          <p:cNvPr id="5" name="Slide Number Placeholder 4"/>
          <p:cNvSpPr>
            <a:spLocks noGrp="1"/>
          </p:cNvSpPr>
          <p:nvPr>
            <p:ph type="sldNum" sz="quarter" idx="10"/>
          </p:nvPr>
        </p:nvSpPr>
        <p:spPr/>
        <p:txBody>
          <a:bodyPr/>
          <a:lstStyle/>
          <a:p>
            <a:fld id="{9C23272A-A81E-4761-AEE7-A2A50D1A824C}" type="slidenum">
              <a:rPr lang="en-US" smtClean="0"/>
              <a:pPr/>
              <a:t>24</a:t>
            </a:fld>
            <a:endParaRPr lang="en-US"/>
          </a:p>
        </p:txBody>
      </p:sp>
      <p:pic>
        <p:nvPicPr>
          <p:cNvPr id="2050" name="Picture 2" descr="The Everyone Project - Advancing health equity in every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49" y="0"/>
            <a:ext cx="11282363" cy="230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p:txBody>
          <a:bodyPr/>
          <a:lstStyle/>
          <a:p>
            <a:r>
              <a:rPr lang="en-US" dirty="0" smtClean="0"/>
              <a:t>Comments/Questions?</a:t>
            </a:r>
            <a:endParaRPr lang="en-US" dirty="0"/>
          </a:p>
        </p:txBody>
      </p:sp>
      <p:sp>
        <p:nvSpPr>
          <p:cNvPr id="5" name="Slide Number Placeholder 4"/>
          <p:cNvSpPr>
            <a:spLocks noGrp="1"/>
          </p:cNvSpPr>
          <p:nvPr>
            <p:ph type="sldNum" sz="quarter" idx="10"/>
          </p:nvPr>
        </p:nvSpPr>
        <p:spPr/>
        <p:txBody>
          <a:bodyPr/>
          <a:lstStyle/>
          <a:p>
            <a:fld id="{9C23272A-A81E-4761-AEE7-A2A50D1A824C}" type="slidenum">
              <a:rPr lang="en-US" smtClean="0"/>
              <a:pPr/>
              <a:t>25</a:t>
            </a:fld>
            <a:endParaRPr lang="en-US"/>
          </a:p>
        </p:txBody>
      </p:sp>
      <p:pic>
        <p:nvPicPr>
          <p:cNvPr id="5122" name="Picture 2" descr="Free photo: Dog, Curiosity, Red - Free Image on Pixabay - 7630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952" y="889000"/>
            <a:ext cx="6934200" cy="462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5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958" y="4778377"/>
            <a:ext cx="11274663" cy="1143000"/>
          </a:xfrm>
        </p:spPr>
        <p:txBody>
          <a:bodyPr/>
          <a:lstStyle/>
          <a:p>
            <a:r>
              <a:rPr lang="en-US" dirty="0" smtClean="0"/>
              <a:t>Health Inequity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F25531C-F3B7-4618-9A07-E14445AD441B}" type="slidenum">
              <a:rPr lang="en-US" smtClean="0"/>
              <a:pPr/>
              <a:t>26</a:t>
            </a:fld>
            <a:endParaRPr lang="en-US"/>
          </a:p>
        </p:txBody>
      </p:sp>
      <p:pic>
        <p:nvPicPr>
          <p:cNvPr id="1026" name="Picture 2" descr="Image result for health inequ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802" y="68263"/>
            <a:ext cx="8572500" cy="605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2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smtClean="0"/>
              <a:t>Wonder/Be curious…when you see a patient</a:t>
            </a:r>
          </a:p>
          <a:p>
            <a:endParaRPr lang="en-US" dirty="0" smtClean="0"/>
          </a:p>
          <a:p>
            <a:r>
              <a:rPr lang="en-US" dirty="0" smtClean="0"/>
              <a:t>PROGRESS</a:t>
            </a:r>
          </a:p>
          <a:p>
            <a:pPr lvl="1"/>
            <a:r>
              <a:rPr lang="en-US" dirty="0" smtClean="0"/>
              <a:t>Place (e.g. geography)</a:t>
            </a:r>
          </a:p>
          <a:p>
            <a:pPr lvl="1"/>
            <a:r>
              <a:rPr lang="en-US" dirty="0" smtClean="0"/>
              <a:t>Race/ethnicity (culture, language)</a:t>
            </a:r>
          </a:p>
          <a:p>
            <a:pPr lvl="1"/>
            <a:r>
              <a:rPr lang="en-US" dirty="0" smtClean="0"/>
              <a:t>Occupation (e.g. manual labor, health insurance)</a:t>
            </a:r>
          </a:p>
          <a:p>
            <a:pPr lvl="1"/>
            <a:r>
              <a:rPr lang="en-US" dirty="0" smtClean="0"/>
              <a:t>Gender/sex </a:t>
            </a:r>
          </a:p>
          <a:p>
            <a:pPr lvl="1"/>
            <a:r>
              <a:rPr lang="en-US" dirty="0" smtClean="0"/>
              <a:t>Religion</a:t>
            </a:r>
          </a:p>
          <a:p>
            <a:pPr lvl="1"/>
            <a:r>
              <a:rPr lang="en-US" dirty="0" smtClean="0"/>
              <a:t>Education status</a:t>
            </a:r>
          </a:p>
          <a:p>
            <a:pPr lvl="1"/>
            <a:r>
              <a:rPr lang="en-US" dirty="0" smtClean="0"/>
              <a:t>Socioeconomics</a:t>
            </a:r>
          </a:p>
          <a:p>
            <a:pPr lvl="1"/>
            <a:r>
              <a:rPr lang="en-US" dirty="0" smtClean="0"/>
              <a:t>Stressors (e.g. disability, age-related)</a:t>
            </a:r>
          </a:p>
          <a:p>
            <a:pPr lvl="1"/>
            <a:endParaRPr lang="en-US" dirty="0" smtClean="0"/>
          </a:p>
        </p:txBody>
      </p:sp>
      <p:sp>
        <p:nvSpPr>
          <p:cNvPr id="3" name="Slide Number Placeholder 2"/>
          <p:cNvSpPr>
            <a:spLocks noGrp="1"/>
          </p:cNvSpPr>
          <p:nvPr>
            <p:ph type="sldNum" sz="quarter" idx="10"/>
          </p:nvPr>
        </p:nvSpPr>
        <p:spPr/>
        <p:txBody>
          <a:bodyPr/>
          <a:lstStyle/>
          <a:p>
            <a:fld id="{543AB522-D0C9-4EC7-8854-1D98DD2637B6}" type="slidenum">
              <a:rPr lang="en-US" smtClean="0"/>
              <a:pPr/>
              <a:t>27</a:t>
            </a:fld>
            <a:endParaRPr lang="en-US"/>
          </a:p>
        </p:txBody>
      </p:sp>
    </p:spTree>
    <p:extLst>
      <p:ext uri="{BB962C8B-B14F-4D97-AF65-F5344CB8AC3E}">
        <p14:creationId xmlns:p14="http://schemas.microsoft.com/office/powerpoint/2010/main" val="310489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F25531C-F3B7-4618-9A07-E14445AD441B}" type="slidenum">
              <a:rPr lang="en-US" smtClean="0"/>
              <a:pPr/>
              <a:t>3</a:t>
            </a:fld>
            <a:endParaRPr lang="en-US"/>
          </a:p>
        </p:txBody>
      </p:sp>
      <p:pic>
        <p:nvPicPr>
          <p:cNvPr id="5" name="Content Placeholder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545140" y="279554"/>
            <a:ext cx="8793824" cy="5851526"/>
          </a:xfrm>
          <a:prstGeom prst="rect">
            <a:avLst/>
          </a:prstGeom>
        </p:spPr>
      </p:pic>
    </p:spTree>
    <p:extLst>
      <p:ext uri="{BB962C8B-B14F-4D97-AF65-F5344CB8AC3E}">
        <p14:creationId xmlns:p14="http://schemas.microsoft.com/office/powerpoint/2010/main" val="343001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Restate and affirm the core value of </a:t>
            </a:r>
            <a:r>
              <a:rPr lang="en-US" u="sng" dirty="0" smtClean="0"/>
              <a:t>health equity </a:t>
            </a:r>
            <a:r>
              <a:rPr lang="en-US" dirty="0" smtClean="0"/>
              <a:t>in global health and in family medicine</a:t>
            </a:r>
          </a:p>
          <a:p>
            <a:r>
              <a:rPr lang="en-US" dirty="0"/>
              <a:t>Recognize the value of </a:t>
            </a:r>
            <a:r>
              <a:rPr lang="en-US" u="sng" dirty="0"/>
              <a:t>global health experiences </a:t>
            </a:r>
            <a:r>
              <a:rPr lang="en-US" dirty="0"/>
              <a:t>in teaching future physicians about </a:t>
            </a:r>
            <a:r>
              <a:rPr lang="en-US" u="sng" dirty="0"/>
              <a:t>health </a:t>
            </a:r>
            <a:r>
              <a:rPr lang="en-US" u="sng" dirty="0" smtClean="0"/>
              <a:t>disparities</a:t>
            </a:r>
            <a:endParaRPr lang="en-US" u="sng" dirty="0"/>
          </a:p>
          <a:p>
            <a:r>
              <a:rPr lang="en-US" dirty="0" smtClean="0"/>
              <a:t>Recognize health </a:t>
            </a:r>
            <a:r>
              <a:rPr lang="en-US" u="sng" dirty="0" smtClean="0"/>
              <a:t>care</a:t>
            </a:r>
            <a:r>
              <a:rPr lang="en-US" dirty="0" smtClean="0"/>
              <a:t> disparities as a particular subset of health disparities, and describe common contributors to health care disparities</a:t>
            </a:r>
          </a:p>
        </p:txBody>
      </p:sp>
      <p:sp>
        <p:nvSpPr>
          <p:cNvPr id="4" name="Slide Number Placeholder 3"/>
          <p:cNvSpPr>
            <a:spLocks noGrp="1"/>
          </p:cNvSpPr>
          <p:nvPr>
            <p:ph type="sldNum" sz="quarter" idx="10"/>
          </p:nvPr>
        </p:nvSpPr>
        <p:spPr/>
        <p:txBody>
          <a:bodyPr/>
          <a:lstStyle/>
          <a:p>
            <a:fld id="{BF25531C-F3B7-4618-9A07-E14445AD441B}" type="slidenum">
              <a:rPr lang="en-US" smtClean="0"/>
              <a:pPr/>
              <a:t>4</a:t>
            </a:fld>
            <a:endParaRPr lang="en-US"/>
          </a:p>
        </p:txBody>
      </p:sp>
    </p:spTree>
    <p:extLst>
      <p:ext uri="{BB962C8B-B14F-4D97-AF65-F5344CB8AC3E}">
        <p14:creationId xmlns:p14="http://schemas.microsoft.com/office/powerpoint/2010/main" val="293578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274638"/>
            <a:ext cx="6619915" cy="2544762"/>
          </a:xfrm>
        </p:spPr>
        <p:txBody>
          <a:bodyPr/>
          <a:lstStyle/>
          <a:p>
            <a:r>
              <a:rPr lang="en-US" dirty="0"/>
              <a:t>What of global health should we be teaching future </a:t>
            </a:r>
            <a:r>
              <a:rPr lang="en-US" dirty="0" smtClean="0"/>
              <a:t>physicians (e.g. medical students, residents)?</a:t>
            </a:r>
            <a:endParaRPr lang="en-US" dirty="0"/>
          </a:p>
        </p:txBody>
      </p:sp>
      <p:sp>
        <p:nvSpPr>
          <p:cNvPr id="3" name="Content Placeholder 2"/>
          <p:cNvSpPr>
            <a:spLocks noGrp="1"/>
          </p:cNvSpPr>
          <p:nvPr>
            <p:ph idx="1"/>
          </p:nvPr>
        </p:nvSpPr>
        <p:spPr>
          <a:xfrm>
            <a:off x="304721" y="3352800"/>
            <a:ext cx="7161291" cy="2773364"/>
          </a:xfrm>
        </p:spPr>
        <p:txBody>
          <a:bodyPr/>
          <a:lstStyle/>
          <a:p>
            <a:endParaRPr lang="en-US" dirty="0" smtClean="0"/>
          </a:p>
          <a:p>
            <a:pPr marL="0" indent="0" algn="ctr">
              <a:buNone/>
            </a:pPr>
            <a:r>
              <a:rPr lang="en-US" dirty="0" smtClean="0"/>
              <a:t>Audience Participation!</a:t>
            </a:r>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5</a:t>
            </a:fld>
            <a:endParaRPr lang="en-US"/>
          </a:p>
        </p:txBody>
      </p:sp>
      <p:pic>
        <p:nvPicPr>
          <p:cNvPr id="5" name="Picture 2" descr="C:\Users\nfredrick\Downloads\DSCN5497.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924636" y="-882761"/>
            <a:ext cx="5264189" cy="701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4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way to ask it…</a:t>
            </a:r>
            <a:endParaRPr lang="en-US" dirty="0"/>
          </a:p>
        </p:txBody>
      </p:sp>
      <p:sp>
        <p:nvSpPr>
          <p:cNvPr id="3" name="Content Placeholder 2"/>
          <p:cNvSpPr>
            <a:spLocks noGrp="1"/>
          </p:cNvSpPr>
          <p:nvPr>
            <p:ph idx="1"/>
          </p:nvPr>
        </p:nvSpPr>
        <p:spPr/>
        <p:txBody>
          <a:bodyPr/>
          <a:lstStyle/>
          <a:p>
            <a:r>
              <a:rPr lang="en-US" dirty="0"/>
              <a:t>How does global health make better physicians?  How does it help institutions (medical schools and residencies) in particular?</a:t>
            </a:r>
          </a:p>
          <a:p>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6</a:t>
            </a:fld>
            <a:endParaRPr lang="en-US"/>
          </a:p>
        </p:txBody>
      </p:sp>
    </p:spTree>
    <p:extLst>
      <p:ext uri="{BB962C8B-B14F-4D97-AF65-F5344CB8AC3E}">
        <p14:creationId xmlns:p14="http://schemas.microsoft.com/office/powerpoint/2010/main" val="124007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of global health should we be teaching future physicians?</a:t>
            </a:r>
            <a:endParaRPr lang="en-US" dirty="0"/>
          </a:p>
        </p:txBody>
      </p:sp>
      <p:sp>
        <p:nvSpPr>
          <p:cNvPr id="3" name="Content Placeholder 2"/>
          <p:cNvSpPr>
            <a:spLocks noGrp="1"/>
          </p:cNvSpPr>
          <p:nvPr>
            <p:ph idx="1"/>
          </p:nvPr>
        </p:nvSpPr>
        <p:spPr/>
        <p:txBody>
          <a:bodyPr/>
          <a:lstStyle/>
          <a:p>
            <a:endParaRPr lang="en-US" dirty="0" smtClean="0"/>
          </a:p>
          <a:p>
            <a:r>
              <a:rPr lang="en-US" dirty="0" smtClean="0"/>
              <a:t>My Answer:  health equity, health disparities, and health care disparities in particular</a:t>
            </a:r>
          </a:p>
          <a:p>
            <a:endParaRPr lang="en-US" dirty="0" smtClean="0"/>
          </a:p>
          <a:p>
            <a:pPr lvl="1"/>
            <a:r>
              <a:rPr lang="en-US" dirty="0" smtClean="0"/>
              <a:t>Aligns with FCM, with GH, with student interest, with medical education competencies and LCME etc.</a:t>
            </a:r>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7</a:t>
            </a:fld>
            <a:endParaRPr lang="en-US"/>
          </a:p>
        </p:txBody>
      </p:sp>
    </p:spTree>
    <p:extLst>
      <p:ext uri="{BB962C8B-B14F-4D97-AF65-F5344CB8AC3E}">
        <p14:creationId xmlns:p14="http://schemas.microsoft.com/office/powerpoint/2010/main" val="251081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many things to choose from….</a:t>
            </a:r>
            <a:endParaRPr lang="en-US" dirty="0"/>
          </a:p>
        </p:txBody>
      </p:sp>
      <p:sp>
        <p:nvSpPr>
          <p:cNvPr id="3" name="Content Placeholder 2"/>
          <p:cNvSpPr>
            <a:spLocks noGrp="1"/>
          </p:cNvSpPr>
          <p:nvPr>
            <p:ph idx="1"/>
          </p:nvPr>
        </p:nvSpPr>
        <p:spPr/>
        <p:txBody>
          <a:bodyPr/>
          <a:lstStyle/>
          <a:p>
            <a:r>
              <a:rPr lang="en-US" dirty="0" smtClean="0"/>
              <a:t>“</a:t>
            </a:r>
            <a:r>
              <a:rPr lang="en-US" dirty="0"/>
              <a:t>global health is an area for study, research, and practice that places a priority on improving health and achieving equity in health for all people worldwide. Global health </a:t>
            </a:r>
            <a:r>
              <a:rPr lang="en-US" dirty="0" err="1"/>
              <a:t>emphasises</a:t>
            </a:r>
            <a:r>
              <a:rPr lang="en-US" dirty="0"/>
              <a:t> transnational health issues, determinants, and solutions; involves many disciplines within and beyond the health sciences and promotes interdisciplinary collaboration; and is a synthesis of population-based prevention with individual-level clinical care</a:t>
            </a:r>
            <a:r>
              <a:rPr lang="en-US" dirty="0" smtClean="0"/>
              <a:t>.”  </a:t>
            </a:r>
          </a:p>
          <a:p>
            <a:r>
              <a:rPr lang="en-US" sz="1800" i="1" dirty="0" err="1" smtClean="0"/>
              <a:t>Koplan</a:t>
            </a:r>
            <a:r>
              <a:rPr lang="en-US" sz="1800" i="1" dirty="0" smtClean="0"/>
              <a:t> et al. Towards a common definition of global health.  The Lancet.  2009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8</a:t>
            </a:fld>
            <a:endParaRPr lang="en-US"/>
          </a:p>
        </p:txBody>
      </p:sp>
      <p:sp>
        <p:nvSpPr>
          <p:cNvPr id="6" name="TextBox 5"/>
          <p:cNvSpPr txBox="1"/>
          <p:nvPr/>
        </p:nvSpPr>
        <p:spPr>
          <a:xfrm>
            <a:off x="3122612" y="2209800"/>
            <a:ext cx="5410200" cy="1815882"/>
          </a:xfrm>
          <a:prstGeom prst="rect">
            <a:avLst/>
          </a:prstGeom>
          <a:solidFill>
            <a:schemeClr val="accent2">
              <a:lumMod val="20000"/>
              <a:lumOff val="80000"/>
            </a:schemeClr>
          </a:solidFill>
        </p:spPr>
        <p:txBody>
          <a:bodyPr wrap="square" rtlCol="0">
            <a:spAutoFit/>
          </a:bodyPr>
          <a:lstStyle/>
          <a:p>
            <a:r>
              <a:rPr lang="en-US" sz="2800" b="1" dirty="0" smtClean="0"/>
              <a:t>…a priority on improving health and achieving equity in health for all people worldwide.</a:t>
            </a:r>
            <a:endParaRPr lang="en-US" sz="2800" b="1" dirty="0"/>
          </a:p>
        </p:txBody>
      </p:sp>
    </p:spTree>
    <p:extLst>
      <p:ext uri="{BB962C8B-B14F-4D97-AF65-F5344CB8AC3E}">
        <p14:creationId xmlns:p14="http://schemas.microsoft.com/office/powerpoint/2010/main" val="213957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smtClean="0"/>
              <a:t>This is what Physicians tend to see…</a:t>
            </a:r>
            <a:endParaRPr lang="en-US" dirty="0"/>
          </a:p>
        </p:txBody>
      </p:sp>
      <p:sp>
        <p:nvSpPr>
          <p:cNvPr id="3" name="Slide Number Placeholder 2"/>
          <p:cNvSpPr>
            <a:spLocks noGrp="1"/>
          </p:cNvSpPr>
          <p:nvPr>
            <p:ph type="sldNum" sz="quarter" idx="10"/>
          </p:nvPr>
        </p:nvSpPr>
        <p:spPr/>
        <p:txBody>
          <a:bodyPr/>
          <a:lstStyle/>
          <a:p>
            <a:fld id="{543AB522-D0C9-4EC7-8854-1D98DD2637B6}" type="slidenum">
              <a:rPr lang="en-US" smtClean="0"/>
              <a:pPr/>
              <a:t>9</a:t>
            </a:fld>
            <a:endParaRPr lang="en-US"/>
          </a:p>
        </p:txBody>
      </p:sp>
      <p:pic>
        <p:nvPicPr>
          <p:cNvPr id="2050" name="Picture 2" descr="Image result for inequit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25828" y="1447800"/>
            <a:ext cx="4954594" cy="124418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p:cNvSpPr/>
          <p:nvPr/>
        </p:nvSpPr>
        <p:spPr>
          <a:xfrm>
            <a:off x="5674515" y="4076700"/>
            <a:ext cx="877097" cy="15621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p:cNvSpPr txBox="1"/>
          <p:nvPr/>
        </p:nvSpPr>
        <p:spPr>
          <a:xfrm>
            <a:off x="6689932" y="4028212"/>
            <a:ext cx="2895600" cy="1754326"/>
          </a:xfrm>
          <a:prstGeom prst="rect">
            <a:avLst/>
          </a:prstGeom>
          <a:noFill/>
        </p:spPr>
        <p:txBody>
          <a:bodyPr wrap="square" rtlCol="0">
            <a:spAutoFit/>
          </a:bodyPr>
          <a:lstStyle/>
          <a:p>
            <a:r>
              <a:rPr lang="en-US" dirty="0" smtClean="0"/>
              <a:t>N = 1</a:t>
            </a:r>
          </a:p>
          <a:p>
            <a:endParaRPr lang="en-US" dirty="0" smtClean="0"/>
          </a:p>
          <a:p>
            <a:r>
              <a:rPr lang="en-US" dirty="0" smtClean="0"/>
              <a:t>Hard to tell if it’s unfair or just bum luck…so we need data to look for significant differences</a:t>
            </a:r>
            <a:endParaRPr lang="en-US" dirty="0"/>
          </a:p>
        </p:txBody>
      </p:sp>
      <p:pic>
        <p:nvPicPr>
          <p:cNvPr id="7" name="Picture 2" descr="Image result for inequ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99212" y="785355"/>
            <a:ext cx="4954594" cy="19603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inequit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9412" y="4076700"/>
            <a:ext cx="4954594"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70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mpion seal">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mpion s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mpion s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mpion s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mpion s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mpion s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mpion s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mpion s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mpion s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mpion s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mpion s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mpion s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938</TotalTime>
  <Words>984</Words>
  <Application>Microsoft Office PowerPoint</Application>
  <PresentationFormat>Custom</PresentationFormat>
  <Paragraphs>142</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PowerPoint</vt:lpstr>
      <vt:lpstr>Teaching global health in medical education:  Focus on health care disparities</vt:lpstr>
      <vt:lpstr>Conflict Declaration</vt:lpstr>
      <vt:lpstr>PowerPoint Presentation</vt:lpstr>
      <vt:lpstr>Learning Objectives</vt:lpstr>
      <vt:lpstr>What of global health should we be teaching future physicians (e.g. medical students, residents)?</vt:lpstr>
      <vt:lpstr>Another way to ask it…</vt:lpstr>
      <vt:lpstr>What of global health should we be teaching future physicians?</vt:lpstr>
      <vt:lpstr>So many things to choose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disparities and Health Equity are linked</vt:lpstr>
      <vt:lpstr>PowerPoint Presentation</vt:lpstr>
      <vt:lpstr>PowerPoint Presentation</vt:lpstr>
      <vt:lpstr>Resources</vt:lpstr>
      <vt:lpstr>PowerPoint Presentation</vt:lpstr>
      <vt:lpstr>Health Inequity</vt:lpstr>
      <vt:lpstr>PowerPoint Presentation</vt:lpstr>
    </vt:vector>
  </TitlesOfParts>
  <Company>AAFP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Rover</dc:creator>
  <cp:lastModifiedBy>nfredrick</cp:lastModifiedBy>
  <cp:revision>61</cp:revision>
  <dcterms:created xsi:type="dcterms:W3CDTF">2013-05-20T16:20:33Z</dcterms:created>
  <dcterms:modified xsi:type="dcterms:W3CDTF">2017-10-07T21:43:51Z</dcterms:modified>
</cp:coreProperties>
</file>