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69" r:id="rId3"/>
    <p:sldId id="257" r:id="rId4"/>
    <p:sldId id="258" r:id="rId5"/>
    <p:sldId id="259" r:id="rId6"/>
    <p:sldId id="260" r:id="rId7"/>
    <p:sldId id="261" r:id="rId8"/>
    <p:sldId id="262" r:id="rId9"/>
    <p:sldId id="265" r:id="rId10"/>
    <p:sldId id="268" r:id="rId11"/>
    <p:sldId id="267" r:id="rId12"/>
    <p:sldId id="263" r:id="rId13"/>
    <p:sldId id="266"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4" autoAdjust="0"/>
    <p:restoredTop sz="94660"/>
  </p:normalViewPr>
  <p:slideViewPr>
    <p:cSldViewPr>
      <p:cViewPr varScale="1">
        <p:scale>
          <a:sx n="111" d="100"/>
          <a:sy n="111" d="100"/>
        </p:scale>
        <p:origin x="15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DE4FC9-B055-4EF8-9341-1014A3A19B2B}" type="datetimeFigureOut">
              <a:rPr lang="en-US" smtClean="0"/>
              <a:t>5/2/2017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BFA557-DC3B-4350-BFAF-1571B8E3800E}" type="slidenum">
              <a:rPr lang="en-US" smtClean="0"/>
              <a:t>‹#›</a:t>
            </a:fld>
            <a:endParaRPr lang="en-US"/>
          </a:p>
        </p:txBody>
      </p:sp>
    </p:spTree>
    <p:extLst>
      <p:ext uri="{BB962C8B-B14F-4D97-AF65-F5344CB8AC3E}">
        <p14:creationId xmlns:p14="http://schemas.microsoft.com/office/powerpoint/2010/main" val="1759008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yourself.</a:t>
            </a:r>
          </a:p>
          <a:p>
            <a:r>
              <a:rPr lang="en-US" dirty="0" smtClean="0"/>
              <a:t>New program,</a:t>
            </a:r>
            <a:r>
              <a:rPr lang="en-US" baseline="0" dirty="0" smtClean="0"/>
              <a:t> about to graduate first class, </a:t>
            </a:r>
            <a:r>
              <a:rPr lang="en-US" baseline="0" dirty="0" err="1" smtClean="0"/>
              <a:t>whoot</a:t>
            </a:r>
            <a:r>
              <a:rPr lang="en-US" baseline="0" dirty="0" smtClean="0"/>
              <a:t> </a:t>
            </a:r>
            <a:r>
              <a:rPr lang="en-US" baseline="0" dirty="0" err="1" smtClean="0"/>
              <a:t>whoot</a:t>
            </a:r>
            <a:r>
              <a:rPr lang="en-US" baseline="0" dirty="0" smtClean="0"/>
              <a:t>!</a:t>
            </a:r>
          </a:p>
          <a:p>
            <a:r>
              <a:rPr lang="en-US" baseline="0" dirty="0" smtClean="0"/>
              <a:t>Wanted a fresh way to use the CCC, not just to review residents and their academic progress, but use our committee to reach each resident to evaluate and help themselves.  </a:t>
            </a:r>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1</a:t>
            </a:fld>
            <a:endParaRPr lang="en-US"/>
          </a:p>
        </p:txBody>
      </p:sp>
    </p:spTree>
    <p:extLst>
      <p:ext uri="{BB962C8B-B14F-4D97-AF65-F5344CB8AC3E}">
        <p14:creationId xmlns:p14="http://schemas.microsoft.com/office/powerpoint/2010/main" val="1626241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3</a:t>
            </a:fld>
            <a:endParaRPr lang="en-US"/>
          </a:p>
        </p:txBody>
      </p:sp>
    </p:spTree>
    <p:extLst>
      <p:ext uri="{BB962C8B-B14F-4D97-AF65-F5344CB8AC3E}">
        <p14:creationId xmlns:p14="http://schemas.microsoft.com/office/powerpoint/2010/main" val="57642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Historically</a:t>
            </a:r>
            <a:r>
              <a:rPr lang="en-US" baseline="0" dirty="0" smtClean="0"/>
              <a:t>, the CCC has been used to monitor resident progress and intervene when necessary.  Our committee decided that all residents would be given the same attention whether in jeopardy or not.  All residents would have an ILP each review and an action plan for improvement. </a:t>
            </a:r>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4</a:t>
            </a:fld>
            <a:endParaRPr lang="en-US"/>
          </a:p>
        </p:txBody>
      </p:sp>
    </p:spTree>
    <p:extLst>
      <p:ext uri="{BB962C8B-B14F-4D97-AF65-F5344CB8AC3E}">
        <p14:creationId xmlns:p14="http://schemas.microsoft.com/office/powerpoint/2010/main" val="3163713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forms</a:t>
            </a:r>
            <a:r>
              <a:rPr lang="en-US" baseline="0" dirty="0" smtClean="0"/>
              <a:t> as pop up after each bullet.  </a:t>
            </a:r>
          </a:p>
          <a:p>
            <a:r>
              <a:rPr lang="en-US" baseline="0" dirty="0" smtClean="0"/>
              <a:t>Have orientation binder as example and then show slide at the end with imbedded files to take home. </a:t>
            </a:r>
            <a:endParaRPr lang="en-US" dirty="0" smtClean="0"/>
          </a:p>
        </p:txBody>
      </p:sp>
      <p:sp>
        <p:nvSpPr>
          <p:cNvPr id="4" name="Slide Number Placeholder 3"/>
          <p:cNvSpPr>
            <a:spLocks noGrp="1"/>
          </p:cNvSpPr>
          <p:nvPr>
            <p:ph type="sldNum" sz="quarter" idx="10"/>
          </p:nvPr>
        </p:nvSpPr>
        <p:spPr/>
        <p:txBody>
          <a:bodyPr/>
          <a:lstStyle/>
          <a:p>
            <a:fld id="{74BFA557-DC3B-4350-BFAF-1571B8E3800E}" type="slidenum">
              <a:rPr lang="en-US" smtClean="0"/>
              <a:t>5</a:t>
            </a:fld>
            <a:endParaRPr lang="en-US"/>
          </a:p>
        </p:txBody>
      </p:sp>
    </p:spTree>
    <p:extLst>
      <p:ext uri="{BB962C8B-B14F-4D97-AF65-F5344CB8AC3E}">
        <p14:creationId xmlns:p14="http://schemas.microsoft.com/office/powerpoint/2010/main" val="136424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CCC orientation binder example</a:t>
            </a:r>
            <a:r>
              <a:rPr lang="en-US" baseline="0" dirty="0" smtClean="0"/>
              <a:t> and okay to imbed it or google doc downloadable for them.  </a:t>
            </a:r>
          </a:p>
          <a:p>
            <a:r>
              <a:rPr lang="en-US" baseline="0" dirty="0" smtClean="0"/>
              <a:t>How many of you had CCC orientation in residency?  </a:t>
            </a:r>
          </a:p>
          <a:p>
            <a:r>
              <a:rPr lang="en-US" baseline="0" dirty="0" smtClean="0"/>
              <a:t>Anyone know that you even had a CCC or that you were being reviewed?  I did not.  Had a check in with my program director once and with my advisor at random, but not to discuss how to “progress” as a resident.  </a:t>
            </a:r>
          </a:p>
          <a:p>
            <a:endParaRPr lang="en-US" baseline="0" dirty="0"/>
          </a:p>
          <a:p>
            <a:r>
              <a:rPr lang="en-US" baseline="0" dirty="0" smtClean="0"/>
              <a:t>Advisor is a set person—meet quarterly at minimum, your academic counselor, advocate, facilitator.  Mentors you get to choose depending on interests.  </a:t>
            </a:r>
          </a:p>
          <a:p>
            <a:r>
              <a:rPr lang="en-US" baseline="0" dirty="0" smtClean="0"/>
              <a:t>Thought of changing this, but truly this has worked well for us.  The advisor can be a mentor two, but they are not one and the same. </a:t>
            </a:r>
          </a:p>
          <a:p>
            <a:endParaRPr lang="en-US" baseline="0" dirty="0" smtClean="0"/>
          </a:p>
          <a:p>
            <a:r>
              <a:rPr lang="en-US" baseline="0" dirty="0" smtClean="0"/>
              <a:t>Milestones- help explain that this is no longer a grade, it’s a process.  No one should start out as a 5 as an intern… no way to show improvement.  </a:t>
            </a:r>
          </a:p>
          <a:p>
            <a:r>
              <a:rPr lang="en-US" baseline="0" dirty="0" smtClean="0"/>
              <a:t>Review process- timing, goals and f/u with advisor.  If resident does become in jeopardy, what should they expect.  </a:t>
            </a:r>
          </a:p>
        </p:txBody>
      </p:sp>
      <p:sp>
        <p:nvSpPr>
          <p:cNvPr id="4" name="Slide Number Placeholder 3"/>
          <p:cNvSpPr>
            <a:spLocks noGrp="1"/>
          </p:cNvSpPr>
          <p:nvPr>
            <p:ph type="sldNum" sz="quarter" idx="10"/>
          </p:nvPr>
        </p:nvSpPr>
        <p:spPr/>
        <p:txBody>
          <a:bodyPr/>
          <a:lstStyle/>
          <a:p>
            <a:fld id="{74BFA557-DC3B-4350-BFAF-1571B8E3800E}" type="slidenum">
              <a:rPr lang="en-US" smtClean="0"/>
              <a:t>6</a:t>
            </a:fld>
            <a:endParaRPr lang="en-US"/>
          </a:p>
        </p:txBody>
      </p:sp>
    </p:spTree>
    <p:extLst>
      <p:ext uri="{BB962C8B-B14F-4D97-AF65-F5344CB8AC3E}">
        <p14:creationId xmlns:p14="http://schemas.microsoft.com/office/powerpoint/2010/main" val="380063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Reiterate that traditionally this is used for</a:t>
            </a:r>
            <a:r>
              <a:rPr lang="en-US" baseline="0" dirty="0" smtClean="0"/>
              <a:t> a resident in jeopardy.  We use this for every resident in order to get them actively involved in their own evaluation and progress as a professional.  Important to instill self-reflection professionally as well as making a plan for improvement and timelines to check back with advisor if they have been meeting goals for improvement.  If not, how else can they be supported?  Etc.  </a:t>
            </a:r>
          </a:p>
          <a:p>
            <a:r>
              <a:rPr lang="en-US" baseline="0" dirty="0" smtClean="0"/>
              <a:t>Areas of excellence, likewise should be highlighted and applauded.  This is not just to support resident wellness, but to guide residents perhaps when discussing career goals beyond residency.  </a:t>
            </a:r>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7</a:t>
            </a:fld>
            <a:endParaRPr lang="en-US"/>
          </a:p>
        </p:txBody>
      </p:sp>
    </p:spTree>
    <p:extLst>
      <p:ext uri="{BB962C8B-B14F-4D97-AF65-F5344CB8AC3E}">
        <p14:creationId xmlns:p14="http://schemas.microsoft.com/office/powerpoint/2010/main" val="527184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Show </a:t>
            </a:r>
            <a:r>
              <a:rPr lang="en-US" dirty="0" err="1" smtClean="0"/>
              <a:t>medhub</a:t>
            </a:r>
            <a:r>
              <a:rPr lang="en-US" dirty="0" smtClean="0"/>
              <a:t> example</a:t>
            </a:r>
            <a:r>
              <a:rPr lang="en-US" baseline="0" dirty="0" smtClean="0"/>
              <a:t> of real resident’s self-assessment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Show graphs of 1</a:t>
            </a:r>
            <a:r>
              <a:rPr lang="en-US" baseline="30000" dirty="0" smtClean="0"/>
              <a:t>st</a:t>
            </a:r>
            <a:r>
              <a:rPr lang="en-US" baseline="0" dirty="0" smtClean="0"/>
              <a:t> years.  </a:t>
            </a:r>
            <a:endParaRPr lang="en-US" dirty="0" smtClean="0"/>
          </a:p>
          <a:p>
            <a:r>
              <a:rPr lang="en-US" dirty="0" smtClean="0"/>
              <a:t>A work in progress</a:t>
            </a:r>
            <a:r>
              <a:rPr lang="en-US" baseline="0" dirty="0" smtClean="0"/>
              <a:t> if this tool is actually effective, but interesting nonetheless.   We may modify this or simply get rid of it if we can’t find utility in it.  Will be surveying residents about utility and discuss if wellness tool be better.</a:t>
            </a:r>
          </a:p>
        </p:txBody>
      </p:sp>
      <p:sp>
        <p:nvSpPr>
          <p:cNvPr id="4" name="Slide Number Placeholder 3"/>
          <p:cNvSpPr>
            <a:spLocks noGrp="1"/>
          </p:cNvSpPr>
          <p:nvPr>
            <p:ph type="sldNum" sz="quarter" idx="10"/>
          </p:nvPr>
        </p:nvSpPr>
        <p:spPr/>
        <p:txBody>
          <a:bodyPr/>
          <a:lstStyle/>
          <a:p>
            <a:fld id="{74BFA557-DC3B-4350-BFAF-1571B8E3800E}" type="slidenum">
              <a:rPr lang="en-US" smtClean="0"/>
              <a:t>8</a:t>
            </a:fld>
            <a:endParaRPr lang="en-US"/>
          </a:p>
        </p:txBody>
      </p:sp>
    </p:spTree>
    <p:extLst>
      <p:ext uri="{BB962C8B-B14F-4D97-AF65-F5344CB8AC3E}">
        <p14:creationId xmlns:p14="http://schemas.microsoft.com/office/powerpoint/2010/main" val="1776111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of the self assessment is to truly</a:t>
            </a:r>
            <a:r>
              <a:rPr lang="en-US" baseline="0" dirty="0" smtClean="0"/>
              <a:t> see if the resident is perceiving their growth similarly to our assessed level of growth through evaluations.  If this is not being filled out, not enough data points to review.  Also, not sure if good gage for wellness and we have other tools for wellness assessment.  </a:t>
            </a:r>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11</a:t>
            </a:fld>
            <a:endParaRPr lang="en-US"/>
          </a:p>
        </p:txBody>
      </p:sp>
    </p:spTree>
    <p:extLst>
      <p:ext uri="{BB962C8B-B14F-4D97-AF65-F5344CB8AC3E}">
        <p14:creationId xmlns:p14="http://schemas.microsoft.com/office/powerpoint/2010/main" val="4096698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Can’t show data that supports having less residents in jeopardy</a:t>
            </a:r>
            <a:r>
              <a:rPr lang="en-US" baseline="0" dirty="0" smtClean="0"/>
              <a:t> given our format, but that is not my stated goal at the moment.  Our goal is to have more engaged, proactive learners that have a game plan for graduating with competency and feeling ready to go out and conquer their career goals.  And IF, we have a resident in jeopardy, again, this format eliminates the surprise. </a:t>
            </a:r>
            <a:endParaRPr lang="en-US" dirty="0"/>
          </a:p>
        </p:txBody>
      </p:sp>
      <p:sp>
        <p:nvSpPr>
          <p:cNvPr id="4" name="Slide Number Placeholder 3"/>
          <p:cNvSpPr>
            <a:spLocks noGrp="1"/>
          </p:cNvSpPr>
          <p:nvPr>
            <p:ph type="sldNum" sz="quarter" idx="10"/>
          </p:nvPr>
        </p:nvSpPr>
        <p:spPr/>
        <p:txBody>
          <a:bodyPr/>
          <a:lstStyle/>
          <a:p>
            <a:fld id="{74BFA557-DC3B-4350-BFAF-1571B8E3800E}" type="slidenum">
              <a:rPr lang="en-US" smtClean="0"/>
              <a:t>12</a:t>
            </a:fld>
            <a:endParaRPr lang="en-US"/>
          </a:p>
        </p:txBody>
      </p:sp>
    </p:spTree>
    <p:extLst>
      <p:ext uri="{BB962C8B-B14F-4D97-AF65-F5344CB8AC3E}">
        <p14:creationId xmlns:p14="http://schemas.microsoft.com/office/powerpoint/2010/main" val="128811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3851554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67AD6-77F8-4D2E-A1F0-BC55F11A643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82943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218898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43682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1134960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450829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426578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27585923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248288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138649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259499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E67AD6-77F8-4D2E-A1F0-BC55F11A643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144803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E67AD6-77F8-4D2E-A1F0-BC55F11A6434}" type="datetimeFigureOut">
              <a:rPr lang="en-US" smtClean="0"/>
              <a:t>5/2/2017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3629614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720618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382923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AE67AD6-77F8-4D2E-A1F0-BC55F11A6434}" type="datetimeFigureOut">
              <a:rPr lang="en-US" smtClean="0"/>
              <a:t>5/2/2017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425181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E67AD6-77F8-4D2E-A1F0-BC55F11A6434}" type="datetimeFigureOut">
              <a:rPr lang="en-US" smtClean="0"/>
              <a:t>5/2/2017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B6386A-E651-4311-98F6-1E0460CF5752}" type="slidenum">
              <a:rPr lang="en-US" smtClean="0"/>
              <a:t>‹#›</a:t>
            </a:fld>
            <a:endParaRPr lang="en-US"/>
          </a:p>
        </p:txBody>
      </p:sp>
    </p:spTree>
    <p:extLst>
      <p:ext uri="{BB962C8B-B14F-4D97-AF65-F5344CB8AC3E}">
        <p14:creationId xmlns:p14="http://schemas.microsoft.com/office/powerpoint/2010/main" val="172850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E67AD6-77F8-4D2E-A1F0-BC55F11A6434}" type="datetimeFigureOut">
              <a:rPr lang="en-US" smtClean="0"/>
              <a:t>5/2/2017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8B6386A-E651-4311-98F6-1E0460CF5752}" type="slidenum">
              <a:rPr lang="en-US" smtClean="0"/>
              <a:t>‹#›</a:t>
            </a:fld>
            <a:endParaRPr lang="en-US"/>
          </a:p>
        </p:txBody>
      </p:sp>
    </p:spTree>
    <p:extLst>
      <p:ext uri="{BB962C8B-B14F-4D97-AF65-F5344CB8AC3E}">
        <p14:creationId xmlns:p14="http://schemas.microsoft.com/office/powerpoint/2010/main" val="231870403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2.docx"/><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67000"/>
            <a:ext cx="7851648" cy="1828800"/>
          </a:xfrm>
        </p:spPr>
        <p:txBody>
          <a:bodyPr>
            <a:noAutofit/>
          </a:bodyPr>
          <a:lstStyle/>
          <a:p>
            <a:pPr algn="ctr"/>
            <a:r>
              <a:rPr lang="en-US" sz="4400" dirty="0" smtClean="0"/>
              <a:t>Using Clinical Competency Committee Tools for Resident Involvement in Their Own Progression Towards Competency</a:t>
            </a:r>
            <a:endParaRPr lang="en-US" sz="4400" dirty="0"/>
          </a:p>
        </p:txBody>
      </p:sp>
      <p:sp>
        <p:nvSpPr>
          <p:cNvPr id="3" name="Subtitle 2"/>
          <p:cNvSpPr>
            <a:spLocks noGrp="1"/>
          </p:cNvSpPr>
          <p:nvPr>
            <p:ph type="subTitle" idx="1"/>
          </p:nvPr>
        </p:nvSpPr>
        <p:spPr>
          <a:xfrm>
            <a:off x="546100" y="4876800"/>
            <a:ext cx="7854696" cy="1752600"/>
          </a:xfrm>
        </p:spPr>
        <p:txBody>
          <a:bodyPr>
            <a:normAutofit fontScale="92500" lnSpcReduction="20000"/>
          </a:bodyPr>
          <a:lstStyle/>
          <a:p>
            <a:pPr algn="ctr"/>
            <a:r>
              <a:rPr lang="en-US" dirty="0" smtClean="0"/>
              <a:t>Rebecca Render, DO</a:t>
            </a:r>
          </a:p>
          <a:p>
            <a:pPr algn="ctr"/>
            <a:r>
              <a:rPr lang="en-US" dirty="0"/>
              <a:t>Department of Family Medicine</a:t>
            </a:r>
            <a:br>
              <a:rPr lang="en-US" dirty="0"/>
            </a:br>
            <a:r>
              <a:rPr lang="en-US" dirty="0"/>
              <a:t>Chair, Clinical Competency Committee</a:t>
            </a:r>
            <a:br>
              <a:rPr lang="en-US" dirty="0"/>
            </a:br>
            <a:r>
              <a:rPr lang="en-US" dirty="0"/>
              <a:t>Core Faculty, Napa-Solano Family Medicine Residency </a:t>
            </a:r>
            <a:r>
              <a:rPr lang="en-US" dirty="0" smtClean="0"/>
              <a:t>Program</a:t>
            </a:r>
          </a:p>
          <a:p>
            <a:pPr algn="ctr"/>
            <a:r>
              <a:rPr lang="en-US" dirty="0" smtClean="0"/>
              <a:t>STFM - May 6, 2017</a:t>
            </a:r>
            <a:endParaRPr lang="en-US" dirty="0"/>
          </a:p>
        </p:txBody>
      </p:sp>
    </p:spTree>
    <p:extLst>
      <p:ext uri="{BB962C8B-B14F-4D97-AF65-F5344CB8AC3E}">
        <p14:creationId xmlns:p14="http://schemas.microsoft.com/office/powerpoint/2010/main" val="422599834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session</a:t>
            </a:r>
            <a:endParaRPr lang="en-US" dirty="0"/>
          </a:p>
        </p:txBody>
      </p:sp>
      <p:sp>
        <p:nvSpPr>
          <p:cNvPr id="3" name="Content Placeholder 2"/>
          <p:cNvSpPr>
            <a:spLocks noGrp="1"/>
          </p:cNvSpPr>
          <p:nvPr>
            <p:ph idx="1"/>
          </p:nvPr>
        </p:nvSpPr>
        <p:spPr/>
        <p:txBody>
          <a:bodyPr/>
          <a:lstStyle/>
          <a:p>
            <a:r>
              <a:rPr lang="en-US" dirty="0" smtClean="0"/>
              <a:t>ILP</a:t>
            </a:r>
          </a:p>
          <a:p>
            <a:r>
              <a:rPr lang="en-US" dirty="0" smtClean="0"/>
              <a:t>Idea for faculty development as well.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037" y="3581400"/>
            <a:ext cx="5715000" cy="236262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67958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improve this process?</a:t>
            </a:r>
            <a:endParaRPr lang="en-US" dirty="0"/>
          </a:p>
        </p:txBody>
      </p:sp>
      <p:sp>
        <p:nvSpPr>
          <p:cNvPr id="3" name="Content Placeholder 2"/>
          <p:cNvSpPr>
            <a:spLocks noGrp="1"/>
          </p:cNvSpPr>
          <p:nvPr>
            <p:ph idx="1"/>
          </p:nvPr>
        </p:nvSpPr>
        <p:spPr/>
        <p:txBody>
          <a:bodyPr>
            <a:normAutofit/>
          </a:bodyPr>
          <a:lstStyle/>
          <a:p>
            <a:r>
              <a:rPr lang="en-US" dirty="0" smtClean="0"/>
              <a:t>We have modified our ILP to map it to milestones.—look for us again to see how this is working!  (Credit to Dr. </a:t>
            </a:r>
            <a:r>
              <a:rPr lang="en-US" dirty="0" err="1" smtClean="0"/>
              <a:t>Lowerre</a:t>
            </a:r>
            <a:r>
              <a:rPr lang="en-US" dirty="0" smtClean="0"/>
              <a:t>, thank you!)</a:t>
            </a:r>
          </a:p>
          <a:p>
            <a:r>
              <a:rPr lang="en-US" dirty="0" smtClean="0"/>
              <a:t>Got resident feedback and modified our orientation and now have a Residency and Career Planning form. </a:t>
            </a:r>
          </a:p>
          <a:p>
            <a:r>
              <a:rPr lang="en-US" dirty="0" smtClean="0"/>
              <a:t>Rethink the Self-Assessments.  Scratch it or modify to wellness assessment?  Also, limited use if residents don’t fill them out…</a:t>
            </a:r>
          </a:p>
          <a:p>
            <a:r>
              <a:rPr lang="en-US" dirty="0" smtClean="0"/>
              <a:t>Where do you see improvement?</a:t>
            </a:r>
          </a:p>
          <a:p>
            <a:pPr lvl="1"/>
            <a:r>
              <a:rPr lang="en-US" dirty="0" smtClean="0"/>
              <a:t>Either in this process given or in your own programs?</a:t>
            </a:r>
          </a:p>
          <a:p>
            <a:pPr marL="0" indent="0">
              <a:buNone/>
            </a:pPr>
            <a:endParaRPr lang="en-US" dirty="0"/>
          </a:p>
        </p:txBody>
      </p:sp>
    </p:spTree>
    <p:extLst>
      <p:ext uri="{BB962C8B-B14F-4D97-AF65-F5344CB8AC3E}">
        <p14:creationId xmlns:p14="http://schemas.microsoft.com/office/powerpoint/2010/main" val="3142132797"/>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lnSpcReduction="10000"/>
          </a:bodyPr>
          <a:lstStyle/>
          <a:p>
            <a:r>
              <a:rPr lang="en-US" dirty="0" smtClean="0"/>
              <a:t>The traditional model of remediating a resident in jeopardy isn’t as effective as being proactive with each learner from the start.   </a:t>
            </a:r>
          </a:p>
          <a:p>
            <a:r>
              <a:rPr lang="en-US" dirty="0" smtClean="0"/>
              <a:t>Orient your residents with clear goals and expectations.  </a:t>
            </a:r>
          </a:p>
          <a:p>
            <a:r>
              <a:rPr lang="en-US" dirty="0" smtClean="0"/>
              <a:t>Have the resident actively participate in their learning and review process, owning </a:t>
            </a:r>
            <a:r>
              <a:rPr lang="en-US" dirty="0"/>
              <a:t>their </a:t>
            </a:r>
            <a:r>
              <a:rPr lang="en-US" dirty="0" smtClean="0"/>
              <a:t>participation </a:t>
            </a:r>
            <a:r>
              <a:rPr lang="en-US" dirty="0"/>
              <a:t>in becoming a competent </a:t>
            </a:r>
            <a:r>
              <a:rPr lang="en-US" dirty="0" smtClean="0"/>
              <a:t>physician.</a:t>
            </a:r>
          </a:p>
          <a:p>
            <a:r>
              <a:rPr lang="en-US" dirty="0" smtClean="0"/>
              <a:t>Give space for self-assessment.  </a:t>
            </a:r>
          </a:p>
          <a:p>
            <a:r>
              <a:rPr lang="en-US" dirty="0" smtClean="0"/>
              <a:t>End product: each resident with the skills to be a mature, life-long learning.  All residents graduate with competency.  </a:t>
            </a:r>
            <a:endParaRPr lang="en-US" dirty="0"/>
          </a:p>
        </p:txBody>
      </p:sp>
    </p:spTree>
    <p:extLst>
      <p:ext uri="{BB962C8B-B14F-4D97-AF65-F5344CB8AC3E}">
        <p14:creationId xmlns:p14="http://schemas.microsoft.com/office/powerpoint/2010/main" val="2330615610"/>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4150" y="2133600"/>
            <a:ext cx="3914957" cy="2539811"/>
          </a:xfrm>
          <a:prstGeom prst="rect">
            <a:avLst/>
          </a:prstGeom>
          <a:ln w="228600" cap="sq" cmpd="thickThin">
            <a:solidFill>
              <a:srgbClr val="000000"/>
            </a:solidFill>
            <a:prstDash val="solid"/>
            <a:miter lim="800000"/>
          </a:ln>
          <a:effectLst>
            <a:innerShdw blurRad="76200">
              <a:srgbClr val="000000"/>
            </a:inn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919529"/>
            <a:ext cx="3204362" cy="1905000"/>
          </a:xfrm>
          <a:prstGeom prst="rect">
            <a:avLst/>
          </a:prstGeom>
          <a:ln>
            <a:noFill/>
          </a:ln>
          <a:effectLst>
            <a:softEdge rad="112500"/>
          </a:effec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76201"/>
            <a:ext cx="2514600" cy="1852422"/>
          </a:xfrm>
          <a:prstGeom prst="rect">
            <a:avLst/>
          </a:prstGeom>
          <a:ln>
            <a:noFill/>
          </a:ln>
          <a:effectLst>
            <a:softEdge rad="112500"/>
          </a:effectLst>
        </p:spPr>
      </p:pic>
    </p:spTree>
    <p:extLst>
      <p:ext uri="{BB962C8B-B14F-4D97-AF65-F5344CB8AC3E}">
        <p14:creationId xmlns:p14="http://schemas.microsoft.com/office/powerpoint/2010/main" val="31202556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70">
                                          <p:stCondLst>
                                            <p:cond delay="0"/>
                                          </p:stCondLst>
                                        </p:cTn>
                                        <p:tgtEl>
                                          <p:spTgt spid="4"/>
                                        </p:tgtEl>
                                      </p:cBhvr>
                                    </p:animEffect>
                                    <p:anim calcmode="lin" valueType="num">
                                      <p:cBhvr>
                                        <p:cTn id="8" dur="179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53"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53" tmFilter="0, 0; 0.125,0.2665; 0.25,0.4; 0.375,0.465; 0.5,0.5;  0.625,0.535; 0.75,0.6; 0.875,0.7335; 1,1">
                                          <p:stCondLst>
                                            <p:cond delay="653"/>
                                          </p:stCondLst>
                                        </p:cTn>
                                        <p:tgtEl>
                                          <p:spTgt spid="4"/>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302"/>
                                          </p:stCondLst>
                                        </p:cTn>
                                        <p:tgtEl>
                                          <p:spTgt spid="4"/>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1999"/>
                                          </p:stCondLst>
                                        </p:cTn>
                                        <p:tgtEl>
                                          <p:spTgt spid="4"/>
                                        </p:tgtEl>
                                        <p:attrNameLst>
                                          <p:attrName>ppt_y</p:attrName>
                                        </p:attrNameLst>
                                      </p:cBhvr>
                                      <p:tavLst>
                                        <p:tav tm="0" fmla="#ppt_y-sin(pi*$)/81">
                                          <p:val>
                                            <p:fltVal val="0"/>
                                          </p:val>
                                        </p:tav>
                                        <p:tav tm="100000">
                                          <p:val>
                                            <p:fltVal val="1"/>
                                          </p:val>
                                        </p:tav>
                                      </p:tavLst>
                                    </p:anim>
                                    <p:animScale>
                                      <p:cBhvr>
                                        <p:cTn id="13" dur="1">
                                          <p:stCondLst>
                                            <p:cond delay="639"/>
                                          </p:stCondLst>
                                        </p:cTn>
                                        <p:tgtEl>
                                          <p:spTgt spid="4"/>
                                        </p:tgtEl>
                                      </p:cBhvr>
                                      <p:to x="100000" y="60000"/>
                                    </p:animScale>
                                    <p:animScale>
                                      <p:cBhvr>
                                        <p:cTn id="14" dur="1" decel="50000">
                                          <p:stCondLst>
                                            <p:cond delay="665"/>
                                          </p:stCondLst>
                                        </p:cTn>
                                        <p:tgtEl>
                                          <p:spTgt spid="4"/>
                                        </p:tgtEl>
                                      </p:cBhvr>
                                      <p:to x="100000" y="100000"/>
                                    </p:animScale>
                                    <p:animScale>
                                      <p:cBhvr>
                                        <p:cTn id="15" dur="1">
                                          <p:stCondLst>
                                            <p:cond delay="1290"/>
                                          </p:stCondLst>
                                        </p:cTn>
                                        <p:tgtEl>
                                          <p:spTgt spid="4"/>
                                        </p:tgtEl>
                                      </p:cBhvr>
                                      <p:to x="100000" y="80000"/>
                                    </p:animScale>
                                    <p:animScale>
                                      <p:cBhvr>
                                        <p:cTn id="16" dur="1" decel="50000">
                                          <p:stCondLst>
                                            <p:cond delay="1316"/>
                                          </p:stCondLst>
                                        </p:cTn>
                                        <p:tgtEl>
                                          <p:spTgt spid="4"/>
                                        </p:tgtEl>
                                      </p:cBhvr>
                                      <p:to x="100000" y="100000"/>
                                    </p:animScale>
                                    <p:animScale>
                                      <p:cBhvr>
                                        <p:cTn id="17" dur="1">
                                          <p:stCondLst>
                                            <p:cond delay="1999"/>
                                          </p:stCondLst>
                                        </p:cTn>
                                        <p:tgtEl>
                                          <p:spTgt spid="4"/>
                                        </p:tgtEl>
                                      </p:cBhvr>
                                      <p:to x="100000" y="90000"/>
                                    </p:animScale>
                                    <p:animScale>
                                      <p:cBhvr>
                                        <p:cTn id="18" dur="1" decel="50000">
                                          <p:stCondLst>
                                            <p:cond delay="1999"/>
                                          </p:stCondLst>
                                        </p:cTn>
                                        <p:tgtEl>
                                          <p:spTgt spid="4"/>
                                        </p:tgtEl>
                                      </p:cBhvr>
                                      <p:to x="100000" y="100000"/>
                                    </p:animScale>
                                    <p:animScale>
                                      <p:cBhvr>
                                        <p:cTn id="19" dur="1">
                                          <p:stCondLst>
                                            <p:cond delay="1999"/>
                                          </p:stCondLst>
                                        </p:cTn>
                                        <p:tgtEl>
                                          <p:spTgt spid="4"/>
                                        </p:tgtEl>
                                      </p:cBhvr>
                                      <p:to x="100000" y="95000"/>
                                    </p:animScale>
                                    <p:animScale>
                                      <p:cBhvr>
                                        <p:cTn id="20" dur="1" decel="50000">
                                          <p:stCondLst>
                                            <p:cond delay="1999"/>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stuff</a:t>
            </a:r>
            <a:endParaRPr lang="en-US" dirty="0"/>
          </a:p>
        </p:txBody>
      </p:sp>
      <p:sp>
        <p:nvSpPr>
          <p:cNvPr id="3" name="Content Placeholder 2"/>
          <p:cNvSpPr>
            <a:spLocks noGrp="1"/>
          </p:cNvSpPr>
          <p:nvPr>
            <p:ph idx="1"/>
          </p:nvPr>
        </p:nvSpPr>
        <p:spPr/>
        <p:txBody>
          <a:bodyPr/>
          <a:lstStyle/>
          <a:p>
            <a:r>
              <a:rPr lang="en-US" dirty="0" smtClean="0"/>
              <a:t>Imbedded files to have…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239994138"/>
              </p:ext>
            </p:extLst>
          </p:nvPr>
        </p:nvGraphicFramePr>
        <p:xfrm>
          <a:off x="304800" y="2617968"/>
          <a:ext cx="2478224" cy="3367183"/>
        </p:xfrm>
        <a:graphic>
          <a:graphicData uri="http://schemas.openxmlformats.org/presentationml/2006/ole">
            <mc:AlternateContent xmlns:mc="http://schemas.openxmlformats.org/markup-compatibility/2006">
              <mc:Choice xmlns:v="urn:schemas-microsoft-com:vml" Requires="v">
                <p:oleObj spid="_x0000_s1086" name="Document" r:id="rId3" imgW="5462171" imgH="8131839" progId="Word.Document.12">
                  <p:embed/>
                </p:oleObj>
              </mc:Choice>
              <mc:Fallback>
                <p:oleObj name="Document" r:id="rId3" imgW="5462171" imgH="8131839" progId="Word.Document.12">
                  <p:embed/>
                  <p:pic>
                    <p:nvPicPr>
                      <p:cNvPr id="0" name=""/>
                      <p:cNvPicPr/>
                      <p:nvPr/>
                    </p:nvPicPr>
                    <p:blipFill>
                      <a:blip r:embed="rId4"/>
                      <a:stretch>
                        <a:fillRect/>
                      </a:stretch>
                    </p:blipFill>
                    <p:spPr>
                      <a:xfrm>
                        <a:off x="304800" y="2617968"/>
                        <a:ext cx="2478224" cy="3367183"/>
                      </a:xfrm>
                      <a:prstGeom prst="rect">
                        <a:avLst/>
                      </a:prstGeom>
                      <a:solidFill>
                        <a:schemeClr val="lt1"/>
                      </a:solidFill>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045746778"/>
              </p:ext>
            </p:extLst>
          </p:nvPr>
        </p:nvGraphicFramePr>
        <p:xfrm>
          <a:off x="3035788" y="2614575"/>
          <a:ext cx="2760662" cy="3332162"/>
        </p:xfrm>
        <a:graphic>
          <a:graphicData uri="http://schemas.openxmlformats.org/presentationml/2006/ole">
            <mc:AlternateContent xmlns:mc="http://schemas.openxmlformats.org/markup-compatibility/2006">
              <mc:Choice xmlns:v="urn:schemas-microsoft-com:vml" Requires="v">
                <p:oleObj spid="_x0000_s1087" name="Document" r:id="rId5" imgW="5956042" imgH="7156119" progId="Word.Document.12">
                  <p:embed/>
                </p:oleObj>
              </mc:Choice>
              <mc:Fallback>
                <p:oleObj name="Document" r:id="rId5" imgW="5956042" imgH="7156119" progId="Word.Document.12">
                  <p:embed/>
                  <p:pic>
                    <p:nvPicPr>
                      <p:cNvPr id="0" name=""/>
                      <p:cNvPicPr/>
                      <p:nvPr/>
                    </p:nvPicPr>
                    <p:blipFill>
                      <a:blip r:embed="rId6"/>
                      <a:stretch>
                        <a:fillRect/>
                      </a:stretch>
                    </p:blipFill>
                    <p:spPr>
                      <a:xfrm>
                        <a:off x="3035788" y="2614575"/>
                        <a:ext cx="2760662" cy="3332162"/>
                      </a:xfrm>
                      <a:prstGeom prst="rect">
                        <a:avLst/>
                      </a:prstGeom>
                      <a:solidFill>
                        <a:schemeClr val="lt1"/>
                      </a:solid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8194952"/>
              </p:ext>
            </p:extLst>
          </p:nvPr>
        </p:nvGraphicFramePr>
        <p:xfrm>
          <a:off x="6092825" y="2616200"/>
          <a:ext cx="2481263" cy="3376613"/>
        </p:xfrm>
        <a:graphic>
          <a:graphicData uri="http://schemas.openxmlformats.org/presentationml/2006/ole">
            <mc:AlternateContent xmlns:mc="http://schemas.openxmlformats.org/markup-compatibility/2006">
              <mc:Choice xmlns:v="urn:schemas-microsoft-com:vml" Requires="v">
                <p:oleObj spid="_x0000_s1088" name="Document" r:id="rId7" imgW="5956042" imgH="8086490" progId="Word.Document.12">
                  <p:embed/>
                </p:oleObj>
              </mc:Choice>
              <mc:Fallback>
                <p:oleObj name="Document" r:id="rId7" imgW="5956042" imgH="8086490" progId="Word.Document.12">
                  <p:embed/>
                  <p:pic>
                    <p:nvPicPr>
                      <p:cNvPr id="0" name=""/>
                      <p:cNvPicPr/>
                      <p:nvPr/>
                    </p:nvPicPr>
                    <p:blipFill>
                      <a:blip r:embed="rId8"/>
                      <a:stretch>
                        <a:fillRect/>
                      </a:stretch>
                    </p:blipFill>
                    <p:spPr>
                      <a:xfrm>
                        <a:off x="6092825" y="2616200"/>
                        <a:ext cx="2481263" cy="3376613"/>
                      </a:xfrm>
                      <a:prstGeom prst="rect">
                        <a:avLst/>
                      </a:prstGeom>
                      <a:solidFill>
                        <a:schemeClr val="lt1"/>
                      </a:solidFill>
                    </p:spPr>
                  </p:pic>
                </p:oleObj>
              </mc:Fallback>
            </mc:AlternateContent>
          </a:graphicData>
        </a:graphic>
      </p:graphicFrame>
    </p:spTree>
    <p:extLst>
      <p:ext uri="{BB962C8B-B14F-4D97-AF65-F5344CB8AC3E}">
        <p14:creationId xmlns:p14="http://schemas.microsoft.com/office/powerpoint/2010/main" val="397619924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dirty="0" smtClean="0"/>
              <a:t>None apply.</a:t>
            </a:r>
            <a:endParaRPr lang="en-US" dirty="0"/>
          </a:p>
        </p:txBody>
      </p:sp>
    </p:spTree>
    <p:extLst>
      <p:ext uri="{BB962C8B-B14F-4D97-AF65-F5344CB8AC3E}">
        <p14:creationId xmlns:p14="http://schemas.microsoft.com/office/powerpoint/2010/main" val="355931887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Goals and Objectives</a:t>
            </a:r>
            <a:endParaRPr lang="en-US" dirty="0"/>
          </a:p>
        </p:txBody>
      </p:sp>
      <p:sp>
        <p:nvSpPr>
          <p:cNvPr id="3" name="Content Placeholder 2"/>
          <p:cNvSpPr>
            <a:spLocks noGrp="1"/>
          </p:cNvSpPr>
          <p:nvPr>
            <p:ph idx="1"/>
          </p:nvPr>
        </p:nvSpPr>
        <p:spPr/>
        <p:txBody>
          <a:bodyPr>
            <a:normAutofit/>
          </a:bodyPr>
          <a:lstStyle/>
          <a:p>
            <a:r>
              <a:rPr lang="en-US" dirty="0" smtClean="0"/>
              <a:t>Define the CCC and the role in motivating residents to move toward professional progress and graduation.</a:t>
            </a:r>
          </a:p>
          <a:p>
            <a:r>
              <a:rPr lang="en-US" dirty="0" smtClean="0"/>
              <a:t>Utilize ILPs (Individual Learning Plan) for career planning and evaluating academic progress. </a:t>
            </a:r>
          </a:p>
          <a:p>
            <a:r>
              <a:rPr lang="en-US" dirty="0" smtClean="0"/>
              <a:t>Utilize self-assessments as a tool for faculty to monitor resident wellness and residents to self-reflect on their own professional progress.  </a:t>
            </a:r>
          </a:p>
        </p:txBody>
      </p:sp>
    </p:spTree>
    <p:extLst>
      <p:ext uri="{BB962C8B-B14F-4D97-AF65-F5344CB8AC3E}">
        <p14:creationId xmlns:p14="http://schemas.microsoft.com/office/powerpoint/2010/main" val="358935692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CCC?</a:t>
            </a:r>
            <a:endParaRPr lang="en-US" dirty="0"/>
          </a:p>
        </p:txBody>
      </p:sp>
      <p:sp>
        <p:nvSpPr>
          <p:cNvPr id="3" name="Content Placeholder 2"/>
          <p:cNvSpPr>
            <a:spLocks noGrp="1"/>
          </p:cNvSpPr>
          <p:nvPr>
            <p:ph idx="1"/>
          </p:nvPr>
        </p:nvSpPr>
        <p:spPr/>
        <p:txBody>
          <a:bodyPr>
            <a:normAutofit/>
          </a:bodyPr>
          <a:lstStyle/>
          <a:p>
            <a:r>
              <a:rPr lang="en-US" dirty="0" smtClean="0"/>
              <a:t>A review committee to evaluate resident progress, and give feedback to advisors, while keeping residents on track to graduate.  The committee discusses and implements educational programs and evaluation tools for resident use.  </a:t>
            </a:r>
          </a:p>
          <a:p>
            <a:r>
              <a:rPr lang="en-US" dirty="0" smtClean="0"/>
              <a:t>How are we a “motivating” committee?</a:t>
            </a:r>
          </a:p>
          <a:p>
            <a:pPr lvl="1"/>
            <a:r>
              <a:rPr lang="en-US" dirty="0" smtClean="0"/>
              <a:t>Utilize our advisors to be our resident advocate and motivator</a:t>
            </a:r>
          </a:p>
          <a:p>
            <a:pPr lvl="1"/>
            <a:r>
              <a:rPr lang="en-US" dirty="0" smtClean="0"/>
              <a:t>Use our tools to help establish self-motivation within our residents—yielding adult learners/life-long learners.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5257800"/>
            <a:ext cx="2165332" cy="1404750"/>
          </a:xfrm>
          <a:prstGeom prst="rect">
            <a:avLst/>
          </a:prstGeom>
        </p:spPr>
      </p:pic>
    </p:spTree>
    <p:extLst>
      <p:ext uri="{BB962C8B-B14F-4D97-AF65-F5344CB8AC3E}">
        <p14:creationId xmlns:p14="http://schemas.microsoft.com/office/powerpoint/2010/main" val="2184775224"/>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nodeType="clickEffect">
                                  <p:stCondLst>
                                    <p:cond delay="0"/>
                                  </p:stCondLst>
                                  <p:childTnLst>
                                    <p:animEffect transition="out" filter="fade">
                                      <p:cBhvr>
                                        <p:cTn id="22" dur="500" tmFilter="0, 0; .2, .5; .8, .5; 1, 0"/>
                                        <p:tgtEl>
                                          <p:spTgt spid="4"/>
                                        </p:tgtEl>
                                      </p:cBhvr>
                                    </p:animEffect>
                                    <p:animScale>
                                      <p:cBhvr>
                                        <p:cTn id="23"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 tools?</a:t>
            </a:r>
            <a:endParaRPr lang="en-US" dirty="0"/>
          </a:p>
        </p:txBody>
      </p:sp>
      <p:sp>
        <p:nvSpPr>
          <p:cNvPr id="3" name="Content Placeholder 2"/>
          <p:cNvSpPr>
            <a:spLocks noGrp="1"/>
          </p:cNvSpPr>
          <p:nvPr>
            <p:ph idx="1"/>
          </p:nvPr>
        </p:nvSpPr>
        <p:spPr/>
        <p:txBody>
          <a:bodyPr/>
          <a:lstStyle/>
          <a:p>
            <a:r>
              <a:rPr lang="en-US" dirty="0" smtClean="0"/>
              <a:t>CCC Orientation</a:t>
            </a:r>
          </a:p>
          <a:p>
            <a:r>
              <a:rPr lang="en-US" dirty="0" smtClean="0"/>
              <a:t>ILP (Individual Learning Plan) </a:t>
            </a:r>
          </a:p>
          <a:p>
            <a:r>
              <a:rPr lang="en-US" dirty="0" smtClean="0"/>
              <a:t>Self-Assessments</a:t>
            </a:r>
          </a:p>
        </p:txBody>
      </p:sp>
    </p:spTree>
    <p:extLst>
      <p:ext uri="{BB962C8B-B14F-4D97-AF65-F5344CB8AC3E}">
        <p14:creationId xmlns:p14="http://schemas.microsoft.com/office/powerpoint/2010/main" val="1553306901"/>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CCC Orientation</a:t>
            </a:r>
            <a:endParaRPr lang="en-US" dirty="0"/>
          </a:p>
        </p:txBody>
      </p:sp>
      <p:sp>
        <p:nvSpPr>
          <p:cNvPr id="3" name="Content Placeholder 2"/>
          <p:cNvSpPr>
            <a:spLocks noGrp="1"/>
          </p:cNvSpPr>
          <p:nvPr>
            <p:ph idx="1"/>
          </p:nvPr>
        </p:nvSpPr>
        <p:spPr/>
        <p:txBody>
          <a:bodyPr/>
          <a:lstStyle/>
          <a:p>
            <a:r>
              <a:rPr lang="en-US" dirty="0" smtClean="0"/>
              <a:t>A way to set the stage with each resident.		</a:t>
            </a:r>
          </a:p>
          <a:p>
            <a:r>
              <a:rPr lang="en-US" dirty="0" smtClean="0"/>
              <a:t>Go over advising vs mentoring</a:t>
            </a:r>
          </a:p>
          <a:p>
            <a:r>
              <a:rPr lang="en-US" dirty="0" smtClean="0"/>
              <a:t>Core Competencies</a:t>
            </a:r>
          </a:p>
          <a:p>
            <a:pPr lvl="1"/>
            <a:r>
              <a:rPr lang="en-US" dirty="0" smtClean="0"/>
              <a:t>Patient Care, Interpersonal &amp; Communication Skills, Professionalism, Medical Knowledge, Systems Based Practice, Practice-Based Learning</a:t>
            </a:r>
          </a:p>
          <a:p>
            <a:r>
              <a:rPr lang="en-US" dirty="0" smtClean="0"/>
              <a:t>Milestones: levels 1-5</a:t>
            </a:r>
          </a:p>
          <a:p>
            <a:r>
              <a:rPr lang="en-US" dirty="0" smtClean="0"/>
              <a:t>Define the review process	</a:t>
            </a:r>
          </a:p>
          <a:p>
            <a:pPr lvl="1"/>
            <a:r>
              <a:rPr lang="en-US" dirty="0" smtClean="0"/>
              <a:t>Reiterate, not punitive.  Goal to utilize CCC, advisor and review process for professional growth and development.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7611" y="1252558"/>
            <a:ext cx="1991233" cy="15662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9354" y="3004085"/>
            <a:ext cx="1369490" cy="1917285"/>
          </a:xfrm>
          <a:prstGeom prst="rect">
            <a:avLst/>
          </a:prstGeom>
        </p:spPr>
      </p:pic>
    </p:spTree>
    <p:extLst>
      <p:ext uri="{BB962C8B-B14F-4D97-AF65-F5344CB8AC3E}">
        <p14:creationId xmlns:p14="http://schemas.microsoft.com/office/powerpoint/2010/main" val="177499303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Learning Plan</a:t>
            </a:r>
            <a:endParaRPr lang="en-US" dirty="0"/>
          </a:p>
        </p:txBody>
      </p:sp>
      <p:sp>
        <p:nvSpPr>
          <p:cNvPr id="3" name="Content Placeholder 2"/>
          <p:cNvSpPr>
            <a:spLocks noGrp="1"/>
          </p:cNvSpPr>
          <p:nvPr>
            <p:ph idx="1"/>
          </p:nvPr>
        </p:nvSpPr>
        <p:spPr/>
        <p:txBody>
          <a:bodyPr/>
          <a:lstStyle/>
          <a:p>
            <a:r>
              <a:rPr lang="en-US" dirty="0"/>
              <a:t>Residency and Career Goal Planning </a:t>
            </a:r>
          </a:p>
          <a:p>
            <a:pPr lvl="1"/>
            <a:r>
              <a:rPr lang="en-US" dirty="0"/>
              <a:t>used during orientation blocks each year</a:t>
            </a:r>
          </a:p>
          <a:p>
            <a:r>
              <a:rPr lang="en-US" dirty="0"/>
              <a:t>ILP used semi-annually during committee review </a:t>
            </a:r>
            <a:r>
              <a:rPr lang="en-US" dirty="0" smtClean="0"/>
              <a:t>and then </a:t>
            </a:r>
            <a:r>
              <a:rPr lang="en-US" dirty="0"/>
              <a:t>with </a:t>
            </a:r>
            <a:r>
              <a:rPr lang="en-US" dirty="0" smtClean="0"/>
              <a:t>resident-advisor </a:t>
            </a:r>
            <a:r>
              <a:rPr lang="en-US" dirty="0"/>
              <a:t>pair post review. </a:t>
            </a:r>
            <a:endParaRPr lang="en-US" dirty="0" smtClean="0"/>
          </a:p>
          <a:p>
            <a:pPr marL="0" indent="0">
              <a:buNone/>
            </a:pP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552" y="3762900"/>
            <a:ext cx="2050473" cy="2653553"/>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3758923"/>
            <a:ext cx="2050473" cy="2653553"/>
          </a:xfrm>
          <a:prstGeom prst="rect">
            <a:avLst/>
          </a:prstGeom>
        </p:spPr>
      </p:pic>
    </p:spTree>
    <p:extLst>
      <p:ext uri="{BB962C8B-B14F-4D97-AF65-F5344CB8AC3E}">
        <p14:creationId xmlns:p14="http://schemas.microsoft.com/office/powerpoint/2010/main" val="144119518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Self-Assessments</a:t>
            </a:r>
            <a:endParaRPr lang="en-US" dirty="0"/>
          </a:p>
        </p:txBody>
      </p:sp>
      <p:sp>
        <p:nvSpPr>
          <p:cNvPr id="3" name="Content Placeholder 2"/>
          <p:cNvSpPr>
            <a:spLocks noGrp="1"/>
          </p:cNvSpPr>
          <p:nvPr>
            <p:ph idx="1"/>
          </p:nvPr>
        </p:nvSpPr>
        <p:spPr/>
        <p:txBody>
          <a:bodyPr/>
          <a:lstStyle/>
          <a:p>
            <a:r>
              <a:rPr lang="en-US" dirty="0"/>
              <a:t>Sent out quarterly for residents to self reflect on their personal and professional progress.  </a:t>
            </a:r>
          </a:p>
          <a:p>
            <a:r>
              <a:rPr lang="en-US" dirty="0"/>
              <a:t>Faculty advisors and CCC can use this as one way to monitor resident well being. </a:t>
            </a:r>
            <a:endParaRPr lang="en-US" dirty="0" smtClean="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3476283"/>
            <a:ext cx="2527731" cy="3271181"/>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476283"/>
            <a:ext cx="4953000" cy="3299936"/>
          </a:xfrm>
          <a:prstGeom prst="rect">
            <a:avLst/>
          </a:prstGeom>
        </p:spPr>
      </p:pic>
      <p:sp>
        <p:nvSpPr>
          <p:cNvPr id="6" name="TextBox 5"/>
          <p:cNvSpPr txBox="1"/>
          <p:nvPr/>
        </p:nvSpPr>
        <p:spPr>
          <a:xfrm>
            <a:off x="5181600" y="6479712"/>
            <a:ext cx="533399" cy="18466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600" dirty="0"/>
              <a:t>R</a:t>
            </a:r>
            <a:r>
              <a:rPr lang="en-US" sz="600" dirty="0" smtClean="0"/>
              <a:t>esident</a:t>
            </a:r>
            <a:endParaRPr lang="en-US" sz="600" dirty="0"/>
          </a:p>
        </p:txBody>
      </p:sp>
    </p:spTree>
    <p:extLst>
      <p:ext uri="{BB962C8B-B14F-4D97-AF65-F5344CB8AC3E}">
        <p14:creationId xmlns:p14="http://schemas.microsoft.com/office/powerpoint/2010/main" val="194486563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4274" y="1606818"/>
            <a:ext cx="6966726" cy="4641582"/>
          </a:xfrm>
        </p:spPr>
      </p:pic>
      <p:sp>
        <p:nvSpPr>
          <p:cNvPr id="5" name="TextBox 4"/>
          <p:cNvSpPr txBox="1"/>
          <p:nvPr/>
        </p:nvSpPr>
        <p:spPr>
          <a:xfrm>
            <a:off x="2667000" y="5791200"/>
            <a:ext cx="1295400" cy="24622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000" dirty="0" smtClean="0"/>
              <a:t>Resident</a:t>
            </a:r>
            <a:endParaRPr lang="en-US" sz="1000" dirty="0"/>
          </a:p>
        </p:txBody>
      </p:sp>
    </p:spTree>
    <p:extLst>
      <p:ext uri="{BB962C8B-B14F-4D97-AF65-F5344CB8AC3E}">
        <p14:creationId xmlns:p14="http://schemas.microsoft.com/office/powerpoint/2010/main" val="3123479005"/>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19916</TotalTime>
  <Words>1062</Words>
  <Application>Microsoft Office PowerPoint</Application>
  <PresentationFormat>On-screen Show (4:3)</PresentationFormat>
  <Paragraphs>85</Paragraphs>
  <Slides>14</Slides>
  <Notes>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0" baseType="lpstr">
      <vt:lpstr>Arial</vt:lpstr>
      <vt:lpstr>Calibri</vt:lpstr>
      <vt:lpstr>Century Gothic</vt:lpstr>
      <vt:lpstr>Wingdings 3</vt:lpstr>
      <vt:lpstr>Ion</vt:lpstr>
      <vt:lpstr>Document</vt:lpstr>
      <vt:lpstr>Using Clinical Competency Committee Tools for Resident Involvement in Their Own Progression Towards Competency</vt:lpstr>
      <vt:lpstr>Disclosures</vt:lpstr>
      <vt:lpstr>Goals and Objectives</vt:lpstr>
      <vt:lpstr>What is the CCC?</vt:lpstr>
      <vt:lpstr>What are these tools?</vt:lpstr>
      <vt:lpstr>CCC Orientation</vt:lpstr>
      <vt:lpstr>Individual Learning Plan</vt:lpstr>
      <vt:lpstr>Self-Assessments</vt:lpstr>
      <vt:lpstr>Self-Assessments</vt:lpstr>
      <vt:lpstr>Interactive session</vt:lpstr>
      <vt:lpstr>How can we improve this process?</vt:lpstr>
      <vt:lpstr>Summary</vt:lpstr>
      <vt:lpstr>PowerPoint Presentation</vt:lpstr>
      <vt:lpstr>Take home stuff</vt:lpstr>
    </vt:vector>
  </TitlesOfParts>
  <Company>Kaiser Permanente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Caro-Bruce</dc:creator>
  <cp:lastModifiedBy>Rebecca M. Render</cp:lastModifiedBy>
  <cp:revision>91</cp:revision>
  <dcterms:created xsi:type="dcterms:W3CDTF">2014-04-01T23:44:06Z</dcterms:created>
  <dcterms:modified xsi:type="dcterms:W3CDTF">2017-05-02T18:44:23Z</dcterms:modified>
</cp:coreProperties>
</file>