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tags/tag11.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notesSlides/notesSlide13.xml" ContentType="application/vnd.openxmlformats-officedocument.presentationml.notesSlide+xml"/>
  <Override PartName="/ppt/tags/tag13.xml" ContentType="application/vnd.openxmlformats-officedocument.presentationml.tags+xml"/>
  <Override PartName="/ppt/notesSlides/notesSlide14.xml" ContentType="application/vnd.openxmlformats-officedocument.presentationml.notesSlide+xml"/>
  <Override PartName="/ppt/tags/tag14.xml" ContentType="application/vnd.openxmlformats-officedocument.presentationml.tags+xml"/>
  <Override PartName="/ppt/notesSlides/notesSlide15.xml" ContentType="application/vnd.openxmlformats-officedocument.presentationml.notesSlide+xml"/>
  <Override PartName="/ppt/tags/tag15.xml" ContentType="application/vnd.openxmlformats-officedocument.presentationml.tags+xml"/>
  <Override PartName="/ppt/notesSlides/notesSlide16.xml" ContentType="application/vnd.openxmlformats-officedocument.presentationml.notesSlide+xml"/>
  <Override PartName="/ppt/tags/tag16.xml" ContentType="application/vnd.openxmlformats-officedocument.presentationml.tags+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tags/tag18.xml" ContentType="application/vnd.openxmlformats-officedocument.presentationml.tags+xml"/>
  <Override PartName="/ppt/notesSlides/notesSlide19.xml" ContentType="application/vnd.openxmlformats-officedocument.presentationml.notesSlide+xml"/>
  <Override PartName="/ppt/tags/tag19.xml" ContentType="application/vnd.openxmlformats-officedocument.presentationml.tags+xml"/>
  <Override PartName="/ppt/notesSlides/notesSlide20.xml" ContentType="application/vnd.openxmlformats-officedocument.presentationml.notesSlide+xml"/>
  <Override PartName="/ppt/tags/tag20.xml" ContentType="application/vnd.openxmlformats-officedocument.presentationml.tags+xml"/>
  <Override PartName="/ppt/notesSlides/notesSlide21.xml" ContentType="application/vnd.openxmlformats-officedocument.presentationml.notesSlide+xml"/>
  <Override PartName="/ppt/tags/tag21.xml" ContentType="application/vnd.openxmlformats-officedocument.presentationml.tags+xml"/>
  <Override PartName="/ppt/notesSlides/notesSlide22.xml" ContentType="application/vnd.openxmlformats-officedocument.presentationml.notesSlide+xml"/>
  <Override PartName="/ppt/tags/tag22.xml" ContentType="application/vnd.openxmlformats-officedocument.presentationml.tags+xml"/>
  <Override PartName="/ppt/notesSlides/notesSlide23.xml" ContentType="application/vnd.openxmlformats-officedocument.presentationml.notesSlide+xml"/>
  <Override PartName="/ppt/tags/tag23.xml" ContentType="application/vnd.openxmlformats-officedocument.presentationml.tags+xml"/>
  <Override PartName="/ppt/notesSlides/notesSlide24.xml" ContentType="application/vnd.openxmlformats-officedocument.presentationml.notesSlide+xml"/>
  <Override PartName="/ppt/tags/tag24.xml" ContentType="application/vnd.openxmlformats-officedocument.presentationml.tags+xml"/>
  <Override PartName="/ppt/notesSlides/notesSlide25.xml" ContentType="application/vnd.openxmlformats-officedocument.presentationml.notesSlide+xml"/>
  <Override PartName="/ppt/tags/tag25.xml" ContentType="application/vnd.openxmlformats-officedocument.presentationml.tags+xml"/>
  <Override PartName="/ppt/notesSlides/notesSlide26.xml" ContentType="application/vnd.openxmlformats-officedocument.presentationml.notesSlide+xml"/>
  <Override PartName="/ppt/tags/tag26.xml" ContentType="application/vnd.openxmlformats-officedocument.presentationml.tags+xml"/>
  <Override PartName="/ppt/notesSlides/notesSlide27.xml" ContentType="application/vnd.openxmlformats-officedocument.presentationml.notesSlide+xml"/>
  <Override PartName="/ppt/tags/tag27.xml" ContentType="application/vnd.openxmlformats-officedocument.presentationml.tags+xml"/>
  <Override PartName="/ppt/notesSlides/notesSlide28.xml" ContentType="application/vnd.openxmlformats-officedocument.presentationml.notesSlide+xml"/>
  <Override PartName="/ppt/tags/tag28.xml" ContentType="application/vnd.openxmlformats-officedocument.presentationml.tags+xml"/>
  <Override PartName="/ppt/notesSlides/notesSlide29.xml" ContentType="application/vnd.openxmlformats-officedocument.presentationml.notesSlide+xml"/>
  <Override PartName="/ppt/tags/tag29.xml" ContentType="application/vnd.openxmlformats-officedocument.presentationml.tags+xml"/>
  <Override PartName="/ppt/notesSlides/notesSlide30.xml" ContentType="application/vnd.openxmlformats-officedocument.presentationml.notesSlide+xml"/>
  <Override PartName="/ppt/tags/tag30.xml" ContentType="application/vnd.openxmlformats-officedocument.presentationml.tags+xml"/>
  <Override PartName="/ppt/notesSlides/notesSlide31.xml" ContentType="application/vnd.openxmlformats-officedocument.presentationml.notesSlide+xml"/>
  <Override PartName="/ppt/tags/tag31.xml" ContentType="application/vnd.openxmlformats-officedocument.presentationml.tags+xml"/>
  <Override PartName="/ppt/notesSlides/notesSlide32.xml" ContentType="application/vnd.openxmlformats-officedocument.presentationml.notesSlide+xml"/>
  <Override PartName="/ppt/tags/tag32.xml" ContentType="application/vnd.openxmlformats-officedocument.presentationml.tags+xml"/>
  <Override PartName="/ppt/notesSlides/notesSlide33.xml" ContentType="application/vnd.openxmlformats-officedocument.presentationml.notesSlide+xml"/>
  <Override PartName="/ppt/tags/tag33.xml" ContentType="application/vnd.openxmlformats-officedocument.presentationml.tags+xml"/>
  <Override PartName="/ppt/notesSlides/notesSlide34.xml" ContentType="application/vnd.openxmlformats-officedocument.presentationml.notesSlide+xml"/>
  <Override PartName="/ppt/tags/tag34.xml" ContentType="application/vnd.openxmlformats-officedocument.presentationml.tags+xml"/>
  <Override PartName="/ppt/notesSlides/notesSlide35.xml" ContentType="application/vnd.openxmlformats-officedocument.presentationml.notesSlide+xml"/>
  <Override PartName="/ppt/tags/tag35.xml" ContentType="application/vnd.openxmlformats-officedocument.presentationml.tags+xml"/>
  <Override PartName="/ppt/notesSlides/notesSlide36.xml" ContentType="application/vnd.openxmlformats-officedocument.presentationml.notesSlide+xml"/>
  <Override PartName="/ppt/tags/tag36.xml" ContentType="application/vnd.openxmlformats-officedocument.presentationml.tags+xml"/>
  <Override PartName="/ppt/notesSlides/notesSlide37.xml" ContentType="application/vnd.openxmlformats-officedocument.presentationml.notesSlide+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7" r:id="rId3"/>
    <p:sldId id="289" r:id="rId4"/>
    <p:sldId id="259" r:id="rId5"/>
    <p:sldId id="260" r:id="rId6"/>
    <p:sldId id="261" r:id="rId7"/>
    <p:sldId id="262" r:id="rId8"/>
    <p:sldId id="263" r:id="rId9"/>
    <p:sldId id="264" r:id="rId10"/>
    <p:sldId id="265" r:id="rId11"/>
    <p:sldId id="266" r:id="rId12"/>
    <p:sldId id="267" r:id="rId13"/>
    <p:sldId id="268" r:id="rId14"/>
    <p:sldId id="269" r:id="rId15"/>
    <p:sldId id="292" r:id="rId16"/>
    <p:sldId id="270" r:id="rId17"/>
    <p:sldId id="271" r:id="rId18"/>
    <p:sldId id="272" r:id="rId19"/>
    <p:sldId id="273" r:id="rId20"/>
    <p:sldId id="282" r:id="rId21"/>
    <p:sldId id="283" r:id="rId22"/>
    <p:sldId id="284" r:id="rId23"/>
    <p:sldId id="285" r:id="rId24"/>
    <p:sldId id="286" r:id="rId25"/>
    <p:sldId id="287" r:id="rId26"/>
    <p:sldId id="290" r:id="rId27"/>
    <p:sldId id="288" r:id="rId28"/>
    <p:sldId id="274" r:id="rId29"/>
    <p:sldId id="275" r:id="rId30"/>
    <p:sldId id="276" r:id="rId31"/>
    <p:sldId id="277" r:id="rId32"/>
    <p:sldId id="278" r:id="rId33"/>
    <p:sldId id="279" r:id="rId34"/>
    <p:sldId id="281" r:id="rId35"/>
    <p:sldId id="293" r:id="rId36"/>
    <p:sldId id="280" r:id="rId37"/>
    <p:sldId id="291" r:id="rId38"/>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FF00"/>
    <a:srgbClr val="FFCC00"/>
    <a:srgbClr val="6633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560" autoAdjust="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355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pPr>
              <a:defRPr/>
            </a:pPr>
            <a:endParaRPr lang="en-US" altLang="en-US"/>
          </a:p>
        </p:txBody>
      </p:sp>
      <p:sp>
        <p:nvSpPr>
          <p:cNvPr id="3075" name="Rectangle 3"/>
          <p:cNvSpPr>
            <a:spLocks noGrp="1" noChangeArrowheads="1"/>
          </p:cNvSpPr>
          <p:nvPr>
            <p:ph type="dt" sz="quarter" idx="1"/>
          </p:nvPr>
        </p:nvSpPr>
        <p:spPr bwMode="auto">
          <a:xfrm>
            <a:off x="388620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ltLang="en-US"/>
          </a:p>
        </p:txBody>
      </p:sp>
      <p:sp>
        <p:nvSpPr>
          <p:cNvPr id="3076" name="Rectangle 4"/>
          <p:cNvSpPr>
            <a:spLocks noGrp="1" noChangeArrowheads="1"/>
          </p:cNvSpPr>
          <p:nvPr>
            <p:ph type="ftr" sz="quarter" idx="2"/>
          </p:nvPr>
        </p:nvSpPr>
        <p:spPr bwMode="auto">
          <a:xfrm>
            <a:off x="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pPr>
              <a:defRPr/>
            </a:pPr>
            <a:endParaRPr lang="en-US" altLang="en-US"/>
          </a:p>
        </p:txBody>
      </p:sp>
      <p:sp>
        <p:nvSpPr>
          <p:cNvPr id="3077" name="Rectangle 5"/>
          <p:cNvSpPr>
            <a:spLocks noGrp="1" noChangeArrowheads="1"/>
          </p:cNvSpPr>
          <p:nvPr>
            <p:ph type="sldNum" sz="quarter" idx="3"/>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pPr>
              <a:defRPr/>
            </a:pPr>
            <a:fld id="{1A469F4E-E80B-471F-91F7-D374A6416B43}" type="slidenum">
              <a:rPr lang="en-US" altLang="en-US"/>
              <a:pPr>
                <a:defRPr/>
              </a:pPr>
              <a:t>‹#›</a:t>
            </a:fld>
            <a:endParaRPr lang="en-US" altLang="en-US"/>
          </a:p>
        </p:txBody>
      </p:sp>
    </p:spTree>
    <p:extLst>
      <p:ext uri="{BB962C8B-B14F-4D97-AF65-F5344CB8AC3E}">
        <p14:creationId xmlns:p14="http://schemas.microsoft.com/office/powerpoint/2010/main" val="20099758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200"/>
            </a:lvl1pPr>
          </a:lstStyle>
          <a:p>
            <a:pPr>
              <a:defRPr/>
            </a:pPr>
            <a:endParaRPr lang="en-US" altLang="en-US"/>
          </a:p>
        </p:txBody>
      </p:sp>
      <p:sp>
        <p:nvSpPr>
          <p:cNvPr id="2051" name="Rectangle 3"/>
          <p:cNvSpPr>
            <a:spLocks noGrp="1" noChangeArrowheads="1"/>
          </p:cNvSpPr>
          <p:nvPr>
            <p:ph type="dt" idx="1"/>
          </p:nvPr>
        </p:nvSpPr>
        <p:spPr bwMode="auto">
          <a:xfrm>
            <a:off x="3886200" y="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200"/>
            </a:lvl1pPr>
          </a:lstStyle>
          <a:p>
            <a:pPr>
              <a:defRPr/>
            </a:pPr>
            <a:endParaRPr lang="en-US" altLang="en-US"/>
          </a:p>
        </p:txBody>
      </p:sp>
      <p:sp>
        <p:nvSpPr>
          <p:cNvPr id="38916" name="Rectangle 4"/>
          <p:cNvSpPr>
            <a:spLocks noGrp="1" noRot="1" noChangeAspect="1" noChangeArrowheads="1" noTextEdit="1"/>
          </p:cNvSpPr>
          <p:nvPr>
            <p:ph type="sldImg" idx="2"/>
          </p:nvPr>
        </p:nvSpPr>
        <p:spPr bwMode="auto">
          <a:xfrm>
            <a:off x="1108075" y="698500"/>
            <a:ext cx="4641850" cy="3482975"/>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14400" y="4415790"/>
            <a:ext cx="5029200" cy="4183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2054" name="Rectangle 6"/>
          <p:cNvSpPr>
            <a:spLocks noGrp="1" noChangeArrowheads="1"/>
          </p:cNvSpPr>
          <p:nvPr>
            <p:ph type="ftr" sz="quarter" idx="4"/>
          </p:nvPr>
        </p:nvSpPr>
        <p:spPr bwMode="auto">
          <a:xfrm>
            <a:off x="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defRPr sz="1200"/>
            </a:lvl1pPr>
          </a:lstStyle>
          <a:p>
            <a:pPr>
              <a:defRPr/>
            </a:pPr>
            <a:endParaRPr lang="en-US" altLang="en-US"/>
          </a:p>
        </p:txBody>
      </p:sp>
      <p:sp>
        <p:nvSpPr>
          <p:cNvPr id="2055" name="Rectangle 7"/>
          <p:cNvSpPr>
            <a:spLocks noGrp="1" noChangeArrowheads="1"/>
          </p:cNvSpPr>
          <p:nvPr>
            <p:ph type="sldNum" sz="quarter" idx="5"/>
          </p:nvPr>
        </p:nvSpPr>
        <p:spPr bwMode="auto">
          <a:xfrm>
            <a:off x="3886200" y="8831580"/>
            <a:ext cx="2971800" cy="464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b" anchorCtr="0" compatLnSpc="1">
            <a:prstTxWarp prst="textNoShape">
              <a:avLst/>
            </a:prstTxWarp>
          </a:bodyPr>
          <a:lstStyle>
            <a:lvl1pPr algn="r">
              <a:defRPr sz="1200"/>
            </a:lvl1pPr>
          </a:lstStyle>
          <a:p>
            <a:pPr>
              <a:defRPr/>
            </a:pPr>
            <a:fld id="{21641EBC-BAE5-4B75-AC3B-C0BFDC8C827A}" type="slidenum">
              <a:rPr lang="en-US" altLang="en-US"/>
              <a:pPr>
                <a:defRPr/>
              </a:pPr>
              <a:t>‹#›</a:t>
            </a:fld>
            <a:endParaRPr lang="en-US" altLang="en-US"/>
          </a:p>
        </p:txBody>
      </p:sp>
    </p:spTree>
    <p:extLst>
      <p:ext uri="{BB962C8B-B14F-4D97-AF65-F5344CB8AC3E}">
        <p14:creationId xmlns:p14="http://schemas.microsoft.com/office/powerpoint/2010/main" val="4176520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slide" Target="../slides/slide1.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19.xml.rels><?xml version="1.0" encoding="UTF-8" standalone="yes"?>
<Relationships xmlns="http://schemas.openxmlformats.org/package/2006/relationships"><Relationship Id="rId3" Type="http://schemas.openxmlformats.org/officeDocument/2006/relationships/slide" Target="../slides/slide19.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2.xml.rels><?xml version="1.0" encoding="UTF-8" standalone="yes"?>
<Relationships xmlns="http://schemas.openxmlformats.org/package/2006/relationships"><Relationship Id="rId3" Type="http://schemas.openxmlformats.org/officeDocument/2006/relationships/slide" Target="../slides/slide2.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21.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22.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2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25.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26.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28.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30.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32.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33.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35.xml.rels><?xml version="1.0" encoding="UTF-8" standalone="yes"?>
<Relationships xmlns="http://schemas.openxmlformats.org/package/2006/relationships"><Relationship Id="rId3" Type="http://schemas.openxmlformats.org/officeDocument/2006/relationships/slide" Target="../slides/slide35.xml"/><Relationship Id="rId2" Type="http://schemas.openxmlformats.org/officeDocument/2006/relationships/notesMaster" Target="../notesMasters/notesMaster1.xml"/><Relationship Id="rId1" Type="http://schemas.openxmlformats.org/officeDocument/2006/relationships/tags" Target="../tags/tag35.xml"/></Relationships>
</file>

<file path=ppt/notesSlides/_rels/notesSlide36.xml.rels><?xml version="1.0" encoding="UTF-8" standalone="yes"?>
<Relationships xmlns="http://schemas.openxmlformats.org/package/2006/relationships"><Relationship Id="rId3" Type="http://schemas.openxmlformats.org/officeDocument/2006/relationships/slide" Target="../slides/slide36.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37.xml.rels><?xml version="1.0" encoding="UTF-8" standalone="yes"?>
<Relationships xmlns="http://schemas.openxmlformats.org/package/2006/relationships"><Relationship Id="rId3" Type="http://schemas.openxmlformats.org/officeDocument/2006/relationships/slide" Target="../slides/slide37.xml"/><Relationship Id="rId2" Type="http://schemas.openxmlformats.org/officeDocument/2006/relationships/notesMaster" Target="../notesMasters/notesMaster1.xml"/><Relationship Id="rId1" Type="http://schemas.openxmlformats.org/officeDocument/2006/relationships/tags" Target="../tags/tag37.xml"/></Relationships>
</file>

<file path=ppt/notesSlides/_rels/notesSlide4.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29BA6B3-D216-43D4-9286-CF424639972A}" type="slidenum">
              <a:rPr lang="en-US" altLang="en-US" smtClean="0"/>
              <a:pPr eaLnBrk="1" hangingPunct="1">
                <a:spcBef>
                  <a:spcPct val="0"/>
                </a:spcBef>
              </a:pPr>
              <a:t>1</a:t>
            </a:fld>
            <a:endParaRPr lang="en-US" altLang="en-US" smtClean="0"/>
          </a:p>
        </p:txBody>
      </p:sp>
      <p:sp>
        <p:nvSpPr>
          <p:cNvPr id="39939" name="Rectangle 2"/>
          <p:cNvSpPr>
            <a:spLocks noGrp="1" noRot="1" noChangeAspect="1" noChangeArrowheads="1" noTextEdit="1"/>
          </p:cNvSpPr>
          <p:nvPr>
            <p:ph type="sldImg"/>
            <p:custDataLst>
              <p:tags r:id="rId1"/>
            </p:custDataLst>
          </p:nvPr>
        </p:nvSpPr>
        <p:spPr>
          <a:ln cap="flat"/>
        </p:spPr>
      </p:sp>
      <p:sp>
        <p:nvSpPr>
          <p:cNvPr id="39940" name="Rectangle 3"/>
          <p:cNvSpPr>
            <a:spLocks noGrp="1" noChangeArrowheads="1"/>
          </p:cNvSpPr>
          <p:nvPr>
            <p:ph type="body" idx="1"/>
          </p:nvPr>
        </p:nvSpPr>
        <p:spPr>
          <a:noFill/>
        </p:spPr>
        <p:txBody>
          <a:bodyPr/>
          <a:lstStyle/>
          <a:p>
            <a:pPr eaLnBrk="1" hangingPunct="1"/>
            <a:r>
              <a:rPr lang="en-US" altLang="en-US" dirty="0" smtClean="0"/>
              <a:t>RAJ</a:t>
            </a:r>
          </a:p>
          <a:p>
            <a:pPr eaLnBrk="1" hangingPunct="1"/>
            <a:endParaRPr lang="en-US" altLang="en-US" dirty="0" smtClean="0"/>
          </a:p>
          <a:p>
            <a:pPr eaLnBrk="1" hangingPunct="1"/>
            <a:r>
              <a:rPr lang="en-US" altLang="en-US" dirty="0" smtClean="0"/>
              <a:t>INTRODUCE SELVES</a:t>
            </a:r>
          </a:p>
          <a:p>
            <a:pPr eaLnBrk="1" hangingPunct="1"/>
            <a:r>
              <a:rPr lang="en-US" altLang="en-US" dirty="0" smtClean="0"/>
              <a:t>ASK THE AUDIENCE TO INTRODUCE THEMSELVES (BY GROUP), DIRECTORS, FACULTY</a:t>
            </a:r>
          </a:p>
          <a:p>
            <a:pPr eaLnBrk="1" hangingPunct="1"/>
            <a:endParaRPr lang="en-US" altLang="en-US" dirty="0" smtClean="0"/>
          </a:p>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AFA6E18-0D29-4A5E-9E01-6BFBCAC882C9}" type="slidenum">
              <a:rPr lang="en-US" altLang="en-US" smtClean="0"/>
              <a:pPr eaLnBrk="1" hangingPunct="1">
                <a:spcBef>
                  <a:spcPct val="0"/>
                </a:spcBef>
              </a:pPr>
              <a:t>10</a:t>
            </a:fld>
            <a:endParaRPr lang="en-US" altLang="en-US" smtClean="0"/>
          </a:p>
        </p:txBody>
      </p:sp>
      <p:sp>
        <p:nvSpPr>
          <p:cNvPr id="48131" name="Rectangle 2"/>
          <p:cNvSpPr>
            <a:spLocks noGrp="1" noRot="1" noChangeAspect="1" noChangeArrowheads="1" noTextEdit="1"/>
          </p:cNvSpPr>
          <p:nvPr>
            <p:ph type="sldImg"/>
            <p:custDataLst>
              <p:tags r:id="rId1"/>
            </p:custDataLst>
          </p:nvPr>
        </p:nvSpPr>
        <p:spPr>
          <a:ln cap="flat"/>
        </p:spPr>
      </p:sp>
      <p:sp>
        <p:nvSpPr>
          <p:cNvPr id="48132"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18613C4-557D-4621-803A-80C855FE5392}" type="slidenum">
              <a:rPr lang="en-US" altLang="en-US" smtClean="0"/>
              <a:pPr eaLnBrk="1" hangingPunct="1">
                <a:spcBef>
                  <a:spcPct val="0"/>
                </a:spcBef>
              </a:pPr>
              <a:t>11</a:t>
            </a:fld>
            <a:endParaRPr lang="en-US" altLang="en-US" smtClean="0"/>
          </a:p>
        </p:txBody>
      </p:sp>
      <p:sp>
        <p:nvSpPr>
          <p:cNvPr id="49155" name="Rectangle 2"/>
          <p:cNvSpPr>
            <a:spLocks noGrp="1" noRot="1" noChangeAspect="1" noChangeArrowheads="1" noTextEdit="1"/>
          </p:cNvSpPr>
          <p:nvPr>
            <p:ph type="sldImg"/>
            <p:custDataLst>
              <p:tags r:id="rId1"/>
            </p:custDataLst>
          </p:nvPr>
        </p:nvSpPr>
        <p:spPr>
          <a:ln cap="flat"/>
        </p:spPr>
      </p:sp>
      <p:sp>
        <p:nvSpPr>
          <p:cNvPr id="49156"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F4FF3B5-750B-48A9-9EAC-CFE90F69C3AD}" type="slidenum">
              <a:rPr lang="en-US" altLang="en-US" smtClean="0"/>
              <a:pPr eaLnBrk="1" hangingPunct="1">
                <a:spcBef>
                  <a:spcPct val="0"/>
                </a:spcBef>
              </a:pPr>
              <a:t>12</a:t>
            </a:fld>
            <a:endParaRPr lang="en-US" altLang="en-US" smtClean="0"/>
          </a:p>
        </p:txBody>
      </p:sp>
      <p:sp>
        <p:nvSpPr>
          <p:cNvPr id="50179" name="Rectangle 2"/>
          <p:cNvSpPr>
            <a:spLocks noGrp="1" noRot="1" noChangeAspect="1" noChangeArrowheads="1" noTextEdit="1"/>
          </p:cNvSpPr>
          <p:nvPr>
            <p:ph type="sldImg"/>
            <p:custDataLst>
              <p:tags r:id="rId1"/>
            </p:custDataLst>
          </p:nvPr>
        </p:nvSpPr>
        <p:spPr>
          <a:ln cap="flat"/>
        </p:spPr>
      </p:sp>
      <p:sp>
        <p:nvSpPr>
          <p:cNvPr id="50180"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560A338-C484-4CD4-A06D-E86C105EE7FF}" type="slidenum">
              <a:rPr lang="en-US" altLang="en-US" smtClean="0"/>
              <a:pPr eaLnBrk="1" hangingPunct="1">
                <a:spcBef>
                  <a:spcPct val="0"/>
                </a:spcBef>
              </a:pPr>
              <a:t>13</a:t>
            </a:fld>
            <a:endParaRPr lang="en-US" altLang="en-US" smtClean="0"/>
          </a:p>
        </p:txBody>
      </p:sp>
      <p:sp>
        <p:nvSpPr>
          <p:cNvPr id="51203" name="Rectangle 2"/>
          <p:cNvSpPr>
            <a:spLocks noGrp="1" noRot="1" noChangeAspect="1" noChangeArrowheads="1" noTextEdit="1"/>
          </p:cNvSpPr>
          <p:nvPr>
            <p:ph type="sldImg"/>
            <p:custDataLst>
              <p:tags r:id="rId1"/>
            </p:custDataLst>
          </p:nvPr>
        </p:nvSpPr>
        <p:spPr>
          <a:ln cap="flat"/>
        </p:spPr>
      </p:sp>
      <p:sp>
        <p:nvSpPr>
          <p:cNvPr id="51204"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FD695C1-B768-49FC-84AC-A02A446AEA6E}" type="slidenum">
              <a:rPr lang="en-US" altLang="en-US" smtClean="0"/>
              <a:pPr eaLnBrk="1" hangingPunct="1">
                <a:spcBef>
                  <a:spcPct val="0"/>
                </a:spcBef>
              </a:pPr>
              <a:t>14</a:t>
            </a:fld>
            <a:endParaRPr lang="en-US" altLang="en-US" smtClean="0"/>
          </a:p>
        </p:txBody>
      </p:sp>
      <p:sp>
        <p:nvSpPr>
          <p:cNvPr id="52227" name="Rectangle 2"/>
          <p:cNvSpPr>
            <a:spLocks noGrp="1" noRot="1" noChangeAspect="1" noChangeArrowheads="1" noTextEdit="1"/>
          </p:cNvSpPr>
          <p:nvPr>
            <p:ph type="sldImg"/>
            <p:custDataLst>
              <p:tags r:id="rId1"/>
            </p:custDataLst>
          </p:nvPr>
        </p:nvSpPr>
        <p:spPr>
          <a:ln cap="flat"/>
        </p:spPr>
      </p:sp>
      <p:sp>
        <p:nvSpPr>
          <p:cNvPr id="52228"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custDataLst>
              <p:tags r:id="rId1"/>
            </p:custDataLst>
          </p:nvPr>
        </p:nvSpPr>
        <p:spPr>
          <a:noFill/>
        </p:spPr>
        <p:txBody>
          <a:bodyPr/>
          <a:lstStyle/>
          <a:p>
            <a:r>
              <a:rPr lang="en-US" altLang="en-US" dirty="0" smtClean="0"/>
              <a:t>RAJ – LOTS</a:t>
            </a:r>
            <a:r>
              <a:rPr lang="en-US" altLang="en-US" baseline="0" dirty="0" smtClean="0"/>
              <a:t> MORE INFO BELOW TO HELP YOU </a:t>
            </a:r>
            <a:endParaRPr lang="en-US" altLang="en-US" dirty="0" smtClean="0"/>
          </a:p>
          <a:p>
            <a:endParaRPr lang="en-US" altLang="en-US" dirty="0" smtClean="0"/>
          </a:p>
          <a:p>
            <a:r>
              <a:rPr lang="en-US" altLang="en-US" dirty="0" smtClean="0"/>
              <a:t>ANOTHER FRAMEWORK TO HELP RESIDENTS CONNECT</a:t>
            </a:r>
            <a:r>
              <a:rPr lang="en-US" altLang="en-US" baseline="0" dirty="0" smtClean="0"/>
              <a:t> WITH DEVELOPING DIFFERENT CONFLICT MGMT SKILLS FOR DIFFERENT TYPES OF SITUATIONS:</a:t>
            </a:r>
            <a:br>
              <a:rPr lang="en-US" altLang="en-US" baseline="0" dirty="0" smtClean="0"/>
            </a:br>
            <a:r>
              <a:rPr lang="en-US" altLang="en-US" baseline="0" dirty="0" smtClean="0"/>
              <a:t>What each style accomplishes and when this style might be useful – </a:t>
            </a:r>
          </a:p>
          <a:p>
            <a:endParaRPr lang="en-US" altLang="en-US" dirty="0" smtClean="0"/>
          </a:p>
          <a:p>
            <a:r>
              <a:rPr lang="en-US" altLang="en-US" dirty="0" smtClean="0"/>
              <a:t>Competing – you try to satisfy your own concerns at the other person’s expense:  </a:t>
            </a:r>
            <a:br>
              <a:rPr lang="en-US" altLang="en-US" dirty="0" smtClean="0"/>
            </a:br>
            <a:r>
              <a:rPr lang="en-US" altLang="en-US" dirty="0" smtClean="0"/>
              <a:t>When to use this: Quick, decisive action needed; Important but unpopular issues are at stake and where there isn’t “right” way</a:t>
            </a:r>
          </a:p>
          <a:p>
            <a:r>
              <a:rPr lang="en-US" altLang="en-US" dirty="0" smtClean="0"/>
              <a:t> </a:t>
            </a:r>
          </a:p>
          <a:p>
            <a:r>
              <a:rPr lang="en-US" altLang="en-US" dirty="0" smtClean="0"/>
              <a:t>Collaborating – You try to find a win-win solution that completing satisfies both persons’ concerns</a:t>
            </a:r>
            <a:br>
              <a:rPr lang="en-US" altLang="en-US" dirty="0" smtClean="0"/>
            </a:br>
            <a:r>
              <a:rPr lang="en-US" altLang="en-US" dirty="0" smtClean="0"/>
              <a:t>When to use: Both sets of concerns too important to be compromised; Needs insights from different perspectives</a:t>
            </a:r>
          </a:p>
          <a:p>
            <a:r>
              <a:rPr lang="en-US" altLang="en-US" dirty="0" smtClean="0"/>
              <a:t>Increases others’ commitment to solutions; Long-term major issues</a:t>
            </a:r>
          </a:p>
          <a:p>
            <a:r>
              <a:rPr lang="en-US" altLang="en-US" dirty="0" smtClean="0"/>
              <a:t> </a:t>
            </a:r>
            <a:br>
              <a:rPr lang="en-US" altLang="en-US" dirty="0" smtClean="0"/>
            </a:br>
            <a:r>
              <a:rPr lang="en-US" altLang="en-US" dirty="0" smtClean="0"/>
              <a:t>Compromising – You try to find an acceptable solution that only partially satisfies both persons’ concerns</a:t>
            </a:r>
            <a:br>
              <a:rPr lang="en-US" altLang="en-US" dirty="0" smtClean="0"/>
            </a:br>
            <a:r>
              <a:rPr lang="en-US" altLang="en-US" dirty="0" smtClean="0"/>
              <a:t>When to use: Moderately important goals but not worth potential disruption of more assertive modes;</a:t>
            </a:r>
          </a:p>
          <a:p>
            <a:r>
              <a:rPr lang="en-US" altLang="en-US" dirty="0" smtClean="0"/>
              <a:t>Two equally strong parties committed to mutually exclusive goals; Expediency; Back up competing/collaborating</a:t>
            </a:r>
          </a:p>
          <a:p>
            <a:r>
              <a:rPr lang="en-US" altLang="en-US" dirty="0" smtClean="0"/>
              <a:t>  </a:t>
            </a:r>
          </a:p>
          <a:p>
            <a:r>
              <a:rPr lang="en-US" altLang="en-US" dirty="0" smtClean="0"/>
              <a:t>Avoiding – You sidestep the conflict without trying to satisfy either persons’ concerns</a:t>
            </a:r>
          </a:p>
          <a:p>
            <a:r>
              <a:rPr lang="en-US" altLang="en-US" dirty="0" smtClean="0"/>
              <a:t>When to use: Trivial issues; No chance of getting what you want; Potential risk of confrontation outweigh benefits of resolution; Other better places to resolve the issue</a:t>
            </a:r>
          </a:p>
          <a:p>
            <a:r>
              <a:rPr lang="en-US" altLang="en-US" dirty="0" smtClean="0"/>
              <a:t/>
            </a:r>
            <a:br>
              <a:rPr lang="en-US" altLang="en-US" dirty="0" smtClean="0"/>
            </a:br>
            <a:r>
              <a:rPr lang="en-US" altLang="en-US" dirty="0" smtClean="0"/>
              <a:t>Accommodation – You attempt to satisfy the other person’s concerns at the expense of your own.</a:t>
            </a:r>
          </a:p>
          <a:p>
            <a:r>
              <a:rPr lang="en-US" altLang="en-US" dirty="0" smtClean="0"/>
              <a:t>When to use: Issue much more important to other party; To limit damage of continued conflict; To bank favors;</a:t>
            </a:r>
          </a:p>
          <a:p>
            <a:r>
              <a:rPr lang="en-US" altLang="en-US" dirty="0" smtClean="0"/>
              <a:t>When in the wrong</a:t>
            </a:r>
          </a:p>
        </p:txBody>
      </p:sp>
      <p:sp>
        <p:nvSpPr>
          <p:cNvPr id="53252" name="Slide Number Placeholder 3"/>
          <p:cNvSpPr>
            <a:spLocks noGrp="1"/>
          </p:cNvSpPr>
          <p:nvPr>
            <p:ph type="sldNum" sz="quarter" idx="5"/>
          </p:nvPr>
        </p:nvSpPr>
        <p:spPr>
          <a:noFill/>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6AFD9F5-3A47-4B6A-B588-B27B2F6AE373}" type="slidenum">
              <a:rPr lang="en-US" altLang="en-US" sz="1200" smtClean="0"/>
              <a:pPr eaLnBrk="1" hangingPunct="1"/>
              <a:t>15</a:t>
            </a:fld>
            <a:endParaRPr lang="en-US" altLang="en-US" sz="120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9272B8FF-BAB5-4294-A000-7208B83D6640}" type="slidenum">
              <a:rPr lang="en-US" altLang="en-US" smtClean="0"/>
              <a:pPr eaLnBrk="1" hangingPunct="1">
                <a:spcBef>
                  <a:spcPct val="0"/>
                </a:spcBef>
              </a:pPr>
              <a:t>16</a:t>
            </a:fld>
            <a:endParaRPr lang="en-US" altLang="en-US" smtClean="0"/>
          </a:p>
        </p:txBody>
      </p:sp>
      <p:sp>
        <p:nvSpPr>
          <p:cNvPr id="54275" name="Rectangle 2"/>
          <p:cNvSpPr>
            <a:spLocks noGrp="1" noRot="1" noChangeAspect="1" noChangeArrowheads="1" noTextEdit="1"/>
          </p:cNvSpPr>
          <p:nvPr>
            <p:ph type="sldImg"/>
            <p:custDataLst>
              <p:tags r:id="rId1"/>
            </p:custDataLst>
          </p:nvPr>
        </p:nvSpPr>
        <p:spPr>
          <a:ln cap="flat"/>
        </p:spPr>
      </p:sp>
      <p:sp>
        <p:nvSpPr>
          <p:cNvPr id="54276"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1581812-DD45-4DB5-848C-D1581EDA795D}" type="slidenum">
              <a:rPr lang="en-US" altLang="en-US" smtClean="0"/>
              <a:pPr eaLnBrk="1" hangingPunct="1">
                <a:spcBef>
                  <a:spcPct val="0"/>
                </a:spcBef>
              </a:pPr>
              <a:t>17</a:t>
            </a:fld>
            <a:endParaRPr lang="en-US" altLang="en-US" smtClean="0"/>
          </a:p>
        </p:txBody>
      </p:sp>
      <p:sp>
        <p:nvSpPr>
          <p:cNvPr id="55299" name="Rectangle 2"/>
          <p:cNvSpPr>
            <a:spLocks noGrp="1" noRot="1" noChangeAspect="1" noChangeArrowheads="1" noTextEdit="1"/>
          </p:cNvSpPr>
          <p:nvPr>
            <p:ph type="sldImg"/>
            <p:custDataLst>
              <p:tags r:id="rId1"/>
            </p:custDataLst>
          </p:nvPr>
        </p:nvSpPr>
        <p:spPr>
          <a:ln cap="flat"/>
        </p:spPr>
      </p:sp>
      <p:sp>
        <p:nvSpPr>
          <p:cNvPr id="55300"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03084EC3-CF8A-4693-8C3E-9CCD3A1DBA0C}" type="slidenum">
              <a:rPr lang="en-US" altLang="en-US" smtClean="0"/>
              <a:pPr eaLnBrk="1" hangingPunct="1">
                <a:spcBef>
                  <a:spcPct val="0"/>
                </a:spcBef>
              </a:pPr>
              <a:t>18</a:t>
            </a:fld>
            <a:endParaRPr lang="en-US" altLang="en-US" smtClean="0"/>
          </a:p>
        </p:txBody>
      </p:sp>
      <p:sp>
        <p:nvSpPr>
          <p:cNvPr id="56323" name="Rectangle 2"/>
          <p:cNvSpPr>
            <a:spLocks noGrp="1" noRot="1" noChangeAspect="1" noChangeArrowheads="1" noTextEdit="1"/>
          </p:cNvSpPr>
          <p:nvPr>
            <p:ph type="sldImg"/>
            <p:custDataLst>
              <p:tags r:id="rId1"/>
            </p:custDataLst>
          </p:nvPr>
        </p:nvSpPr>
        <p:spPr>
          <a:ln cap="flat"/>
        </p:spPr>
      </p:sp>
      <p:sp>
        <p:nvSpPr>
          <p:cNvPr id="56324"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D09A123-29A9-4215-B3B1-24BFE381FBE1}" type="slidenum">
              <a:rPr lang="en-US" altLang="en-US" smtClean="0"/>
              <a:pPr eaLnBrk="1" hangingPunct="1">
                <a:spcBef>
                  <a:spcPct val="0"/>
                </a:spcBef>
              </a:pPr>
              <a:t>19</a:t>
            </a:fld>
            <a:endParaRPr lang="en-US" altLang="en-US" smtClean="0"/>
          </a:p>
        </p:txBody>
      </p:sp>
      <p:sp>
        <p:nvSpPr>
          <p:cNvPr id="57347" name="Rectangle 2"/>
          <p:cNvSpPr>
            <a:spLocks noGrp="1" noRot="1" noChangeAspect="1" noChangeArrowheads="1" noTextEdit="1"/>
          </p:cNvSpPr>
          <p:nvPr>
            <p:ph type="sldImg"/>
            <p:custDataLst>
              <p:tags r:id="rId1"/>
            </p:custDataLst>
          </p:nvPr>
        </p:nvSpPr>
        <p:spPr>
          <a:ln cap="flat"/>
        </p:spPr>
      </p:sp>
      <p:sp>
        <p:nvSpPr>
          <p:cNvPr id="57348"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1375E53F-5B5E-4754-B11D-6C799B6D4267}" type="slidenum">
              <a:rPr lang="en-US" altLang="en-US" smtClean="0"/>
              <a:pPr eaLnBrk="1" hangingPunct="1">
                <a:spcBef>
                  <a:spcPct val="0"/>
                </a:spcBef>
              </a:pPr>
              <a:t>2</a:t>
            </a:fld>
            <a:endParaRPr lang="en-US" altLang="en-US" smtClean="0"/>
          </a:p>
        </p:txBody>
      </p:sp>
      <p:sp>
        <p:nvSpPr>
          <p:cNvPr id="40963" name="Rectangle 2"/>
          <p:cNvSpPr>
            <a:spLocks noGrp="1" noRot="1" noChangeAspect="1" noChangeArrowheads="1" noTextEdit="1"/>
          </p:cNvSpPr>
          <p:nvPr>
            <p:ph type="sldImg"/>
            <p:custDataLst>
              <p:tags r:id="rId1"/>
            </p:custDataLst>
          </p:nvPr>
        </p:nvSpPr>
        <p:spPr>
          <a:ln cap="flat"/>
        </p:spPr>
      </p:sp>
      <p:sp>
        <p:nvSpPr>
          <p:cNvPr id="40964"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E0507739-6D1E-4BF3-BE96-3BA00B9503E6}" type="slidenum">
              <a:rPr lang="en-US" altLang="en-US" smtClean="0"/>
              <a:pPr eaLnBrk="1" hangingPunct="1">
                <a:spcBef>
                  <a:spcPct val="0"/>
                </a:spcBef>
              </a:pPr>
              <a:t>20</a:t>
            </a:fld>
            <a:endParaRPr lang="en-US" altLang="en-US" smtClean="0"/>
          </a:p>
        </p:txBody>
      </p:sp>
      <p:sp>
        <p:nvSpPr>
          <p:cNvPr id="58371" name="Rectangle 2"/>
          <p:cNvSpPr>
            <a:spLocks noGrp="1" noRot="1" noChangeAspect="1" noChangeArrowheads="1" noTextEdit="1"/>
          </p:cNvSpPr>
          <p:nvPr>
            <p:ph type="sldImg"/>
            <p:custDataLst>
              <p:tags r:id="rId1"/>
            </p:custDataLst>
          </p:nvPr>
        </p:nvSpPr>
        <p:spPr>
          <a:ln cap="flat"/>
        </p:spPr>
      </p:sp>
      <p:sp>
        <p:nvSpPr>
          <p:cNvPr id="58372"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1033FB2-D4BD-4E79-A7D8-627E71589A00}" type="slidenum">
              <a:rPr lang="en-US" altLang="en-US" smtClean="0"/>
              <a:pPr eaLnBrk="1" hangingPunct="1">
                <a:spcBef>
                  <a:spcPct val="0"/>
                </a:spcBef>
              </a:pPr>
              <a:t>21</a:t>
            </a:fld>
            <a:endParaRPr lang="en-US" altLang="en-US" smtClean="0"/>
          </a:p>
        </p:txBody>
      </p:sp>
      <p:sp>
        <p:nvSpPr>
          <p:cNvPr id="59395" name="Rectangle 2"/>
          <p:cNvSpPr>
            <a:spLocks noGrp="1" noRot="1" noChangeAspect="1" noChangeArrowheads="1" noTextEdit="1"/>
          </p:cNvSpPr>
          <p:nvPr>
            <p:ph type="sldImg"/>
            <p:custDataLst>
              <p:tags r:id="rId1"/>
            </p:custDataLst>
          </p:nvPr>
        </p:nvSpPr>
        <p:spPr>
          <a:ln cap="flat"/>
        </p:spPr>
      </p:sp>
      <p:sp>
        <p:nvSpPr>
          <p:cNvPr id="59396"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8FA02F5-8CFC-43CE-B3F0-563DA667F909}" type="slidenum">
              <a:rPr lang="en-US" altLang="en-US" smtClean="0"/>
              <a:pPr eaLnBrk="1" hangingPunct="1">
                <a:spcBef>
                  <a:spcPct val="0"/>
                </a:spcBef>
              </a:pPr>
              <a:t>22</a:t>
            </a:fld>
            <a:endParaRPr lang="en-US" altLang="en-US" smtClean="0"/>
          </a:p>
        </p:txBody>
      </p:sp>
      <p:sp>
        <p:nvSpPr>
          <p:cNvPr id="60419" name="Rectangle 2"/>
          <p:cNvSpPr>
            <a:spLocks noGrp="1" noRot="1" noChangeAspect="1" noChangeArrowheads="1" noTextEdit="1"/>
          </p:cNvSpPr>
          <p:nvPr>
            <p:ph type="sldImg"/>
            <p:custDataLst>
              <p:tags r:id="rId1"/>
            </p:custDataLst>
          </p:nvPr>
        </p:nvSpPr>
        <p:spPr>
          <a:ln cap="flat"/>
        </p:spPr>
      </p:sp>
      <p:sp>
        <p:nvSpPr>
          <p:cNvPr id="60420"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89CA382-EB51-4E78-B840-569E5FD8EE23}" type="slidenum">
              <a:rPr lang="en-US" altLang="en-US" smtClean="0"/>
              <a:pPr eaLnBrk="1" hangingPunct="1">
                <a:spcBef>
                  <a:spcPct val="0"/>
                </a:spcBef>
              </a:pPr>
              <a:t>23</a:t>
            </a:fld>
            <a:endParaRPr lang="en-US" altLang="en-US" smtClean="0"/>
          </a:p>
        </p:txBody>
      </p:sp>
      <p:sp>
        <p:nvSpPr>
          <p:cNvPr id="61443" name="Rectangle 2"/>
          <p:cNvSpPr>
            <a:spLocks noGrp="1" noRot="1" noChangeAspect="1" noChangeArrowheads="1" noTextEdit="1"/>
          </p:cNvSpPr>
          <p:nvPr>
            <p:ph type="sldImg"/>
            <p:custDataLst>
              <p:tags r:id="rId1"/>
            </p:custDataLst>
          </p:nvPr>
        </p:nvSpPr>
        <p:spPr>
          <a:ln cap="flat"/>
        </p:spPr>
      </p:sp>
      <p:sp>
        <p:nvSpPr>
          <p:cNvPr id="61444"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8A83953-B464-4BDE-8474-B1A0834D9C4F}" type="slidenum">
              <a:rPr lang="en-US" altLang="en-US" smtClean="0"/>
              <a:pPr eaLnBrk="1" hangingPunct="1">
                <a:spcBef>
                  <a:spcPct val="0"/>
                </a:spcBef>
              </a:pPr>
              <a:t>24</a:t>
            </a:fld>
            <a:endParaRPr lang="en-US" altLang="en-US" smtClean="0"/>
          </a:p>
        </p:txBody>
      </p:sp>
      <p:sp>
        <p:nvSpPr>
          <p:cNvPr id="62467" name="Rectangle 2"/>
          <p:cNvSpPr>
            <a:spLocks noGrp="1" noRot="1" noChangeAspect="1" noChangeArrowheads="1" noTextEdit="1"/>
          </p:cNvSpPr>
          <p:nvPr>
            <p:ph type="sldImg"/>
            <p:custDataLst>
              <p:tags r:id="rId1"/>
            </p:custDataLst>
          </p:nvPr>
        </p:nvSpPr>
        <p:spPr>
          <a:ln cap="flat"/>
        </p:spPr>
      </p:sp>
      <p:sp>
        <p:nvSpPr>
          <p:cNvPr id="62468"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AA4E4FA1-FDFB-45A6-8F0D-BFF1D700D4FC}" type="slidenum">
              <a:rPr lang="en-US" altLang="en-US" smtClean="0"/>
              <a:pPr eaLnBrk="1" hangingPunct="1">
                <a:spcBef>
                  <a:spcPct val="0"/>
                </a:spcBef>
              </a:pPr>
              <a:t>25</a:t>
            </a:fld>
            <a:endParaRPr lang="en-US" altLang="en-US" smtClean="0"/>
          </a:p>
        </p:txBody>
      </p:sp>
      <p:sp>
        <p:nvSpPr>
          <p:cNvPr id="63491" name="Rectangle 2"/>
          <p:cNvSpPr>
            <a:spLocks noGrp="1" noRot="1" noChangeAspect="1" noChangeArrowheads="1" noTextEdit="1"/>
          </p:cNvSpPr>
          <p:nvPr>
            <p:ph type="sldImg"/>
            <p:custDataLst>
              <p:tags r:id="rId1"/>
            </p:custDataLst>
          </p:nvPr>
        </p:nvSpPr>
        <p:spPr>
          <a:ln cap="flat"/>
        </p:spPr>
      </p:sp>
      <p:sp>
        <p:nvSpPr>
          <p:cNvPr id="63492"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F2C16EB4-FAA7-4BEC-8E73-A2301885336F}" type="slidenum">
              <a:rPr lang="en-US" altLang="en-US" smtClean="0"/>
              <a:pPr eaLnBrk="1" hangingPunct="1">
                <a:spcBef>
                  <a:spcPct val="0"/>
                </a:spcBef>
              </a:pPr>
              <a:t>26</a:t>
            </a:fld>
            <a:endParaRPr lang="en-US" altLang="en-US" smtClean="0"/>
          </a:p>
        </p:txBody>
      </p:sp>
      <p:sp>
        <p:nvSpPr>
          <p:cNvPr id="64515" name="Rectangle 2"/>
          <p:cNvSpPr>
            <a:spLocks noGrp="1" noRot="1" noChangeAspect="1" noChangeArrowheads="1" noTextEdit="1"/>
          </p:cNvSpPr>
          <p:nvPr>
            <p:ph type="sldImg"/>
            <p:custDataLst>
              <p:tags r:id="rId1"/>
            </p:custDataLst>
          </p:nvPr>
        </p:nvSpPr>
        <p:spPr>
          <a:ln cap="flat"/>
        </p:spPr>
      </p:sp>
      <p:sp>
        <p:nvSpPr>
          <p:cNvPr id="64516" name="Rectangle 3"/>
          <p:cNvSpPr>
            <a:spLocks noGrp="1" noChangeArrowheads="1"/>
          </p:cNvSpPr>
          <p:nvPr>
            <p:ph type="body" idx="1"/>
          </p:nvPr>
        </p:nvSpPr>
        <p:spPr>
          <a:noFill/>
        </p:spPr>
        <p:txBody>
          <a:bodyPr/>
          <a:lstStyle/>
          <a:p>
            <a:pPr eaLnBrk="1" hangingPunct="1"/>
            <a:r>
              <a:rPr lang="en-US" altLang="en-US" dirty="0" smtClean="0"/>
              <a:t>REFER</a:t>
            </a:r>
            <a:r>
              <a:rPr lang="en-US" altLang="en-US" baseline="0" dirty="0" smtClean="0"/>
              <a:t> TO HANDOUT</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DEBORAH</a:t>
            </a:r>
          </a:p>
          <a:p>
            <a:endParaRPr lang="en-US" dirty="0" smtClean="0"/>
          </a:p>
          <a:p>
            <a:r>
              <a:rPr lang="en-US" dirty="0" smtClean="0"/>
              <a:t>YOU</a:t>
            </a:r>
            <a:r>
              <a:rPr lang="en-US" baseline="0" dirty="0" smtClean="0"/>
              <a:t> ARE FREE TO USE ANY OF THESE SCENARIOS WITH YOUR RESIDENTS AND MEDICAL STUDENTS.  WE WLL GO THROUGH A COUPLE SO THAT YOU CAN SEE HOW TO OPERATIONALIZE THIS EXERCISE IN LARGER GROUP SITUATIONS.</a:t>
            </a:r>
            <a:endParaRPr lang="en-US" dirty="0"/>
          </a:p>
        </p:txBody>
      </p:sp>
      <p:sp>
        <p:nvSpPr>
          <p:cNvPr id="4" name="Slide Number Placeholder 3"/>
          <p:cNvSpPr>
            <a:spLocks noGrp="1"/>
          </p:cNvSpPr>
          <p:nvPr>
            <p:ph type="sldNum" sz="quarter" idx="10"/>
          </p:nvPr>
        </p:nvSpPr>
        <p:spPr/>
        <p:txBody>
          <a:bodyPr/>
          <a:lstStyle/>
          <a:p>
            <a:pPr>
              <a:defRPr/>
            </a:pPr>
            <a:fld id="{21641EBC-BAE5-4B75-AC3B-C0BFDC8C827A}" type="slidenum">
              <a:rPr lang="en-US" altLang="en-US" smtClean="0"/>
              <a:pPr>
                <a:defRPr/>
              </a:pPr>
              <a:t>27</a:t>
            </a:fld>
            <a:endParaRPr lang="en-US" altLang="en-US"/>
          </a:p>
        </p:txBody>
      </p:sp>
    </p:spTree>
    <p:extLst>
      <p:ext uri="{BB962C8B-B14F-4D97-AF65-F5344CB8AC3E}">
        <p14:creationId xmlns:p14="http://schemas.microsoft.com/office/powerpoint/2010/main" val="295929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B42C468E-5DBD-4A24-82FF-E73DE627AF50}" type="slidenum">
              <a:rPr lang="en-US" altLang="en-US" smtClean="0"/>
              <a:pPr eaLnBrk="1" hangingPunct="1">
                <a:spcBef>
                  <a:spcPct val="0"/>
                </a:spcBef>
              </a:pPr>
              <a:t>28</a:t>
            </a:fld>
            <a:endParaRPr lang="en-US" altLang="en-US" smtClean="0"/>
          </a:p>
        </p:txBody>
      </p:sp>
      <p:sp>
        <p:nvSpPr>
          <p:cNvPr id="65539" name="Rectangle 2"/>
          <p:cNvSpPr>
            <a:spLocks noGrp="1" noRot="1" noChangeAspect="1" noChangeArrowheads="1" noTextEdit="1"/>
          </p:cNvSpPr>
          <p:nvPr>
            <p:ph type="sldImg"/>
            <p:custDataLst>
              <p:tags r:id="rId1"/>
            </p:custDataLst>
          </p:nvPr>
        </p:nvSpPr>
        <p:spPr>
          <a:ln cap="flat"/>
        </p:spPr>
      </p:sp>
      <p:sp>
        <p:nvSpPr>
          <p:cNvPr id="65540"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30E971C0-3997-4CC2-9DF1-F458E686ECED}" type="slidenum">
              <a:rPr lang="en-US" altLang="en-US" smtClean="0"/>
              <a:pPr eaLnBrk="1" hangingPunct="1">
                <a:spcBef>
                  <a:spcPct val="0"/>
                </a:spcBef>
              </a:pPr>
              <a:t>29</a:t>
            </a:fld>
            <a:endParaRPr lang="en-US" altLang="en-US" smtClean="0"/>
          </a:p>
        </p:txBody>
      </p:sp>
      <p:sp>
        <p:nvSpPr>
          <p:cNvPr id="66563" name="Rectangle 2"/>
          <p:cNvSpPr>
            <a:spLocks noGrp="1" noRot="1" noChangeAspect="1" noChangeArrowheads="1" noTextEdit="1"/>
          </p:cNvSpPr>
          <p:nvPr>
            <p:ph type="sldImg"/>
            <p:custDataLst>
              <p:tags r:id="rId1"/>
            </p:custDataLst>
          </p:nvPr>
        </p:nvSpPr>
        <p:spPr>
          <a:ln cap="flat"/>
        </p:spPr>
      </p:sp>
      <p:sp>
        <p:nvSpPr>
          <p:cNvPr id="66564"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RAJ TO QUERY – DEBORAH TO DOCUMENT ON FLIP CHART</a:t>
            </a:r>
            <a:endParaRPr lang="en-US" dirty="0"/>
          </a:p>
        </p:txBody>
      </p:sp>
      <p:sp>
        <p:nvSpPr>
          <p:cNvPr id="4" name="Slide Number Placeholder 3"/>
          <p:cNvSpPr>
            <a:spLocks noGrp="1"/>
          </p:cNvSpPr>
          <p:nvPr>
            <p:ph type="sldNum" sz="quarter" idx="10"/>
          </p:nvPr>
        </p:nvSpPr>
        <p:spPr/>
        <p:txBody>
          <a:bodyPr/>
          <a:lstStyle/>
          <a:p>
            <a:pPr>
              <a:defRPr/>
            </a:pPr>
            <a:fld id="{21641EBC-BAE5-4B75-AC3B-C0BFDC8C827A}" type="slidenum">
              <a:rPr lang="en-US" altLang="en-US" smtClean="0"/>
              <a:pPr>
                <a:defRPr/>
              </a:pPr>
              <a:t>3</a:t>
            </a:fld>
            <a:endParaRPr lang="en-US" altLang="en-US"/>
          </a:p>
        </p:txBody>
      </p:sp>
    </p:spTree>
    <p:extLst>
      <p:ext uri="{BB962C8B-B14F-4D97-AF65-F5344CB8AC3E}">
        <p14:creationId xmlns:p14="http://schemas.microsoft.com/office/powerpoint/2010/main" val="3231443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07812CA-99D6-4169-BED8-5B47945E677B}" type="slidenum">
              <a:rPr lang="en-US" altLang="en-US" smtClean="0"/>
              <a:pPr eaLnBrk="1" hangingPunct="1">
                <a:spcBef>
                  <a:spcPct val="0"/>
                </a:spcBef>
              </a:pPr>
              <a:t>30</a:t>
            </a:fld>
            <a:endParaRPr lang="en-US" altLang="en-US" smtClean="0"/>
          </a:p>
        </p:txBody>
      </p:sp>
      <p:sp>
        <p:nvSpPr>
          <p:cNvPr id="67587" name="Rectangle 2"/>
          <p:cNvSpPr>
            <a:spLocks noGrp="1" noRot="1" noChangeAspect="1" noChangeArrowheads="1" noTextEdit="1"/>
          </p:cNvSpPr>
          <p:nvPr>
            <p:ph type="sldImg"/>
            <p:custDataLst>
              <p:tags r:id="rId1"/>
            </p:custDataLst>
          </p:nvPr>
        </p:nvSpPr>
        <p:spPr>
          <a:ln cap="flat"/>
        </p:spPr>
      </p:sp>
      <p:sp>
        <p:nvSpPr>
          <p:cNvPr id="67588"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876CDB15-9AF0-4F75-82DA-6AC755ACF82E}" type="slidenum">
              <a:rPr lang="en-US" altLang="en-US" smtClean="0"/>
              <a:pPr eaLnBrk="1" hangingPunct="1">
                <a:spcBef>
                  <a:spcPct val="0"/>
                </a:spcBef>
              </a:pPr>
              <a:t>31</a:t>
            </a:fld>
            <a:endParaRPr lang="en-US" altLang="en-US" smtClean="0"/>
          </a:p>
        </p:txBody>
      </p:sp>
      <p:sp>
        <p:nvSpPr>
          <p:cNvPr id="68611" name="Rectangle 2"/>
          <p:cNvSpPr>
            <a:spLocks noGrp="1" noRot="1" noChangeAspect="1" noChangeArrowheads="1" noTextEdit="1"/>
          </p:cNvSpPr>
          <p:nvPr>
            <p:ph type="sldImg"/>
            <p:custDataLst>
              <p:tags r:id="rId1"/>
            </p:custDataLst>
          </p:nvPr>
        </p:nvSpPr>
        <p:spPr>
          <a:ln cap="flat"/>
        </p:spPr>
      </p:sp>
      <p:sp>
        <p:nvSpPr>
          <p:cNvPr id="68612"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67D56BA9-7E99-44F0-81EB-738A93560070}" type="slidenum">
              <a:rPr lang="en-US" altLang="en-US" smtClean="0"/>
              <a:pPr eaLnBrk="1" hangingPunct="1">
                <a:spcBef>
                  <a:spcPct val="0"/>
                </a:spcBef>
              </a:pPr>
              <a:t>32</a:t>
            </a:fld>
            <a:endParaRPr lang="en-US" altLang="en-US" smtClean="0"/>
          </a:p>
        </p:txBody>
      </p:sp>
      <p:sp>
        <p:nvSpPr>
          <p:cNvPr id="69635" name="Rectangle 2"/>
          <p:cNvSpPr>
            <a:spLocks noGrp="1" noRot="1" noChangeAspect="1" noChangeArrowheads="1" noTextEdit="1"/>
          </p:cNvSpPr>
          <p:nvPr>
            <p:ph type="sldImg"/>
            <p:custDataLst>
              <p:tags r:id="rId1"/>
            </p:custDataLst>
          </p:nvPr>
        </p:nvSpPr>
        <p:spPr>
          <a:ln cap="flat"/>
        </p:spPr>
      </p:sp>
      <p:sp>
        <p:nvSpPr>
          <p:cNvPr id="69636"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4FB58B4B-E004-42BF-A5A1-CFBB049C3A20}" type="slidenum">
              <a:rPr lang="en-US" altLang="en-US" smtClean="0"/>
              <a:pPr eaLnBrk="1" hangingPunct="1">
                <a:spcBef>
                  <a:spcPct val="0"/>
                </a:spcBef>
              </a:pPr>
              <a:t>33</a:t>
            </a:fld>
            <a:endParaRPr lang="en-US" altLang="en-US" smtClean="0"/>
          </a:p>
        </p:txBody>
      </p:sp>
      <p:sp>
        <p:nvSpPr>
          <p:cNvPr id="70659" name="Rectangle 2"/>
          <p:cNvSpPr>
            <a:spLocks noGrp="1" noRot="1" noChangeAspect="1" noChangeArrowheads="1" noTextEdit="1"/>
          </p:cNvSpPr>
          <p:nvPr>
            <p:ph type="sldImg"/>
            <p:custDataLst>
              <p:tags r:id="rId1"/>
            </p:custDataLst>
          </p:nvPr>
        </p:nvSpPr>
        <p:spPr>
          <a:ln cap="flat"/>
        </p:spPr>
      </p:sp>
      <p:sp>
        <p:nvSpPr>
          <p:cNvPr id="70660"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DEBORAH</a:t>
            </a:r>
            <a:endParaRPr lang="en-US" dirty="0"/>
          </a:p>
        </p:txBody>
      </p:sp>
      <p:sp>
        <p:nvSpPr>
          <p:cNvPr id="4" name="Slide Number Placeholder 3"/>
          <p:cNvSpPr>
            <a:spLocks noGrp="1"/>
          </p:cNvSpPr>
          <p:nvPr>
            <p:ph type="sldNum" sz="quarter" idx="10"/>
          </p:nvPr>
        </p:nvSpPr>
        <p:spPr/>
        <p:txBody>
          <a:bodyPr/>
          <a:lstStyle/>
          <a:p>
            <a:pPr>
              <a:defRPr/>
            </a:pPr>
            <a:fld id="{21641EBC-BAE5-4B75-AC3B-C0BFDC8C827A}" type="slidenum">
              <a:rPr lang="en-US" altLang="en-US" smtClean="0"/>
              <a:pPr>
                <a:defRPr/>
              </a:pPr>
              <a:t>34</a:t>
            </a:fld>
            <a:endParaRPr lang="en-US" altLang="en-US"/>
          </a:p>
        </p:txBody>
      </p:sp>
    </p:spTree>
    <p:extLst>
      <p:ext uri="{BB962C8B-B14F-4D97-AF65-F5344CB8AC3E}">
        <p14:creationId xmlns:p14="http://schemas.microsoft.com/office/powerpoint/2010/main" val="34589787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RAJ</a:t>
            </a:r>
            <a:endParaRPr lang="en-US" dirty="0"/>
          </a:p>
        </p:txBody>
      </p:sp>
      <p:sp>
        <p:nvSpPr>
          <p:cNvPr id="4" name="Slide Number Placeholder 3"/>
          <p:cNvSpPr>
            <a:spLocks noGrp="1"/>
          </p:cNvSpPr>
          <p:nvPr>
            <p:ph type="sldNum" sz="quarter" idx="10"/>
          </p:nvPr>
        </p:nvSpPr>
        <p:spPr/>
        <p:txBody>
          <a:bodyPr/>
          <a:lstStyle/>
          <a:p>
            <a:pPr>
              <a:defRPr/>
            </a:pPr>
            <a:fld id="{21641EBC-BAE5-4B75-AC3B-C0BFDC8C827A}" type="slidenum">
              <a:rPr lang="en-US" altLang="en-US" smtClean="0"/>
              <a:pPr>
                <a:defRPr/>
              </a:pPr>
              <a:t>35</a:t>
            </a:fld>
            <a:endParaRPr lang="en-US" altLang="en-US"/>
          </a:p>
        </p:txBody>
      </p:sp>
    </p:spTree>
    <p:extLst>
      <p:ext uri="{BB962C8B-B14F-4D97-AF65-F5344CB8AC3E}">
        <p14:creationId xmlns:p14="http://schemas.microsoft.com/office/powerpoint/2010/main" val="16932480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2DFBB7C-DAD3-4E54-AA0B-F50CC013ABA9}" type="slidenum">
              <a:rPr lang="en-US" altLang="en-US" smtClean="0"/>
              <a:pPr eaLnBrk="1" hangingPunct="1">
                <a:spcBef>
                  <a:spcPct val="0"/>
                </a:spcBef>
              </a:pPr>
              <a:t>36</a:t>
            </a:fld>
            <a:endParaRPr lang="en-US" altLang="en-US" smtClean="0"/>
          </a:p>
        </p:txBody>
      </p:sp>
      <p:sp>
        <p:nvSpPr>
          <p:cNvPr id="71683" name="Rectangle 2"/>
          <p:cNvSpPr>
            <a:spLocks noGrp="1" noRot="1" noChangeAspect="1" noChangeArrowheads="1" noTextEdit="1"/>
          </p:cNvSpPr>
          <p:nvPr>
            <p:ph type="sldImg"/>
            <p:custDataLst>
              <p:tags r:id="rId1"/>
            </p:custDataLst>
          </p:nvPr>
        </p:nvSpPr>
        <p:spPr>
          <a:ln cap="flat"/>
        </p:spPr>
      </p:sp>
      <p:sp>
        <p:nvSpPr>
          <p:cNvPr id="71684" name="Rectangle 3"/>
          <p:cNvSpPr>
            <a:spLocks noGrp="1" noChangeArrowheads="1"/>
          </p:cNvSpPr>
          <p:nvPr>
            <p:ph type="body" idx="1"/>
          </p:nvPr>
        </p:nvSpPr>
        <p:spPr>
          <a:noFill/>
        </p:spPr>
        <p:txBody>
          <a:bodyPr/>
          <a:lstStyle/>
          <a:p>
            <a:pPr eaLnBrk="1" hangingPunct="1"/>
            <a:endParaRPr lang="en-US" alt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21641EBC-BAE5-4B75-AC3B-C0BFDC8C827A}" type="slidenum">
              <a:rPr lang="en-US" altLang="en-US" smtClean="0"/>
              <a:pPr>
                <a:defRPr/>
              </a:pPr>
              <a:t>37</a:t>
            </a:fld>
            <a:endParaRPr lang="en-US" altLang="en-US"/>
          </a:p>
        </p:txBody>
      </p:sp>
    </p:spTree>
    <p:extLst>
      <p:ext uri="{BB962C8B-B14F-4D97-AF65-F5344CB8AC3E}">
        <p14:creationId xmlns:p14="http://schemas.microsoft.com/office/powerpoint/2010/main" val="33429472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DCDAB6A7-92B2-4B25-94BA-0F0371CEDFB2}" type="slidenum">
              <a:rPr lang="en-US" altLang="en-US" smtClean="0"/>
              <a:pPr eaLnBrk="1" hangingPunct="1">
                <a:spcBef>
                  <a:spcPct val="0"/>
                </a:spcBef>
              </a:pPr>
              <a:t>4</a:t>
            </a:fld>
            <a:endParaRPr lang="en-US" altLang="en-US" smtClean="0"/>
          </a:p>
        </p:txBody>
      </p:sp>
      <p:sp>
        <p:nvSpPr>
          <p:cNvPr id="41987" name="Rectangle 2"/>
          <p:cNvSpPr>
            <a:spLocks noGrp="1" noRot="1" noChangeAspect="1" noChangeArrowheads="1" noTextEdit="1"/>
          </p:cNvSpPr>
          <p:nvPr>
            <p:ph type="sldImg"/>
            <p:custDataLst>
              <p:tags r:id="rId1"/>
            </p:custDataLst>
          </p:nvPr>
        </p:nvSpPr>
        <p:spPr>
          <a:ln cap="flat"/>
        </p:spPr>
      </p:sp>
      <p:sp>
        <p:nvSpPr>
          <p:cNvPr id="41988"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B73B91B-FA98-432D-B0BB-26D953173C42}" type="slidenum">
              <a:rPr lang="en-US" altLang="en-US" smtClean="0"/>
              <a:pPr eaLnBrk="1" hangingPunct="1">
                <a:spcBef>
                  <a:spcPct val="0"/>
                </a:spcBef>
              </a:pPr>
              <a:t>5</a:t>
            </a:fld>
            <a:endParaRPr lang="en-US" altLang="en-US" smtClean="0"/>
          </a:p>
        </p:txBody>
      </p:sp>
      <p:sp>
        <p:nvSpPr>
          <p:cNvPr id="43011" name="Rectangle 2"/>
          <p:cNvSpPr>
            <a:spLocks noGrp="1" noRot="1" noChangeAspect="1" noChangeArrowheads="1" noTextEdit="1"/>
          </p:cNvSpPr>
          <p:nvPr>
            <p:ph type="sldImg"/>
            <p:custDataLst>
              <p:tags r:id="rId1"/>
            </p:custDataLst>
          </p:nvPr>
        </p:nvSpPr>
        <p:spPr>
          <a:ln cap="flat"/>
        </p:spPr>
      </p:sp>
      <p:sp>
        <p:nvSpPr>
          <p:cNvPr id="43012"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5718D4AA-FD98-4FAE-9A56-01C730BD906C}" type="slidenum">
              <a:rPr lang="en-US" altLang="en-US" smtClean="0"/>
              <a:pPr eaLnBrk="1" hangingPunct="1">
                <a:spcBef>
                  <a:spcPct val="0"/>
                </a:spcBef>
              </a:pPr>
              <a:t>6</a:t>
            </a:fld>
            <a:endParaRPr lang="en-US" altLang="en-US" smtClean="0"/>
          </a:p>
        </p:txBody>
      </p:sp>
      <p:sp>
        <p:nvSpPr>
          <p:cNvPr id="44035" name="Rectangle 2"/>
          <p:cNvSpPr>
            <a:spLocks noGrp="1" noRot="1" noChangeAspect="1" noChangeArrowheads="1" noTextEdit="1"/>
          </p:cNvSpPr>
          <p:nvPr>
            <p:ph type="sldImg"/>
            <p:custDataLst>
              <p:tags r:id="rId1"/>
            </p:custDataLst>
          </p:nvPr>
        </p:nvSpPr>
        <p:spPr>
          <a:ln cap="flat"/>
        </p:spPr>
      </p:sp>
      <p:sp>
        <p:nvSpPr>
          <p:cNvPr id="44036"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BD3E651-158F-49BE-B66B-21CB95D048CE}" type="slidenum">
              <a:rPr lang="en-US" altLang="en-US" smtClean="0"/>
              <a:pPr eaLnBrk="1" hangingPunct="1">
                <a:spcBef>
                  <a:spcPct val="0"/>
                </a:spcBef>
              </a:pPr>
              <a:t>7</a:t>
            </a:fld>
            <a:endParaRPr lang="en-US" altLang="en-US" smtClean="0"/>
          </a:p>
        </p:txBody>
      </p:sp>
      <p:sp>
        <p:nvSpPr>
          <p:cNvPr id="45059" name="Rectangle 2"/>
          <p:cNvSpPr>
            <a:spLocks noGrp="1" noRot="1" noChangeAspect="1" noChangeArrowheads="1" noTextEdit="1"/>
          </p:cNvSpPr>
          <p:nvPr>
            <p:ph type="sldImg"/>
            <p:custDataLst>
              <p:tags r:id="rId1"/>
            </p:custDataLst>
          </p:nvPr>
        </p:nvSpPr>
        <p:spPr>
          <a:ln cap="flat"/>
        </p:spPr>
      </p:sp>
      <p:sp>
        <p:nvSpPr>
          <p:cNvPr id="45060" name="Rectangle 3"/>
          <p:cNvSpPr>
            <a:spLocks noGrp="1" noChangeArrowheads="1"/>
          </p:cNvSpPr>
          <p:nvPr>
            <p:ph type="body" idx="1"/>
          </p:nvPr>
        </p:nvSpPr>
        <p:spPr>
          <a:noFill/>
        </p:spPr>
        <p:txBody>
          <a:bodyPr/>
          <a:lstStyle/>
          <a:p>
            <a:pPr eaLnBrk="1" hangingPunct="1"/>
            <a:r>
              <a:rPr lang="en-US" altLang="en-US" dirty="0" smtClean="0"/>
              <a:t>DEBORAH</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C1F0F7C3-34D3-41CF-9816-60FE16E27CCB}" type="slidenum">
              <a:rPr lang="en-US" altLang="en-US" smtClean="0"/>
              <a:pPr eaLnBrk="1" hangingPunct="1">
                <a:spcBef>
                  <a:spcPct val="0"/>
                </a:spcBef>
              </a:pPr>
              <a:t>8</a:t>
            </a:fld>
            <a:endParaRPr lang="en-US" altLang="en-US" smtClean="0"/>
          </a:p>
        </p:txBody>
      </p:sp>
      <p:sp>
        <p:nvSpPr>
          <p:cNvPr id="46083" name="Rectangle 2"/>
          <p:cNvSpPr>
            <a:spLocks noGrp="1" noRot="1" noChangeAspect="1" noChangeArrowheads="1" noTextEdit="1"/>
          </p:cNvSpPr>
          <p:nvPr>
            <p:ph type="sldImg"/>
            <p:custDataLst>
              <p:tags r:id="rId1"/>
            </p:custDataLst>
          </p:nvPr>
        </p:nvSpPr>
        <p:spPr>
          <a:ln cap="flat"/>
        </p:spPr>
      </p:sp>
      <p:sp>
        <p:nvSpPr>
          <p:cNvPr id="46084" name="Rectangle 3"/>
          <p:cNvSpPr>
            <a:spLocks noGrp="1" noChangeArrowheads="1"/>
          </p:cNvSpPr>
          <p:nvPr>
            <p:ph type="body" idx="1"/>
          </p:nvPr>
        </p:nvSpPr>
        <p:spPr>
          <a:noFill/>
        </p:spPr>
        <p:txBody>
          <a:bodyPr/>
          <a:lstStyle/>
          <a:p>
            <a:pPr eaLnBrk="1" hangingPunct="1"/>
            <a:r>
              <a:rPr lang="en-US" altLang="en-US" dirty="0" smtClean="0"/>
              <a:t>RAJ</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Times New Roman" pitchFamily="18" charset="0"/>
              </a:defRPr>
            </a:lvl1pPr>
            <a:lvl2pPr marL="742950" indent="-285750" eaLnBrk="0" hangingPunct="0">
              <a:spcBef>
                <a:spcPct val="30000"/>
              </a:spcBef>
              <a:defRPr sz="1200">
                <a:solidFill>
                  <a:schemeClr val="tx1"/>
                </a:solidFill>
                <a:latin typeface="Times New Roman" pitchFamily="18" charset="0"/>
              </a:defRPr>
            </a:lvl2pPr>
            <a:lvl3pPr marL="1143000" indent="-228600" eaLnBrk="0" hangingPunct="0">
              <a:spcBef>
                <a:spcPct val="30000"/>
              </a:spcBef>
              <a:defRPr sz="1200">
                <a:solidFill>
                  <a:schemeClr val="tx1"/>
                </a:solidFill>
                <a:latin typeface="Times New Roman" pitchFamily="18" charset="0"/>
              </a:defRPr>
            </a:lvl3pPr>
            <a:lvl4pPr marL="1600200" indent="-228600" eaLnBrk="0" hangingPunct="0">
              <a:spcBef>
                <a:spcPct val="30000"/>
              </a:spcBef>
              <a:defRPr sz="1200">
                <a:solidFill>
                  <a:schemeClr val="tx1"/>
                </a:solidFill>
                <a:latin typeface="Times New Roman" pitchFamily="18" charset="0"/>
              </a:defRPr>
            </a:lvl4pPr>
            <a:lvl5pPr marL="2057400" indent="-228600" eaLnBrk="0" hangingPunct="0">
              <a:spcBef>
                <a:spcPct val="30000"/>
              </a:spcBef>
              <a:defRPr sz="1200">
                <a:solidFill>
                  <a:schemeClr val="tx1"/>
                </a:solidFill>
                <a:latin typeface="Times New Roman" pitchFamily="18" charset="0"/>
              </a:defRPr>
            </a:lvl5pPr>
            <a:lvl6pPr marL="2514600" indent="-228600" eaLnBrk="0" fontAlgn="base" hangingPunct="0">
              <a:spcBef>
                <a:spcPct val="30000"/>
              </a:spcBef>
              <a:spcAft>
                <a:spcPct val="0"/>
              </a:spcAft>
              <a:defRPr sz="1200">
                <a:solidFill>
                  <a:schemeClr val="tx1"/>
                </a:solidFill>
                <a:latin typeface="Times New Roman" pitchFamily="18" charset="0"/>
              </a:defRPr>
            </a:lvl6pPr>
            <a:lvl7pPr marL="2971800" indent="-228600" eaLnBrk="0" fontAlgn="base" hangingPunct="0">
              <a:spcBef>
                <a:spcPct val="30000"/>
              </a:spcBef>
              <a:spcAft>
                <a:spcPct val="0"/>
              </a:spcAft>
              <a:defRPr sz="1200">
                <a:solidFill>
                  <a:schemeClr val="tx1"/>
                </a:solidFill>
                <a:latin typeface="Times New Roman" pitchFamily="18" charset="0"/>
              </a:defRPr>
            </a:lvl7pPr>
            <a:lvl8pPr marL="3429000" indent="-228600" eaLnBrk="0" fontAlgn="base" hangingPunct="0">
              <a:spcBef>
                <a:spcPct val="30000"/>
              </a:spcBef>
              <a:spcAft>
                <a:spcPct val="0"/>
              </a:spcAft>
              <a:defRPr sz="1200">
                <a:solidFill>
                  <a:schemeClr val="tx1"/>
                </a:solidFill>
                <a:latin typeface="Times New Roman" pitchFamily="18" charset="0"/>
              </a:defRPr>
            </a:lvl8pPr>
            <a:lvl9pPr marL="3886200" indent="-228600" eaLnBrk="0" fontAlgn="base" hangingPunct="0">
              <a:spcBef>
                <a:spcPct val="30000"/>
              </a:spcBef>
              <a:spcAft>
                <a:spcPct val="0"/>
              </a:spcAft>
              <a:defRPr sz="1200">
                <a:solidFill>
                  <a:schemeClr val="tx1"/>
                </a:solidFill>
                <a:latin typeface="Times New Roman" pitchFamily="18" charset="0"/>
              </a:defRPr>
            </a:lvl9pPr>
          </a:lstStyle>
          <a:p>
            <a:pPr eaLnBrk="1" hangingPunct="1">
              <a:spcBef>
                <a:spcPct val="0"/>
              </a:spcBef>
            </a:pPr>
            <a:fld id="{7B1E2BF0-40DF-457F-A97B-8840F7A6B879}" type="slidenum">
              <a:rPr lang="en-US" altLang="en-US" smtClean="0"/>
              <a:pPr eaLnBrk="1" hangingPunct="1">
                <a:spcBef>
                  <a:spcPct val="0"/>
                </a:spcBef>
              </a:pPr>
              <a:t>9</a:t>
            </a:fld>
            <a:endParaRPr lang="en-US" altLang="en-US" smtClean="0"/>
          </a:p>
        </p:txBody>
      </p:sp>
      <p:sp>
        <p:nvSpPr>
          <p:cNvPr id="47107" name="Rectangle 2"/>
          <p:cNvSpPr>
            <a:spLocks noGrp="1" noRot="1" noChangeAspect="1" noChangeArrowheads="1" noTextEdit="1"/>
          </p:cNvSpPr>
          <p:nvPr>
            <p:ph type="sldImg"/>
            <p:custDataLst>
              <p:tags r:id="rId1"/>
            </p:custDataLst>
          </p:nvPr>
        </p:nvSpPr>
        <p:spPr>
          <a:ln cap="flat"/>
        </p:spPr>
      </p:sp>
      <p:sp>
        <p:nvSpPr>
          <p:cNvPr id="47108" name="Rectangle 3"/>
          <p:cNvSpPr>
            <a:spLocks noGrp="1" noChangeArrowheads="1"/>
          </p:cNvSpPr>
          <p:nvPr>
            <p:ph type="body" idx="1"/>
          </p:nvPr>
        </p:nvSpPr>
        <p:spPr>
          <a:noFill/>
        </p:spPr>
        <p:txBody>
          <a:bodyPr/>
          <a:lstStyle/>
          <a:p>
            <a:pPr eaLnBrk="1" hangingPunct="1"/>
            <a:r>
              <a:rPr lang="en-US" altLang="en-US" dirty="0" smtClean="0"/>
              <a:t>DEBORAH</a:t>
            </a:r>
            <a:r>
              <a:rPr lang="en-US" altLang="en-US" baseline="0" dirty="0" smtClean="0"/>
              <a:t> – </a:t>
            </a:r>
          </a:p>
          <a:p>
            <a:pPr eaLnBrk="1" hangingPunct="1"/>
            <a:r>
              <a:rPr lang="en-US" altLang="en-US" baseline="0" dirty="0" smtClean="0"/>
              <a:t>BEFORE HEADING OFF OF THIS SLIDE, INTRODUCE THE CONCEPT OF WHERE OUR BASIC CONFLICT MANAGEMENT SKILLS COME FROM – OUR FAMILIES OF ORIGIN – ASK THEM TO CONSIDER WHICH OF THE 5 GENERAL APPROACHES TO CONFLICT RESONATE WITH THEM FROM THEIR FOO’s</a:t>
            </a:r>
            <a:endParaRPr lang="en-US" alt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5FAB2EC-71AB-4BD7-9738-718C6078C1C3}" type="slidenum">
              <a:rPr lang="en-US" altLang="en-US"/>
              <a:pPr>
                <a:defRPr/>
              </a:pPr>
              <a:t>‹#›</a:t>
            </a:fld>
            <a:endParaRPr lang="en-US" altLang="en-US"/>
          </a:p>
        </p:txBody>
      </p:sp>
    </p:spTree>
    <p:extLst>
      <p:ext uri="{BB962C8B-B14F-4D97-AF65-F5344CB8AC3E}">
        <p14:creationId xmlns:p14="http://schemas.microsoft.com/office/powerpoint/2010/main" val="89137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30A6CE9-8D1E-41FA-BA62-3BD46805EB1E}" type="slidenum">
              <a:rPr lang="en-US" altLang="en-US"/>
              <a:pPr>
                <a:defRPr/>
              </a:pPr>
              <a:t>‹#›</a:t>
            </a:fld>
            <a:endParaRPr lang="en-US" altLang="en-US"/>
          </a:p>
        </p:txBody>
      </p:sp>
    </p:spTree>
    <p:extLst>
      <p:ext uri="{BB962C8B-B14F-4D97-AF65-F5344CB8AC3E}">
        <p14:creationId xmlns:p14="http://schemas.microsoft.com/office/powerpoint/2010/main" val="1914331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424FA60-45A5-4F7F-9C04-2ACAF5F1AA91}" type="slidenum">
              <a:rPr lang="en-US" altLang="en-US"/>
              <a:pPr>
                <a:defRPr/>
              </a:pPr>
              <a:t>‹#›</a:t>
            </a:fld>
            <a:endParaRPr lang="en-US" altLang="en-US"/>
          </a:p>
        </p:txBody>
      </p:sp>
    </p:spTree>
    <p:extLst>
      <p:ext uri="{BB962C8B-B14F-4D97-AF65-F5344CB8AC3E}">
        <p14:creationId xmlns:p14="http://schemas.microsoft.com/office/powerpoint/2010/main" val="34603612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E79939D-8191-427E-B047-C486FC149738}" type="slidenum">
              <a:rPr lang="en-US" altLang="en-US"/>
              <a:pPr>
                <a:defRPr/>
              </a:pPr>
              <a:t>‹#›</a:t>
            </a:fld>
            <a:endParaRPr lang="en-US" altLang="en-US"/>
          </a:p>
        </p:txBody>
      </p:sp>
    </p:spTree>
    <p:extLst>
      <p:ext uri="{BB962C8B-B14F-4D97-AF65-F5344CB8AC3E}">
        <p14:creationId xmlns:p14="http://schemas.microsoft.com/office/powerpoint/2010/main" val="24367775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DD8355-E289-4D3B-9684-7EB144D8E276}" type="slidenum">
              <a:rPr lang="en-US" altLang="en-US"/>
              <a:pPr>
                <a:defRPr/>
              </a:pPr>
              <a:t>‹#›</a:t>
            </a:fld>
            <a:endParaRPr lang="en-US" altLang="en-US"/>
          </a:p>
        </p:txBody>
      </p:sp>
    </p:spTree>
    <p:extLst>
      <p:ext uri="{BB962C8B-B14F-4D97-AF65-F5344CB8AC3E}">
        <p14:creationId xmlns:p14="http://schemas.microsoft.com/office/powerpoint/2010/main" val="34769193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D80302BA-5207-4B2B-A025-91322A14AE5C}" type="slidenum">
              <a:rPr lang="en-US" altLang="en-US"/>
              <a:pPr>
                <a:defRPr/>
              </a:pPr>
              <a:t>‹#›</a:t>
            </a:fld>
            <a:endParaRPr lang="en-US" altLang="en-US"/>
          </a:p>
        </p:txBody>
      </p:sp>
    </p:spTree>
    <p:extLst>
      <p:ext uri="{BB962C8B-B14F-4D97-AF65-F5344CB8AC3E}">
        <p14:creationId xmlns:p14="http://schemas.microsoft.com/office/powerpoint/2010/main" val="12903296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9D12B984-F785-46F8-BB0B-92397BF10DF1}" type="slidenum">
              <a:rPr lang="en-US" altLang="en-US"/>
              <a:pPr>
                <a:defRPr/>
              </a:pPr>
              <a:t>‹#›</a:t>
            </a:fld>
            <a:endParaRPr lang="en-US" altLang="en-US"/>
          </a:p>
        </p:txBody>
      </p:sp>
    </p:spTree>
    <p:extLst>
      <p:ext uri="{BB962C8B-B14F-4D97-AF65-F5344CB8AC3E}">
        <p14:creationId xmlns:p14="http://schemas.microsoft.com/office/powerpoint/2010/main" val="23849952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A170129-E69C-4E85-98E2-3DB6DED894D8}" type="slidenum">
              <a:rPr lang="en-US" altLang="en-US"/>
              <a:pPr>
                <a:defRPr/>
              </a:pPr>
              <a:t>‹#›</a:t>
            </a:fld>
            <a:endParaRPr lang="en-US" altLang="en-US"/>
          </a:p>
        </p:txBody>
      </p:sp>
    </p:spTree>
    <p:extLst>
      <p:ext uri="{BB962C8B-B14F-4D97-AF65-F5344CB8AC3E}">
        <p14:creationId xmlns:p14="http://schemas.microsoft.com/office/powerpoint/2010/main" val="456427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0227FD0-D981-42AE-98A8-526A3832458D}" type="slidenum">
              <a:rPr lang="en-US" altLang="en-US"/>
              <a:pPr>
                <a:defRPr/>
              </a:pPr>
              <a:t>‹#›</a:t>
            </a:fld>
            <a:endParaRPr lang="en-US" altLang="en-US"/>
          </a:p>
        </p:txBody>
      </p:sp>
    </p:spTree>
    <p:extLst>
      <p:ext uri="{BB962C8B-B14F-4D97-AF65-F5344CB8AC3E}">
        <p14:creationId xmlns:p14="http://schemas.microsoft.com/office/powerpoint/2010/main" val="13687487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9D7BA7D3-B595-4B64-BEE6-E5941870D51E}" type="slidenum">
              <a:rPr lang="en-US" altLang="en-US"/>
              <a:pPr>
                <a:defRPr/>
              </a:pPr>
              <a:t>‹#›</a:t>
            </a:fld>
            <a:endParaRPr lang="en-US" altLang="en-US"/>
          </a:p>
        </p:txBody>
      </p:sp>
    </p:spTree>
    <p:extLst>
      <p:ext uri="{BB962C8B-B14F-4D97-AF65-F5344CB8AC3E}">
        <p14:creationId xmlns:p14="http://schemas.microsoft.com/office/powerpoint/2010/main" val="1930494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EDE7870-CE43-4304-BE49-A7A6A5534BEB}" type="slidenum">
              <a:rPr lang="en-US" altLang="en-US"/>
              <a:pPr>
                <a:defRPr/>
              </a:pPr>
              <a:t>‹#›</a:t>
            </a:fld>
            <a:endParaRPr lang="en-US" altLang="en-US"/>
          </a:p>
        </p:txBody>
      </p:sp>
    </p:spTree>
    <p:extLst>
      <p:ext uri="{BB962C8B-B14F-4D97-AF65-F5344CB8AC3E}">
        <p14:creationId xmlns:p14="http://schemas.microsoft.com/office/powerpoint/2010/main" val="3238572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1DBDDC23-AF95-4340-BCFB-2C5E9E05FDB3}" type="slidenum">
              <a:rPr lang="en-US" altLang="en-US"/>
              <a:pPr>
                <a:defRPr/>
              </a:pPr>
              <a:t>‹#›</a:t>
            </a:fld>
            <a:endParaRPr lang="en-US" altLang="en-US"/>
          </a:p>
        </p:txBody>
      </p:sp>
    </p:spTree>
    <p:extLst>
      <p:ext uri="{BB962C8B-B14F-4D97-AF65-F5344CB8AC3E}">
        <p14:creationId xmlns:p14="http://schemas.microsoft.com/office/powerpoint/2010/main" val="901703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2F0F7F-6D06-4DFF-ADD0-615A43FB6E91}" type="slidenum">
              <a:rPr lang="en-US" altLang="en-US"/>
              <a:pPr>
                <a:defRPr/>
              </a:pPr>
              <a:t>‹#›</a:t>
            </a:fld>
            <a:endParaRPr lang="en-US" altLang="en-US"/>
          </a:p>
        </p:txBody>
      </p:sp>
    </p:spTree>
    <p:extLst>
      <p:ext uri="{BB962C8B-B14F-4D97-AF65-F5344CB8AC3E}">
        <p14:creationId xmlns:p14="http://schemas.microsoft.com/office/powerpoint/2010/main" val="388509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E2A95B22-1954-4362-B0AF-E08B638D27B2}" type="slidenum">
              <a:rPr lang="en-US" altLang="en-US"/>
              <a:pPr>
                <a:defRPr/>
              </a:pPr>
              <a:t>‹#›</a:t>
            </a:fld>
            <a:endParaRPr lang="en-US" altLang="en-US"/>
          </a:p>
        </p:txBody>
      </p:sp>
    </p:spTree>
    <p:extLst>
      <p:ext uri="{BB962C8B-B14F-4D97-AF65-F5344CB8AC3E}">
        <p14:creationId xmlns:p14="http://schemas.microsoft.com/office/powerpoint/2010/main" val="3514957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defRPr sz="1400"/>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ctr">
              <a:defRPr sz="1400"/>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75" tIns="46038" rIns="92075" bIns="46038" numCol="1" anchor="t" anchorCtr="0" compatLnSpc="1">
            <a:prstTxWarp prst="textNoShape">
              <a:avLst/>
            </a:prstTxWarp>
          </a:bodyPr>
          <a:lstStyle>
            <a:lvl1pPr algn="r">
              <a:defRPr sz="1400"/>
            </a:lvl1pPr>
          </a:lstStyle>
          <a:p>
            <a:pPr>
              <a:defRPr/>
            </a:pPr>
            <a:fld id="{F55085CB-331D-4FFC-8AFE-B4D47E03469B}"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hyperlink" Target="https://workshopbank.com/conflict-resolution-strategies"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90550" y="533400"/>
            <a:ext cx="7772400" cy="1371600"/>
          </a:xfrm>
          <a:noFill/>
        </p:spPr>
        <p:txBody>
          <a:bodyPr/>
          <a:lstStyle/>
          <a:p>
            <a:pPr eaLnBrk="1" hangingPunct="1"/>
            <a:r>
              <a:rPr lang="en-US" altLang="en-US" sz="4000" dirty="0" smtClean="0">
                <a:solidFill>
                  <a:srgbClr val="FFFF00"/>
                </a:solidFill>
              </a:rPr>
              <a:t>Identifying and Resolving Conflict:</a:t>
            </a:r>
            <a:br>
              <a:rPr lang="en-US" altLang="en-US" sz="4000" dirty="0" smtClean="0">
                <a:solidFill>
                  <a:srgbClr val="FFFF00"/>
                </a:solidFill>
              </a:rPr>
            </a:br>
            <a:r>
              <a:rPr lang="en-US" altLang="en-US" sz="4000" i="1" dirty="0" smtClean="0">
                <a:solidFill>
                  <a:schemeClr val="tx1"/>
                </a:solidFill>
              </a:rPr>
              <a:t>helping residents learn the basics</a:t>
            </a:r>
          </a:p>
        </p:txBody>
      </p:sp>
      <p:sp>
        <p:nvSpPr>
          <p:cNvPr id="2051" name="Rectangle 3"/>
          <p:cNvSpPr>
            <a:spLocks noGrp="1" noChangeArrowheads="1"/>
          </p:cNvSpPr>
          <p:nvPr>
            <p:ph type="subTitle" idx="1"/>
          </p:nvPr>
        </p:nvSpPr>
        <p:spPr>
          <a:xfrm>
            <a:off x="1271588" y="4495800"/>
            <a:ext cx="6400800" cy="1828800"/>
          </a:xfrm>
          <a:noFill/>
        </p:spPr>
        <p:txBody>
          <a:bodyPr/>
          <a:lstStyle/>
          <a:p>
            <a:pPr eaLnBrk="1" hangingPunct="1"/>
            <a:r>
              <a:rPr lang="en-US" altLang="en-US" sz="2600" smtClean="0"/>
              <a:t>2017 Annual STFM Conference</a:t>
            </a:r>
          </a:p>
          <a:p>
            <a:pPr eaLnBrk="1" hangingPunct="1"/>
            <a:r>
              <a:rPr lang="en-US" altLang="en-US" sz="2600" i="1" smtClean="0">
                <a:solidFill>
                  <a:srgbClr val="FFFF00"/>
                </a:solidFill>
              </a:rPr>
              <a:t>Deborah Taylor, Ph.D.</a:t>
            </a:r>
            <a:br>
              <a:rPr lang="en-US" altLang="en-US" sz="2600" i="1" smtClean="0">
                <a:solidFill>
                  <a:srgbClr val="FFFF00"/>
                </a:solidFill>
              </a:rPr>
            </a:br>
            <a:r>
              <a:rPr lang="en-US" altLang="en-US" sz="2600" i="1" smtClean="0">
                <a:solidFill>
                  <a:srgbClr val="FFFF00"/>
                </a:solidFill>
              </a:rPr>
              <a:t>Donald Woolever, MD</a:t>
            </a:r>
          </a:p>
          <a:p>
            <a:pPr eaLnBrk="1" hangingPunct="1"/>
            <a:r>
              <a:rPr lang="en-US" altLang="en-US" sz="2400" i="1" smtClean="0">
                <a:solidFill>
                  <a:srgbClr val="FFFF00"/>
                </a:solidFill>
              </a:rPr>
              <a:t>Central Maine Medical Center FMR</a:t>
            </a:r>
          </a:p>
        </p:txBody>
      </p:sp>
      <p:pic>
        <p:nvPicPr>
          <p:cNvPr id="20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8688" y="1847850"/>
            <a:ext cx="4432300" cy="257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533400"/>
            <a:ext cx="7772400" cy="1143000"/>
          </a:xfrm>
          <a:noFill/>
        </p:spPr>
        <p:txBody>
          <a:bodyPr/>
          <a:lstStyle/>
          <a:p>
            <a:pPr eaLnBrk="1" hangingPunct="1"/>
            <a:r>
              <a:rPr lang="en-US" altLang="en-US" b="1" i="1" smtClean="0"/>
              <a:t>FAMILY FEUD</a:t>
            </a:r>
            <a:br>
              <a:rPr lang="en-US" altLang="en-US" b="1" i="1" smtClean="0"/>
            </a:br>
            <a:r>
              <a:rPr lang="en-US" altLang="en-US" sz="3200" b="1" i="1" smtClean="0"/>
              <a:t>In which category does your family fall?</a:t>
            </a:r>
          </a:p>
        </p:txBody>
      </p:sp>
      <p:sp>
        <p:nvSpPr>
          <p:cNvPr id="11267" name="Rectangle 3"/>
          <p:cNvSpPr>
            <a:spLocks noGrp="1" noChangeArrowheads="1"/>
          </p:cNvSpPr>
          <p:nvPr>
            <p:ph type="body" idx="1"/>
          </p:nvPr>
        </p:nvSpPr>
        <p:spPr>
          <a:noFill/>
        </p:spPr>
        <p:txBody>
          <a:bodyPr/>
          <a:lstStyle/>
          <a:p>
            <a:pPr eaLnBrk="1" hangingPunct="1">
              <a:buFontTx/>
              <a:buNone/>
            </a:pPr>
            <a:r>
              <a:rPr lang="en-US" altLang="en-US" dirty="0" smtClean="0"/>
              <a:t>	   	I am afraid of conflict.  In my family,</a:t>
            </a:r>
          </a:p>
          <a:p>
            <a:pPr eaLnBrk="1" hangingPunct="1">
              <a:buFontTx/>
              <a:buNone/>
            </a:pPr>
            <a:r>
              <a:rPr lang="en-US" altLang="en-US" dirty="0" smtClean="0"/>
              <a:t>       	conflict meant yelling and fighting 	which usually led to heartache or bad 	feelings.</a:t>
            </a:r>
          </a:p>
        </p:txBody>
      </p:sp>
      <p:sp>
        <p:nvSpPr>
          <p:cNvPr id="11268" name="AutoShape 4"/>
          <p:cNvSpPr>
            <a:spLocks noChangeArrowheads="1"/>
          </p:cNvSpPr>
          <p:nvPr/>
        </p:nvSpPr>
        <p:spPr bwMode="auto">
          <a:xfrm>
            <a:off x="815975" y="2057400"/>
            <a:ext cx="685800" cy="609600"/>
          </a:xfrm>
          <a:prstGeom prst="octagon">
            <a:avLst>
              <a:gd name="adj" fmla="val 29278"/>
            </a:avLst>
          </a:prstGeom>
          <a:solidFill>
            <a:srgbClr val="FF0000"/>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112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3657600"/>
            <a:ext cx="4419600"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67">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685800" y="838200"/>
            <a:ext cx="7772400" cy="914400"/>
          </a:xfrm>
          <a:noFill/>
        </p:spPr>
        <p:txBody>
          <a:bodyPr/>
          <a:lstStyle/>
          <a:p>
            <a:pPr eaLnBrk="1" hangingPunct="1"/>
            <a:r>
              <a:rPr lang="en-US" altLang="en-US" b="1" i="1" smtClean="0"/>
              <a:t>FAMILY FEUD</a:t>
            </a:r>
            <a:br>
              <a:rPr lang="en-US" altLang="en-US" b="1" i="1" smtClean="0"/>
            </a:br>
            <a:r>
              <a:rPr lang="en-US" altLang="en-US" sz="3200" b="1" i="1" smtClean="0"/>
              <a:t>In which category does your family fall?</a:t>
            </a:r>
          </a:p>
        </p:txBody>
      </p:sp>
      <p:sp>
        <p:nvSpPr>
          <p:cNvPr id="12291" name="Rectangle 3"/>
          <p:cNvSpPr>
            <a:spLocks noGrp="1" noChangeArrowheads="1"/>
          </p:cNvSpPr>
          <p:nvPr>
            <p:ph type="body" idx="1"/>
          </p:nvPr>
        </p:nvSpPr>
        <p:spPr>
          <a:noFill/>
        </p:spPr>
        <p:txBody>
          <a:bodyPr/>
          <a:lstStyle/>
          <a:p>
            <a:pPr eaLnBrk="1" hangingPunct="1">
              <a:buFontTx/>
              <a:buNone/>
            </a:pPr>
            <a:r>
              <a:rPr lang="en-US" altLang="en-US" dirty="0" smtClean="0"/>
              <a:t>		 In my family, we argued for fun. </a:t>
            </a:r>
          </a:p>
          <a:p>
            <a:pPr eaLnBrk="1" hangingPunct="1">
              <a:buFontTx/>
              <a:buNone/>
            </a:pPr>
            <a:r>
              <a:rPr lang="en-US" altLang="en-US" dirty="0" smtClean="0"/>
              <a:t>       	 Outsiders often thought we were really</a:t>
            </a:r>
          </a:p>
          <a:p>
            <a:pPr eaLnBrk="1" hangingPunct="1">
              <a:buFontTx/>
              <a:buNone/>
            </a:pPr>
            <a:r>
              <a:rPr lang="en-US" altLang="en-US" dirty="0" smtClean="0"/>
              <a:t>        	 fighting, but it was our way of showing </a:t>
            </a:r>
          </a:p>
          <a:p>
            <a:pPr eaLnBrk="1" hangingPunct="1">
              <a:buFontTx/>
              <a:buNone/>
            </a:pPr>
            <a:r>
              <a:rPr lang="en-US" altLang="en-US" dirty="0" smtClean="0"/>
              <a:t>       	 that we cared about each other.</a:t>
            </a:r>
          </a:p>
        </p:txBody>
      </p:sp>
      <p:sp>
        <p:nvSpPr>
          <p:cNvPr id="12292" name="AutoShape 4"/>
          <p:cNvSpPr>
            <a:spLocks noChangeArrowheads="1"/>
          </p:cNvSpPr>
          <p:nvPr/>
        </p:nvSpPr>
        <p:spPr bwMode="auto">
          <a:xfrm>
            <a:off x="879475" y="2058988"/>
            <a:ext cx="685800" cy="609600"/>
          </a:xfrm>
          <a:prstGeom prst="octagon">
            <a:avLst>
              <a:gd name="adj" fmla="val 29278"/>
            </a:avLst>
          </a:prstGeom>
          <a:solidFill>
            <a:srgbClr val="FF0000"/>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122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4227513"/>
            <a:ext cx="36576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291">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5800" y="838200"/>
            <a:ext cx="7772400" cy="914400"/>
          </a:xfrm>
          <a:noFill/>
        </p:spPr>
        <p:txBody>
          <a:bodyPr/>
          <a:lstStyle/>
          <a:p>
            <a:pPr eaLnBrk="1" hangingPunct="1"/>
            <a:r>
              <a:rPr lang="en-US" altLang="en-US" b="1" i="1" smtClean="0"/>
              <a:t>FAMILY FEUD</a:t>
            </a:r>
            <a:br>
              <a:rPr lang="en-US" altLang="en-US" b="1" i="1" smtClean="0"/>
            </a:br>
            <a:r>
              <a:rPr lang="en-US" altLang="en-US" sz="3200" b="1" i="1" smtClean="0"/>
              <a:t>In which category does your family fall?</a:t>
            </a:r>
          </a:p>
        </p:txBody>
      </p:sp>
      <p:sp>
        <p:nvSpPr>
          <p:cNvPr id="13315" name="Rectangle 3"/>
          <p:cNvSpPr>
            <a:spLocks noGrp="1" noChangeArrowheads="1"/>
          </p:cNvSpPr>
          <p:nvPr>
            <p:ph type="body" idx="1"/>
          </p:nvPr>
        </p:nvSpPr>
        <p:spPr>
          <a:noFill/>
        </p:spPr>
        <p:txBody>
          <a:bodyPr/>
          <a:lstStyle/>
          <a:p>
            <a:pPr eaLnBrk="1" hangingPunct="1">
              <a:buFontTx/>
              <a:buNone/>
            </a:pPr>
            <a:r>
              <a:rPr lang="en-US" altLang="en-US" dirty="0" smtClean="0"/>
              <a:t>		My parents rarely raised their voices to</a:t>
            </a:r>
          </a:p>
          <a:p>
            <a:pPr eaLnBrk="1" hangingPunct="1">
              <a:buFontTx/>
              <a:buNone/>
            </a:pPr>
            <a:r>
              <a:rPr lang="en-US" altLang="en-US" dirty="0" smtClean="0"/>
              <a:t>        	each other.  I never knew that things 	were not going well until they 	announced they were getting a divorce.</a:t>
            </a:r>
          </a:p>
        </p:txBody>
      </p:sp>
      <p:sp>
        <p:nvSpPr>
          <p:cNvPr id="13316" name="AutoShape 4"/>
          <p:cNvSpPr>
            <a:spLocks noChangeArrowheads="1"/>
          </p:cNvSpPr>
          <p:nvPr/>
        </p:nvSpPr>
        <p:spPr bwMode="auto">
          <a:xfrm>
            <a:off x="838200" y="1981200"/>
            <a:ext cx="685800" cy="609600"/>
          </a:xfrm>
          <a:prstGeom prst="octagon">
            <a:avLst>
              <a:gd name="adj" fmla="val 29278"/>
            </a:avLst>
          </a:prstGeom>
          <a:solidFill>
            <a:srgbClr val="FF0000"/>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133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4148138"/>
            <a:ext cx="3886200" cy="225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3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31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31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38200"/>
            <a:ext cx="7772400" cy="914400"/>
          </a:xfrm>
          <a:noFill/>
        </p:spPr>
        <p:txBody>
          <a:bodyPr/>
          <a:lstStyle/>
          <a:p>
            <a:pPr eaLnBrk="1" hangingPunct="1"/>
            <a:r>
              <a:rPr lang="en-US" altLang="en-US" b="1" i="1" smtClean="0"/>
              <a:t>FAMILY FEUD</a:t>
            </a:r>
            <a:br>
              <a:rPr lang="en-US" altLang="en-US" b="1" i="1" smtClean="0"/>
            </a:br>
            <a:r>
              <a:rPr lang="en-US" altLang="en-US" sz="3200" b="1" i="1" smtClean="0"/>
              <a:t>In which category does your family fall?</a:t>
            </a:r>
          </a:p>
        </p:txBody>
      </p:sp>
      <p:sp>
        <p:nvSpPr>
          <p:cNvPr id="14339" name="Rectangle 3"/>
          <p:cNvSpPr>
            <a:spLocks noGrp="1" noChangeArrowheads="1"/>
          </p:cNvSpPr>
          <p:nvPr>
            <p:ph type="body" idx="1"/>
          </p:nvPr>
        </p:nvSpPr>
        <p:spPr>
          <a:xfrm>
            <a:off x="-22225" y="2057400"/>
            <a:ext cx="7772400" cy="4114800"/>
          </a:xfrm>
          <a:noFill/>
        </p:spPr>
        <p:txBody>
          <a:bodyPr/>
          <a:lstStyle/>
          <a:p>
            <a:pPr eaLnBrk="1" hangingPunct="1">
              <a:buFontTx/>
              <a:buNone/>
            </a:pPr>
            <a:r>
              <a:rPr lang="en-US" altLang="en-US" dirty="0" smtClean="0"/>
              <a:t>		 The members of my family</a:t>
            </a:r>
            <a:br>
              <a:rPr lang="en-US" altLang="en-US" dirty="0" smtClean="0"/>
            </a:br>
            <a:r>
              <a:rPr lang="en-US" altLang="en-US" dirty="0" smtClean="0"/>
              <a:t>       did not ever disagree until </a:t>
            </a:r>
            <a:br>
              <a:rPr lang="en-US" altLang="en-US" dirty="0" smtClean="0"/>
            </a:br>
            <a:r>
              <a:rPr lang="en-US" altLang="en-US" dirty="0" smtClean="0"/>
              <a:t>       someone was </a:t>
            </a:r>
            <a:r>
              <a:rPr lang="en-US" altLang="en-US" dirty="0" smtClean="0">
                <a:solidFill>
                  <a:schemeClr val="tx2"/>
                </a:solidFill>
              </a:rPr>
              <a:t>REALLY</a:t>
            </a:r>
            <a:r>
              <a:rPr lang="en-US" altLang="en-US" dirty="0" smtClean="0">
                <a:solidFill>
                  <a:schemeClr val="accent1"/>
                </a:solidFill>
              </a:rPr>
              <a:t> </a:t>
            </a:r>
            <a:br>
              <a:rPr lang="en-US" altLang="en-US" dirty="0" smtClean="0">
                <a:solidFill>
                  <a:schemeClr val="accent1"/>
                </a:solidFill>
              </a:rPr>
            </a:br>
            <a:r>
              <a:rPr lang="en-US" altLang="en-US" dirty="0" smtClean="0">
                <a:solidFill>
                  <a:schemeClr val="accent1"/>
                </a:solidFill>
              </a:rPr>
              <a:t>       </a:t>
            </a:r>
            <a:r>
              <a:rPr lang="en-US" altLang="en-US" dirty="0" smtClean="0"/>
              <a:t>angry.  Then one little </a:t>
            </a:r>
            <a:br>
              <a:rPr lang="en-US" altLang="en-US" dirty="0" smtClean="0"/>
            </a:br>
            <a:r>
              <a:rPr lang="en-US" altLang="en-US" dirty="0" smtClean="0"/>
              <a:t>       thing would put one or </a:t>
            </a:r>
            <a:br>
              <a:rPr lang="en-US" altLang="en-US" dirty="0" smtClean="0"/>
            </a:br>
            <a:r>
              <a:rPr lang="en-US" altLang="en-US" dirty="0" smtClean="0"/>
              <a:t>       both of  my parents into </a:t>
            </a:r>
            <a:br>
              <a:rPr lang="en-US" altLang="en-US" dirty="0" smtClean="0"/>
            </a:br>
            <a:r>
              <a:rPr lang="en-US" altLang="en-US" dirty="0" smtClean="0"/>
              <a:t>       a screaming rage.</a:t>
            </a:r>
          </a:p>
        </p:txBody>
      </p:sp>
      <p:sp>
        <p:nvSpPr>
          <p:cNvPr id="14340" name="AutoShape 4"/>
          <p:cNvSpPr>
            <a:spLocks noChangeArrowheads="1"/>
          </p:cNvSpPr>
          <p:nvPr/>
        </p:nvSpPr>
        <p:spPr bwMode="auto">
          <a:xfrm>
            <a:off x="381000" y="2057400"/>
            <a:ext cx="685800" cy="609600"/>
          </a:xfrm>
          <a:prstGeom prst="octagon">
            <a:avLst>
              <a:gd name="adj" fmla="val 29278"/>
            </a:avLst>
          </a:prstGeom>
          <a:solidFill>
            <a:srgbClr val="FF0000"/>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solidFill>
                <a:schemeClr val="tx2"/>
              </a:solidFill>
            </a:endParaRPr>
          </a:p>
        </p:txBody>
      </p:sp>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2209800"/>
            <a:ext cx="3228975" cy="3609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85800" y="838200"/>
            <a:ext cx="7772400" cy="914400"/>
          </a:xfrm>
          <a:noFill/>
        </p:spPr>
        <p:txBody>
          <a:bodyPr/>
          <a:lstStyle/>
          <a:p>
            <a:pPr eaLnBrk="1" hangingPunct="1"/>
            <a:r>
              <a:rPr lang="en-US" altLang="en-US" b="1" i="1" smtClean="0"/>
              <a:t>FAMILY FEUD</a:t>
            </a:r>
            <a:br>
              <a:rPr lang="en-US" altLang="en-US" b="1" i="1" smtClean="0"/>
            </a:br>
            <a:r>
              <a:rPr lang="en-US" altLang="en-US" sz="3200" b="1" i="1" smtClean="0"/>
              <a:t>In which category does your family fall?</a:t>
            </a:r>
          </a:p>
        </p:txBody>
      </p:sp>
      <p:sp>
        <p:nvSpPr>
          <p:cNvPr id="15363" name="Rectangle 3"/>
          <p:cNvSpPr>
            <a:spLocks noGrp="1" noChangeArrowheads="1"/>
          </p:cNvSpPr>
          <p:nvPr>
            <p:ph type="body" idx="1"/>
          </p:nvPr>
        </p:nvSpPr>
        <p:spPr>
          <a:xfrm>
            <a:off x="380999" y="1981200"/>
            <a:ext cx="8153401" cy="4114800"/>
          </a:xfrm>
          <a:noFill/>
        </p:spPr>
        <p:txBody>
          <a:bodyPr/>
          <a:lstStyle/>
          <a:p>
            <a:pPr eaLnBrk="1" hangingPunct="1">
              <a:buFontTx/>
              <a:buNone/>
            </a:pPr>
            <a:r>
              <a:rPr lang="en-US" altLang="en-US" dirty="0" smtClean="0"/>
              <a:t>		I  </a:t>
            </a:r>
            <a:r>
              <a:rPr lang="en-US" altLang="en-US" dirty="0" err="1" smtClean="0"/>
              <a:t>I</a:t>
            </a:r>
            <a:r>
              <a:rPr lang="en-US" altLang="en-US" dirty="0" smtClean="0"/>
              <a:t> grew up in the only non-dysfunctional</a:t>
            </a:r>
          </a:p>
          <a:p>
            <a:pPr eaLnBrk="1" hangingPunct="1">
              <a:buFontTx/>
              <a:buNone/>
            </a:pPr>
            <a:r>
              <a:rPr lang="en-US" altLang="en-US" dirty="0" smtClean="0"/>
              <a:t>       	family in our town.  We always openly </a:t>
            </a:r>
          </a:p>
          <a:p>
            <a:pPr eaLnBrk="1" hangingPunct="1">
              <a:buFontTx/>
              <a:buNone/>
            </a:pPr>
            <a:r>
              <a:rPr lang="en-US" altLang="en-US" dirty="0" smtClean="0"/>
              <a:t>       	and freely discussed any issue that</a:t>
            </a:r>
          </a:p>
          <a:p>
            <a:pPr eaLnBrk="1" hangingPunct="1">
              <a:buFontTx/>
              <a:buNone/>
            </a:pPr>
            <a:r>
              <a:rPr lang="en-US" altLang="en-US" dirty="0" smtClean="0"/>
              <a:t>       	bothered us.  Calm, respectful 	discussion was the norm.</a:t>
            </a:r>
          </a:p>
        </p:txBody>
      </p:sp>
      <p:sp>
        <p:nvSpPr>
          <p:cNvPr id="15364" name="AutoShape 4"/>
          <p:cNvSpPr>
            <a:spLocks noChangeArrowheads="1"/>
          </p:cNvSpPr>
          <p:nvPr/>
        </p:nvSpPr>
        <p:spPr bwMode="auto">
          <a:xfrm>
            <a:off x="838200" y="1981200"/>
            <a:ext cx="685800" cy="609600"/>
          </a:xfrm>
          <a:prstGeom prst="octagon">
            <a:avLst>
              <a:gd name="adj" fmla="val 29278"/>
            </a:avLst>
          </a:prstGeom>
          <a:solidFill>
            <a:srgbClr val="FF0000"/>
          </a:solidFill>
          <a:ln w="12700">
            <a:solidFill>
              <a:schemeClr val="tx1"/>
            </a:solidFill>
            <a:miter lim="800000"/>
            <a:headEnd/>
            <a:tailEnd/>
          </a:ln>
        </p:spPr>
        <p:txBody>
          <a:bodyPr wrap="none" anchor="ctr"/>
          <a:lstStyle>
            <a:lvl1pPr eaLnBrk="0" hangingPunct="0">
              <a:spcBef>
                <a:spcPct val="20000"/>
              </a:spcBef>
              <a:buChar char="•"/>
              <a:defRPr sz="3200">
                <a:solidFill>
                  <a:schemeClr val="tx1"/>
                </a:solidFill>
                <a:latin typeface="Times New Roman" pitchFamily="18" charset="0"/>
              </a:defRPr>
            </a:lvl1pPr>
            <a:lvl2pPr marL="742950" indent="-285750" eaLnBrk="0" hangingPunct="0">
              <a:spcBef>
                <a:spcPct val="20000"/>
              </a:spcBef>
              <a:buChar char="–"/>
              <a:defRPr sz="2800">
                <a:solidFill>
                  <a:schemeClr val="tx1"/>
                </a:solidFill>
                <a:latin typeface="Times New Roman" pitchFamily="18" charset="0"/>
              </a:defRPr>
            </a:lvl2pPr>
            <a:lvl3pPr marL="1143000" indent="-228600" eaLnBrk="0" hangingPunct="0">
              <a:spcBef>
                <a:spcPct val="20000"/>
              </a:spcBef>
              <a:buChar char="•"/>
              <a:defRPr sz="2400">
                <a:solidFill>
                  <a:schemeClr val="tx1"/>
                </a:solidFill>
                <a:latin typeface="Times New Roman" pitchFamily="18" charset="0"/>
              </a:defRPr>
            </a:lvl3pPr>
            <a:lvl4pPr marL="1600200" indent="-228600" eaLnBrk="0" hangingPunct="0">
              <a:spcBef>
                <a:spcPct val="20000"/>
              </a:spcBef>
              <a:buChar char="–"/>
              <a:defRPr sz="2000">
                <a:solidFill>
                  <a:schemeClr val="tx1"/>
                </a:solidFill>
                <a:latin typeface="Times New Roman" pitchFamily="18" charset="0"/>
              </a:defRPr>
            </a:lvl4pPr>
            <a:lvl5pPr marL="2057400" indent="-228600" eaLnBrk="0" hangingPunct="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eaLnBrk="1" hangingPunct="1">
              <a:spcBef>
                <a:spcPct val="0"/>
              </a:spcBef>
              <a:buFontTx/>
              <a:buNone/>
            </a:pPr>
            <a:endParaRPr lang="en-US" altLang="en-US" sz="2400"/>
          </a:p>
        </p:txBody>
      </p:sp>
      <p:pic>
        <p:nvPicPr>
          <p:cNvPr id="15365" name="Picture 5" descr="C:\Users\taylord\AppData\Local\Microsoft\Windows\Temporary Internet Files\Content.IE5\8RXWBHIP\1343419897_d01828320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4545" y="3352800"/>
            <a:ext cx="1926105" cy="2667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36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129" y="228600"/>
            <a:ext cx="8991600" cy="535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22129" y="5636567"/>
            <a:ext cx="8991600" cy="584775"/>
          </a:xfrm>
          <a:prstGeom prst="rect">
            <a:avLst/>
          </a:prstGeom>
          <a:noFill/>
        </p:spPr>
        <p:txBody>
          <a:bodyPr wrap="square" rtlCol="0">
            <a:spAutoFit/>
          </a:bodyPr>
          <a:lstStyle/>
          <a:p>
            <a:pPr algn="ctr"/>
            <a:r>
              <a:rPr lang="en-US" sz="1600" dirty="0" smtClean="0"/>
              <a:t>TKI (Thomas </a:t>
            </a:r>
            <a:r>
              <a:rPr lang="en-US" sz="1600" dirty="0" err="1" smtClean="0"/>
              <a:t>Kilmann</a:t>
            </a:r>
            <a:r>
              <a:rPr lang="en-US" sz="1600" dirty="0" smtClean="0"/>
              <a:t> Conflict Mode Instrument) – </a:t>
            </a:r>
            <a:br>
              <a:rPr lang="en-US" sz="1600" dirty="0" smtClean="0"/>
            </a:br>
            <a:r>
              <a:rPr lang="en-US" sz="1600" dirty="0" smtClean="0">
                <a:hlinkClick r:id="rId4"/>
              </a:rPr>
              <a:t>https://workshopbank.com/conflict-resolution-strategies</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685800" y="609600"/>
            <a:ext cx="7772400" cy="914400"/>
          </a:xfrm>
          <a:noFill/>
        </p:spPr>
        <p:txBody>
          <a:bodyPr/>
          <a:lstStyle/>
          <a:p>
            <a:pPr eaLnBrk="1" hangingPunct="1"/>
            <a:r>
              <a:rPr lang="en-US" altLang="en-US" smtClean="0"/>
              <a:t>Two Basic Types of Conflict</a:t>
            </a:r>
            <a:br>
              <a:rPr lang="en-US" altLang="en-US" smtClean="0"/>
            </a:br>
            <a:r>
              <a:rPr lang="en-US" altLang="en-US" sz="4000" i="1" smtClean="0">
                <a:solidFill>
                  <a:schemeClr val="tx1"/>
                </a:solidFill>
              </a:rPr>
              <a:t>Task........vs.........Relational</a:t>
            </a:r>
          </a:p>
        </p:txBody>
      </p:sp>
      <p:sp>
        <p:nvSpPr>
          <p:cNvPr id="17411" name="Rectangle 3"/>
          <p:cNvSpPr>
            <a:spLocks noGrp="1" noChangeArrowheads="1"/>
          </p:cNvSpPr>
          <p:nvPr>
            <p:ph type="body" idx="1"/>
          </p:nvPr>
        </p:nvSpPr>
        <p:spPr>
          <a:xfrm>
            <a:off x="685800" y="2057400"/>
            <a:ext cx="7772400" cy="4191000"/>
          </a:xfrm>
          <a:noFill/>
        </p:spPr>
        <p:txBody>
          <a:bodyPr/>
          <a:lstStyle/>
          <a:p>
            <a:pPr eaLnBrk="1" hangingPunct="1">
              <a:lnSpc>
                <a:spcPct val="90000"/>
              </a:lnSpc>
            </a:pPr>
            <a:r>
              <a:rPr lang="en-US" altLang="en-US" sz="3600" dirty="0" smtClean="0">
                <a:solidFill>
                  <a:srgbClr val="FFFF00"/>
                </a:solidFill>
              </a:rPr>
              <a:t>Task Conflict:   </a:t>
            </a:r>
            <a:r>
              <a:rPr lang="en-US" altLang="en-US" dirty="0" smtClean="0"/>
              <a:t>arises from a difference in priorities or goals or expectations related to the task at hand.</a:t>
            </a:r>
          </a:p>
          <a:p>
            <a:pPr eaLnBrk="1" hangingPunct="1">
              <a:lnSpc>
                <a:spcPct val="90000"/>
              </a:lnSpc>
            </a:pPr>
            <a:r>
              <a:rPr lang="en-US" altLang="en-US" sz="3600" dirty="0" smtClean="0">
                <a:solidFill>
                  <a:srgbClr val="FFFF00"/>
                </a:solidFill>
              </a:rPr>
              <a:t>Relational Conflict:   </a:t>
            </a:r>
            <a:r>
              <a:rPr lang="en-US" altLang="en-US" dirty="0" smtClean="0"/>
              <a:t>arises from differences in work habits, values, communication styles &amp; perception.  Problem is power struggle, individual differences &amp; history vs. the task at hand.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p:spPr>
        <p:txBody>
          <a:bodyPr/>
          <a:lstStyle/>
          <a:p>
            <a:pPr eaLnBrk="1" hangingPunct="1"/>
            <a:r>
              <a:rPr lang="en-US" altLang="en-US" dirty="0" smtClean="0">
                <a:solidFill>
                  <a:schemeClr val="tx1"/>
                </a:solidFill>
              </a:rPr>
              <a:t>s for</a:t>
            </a:r>
            <a:r>
              <a:rPr lang="en-US" altLang="en-US" dirty="0" smtClean="0"/>
              <a:t> </a:t>
            </a:r>
            <a:r>
              <a:rPr lang="en-US" altLang="en-US" dirty="0" smtClean="0">
                <a:solidFill>
                  <a:schemeClr val="tx1"/>
                </a:solidFill>
              </a:rPr>
              <a:t>Relational</a:t>
            </a:r>
            <a:r>
              <a:rPr lang="en-US" altLang="en-US" dirty="0" smtClean="0"/>
              <a:t> </a:t>
            </a:r>
            <a:r>
              <a:rPr lang="en-US" altLang="en-US" dirty="0" smtClean="0">
                <a:solidFill>
                  <a:schemeClr val="tx1"/>
                </a:solidFill>
              </a:rPr>
              <a:t>Conflict</a:t>
            </a:r>
          </a:p>
        </p:txBody>
      </p:sp>
      <p:sp>
        <p:nvSpPr>
          <p:cNvPr id="34819" name="Rectangle 3"/>
          <p:cNvSpPr>
            <a:spLocks noGrp="1" noChangeArrowheads="1"/>
          </p:cNvSpPr>
          <p:nvPr>
            <p:ph type="body" idx="1"/>
          </p:nvPr>
        </p:nvSpPr>
        <p:spPr>
          <a:noFill/>
        </p:spPr>
        <p:txBody>
          <a:bodyPr/>
          <a:lstStyle/>
          <a:p>
            <a:pPr eaLnBrk="1" hangingPunct="1"/>
            <a:r>
              <a:rPr lang="en-US" altLang="en-US" dirty="0" smtClean="0"/>
              <a:t>The </a:t>
            </a:r>
            <a:r>
              <a:rPr lang="en-US" altLang="en-US" b="1" dirty="0" smtClean="0">
                <a:solidFill>
                  <a:srgbClr val="FFFF00"/>
                </a:solidFill>
              </a:rPr>
              <a:t>issue</a:t>
            </a:r>
            <a:r>
              <a:rPr lang="en-US" altLang="en-US" dirty="0" smtClean="0"/>
              <a:t> is obviously </a:t>
            </a:r>
            <a:r>
              <a:rPr lang="en-US" altLang="en-US" b="1" dirty="0" smtClean="0">
                <a:solidFill>
                  <a:srgbClr val="FFFF00"/>
                </a:solidFill>
              </a:rPr>
              <a:t>not the real issue</a:t>
            </a:r>
          </a:p>
          <a:p>
            <a:pPr eaLnBrk="1" hangingPunct="1"/>
            <a:r>
              <a:rPr lang="en-US" altLang="en-US" b="1" dirty="0" smtClean="0">
                <a:solidFill>
                  <a:srgbClr val="FFFF00"/>
                </a:solidFill>
              </a:rPr>
              <a:t>Irrational</a:t>
            </a:r>
            <a:r>
              <a:rPr lang="en-US" altLang="en-US" dirty="0" smtClean="0"/>
              <a:t> or </a:t>
            </a:r>
            <a:r>
              <a:rPr lang="en-US" altLang="en-US" b="1" dirty="0" smtClean="0">
                <a:solidFill>
                  <a:srgbClr val="FFFF00"/>
                </a:solidFill>
              </a:rPr>
              <a:t>counterproductive stands</a:t>
            </a:r>
          </a:p>
          <a:p>
            <a:pPr eaLnBrk="1" hangingPunct="1"/>
            <a:r>
              <a:rPr lang="en-US" altLang="en-US" b="1" dirty="0" smtClean="0">
                <a:solidFill>
                  <a:srgbClr val="FFFF00"/>
                </a:solidFill>
              </a:rPr>
              <a:t>Unexplainable standoffs </a:t>
            </a:r>
            <a:r>
              <a:rPr lang="en-US" altLang="en-US" dirty="0" smtClean="0"/>
              <a:t>occur</a:t>
            </a:r>
          </a:p>
          <a:p>
            <a:pPr eaLnBrk="1" hangingPunct="1"/>
            <a:r>
              <a:rPr lang="en-US" altLang="en-US" dirty="0" smtClean="0"/>
              <a:t>Folks </a:t>
            </a:r>
            <a:r>
              <a:rPr lang="en-US" altLang="en-US" b="1" dirty="0" smtClean="0">
                <a:solidFill>
                  <a:srgbClr val="FFFF00"/>
                </a:solidFill>
              </a:rPr>
              <a:t>sound</a:t>
            </a:r>
            <a:r>
              <a:rPr lang="en-US" altLang="en-US" dirty="0" smtClean="0"/>
              <a:t> and </a:t>
            </a:r>
            <a:r>
              <a:rPr lang="en-US" altLang="en-US" b="1" dirty="0" smtClean="0">
                <a:solidFill>
                  <a:srgbClr val="FFFF00"/>
                </a:solidFill>
              </a:rPr>
              <a:t>behave defensively</a:t>
            </a:r>
          </a:p>
          <a:p>
            <a:pPr eaLnBrk="1" hangingPunct="1"/>
            <a:r>
              <a:rPr lang="en-US" altLang="en-US" dirty="0" smtClean="0"/>
              <a:t>Willing to </a:t>
            </a:r>
            <a:r>
              <a:rPr lang="en-US" altLang="en-US" b="1" dirty="0" smtClean="0">
                <a:solidFill>
                  <a:srgbClr val="FFFF00"/>
                </a:solidFill>
              </a:rPr>
              <a:t>risk entire relationship</a:t>
            </a:r>
          </a:p>
          <a:p>
            <a:pPr eaLnBrk="1" hangingPunct="1"/>
            <a:r>
              <a:rPr lang="en-US" altLang="en-US" b="1" i="1" dirty="0" smtClean="0"/>
              <a:t>If it comes up </a:t>
            </a:r>
            <a:r>
              <a:rPr lang="en-US" altLang="en-US" b="1" i="1" dirty="0" smtClean="0">
                <a:solidFill>
                  <a:srgbClr val="FFFF00"/>
                </a:solidFill>
              </a:rPr>
              <a:t>over and over again</a:t>
            </a:r>
            <a:r>
              <a:rPr lang="en-US" altLang="en-US" i="1" dirty="0" smtClean="0"/>
              <a:t>….</a:t>
            </a: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457200"/>
            <a:ext cx="1371600" cy="14797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8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8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48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8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609600" y="304800"/>
            <a:ext cx="7772400" cy="1143000"/>
          </a:xfrm>
          <a:noFill/>
        </p:spPr>
        <p:txBody>
          <a:bodyPr/>
          <a:lstStyle/>
          <a:p>
            <a:pPr algn="l" eaLnBrk="1" hangingPunct="1"/>
            <a:r>
              <a:rPr lang="en-US" altLang="en-US" sz="4300" b="1" i="1" smtClean="0"/>
              <a:t> </a:t>
            </a:r>
          </a:p>
        </p:txBody>
      </p:sp>
      <p:sp>
        <p:nvSpPr>
          <p:cNvPr id="36867" name="Rectangle 3"/>
          <p:cNvSpPr>
            <a:spLocks noGrp="1" noChangeArrowheads="1"/>
          </p:cNvSpPr>
          <p:nvPr>
            <p:ph type="body" sz="half" idx="1"/>
          </p:nvPr>
        </p:nvSpPr>
        <p:spPr>
          <a:xfrm>
            <a:off x="609600" y="2743200"/>
            <a:ext cx="3810000" cy="3429000"/>
          </a:xfrm>
          <a:noFill/>
        </p:spPr>
        <p:txBody>
          <a:bodyPr/>
          <a:lstStyle/>
          <a:p>
            <a:pPr marL="0" indent="0" eaLnBrk="1" hangingPunct="1">
              <a:buFontTx/>
              <a:buNone/>
            </a:pPr>
            <a:r>
              <a:rPr lang="en-US" altLang="en-US" sz="3200" smtClean="0"/>
              <a:t> </a:t>
            </a:r>
          </a:p>
        </p:txBody>
      </p:sp>
      <p:sp>
        <p:nvSpPr>
          <p:cNvPr id="36868" name="Rectangle 4"/>
          <p:cNvSpPr>
            <a:spLocks noGrp="1" noChangeArrowheads="1"/>
          </p:cNvSpPr>
          <p:nvPr>
            <p:ph type="body" sz="half" idx="2"/>
          </p:nvPr>
        </p:nvSpPr>
        <p:spPr>
          <a:xfrm>
            <a:off x="4267200" y="685800"/>
            <a:ext cx="4572000" cy="5410200"/>
          </a:xfrm>
          <a:noFill/>
        </p:spPr>
        <p:txBody>
          <a:bodyPr/>
          <a:lstStyle/>
          <a:p>
            <a:pPr eaLnBrk="1" hangingPunct="1"/>
            <a:r>
              <a:rPr lang="en-US" altLang="en-US" sz="3200" dirty="0" smtClean="0"/>
              <a:t>Fatigue</a:t>
            </a:r>
          </a:p>
          <a:p>
            <a:pPr eaLnBrk="1" hangingPunct="1"/>
            <a:r>
              <a:rPr lang="en-US" altLang="en-US" sz="3200" dirty="0" smtClean="0"/>
              <a:t>Anxiety</a:t>
            </a:r>
          </a:p>
          <a:p>
            <a:pPr eaLnBrk="1" hangingPunct="1"/>
            <a:r>
              <a:rPr lang="en-US" altLang="en-US" sz="3200" dirty="0" smtClean="0"/>
              <a:t>Continuous Evaluative Environment</a:t>
            </a:r>
          </a:p>
          <a:p>
            <a:pPr eaLnBrk="1" hangingPunct="1"/>
            <a:r>
              <a:rPr lang="en-US" altLang="en-US" sz="3200" dirty="0" smtClean="0"/>
              <a:t>Pressure Cooker </a:t>
            </a:r>
          </a:p>
          <a:p>
            <a:pPr eaLnBrk="1" hangingPunct="1"/>
            <a:r>
              <a:rPr lang="en-US" altLang="en-US" sz="3200" dirty="0" smtClean="0"/>
              <a:t>Constant Change</a:t>
            </a:r>
          </a:p>
          <a:p>
            <a:pPr eaLnBrk="1" hangingPunct="1"/>
            <a:r>
              <a:rPr lang="en-US" altLang="en-US" sz="3200" dirty="0" smtClean="0"/>
              <a:t>High ambiguity</a:t>
            </a:r>
          </a:p>
          <a:p>
            <a:pPr eaLnBrk="1" hangingPunct="1"/>
            <a:r>
              <a:rPr lang="en-US" altLang="en-US" sz="3200" dirty="0" smtClean="0"/>
              <a:t>Need to make decisions quickly</a:t>
            </a:r>
          </a:p>
        </p:txBody>
      </p:sp>
      <p:pic>
        <p:nvPicPr>
          <p:cNvPr id="1946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685800"/>
            <a:ext cx="3276600" cy="4789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500" fill="hold"/>
                                        <p:tgtEl>
                                          <p:spTgt spid="3686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68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6868">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6868">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686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6868">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868">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6868">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6868">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8"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noFill/>
        </p:spPr>
        <p:txBody>
          <a:bodyPr/>
          <a:lstStyle/>
          <a:p>
            <a:pPr eaLnBrk="1" hangingPunct="1"/>
            <a:r>
              <a:rPr lang="en-US" altLang="en-US" sz="4200" b="1" smtClean="0"/>
              <a:t>6 Steps to Help Manage Conflict</a:t>
            </a:r>
          </a:p>
        </p:txBody>
      </p:sp>
      <p:sp>
        <p:nvSpPr>
          <p:cNvPr id="20483" name="Rectangle 3"/>
          <p:cNvSpPr>
            <a:spLocks noGrp="1" noChangeArrowheads="1"/>
          </p:cNvSpPr>
          <p:nvPr>
            <p:ph type="body" sz="half" idx="1"/>
          </p:nvPr>
        </p:nvSpPr>
        <p:spPr>
          <a:noFill/>
        </p:spPr>
        <p:txBody>
          <a:bodyPr/>
          <a:lstStyle/>
          <a:p>
            <a:pPr eaLnBrk="1" hangingPunct="1">
              <a:buFontTx/>
              <a:buNone/>
            </a:pPr>
            <a:r>
              <a:rPr lang="en-US" altLang="en-US" sz="2800" smtClean="0"/>
              <a:t> </a:t>
            </a:r>
          </a:p>
        </p:txBody>
      </p:sp>
      <p:pic>
        <p:nvPicPr>
          <p:cNvPr id="2048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968776"/>
            <a:ext cx="3853259"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485"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962998"/>
            <a:ext cx="3733800" cy="2899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noFill/>
        </p:spPr>
        <p:txBody>
          <a:bodyPr/>
          <a:lstStyle/>
          <a:p>
            <a:pPr eaLnBrk="1" hangingPunct="1"/>
            <a:r>
              <a:rPr lang="en-US" altLang="en-US" smtClean="0">
                <a:solidFill>
                  <a:srgbClr val="FFFF00"/>
                </a:solidFill>
              </a:rPr>
              <a:t>Our Goals Today</a:t>
            </a:r>
          </a:p>
        </p:txBody>
      </p:sp>
      <p:sp>
        <p:nvSpPr>
          <p:cNvPr id="3075" name="Rectangle 3"/>
          <p:cNvSpPr>
            <a:spLocks noGrp="1" noChangeArrowheads="1"/>
          </p:cNvSpPr>
          <p:nvPr>
            <p:ph type="body" idx="1"/>
          </p:nvPr>
        </p:nvSpPr>
        <p:spPr>
          <a:xfrm>
            <a:off x="685800" y="1828800"/>
            <a:ext cx="7772400" cy="4114800"/>
          </a:xfrm>
          <a:noFill/>
        </p:spPr>
        <p:txBody>
          <a:bodyPr/>
          <a:lstStyle/>
          <a:p>
            <a:pPr eaLnBrk="1" hangingPunct="1"/>
            <a:r>
              <a:rPr lang="en-US" altLang="en-US" dirty="0" smtClean="0"/>
              <a:t>Understand 2 reasons why residencies are conflict “petri dishes”;</a:t>
            </a:r>
          </a:p>
          <a:p>
            <a:pPr lvl="0"/>
            <a:r>
              <a:rPr lang="en-US" dirty="0" smtClean="0"/>
              <a:t>Recognize </a:t>
            </a:r>
            <a:r>
              <a:rPr lang="en-US" dirty="0"/>
              <a:t>the role your family of origin plays in your approach to (or avoidance of) </a:t>
            </a:r>
            <a:r>
              <a:rPr lang="en-US" dirty="0" smtClean="0"/>
              <a:t>conflict; &amp;</a:t>
            </a:r>
            <a:endParaRPr lang="en-US" dirty="0"/>
          </a:p>
          <a:p>
            <a:pPr lvl="0"/>
            <a:r>
              <a:rPr lang="en-US" dirty="0"/>
              <a:t>Outline a strategy to incorporate conflict management training in your residency education curriculum</a:t>
            </a:r>
            <a:r>
              <a:rPr lang="en-US" dirty="0" smtClean="0"/>
              <a:t>.</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p:spPr>
        <p:txBody>
          <a:bodyPr/>
          <a:lstStyle/>
          <a:p>
            <a:pPr eaLnBrk="1" hangingPunct="1"/>
            <a:r>
              <a:rPr lang="en-US" altLang="en-US" sz="4200" b="1" dirty="0">
                <a:solidFill>
                  <a:srgbClr val="FFFF00"/>
                </a:solidFill>
              </a:rPr>
              <a:t>Step </a:t>
            </a:r>
            <a:r>
              <a:rPr lang="en-US" altLang="en-US" sz="8000" b="1" dirty="0" smtClean="0">
                <a:solidFill>
                  <a:srgbClr val="FFFF00"/>
                </a:solidFill>
              </a:rPr>
              <a:t>1</a:t>
            </a:r>
            <a:r>
              <a:rPr lang="en-US" altLang="en-US" sz="4200" b="1" dirty="0" smtClean="0">
                <a:solidFill>
                  <a:srgbClr val="FFFF00"/>
                </a:solidFill>
              </a:rPr>
              <a:t> </a:t>
            </a:r>
            <a:r>
              <a:rPr lang="en-US" altLang="en-US" sz="4200" b="1" dirty="0">
                <a:solidFill>
                  <a:srgbClr val="FFFF00"/>
                </a:solidFill>
              </a:rPr>
              <a:t>to Help Manage Conflict</a:t>
            </a:r>
            <a:endParaRPr lang="en-US" altLang="en-US" sz="5400" b="1" dirty="0" smtClean="0"/>
          </a:p>
        </p:txBody>
      </p:sp>
      <p:sp>
        <p:nvSpPr>
          <p:cNvPr id="21507" name="Rectangle 3"/>
          <p:cNvSpPr>
            <a:spLocks noGrp="1" noChangeArrowheads="1"/>
          </p:cNvSpPr>
          <p:nvPr>
            <p:ph type="body" sz="half" idx="1"/>
          </p:nvPr>
        </p:nvSpPr>
        <p:spPr>
          <a:xfrm>
            <a:off x="533400" y="3124200"/>
            <a:ext cx="5105400" cy="2971800"/>
          </a:xfrm>
          <a:noFill/>
        </p:spPr>
        <p:txBody>
          <a:bodyPr/>
          <a:lstStyle/>
          <a:p>
            <a:pPr eaLnBrk="1" hangingPunct="1"/>
            <a:r>
              <a:rPr lang="en-US" altLang="en-US" sz="4400" dirty="0" smtClean="0"/>
              <a:t>Seek to understand</a:t>
            </a:r>
          </a:p>
        </p:txBody>
      </p:sp>
      <p:pic>
        <p:nvPicPr>
          <p:cNvPr id="21508" name="Picture 8" descr="MCBD20082_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38800" y="1981200"/>
            <a:ext cx="3200400" cy="3847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p:spPr>
        <p:txBody>
          <a:bodyPr/>
          <a:lstStyle/>
          <a:p>
            <a:pPr eaLnBrk="1" hangingPunct="1"/>
            <a:r>
              <a:rPr lang="en-US" altLang="en-US" sz="4200" b="1" dirty="0" smtClean="0"/>
              <a:t>Step </a:t>
            </a:r>
            <a:r>
              <a:rPr lang="en-US" altLang="en-US" sz="8000" b="1" dirty="0" smtClean="0"/>
              <a:t>2</a:t>
            </a:r>
            <a:r>
              <a:rPr lang="en-US" altLang="en-US" sz="4200" b="1" dirty="0" smtClean="0"/>
              <a:t> to Help Manage Conflict</a:t>
            </a:r>
          </a:p>
        </p:txBody>
      </p:sp>
      <p:sp>
        <p:nvSpPr>
          <p:cNvPr id="22531" name="Rectangle 3"/>
          <p:cNvSpPr>
            <a:spLocks noGrp="1" noChangeArrowheads="1"/>
          </p:cNvSpPr>
          <p:nvPr>
            <p:ph type="body" sz="half" idx="1"/>
          </p:nvPr>
        </p:nvSpPr>
        <p:spPr>
          <a:xfrm>
            <a:off x="457200" y="3200400"/>
            <a:ext cx="5181600" cy="1676400"/>
          </a:xfrm>
          <a:noFill/>
        </p:spPr>
        <p:txBody>
          <a:bodyPr/>
          <a:lstStyle/>
          <a:p>
            <a:pPr eaLnBrk="1" hangingPunct="1"/>
            <a:r>
              <a:rPr lang="en-US" altLang="en-US" sz="4400" dirty="0" smtClean="0"/>
              <a:t>Discuss face-to-face</a:t>
            </a:r>
          </a:p>
        </p:txBody>
      </p:sp>
      <p:pic>
        <p:nvPicPr>
          <p:cNvPr id="22532" name="Picture 7" descr="MCj0285466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638800" y="2133600"/>
            <a:ext cx="3147264" cy="35004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p:spPr>
        <p:txBody>
          <a:bodyPr/>
          <a:lstStyle/>
          <a:p>
            <a:pPr eaLnBrk="1" hangingPunct="1"/>
            <a:r>
              <a:rPr lang="en-US" altLang="en-US" sz="4200" b="1" dirty="0" smtClean="0"/>
              <a:t>Step </a:t>
            </a:r>
            <a:r>
              <a:rPr lang="en-US" altLang="en-US" sz="8000" b="1" dirty="0" smtClean="0"/>
              <a:t>3</a:t>
            </a:r>
            <a:r>
              <a:rPr lang="en-US" altLang="en-US" sz="4200" b="1" dirty="0" smtClean="0"/>
              <a:t> to Help Manage Conflict</a:t>
            </a:r>
          </a:p>
        </p:txBody>
      </p:sp>
      <p:sp>
        <p:nvSpPr>
          <p:cNvPr id="23555" name="Rectangle 3"/>
          <p:cNvSpPr>
            <a:spLocks noGrp="1" noChangeArrowheads="1"/>
          </p:cNvSpPr>
          <p:nvPr>
            <p:ph type="body" sz="half" idx="1"/>
          </p:nvPr>
        </p:nvSpPr>
        <p:spPr>
          <a:xfrm>
            <a:off x="685800" y="2971800"/>
            <a:ext cx="4724400" cy="1143000"/>
          </a:xfrm>
          <a:noFill/>
        </p:spPr>
        <p:txBody>
          <a:bodyPr/>
          <a:lstStyle/>
          <a:p>
            <a:pPr eaLnBrk="1" hangingPunct="1"/>
            <a:r>
              <a:rPr lang="en-US" altLang="en-US" sz="4400" dirty="0" smtClean="0"/>
              <a:t>Stick to the issues</a:t>
            </a:r>
          </a:p>
          <a:p>
            <a:pPr eaLnBrk="1" hangingPunct="1"/>
            <a:endParaRPr lang="en-US" altLang="en-US" sz="2800" dirty="0" smtClean="0"/>
          </a:p>
        </p:txBody>
      </p:sp>
      <p:pic>
        <p:nvPicPr>
          <p:cNvPr id="23556" name="Picture 16" descr="MCj02906940000[1]"/>
          <p:cNvPicPr>
            <a:picLocks noGrp="1" noChangeAspect="1" noChangeArrowheads="1"/>
          </p:cNvPicPr>
          <p:nvPr>
            <p:ph sz="quarter" idx="2"/>
          </p:nvPr>
        </p:nvPicPr>
        <p:blipFill>
          <a:blip r:embed="rId3" cstate="print">
            <a:extLst>
              <a:ext uri="{28A0092B-C50C-407E-A947-70E740481C1C}">
                <a14:useLocalDpi xmlns:a14="http://schemas.microsoft.com/office/drawing/2010/main" val="0"/>
              </a:ext>
            </a:extLst>
          </a:blip>
          <a:srcRect/>
          <a:stretch>
            <a:fillRect/>
          </a:stretch>
        </p:blipFill>
        <p:spPr>
          <a:xfrm>
            <a:off x="5410200" y="1524000"/>
            <a:ext cx="3297238"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p:spPr>
        <p:txBody>
          <a:bodyPr/>
          <a:lstStyle/>
          <a:p>
            <a:pPr eaLnBrk="1" hangingPunct="1"/>
            <a:r>
              <a:rPr lang="en-US" altLang="en-US" sz="4200" b="1" dirty="0" smtClean="0"/>
              <a:t>Step </a:t>
            </a:r>
            <a:r>
              <a:rPr lang="en-US" altLang="en-US" sz="8000" b="1" dirty="0" smtClean="0"/>
              <a:t>4</a:t>
            </a:r>
            <a:r>
              <a:rPr lang="en-US" altLang="en-US" sz="4200" b="1" dirty="0" smtClean="0"/>
              <a:t> to Help Manage Conflict</a:t>
            </a:r>
          </a:p>
        </p:txBody>
      </p:sp>
      <p:sp>
        <p:nvSpPr>
          <p:cNvPr id="24579" name="Rectangle 3"/>
          <p:cNvSpPr>
            <a:spLocks noGrp="1" noChangeArrowheads="1"/>
          </p:cNvSpPr>
          <p:nvPr>
            <p:ph type="body" sz="half" idx="1"/>
          </p:nvPr>
        </p:nvSpPr>
        <p:spPr>
          <a:xfrm>
            <a:off x="609600" y="1981200"/>
            <a:ext cx="8077200" cy="4114800"/>
          </a:xfrm>
          <a:noFill/>
        </p:spPr>
        <p:txBody>
          <a:bodyPr/>
          <a:lstStyle/>
          <a:p>
            <a:pPr eaLnBrk="1" hangingPunct="1"/>
            <a:r>
              <a:rPr lang="en-US" altLang="en-US" sz="4400" dirty="0" smtClean="0"/>
              <a:t>Check your emotions &amp; attitudes</a:t>
            </a:r>
          </a:p>
        </p:txBody>
      </p:sp>
      <p:pic>
        <p:nvPicPr>
          <p:cNvPr id="24580" name="Picture 7" descr="MCj0293490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2209800" y="2971800"/>
            <a:ext cx="4820239" cy="2971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p:spPr>
        <p:txBody>
          <a:bodyPr/>
          <a:lstStyle/>
          <a:p>
            <a:pPr eaLnBrk="1" hangingPunct="1"/>
            <a:r>
              <a:rPr lang="en-US" altLang="en-US" sz="4200" b="1" dirty="0" smtClean="0"/>
              <a:t>Step </a:t>
            </a:r>
            <a:r>
              <a:rPr lang="en-US" altLang="en-US" sz="8000" b="1" dirty="0" smtClean="0"/>
              <a:t>5</a:t>
            </a:r>
            <a:r>
              <a:rPr lang="en-US" altLang="en-US" sz="4200" b="1" dirty="0" smtClean="0"/>
              <a:t> to Help Manage Conflict</a:t>
            </a:r>
          </a:p>
        </p:txBody>
      </p:sp>
      <p:sp>
        <p:nvSpPr>
          <p:cNvPr id="25603" name="Rectangle 3"/>
          <p:cNvSpPr>
            <a:spLocks noGrp="1" noChangeArrowheads="1"/>
          </p:cNvSpPr>
          <p:nvPr>
            <p:ph type="body" sz="half" idx="1"/>
          </p:nvPr>
        </p:nvSpPr>
        <p:spPr>
          <a:xfrm>
            <a:off x="685800" y="2895600"/>
            <a:ext cx="4800600" cy="3200400"/>
          </a:xfrm>
          <a:noFill/>
        </p:spPr>
        <p:txBody>
          <a:bodyPr/>
          <a:lstStyle/>
          <a:p>
            <a:pPr eaLnBrk="1" hangingPunct="1"/>
            <a:r>
              <a:rPr lang="en-US" altLang="en-US" sz="4400" dirty="0" smtClean="0"/>
              <a:t>Speak for yourself</a:t>
            </a:r>
          </a:p>
        </p:txBody>
      </p:sp>
      <p:pic>
        <p:nvPicPr>
          <p:cNvPr id="25604" name="Picture 7" descr="MCj01365270000[1]"/>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a:xfrm>
            <a:off x="5257800" y="1447800"/>
            <a:ext cx="3255963" cy="453978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p:spPr>
        <p:txBody>
          <a:bodyPr/>
          <a:lstStyle/>
          <a:p>
            <a:pPr eaLnBrk="1" hangingPunct="1"/>
            <a:r>
              <a:rPr lang="en-US" altLang="en-US" sz="4200" b="1" dirty="0" smtClean="0"/>
              <a:t>Step </a:t>
            </a:r>
            <a:r>
              <a:rPr lang="en-US" altLang="en-US" sz="8000" b="1" dirty="0" smtClean="0"/>
              <a:t>6</a:t>
            </a:r>
            <a:r>
              <a:rPr lang="en-US" altLang="en-US" sz="4200" b="1" dirty="0" smtClean="0"/>
              <a:t> to Help Manage Conflict</a:t>
            </a:r>
          </a:p>
        </p:txBody>
      </p:sp>
      <p:sp>
        <p:nvSpPr>
          <p:cNvPr id="26627" name="Rectangle 3"/>
          <p:cNvSpPr>
            <a:spLocks noGrp="1" noChangeArrowheads="1"/>
          </p:cNvSpPr>
          <p:nvPr>
            <p:ph type="body" sz="half" idx="1"/>
          </p:nvPr>
        </p:nvSpPr>
        <p:spPr>
          <a:xfrm>
            <a:off x="685800" y="2667000"/>
            <a:ext cx="4724400" cy="2895600"/>
          </a:xfrm>
          <a:noFill/>
        </p:spPr>
        <p:txBody>
          <a:bodyPr/>
          <a:lstStyle/>
          <a:p>
            <a:pPr eaLnBrk="1" hangingPunct="1"/>
            <a:r>
              <a:rPr lang="en-US" altLang="en-US" sz="4400" dirty="0" smtClean="0"/>
              <a:t>Use time to mutual advantage</a:t>
            </a:r>
          </a:p>
        </p:txBody>
      </p:sp>
      <p:pic>
        <p:nvPicPr>
          <p:cNvPr id="26628" name="Picture 11" descr="MCj03001790000[1]"/>
          <p:cNvPicPr>
            <a:picLocks noGrp="1" noChangeAspect="1" noChangeArrowheads="1"/>
          </p:cNvPicPr>
          <p:nvPr>
            <p:ph sz="quarter" idx="3"/>
          </p:nvPr>
        </p:nvPicPr>
        <p:blipFill>
          <a:blip r:embed="rId3" cstate="print">
            <a:extLst>
              <a:ext uri="{28A0092B-C50C-407E-A947-70E740481C1C}">
                <a14:useLocalDpi xmlns:a14="http://schemas.microsoft.com/office/drawing/2010/main" val="0"/>
              </a:ext>
            </a:extLst>
          </a:blip>
          <a:srcRect/>
          <a:stretch>
            <a:fillRect/>
          </a:stretch>
        </p:blipFill>
        <p:spPr>
          <a:xfrm>
            <a:off x="5181600" y="1752600"/>
            <a:ext cx="3579044"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81000" y="609600"/>
            <a:ext cx="8458200" cy="1143000"/>
          </a:xfrm>
          <a:noFill/>
        </p:spPr>
        <p:txBody>
          <a:bodyPr/>
          <a:lstStyle/>
          <a:p>
            <a:pPr eaLnBrk="1" hangingPunct="1"/>
            <a:r>
              <a:rPr lang="en-US" altLang="en-US" sz="4600" b="1" dirty="0" smtClean="0"/>
              <a:t>Skills – Time to Exercise Them</a:t>
            </a:r>
          </a:p>
        </p:txBody>
      </p:sp>
      <p:sp>
        <p:nvSpPr>
          <p:cNvPr id="27651" name="Rectangle 3"/>
          <p:cNvSpPr>
            <a:spLocks noGrp="1" noChangeArrowheads="1"/>
          </p:cNvSpPr>
          <p:nvPr>
            <p:ph type="body" sz="half" idx="1"/>
          </p:nvPr>
        </p:nvSpPr>
        <p:spPr>
          <a:xfrm>
            <a:off x="533400" y="1981200"/>
            <a:ext cx="3962400" cy="4114800"/>
          </a:xfrm>
          <a:noFill/>
        </p:spPr>
        <p:txBody>
          <a:bodyPr/>
          <a:lstStyle/>
          <a:p>
            <a:pPr eaLnBrk="1" hangingPunct="1"/>
            <a:r>
              <a:rPr lang="en-US" altLang="en-US" sz="2800" dirty="0" smtClean="0"/>
              <a:t>Seek to understand</a:t>
            </a:r>
          </a:p>
          <a:p>
            <a:pPr eaLnBrk="1" hangingPunct="1"/>
            <a:r>
              <a:rPr lang="en-US" altLang="en-US" sz="2800" dirty="0" smtClean="0"/>
              <a:t>Discuss face-to-face</a:t>
            </a:r>
          </a:p>
          <a:p>
            <a:pPr eaLnBrk="1" hangingPunct="1"/>
            <a:r>
              <a:rPr lang="en-US" altLang="en-US" sz="2800" dirty="0" smtClean="0"/>
              <a:t>Stick to the issues</a:t>
            </a:r>
          </a:p>
          <a:p>
            <a:pPr eaLnBrk="1" hangingPunct="1"/>
            <a:r>
              <a:rPr lang="en-US" altLang="en-US" sz="2800" dirty="0" smtClean="0"/>
              <a:t>Check your emotions   &amp; attitudes</a:t>
            </a:r>
          </a:p>
          <a:p>
            <a:pPr eaLnBrk="1" hangingPunct="1"/>
            <a:r>
              <a:rPr lang="en-US" altLang="en-US" sz="2800" dirty="0" smtClean="0"/>
              <a:t>Speak for yourself</a:t>
            </a:r>
          </a:p>
          <a:p>
            <a:pPr eaLnBrk="1" hangingPunct="1"/>
            <a:r>
              <a:rPr lang="en-US" altLang="en-US" sz="2800" dirty="0" smtClean="0"/>
              <a:t>Use time to mutual advantage</a:t>
            </a:r>
          </a:p>
          <a:p>
            <a:pPr eaLnBrk="1" hangingPunct="1"/>
            <a:endParaRPr lang="en-US" altLang="en-US" sz="2400" dirty="0" smtClean="0"/>
          </a:p>
        </p:txBody>
      </p:sp>
      <p:pic>
        <p:nvPicPr>
          <p:cNvPr id="27652" name="Picture 7" descr="MCj013965900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0" y="1600200"/>
            <a:ext cx="485046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Rectangle 8"/>
          <p:cNvSpPr>
            <a:spLocks noGrp="1" noChangeArrowheads="1"/>
          </p:cNvSpPr>
          <p:nvPr>
            <p:ph sz="quarter" idx="3"/>
          </p:nvPr>
        </p:nvSpPr>
        <p:spPr>
          <a:xfrm>
            <a:off x="4876800" y="3810000"/>
            <a:ext cx="3810000" cy="1981200"/>
          </a:xfrm>
        </p:spPr>
        <p:txBody>
          <a:bodyPr/>
          <a:lstStyle/>
          <a:p>
            <a:pPr eaLnBrk="1" hangingPunct="1"/>
            <a:r>
              <a:rPr lang="en-US" altLang="en-US" sz="2400" dirty="0" smtClean="0"/>
              <a:t>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Grp="1" noChangeArrowheads="1"/>
          </p:cNvSpPr>
          <p:nvPr>
            <p:ph type="title"/>
          </p:nvPr>
        </p:nvSpPr>
        <p:spPr>
          <a:xfrm>
            <a:off x="685800" y="609600"/>
            <a:ext cx="7772400" cy="4343400"/>
          </a:xfrm>
        </p:spPr>
        <p:txBody>
          <a:bodyPr/>
          <a:lstStyle/>
          <a:p>
            <a:pPr eaLnBrk="1" hangingPunct="1"/>
            <a:r>
              <a:rPr lang="en-US" altLang="en-US" sz="5400" smtClean="0"/>
              <a:t>Large Group Exercise</a:t>
            </a:r>
            <a:r>
              <a:rPr lang="en-US" altLang="en-US" smtClean="0"/>
              <a:t/>
            </a:r>
            <a:br>
              <a:rPr lang="en-US" altLang="en-US" smtClean="0"/>
            </a:br>
            <a:r>
              <a:rPr lang="en-US" altLang="en-US" smtClean="0"/>
              <a:t/>
            </a:r>
            <a:br>
              <a:rPr lang="en-US" altLang="en-US" smtClean="0"/>
            </a:br>
            <a:r>
              <a:rPr lang="en-US" altLang="en-US" sz="4000" i="1" smtClean="0"/>
              <a:t>some “hypothetical” situations for you to ponder…..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609600"/>
            <a:ext cx="7772400" cy="2895600"/>
          </a:xfrm>
          <a:noFill/>
        </p:spPr>
        <p:txBody>
          <a:bodyPr/>
          <a:lstStyle/>
          <a:p>
            <a:pPr algn="l" eaLnBrk="1" hangingPunct="1"/>
            <a:r>
              <a:rPr lang="en-US" altLang="en-US" b="1" dirty="0" smtClean="0"/>
              <a:t>Scenario #1</a:t>
            </a:r>
            <a:br>
              <a:rPr lang="en-US" altLang="en-US" b="1" dirty="0" smtClean="0"/>
            </a:br>
            <a:r>
              <a:rPr lang="en-US" altLang="en-US" sz="2400" b="1" dirty="0" smtClean="0"/>
              <a:t>Exercise:  1.  Gut Response - Task or Relational</a:t>
            </a:r>
            <a:br>
              <a:rPr lang="en-US" altLang="en-US" sz="2400" b="1" dirty="0" smtClean="0"/>
            </a:br>
            <a:r>
              <a:rPr lang="en-US" altLang="en-US" sz="2400" b="1" dirty="0" smtClean="0"/>
              <a:t>                  2.  What factors influenced your </a:t>
            </a:r>
            <a:br>
              <a:rPr lang="en-US" altLang="en-US" sz="2400" b="1" dirty="0" smtClean="0"/>
            </a:br>
            <a:r>
              <a:rPr lang="en-US" altLang="en-US" sz="2400" b="1" dirty="0" smtClean="0"/>
              <a:t>                        response?</a:t>
            </a:r>
            <a:br>
              <a:rPr lang="en-US" altLang="en-US" sz="2400" b="1" dirty="0" smtClean="0"/>
            </a:br>
            <a:r>
              <a:rPr lang="en-US" altLang="en-US" sz="2400" b="1" dirty="0" smtClean="0"/>
              <a:t>                  3.   Run through the six steps</a:t>
            </a:r>
          </a:p>
        </p:txBody>
      </p:sp>
      <p:sp>
        <p:nvSpPr>
          <p:cNvPr id="29699" name="Rectangle 3"/>
          <p:cNvSpPr>
            <a:spLocks noGrp="1" noChangeArrowheads="1"/>
          </p:cNvSpPr>
          <p:nvPr>
            <p:ph type="body" idx="1"/>
          </p:nvPr>
        </p:nvSpPr>
        <p:spPr>
          <a:xfrm>
            <a:off x="685800" y="3581400"/>
            <a:ext cx="7772400" cy="2514600"/>
          </a:xfrm>
          <a:noFill/>
        </p:spPr>
        <p:txBody>
          <a:bodyPr/>
          <a:lstStyle/>
          <a:p>
            <a:pPr eaLnBrk="1" hangingPunct="1"/>
            <a:r>
              <a:rPr lang="en-US" altLang="en-US" dirty="0" smtClean="0"/>
              <a:t>You have been on call for 24 hours and are expecting Matt to relieve you at 0700 – he strolls in at 0740.</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85800" y="609600"/>
            <a:ext cx="7772400" cy="2514600"/>
          </a:xfrm>
          <a:noFill/>
        </p:spPr>
        <p:txBody>
          <a:bodyPr/>
          <a:lstStyle/>
          <a:p>
            <a:pPr algn="l" eaLnBrk="1" hangingPunct="1"/>
            <a:r>
              <a:rPr lang="en-US" altLang="en-US" b="1" dirty="0" smtClean="0"/>
              <a:t>Scenario #2</a:t>
            </a:r>
            <a:br>
              <a:rPr lang="en-US" altLang="en-US" b="1" dirty="0" smtClean="0"/>
            </a:br>
            <a:r>
              <a:rPr lang="en-US" altLang="en-US" sz="2400" b="1" dirty="0" smtClean="0"/>
              <a:t>Exercise:  1.  Gut Response - Task or Relational</a:t>
            </a:r>
            <a:br>
              <a:rPr lang="en-US" altLang="en-US" sz="2400" b="1" dirty="0" smtClean="0"/>
            </a:br>
            <a:r>
              <a:rPr lang="en-US" altLang="en-US" sz="2400" b="1" dirty="0" smtClean="0"/>
              <a:t>	      2.  What factors influenced your </a:t>
            </a:r>
            <a:br>
              <a:rPr lang="en-US" altLang="en-US" sz="2400" b="1" dirty="0" smtClean="0"/>
            </a:br>
            <a:r>
              <a:rPr lang="en-US" altLang="en-US" sz="2400" b="1" dirty="0" smtClean="0"/>
              <a:t>                        response?</a:t>
            </a:r>
            <a:br>
              <a:rPr lang="en-US" altLang="en-US" sz="2400" b="1" dirty="0" smtClean="0"/>
            </a:br>
            <a:r>
              <a:rPr lang="en-US" altLang="en-US" sz="2400" b="1" dirty="0" smtClean="0"/>
              <a:t>                  3.   Run through the six steps</a:t>
            </a:r>
          </a:p>
        </p:txBody>
      </p:sp>
      <p:sp>
        <p:nvSpPr>
          <p:cNvPr id="30723" name="Rectangle 3"/>
          <p:cNvSpPr>
            <a:spLocks noGrp="1" noChangeArrowheads="1"/>
          </p:cNvSpPr>
          <p:nvPr>
            <p:ph type="body" idx="1"/>
          </p:nvPr>
        </p:nvSpPr>
        <p:spPr>
          <a:xfrm>
            <a:off x="685800" y="3276600"/>
            <a:ext cx="7772400" cy="2971800"/>
          </a:xfrm>
          <a:noFill/>
        </p:spPr>
        <p:txBody>
          <a:bodyPr/>
          <a:lstStyle/>
          <a:p>
            <a:pPr eaLnBrk="1" hangingPunct="1">
              <a:lnSpc>
                <a:spcPct val="90000"/>
              </a:lnSpc>
            </a:pPr>
            <a:r>
              <a:rPr lang="en-US" altLang="en-US" dirty="0" smtClean="0"/>
              <a:t>Mary admits one of your favorite and prized patients while on night call.  You have been working for months to get his HTN and diabetes under better control with good success.  She signs out that she has changed all of your patient’s meds.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ctrTitle"/>
          </p:nvPr>
        </p:nvSpPr>
        <p:spPr>
          <a:xfrm>
            <a:off x="685800" y="914400"/>
            <a:ext cx="7772400" cy="1295400"/>
          </a:xfrm>
        </p:spPr>
        <p:txBody>
          <a:bodyPr/>
          <a:lstStyle/>
          <a:p>
            <a:pPr eaLnBrk="1" hangingPunct="1"/>
            <a:r>
              <a:rPr lang="en-US" altLang="en-US" sz="4800" i="1" smtClean="0"/>
              <a:t>Free Association</a:t>
            </a:r>
          </a:p>
        </p:txBody>
      </p:sp>
      <p:sp>
        <p:nvSpPr>
          <p:cNvPr id="4099" name="Rectangle 5"/>
          <p:cNvSpPr>
            <a:spLocks noGrp="1" noChangeArrowheads="1"/>
          </p:cNvSpPr>
          <p:nvPr>
            <p:ph type="subTitle" idx="1"/>
          </p:nvPr>
        </p:nvSpPr>
        <p:spPr>
          <a:xfrm>
            <a:off x="1371600" y="2438400"/>
            <a:ext cx="6400800" cy="2743200"/>
          </a:xfrm>
        </p:spPr>
        <p:txBody>
          <a:bodyPr/>
          <a:lstStyle/>
          <a:p>
            <a:pPr eaLnBrk="1" hangingPunct="1"/>
            <a:r>
              <a:rPr lang="en-US" altLang="en-US" sz="3600" smtClean="0"/>
              <a:t>What comes immediately to mind when I say the word</a:t>
            </a:r>
          </a:p>
          <a:p>
            <a:pPr eaLnBrk="1" hangingPunct="1"/>
            <a:r>
              <a:rPr lang="en-US" altLang="en-US" sz="7200" smtClean="0">
                <a:solidFill>
                  <a:srgbClr val="FFFF00"/>
                </a:solidFill>
              </a:rPr>
              <a:t>Conflict?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685800" y="609600"/>
            <a:ext cx="7772400" cy="2895600"/>
          </a:xfrm>
          <a:noFill/>
        </p:spPr>
        <p:txBody>
          <a:bodyPr/>
          <a:lstStyle/>
          <a:p>
            <a:pPr algn="l" eaLnBrk="1" hangingPunct="1"/>
            <a:r>
              <a:rPr lang="en-US" altLang="en-US" b="1" dirty="0" smtClean="0">
                <a:solidFill>
                  <a:srgbClr val="FFFF00"/>
                </a:solidFill>
              </a:rPr>
              <a:t>Scenario #3</a:t>
            </a:r>
            <a:r>
              <a:rPr lang="en-US" altLang="en-US" b="1" dirty="0">
                <a:solidFill>
                  <a:srgbClr val="FFFF00"/>
                </a:solidFill>
              </a:rPr>
              <a:t/>
            </a:r>
            <a:br>
              <a:rPr lang="en-US" altLang="en-US" b="1" dirty="0">
                <a:solidFill>
                  <a:srgbClr val="FFFF00"/>
                </a:solidFill>
              </a:rPr>
            </a:br>
            <a:r>
              <a:rPr lang="en-US" altLang="en-US" sz="2400" b="1" dirty="0">
                <a:solidFill>
                  <a:srgbClr val="FFFF00"/>
                </a:solidFill>
              </a:rPr>
              <a:t>Exercise:  1.  Gut Response - Task or Relational</a:t>
            </a:r>
            <a:br>
              <a:rPr lang="en-US" altLang="en-US" sz="2400" b="1" dirty="0">
                <a:solidFill>
                  <a:srgbClr val="FFFF00"/>
                </a:solidFill>
              </a:rPr>
            </a:br>
            <a:r>
              <a:rPr lang="en-US" altLang="en-US" sz="2400" b="1" dirty="0">
                <a:solidFill>
                  <a:srgbClr val="FFFF00"/>
                </a:solidFill>
              </a:rPr>
              <a:t>	      2.  What factors influenced your </a:t>
            </a:r>
            <a:br>
              <a:rPr lang="en-US" altLang="en-US" sz="2400" b="1" dirty="0">
                <a:solidFill>
                  <a:srgbClr val="FFFF00"/>
                </a:solidFill>
              </a:rPr>
            </a:br>
            <a:r>
              <a:rPr lang="en-US" altLang="en-US" sz="2400" b="1" dirty="0">
                <a:solidFill>
                  <a:srgbClr val="FFFF00"/>
                </a:solidFill>
              </a:rPr>
              <a:t>                        response?</a:t>
            </a:r>
            <a:br>
              <a:rPr lang="en-US" altLang="en-US" sz="2400" b="1" dirty="0">
                <a:solidFill>
                  <a:srgbClr val="FFFF00"/>
                </a:solidFill>
              </a:rPr>
            </a:br>
            <a:r>
              <a:rPr lang="en-US" altLang="en-US" sz="2400" b="1" dirty="0">
                <a:solidFill>
                  <a:srgbClr val="FFFF00"/>
                </a:solidFill>
              </a:rPr>
              <a:t>                  3.   Run through the six steps</a:t>
            </a:r>
            <a:endParaRPr lang="en-US" altLang="en-US" sz="2400" b="1" dirty="0" smtClean="0"/>
          </a:p>
        </p:txBody>
      </p:sp>
      <p:sp>
        <p:nvSpPr>
          <p:cNvPr id="31747" name="Rectangle 3"/>
          <p:cNvSpPr>
            <a:spLocks noGrp="1" noChangeArrowheads="1"/>
          </p:cNvSpPr>
          <p:nvPr>
            <p:ph type="body" idx="1"/>
          </p:nvPr>
        </p:nvSpPr>
        <p:spPr>
          <a:xfrm>
            <a:off x="685800" y="3581400"/>
            <a:ext cx="7772400" cy="2514600"/>
          </a:xfrm>
          <a:noFill/>
        </p:spPr>
        <p:txBody>
          <a:bodyPr/>
          <a:lstStyle/>
          <a:p>
            <a:pPr eaLnBrk="1" hangingPunct="1"/>
            <a:r>
              <a:rPr lang="en-US" altLang="en-US" dirty="0" smtClean="0"/>
              <a:t>Maude, your Practice </a:t>
            </a:r>
            <a:r>
              <a:rPr lang="en-US" altLang="en-US" dirty="0" err="1" smtClean="0"/>
              <a:t>Mgr</a:t>
            </a:r>
            <a:r>
              <a:rPr lang="en-US" altLang="en-US" dirty="0" smtClean="0"/>
              <a:t>, instructs the scheduler to double book all of your acute slots since you have a high no-show rate.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609600"/>
            <a:ext cx="7772400" cy="2895600"/>
          </a:xfrm>
          <a:noFill/>
        </p:spPr>
        <p:txBody>
          <a:bodyPr/>
          <a:lstStyle/>
          <a:p>
            <a:pPr algn="l" eaLnBrk="1" hangingPunct="1"/>
            <a:r>
              <a:rPr lang="en-US" altLang="en-US" b="1" dirty="0" smtClean="0">
                <a:solidFill>
                  <a:srgbClr val="FFFF00"/>
                </a:solidFill>
              </a:rPr>
              <a:t>Scenarios #4</a:t>
            </a:r>
            <a:r>
              <a:rPr lang="en-US" altLang="en-US" b="1" dirty="0">
                <a:solidFill>
                  <a:srgbClr val="FFFF00"/>
                </a:solidFill>
              </a:rPr>
              <a:t/>
            </a:r>
            <a:br>
              <a:rPr lang="en-US" altLang="en-US" b="1" dirty="0">
                <a:solidFill>
                  <a:srgbClr val="FFFF00"/>
                </a:solidFill>
              </a:rPr>
            </a:br>
            <a:r>
              <a:rPr lang="en-US" altLang="en-US" sz="2400" b="1" dirty="0">
                <a:solidFill>
                  <a:srgbClr val="FFFF00"/>
                </a:solidFill>
              </a:rPr>
              <a:t>Exercise:  1.  Gut Response - Task or Relational</a:t>
            </a:r>
            <a:br>
              <a:rPr lang="en-US" altLang="en-US" sz="2400" b="1" dirty="0">
                <a:solidFill>
                  <a:srgbClr val="FFFF00"/>
                </a:solidFill>
              </a:rPr>
            </a:br>
            <a:r>
              <a:rPr lang="en-US" altLang="en-US" sz="2400" b="1" dirty="0">
                <a:solidFill>
                  <a:srgbClr val="FFFF00"/>
                </a:solidFill>
              </a:rPr>
              <a:t>	      2.  What factors influenced your </a:t>
            </a:r>
            <a:br>
              <a:rPr lang="en-US" altLang="en-US" sz="2400" b="1" dirty="0">
                <a:solidFill>
                  <a:srgbClr val="FFFF00"/>
                </a:solidFill>
              </a:rPr>
            </a:br>
            <a:r>
              <a:rPr lang="en-US" altLang="en-US" sz="2400" b="1" dirty="0">
                <a:solidFill>
                  <a:srgbClr val="FFFF00"/>
                </a:solidFill>
              </a:rPr>
              <a:t>                        response?</a:t>
            </a:r>
            <a:br>
              <a:rPr lang="en-US" altLang="en-US" sz="2400" b="1" dirty="0">
                <a:solidFill>
                  <a:srgbClr val="FFFF00"/>
                </a:solidFill>
              </a:rPr>
            </a:br>
            <a:r>
              <a:rPr lang="en-US" altLang="en-US" sz="2400" b="1" dirty="0">
                <a:solidFill>
                  <a:srgbClr val="FFFF00"/>
                </a:solidFill>
              </a:rPr>
              <a:t>                  3.   Run through the six steps</a:t>
            </a:r>
            <a:endParaRPr lang="en-US" altLang="en-US" sz="2400" b="1" dirty="0" smtClean="0"/>
          </a:p>
        </p:txBody>
      </p:sp>
      <p:sp>
        <p:nvSpPr>
          <p:cNvPr id="32771" name="Rectangle 3"/>
          <p:cNvSpPr>
            <a:spLocks noGrp="1" noChangeArrowheads="1"/>
          </p:cNvSpPr>
          <p:nvPr>
            <p:ph type="body" idx="1"/>
          </p:nvPr>
        </p:nvSpPr>
        <p:spPr>
          <a:xfrm>
            <a:off x="685800" y="3581400"/>
            <a:ext cx="7772400" cy="2514600"/>
          </a:xfrm>
          <a:noFill/>
        </p:spPr>
        <p:txBody>
          <a:bodyPr/>
          <a:lstStyle/>
          <a:p>
            <a:pPr eaLnBrk="1" hangingPunct="1"/>
            <a:r>
              <a:rPr lang="en-US" altLang="en-US" dirty="0" smtClean="0"/>
              <a:t>The Program Director calls you into his office to discuss information s/he has just received from the Maternity Care nurses about you.</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304800"/>
            <a:ext cx="7772400" cy="2895600"/>
          </a:xfrm>
          <a:noFill/>
        </p:spPr>
        <p:txBody>
          <a:bodyPr/>
          <a:lstStyle/>
          <a:p>
            <a:pPr algn="l" eaLnBrk="1" hangingPunct="1"/>
            <a:r>
              <a:rPr lang="en-US" altLang="en-US" b="1" dirty="0" smtClean="0">
                <a:solidFill>
                  <a:srgbClr val="FFFF00"/>
                </a:solidFill>
              </a:rPr>
              <a:t>Scenario #5</a:t>
            </a:r>
            <a:r>
              <a:rPr lang="en-US" altLang="en-US" b="1" dirty="0">
                <a:solidFill>
                  <a:srgbClr val="FFFF00"/>
                </a:solidFill>
              </a:rPr>
              <a:t/>
            </a:r>
            <a:br>
              <a:rPr lang="en-US" altLang="en-US" b="1" dirty="0">
                <a:solidFill>
                  <a:srgbClr val="FFFF00"/>
                </a:solidFill>
              </a:rPr>
            </a:br>
            <a:r>
              <a:rPr lang="en-US" altLang="en-US" sz="2400" b="1" dirty="0">
                <a:solidFill>
                  <a:srgbClr val="FFFF00"/>
                </a:solidFill>
              </a:rPr>
              <a:t>Exercise:  1.  Gut Response - Task or Relational</a:t>
            </a:r>
            <a:br>
              <a:rPr lang="en-US" altLang="en-US" sz="2400" b="1" dirty="0">
                <a:solidFill>
                  <a:srgbClr val="FFFF00"/>
                </a:solidFill>
              </a:rPr>
            </a:br>
            <a:r>
              <a:rPr lang="en-US" altLang="en-US" sz="2400" b="1" dirty="0">
                <a:solidFill>
                  <a:srgbClr val="FFFF00"/>
                </a:solidFill>
              </a:rPr>
              <a:t>	      2.  What factors influenced your </a:t>
            </a:r>
            <a:br>
              <a:rPr lang="en-US" altLang="en-US" sz="2400" b="1" dirty="0">
                <a:solidFill>
                  <a:srgbClr val="FFFF00"/>
                </a:solidFill>
              </a:rPr>
            </a:br>
            <a:r>
              <a:rPr lang="en-US" altLang="en-US" sz="2400" b="1" dirty="0">
                <a:solidFill>
                  <a:srgbClr val="FFFF00"/>
                </a:solidFill>
              </a:rPr>
              <a:t>                        response?</a:t>
            </a:r>
            <a:br>
              <a:rPr lang="en-US" altLang="en-US" sz="2400" b="1" dirty="0">
                <a:solidFill>
                  <a:srgbClr val="FFFF00"/>
                </a:solidFill>
              </a:rPr>
            </a:br>
            <a:r>
              <a:rPr lang="en-US" altLang="en-US" sz="2400" b="1" dirty="0">
                <a:solidFill>
                  <a:srgbClr val="FFFF00"/>
                </a:solidFill>
              </a:rPr>
              <a:t>                  3.   Run through the six steps</a:t>
            </a:r>
            <a:endParaRPr lang="en-US" altLang="en-US" sz="2400" b="1" dirty="0" smtClean="0"/>
          </a:p>
        </p:txBody>
      </p:sp>
      <p:sp>
        <p:nvSpPr>
          <p:cNvPr id="33795" name="Rectangle 3"/>
          <p:cNvSpPr>
            <a:spLocks noGrp="1" noChangeArrowheads="1"/>
          </p:cNvSpPr>
          <p:nvPr>
            <p:ph type="body" idx="1"/>
          </p:nvPr>
        </p:nvSpPr>
        <p:spPr>
          <a:xfrm>
            <a:off x="685800" y="3048000"/>
            <a:ext cx="7772400" cy="2743200"/>
          </a:xfrm>
          <a:noFill/>
        </p:spPr>
        <p:txBody>
          <a:bodyPr/>
          <a:lstStyle/>
          <a:p>
            <a:pPr eaLnBrk="1" hangingPunct="1">
              <a:lnSpc>
                <a:spcPct val="90000"/>
              </a:lnSpc>
            </a:pPr>
            <a:r>
              <a:rPr lang="en-US" altLang="en-US" dirty="0" smtClean="0"/>
              <a:t>You are on the senior resident on the Fam Med inpatient service.  Your spouse sends you an e-mail at work expressing a desire to sit down and talk about some troubling relationship issues (like the fact that you are never home).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609600"/>
            <a:ext cx="7772400" cy="2895600"/>
          </a:xfrm>
          <a:noFill/>
        </p:spPr>
        <p:txBody>
          <a:bodyPr/>
          <a:lstStyle/>
          <a:p>
            <a:pPr algn="l" eaLnBrk="1" hangingPunct="1"/>
            <a:r>
              <a:rPr lang="en-US" altLang="en-US" b="1" dirty="0" smtClean="0">
                <a:solidFill>
                  <a:srgbClr val="FFFF00"/>
                </a:solidFill>
              </a:rPr>
              <a:t>Scenario #6</a:t>
            </a:r>
            <a:r>
              <a:rPr lang="en-US" altLang="en-US" b="1" dirty="0">
                <a:solidFill>
                  <a:srgbClr val="FFFF00"/>
                </a:solidFill>
              </a:rPr>
              <a:t/>
            </a:r>
            <a:br>
              <a:rPr lang="en-US" altLang="en-US" b="1" dirty="0">
                <a:solidFill>
                  <a:srgbClr val="FFFF00"/>
                </a:solidFill>
              </a:rPr>
            </a:br>
            <a:r>
              <a:rPr lang="en-US" altLang="en-US" sz="2400" b="1" dirty="0">
                <a:solidFill>
                  <a:srgbClr val="FFFF00"/>
                </a:solidFill>
              </a:rPr>
              <a:t>Exercise:  1.  Gut Response - Task or Relational</a:t>
            </a:r>
            <a:br>
              <a:rPr lang="en-US" altLang="en-US" sz="2400" b="1" dirty="0">
                <a:solidFill>
                  <a:srgbClr val="FFFF00"/>
                </a:solidFill>
              </a:rPr>
            </a:br>
            <a:r>
              <a:rPr lang="en-US" altLang="en-US" sz="2400" b="1" dirty="0">
                <a:solidFill>
                  <a:srgbClr val="FFFF00"/>
                </a:solidFill>
              </a:rPr>
              <a:t>	      2.  What factors influenced your </a:t>
            </a:r>
            <a:br>
              <a:rPr lang="en-US" altLang="en-US" sz="2400" b="1" dirty="0">
                <a:solidFill>
                  <a:srgbClr val="FFFF00"/>
                </a:solidFill>
              </a:rPr>
            </a:br>
            <a:r>
              <a:rPr lang="en-US" altLang="en-US" sz="2400" b="1" dirty="0">
                <a:solidFill>
                  <a:srgbClr val="FFFF00"/>
                </a:solidFill>
              </a:rPr>
              <a:t>                        response?</a:t>
            </a:r>
            <a:br>
              <a:rPr lang="en-US" altLang="en-US" sz="2400" b="1" dirty="0">
                <a:solidFill>
                  <a:srgbClr val="FFFF00"/>
                </a:solidFill>
              </a:rPr>
            </a:br>
            <a:r>
              <a:rPr lang="en-US" altLang="en-US" sz="2400" b="1" dirty="0">
                <a:solidFill>
                  <a:srgbClr val="FFFF00"/>
                </a:solidFill>
              </a:rPr>
              <a:t>                  3.   Run through the six steps</a:t>
            </a:r>
            <a:endParaRPr lang="en-US" altLang="en-US" sz="2400" b="1" dirty="0" smtClean="0"/>
          </a:p>
        </p:txBody>
      </p:sp>
      <p:sp>
        <p:nvSpPr>
          <p:cNvPr id="34819" name="Rectangle 3"/>
          <p:cNvSpPr>
            <a:spLocks noGrp="1" noChangeArrowheads="1"/>
          </p:cNvSpPr>
          <p:nvPr>
            <p:ph type="body" idx="1"/>
          </p:nvPr>
        </p:nvSpPr>
        <p:spPr>
          <a:xfrm>
            <a:off x="609600" y="3505200"/>
            <a:ext cx="7772400" cy="2286000"/>
          </a:xfrm>
          <a:noFill/>
        </p:spPr>
        <p:txBody>
          <a:bodyPr/>
          <a:lstStyle/>
          <a:p>
            <a:pPr eaLnBrk="1" hangingPunct="1"/>
            <a:r>
              <a:rPr lang="en-US" altLang="en-US" dirty="0" smtClean="0"/>
              <a:t>Your child is in her first recital – you are on call that night.  An e-mail sent to resident colleagues about trading yields no offers of help.</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smtClean="0"/>
              <a:t>Small Group Exercise</a:t>
            </a:r>
            <a:br>
              <a:rPr lang="en-US" altLang="en-US" smtClean="0"/>
            </a:br>
            <a:r>
              <a:rPr lang="en-US" altLang="en-US" sz="3200" i="1" smtClean="0"/>
              <a:t>(to transport home to use)</a:t>
            </a:r>
          </a:p>
        </p:txBody>
      </p:sp>
      <p:sp>
        <p:nvSpPr>
          <p:cNvPr id="35843" name="Rectangle 3"/>
          <p:cNvSpPr>
            <a:spLocks noGrp="1" noChangeArrowheads="1"/>
          </p:cNvSpPr>
          <p:nvPr>
            <p:ph type="body" idx="1"/>
          </p:nvPr>
        </p:nvSpPr>
        <p:spPr>
          <a:xfrm>
            <a:off x="457200" y="1981200"/>
            <a:ext cx="8001000" cy="4114800"/>
          </a:xfrm>
        </p:spPr>
        <p:txBody>
          <a:bodyPr/>
          <a:lstStyle/>
          <a:p>
            <a:pPr eaLnBrk="1" hangingPunct="1">
              <a:lnSpc>
                <a:spcPct val="90000"/>
              </a:lnSpc>
            </a:pPr>
            <a:r>
              <a:rPr lang="en-US" altLang="en-US" sz="3000" dirty="0" smtClean="0"/>
              <a:t>First, make a list of examples of  </a:t>
            </a:r>
            <a:r>
              <a:rPr lang="en-US" altLang="en-US" sz="3000" dirty="0" smtClean="0">
                <a:solidFill>
                  <a:srgbClr val="FFFF00"/>
                </a:solidFill>
              </a:rPr>
              <a:t>task-type </a:t>
            </a:r>
            <a:r>
              <a:rPr lang="en-US" altLang="en-US" sz="3000" dirty="0" smtClean="0"/>
              <a:t>conflicts and </a:t>
            </a:r>
            <a:r>
              <a:rPr lang="en-US" altLang="en-US" sz="3000" dirty="0" smtClean="0">
                <a:solidFill>
                  <a:srgbClr val="FFFF00"/>
                </a:solidFill>
              </a:rPr>
              <a:t>relational-type</a:t>
            </a:r>
            <a:r>
              <a:rPr lang="en-US" altLang="en-US" sz="3000" dirty="0" smtClean="0"/>
              <a:t> conflicts in your residency program (yours or your knowledge of others)</a:t>
            </a:r>
          </a:p>
          <a:p>
            <a:pPr eaLnBrk="1" hangingPunct="1">
              <a:lnSpc>
                <a:spcPct val="90000"/>
              </a:lnSpc>
            </a:pPr>
            <a:r>
              <a:rPr lang="en-US" altLang="en-US" sz="3000" dirty="0" smtClean="0"/>
              <a:t>Break into </a:t>
            </a:r>
            <a:r>
              <a:rPr lang="en-US" altLang="en-US" sz="3000" dirty="0" smtClean="0">
                <a:solidFill>
                  <a:srgbClr val="FFFF00"/>
                </a:solidFill>
              </a:rPr>
              <a:t>small groups </a:t>
            </a:r>
            <a:r>
              <a:rPr lang="en-US" altLang="en-US" sz="3000" dirty="0" smtClean="0"/>
              <a:t>(2-4 people)</a:t>
            </a:r>
          </a:p>
          <a:p>
            <a:pPr eaLnBrk="1" hangingPunct="1">
              <a:lnSpc>
                <a:spcPct val="90000"/>
              </a:lnSpc>
            </a:pPr>
            <a:r>
              <a:rPr lang="en-US" altLang="en-US" sz="3000" dirty="0" smtClean="0"/>
              <a:t>Share these with each other (with the expectation of confidentiality attached)</a:t>
            </a:r>
          </a:p>
          <a:p>
            <a:pPr eaLnBrk="1" hangingPunct="1">
              <a:lnSpc>
                <a:spcPct val="90000"/>
              </a:lnSpc>
            </a:pPr>
            <a:r>
              <a:rPr lang="en-US" altLang="en-US" sz="3000" dirty="0" smtClean="0">
                <a:solidFill>
                  <a:srgbClr val="FFFF00"/>
                </a:solidFill>
              </a:rPr>
              <a:t>Observations?</a:t>
            </a:r>
            <a:r>
              <a:rPr lang="en-US" altLang="en-US" sz="3000" dirty="0" smtClean="0"/>
              <a:t>  Differences…Similarities?  Prepare a </a:t>
            </a:r>
            <a:r>
              <a:rPr lang="en-US" altLang="en-US" sz="3000" dirty="0" smtClean="0">
                <a:solidFill>
                  <a:srgbClr val="FFFF00"/>
                </a:solidFill>
              </a:rPr>
              <a:t>short report </a:t>
            </a:r>
            <a:r>
              <a:rPr lang="en-US" altLang="en-US" sz="3000" dirty="0" smtClean="0"/>
              <a:t>to the larger group.</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836" y="93945"/>
            <a:ext cx="8806841" cy="632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344667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609600"/>
            <a:ext cx="7772400" cy="2133600"/>
          </a:xfrm>
          <a:noFill/>
        </p:spPr>
        <p:txBody>
          <a:bodyPr/>
          <a:lstStyle/>
          <a:p>
            <a:pPr algn="l" eaLnBrk="1" hangingPunct="1"/>
            <a:r>
              <a:rPr lang="en-US" altLang="en-US" sz="6600" smtClean="0"/>
              <a:t>Summary</a:t>
            </a:r>
          </a:p>
        </p:txBody>
      </p:sp>
      <p:sp>
        <p:nvSpPr>
          <p:cNvPr id="36867" name="Rectangle 3"/>
          <p:cNvSpPr>
            <a:spLocks noGrp="1" noChangeArrowheads="1"/>
          </p:cNvSpPr>
          <p:nvPr>
            <p:ph type="body" idx="1"/>
          </p:nvPr>
        </p:nvSpPr>
        <p:spPr>
          <a:xfrm>
            <a:off x="685800" y="2895600"/>
            <a:ext cx="7772400" cy="3048000"/>
          </a:xfrm>
          <a:noFill/>
        </p:spPr>
        <p:txBody>
          <a:bodyPr/>
          <a:lstStyle/>
          <a:p>
            <a:pPr eaLnBrk="1" hangingPunct="1"/>
            <a:r>
              <a:rPr lang="en-US" altLang="en-US" sz="3400" dirty="0" smtClean="0"/>
              <a:t>Residency = </a:t>
            </a:r>
            <a:r>
              <a:rPr lang="en-US" altLang="en-US" sz="3400" b="1" dirty="0" smtClean="0">
                <a:solidFill>
                  <a:srgbClr val="FFFF00"/>
                </a:solidFill>
              </a:rPr>
              <a:t>petri dish</a:t>
            </a:r>
          </a:p>
          <a:p>
            <a:pPr eaLnBrk="1" hangingPunct="1"/>
            <a:r>
              <a:rPr lang="en-US" altLang="en-US" sz="3400" dirty="0" smtClean="0"/>
              <a:t>You bring your </a:t>
            </a:r>
            <a:r>
              <a:rPr lang="en-US" altLang="en-US" sz="3400" b="1" dirty="0" smtClean="0">
                <a:solidFill>
                  <a:srgbClr val="FFFF00"/>
                </a:solidFill>
              </a:rPr>
              <a:t>family</a:t>
            </a:r>
            <a:r>
              <a:rPr lang="en-US" altLang="en-US" sz="3400" dirty="0" smtClean="0"/>
              <a:t> with you </a:t>
            </a:r>
          </a:p>
          <a:p>
            <a:pPr eaLnBrk="1" hangingPunct="1"/>
            <a:r>
              <a:rPr lang="en-US" altLang="en-US" sz="3400" b="1" dirty="0" smtClean="0">
                <a:solidFill>
                  <a:srgbClr val="FFFF00"/>
                </a:solidFill>
              </a:rPr>
              <a:t>Task</a:t>
            </a:r>
            <a:r>
              <a:rPr lang="en-US" altLang="en-US" sz="3400" dirty="0" smtClean="0"/>
              <a:t> or</a:t>
            </a:r>
            <a:r>
              <a:rPr lang="en-US" altLang="en-US" sz="3400" dirty="0" smtClean="0">
                <a:solidFill>
                  <a:schemeClr val="accent2"/>
                </a:solidFill>
              </a:rPr>
              <a:t> </a:t>
            </a:r>
            <a:r>
              <a:rPr lang="en-US" altLang="en-US" sz="3400" b="1" dirty="0" smtClean="0">
                <a:solidFill>
                  <a:srgbClr val="FFFF00"/>
                </a:solidFill>
              </a:rPr>
              <a:t>relational</a:t>
            </a:r>
            <a:r>
              <a:rPr lang="en-US" altLang="en-US" sz="3400" dirty="0" smtClean="0"/>
              <a:t> conflict</a:t>
            </a:r>
          </a:p>
          <a:p>
            <a:pPr eaLnBrk="1" hangingPunct="1"/>
            <a:r>
              <a:rPr lang="en-US" altLang="en-US" sz="3400" b="1" dirty="0" smtClean="0">
                <a:solidFill>
                  <a:srgbClr val="FFFF00"/>
                </a:solidFill>
              </a:rPr>
              <a:t>6 steps </a:t>
            </a:r>
            <a:r>
              <a:rPr lang="en-US" altLang="en-US" sz="3400" dirty="0" smtClean="0"/>
              <a:t>to help you manage conflict</a:t>
            </a:r>
          </a:p>
        </p:txBody>
      </p:sp>
      <p:pic>
        <p:nvPicPr>
          <p:cNvPr id="3686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533400"/>
            <a:ext cx="3009900" cy="2855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28600" y="609600"/>
            <a:ext cx="8229600" cy="3208338"/>
          </a:xfrm>
        </p:spPr>
        <p:txBody>
          <a:bodyPr/>
          <a:lstStyle/>
          <a:p>
            <a:pPr algn="l"/>
            <a:r>
              <a:rPr lang="en-US" altLang="en-US" smtClean="0"/>
              <a:t>                            </a:t>
            </a:r>
            <a:r>
              <a:rPr lang="en-US" altLang="en-US" sz="9600" smtClean="0"/>
              <a:t>/</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1066800"/>
            <a:ext cx="3938588" cy="261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pic>
        <p:nvPicPr>
          <p:cNvPr id="3789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1066800"/>
            <a:ext cx="3663950" cy="27511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
        <p:nvSpPr>
          <p:cNvPr id="3" name="Rectangle 2"/>
          <p:cNvSpPr/>
          <p:nvPr/>
        </p:nvSpPr>
        <p:spPr>
          <a:xfrm>
            <a:off x="598614" y="4572000"/>
            <a:ext cx="7917552" cy="923330"/>
          </a:xfrm>
          <a:prstGeom prst="rect">
            <a:avLst/>
          </a:prstGeom>
          <a:noFill/>
        </p:spPr>
        <p:txBody>
          <a:bodyPr wrap="none">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defRPr/>
            </a:pPr>
            <a:r>
              <a:rPr lang="en-US" sz="5400" b="1" cap="all" dirty="0">
                <a:ln/>
                <a:solidFill>
                  <a:schemeClr val="accent1"/>
                </a:solidFill>
                <a:effectLst>
                  <a:outerShdw blurRad="19685" dist="12700" dir="5400000" algn="tl" rotWithShape="0">
                    <a:schemeClr val="accent1">
                      <a:satMod val="130000"/>
                      <a:alpha val="60000"/>
                    </a:schemeClr>
                  </a:outerShdw>
                  <a:reflection blurRad="10000" stA="55000" endPos="48000" dist="500" dir="5400000" sy="-100000" algn="bl" rotWithShape="0"/>
                </a:effectLst>
              </a:rPr>
              <a:t>Thanks for coming</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85800" y="914400"/>
            <a:ext cx="7848600" cy="1600200"/>
          </a:xfrm>
          <a:noFill/>
        </p:spPr>
        <p:txBody>
          <a:bodyPr/>
          <a:lstStyle/>
          <a:p>
            <a:pPr eaLnBrk="1" hangingPunct="1"/>
            <a:r>
              <a:rPr lang="en-US" altLang="en-US" b="1" smtClean="0"/>
              <a:t>The Basics</a:t>
            </a:r>
            <a:r>
              <a:rPr lang="en-US" altLang="en-US" smtClean="0"/>
              <a:t/>
            </a:r>
            <a:br>
              <a:rPr lang="en-US" altLang="en-US" smtClean="0"/>
            </a:br>
            <a:r>
              <a:rPr lang="en-US" altLang="en-US" sz="3200" i="1" smtClean="0"/>
              <a:t>divergence of opinion, incompatibility, clash, strife for mastery, a hostile encounter……</a:t>
            </a:r>
          </a:p>
        </p:txBody>
      </p:sp>
      <p:sp>
        <p:nvSpPr>
          <p:cNvPr id="5123" name="Rectangle 3"/>
          <p:cNvSpPr>
            <a:spLocks noGrp="1" noChangeArrowheads="1"/>
          </p:cNvSpPr>
          <p:nvPr>
            <p:ph type="body" idx="1"/>
          </p:nvPr>
        </p:nvSpPr>
        <p:spPr>
          <a:xfrm>
            <a:off x="685800" y="2971800"/>
            <a:ext cx="7772400" cy="3124200"/>
          </a:xfrm>
          <a:noFill/>
        </p:spPr>
        <p:txBody>
          <a:bodyPr/>
          <a:lstStyle/>
          <a:p>
            <a:pPr eaLnBrk="1" hangingPunct="1"/>
            <a:r>
              <a:rPr lang="en-US" altLang="en-US" dirty="0" smtClean="0"/>
              <a:t>Why does conflict occur?</a:t>
            </a:r>
          </a:p>
          <a:p>
            <a:pPr eaLnBrk="1" hangingPunct="1"/>
            <a:r>
              <a:rPr lang="en-US" altLang="en-US" dirty="0" smtClean="0"/>
              <a:t>What is a </a:t>
            </a:r>
            <a:r>
              <a:rPr lang="en-US" altLang="en-US" sz="3600" dirty="0" smtClean="0">
                <a:solidFill>
                  <a:schemeClr val="tx2"/>
                </a:solidFill>
              </a:rPr>
              <a:t>major contributor</a:t>
            </a:r>
            <a:r>
              <a:rPr lang="en-US" altLang="en-US" sz="3600" dirty="0" smtClean="0"/>
              <a:t> </a:t>
            </a:r>
            <a:r>
              <a:rPr lang="en-US" altLang="en-US" dirty="0" smtClean="0"/>
              <a:t>to the development and maintenance of conflict?</a:t>
            </a:r>
          </a:p>
          <a:p>
            <a:pPr eaLnBrk="1" hangingPunct="1"/>
            <a:r>
              <a:rPr lang="en-US" altLang="en-US" dirty="0" smtClean="0"/>
              <a:t>Runs the gamut </a:t>
            </a:r>
            <a:r>
              <a:rPr lang="en-US" altLang="en-US" sz="2600" dirty="0" smtClean="0"/>
              <a:t>(minor irritation…..intense battle)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81000"/>
            <a:ext cx="7772400" cy="1143000"/>
          </a:xfrm>
          <a:noFill/>
        </p:spPr>
        <p:txBody>
          <a:bodyPr/>
          <a:lstStyle/>
          <a:p>
            <a:pPr eaLnBrk="1" hangingPunct="1"/>
            <a:r>
              <a:rPr lang="en-US" altLang="en-US" b="1" smtClean="0"/>
              <a:t>Common Misperceptions</a:t>
            </a:r>
          </a:p>
        </p:txBody>
      </p:sp>
      <p:sp>
        <p:nvSpPr>
          <p:cNvPr id="12291" name="Rectangle 3"/>
          <p:cNvSpPr>
            <a:spLocks noGrp="1" noChangeArrowheads="1"/>
          </p:cNvSpPr>
          <p:nvPr>
            <p:ph type="body" idx="1"/>
          </p:nvPr>
        </p:nvSpPr>
        <p:spPr>
          <a:xfrm>
            <a:off x="609600" y="1366838"/>
            <a:ext cx="7467600" cy="4114800"/>
          </a:xfrm>
          <a:noFill/>
        </p:spPr>
        <p:txBody>
          <a:bodyPr/>
          <a:lstStyle/>
          <a:p>
            <a:pPr eaLnBrk="1" hangingPunct="1">
              <a:buFontTx/>
              <a:buNone/>
            </a:pPr>
            <a:endParaRPr lang="en-US" altLang="en-US" sz="2800" b="1" i="1" dirty="0" smtClean="0"/>
          </a:p>
          <a:p>
            <a:pPr eaLnBrk="1" hangingPunct="1">
              <a:buFontTx/>
              <a:buNone/>
            </a:pPr>
            <a:r>
              <a:rPr lang="en-US" altLang="en-US" sz="2800" b="1" i="1" dirty="0" smtClean="0"/>
              <a:t>MYTH:  Conflict is bad and to be avoided.</a:t>
            </a:r>
          </a:p>
          <a:p>
            <a:pPr eaLnBrk="1" hangingPunct="1">
              <a:buFontTx/>
              <a:buNone/>
            </a:pPr>
            <a:r>
              <a:rPr lang="en-US" altLang="en-US" sz="3600" dirty="0" smtClean="0">
                <a:solidFill>
                  <a:schemeClr val="tx2"/>
                </a:solidFill>
              </a:rPr>
              <a:t>REALITY:  </a:t>
            </a:r>
            <a:endParaRPr lang="en-US" altLang="en-US" sz="3600" dirty="0">
              <a:solidFill>
                <a:schemeClr val="tx2"/>
              </a:solidFill>
            </a:endParaRPr>
          </a:p>
          <a:p>
            <a:pPr eaLnBrk="1" hangingPunct="1">
              <a:buFontTx/>
              <a:buNone/>
            </a:pPr>
            <a:r>
              <a:rPr lang="en-US" altLang="en-US" sz="3600" dirty="0" smtClean="0">
                <a:solidFill>
                  <a:schemeClr val="tx2"/>
                </a:solidFill>
              </a:rPr>
              <a:t>   Conflict is a normal </a:t>
            </a:r>
            <a:br>
              <a:rPr lang="en-US" altLang="en-US" sz="3600" dirty="0" smtClean="0">
                <a:solidFill>
                  <a:schemeClr val="tx2"/>
                </a:solidFill>
              </a:rPr>
            </a:br>
            <a:r>
              <a:rPr lang="en-US" altLang="en-US" sz="3600" dirty="0" smtClean="0">
                <a:solidFill>
                  <a:schemeClr val="tx2"/>
                </a:solidFill>
              </a:rPr>
              <a:t>part of relationships.</a:t>
            </a:r>
          </a:p>
          <a:p>
            <a:pPr eaLnBrk="1" hangingPunct="1">
              <a:buFontTx/>
              <a:buNone/>
            </a:pPr>
            <a:r>
              <a:rPr lang="en-US" altLang="en-US" sz="2800" dirty="0" smtClean="0">
                <a:solidFill>
                  <a:schemeClr val="accent2"/>
                </a:solidFill>
              </a:rPr>
              <a:t> </a:t>
            </a:r>
          </a:p>
        </p:txBody>
      </p:sp>
      <p:pic>
        <p:nvPicPr>
          <p:cNvPr id="717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2590800"/>
            <a:ext cx="3733800" cy="3581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2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noFill/>
        </p:spPr>
        <p:txBody>
          <a:bodyPr/>
          <a:lstStyle/>
          <a:p>
            <a:pPr eaLnBrk="1" hangingPunct="1"/>
            <a:r>
              <a:rPr lang="en-US" altLang="en-US" b="1" smtClean="0"/>
              <a:t>Common Misperceptions</a:t>
            </a:r>
          </a:p>
        </p:txBody>
      </p:sp>
      <p:sp>
        <p:nvSpPr>
          <p:cNvPr id="14339" name="Rectangle 3"/>
          <p:cNvSpPr>
            <a:spLocks noGrp="1" noChangeArrowheads="1"/>
          </p:cNvSpPr>
          <p:nvPr>
            <p:ph type="body" idx="1"/>
          </p:nvPr>
        </p:nvSpPr>
        <p:spPr>
          <a:xfrm>
            <a:off x="1143000" y="1752600"/>
            <a:ext cx="7315200" cy="4114800"/>
          </a:xfrm>
          <a:noFill/>
        </p:spPr>
        <p:txBody>
          <a:bodyPr/>
          <a:lstStyle/>
          <a:p>
            <a:pPr eaLnBrk="1" hangingPunct="1">
              <a:buFontTx/>
              <a:buNone/>
            </a:pPr>
            <a:endParaRPr lang="en-US" altLang="en-US" b="1" i="1" dirty="0" smtClean="0"/>
          </a:p>
          <a:p>
            <a:pPr eaLnBrk="1" hangingPunct="1">
              <a:buFontTx/>
              <a:buNone/>
            </a:pPr>
            <a:r>
              <a:rPr lang="en-US" altLang="en-US" b="1" i="1" dirty="0" smtClean="0"/>
              <a:t>MYTH:  Ignore it, and it will go away.</a:t>
            </a:r>
          </a:p>
          <a:p>
            <a:pPr eaLnBrk="1" hangingPunct="1">
              <a:buFontTx/>
              <a:buNone/>
            </a:pPr>
            <a:endParaRPr lang="en-US" altLang="en-US" sz="2400" dirty="0" smtClean="0"/>
          </a:p>
          <a:p>
            <a:pPr eaLnBrk="1" hangingPunct="1">
              <a:buFontTx/>
              <a:buNone/>
            </a:pPr>
            <a:r>
              <a:rPr lang="en-US" altLang="en-US" sz="4000" dirty="0" smtClean="0">
                <a:solidFill>
                  <a:schemeClr val="tx2"/>
                </a:solidFill>
              </a:rPr>
              <a:t>REALITY:  </a:t>
            </a:r>
            <a:br>
              <a:rPr lang="en-US" altLang="en-US" sz="4000" dirty="0" smtClean="0">
                <a:solidFill>
                  <a:schemeClr val="tx2"/>
                </a:solidFill>
              </a:rPr>
            </a:br>
            <a:r>
              <a:rPr lang="en-US" altLang="en-US" sz="4000" dirty="0" smtClean="0">
                <a:solidFill>
                  <a:schemeClr val="tx2"/>
                </a:solidFill>
              </a:rPr>
              <a:t> Escalates because the issues </a:t>
            </a:r>
            <a:br>
              <a:rPr lang="en-US" altLang="en-US" sz="4000" dirty="0" smtClean="0">
                <a:solidFill>
                  <a:schemeClr val="tx2"/>
                </a:solidFill>
              </a:rPr>
            </a:br>
            <a:r>
              <a:rPr lang="en-US" altLang="en-US" sz="4000" dirty="0" smtClean="0">
                <a:solidFill>
                  <a:schemeClr val="tx2"/>
                </a:solidFill>
              </a:rPr>
              <a:t> go unresolved</a:t>
            </a:r>
            <a:r>
              <a:rPr lang="en-US" altLang="en-US" dirty="0" smtClean="0">
                <a:solidFill>
                  <a:schemeClr val="accent2"/>
                </a:solidFill>
              </a:rPr>
              <a:t>.</a:t>
            </a:r>
          </a:p>
          <a:p>
            <a:pPr eaLnBrk="1" hangingPunct="1">
              <a:buFontTx/>
              <a:buNone/>
            </a:pPr>
            <a:endParaRPr lang="en-US" altLang="en-US" dirty="0" smtClean="0">
              <a:solidFill>
                <a:schemeClr val="accent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3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p:spPr>
        <p:txBody>
          <a:bodyPr/>
          <a:lstStyle/>
          <a:p>
            <a:pPr eaLnBrk="1" hangingPunct="1"/>
            <a:r>
              <a:rPr lang="en-US" altLang="en-US" b="1" smtClean="0"/>
              <a:t>Common Misperceptions</a:t>
            </a:r>
          </a:p>
        </p:txBody>
      </p:sp>
      <p:sp>
        <p:nvSpPr>
          <p:cNvPr id="16387" name="Rectangle 3"/>
          <p:cNvSpPr>
            <a:spLocks noGrp="1" noChangeArrowheads="1"/>
          </p:cNvSpPr>
          <p:nvPr>
            <p:ph type="body" idx="1"/>
          </p:nvPr>
        </p:nvSpPr>
        <p:spPr>
          <a:xfrm>
            <a:off x="685800" y="1676400"/>
            <a:ext cx="7772400" cy="4114800"/>
          </a:xfrm>
          <a:noFill/>
        </p:spPr>
        <p:txBody>
          <a:bodyPr/>
          <a:lstStyle/>
          <a:p>
            <a:pPr eaLnBrk="1" hangingPunct="1">
              <a:buFontTx/>
              <a:buNone/>
            </a:pPr>
            <a:endParaRPr lang="en-US" altLang="en-US" b="1" i="1" dirty="0" smtClean="0"/>
          </a:p>
          <a:p>
            <a:pPr eaLnBrk="1" hangingPunct="1">
              <a:buFontTx/>
              <a:buNone/>
            </a:pPr>
            <a:r>
              <a:rPr lang="en-US" altLang="en-US" b="1" i="1" dirty="0" smtClean="0"/>
              <a:t>MYTH:  All Conflict can be resolved.</a:t>
            </a:r>
          </a:p>
          <a:p>
            <a:pPr eaLnBrk="1" hangingPunct="1">
              <a:buFontTx/>
              <a:buNone/>
            </a:pPr>
            <a:endParaRPr lang="en-US" altLang="en-US" sz="1800" b="1" i="1" dirty="0" smtClean="0"/>
          </a:p>
          <a:p>
            <a:pPr eaLnBrk="1" hangingPunct="1">
              <a:buFontTx/>
              <a:buNone/>
            </a:pPr>
            <a:r>
              <a:rPr lang="en-US" altLang="en-US" sz="4000" dirty="0" smtClean="0">
                <a:solidFill>
                  <a:schemeClr val="tx2"/>
                </a:solidFill>
              </a:rPr>
              <a:t>REALITY:  Some conflicts have no acceptable resolution to both or all parties involved.</a:t>
            </a:r>
            <a:endParaRPr lang="en-US" altLang="en-US" dirty="0" smtClean="0">
              <a:solidFill>
                <a:schemeClr val="tx2"/>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685800" y="457200"/>
            <a:ext cx="7772400" cy="1143000"/>
          </a:xfrm>
          <a:noFill/>
        </p:spPr>
        <p:txBody>
          <a:bodyPr/>
          <a:lstStyle/>
          <a:p>
            <a:pPr eaLnBrk="1" hangingPunct="1"/>
            <a:r>
              <a:rPr lang="en-US" altLang="en-US" sz="5400" b="1" dirty="0" smtClean="0"/>
              <a:t>Benefits of Conflict</a:t>
            </a:r>
          </a:p>
        </p:txBody>
      </p:sp>
      <p:sp>
        <p:nvSpPr>
          <p:cNvPr id="9219" name="Rectangle 3"/>
          <p:cNvSpPr>
            <a:spLocks noGrp="1" noChangeArrowheads="1"/>
          </p:cNvSpPr>
          <p:nvPr>
            <p:ph type="body" idx="1"/>
          </p:nvPr>
        </p:nvSpPr>
        <p:spPr>
          <a:xfrm>
            <a:off x="304800" y="1600200"/>
            <a:ext cx="8534400" cy="4114800"/>
          </a:xfrm>
          <a:noFill/>
        </p:spPr>
        <p:txBody>
          <a:bodyPr/>
          <a:lstStyle/>
          <a:p>
            <a:pPr eaLnBrk="1" hangingPunct="1">
              <a:lnSpc>
                <a:spcPct val="90000"/>
              </a:lnSpc>
            </a:pPr>
            <a:r>
              <a:rPr lang="en-US" altLang="en-US" sz="3300" b="1" dirty="0" smtClean="0">
                <a:solidFill>
                  <a:schemeClr val="tx2"/>
                </a:solidFill>
              </a:rPr>
              <a:t>Solves</a:t>
            </a:r>
            <a:r>
              <a:rPr lang="en-US" altLang="en-US" sz="3300" dirty="0" smtClean="0"/>
              <a:t> problems</a:t>
            </a:r>
          </a:p>
          <a:p>
            <a:pPr eaLnBrk="1" hangingPunct="1">
              <a:lnSpc>
                <a:spcPct val="90000"/>
              </a:lnSpc>
            </a:pPr>
            <a:r>
              <a:rPr lang="en-US" altLang="en-US" sz="3300" b="1" dirty="0" smtClean="0">
                <a:solidFill>
                  <a:schemeClr val="tx2"/>
                </a:solidFill>
              </a:rPr>
              <a:t>Encourages</a:t>
            </a:r>
            <a:r>
              <a:rPr lang="en-US" altLang="en-US" sz="3300" dirty="0" smtClean="0"/>
              <a:t> goal and mission re-evaluation</a:t>
            </a:r>
          </a:p>
          <a:p>
            <a:pPr eaLnBrk="1" hangingPunct="1">
              <a:lnSpc>
                <a:spcPct val="90000"/>
              </a:lnSpc>
            </a:pPr>
            <a:r>
              <a:rPr lang="en-US" altLang="en-US" sz="3300" b="1" dirty="0" smtClean="0">
                <a:solidFill>
                  <a:schemeClr val="tx2"/>
                </a:solidFill>
              </a:rPr>
              <a:t>Stimulates</a:t>
            </a:r>
            <a:r>
              <a:rPr lang="en-US" altLang="en-US" sz="3300" dirty="0" smtClean="0"/>
              <a:t> necessary changes in relationships and systems</a:t>
            </a:r>
          </a:p>
          <a:p>
            <a:pPr eaLnBrk="1" hangingPunct="1">
              <a:lnSpc>
                <a:spcPct val="90000"/>
              </a:lnSpc>
            </a:pPr>
            <a:r>
              <a:rPr lang="en-US" altLang="en-US" sz="3300" b="1" dirty="0" smtClean="0">
                <a:solidFill>
                  <a:schemeClr val="tx2"/>
                </a:solidFill>
              </a:rPr>
              <a:t>Clarifies, builds and strengthens </a:t>
            </a:r>
            <a:r>
              <a:rPr lang="en-US" altLang="en-US" sz="3300" dirty="0" smtClean="0"/>
              <a:t>relationships</a:t>
            </a:r>
          </a:p>
          <a:p>
            <a:pPr eaLnBrk="1" hangingPunct="1">
              <a:lnSpc>
                <a:spcPct val="90000"/>
              </a:lnSpc>
            </a:pPr>
            <a:r>
              <a:rPr lang="en-US" altLang="en-US" sz="3300" dirty="0" smtClean="0"/>
              <a:t>Highlight and hopefully </a:t>
            </a:r>
            <a:r>
              <a:rPr lang="en-US" altLang="en-US" sz="3300" b="1" dirty="0" smtClean="0">
                <a:solidFill>
                  <a:schemeClr val="tx2"/>
                </a:solidFill>
              </a:rPr>
              <a:t>eliminates inequalities and injustices</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2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2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457200" y="457200"/>
            <a:ext cx="8229600" cy="1143000"/>
          </a:xfrm>
          <a:noFill/>
        </p:spPr>
        <p:txBody>
          <a:bodyPr/>
          <a:lstStyle/>
          <a:p>
            <a:pPr eaLnBrk="1" hangingPunct="1"/>
            <a:r>
              <a:rPr lang="en-US" altLang="en-US" sz="4500" b="1" dirty="0" smtClean="0"/>
              <a:t>When Conflict Goes Unmanaged</a:t>
            </a:r>
          </a:p>
        </p:txBody>
      </p:sp>
      <p:sp>
        <p:nvSpPr>
          <p:cNvPr id="10243" name="Rectangle 3"/>
          <p:cNvSpPr>
            <a:spLocks noGrp="1" noChangeArrowheads="1"/>
          </p:cNvSpPr>
          <p:nvPr>
            <p:ph type="body" idx="1"/>
          </p:nvPr>
        </p:nvSpPr>
        <p:spPr>
          <a:xfrm>
            <a:off x="457200" y="1524000"/>
            <a:ext cx="8001000" cy="4114800"/>
          </a:xfrm>
          <a:noFill/>
        </p:spPr>
        <p:txBody>
          <a:bodyPr/>
          <a:lstStyle/>
          <a:p>
            <a:pPr eaLnBrk="1" hangingPunct="1"/>
            <a:r>
              <a:rPr lang="en-US" altLang="en-US" sz="3300" dirty="0" smtClean="0"/>
              <a:t>Consumes/</a:t>
            </a:r>
            <a:r>
              <a:rPr lang="en-US" altLang="en-US" sz="3300" b="1" dirty="0" smtClean="0">
                <a:solidFill>
                  <a:schemeClr val="tx2"/>
                </a:solidFill>
              </a:rPr>
              <a:t>wastes</a:t>
            </a:r>
            <a:r>
              <a:rPr lang="en-US" altLang="en-US" sz="3300" dirty="0" smtClean="0"/>
              <a:t> time and energy </a:t>
            </a:r>
          </a:p>
          <a:p>
            <a:pPr eaLnBrk="1" hangingPunct="1"/>
            <a:r>
              <a:rPr lang="en-US" altLang="en-US" sz="3300" b="1" dirty="0" smtClean="0">
                <a:solidFill>
                  <a:schemeClr val="tx2"/>
                </a:solidFill>
              </a:rPr>
              <a:t>Erodes</a:t>
            </a:r>
            <a:r>
              <a:rPr lang="en-US" altLang="en-US" sz="3300" dirty="0" smtClean="0">
                <a:solidFill>
                  <a:schemeClr val="accent2"/>
                </a:solidFill>
              </a:rPr>
              <a:t> </a:t>
            </a:r>
            <a:r>
              <a:rPr lang="en-US" altLang="en-US" sz="3300" dirty="0" smtClean="0"/>
              <a:t>trust and mutual support</a:t>
            </a:r>
          </a:p>
          <a:p>
            <a:pPr eaLnBrk="1" hangingPunct="1"/>
            <a:r>
              <a:rPr lang="en-US" altLang="en-US" sz="3300" b="1" dirty="0" smtClean="0">
                <a:solidFill>
                  <a:schemeClr val="tx2"/>
                </a:solidFill>
              </a:rPr>
              <a:t>Breakdown</a:t>
            </a:r>
            <a:r>
              <a:rPr lang="en-US" altLang="en-US" sz="3300" dirty="0" smtClean="0"/>
              <a:t> of effective communication</a:t>
            </a:r>
          </a:p>
          <a:p>
            <a:pPr eaLnBrk="1" hangingPunct="1"/>
            <a:r>
              <a:rPr lang="en-US" altLang="en-US" sz="3300" b="1" dirty="0" smtClean="0">
                <a:solidFill>
                  <a:schemeClr val="tx2"/>
                </a:solidFill>
              </a:rPr>
              <a:t>Fear, anger and vulnerability </a:t>
            </a:r>
            <a:r>
              <a:rPr lang="en-US" altLang="en-US" sz="3300" dirty="0" smtClean="0"/>
              <a:t>drive decisions</a:t>
            </a:r>
          </a:p>
          <a:p>
            <a:pPr eaLnBrk="1" hangingPunct="1"/>
            <a:r>
              <a:rPr lang="en-US" altLang="en-US" sz="3300" b="1" dirty="0" smtClean="0">
                <a:solidFill>
                  <a:schemeClr val="tx2"/>
                </a:solidFill>
              </a:rPr>
              <a:t>Masks</a:t>
            </a:r>
            <a:r>
              <a:rPr lang="en-US" altLang="en-US" sz="3300" dirty="0" smtClean="0"/>
              <a:t> creativity and innovation</a:t>
            </a:r>
          </a:p>
          <a:p>
            <a:pPr eaLnBrk="1" hangingPunct="1"/>
            <a:r>
              <a:rPr lang="en-US" altLang="en-US" sz="3300" b="1" dirty="0" smtClean="0">
                <a:solidFill>
                  <a:schemeClr val="tx2"/>
                </a:solidFill>
              </a:rPr>
              <a:t>Stalls or blocks </a:t>
            </a:r>
            <a:r>
              <a:rPr lang="en-US" altLang="en-US" sz="3300" dirty="0" smtClean="0"/>
              <a:t>change</a:t>
            </a:r>
          </a:p>
        </p:txBody>
      </p:sp>
    </p:spTree>
  </p:cSld>
  <p:clrMapOvr>
    <a:masterClrMapping/>
  </p:clrMapOvr>
  <p:transition>
    <p:zoom/>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1061</TotalTime>
  <Words>959</Words>
  <Application>Microsoft Office PowerPoint</Application>
  <PresentationFormat>On-screen Show (4:3)</PresentationFormat>
  <Paragraphs>221</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Default Design</vt:lpstr>
      <vt:lpstr>Identifying and Resolving Conflict: helping residents learn the basics</vt:lpstr>
      <vt:lpstr>Our Goals Today</vt:lpstr>
      <vt:lpstr>Free Association</vt:lpstr>
      <vt:lpstr>The Basics divergence of opinion, incompatibility, clash, strife for mastery, a hostile encounter……</vt:lpstr>
      <vt:lpstr>Common Misperceptions</vt:lpstr>
      <vt:lpstr>Common Misperceptions</vt:lpstr>
      <vt:lpstr>Common Misperceptions</vt:lpstr>
      <vt:lpstr>Benefits of Conflict</vt:lpstr>
      <vt:lpstr>When Conflict Goes Unmanaged</vt:lpstr>
      <vt:lpstr>FAMILY FEUD In which category does your family fall?</vt:lpstr>
      <vt:lpstr>FAMILY FEUD In which category does your family fall?</vt:lpstr>
      <vt:lpstr>FAMILY FEUD In which category does your family fall?</vt:lpstr>
      <vt:lpstr>FAMILY FEUD In which category does your family fall?</vt:lpstr>
      <vt:lpstr>FAMILY FEUD In which category does your family fall?</vt:lpstr>
      <vt:lpstr>PowerPoint Presentation</vt:lpstr>
      <vt:lpstr>Two Basic Types of Conflict Task........vs.........Relational</vt:lpstr>
      <vt:lpstr>s for Relational Conflict</vt:lpstr>
      <vt:lpstr> </vt:lpstr>
      <vt:lpstr>6 Steps to Help Manage Conflict</vt:lpstr>
      <vt:lpstr>Step 1 to Help Manage Conflict</vt:lpstr>
      <vt:lpstr>Step 2 to Help Manage Conflict</vt:lpstr>
      <vt:lpstr>Step 3 to Help Manage Conflict</vt:lpstr>
      <vt:lpstr>Step 4 to Help Manage Conflict</vt:lpstr>
      <vt:lpstr>Step 5 to Help Manage Conflict</vt:lpstr>
      <vt:lpstr>Step 6 to Help Manage Conflict</vt:lpstr>
      <vt:lpstr>Skills – Time to Exercise Them</vt:lpstr>
      <vt:lpstr>Large Group Exercise  some “hypothetical” situations for you to ponder…..</vt:lpstr>
      <vt:lpstr>Scenario #1 Exercise:  1.  Gut Response - Task or Relational                   2.  What factors influenced your                          response?                   3.   Run through the six steps</vt:lpstr>
      <vt:lpstr>Scenario #2 Exercise:  1.  Gut Response - Task or Relational        2.  What factors influenced your                          response?                   3.   Run through the six steps</vt:lpstr>
      <vt:lpstr>Scenario #3 Exercise:  1.  Gut Response - Task or Relational        2.  What factors influenced your                          response?                   3.   Run through the six steps</vt:lpstr>
      <vt:lpstr>Scenarios #4 Exercise:  1.  Gut Response - Task or Relational        2.  What factors influenced your                          response?                   3.   Run through the six steps</vt:lpstr>
      <vt:lpstr>Scenario #5 Exercise:  1.  Gut Response - Task or Relational        2.  What factors influenced your                          response?                   3.   Run through the six steps</vt:lpstr>
      <vt:lpstr>Scenario #6 Exercise:  1.  Gut Response - Task or Relational        2.  What factors influenced your                          response?                   3.   Run through the six steps</vt:lpstr>
      <vt:lpstr>Small Group Exercise (to transport home to use)</vt:lpstr>
      <vt:lpstr>PowerPoint Presentation</vt:lpstr>
      <vt:lpstr>Summary</vt:lpstr>
      <vt:lpstr>                            /</vt:lpstr>
    </vt:vector>
  </TitlesOfParts>
  <Company>Central Maine Healthcare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Resolving Conflict: helping residents learn the basics</dc:title>
  <dc:creator>cmhc cmhc</dc:creator>
  <cp:lastModifiedBy>Deborah Taylor</cp:lastModifiedBy>
  <cp:revision>70</cp:revision>
  <cp:lastPrinted>2017-05-02T10:39:05Z</cp:lastPrinted>
  <dcterms:created xsi:type="dcterms:W3CDTF">2002-03-12T12:51:03Z</dcterms:created>
  <dcterms:modified xsi:type="dcterms:W3CDTF">2017-05-02T15:03:42Z</dcterms:modified>
</cp:coreProperties>
</file>