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21945600" cy="164592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 xmlns:p15="http://schemas.microsoft.com/office/powerpoint/2012/main">
        <p15:guide id="1" orient="horz" pos="5184">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FA"/>
    <a:srgbClr val="FFFFFF"/>
    <a:srgbClr val="DDDDDD"/>
    <a:srgbClr val="063B90"/>
    <a:srgbClr val="FFFF00"/>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290" autoAdjust="0"/>
    <p:restoredTop sz="97964" autoAdjust="0"/>
  </p:normalViewPr>
  <p:slideViewPr>
    <p:cSldViewPr snapToGrid="0">
      <p:cViewPr varScale="1">
        <p:scale>
          <a:sx n="30" d="100"/>
          <a:sy n="30" d="100"/>
        </p:scale>
        <p:origin x="-1944" y="-114"/>
      </p:cViewPr>
      <p:guideLst>
        <p:guide orient="horz" pos="5184"/>
        <p:guide pos="69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Sheet1!$B$1</c:f>
              <c:strCache>
                <c:ptCount val="1"/>
                <c:pt idx="0">
                  <c:v>Series 1</c:v>
                </c:pt>
              </c:strCache>
            </c:strRef>
          </c:tx>
          <c:marker>
            <c:symbol val="none"/>
          </c:marker>
          <c:cat>
            <c:strRef>
              <c:f>Sheet1!$A$2:$A$16</c:f>
              <c:strCache>
                <c:ptCount val="4"/>
                <c:pt idx="3">
                  <c:v>Process change</c:v>
                </c:pt>
              </c:strCache>
            </c:strRef>
          </c:cat>
          <c:val>
            <c:numRef>
              <c:f>Sheet1!$B$2:$B$16</c:f>
              <c:numCache>
                <c:formatCode>General</c:formatCode>
                <c:ptCount val="15"/>
                <c:pt idx="0">
                  <c:v>0.64300000000000002</c:v>
                </c:pt>
                <c:pt idx="1">
                  <c:v>0.64900000000000002</c:v>
                </c:pt>
                <c:pt idx="2">
                  <c:v>0.66210000000000002</c:v>
                </c:pt>
                <c:pt idx="3">
                  <c:v>0.6825</c:v>
                </c:pt>
                <c:pt idx="4">
                  <c:v>0.7258</c:v>
                </c:pt>
                <c:pt idx="5">
                  <c:v>0.73140000000000005</c:v>
                </c:pt>
                <c:pt idx="6">
                  <c:v>0.73150000000000004</c:v>
                </c:pt>
                <c:pt idx="7">
                  <c:v>0.73119999999999996</c:v>
                </c:pt>
                <c:pt idx="8">
                  <c:v>0.72440000000000004</c:v>
                </c:pt>
                <c:pt idx="9">
                  <c:v>0.68300000000000005</c:v>
                </c:pt>
                <c:pt idx="10">
                  <c:v>0.66510000000000002</c:v>
                </c:pt>
                <c:pt idx="11" formatCode="0.00%">
                  <c:v>0.67869999999999997</c:v>
                </c:pt>
                <c:pt idx="12" formatCode="0.00%">
                  <c:v>0.67420000000000002</c:v>
                </c:pt>
                <c:pt idx="13" formatCode="0.00%">
                  <c:v>0.68189999999999995</c:v>
                </c:pt>
                <c:pt idx="14" formatCode="0.00%">
                  <c:v>0.74139999999999995</c:v>
                </c:pt>
              </c:numCache>
            </c:numRef>
          </c:val>
          <c:smooth val="0"/>
        </c:ser>
        <c:dLbls>
          <c:showLegendKey val="0"/>
          <c:showVal val="0"/>
          <c:showCatName val="0"/>
          <c:showSerName val="0"/>
          <c:showPercent val="0"/>
          <c:showBubbleSize val="0"/>
        </c:dLbls>
        <c:marker val="1"/>
        <c:smooth val="0"/>
        <c:axId val="253531264"/>
        <c:axId val="253533184"/>
      </c:lineChart>
      <c:catAx>
        <c:axId val="253531264"/>
        <c:scaling>
          <c:orientation val="minMax"/>
        </c:scaling>
        <c:delete val="0"/>
        <c:axPos val="b"/>
        <c:numFmt formatCode="General" sourceLinked="1"/>
        <c:majorTickMark val="out"/>
        <c:minorTickMark val="none"/>
        <c:tickLblPos val="nextTo"/>
        <c:crossAx val="253533184"/>
        <c:crosses val="autoZero"/>
        <c:auto val="1"/>
        <c:lblAlgn val="ctr"/>
        <c:lblOffset val="100"/>
        <c:noMultiLvlLbl val="0"/>
      </c:catAx>
      <c:valAx>
        <c:axId val="253533184"/>
        <c:scaling>
          <c:orientation val="minMax"/>
        </c:scaling>
        <c:delete val="0"/>
        <c:axPos val="l"/>
        <c:majorGridlines/>
        <c:numFmt formatCode="General" sourceLinked="1"/>
        <c:majorTickMark val="out"/>
        <c:minorTickMark val="none"/>
        <c:tickLblPos val="nextTo"/>
        <c:crossAx val="2535312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9CCA69-7C31-4564-A5F8-AF80680D8206}" type="datetimeFigureOut">
              <a:rPr lang="en-US" smtClean="0"/>
              <a:t>11/15/2017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55CA6-7A30-4B65-AE52-9D4210B1D2F4}" type="slidenum">
              <a:rPr lang="en-US" smtClean="0"/>
              <a:t>‹#›</a:t>
            </a:fld>
            <a:endParaRPr lang="en-US"/>
          </a:p>
        </p:txBody>
      </p:sp>
    </p:spTree>
    <p:extLst>
      <p:ext uri="{BB962C8B-B14F-4D97-AF65-F5344CB8AC3E}">
        <p14:creationId xmlns:p14="http://schemas.microsoft.com/office/powerpoint/2010/main" val="370899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55CA6-7A30-4B65-AE52-9D4210B1D2F4}" type="slidenum">
              <a:rPr lang="en-US" smtClean="0"/>
              <a:t>1</a:t>
            </a:fld>
            <a:endParaRPr lang="en-US"/>
          </a:p>
        </p:txBody>
      </p:sp>
    </p:spTree>
    <p:extLst>
      <p:ext uri="{BB962C8B-B14F-4D97-AF65-F5344CB8AC3E}">
        <p14:creationId xmlns:p14="http://schemas.microsoft.com/office/powerpoint/2010/main" val="143418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609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8FA"/>
        </a:solidFill>
        <a:effectLst/>
      </p:bgPr>
    </p:bg>
    <p:spTree>
      <p:nvGrpSpPr>
        <p:cNvPr id="1" name=""/>
        <p:cNvGrpSpPr/>
        <p:nvPr/>
      </p:nvGrpSpPr>
      <p:grpSpPr>
        <a:xfrm>
          <a:off x="0" y="0"/>
          <a:ext cx="0" cy="0"/>
          <a:chOff x="0" y="0"/>
          <a:chExt cx="0" cy="0"/>
        </a:xfrm>
      </p:grpSpPr>
      <p:sp>
        <p:nvSpPr>
          <p:cNvPr id="1037" name="Rectangle 13"/>
          <p:cNvSpPr>
            <a:spLocks noChangeArrowheads="1"/>
          </p:cNvSpPr>
          <p:nvPr userDrawn="1"/>
        </p:nvSpPr>
        <p:spPr bwMode="auto">
          <a:xfrm>
            <a:off x="0" y="22225"/>
            <a:ext cx="21945600" cy="16436975"/>
          </a:xfrm>
          <a:prstGeom prst="rect">
            <a:avLst/>
          </a:prstGeom>
          <a:solidFill>
            <a:srgbClr val="F2F8FA"/>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US"/>
          </a:p>
        </p:txBody>
      </p:sp>
      <p:sp>
        <p:nvSpPr>
          <p:cNvPr id="1038" name="Rectangle 14"/>
          <p:cNvSpPr>
            <a:spLocks noChangeArrowheads="1"/>
          </p:cNvSpPr>
          <p:nvPr userDrawn="1"/>
        </p:nvSpPr>
        <p:spPr bwMode="auto">
          <a:xfrm>
            <a:off x="3924886" y="0"/>
            <a:ext cx="18020714" cy="2787650"/>
          </a:xfrm>
          <a:prstGeom prst="rect">
            <a:avLst/>
          </a:prstGeom>
          <a:gradFill rotWithShape="1">
            <a:gsLst>
              <a:gs pos="0">
                <a:srgbClr val="063B90">
                  <a:gamma/>
                  <a:shade val="76471"/>
                  <a:invGamma/>
                </a:srgbClr>
              </a:gs>
              <a:gs pos="50000">
                <a:srgbClr val="063B90"/>
              </a:gs>
              <a:gs pos="100000">
                <a:srgbClr val="063B90">
                  <a:gamma/>
                  <a:shade val="76471"/>
                  <a:invGamma/>
                </a:srgbClr>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4043934" cy="27889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351088" rtl="0" fontAlgn="base">
        <a:spcBef>
          <a:spcPct val="0"/>
        </a:spcBef>
        <a:spcAft>
          <a:spcPct val="0"/>
        </a:spcAft>
        <a:defRPr sz="11300">
          <a:solidFill>
            <a:schemeClr val="tx2"/>
          </a:solidFill>
          <a:latin typeface="+mj-lt"/>
          <a:ea typeface="+mj-ea"/>
          <a:cs typeface="+mj-cs"/>
        </a:defRPr>
      </a:lvl1pPr>
      <a:lvl2pPr algn="ctr" defTabSz="2351088" rtl="0" fontAlgn="base">
        <a:spcBef>
          <a:spcPct val="0"/>
        </a:spcBef>
        <a:spcAft>
          <a:spcPct val="0"/>
        </a:spcAft>
        <a:defRPr sz="11300">
          <a:solidFill>
            <a:schemeClr val="tx2"/>
          </a:solidFill>
          <a:latin typeface="Arial" charset="0"/>
          <a:ea typeface="ヒラギノ角ゴ Pro W3" pitchFamily="1" charset="-128"/>
        </a:defRPr>
      </a:lvl2pPr>
      <a:lvl3pPr algn="ctr" defTabSz="2351088" rtl="0" fontAlgn="base">
        <a:spcBef>
          <a:spcPct val="0"/>
        </a:spcBef>
        <a:spcAft>
          <a:spcPct val="0"/>
        </a:spcAft>
        <a:defRPr sz="11300">
          <a:solidFill>
            <a:schemeClr val="tx2"/>
          </a:solidFill>
          <a:latin typeface="Arial" charset="0"/>
          <a:ea typeface="ヒラギノ角ゴ Pro W3" pitchFamily="1" charset="-128"/>
        </a:defRPr>
      </a:lvl3pPr>
      <a:lvl4pPr algn="ctr" defTabSz="2351088" rtl="0" fontAlgn="base">
        <a:spcBef>
          <a:spcPct val="0"/>
        </a:spcBef>
        <a:spcAft>
          <a:spcPct val="0"/>
        </a:spcAft>
        <a:defRPr sz="11300">
          <a:solidFill>
            <a:schemeClr val="tx2"/>
          </a:solidFill>
          <a:latin typeface="Arial" charset="0"/>
          <a:ea typeface="ヒラギノ角ゴ Pro W3" pitchFamily="1" charset="-128"/>
        </a:defRPr>
      </a:lvl4pPr>
      <a:lvl5pPr algn="ctr" defTabSz="2351088" rtl="0" fontAlgn="base">
        <a:spcBef>
          <a:spcPct val="0"/>
        </a:spcBef>
        <a:spcAft>
          <a:spcPct val="0"/>
        </a:spcAft>
        <a:defRPr sz="11300">
          <a:solidFill>
            <a:schemeClr val="tx2"/>
          </a:solidFill>
          <a:latin typeface="Arial" charset="0"/>
          <a:ea typeface="ヒラギノ角ゴ Pro W3" pitchFamily="1" charset="-128"/>
        </a:defRPr>
      </a:lvl5pPr>
      <a:lvl6pPr marL="457200" algn="ctr" defTabSz="2351088" rtl="0" fontAlgn="base">
        <a:spcBef>
          <a:spcPct val="0"/>
        </a:spcBef>
        <a:spcAft>
          <a:spcPct val="0"/>
        </a:spcAft>
        <a:defRPr sz="11300">
          <a:solidFill>
            <a:schemeClr val="tx2"/>
          </a:solidFill>
          <a:latin typeface="Arial" charset="0"/>
          <a:ea typeface="ヒラギノ角ゴ Pro W3" pitchFamily="1" charset="-128"/>
        </a:defRPr>
      </a:lvl6pPr>
      <a:lvl7pPr marL="914400" algn="ctr" defTabSz="2351088" rtl="0" fontAlgn="base">
        <a:spcBef>
          <a:spcPct val="0"/>
        </a:spcBef>
        <a:spcAft>
          <a:spcPct val="0"/>
        </a:spcAft>
        <a:defRPr sz="11300">
          <a:solidFill>
            <a:schemeClr val="tx2"/>
          </a:solidFill>
          <a:latin typeface="Arial" charset="0"/>
          <a:ea typeface="ヒラギノ角ゴ Pro W3" pitchFamily="1" charset="-128"/>
        </a:defRPr>
      </a:lvl7pPr>
      <a:lvl8pPr marL="1371600" algn="ctr" defTabSz="2351088" rtl="0" fontAlgn="base">
        <a:spcBef>
          <a:spcPct val="0"/>
        </a:spcBef>
        <a:spcAft>
          <a:spcPct val="0"/>
        </a:spcAft>
        <a:defRPr sz="11300">
          <a:solidFill>
            <a:schemeClr val="tx2"/>
          </a:solidFill>
          <a:latin typeface="Arial" charset="0"/>
          <a:ea typeface="ヒラギノ角ゴ Pro W3" pitchFamily="1" charset="-128"/>
        </a:defRPr>
      </a:lvl8pPr>
      <a:lvl9pPr marL="1828800" algn="ctr" defTabSz="2351088" rtl="0" fontAlgn="base">
        <a:spcBef>
          <a:spcPct val="0"/>
        </a:spcBef>
        <a:spcAft>
          <a:spcPct val="0"/>
        </a:spcAft>
        <a:defRPr sz="11300">
          <a:solidFill>
            <a:schemeClr val="tx2"/>
          </a:solidFill>
          <a:latin typeface="Arial" charset="0"/>
          <a:ea typeface="ヒラギノ角ゴ Pro W3" pitchFamily="1" charset="-128"/>
        </a:defRPr>
      </a:lvl9pPr>
    </p:titleStyle>
    <p:bodyStyle>
      <a:lvl1pPr marL="882650" indent="-882650" algn="l" defTabSz="2351088" rtl="0" fontAlgn="base">
        <a:spcBef>
          <a:spcPct val="20000"/>
        </a:spcBef>
        <a:spcAft>
          <a:spcPct val="0"/>
        </a:spcAft>
        <a:buChar char="•"/>
        <a:defRPr sz="8300">
          <a:solidFill>
            <a:schemeClr val="tx1"/>
          </a:solidFill>
          <a:latin typeface="+mn-lt"/>
          <a:ea typeface="+mn-ea"/>
          <a:cs typeface="+mn-cs"/>
        </a:defRPr>
      </a:lvl1pPr>
      <a:lvl2pPr marL="1911350" indent="-735013" algn="l" defTabSz="2351088" rtl="0" fontAlgn="base">
        <a:spcBef>
          <a:spcPct val="20000"/>
        </a:spcBef>
        <a:spcAft>
          <a:spcPct val="0"/>
        </a:spcAft>
        <a:buChar char="–"/>
        <a:defRPr sz="7200">
          <a:solidFill>
            <a:schemeClr val="tx1"/>
          </a:solidFill>
          <a:latin typeface="+mn-lt"/>
          <a:ea typeface="+mn-ea"/>
        </a:defRPr>
      </a:lvl2pPr>
      <a:lvl3pPr marL="2940050" indent="-588963" algn="l" defTabSz="2351088" rtl="0" fontAlgn="base">
        <a:spcBef>
          <a:spcPct val="20000"/>
        </a:spcBef>
        <a:spcAft>
          <a:spcPct val="0"/>
        </a:spcAft>
        <a:buChar char="•"/>
        <a:defRPr sz="6200">
          <a:solidFill>
            <a:schemeClr val="tx1"/>
          </a:solidFill>
          <a:latin typeface="+mn-lt"/>
          <a:ea typeface="+mn-ea"/>
        </a:defRPr>
      </a:lvl3pPr>
      <a:lvl4pPr marL="4114800" indent="-587375" algn="l" defTabSz="2351088" rtl="0" fontAlgn="base">
        <a:spcBef>
          <a:spcPct val="20000"/>
        </a:spcBef>
        <a:spcAft>
          <a:spcPct val="0"/>
        </a:spcAft>
        <a:buChar char="–"/>
        <a:defRPr sz="5200">
          <a:solidFill>
            <a:schemeClr val="tx1"/>
          </a:solidFill>
          <a:latin typeface="+mn-lt"/>
          <a:ea typeface="+mn-ea"/>
        </a:defRPr>
      </a:lvl4pPr>
      <a:lvl5pPr marL="5291138" indent="-587375" algn="l" defTabSz="2351088" rtl="0" fontAlgn="base">
        <a:spcBef>
          <a:spcPct val="20000"/>
        </a:spcBef>
        <a:spcAft>
          <a:spcPct val="0"/>
        </a:spcAft>
        <a:buChar char="»"/>
        <a:defRPr sz="5200">
          <a:solidFill>
            <a:schemeClr val="tx1"/>
          </a:solidFill>
          <a:latin typeface="+mn-lt"/>
          <a:ea typeface="+mn-ea"/>
        </a:defRPr>
      </a:lvl5pPr>
      <a:lvl6pPr marL="5748338" indent="-587375" algn="l" defTabSz="2351088" rtl="0" fontAlgn="base">
        <a:spcBef>
          <a:spcPct val="20000"/>
        </a:spcBef>
        <a:spcAft>
          <a:spcPct val="0"/>
        </a:spcAft>
        <a:buChar char="»"/>
        <a:defRPr sz="5200">
          <a:solidFill>
            <a:schemeClr val="tx1"/>
          </a:solidFill>
          <a:latin typeface="+mn-lt"/>
          <a:ea typeface="+mn-ea"/>
        </a:defRPr>
      </a:lvl6pPr>
      <a:lvl7pPr marL="6205538" indent="-587375" algn="l" defTabSz="2351088" rtl="0" fontAlgn="base">
        <a:spcBef>
          <a:spcPct val="20000"/>
        </a:spcBef>
        <a:spcAft>
          <a:spcPct val="0"/>
        </a:spcAft>
        <a:buChar char="»"/>
        <a:defRPr sz="5200">
          <a:solidFill>
            <a:schemeClr val="tx1"/>
          </a:solidFill>
          <a:latin typeface="+mn-lt"/>
          <a:ea typeface="+mn-ea"/>
        </a:defRPr>
      </a:lvl7pPr>
      <a:lvl8pPr marL="6662738" indent="-587375" algn="l" defTabSz="2351088" rtl="0" fontAlgn="base">
        <a:spcBef>
          <a:spcPct val="20000"/>
        </a:spcBef>
        <a:spcAft>
          <a:spcPct val="0"/>
        </a:spcAft>
        <a:buChar char="»"/>
        <a:defRPr sz="5200">
          <a:solidFill>
            <a:schemeClr val="tx1"/>
          </a:solidFill>
          <a:latin typeface="+mn-lt"/>
          <a:ea typeface="+mn-ea"/>
        </a:defRPr>
      </a:lvl8pPr>
      <a:lvl9pPr marL="7119938" indent="-587375" algn="l" defTabSz="2351088" rtl="0" fontAlgn="base">
        <a:spcBef>
          <a:spcPct val="20000"/>
        </a:spcBef>
        <a:spcAft>
          <a:spcPct val="0"/>
        </a:spcAft>
        <a:buChar char="»"/>
        <a:defRPr sz="5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10581856" y="2877603"/>
            <a:ext cx="5888442" cy="13608290"/>
          </a:xfrm>
          <a:prstGeom prst="rect">
            <a:avLst/>
          </a:prstGeom>
          <a:solidFill>
            <a:schemeClr val="bg2">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spcBef>
                <a:spcPct val="50000"/>
              </a:spcBef>
            </a:pPr>
            <a:endParaRPr lang="en-US" altLang="en-US" sz="600" dirty="0" smtClean="0"/>
          </a:p>
          <a:p>
            <a:pPr algn="ctr"/>
            <a:r>
              <a:rPr lang="en-US" sz="3600" b="1" dirty="0" smtClean="0"/>
              <a:t> </a:t>
            </a:r>
            <a:r>
              <a:rPr lang="en-US" sz="3600" b="1" u="sng" dirty="0" smtClean="0"/>
              <a:t>RESULTS:</a:t>
            </a:r>
            <a:endParaRPr lang="en-US" sz="3600" b="1" dirty="0" smtClean="0"/>
          </a:p>
          <a:p>
            <a:r>
              <a:rPr lang="en-US" dirty="0" smtClean="0"/>
              <a:t> </a:t>
            </a:r>
          </a:p>
          <a:p>
            <a:r>
              <a:rPr lang="en-US" sz="3200" dirty="0" smtClean="0"/>
              <a:t>We surpassed our goal of 66% of Coumadin patients in range to a persistent value of approximately 70% of patients in range.  There was a dip in results that may be related to lack a lack of continuous process implementation.</a:t>
            </a:r>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pPr algn="ctr"/>
            <a:endParaRPr lang="en-US" sz="3600" b="1" u="sng" dirty="0" smtClean="0"/>
          </a:p>
          <a:p>
            <a:pPr algn="ctr"/>
            <a:r>
              <a:rPr lang="en-US" sz="3600" b="1" u="sng" dirty="0" smtClean="0"/>
              <a:t>REFERENCES</a:t>
            </a:r>
          </a:p>
          <a:p>
            <a:endParaRPr lang="en-US" sz="1400" b="1" u="sng" dirty="0"/>
          </a:p>
          <a:p>
            <a:r>
              <a:rPr lang="en-US" i="1" dirty="0" err="1" smtClean="0"/>
              <a:t>Tideman</a:t>
            </a:r>
            <a:r>
              <a:rPr lang="en-US" i="1" dirty="0" smtClean="0"/>
              <a:t> </a:t>
            </a:r>
            <a:r>
              <a:rPr lang="en-US" i="1" dirty="0"/>
              <a:t>P, </a:t>
            </a:r>
            <a:r>
              <a:rPr lang="en-US" i="1" dirty="0" err="1"/>
              <a:t>Tirimacco</a:t>
            </a:r>
            <a:r>
              <a:rPr lang="en-US" i="1" dirty="0"/>
              <a:t> R, St John A, Roberts G.  How to manage warfarin therapy.  </a:t>
            </a:r>
            <a:r>
              <a:rPr lang="en-US" i="1" u="sng" dirty="0" err="1"/>
              <a:t>Aust</a:t>
            </a:r>
            <a:r>
              <a:rPr lang="en-US" i="1" u="sng" dirty="0"/>
              <a:t> </a:t>
            </a:r>
            <a:r>
              <a:rPr lang="en-US" i="1" u="sng" dirty="0" err="1"/>
              <a:t>Prescr</a:t>
            </a:r>
            <a:r>
              <a:rPr lang="en-US" i="1" dirty="0"/>
              <a:t>. 2015 </a:t>
            </a:r>
            <a:endParaRPr lang="en-US" i="1" dirty="0" smtClean="0"/>
          </a:p>
          <a:p>
            <a:pPr algn="ctr"/>
            <a:endParaRPr lang="en-US" altLang="en-US" sz="3200" dirty="0" smtClean="0"/>
          </a:p>
          <a:p>
            <a:pPr marL="342900" indent="-342900">
              <a:buFont typeface="Arial" panose="020B0604020202020204" pitchFamily="34" charset="0"/>
              <a:buChar char="•"/>
            </a:pPr>
            <a:endParaRPr lang="en-US" altLang="en-US" sz="1800" dirty="0" smtClean="0"/>
          </a:p>
          <a:p>
            <a:pPr marL="342900" indent="-342900">
              <a:buFont typeface="Arial" panose="020B0604020202020204" pitchFamily="34" charset="0"/>
              <a:buChar char="•"/>
            </a:pPr>
            <a:endParaRPr lang="en-US" altLang="en-US" dirty="0"/>
          </a:p>
        </p:txBody>
      </p:sp>
      <p:sp>
        <p:nvSpPr>
          <p:cNvPr id="32" name="Rectangle 31"/>
          <p:cNvSpPr/>
          <p:nvPr/>
        </p:nvSpPr>
        <p:spPr bwMode="auto">
          <a:xfrm>
            <a:off x="14285" y="2836040"/>
            <a:ext cx="5053015" cy="13616087"/>
          </a:xfrm>
          <a:prstGeom prst="rect">
            <a:avLst/>
          </a:prstGeom>
          <a:solidFill>
            <a:schemeClr val="bg2">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29" name="Rectangle 28"/>
          <p:cNvSpPr/>
          <p:nvPr/>
        </p:nvSpPr>
        <p:spPr bwMode="auto">
          <a:xfrm>
            <a:off x="16470298" y="2860079"/>
            <a:ext cx="5475302" cy="13625814"/>
          </a:xfrm>
          <a:prstGeom prst="rect">
            <a:avLst/>
          </a:prstGeom>
          <a:solidFill>
            <a:schemeClr val="accent1">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7" name="Rectangle 6"/>
          <p:cNvSpPr/>
          <p:nvPr/>
        </p:nvSpPr>
        <p:spPr bwMode="auto">
          <a:xfrm>
            <a:off x="4986160" y="2836040"/>
            <a:ext cx="5595695" cy="13649852"/>
          </a:xfrm>
          <a:prstGeom prst="rect">
            <a:avLst/>
          </a:prstGeom>
          <a:solidFill>
            <a:schemeClr val="accent1">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2052" name="Text Box 4"/>
          <p:cNvSpPr txBox="1">
            <a:spLocks noChangeArrowheads="1"/>
          </p:cNvSpPr>
          <p:nvPr/>
        </p:nvSpPr>
        <p:spPr bwMode="auto">
          <a:xfrm>
            <a:off x="4580951" y="0"/>
            <a:ext cx="17364649" cy="2363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spcAft>
                <a:spcPct val="35000"/>
              </a:spcAft>
            </a:pPr>
            <a:r>
              <a:rPr lang="en-US" sz="4000" b="1" dirty="0">
                <a:solidFill>
                  <a:schemeClr val="accent3"/>
                </a:solidFill>
              </a:rPr>
              <a:t>Improving Coumadin Management Through a Multidisciplinary Quality Improvement Project</a:t>
            </a:r>
          </a:p>
          <a:p>
            <a:pPr algn="ctr">
              <a:lnSpc>
                <a:spcPct val="85000"/>
              </a:lnSpc>
              <a:spcAft>
                <a:spcPct val="35000"/>
              </a:spcAft>
            </a:pPr>
            <a:r>
              <a:rPr lang="en-US" sz="3200" b="1" dirty="0" smtClean="0">
                <a:solidFill>
                  <a:schemeClr val="accent3"/>
                </a:solidFill>
              </a:rPr>
              <a:t>Michael </a:t>
            </a:r>
            <a:r>
              <a:rPr lang="en-US" sz="3200" b="1" dirty="0" smtClean="0">
                <a:solidFill>
                  <a:schemeClr val="accent3"/>
                </a:solidFill>
              </a:rPr>
              <a:t>Malone M.D., </a:t>
            </a:r>
            <a:r>
              <a:rPr lang="en-US" sz="3200" b="1" dirty="0" smtClean="0">
                <a:solidFill>
                  <a:schemeClr val="accent3"/>
                </a:solidFill>
              </a:rPr>
              <a:t> Ali </a:t>
            </a:r>
            <a:r>
              <a:rPr lang="en-US" sz="3200" b="1" dirty="0" smtClean="0">
                <a:solidFill>
                  <a:schemeClr val="accent3"/>
                </a:solidFill>
              </a:rPr>
              <a:t>Ward </a:t>
            </a:r>
            <a:r>
              <a:rPr lang="en-US" sz="3200" b="1" dirty="0">
                <a:solidFill>
                  <a:schemeClr val="accent3"/>
                </a:solidFill>
              </a:rPr>
              <a:t>R</a:t>
            </a:r>
            <a:r>
              <a:rPr lang="en-US" sz="3200" b="1" dirty="0" smtClean="0">
                <a:solidFill>
                  <a:schemeClr val="accent3"/>
                </a:solidFill>
              </a:rPr>
              <a:t>N</a:t>
            </a:r>
            <a:r>
              <a:rPr lang="en-US" sz="3200" b="1" dirty="0" smtClean="0">
                <a:solidFill>
                  <a:schemeClr val="accent3"/>
                </a:solidFill>
              </a:rPr>
              <a:t>, Office Manager</a:t>
            </a:r>
          </a:p>
          <a:p>
            <a:pPr algn="ctr">
              <a:lnSpc>
                <a:spcPct val="85000"/>
              </a:lnSpc>
              <a:spcAft>
                <a:spcPct val="35000"/>
              </a:spcAft>
            </a:pPr>
            <a:r>
              <a:rPr lang="en-US" sz="3200" b="1" i="1" dirty="0">
                <a:solidFill>
                  <a:schemeClr val="accent3"/>
                </a:solidFill>
              </a:rPr>
              <a:t>Penn State Hershey Department of Family and Community </a:t>
            </a:r>
            <a:r>
              <a:rPr lang="en-US" sz="3200" b="1" i="1" dirty="0" smtClean="0">
                <a:solidFill>
                  <a:schemeClr val="accent3"/>
                </a:solidFill>
              </a:rPr>
              <a:t>Medicine</a:t>
            </a:r>
            <a:r>
              <a:rPr lang="en-US" sz="3200" i="1" dirty="0" smtClean="0">
                <a:solidFill>
                  <a:schemeClr val="accent3"/>
                </a:solidFill>
              </a:rPr>
              <a:t> </a:t>
            </a:r>
            <a:endParaRPr lang="en-US" sz="3200" i="1" dirty="0">
              <a:solidFill>
                <a:schemeClr val="accent3"/>
              </a:solidFill>
            </a:endParaRPr>
          </a:p>
        </p:txBody>
      </p:sp>
      <p:sp>
        <p:nvSpPr>
          <p:cNvPr id="2053" name="Text Box 5"/>
          <p:cNvSpPr txBox="1">
            <a:spLocks noChangeArrowheads="1"/>
          </p:cNvSpPr>
          <p:nvPr/>
        </p:nvSpPr>
        <p:spPr bwMode="auto">
          <a:xfrm>
            <a:off x="197357" y="2860079"/>
            <a:ext cx="4722188" cy="17450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sz="3600" b="1" u="sng" dirty="0" smtClean="0"/>
              <a:t>INTRODUCTION</a:t>
            </a:r>
          </a:p>
          <a:p>
            <a:r>
              <a:rPr lang="en-US" sz="3600" dirty="0"/>
              <a:t> </a:t>
            </a:r>
          </a:p>
          <a:p>
            <a:r>
              <a:rPr lang="en-US" sz="3200" dirty="0"/>
              <a:t>Coumadin management, measured by percentage of patients at goal INR, in patients on anticoagulation is an important quality and safety measure.  In this session, we describe the QI project we implemented to improve Coumadin management at our clinical site.  </a:t>
            </a:r>
          </a:p>
          <a:p>
            <a:r>
              <a:rPr lang="en-US" sz="3600" dirty="0"/>
              <a:t> </a:t>
            </a:r>
          </a:p>
          <a:p>
            <a:pPr algn="ctr"/>
            <a:r>
              <a:rPr lang="en-US" sz="3600" b="1" u="sng" dirty="0" smtClean="0"/>
              <a:t>PURPOSE:</a:t>
            </a:r>
            <a:endParaRPr lang="en-US" sz="3600" b="1" u="sng" dirty="0"/>
          </a:p>
          <a:p>
            <a:r>
              <a:rPr lang="en-US" sz="3200" dirty="0"/>
              <a:t> </a:t>
            </a:r>
          </a:p>
          <a:p>
            <a:r>
              <a:rPr lang="en-US" sz="3200" dirty="0"/>
              <a:t>Our goal was to improve the percentage of INR values at goal range for patients on anticoagulation from 60%  to 66% .</a:t>
            </a:r>
          </a:p>
          <a:p>
            <a:pPr>
              <a:spcBef>
                <a:spcPct val="50000"/>
              </a:spcBef>
            </a:pPr>
            <a:endParaRPr lang="en-US" sz="3200" dirty="0">
              <a:solidFill>
                <a:schemeClr val="tx2"/>
              </a:solidFill>
            </a:endParaRPr>
          </a:p>
          <a:p>
            <a:pPr algn="ctr">
              <a:spcBef>
                <a:spcPct val="50000"/>
              </a:spcBef>
            </a:pPr>
            <a:endParaRPr lang="en-US" sz="3200" b="1" dirty="0" smtClean="0">
              <a:solidFill>
                <a:schemeClr val="tx2"/>
              </a:solidFill>
            </a:endParaRPr>
          </a:p>
          <a:p>
            <a:pPr algn="ctr">
              <a:spcBef>
                <a:spcPct val="50000"/>
              </a:spcBef>
            </a:pPr>
            <a:endParaRPr lang="en-US" sz="3200" b="1" dirty="0">
              <a:solidFill>
                <a:schemeClr val="tx2"/>
              </a:solidFill>
            </a:endParaRPr>
          </a:p>
          <a:p>
            <a:pPr algn="ctr">
              <a:spcBef>
                <a:spcPct val="50000"/>
              </a:spcBef>
            </a:pPr>
            <a:endParaRPr lang="en-US" sz="3200" b="1" dirty="0" smtClean="0">
              <a:solidFill>
                <a:schemeClr val="tx2"/>
              </a:solidFill>
            </a:endParaRPr>
          </a:p>
          <a:p>
            <a:pPr algn="ctr">
              <a:spcBef>
                <a:spcPct val="50000"/>
              </a:spcBef>
            </a:pPr>
            <a:endParaRPr lang="en-US" sz="3200" b="1" dirty="0">
              <a:solidFill>
                <a:schemeClr val="tx2"/>
              </a:solidFill>
            </a:endParaRPr>
          </a:p>
          <a:p>
            <a:pPr algn="ctr">
              <a:spcBef>
                <a:spcPct val="50000"/>
              </a:spcBef>
            </a:pPr>
            <a:endParaRPr lang="en-US" sz="3200" b="1" dirty="0" smtClean="0">
              <a:solidFill>
                <a:schemeClr val="tx2"/>
              </a:solidFill>
            </a:endParaRPr>
          </a:p>
          <a:p>
            <a:pPr algn="ctr">
              <a:spcBef>
                <a:spcPct val="50000"/>
              </a:spcBef>
            </a:pPr>
            <a:endParaRPr lang="en-US" sz="3200" b="1" dirty="0">
              <a:solidFill>
                <a:schemeClr val="tx2"/>
              </a:solidFill>
            </a:endParaRPr>
          </a:p>
          <a:p>
            <a:pPr algn="ctr">
              <a:spcBef>
                <a:spcPct val="50000"/>
              </a:spcBef>
            </a:pPr>
            <a:endParaRPr lang="en-US" sz="3200" b="1" dirty="0">
              <a:solidFill>
                <a:schemeClr val="tx2"/>
              </a:solidFill>
            </a:endParaRPr>
          </a:p>
        </p:txBody>
      </p:sp>
      <p:sp>
        <p:nvSpPr>
          <p:cNvPr id="2057" name="Text Box 9"/>
          <p:cNvSpPr txBox="1">
            <a:spLocks noChangeArrowheads="1"/>
          </p:cNvSpPr>
          <p:nvPr/>
        </p:nvSpPr>
        <p:spPr bwMode="auto">
          <a:xfrm>
            <a:off x="4919545" y="2793916"/>
            <a:ext cx="5504296" cy="14065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sz="3600" b="1" u="sng" dirty="0" smtClean="0"/>
              <a:t>METHODS: </a:t>
            </a:r>
            <a:endParaRPr lang="en-US" sz="3600" b="1" u="sng" dirty="0"/>
          </a:p>
          <a:p>
            <a:r>
              <a:rPr lang="en-US" sz="3600" dirty="0"/>
              <a:t> </a:t>
            </a:r>
          </a:p>
          <a:p>
            <a:r>
              <a:rPr lang="en-US" sz="3200" dirty="0"/>
              <a:t>A multidisciplinary approach was taken to improve INR values.  </a:t>
            </a:r>
          </a:p>
          <a:p>
            <a:r>
              <a:rPr lang="en-US" sz="3200" dirty="0"/>
              <a:t> </a:t>
            </a:r>
          </a:p>
          <a:p>
            <a:r>
              <a:rPr lang="en-US" sz="3200" dirty="0" smtClean="0"/>
              <a:t>1. Physicians </a:t>
            </a:r>
            <a:r>
              <a:rPr lang="en-US" sz="3200" dirty="0"/>
              <a:t>received education and algorithms were made readily available throughout the clinical site.   </a:t>
            </a:r>
          </a:p>
          <a:p>
            <a:r>
              <a:rPr lang="en-US" sz="3200" dirty="0"/>
              <a:t> </a:t>
            </a:r>
          </a:p>
          <a:p>
            <a:r>
              <a:rPr lang="en-US" sz="3200" dirty="0" smtClean="0"/>
              <a:t>2. Patient </a:t>
            </a:r>
            <a:r>
              <a:rPr lang="en-US" sz="3200" dirty="0"/>
              <a:t>who would benefit from NOACS were identified by providers and a care management system assisted with transition of these patients.  </a:t>
            </a:r>
          </a:p>
          <a:p>
            <a:r>
              <a:rPr lang="en-US" sz="3200" dirty="0"/>
              <a:t> </a:t>
            </a:r>
          </a:p>
          <a:p>
            <a:r>
              <a:rPr lang="en-US" sz="3200" dirty="0" smtClean="0"/>
              <a:t>3.  Staff </a:t>
            </a:r>
            <a:r>
              <a:rPr lang="en-US" sz="3200" dirty="0"/>
              <a:t>resources were used to follow-up with patients who were overdue for their INR lab, but had not had it completed.  </a:t>
            </a:r>
          </a:p>
          <a:p>
            <a:r>
              <a:rPr lang="en-US" sz="3200" dirty="0"/>
              <a:t> </a:t>
            </a:r>
          </a:p>
          <a:p>
            <a:r>
              <a:rPr lang="en-US" sz="3200" dirty="0" smtClean="0"/>
              <a:t>4. Attribution </a:t>
            </a:r>
            <a:r>
              <a:rPr lang="en-US" sz="3200" dirty="0"/>
              <a:t>lists were appropriately updated/corrected.  </a:t>
            </a:r>
          </a:p>
          <a:p>
            <a:r>
              <a:rPr lang="en-US" sz="3600" dirty="0"/>
              <a:t> </a:t>
            </a:r>
            <a:endParaRPr lang="en-US" sz="3600" dirty="0"/>
          </a:p>
        </p:txBody>
      </p:sp>
      <p:sp>
        <p:nvSpPr>
          <p:cNvPr id="2059" name="Text Box 11"/>
          <p:cNvSpPr txBox="1">
            <a:spLocks noChangeArrowheads="1"/>
          </p:cNvSpPr>
          <p:nvPr/>
        </p:nvSpPr>
        <p:spPr bwMode="auto">
          <a:xfrm>
            <a:off x="16470298" y="2877603"/>
            <a:ext cx="5475302" cy="16471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3200" b="1" dirty="0"/>
              <a:t> </a:t>
            </a:r>
            <a:r>
              <a:rPr lang="en-US" sz="3200" b="1" u="sng" dirty="0" smtClean="0"/>
              <a:t>CONCLUSION:</a:t>
            </a:r>
          </a:p>
          <a:p>
            <a:endParaRPr lang="en-US" sz="3200" dirty="0"/>
          </a:p>
          <a:p>
            <a:r>
              <a:rPr lang="en-US" sz="3200" dirty="0"/>
              <a:t>Implementation of a QI project to improve Coumadin management can be successful </a:t>
            </a:r>
            <a:r>
              <a:rPr lang="en-US" sz="3200" dirty="0" smtClean="0"/>
              <a:t>through an interdisciplinary approach using </a:t>
            </a:r>
            <a:r>
              <a:rPr lang="en-US" sz="3200" dirty="0"/>
              <a:t>multiple interventions</a:t>
            </a:r>
            <a:r>
              <a:rPr lang="en-US" sz="3200" dirty="0" smtClean="0"/>
              <a:t>.</a:t>
            </a:r>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r>
              <a:rPr lang="en-US" sz="3200" dirty="0" smtClean="0"/>
              <a:t>  </a:t>
            </a:r>
            <a:endParaRPr lang="en-US" sz="3200" dirty="0"/>
          </a:p>
          <a:p>
            <a:pPr algn="ctr"/>
            <a:r>
              <a:rPr lang="en-US" altLang="en-US" sz="3000" b="1" u="sng" dirty="0" smtClean="0"/>
              <a:t> </a:t>
            </a:r>
          </a:p>
          <a:p>
            <a:pPr algn="ctr"/>
            <a:endParaRPr lang="en-US" altLang="en-US" sz="3000" b="1" u="sng" dirty="0">
              <a:solidFill>
                <a:schemeClr val="tx2"/>
              </a:solidFill>
            </a:endParaRPr>
          </a:p>
          <a:p>
            <a:pPr algn="ctr"/>
            <a:endParaRPr lang="en-US" altLang="en-US" sz="3000" b="1" u="sng" dirty="0" smtClean="0">
              <a:solidFill>
                <a:schemeClr val="tx2"/>
              </a:solidFill>
            </a:endParaRPr>
          </a:p>
          <a:p>
            <a:pPr algn="ctr"/>
            <a:endParaRPr lang="en-US" altLang="en-US" sz="3000" b="1" u="sng" dirty="0">
              <a:solidFill>
                <a:schemeClr val="tx2"/>
              </a:solidFill>
            </a:endParaRPr>
          </a:p>
          <a:p>
            <a:pPr algn="ctr"/>
            <a:endParaRPr lang="en-US" altLang="en-US" sz="3000" b="1" u="sng" dirty="0" smtClean="0">
              <a:solidFill>
                <a:schemeClr val="tx2"/>
              </a:solidFill>
            </a:endParaRPr>
          </a:p>
          <a:p>
            <a:pPr algn="ctr"/>
            <a:endParaRPr lang="en-US" altLang="en-US" sz="3000" b="1" u="sng" dirty="0">
              <a:solidFill>
                <a:schemeClr val="tx2"/>
              </a:solidFill>
            </a:endParaRPr>
          </a:p>
          <a:p>
            <a:pPr algn="ctr"/>
            <a:endParaRPr lang="en-US" altLang="en-US" sz="800" dirty="0">
              <a:solidFill>
                <a:schemeClr val="tx2"/>
              </a:solidFill>
            </a:endParaRPr>
          </a:p>
          <a:p>
            <a:pPr algn="ctr">
              <a:spcBef>
                <a:spcPts val="1000"/>
              </a:spcBef>
              <a:spcAft>
                <a:spcPts val="1000"/>
              </a:spcAft>
            </a:pPr>
            <a:endParaRPr lang="en-US" sz="3000" b="1" u="sng" dirty="0" smtClean="0"/>
          </a:p>
          <a:p>
            <a:endParaRPr lang="en-US" sz="2000" dirty="0" smtClean="0"/>
          </a:p>
          <a:p>
            <a:endParaRPr lang="en-US" sz="2000" i="1" dirty="0"/>
          </a:p>
          <a:p>
            <a:r>
              <a:rPr lang="en-US" i="1" dirty="0" smtClean="0"/>
              <a:t>Gage </a:t>
            </a:r>
            <a:r>
              <a:rPr lang="en-US" i="1" dirty="0"/>
              <a:t>BF, Eby C, Johnson JA, et al.  Use of </a:t>
            </a:r>
            <a:r>
              <a:rPr lang="en-US" i="1" dirty="0" err="1"/>
              <a:t>Pharmacogenetic</a:t>
            </a:r>
            <a:r>
              <a:rPr lang="en-US" i="1" dirty="0"/>
              <a:t> and Clinical Factors to Predict the Therapeutic Dose of Warfarin.  Clinical Pharmacology and </a:t>
            </a:r>
            <a:r>
              <a:rPr lang="en-US" i="1" dirty="0" smtClean="0"/>
              <a:t>Therapeutics. 2008 </a:t>
            </a:r>
            <a:endParaRPr lang="en-US" i="1" dirty="0" smtClean="0"/>
          </a:p>
          <a:p>
            <a:r>
              <a:rPr lang="en-US" sz="2000" dirty="0" smtClean="0"/>
              <a:t>.</a:t>
            </a:r>
            <a:endParaRPr lang="en-US" sz="2000" dirty="0"/>
          </a:p>
          <a:p>
            <a:pPr algn="ctr">
              <a:spcBef>
                <a:spcPts val="1000"/>
              </a:spcBef>
              <a:spcAft>
                <a:spcPts val="1000"/>
              </a:spcAft>
            </a:pPr>
            <a:endParaRPr lang="en-US" sz="3200" b="1" dirty="0">
              <a:solidFill>
                <a:schemeClr val="tx2"/>
              </a:solidFill>
            </a:endParaRPr>
          </a:p>
          <a:p>
            <a:pPr algn="ctr">
              <a:spcBef>
                <a:spcPts val="1000"/>
              </a:spcBef>
              <a:spcAft>
                <a:spcPts val="1000"/>
              </a:spcAft>
            </a:pPr>
            <a:endParaRPr lang="en-US" sz="3200" b="1" dirty="0" smtClean="0">
              <a:solidFill>
                <a:schemeClr val="tx2"/>
              </a:solidFill>
            </a:endParaRPr>
          </a:p>
          <a:p>
            <a:pPr algn="ctr">
              <a:spcBef>
                <a:spcPts val="1000"/>
              </a:spcBef>
              <a:spcAft>
                <a:spcPts val="1000"/>
              </a:spcAft>
            </a:pPr>
            <a:endParaRPr lang="en-US" sz="3200" b="1" dirty="0">
              <a:solidFill>
                <a:schemeClr val="tx2"/>
              </a:solidFill>
            </a:endParaRPr>
          </a:p>
        </p:txBody>
      </p:sp>
      <p:sp>
        <p:nvSpPr>
          <p:cNvPr id="9" name="Rectangle 8"/>
          <p:cNvSpPr/>
          <p:nvPr/>
        </p:nvSpPr>
        <p:spPr>
          <a:xfrm>
            <a:off x="5067297" y="13931153"/>
            <a:ext cx="5557663" cy="369332"/>
          </a:xfrm>
          <a:prstGeom prst="rect">
            <a:avLst/>
          </a:prstGeom>
        </p:spPr>
        <p:txBody>
          <a:bodyPr wrap="square">
            <a:spAutoFit/>
          </a:bodyPr>
          <a:lstStyle/>
          <a:p>
            <a:endParaRPr lang="en-US" altLang="en-US" sz="1800" dirty="0"/>
          </a:p>
        </p:txBody>
      </p:sp>
      <p:sp>
        <p:nvSpPr>
          <p:cNvPr id="11" name="Rectangle 10"/>
          <p:cNvSpPr/>
          <p:nvPr/>
        </p:nvSpPr>
        <p:spPr>
          <a:xfrm>
            <a:off x="10660986" y="15532780"/>
            <a:ext cx="5809312" cy="246221"/>
          </a:xfrm>
          <a:prstGeom prst="rect">
            <a:avLst/>
          </a:prstGeom>
        </p:spPr>
        <p:txBody>
          <a:bodyPr wrap="square">
            <a:spAutoFit/>
          </a:bodyPr>
          <a:lstStyle/>
          <a:p>
            <a:endParaRPr lang="en-US" altLang="en-US" sz="1000"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4611691" cy="2793916"/>
          </a:xfrm>
          <a:prstGeom prst="rect">
            <a:avLst/>
          </a:prstGeom>
        </p:spPr>
      </p:pic>
      <p:graphicFrame>
        <p:nvGraphicFramePr>
          <p:cNvPr id="14" name="Content Placeholder 3"/>
          <p:cNvGraphicFramePr>
            <a:graphicFrameLocks noGrp="1"/>
          </p:cNvGraphicFramePr>
          <p:nvPr>
            <p:extLst>
              <p:ext uri="{D42A27DB-BD31-4B8C-83A1-F6EECF244321}">
                <p14:modId xmlns:p14="http://schemas.microsoft.com/office/powerpoint/2010/main" val="4006765735"/>
              </p:ext>
            </p:extLst>
          </p:nvPr>
        </p:nvGraphicFramePr>
        <p:xfrm>
          <a:off x="11338327" y="7756488"/>
          <a:ext cx="9724405" cy="617466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theme1.xml><?xml version="1.0" encoding="utf-8"?>
<a:theme xmlns:a="http://schemas.openxmlformats.org/drawingml/2006/main" name="Blank Presentation">
  <a:themeElements>
    <a:clrScheme name="">
      <a:dk1>
        <a:srgbClr val="000000"/>
      </a:dk1>
      <a:lt1>
        <a:srgbClr val="E7E7F0"/>
      </a:lt1>
      <a:dk2>
        <a:srgbClr val="0000A9"/>
      </a:dk2>
      <a:lt2>
        <a:srgbClr val="555C80"/>
      </a:lt2>
      <a:accent1>
        <a:srgbClr val="337CFF"/>
      </a:accent1>
      <a:accent2>
        <a:srgbClr val="333399"/>
      </a:accent2>
      <a:accent3>
        <a:srgbClr val="F1F1F6"/>
      </a:accent3>
      <a:accent4>
        <a:srgbClr val="000000"/>
      </a:accent4>
      <a:accent5>
        <a:srgbClr val="ADBFF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13554</TotalTime>
  <Words>34</Words>
  <Application>Microsoft Office PowerPoint</Application>
  <PresentationFormat>Custom</PresentationFormat>
  <Paragraphs>74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Penn State College of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Adae O Amoako</dc:creator>
  <cp:lastModifiedBy>mmalone</cp:lastModifiedBy>
  <cp:revision>267</cp:revision>
  <dcterms:modified xsi:type="dcterms:W3CDTF">2017-11-15T18:27:17Z</dcterms:modified>
</cp:coreProperties>
</file>