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63"/>
  </p:notesMasterIdLst>
  <p:sldIdLst>
    <p:sldId id="257" r:id="rId2"/>
    <p:sldId id="319" r:id="rId3"/>
    <p:sldId id="320" r:id="rId4"/>
    <p:sldId id="318" r:id="rId5"/>
    <p:sldId id="321" r:id="rId6"/>
    <p:sldId id="324" r:id="rId7"/>
    <p:sldId id="322" r:id="rId8"/>
    <p:sldId id="325" r:id="rId9"/>
    <p:sldId id="327" r:id="rId10"/>
    <p:sldId id="390" r:id="rId11"/>
    <p:sldId id="326" r:id="rId12"/>
    <p:sldId id="328" r:id="rId13"/>
    <p:sldId id="337" r:id="rId14"/>
    <p:sldId id="290" r:id="rId15"/>
    <p:sldId id="338" r:id="rId16"/>
    <p:sldId id="398" r:id="rId17"/>
    <p:sldId id="397" r:id="rId18"/>
    <p:sldId id="333" r:id="rId19"/>
    <p:sldId id="339" r:id="rId20"/>
    <p:sldId id="340" r:id="rId21"/>
    <p:sldId id="334" r:id="rId22"/>
    <p:sldId id="336" r:id="rId23"/>
    <p:sldId id="335" r:id="rId24"/>
    <p:sldId id="341" r:id="rId25"/>
    <p:sldId id="342" r:id="rId26"/>
    <p:sldId id="343" r:id="rId27"/>
    <p:sldId id="374" r:id="rId28"/>
    <p:sldId id="331" r:id="rId29"/>
    <p:sldId id="288" r:id="rId30"/>
    <p:sldId id="330" r:id="rId31"/>
    <p:sldId id="387" r:id="rId32"/>
    <p:sldId id="353" r:id="rId33"/>
    <p:sldId id="413" r:id="rId34"/>
    <p:sldId id="414" r:id="rId35"/>
    <p:sldId id="412" r:id="rId36"/>
    <p:sldId id="376" r:id="rId37"/>
    <p:sldId id="377" r:id="rId38"/>
    <p:sldId id="332" r:id="rId39"/>
    <p:sldId id="403" r:id="rId40"/>
    <p:sldId id="388" r:id="rId41"/>
    <p:sldId id="329" r:id="rId42"/>
    <p:sldId id="389" r:id="rId43"/>
    <p:sldId id="399" r:id="rId44"/>
    <p:sldId id="415" r:id="rId45"/>
    <p:sldId id="400" r:id="rId46"/>
    <p:sldId id="401" r:id="rId47"/>
    <p:sldId id="402" r:id="rId48"/>
    <p:sldId id="392" r:id="rId49"/>
    <p:sldId id="393" r:id="rId50"/>
    <p:sldId id="394" r:id="rId51"/>
    <p:sldId id="395" r:id="rId52"/>
    <p:sldId id="396" r:id="rId53"/>
    <p:sldId id="369" r:id="rId54"/>
    <p:sldId id="409" r:id="rId55"/>
    <p:sldId id="372" r:id="rId56"/>
    <p:sldId id="373" r:id="rId57"/>
    <p:sldId id="368" r:id="rId58"/>
    <p:sldId id="294" r:id="rId59"/>
    <p:sldId id="364" r:id="rId60"/>
    <p:sldId id="365" r:id="rId61"/>
    <p:sldId id="26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92" y="-80"/>
      </p:cViewPr>
      <p:guideLst>
        <p:guide orient="horz" pos="432"/>
        <p:guide orient="horz" pos="864"/>
        <p:guide orient="horz" pos="1728"/>
        <p:guide orient="horz" pos="2592"/>
        <p:guide orient="horz" pos="3456"/>
        <p:guide orient="horz" pos="3888"/>
        <p:guide pos="414"/>
        <p:guide pos="822"/>
        <p:guide pos="1650"/>
        <p:guide pos="2466"/>
        <p:guide pos="3294"/>
        <p:guide pos="4110"/>
        <p:guide pos="4938"/>
        <p:guide pos="5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B7A2-FCE9-4DD4-87BC-C6E11163D84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ACC0-E92B-48DE-879D-807DDD5CE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18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67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26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4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27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5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28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6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29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80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20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8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21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98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22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0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24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28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25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39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5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15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F29E1-C428-4186-964F-339AF19F535C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446"/>
            <a:ext cx="2971800" cy="4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D43EDED-88F3-486C-ADC9-E0504A519B1D}" type="slidenum">
              <a:rPr lang="en-US" altLang="en-US" sz="1200">
                <a:latin typeface="Times New Roman" pitchFamily="18" charset="0"/>
              </a:rPr>
              <a:pPr algn="r" eaLnBrk="1" hangingPunct="1"/>
              <a:t>58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30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290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31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300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6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7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5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8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9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07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latin typeface="Times" charset="0"/>
              </a:rPr>
              <a:t>19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687039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7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69E4B-F8B2-4CCD-85E0-31543567044A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446"/>
            <a:ext cx="2971800" cy="4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27FC63-B6EE-4D6E-AFE6-22C1E7497F5E}" type="slidenum">
              <a:rPr lang="en-US" altLang="en-US" sz="1200">
                <a:latin typeface="Times New Roman" pitchFamily="18" charset="0"/>
              </a:rPr>
              <a:pPr algn="r" eaLnBrk="1" hangingPunct="1"/>
              <a:t>33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6E50EA-D32C-40BB-AFB5-91E8E311E5F8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446"/>
            <a:ext cx="2971800" cy="4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82FBAAD-17CE-4AFD-9C61-66B39D50956B}" type="slidenum">
              <a:rPr lang="en-US" altLang="en-US" sz="1200">
                <a:latin typeface="Times New Roman" pitchFamily="18" charset="0"/>
              </a:rPr>
              <a:pPr algn="r" eaLnBrk="1" hangingPunct="1"/>
              <a:t>34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295400"/>
            <a:ext cx="41148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414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4DFA1B8A-B196-4C92-B78E-CF62B58F5E6D}" type="datetimeFigureOut">
              <a:rPr lang="en-US" smtClean="0"/>
              <a:pPr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</a:rPr>
              <a:t>©2017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yquote.com/quotes/authors/h/hippocrates.html" TargetMode="External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letter.mayoclinic.com/common/images/1475/Sacroiliac_large.jpg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Pain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Diagnosis and Treatment in LMIC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Stephen P. Merry, MD, MPH, DTM&amp;H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843462"/>
            <a:ext cx="7827264" cy="694944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4, 2017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Health Workshop Pre-Conference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Houston, TX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“Unique” Causes of Back Pain in LMIC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TB/Potts Disease</a:t>
            </a:r>
          </a:p>
          <a:p>
            <a:r>
              <a:rPr lang="en-US" dirty="0" smtClean="0"/>
              <a:t>Brucellosis</a:t>
            </a:r>
          </a:p>
          <a:p>
            <a:pPr lvl="1"/>
            <a:r>
              <a:rPr lang="en-US" dirty="0" err="1" smtClean="0"/>
              <a:t>Disciitis</a:t>
            </a:r>
            <a:endParaRPr lang="en-US" dirty="0"/>
          </a:p>
          <a:p>
            <a:pPr lvl="1"/>
            <a:r>
              <a:rPr lang="en-US" dirty="0" smtClean="0"/>
              <a:t>Osteomyelitis</a:t>
            </a:r>
          </a:p>
          <a:p>
            <a:pPr lvl="1"/>
            <a:r>
              <a:rPr lang="en-US" dirty="0" err="1" smtClean="0"/>
              <a:t>Sacroiliitis</a:t>
            </a:r>
            <a:endParaRPr lang="en-US" dirty="0" smtClean="0"/>
          </a:p>
          <a:p>
            <a:r>
              <a:rPr lang="en-US" dirty="0" err="1" smtClean="0"/>
              <a:t>Schistosomiasis</a:t>
            </a:r>
            <a:r>
              <a:rPr lang="en-US" dirty="0" smtClean="0"/>
              <a:t> (</a:t>
            </a:r>
            <a:r>
              <a:rPr lang="en-US" dirty="0" err="1" smtClean="0"/>
              <a:t>peri</a:t>
            </a:r>
            <a:r>
              <a:rPr lang="en-US" dirty="0" smtClean="0"/>
              <a:t>-egg inflammation)</a:t>
            </a:r>
          </a:p>
          <a:p>
            <a:pPr lvl="1"/>
            <a:r>
              <a:rPr lang="en-US" dirty="0" smtClean="0"/>
              <a:t>Pain - </a:t>
            </a:r>
            <a:r>
              <a:rPr lang="en-US" dirty="0" err="1" smtClean="0"/>
              <a:t>radiculomyelopathy</a:t>
            </a:r>
            <a:endParaRPr lang="en-US" dirty="0" smtClean="0"/>
          </a:p>
          <a:p>
            <a:pPr lvl="1"/>
            <a:r>
              <a:rPr lang="en-US" dirty="0" smtClean="0"/>
              <a:t>Transverse myelitis</a:t>
            </a:r>
          </a:p>
          <a:p>
            <a:pPr lvl="2"/>
            <a:r>
              <a:rPr lang="en-US" dirty="0" smtClean="0"/>
              <a:t>Flaccid </a:t>
            </a:r>
            <a:r>
              <a:rPr lang="en-US" dirty="0" err="1" smtClean="0"/>
              <a:t>arreflexic</a:t>
            </a:r>
            <a:r>
              <a:rPr lang="en-US" dirty="0" smtClean="0"/>
              <a:t> paraplegia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737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not proven helpful</a:t>
            </a:r>
          </a:p>
          <a:p>
            <a:r>
              <a:rPr lang="en-US" dirty="0" smtClean="0"/>
              <a:t>Of 53 red flags recommended in 14 studies, only these actually showed benefit:</a:t>
            </a:r>
          </a:p>
          <a:p>
            <a:pPr lvl="1"/>
            <a:r>
              <a:rPr lang="en-US" dirty="0" smtClean="0"/>
              <a:t>To find fracture: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Older age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Prolonged steroid use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Severe trauma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Presence of contusion/abrasion</a:t>
            </a:r>
          </a:p>
          <a:p>
            <a:pPr lvl="1"/>
            <a:r>
              <a:rPr lang="en-US" dirty="0" smtClean="0"/>
              <a:t>To find cancer: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History of malignancy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Downie</a:t>
            </a:r>
            <a:r>
              <a:rPr lang="en-US" dirty="0" smtClean="0"/>
              <a:t> et al BMJ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 in LMIC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Might add “to find infection” or “LMIC” (unproven)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Fever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without other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explanation (prolonged)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Chronic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infection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elsewhere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Weight loss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without other explanation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IVDU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Not better supine (infection and cancer pain persists)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Severe and not improving after weeks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7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Midline spine to coccyx</a:t>
            </a:r>
          </a:p>
          <a:p>
            <a:pPr lvl="1"/>
            <a:r>
              <a:rPr lang="en-US" dirty="0" err="1" smtClean="0"/>
              <a:t>Paraspinals</a:t>
            </a:r>
            <a:endParaRPr lang="en-US" dirty="0" smtClean="0"/>
          </a:p>
          <a:p>
            <a:pPr lvl="1"/>
            <a:r>
              <a:rPr lang="en-US" dirty="0" smtClean="0"/>
              <a:t>Facets</a:t>
            </a:r>
          </a:p>
          <a:p>
            <a:pPr lvl="1"/>
            <a:r>
              <a:rPr lang="en-US" dirty="0" smtClean="0"/>
              <a:t>SI joints superior/inferior</a:t>
            </a:r>
          </a:p>
          <a:p>
            <a:pPr lvl="1"/>
            <a:r>
              <a:rPr lang="en-US" dirty="0" smtClean="0"/>
              <a:t>Gluteus mm</a:t>
            </a:r>
          </a:p>
          <a:p>
            <a:pPr lvl="1"/>
            <a:r>
              <a:rPr lang="en-US" dirty="0" smtClean="0"/>
              <a:t>Piriformis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9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folHlink"/>
                </a:solidFill>
              </a:rPr>
              <a:t>Common Pathoanatomical Conditions of the Lumbar Spine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89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Flexion and </a:t>
            </a:r>
            <a:r>
              <a:rPr lang="en-US" dirty="0" err="1" smtClean="0"/>
              <a:t>Schober’s</a:t>
            </a:r>
            <a:r>
              <a:rPr lang="en-US" dirty="0" smtClean="0"/>
              <a:t> Test (moves               &gt; 5 cm more in a 10 cm span)</a:t>
            </a:r>
          </a:p>
          <a:p>
            <a:pPr lvl="1"/>
            <a:r>
              <a:rPr lang="en-US" dirty="0" smtClean="0"/>
              <a:t>Extension worsens</a:t>
            </a:r>
          </a:p>
          <a:p>
            <a:pPr lvl="2"/>
            <a:r>
              <a:rPr lang="en-US" dirty="0" smtClean="0"/>
              <a:t>Facet </a:t>
            </a:r>
            <a:r>
              <a:rPr lang="en-US" dirty="0" err="1" smtClean="0"/>
              <a:t>arthropathy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history chronic pain)</a:t>
            </a:r>
          </a:p>
          <a:p>
            <a:pPr lvl="2"/>
            <a:r>
              <a:rPr lang="en-US" dirty="0" smtClean="0"/>
              <a:t>Spondylolysis (</a:t>
            </a:r>
            <a:r>
              <a:rPr lang="en-US" dirty="0"/>
              <a:t>in </a:t>
            </a:r>
            <a:r>
              <a:rPr lang="en-US" dirty="0" smtClean="0"/>
              <a:t>history of sudden onset)</a:t>
            </a:r>
            <a:endParaRPr lang="en-US" dirty="0"/>
          </a:p>
          <a:p>
            <a:pPr lvl="2"/>
            <a:r>
              <a:rPr lang="en-US" dirty="0" smtClean="0"/>
              <a:t>SI joint pain (at SI joint location)</a:t>
            </a:r>
          </a:p>
          <a:p>
            <a:pPr lvl="2"/>
            <a:r>
              <a:rPr lang="en-US" dirty="0" smtClean="0"/>
              <a:t>Spinal stenosis (slowly worsens leg pain)</a:t>
            </a:r>
          </a:p>
          <a:p>
            <a:pPr lvl="1"/>
            <a:r>
              <a:rPr lang="en-US" dirty="0" smtClean="0"/>
              <a:t>Lateral extension standing on affected leg</a:t>
            </a:r>
          </a:p>
          <a:p>
            <a:pPr lvl="2"/>
            <a:r>
              <a:rPr lang="en-US" dirty="0" smtClean="0"/>
              <a:t>Like </a:t>
            </a:r>
            <a:r>
              <a:rPr lang="en-US" dirty="0" err="1" smtClean="0"/>
              <a:t>Spurlings</a:t>
            </a:r>
            <a:r>
              <a:rPr lang="en-US" dirty="0" smtClean="0"/>
              <a:t> for the spine – facet stressor especially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514"/>
            <a:ext cx="2209800" cy="288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089426" y="89127"/>
            <a:ext cx="1213199" cy="469566"/>
            <a:chOff x="3549" y="1029"/>
            <a:chExt cx="997" cy="435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634" y="1300"/>
              <a:ext cx="128" cy="1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49" y="1029"/>
              <a:ext cx="99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Times" charset="0"/>
                </a:rPr>
                <a:t>10        15 cm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865" y="1156"/>
              <a:ext cx="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54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Sensation light touch L4, L5, S1</a:t>
            </a:r>
          </a:p>
          <a:p>
            <a:pPr lvl="1"/>
            <a:r>
              <a:rPr lang="en-US" dirty="0" smtClean="0"/>
              <a:t>Do while standing, from behind</a:t>
            </a:r>
          </a:p>
          <a:p>
            <a:pPr lvl="1"/>
            <a:r>
              <a:rPr lang="en-US" dirty="0" smtClean="0"/>
              <a:t>Repeat during SLR if above negative</a:t>
            </a:r>
          </a:p>
          <a:p>
            <a:r>
              <a:rPr lang="en-US" dirty="0" smtClean="0"/>
              <a:t>Motor exam</a:t>
            </a:r>
          </a:p>
          <a:p>
            <a:pPr lvl="1"/>
            <a:r>
              <a:rPr lang="en-US" dirty="0" smtClean="0"/>
              <a:t>Foot inversion </a:t>
            </a:r>
            <a:r>
              <a:rPr lang="mr-IN" dirty="0" smtClean="0"/>
              <a:t>–</a:t>
            </a:r>
            <a:r>
              <a:rPr lang="en-US" dirty="0" smtClean="0"/>
              <a:t> L4</a:t>
            </a:r>
          </a:p>
          <a:p>
            <a:pPr lvl="1"/>
            <a:r>
              <a:rPr lang="en-US" dirty="0" smtClean="0"/>
              <a:t>Great toe dorsiflexion </a:t>
            </a:r>
            <a:r>
              <a:rPr lang="mr-IN" dirty="0" smtClean="0"/>
              <a:t>–</a:t>
            </a:r>
            <a:r>
              <a:rPr lang="en-US" dirty="0" smtClean="0"/>
              <a:t> L5</a:t>
            </a:r>
          </a:p>
          <a:p>
            <a:pPr lvl="1"/>
            <a:r>
              <a:rPr lang="en-US" dirty="0" smtClean="0"/>
              <a:t>Eversion </a:t>
            </a:r>
            <a:r>
              <a:rPr lang="mr-IN" dirty="0" smtClean="0"/>
              <a:t>–</a:t>
            </a:r>
            <a:r>
              <a:rPr lang="en-US" dirty="0" smtClean="0"/>
              <a:t> S1</a:t>
            </a:r>
          </a:p>
          <a:p>
            <a:r>
              <a:rPr lang="en-US" dirty="0" smtClean="0"/>
              <a:t>DTRs </a:t>
            </a:r>
          </a:p>
          <a:p>
            <a:pPr lvl="1"/>
            <a:r>
              <a:rPr lang="en-US" dirty="0" smtClean="0"/>
              <a:t>Patellar </a:t>
            </a:r>
            <a:r>
              <a:rPr lang="mr-IN" dirty="0" smtClean="0"/>
              <a:t>–</a:t>
            </a:r>
            <a:r>
              <a:rPr lang="en-US" dirty="0" smtClean="0"/>
              <a:t> L4</a:t>
            </a:r>
          </a:p>
          <a:p>
            <a:pPr lvl="1"/>
            <a:r>
              <a:rPr lang="en-US" dirty="0" smtClean="0"/>
              <a:t>Achilles </a:t>
            </a:r>
            <a:r>
              <a:rPr lang="mr-IN" dirty="0" smtClean="0"/>
              <a:t>–</a:t>
            </a:r>
            <a:r>
              <a:rPr lang="en-US" dirty="0" smtClean="0"/>
              <a:t> 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5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STRAIGHT LEG RAISE TEST</a:t>
            </a:r>
          </a:p>
        </p:txBody>
      </p:sp>
      <p:pic>
        <p:nvPicPr>
          <p:cNvPr id="31747" name="Picture 3" descr="rheumato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34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3124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The straight leg raise test is positive if pain in the sciatic distribution is reproduced between 30° and 70° passive flexion of the straight leg. Dorsiflexion of the foot exacerbates the pain</a:t>
            </a:r>
            <a:r>
              <a:rPr lang="en-US" altLang="en-US" sz="2400"/>
              <a:t>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folHlink"/>
                </a:solidFill>
              </a:rPr>
              <a:t>STRAIGHT LEG RAISE TEST</a:t>
            </a:r>
          </a:p>
        </p:txBody>
      </p:sp>
    </p:spTree>
    <p:extLst>
      <p:ext uri="{BB962C8B-B14F-4D97-AF65-F5344CB8AC3E}">
        <p14:creationId xmlns:p14="http://schemas.microsoft.com/office/powerpoint/2010/main" val="152939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Mechanical Low Back Pain/Strain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of red flag signs</a:t>
            </a:r>
          </a:p>
          <a:p>
            <a:r>
              <a:rPr lang="en-US" dirty="0" smtClean="0"/>
              <a:t>Absence of </a:t>
            </a:r>
            <a:r>
              <a:rPr lang="en-US" dirty="0"/>
              <a:t>radicular </a:t>
            </a:r>
            <a:r>
              <a:rPr lang="en-US" dirty="0" smtClean="0"/>
              <a:t>symptoms of pain, weakness</a:t>
            </a:r>
          </a:p>
          <a:p>
            <a:r>
              <a:rPr lang="en-US" dirty="0" smtClean="0"/>
              <a:t>Palpable pain and spasm</a:t>
            </a:r>
          </a:p>
          <a:p>
            <a:r>
              <a:rPr lang="en-US" dirty="0" smtClean="0"/>
              <a:t>Treatment – NSAID +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2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LBP: Case History 1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8368" y="1371600"/>
            <a:ext cx="5361432" cy="4800600"/>
          </a:xfrm>
          <a:noFill/>
        </p:spPr>
        <p:txBody>
          <a:bodyPr/>
          <a:lstStyle/>
          <a:p>
            <a:r>
              <a:rPr lang="en-US" altLang="en-US" dirty="0" smtClean="0"/>
              <a:t>An obese 65-year-old merchant </a:t>
            </a:r>
          </a:p>
          <a:p>
            <a:r>
              <a:rPr lang="en-US" altLang="en-US" dirty="0"/>
              <a:t>B</a:t>
            </a:r>
            <a:r>
              <a:rPr lang="en-US" altLang="en-US" dirty="0" smtClean="0"/>
              <a:t>ack pain </a:t>
            </a:r>
            <a:r>
              <a:rPr lang="en-US" altLang="en-US" dirty="0"/>
              <a:t>x</a:t>
            </a:r>
            <a:r>
              <a:rPr lang="en-US" altLang="en-US" dirty="0" smtClean="0"/>
              <a:t> 5 days began lifting a box.  </a:t>
            </a:r>
          </a:p>
          <a:p>
            <a:r>
              <a:rPr lang="en-US" altLang="en-US" dirty="0" smtClean="0"/>
              <a:t>On exam: Midline spine non-tender, </a:t>
            </a:r>
            <a:r>
              <a:rPr lang="en-US" altLang="en-US" dirty="0" err="1" smtClean="0"/>
              <a:t>paraspinal</a:t>
            </a:r>
            <a:r>
              <a:rPr lang="en-US" altLang="en-US" dirty="0" smtClean="0"/>
              <a:t> muscles tender with spasm.</a:t>
            </a:r>
          </a:p>
          <a:p>
            <a:r>
              <a:rPr lang="en-US" altLang="en-US" dirty="0" smtClean="0"/>
              <a:t>Pain increases with forward bending.  </a:t>
            </a:r>
          </a:p>
          <a:p>
            <a:r>
              <a:rPr lang="en-US" altLang="en-US" dirty="0" smtClean="0"/>
              <a:t>SLR negative, no neurologic deficits</a:t>
            </a:r>
          </a:p>
        </p:txBody>
      </p:sp>
      <p:pic>
        <p:nvPicPr>
          <p:cNvPr id="5" name="Picture 5" descr="280_low_back_pain_ca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685800"/>
            <a:ext cx="2351088" cy="3048000"/>
          </a:xfrm>
          <a:prstGeom prst="rect">
            <a:avLst/>
          </a:prstGeom>
          <a:noFill/>
        </p:spPr>
      </p:pic>
      <p:pic>
        <p:nvPicPr>
          <p:cNvPr id="6" name="Picture 6" descr="strain2a-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810000"/>
            <a:ext cx="2257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5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Management of Acute LBP:</a:t>
            </a:r>
            <a:br>
              <a:rPr lang="en-US" altLang="en-US" smtClean="0"/>
            </a:br>
            <a:r>
              <a:rPr lang="en-US" altLang="en-US" smtClean="0"/>
              <a:t> Watchful Waiting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Patient education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Spontaneous recovery is the rule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Those who remain active despite acute pain have less future chronic pain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Exercise has Prevention Power: core strengthening and endurance exercises</a:t>
            </a:r>
          </a:p>
          <a:p>
            <a:r>
              <a:rPr lang="en-US" altLang="en-US" dirty="0" smtClean="0"/>
              <a:t>Rest: Avoid lifting x 2 to 3 days </a:t>
            </a:r>
            <a:r>
              <a:rPr lang="en-US" altLang="en-US" u="sng" dirty="0" smtClean="0"/>
              <a:t>but stay active</a:t>
            </a:r>
            <a:endParaRPr lang="en-US" altLang="en-US" dirty="0" smtClean="0"/>
          </a:p>
          <a:p>
            <a:r>
              <a:rPr lang="en-US" altLang="en-US" dirty="0" smtClean="0"/>
              <a:t>Analgesics to permit activity: NSAID +/- </a:t>
            </a:r>
            <a:r>
              <a:rPr lang="en-US" altLang="en-US" dirty="0" err="1" smtClean="0"/>
              <a:t>Antichol</a:t>
            </a:r>
            <a:endParaRPr lang="en-US" altLang="en-US" dirty="0" smtClean="0"/>
          </a:p>
          <a:p>
            <a:r>
              <a:rPr lang="en-US" altLang="en-US" dirty="0" smtClean="0"/>
              <a:t>Reassess if pain worsens</a:t>
            </a:r>
          </a:p>
        </p:txBody>
      </p:sp>
    </p:spTree>
    <p:extLst>
      <p:ext uri="{BB962C8B-B14F-4D97-AF65-F5344CB8AC3E}">
        <p14:creationId xmlns:p14="http://schemas.microsoft.com/office/powerpoint/2010/main" val="37490296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Mechanical Low Back Pain/Strain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409432" cy="4800600"/>
          </a:xfrm>
        </p:spPr>
        <p:txBody>
          <a:bodyPr/>
          <a:lstStyle/>
          <a:p>
            <a:r>
              <a:rPr lang="en-US" dirty="0" smtClean="0"/>
              <a:t>Things that don’t work:</a:t>
            </a:r>
          </a:p>
          <a:p>
            <a:pPr lvl="1"/>
            <a:r>
              <a:rPr lang="en-US" dirty="0"/>
              <a:t>Cold </a:t>
            </a:r>
            <a:r>
              <a:rPr lang="en-US" sz="2400" dirty="0" smtClean="0"/>
              <a:t>(3 studies – French, Cochrane, 2006)</a:t>
            </a:r>
          </a:p>
          <a:p>
            <a:pPr lvl="1"/>
            <a:r>
              <a:rPr lang="en-US" dirty="0" smtClean="0"/>
              <a:t>Muscle </a:t>
            </a:r>
            <a:r>
              <a:rPr lang="en-US" dirty="0"/>
              <a:t>energy </a:t>
            </a:r>
            <a:r>
              <a:rPr lang="en-US" sz="2400" dirty="0" smtClean="0"/>
              <a:t>(</a:t>
            </a:r>
            <a:r>
              <a:rPr lang="en-US" sz="2400" dirty="0" err="1" smtClean="0"/>
              <a:t>Franke</a:t>
            </a:r>
            <a:r>
              <a:rPr lang="en-US" sz="2400" dirty="0" smtClean="0"/>
              <a:t>, Cochrane, 2015)</a:t>
            </a:r>
          </a:p>
          <a:p>
            <a:pPr lvl="1"/>
            <a:r>
              <a:rPr lang="en-US" dirty="0" smtClean="0"/>
              <a:t>Traction w/ or w/out radiculopathy </a:t>
            </a:r>
            <a:r>
              <a:rPr lang="en-US" sz="2400" dirty="0" smtClean="0"/>
              <a:t>(Wegner, Cochrane, 2013)</a:t>
            </a:r>
            <a:endParaRPr lang="en-US" dirty="0" smtClean="0"/>
          </a:p>
          <a:p>
            <a:pPr lvl="1"/>
            <a:r>
              <a:rPr lang="en-US" dirty="0" smtClean="0"/>
              <a:t>Lumbar </a:t>
            </a:r>
            <a:r>
              <a:rPr lang="en-US" dirty="0"/>
              <a:t>supports </a:t>
            </a:r>
            <a:r>
              <a:rPr lang="en-US" sz="2400" dirty="0" smtClean="0"/>
              <a:t>(</a:t>
            </a:r>
            <a:r>
              <a:rPr lang="en-US" sz="2400" dirty="0"/>
              <a:t>van </a:t>
            </a:r>
            <a:r>
              <a:rPr lang="en-US" sz="2400" dirty="0" err="1"/>
              <a:t>Duijvenbode</a:t>
            </a:r>
            <a:r>
              <a:rPr lang="en-US" sz="2400" dirty="0"/>
              <a:t> </a:t>
            </a:r>
            <a:r>
              <a:rPr lang="en-US" sz="2400" dirty="0" smtClean="0"/>
              <a:t>Cochrane 2008)</a:t>
            </a:r>
            <a:endParaRPr lang="en-US" dirty="0" smtClean="0"/>
          </a:p>
          <a:p>
            <a:pPr lvl="1"/>
            <a:r>
              <a:rPr lang="en-US" dirty="0" smtClean="0"/>
              <a:t>Mattress </a:t>
            </a:r>
            <a:r>
              <a:rPr lang="en-US" dirty="0"/>
              <a:t>recommendations </a:t>
            </a:r>
            <a:r>
              <a:rPr lang="en-US" dirty="0" smtClean="0"/>
              <a:t>– </a:t>
            </a:r>
            <a:r>
              <a:rPr lang="en-US" sz="2400" dirty="0" smtClean="0"/>
              <a:t>not studied </a:t>
            </a:r>
            <a:endParaRPr lang="en-US" dirty="0" smtClean="0"/>
          </a:p>
          <a:p>
            <a:pPr lvl="1"/>
            <a:r>
              <a:rPr lang="en-US" dirty="0" smtClean="0"/>
              <a:t>Yoga – </a:t>
            </a:r>
            <a:r>
              <a:rPr lang="en-US" sz="2400" dirty="0" smtClean="0"/>
              <a:t>not studied (only in chronic pain)</a:t>
            </a:r>
            <a:endParaRPr lang="en-US" sz="2400" dirty="0"/>
          </a:p>
          <a:p>
            <a:pPr lvl="1"/>
            <a:r>
              <a:rPr lang="en-US" dirty="0" err="1" smtClean="0"/>
              <a:t>Paraspinal</a:t>
            </a:r>
            <a:r>
              <a:rPr lang="en-US" dirty="0" smtClean="0"/>
              <a:t> injections – </a:t>
            </a:r>
            <a:r>
              <a:rPr lang="en-US" sz="2400" dirty="0" smtClean="0"/>
              <a:t>not well studied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44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Move</a:t>
            </a:r>
          </a:p>
          <a:p>
            <a:r>
              <a:rPr lang="en-US" altLang="en-US" sz="3200" dirty="0" smtClean="0"/>
              <a:t>Heat, massage, manipulation </a:t>
            </a:r>
            <a:r>
              <a:rPr lang="en-US" altLang="en-US" sz="2400" dirty="0" smtClean="0"/>
              <a:t>(</a:t>
            </a:r>
            <a:r>
              <a:rPr lang="en-US" sz="2400" dirty="0" smtClean="0"/>
              <a:t>Paige, JAMA, 2017 – effect size = NSAID)</a:t>
            </a:r>
            <a:endParaRPr lang="en-US" altLang="en-US" sz="2400" dirty="0" smtClean="0"/>
          </a:p>
          <a:p>
            <a:r>
              <a:rPr lang="en-US" altLang="en-US" sz="3200" dirty="0" smtClean="0"/>
              <a:t>Medication</a:t>
            </a:r>
            <a:endParaRPr lang="en-US" altLang="en-US" sz="3200" dirty="0"/>
          </a:p>
          <a:p>
            <a:pPr lvl="1"/>
            <a:r>
              <a:rPr lang="en-US" altLang="en-US" dirty="0"/>
              <a:t>NSAID – modestly effective </a:t>
            </a:r>
            <a:r>
              <a:rPr lang="en-US" altLang="en-US" sz="2400" dirty="0"/>
              <a:t>(</a:t>
            </a:r>
            <a:r>
              <a:rPr lang="en-US" sz="2400" dirty="0" err="1"/>
              <a:t>Roelofs</a:t>
            </a:r>
            <a:r>
              <a:rPr lang="en-US" sz="2400" dirty="0"/>
              <a:t>, 2008)</a:t>
            </a:r>
            <a:endParaRPr lang="en-US" altLang="en-US" sz="2400" dirty="0"/>
          </a:p>
          <a:p>
            <a:pPr lvl="1"/>
            <a:r>
              <a:rPr lang="en-US" altLang="en-US" dirty="0"/>
              <a:t>Not Tylenol/Paracetamol – </a:t>
            </a:r>
            <a:r>
              <a:rPr lang="en-US" altLang="en-US" sz="2400" dirty="0"/>
              <a:t>(</a:t>
            </a:r>
            <a:r>
              <a:rPr lang="en-US" sz="2400" dirty="0" err="1"/>
              <a:t>Saragiotto</a:t>
            </a:r>
            <a:r>
              <a:rPr lang="en-US" sz="2400" dirty="0"/>
              <a:t>, 2016)</a:t>
            </a:r>
            <a:endParaRPr lang="en-US" altLang="en-US" dirty="0"/>
          </a:p>
          <a:p>
            <a:pPr lvl="1"/>
            <a:r>
              <a:rPr lang="en-US" altLang="en-US" dirty="0"/>
              <a:t>Non-benzo muscle relaxants </a:t>
            </a:r>
            <a:r>
              <a:rPr lang="en-US" altLang="en-US" sz="2400" dirty="0"/>
              <a:t>(</a:t>
            </a:r>
            <a:r>
              <a:rPr lang="en-US" sz="2400" dirty="0"/>
              <a:t>van </a:t>
            </a:r>
            <a:r>
              <a:rPr lang="en-US" sz="2400" dirty="0" err="1"/>
              <a:t>Tulder</a:t>
            </a:r>
            <a:r>
              <a:rPr lang="en-US" sz="2400" dirty="0"/>
              <a:t>, 2003)</a:t>
            </a:r>
            <a:r>
              <a:rPr lang="en-US" dirty="0"/>
              <a:t> – not on essential med list!</a:t>
            </a:r>
            <a:endParaRPr lang="en-US" altLang="en-US" dirty="0"/>
          </a:p>
          <a:p>
            <a:pPr lvl="1"/>
            <a:r>
              <a:rPr lang="en-US" altLang="en-US" dirty="0"/>
              <a:t>TCA if chronic </a:t>
            </a:r>
            <a:r>
              <a:rPr lang="en-US" altLang="en-US" dirty="0" smtClean="0"/>
              <a:t>pain </a:t>
            </a:r>
            <a:r>
              <a:rPr lang="en-US" altLang="en-US" sz="2400" dirty="0" smtClean="0"/>
              <a:t>(Amitriptyline, </a:t>
            </a:r>
            <a:r>
              <a:rPr lang="en-US" altLang="en-US" sz="2400" dirty="0" err="1" smtClean="0"/>
              <a:t>Nortriptyline</a:t>
            </a:r>
            <a:r>
              <a:rPr lang="en-US" altLang="en-US" sz="2400" dirty="0" smtClean="0"/>
              <a:t>).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9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 re: mechanical 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7952232" cy="4800600"/>
          </a:xfrm>
        </p:spPr>
        <p:txBody>
          <a:bodyPr/>
          <a:lstStyle/>
          <a:p>
            <a:r>
              <a:rPr lang="en-US" dirty="0" smtClean="0"/>
              <a:t>It doesn’t really matter what you treat the patient with.</a:t>
            </a:r>
            <a:endParaRPr lang="en-US" dirty="0"/>
          </a:p>
        </p:txBody>
      </p:sp>
      <p:pic>
        <p:nvPicPr>
          <p:cNvPr id="1028" name="Picture 4" descr="Cure sometimes, treat often, comfort always. - Hippocrat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 bwMode="auto">
          <a:xfrm>
            <a:off x="1273981" y="2819400"/>
            <a:ext cx="6731000" cy="32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Why Not Imaging Studies (for acute LBP)?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Imaging can be misleading: Many abnormalities as common in pain-free individuals as in those with back pain</a:t>
            </a:r>
          </a:p>
          <a:p>
            <a:r>
              <a:rPr lang="en-US" altLang="en-US" dirty="0" smtClean="0"/>
              <a:t>If under age 60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Low yield: Unexpected x-ray findings in only </a:t>
            </a:r>
            <a:br>
              <a:rPr lang="en-US" altLang="en-US" dirty="0" smtClean="0"/>
            </a:br>
            <a:r>
              <a:rPr lang="en-US" altLang="en-US" dirty="0" smtClean="0"/>
              <a:t>1 of 2,500 patients with back pain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Herniated disks in 1 of 5 pain-free individuals</a:t>
            </a:r>
          </a:p>
        </p:txBody>
      </p:sp>
    </p:spTree>
    <p:extLst>
      <p:ext uri="{BB962C8B-B14F-4D97-AF65-F5344CB8AC3E}">
        <p14:creationId xmlns:p14="http://schemas.microsoft.com/office/powerpoint/2010/main" val="30905821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Why Not Imaging Studies</a:t>
            </a:r>
            <a:r>
              <a:rPr lang="en-US" altLang="en-US" dirty="0"/>
              <a:t> </a:t>
            </a:r>
            <a:r>
              <a:rPr lang="en-US" altLang="en-US" dirty="0" smtClean="0"/>
              <a:t>(for acute LBP)?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If over age 60 </a:t>
            </a:r>
            <a:r>
              <a:rPr lang="en-US" altLang="en-US" b="1" dirty="0" smtClean="0"/>
              <a:t>and pain free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Herniated disk in 1 of 3 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Bulging disk in 80% 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All have age-related disk degeneration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Spinal stenosis in 1 of 5 cases</a:t>
            </a:r>
          </a:p>
        </p:txBody>
      </p:sp>
    </p:spTree>
    <p:extLst>
      <p:ext uri="{BB962C8B-B14F-4D97-AF65-F5344CB8AC3E}">
        <p14:creationId xmlns:p14="http://schemas.microsoft.com/office/powerpoint/2010/main" val="4238538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First Episode Acute LBP: </a:t>
            </a:r>
            <a:r>
              <a:rPr lang="en-US" altLang="en-US" dirty="0" smtClean="0">
                <a:solidFill>
                  <a:srgbClr val="FF0000"/>
                </a:solidFill>
              </a:rPr>
              <a:t>Red Flags </a:t>
            </a:r>
            <a:r>
              <a:rPr lang="en-US" altLang="en-US" dirty="0" smtClean="0"/>
              <a:t>for Emergent Surgical Consultation in HIC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Cauda equina syndrome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Bilateral sciatica, saddle anesthesia, bowel/bladder incontinence</a:t>
            </a:r>
          </a:p>
          <a:p>
            <a:r>
              <a:rPr lang="en-US" altLang="en-US" smtClean="0"/>
              <a:t>Abdominal aortic aneurysm 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Pain pattern is variable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Bruits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 +/- pulsatile abdominal mass</a:t>
            </a:r>
          </a:p>
          <a:p>
            <a:r>
              <a:rPr lang="en-US" altLang="en-US" smtClean="0"/>
              <a:t>Significant neurologic deficit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If they can’t walk, they can’t be sent home</a:t>
            </a:r>
          </a:p>
        </p:txBody>
      </p:sp>
    </p:spTree>
    <p:extLst>
      <p:ext uri="{BB962C8B-B14F-4D97-AF65-F5344CB8AC3E}">
        <p14:creationId xmlns:p14="http://schemas.microsoft.com/office/powerpoint/2010/main" val="104691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2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43 </a:t>
            </a:r>
            <a:r>
              <a:rPr lang="en-US" altLang="en-US" dirty="0" err="1" smtClean="0"/>
              <a:t>yo</a:t>
            </a:r>
            <a:r>
              <a:rPr lang="en-US" altLang="en-US" dirty="0" smtClean="0"/>
              <a:t> female </a:t>
            </a:r>
          </a:p>
          <a:p>
            <a:r>
              <a:rPr lang="en-US" altLang="en-US" dirty="0" smtClean="0"/>
              <a:t>Pain began 2 weeks ago while lifting a load of wood. Her foot is numb and doesn’t “work right”</a:t>
            </a:r>
            <a:r>
              <a:rPr lang="en-US" altLang="en-US" dirty="0"/>
              <a:t> </a:t>
            </a:r>
            <a:r>
              <a:rPr lang="en-US" altLang="en-US" dirty="0" smtClean="0"/>
              <a:t>sometimes.</a:t>
            </a:r>
          </a:p>
          <a:p>
            <a:r>
              <a:rPr lang="en-US" altLang="en-US" dirty="0" smtClean="0"/>
              <a:t>Examination: </a:t>
            </a:r>
          </a:p>
          <a:p>
            <a:pPr lvl="1"/>
            <a:r>
              <a:rPr lang="en-US" altLang="en-US" dirty="0"/>
              <a:t>N</a:t>
            </a:r>
            <a:r>
              <a:rPr lang="en-US" altLang="en-US" dirty="0" smtClean="0"/>
              <a:t>ormal gait, slight difficulty walking on heels (?weak), </a:t>
            </a:r>
          </a:p>
          <a:p>
            <a:pPr lvl="1"/>
            <a:r>
              <a:rPr lang="en-US" altLang="en-US" dirty="0" smtClean="0"/>
              <a:t>Weakness on great toe dorsiflexion, </a:t>
            </a:r>
          </a:p>
          <a:p>
            <a:pPr lvl="1"/>
            <a:r>
              <a:rPr lang="en-US" altLang="en-US" dirty="0" smtClean="0"/>
              <a:t>SLR + at 60 degrees lateral leg radicular pain w/ pain and numbness </a:t>
            </a:r>
            <a:r>
              <a:rPr lang="en-US" altLang="en-US" dirty="0"/>
              <a:t>lateral leg and great toe/2</a:t>
            </a:r>
            <a:r>
              <a:rPr lang="en-US" altLang="en-US" baseline="30000" dirty="0"/>
              <a:t>nd</a:t>
            </a:r>
            <a:r>
              <a:rPr lang="en-US" altLang="en-US" dirty="0"/>
              <a:t> toe web </a:t>
            </a:r>
            <a:r>
              <a:rPr lang="en-US" altLang="en-US" dirty="0" smtClean="0"/>
              <a:t>space</a:t>
            </a:r>
          </a:p>
          <a:p>
            <a:endParaRPr lang="en-US" altLang="en-US" sz="24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1650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herniation – pathophysiology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Tears in the annulus</a:t>
            </a:r>
          </a:p>
          <a:p>
            <a:r>
              <a:rPr lang="en-US" altLang="en-US" dirty="0"/>
              <a:t>Herniation of nucleus pulposus</a:t>
            </a:r>
          </a:p>
          <a:p>
            <a:r>
              <a:rPr lang="en-US" altLang="en-US" dirty="0"/>
              <a:t>Compression of the nerve root in the foramen leads to pain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herniated_disc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1"/>
            <a:ext cx="26424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_h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467741" y="4495800"/>
            <a:ext cx="71039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3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887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2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Understand the epidemiology of back pain in low and middle income countries (LMIC)</a:t>
            </a:r>
          </a:p>
          <a:p>
            <a:r>
              <a:rPr lang="en-US" dirty="0"/>
              <a:t>Learn about </a:t>
            </a:r>
            <a:r>
              <a:rPr lang="en-US" b="1" dirty="0"/>
              <a:t>tropical disease presentations </a:t>
            </a:r>
            <a:r>
              <a:rPr lang="en-US" dirty="0"/>
              <a:t>that include back pain as a predominant symptom.</a:t>
            </a:r>
          </a:p>
          <a:p>
            <a:pPr lvl="0"/>
            <a:r>
              <a:rPr lang="en-US" dirty="0" smtClean="0"/>
              <a:t>Develop a </a:t>
            </a:r>
            <a:r>
              <a:rPr lang="en-US" b="1" dirty="0" smtClean="0"/>
              <a:t>syndromic approach </a:t>
            </a:r>
            <a:r>
              <a:rPr lang="en-US" dirty="0" smtClean="0"/>
              <a:t>to back </a:t>
            </a:r>
            <a:r>
              <a:rPr lang="en-US" dirty="0"/>
              <a:t>pain </a:t>
            </a:r>
            <a:r>
              <a:rPr lang="en-US" dirty="0" smtClean="0"/>
              <a:t>in LMIC for diagnosis with minimal imaging.</a:t>
            </a:r>
          </a:p>
          <a:p>
            <a:pPr lvl="0"/>
            <a:r>
              <a:rPr lang="en-US" dirty="0" smtClean="0"/>
              <a:t>Plan a </a:t>
            </a:r>
            <a:r>
              <a:rPr lang="en-US" b="1" dirty="0" smtClean="0"/>
              <a:t>treatment strategy </a:t>
            </a:r>
            <a:r>
              <a:rPr lang="en-US" dirty="0" smtClean="0"/>
              <a:t>for back pain for a resource limited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50000" b="19005"/>
          <a:stretch/>
        </p:blipFill>
        <p:spPr bwMode="auto">
          <a:xfrm>
            <a:off x="5885597" y="471985"/>
            <a:ext cx="3116982" cy="5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Lumbosacral Radiculopathy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Tender in LS spine </a:t>
            </a:r>
            <a:r>
              <a:rPr lang="en-US" dirty="0" err="1" smtClean="0"/>
              <a:t>paraspinals</a:t>
            </a:r>
            <a:r>
              <a:rPr lang="en-US" dirty="0" smtClean="0"/>
              <a:t> at expected level </a:t>
            </a:r>
            <a:r>
              <a:rPr lang="en-US" dirty="0"/>
              <a:t>for history/below </a:t>
            </a:r>
            <a:r>
              <a:rPr lang="en-US" dirty="0" smtClean="0"/>
              <a:t>findings and in sciatic notch</a:t>
            </a:r>
          </a:p>
          <a:p>
            <a:r>
              <a:rPr lang="en-US" dirty="0" smtClean="0"/>
              <a:t>Dermatomal distribution of pain, numbness</a:t>
            </a:r>
          </a:p>
          <a:p>
            <a:pPr lvl="1"/>
            <a:r>
              <a:rPr lang="en-US" dirty="0" smtClean="0"/>
              <a:t>Provoke with SLR</a:t>
            </a:r>
          </a:p>
          <a:p>
            <a:pPr lvl="1"/>
            <a:r>
              <a:rPr lang="en-US" dirty="0" smtClean="0"/>
              <a:t>Test sensory exam with modified SLR</a:t>
            </a:r>
          </a:p>
          <a:p>
            <a:r>
              <a:rPr lang="en-US" dirty="0" smtClean="0"/>
              <a:t>Concordant weakness &amp;/or reflex loss</a:t>
            </a:r>
            <a:endParaRPr lang="en-US" dirty="0"/>
          </a:p>
          <a:p>
            <a:pPr lvl="1"/>
            <a:r>
              <a:rPr lang="en-US" dirty="0" smtClean="0"/>
              <a:t>L4 – foot inversion, patellar reflex </a:t>
            </a:r>
          </a:p>
          <a:p>
            <a:pPr lvl="1"/>
            <a:r>
              <a:rPr lang="en-US" dirty="0" smtClean="0"/>
              <a:t>L5 – great toe dorsiflexion</a:t>
            </a:r>
          </a:p>
          <a:p>
            <a:pPr lvl="1"/>
            <a:r>
              <a:rPr lang="en-US" dirty="0" smtClean="0"/>
              <a:t>S1 – foot eversion, Achilles reflex</a:t>
            </a:r>
          </a:p>
        </p:txBody>
      </p:sp>
    </p:spTree>
    <p:extLst>
      <p:ext uri="{BB962C8B-B14F-4D97-AF65-F5344CB8AC3E}">
        <p14:creationId xmlns:p14="http://schemas.microsoft.com/office/powerpoint/2010/main" val="75513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Nerve (and Why It Matters)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Lateral leg pain</a:t>
            </a:r>
          </a:p>
          <a:p>
            <a:r>
              <a:rPr lang="en-US" sz="2800" dirty="0" smtClean="0"/>
              <a:t>Worse with SLR</a:t>
            </a:r>
          </a:p>
          <a:p>
            <a:r>
              <a:rPr lang="en-US" sz="2800" dirty="0" smtClean="0"/>
              <a:t>Dorsiflexion weakness</a:t>
            </a:r>
          </a:p>
          <a:p>
            <a:r>
              <a:rPr lang="en-US" sz="2800" dirty="0" smtClean="0"/>
              <a:t>= L5</a:t>
            </a:r>
          </a:p>
          <a:p>
            <a:r>
              <a:rPr lang="en-US" sz="2800" dirty="0" smtClean="0"/>
              <a:t>Need to know to correlate with CT/MRI findings</a:t>
            </a:r>
            <a:endParaRPr lang="en-US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r="7753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Why Not Get an Operation for a Herniated Disk?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Spontaneous recovery is the rule: 90% resolve over 6 weeks</a:t>
            </a:r>
          </a:p>
          <a:p>
            <a:r>
              <a:rPr lang="en-US" altLang="en-US" dirty="0" smtClean="0"/>
              <a:t>Predominant symptoms usually leg pain and tingling with less severe or no back pain</a:t>
            </a:r>
          </a:p>
          <a:p>
            <a:r>
              <a:rPr lang="en-US" altLang="en-US" dirty="0" smtClean="0"/>
              <a:t>Long-term outcome of pain relief no different with or without surgery</a:t>
            </a:r>
          </a:p>
        </p:txBody>
      </p:sp>
    </p:spTree>
    <p:extLst>
      <p:ext uri="{BB962C8B-B14F-4D97-AF65-F5344CB8AC3E}">
        <p14:creationId xmlns:p14="http://schemas.microsoft.com/office/powerpoint/2010/main" val="32613532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CT Scan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Uncommonly Used in LMIC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Shows bone (e.g., fractures) very well</a:t>
            </a:r>
          </a:p>
          <a:p>
            <a:pPr eaLnBrk="1" hangingPunct="1"/>
            <a:r>
              <a:rPr lang="en-US" altLang="en-US" dirty="0" smtClean="0"/>
              <a:t>Good in trauma</a:t>
            </a:r>
          </a:p>
          <a:p>
            <a:pPr eaLnBrk="1" hangingPunct="1"/>
            <a:r>
              <a:rPr lang="en-US" altLang="en-US" dirty="0" smtClean="0"/>
              <a:t>Soft tissues (discs, spinal cord) are poorly visualized</a:t>
            </a:r>
          </a:p>
          <a:p>
            <a:pPr eaLnBrk="1" hangingPunct="1"/>
            <a:r>
              <a:rPr lang="en-US" altLang="en-US" dirty="0" smtClean="0"/>
              <a:t>CT-myelogram adds contrast in the CSF and shows the spinal cord and nerves contour better</a:t>
            </a:r>
          </a:p>
        </p:txBody>
      </p:sp>
    </p:spTree>
    <p:extLst>
      <p:ext uri="{BB962C8B-B14F-4D97-AF65-F5344CB8AC3E}">
        <p14:creationId xmlns:p14="http://schemas.microsoft.com/office/powerpoint/2010/main" val="1489673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MRI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Rarely Used in LMIC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Expensive and rarely available except in capital cities in LMIC</a:t>
            </a:r>
          </a:p>
          <a:p>
            <a:pPr eaLnBrk="1" hangingPunct="1"/>
            <a:r>
              <a:rPr lang="en-US" altLang="en-US" dirty="0" smtClean="0"/>
              <a:t>Shows tumors and soft tissues (e.g., herniated discs) much better than CT scan </a:t>
            </a:r>
          </a:p>
          <a:p>
            <a:pPr eaLnBrk="1" hangingPunct="1"/>
            <a:r>
              <a:rPr lang="en-US" altLang="en-US" dirty="0" smtClean="0"/>
              <a:t>Almost never an emergency</a:t>
            </a:r>
          </a:p>
          <a:p>
            <a:pPr lvl="1" eaLnBrk="1" hangingPunct="1"/>
            <a:r>
              <a:rPr lang="en-US" altLang="en-US" dirty="0" smtClean="0"/>
              <a:t>Exception: Cauda </a:t>
            </a:r>
            <a:r>
              <a:rPr lang="en-US" altLang="en-US" dirty="0" err="1" smtClean="0"/>
              <a:t>equina</a:t>
            </a:r>
            <a:r>
              <a:rPr lang="en-US" altLang="en-US" dirty="0" smtClean="0"/>
              <a:t> syndrome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71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73775" y="6123694"/>
            <a:ext cx="2895600" cy="55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4875213" y="3103563"/>
            <a:ext cx="3517900" cy="2562225"/>
            <a:chOff x="3071" y="1955"/>
            <a:chExt cx="2216" cy="1614"/>
          </a:xfrm>
        </p:grpSpPr>
        <p:pic>
          <p:nvPicPr>
            <p:cNvPr id="20487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" y="1955"/>
              <a:ext cx="2216" cy="1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3128" y="1983"/>
              <a:ext cx="2094" cy="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0484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423988"/>
            <a:ext cx="33655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610100" y="1295400"/>
            <a:ext cx="41148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 2" pitchFamily="18" charset="2"/>
              <a:buChar char="˜"/>
            </a:pPr>
            <a:r>
              <a:rPr lang="en-US" altLang="en-US" sz="2400" dirty="0">
                <a:solidFill>
                  <a:srgbClr val="000000"/>
                </a:solidFill>
              </a:rPr>
              <a:t>MRI image shows a protruding disk (arrow) that compresses the </a:t>
            </a:r>
            <a:r>
              <a:rPr lang="en-US" altLang="en-US" sz="2400" dirty="0" err="1">
                <a:solidFill>
                  <a:srgbClr val="000000"/>
                </a:solidFill>
              </a:rPr>
              <a:t>thecal</a:t>
            </a:r>
            <a:r>
              <a:rPr lang="en-US" altLang="en-US" sz="2400" dirty="0">
                <a:solidFill>
                  <a:srgbClr val="000000"/>
                </a:solidFill>
              </a:rPr>
              <a:t> sac (short arrow)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 2" pitchFamily="18" charset="2"/>
              <a:buChar char="˜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0486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What If He Had Disk Herniation?</a:t>
            </a:r>
          </a:p>
        </p:txBody>
      </p:sp>
    </p:spTree>
    <p:extLst>
      <p:ext uri="{BB962C8B-B14F-4D97-AF65-F5344CB8AC3E}">
        <p14:creationId xmlns:p14="http://schemas.microsoft.com/office/powerpoint/2010/main" val="25927208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10938"/>
          <a:stretch>
            <a:fillRect/>
          </a:stretch>
        </p:blipFill>
        <p:spPr bwMode="auto">
          <a:xfrm>
            <a:off x="228600" y="533400"/>
            <a:ext cx="36004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1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Radiculopathy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Pain/</a:t>
            </a:r>
            <a:r>
              <a:rPr lang="en-US" altLang="en-US" dirty="0" err="1" smtClean="0"/>
              <a:t>dysaesthesia</a:t>
            </a:r>
            <a:r>
              <a:rPr lang="en-US" altLang="en-US" dirty="0" smtClean="0"/>
              <a:t> in dermatome of nerve root (initially)</a:t>
            </a:r>
          </a:p>
          <a:p>
            <a:r>
              <a:rPr lang="en-US" altLang="en-US" dirty="0" smtClean="0"/>
              <a:t>Weakness of muscles innervated by nerve root (if more pressure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internal fibers)</a:t>
            </a:r>
          </a:p>
          <a:p>
            <a:r>
              <a:rPr lang="en-US" altLang="en-US" dirty="0" smtClean="0"/>
              <a:t>Usually bulging disk or degenerative change</a:t>
            </a:r>
          </a:p>
          <a:p>
            <a:pPr lvl="1"/>
            <a:r>
              <a:rPr lang="en-US" altLang="en-US" dirty="0" smtClean="0"/>
              <a:t>Lower limb: L5/S1 (95%) </a:t>
            </a:r>
          </a:p>
          <a:p>
            <a:pPr lvl="1"/>
            <a:r>
              <a:rPr lang="en-US" altLang="en-US" dirty="0" smtClean="0"/>
              <a:t>Upper limb: C6/7</a:t>
            </a:r>
          </a:p>
          <a:p>
            <a:pPr lvl="1"/>
            <a:r>
              <a:rPr lang="en-US" altLang="en-US" dirty="0" smtClean="0"/>
              <a:t>More common in middle age</a:t>
            </a:r>
          </a:p>
          <a:p>
            <a:r>
              <a:rPr lang="en-US" altLang="en-US" dirty="0" smtClean="0"/>
              <a:t>Consider other </a:t>
            </a:r>
            <a:r>
              <a:rPr lang="en-US" altLang="en-US" dirty="0"/>
              <a:t>space filling lesions: </a:t>
            </a:r>
            <a:r>
              <a:rPr lang="en-US" altLang="en-US" dirty="0" smtClean="0"/>
              <a:t>abscess, </a:t>
            </a:r>
            <a:r>
              <a:rPr lang="en-US" altLang="en-US" dirty="0" err="1" smtClean="0"/>
              <a:t>schistosomiasis</a:t>
            </a:r>
            <a:r>
              <a:rPr lang="en-US" altLang="en-US" dirty="0" smtClean="0"/>
              <a:t> egg, </a:t>
            </a:r>
            <a:r>
              <a:rPr lang="en-US" altLang="en-US" dirty="0"/>
              <a:t>tumor, </a:t>
            </a:r>
            <a:r>
              <a:rPr lang="en-US" altLang="en-US" dirty="0" smtClean="0"/>
              <a:t>(zoster if acute).</a:t>
            </a:r>
            <a:endParaRPr lang="en-US" altLang="en-US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162800" y="6461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Adams A. Mayo Clinic Essential Neurology.</a:t>
            </a:r>
          </a:p>
        </p:txBody>
      </p:sp>
    </p:spTree>
    <p:extLst>
      <p:ext uri="{BB962C8B-B14F-4D97-AF65-F5344CB8AC3E}">
        <p14:creationId xmlns:p14="http://schemas.microsoft.com/office/powerpoint/2010/main" val="7447573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Lumbar Disc Herniation –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Limited bed rest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2 days</a:t>
            </a:r>
            <a:endParaRPr lang="en-US" altLang="en-US" sz="3200" dirty="0"/>
          </a:p>
          <a:p>
            <a:r>
              <a:rPr lang="en-US" altLang="en-US" sz="3200" dirty="0" smtClean="0"/>
              <a:t>(Spinal manipulation if DO/PT/DC available)</a:t>
            </a:r>
          </a:p>
          <a:p>
            <a:r>
              <a:rPr lang="en-US" altLang="en-US" sz="3200" dirty="0" smtClean="0"/>
              <a:t>Epidural steroid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0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Avoid Systemic Steroids in LMIC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For radicular LBP</a:t>
            </a:r>
          </a:p>
          <a:p>
            <a:pPr lvl="1"/>
            <a:r>
              <a:rPr lang="en-US" altLang="en-US" sz="3200" dirty="0" smtClean="0"/>
              <a:t>Minimal </a:t>
            </a:r>
            <a:r>
              <a:rPr lang="en-US" altLang="en-US" sz="3200" dirty="0"/>
              <a:t>benefit</a:t>
            </a:r>
          </a:p>
          <a:p>
            <a:pPr lvl="1"/>
            <a:r>
              <a:rPr lang="en-US" altLang="en-US" sz="3200" dirty="0"/>
              <a:t>Substantial risk:</a:t>
            </a:r>
          </a:p>
          <a:p>
            <a:pPr lvl="2"/>
            <a:r>
              <a:rPr lang="en-US" altLang="en-US" sz="3200" dirty="0"/>
              <a:t>TB </a:t>
            </a:r>
            <a:r>
              <a:rPr lang="en-US" altLang="en-US" sz="3200" dirty="0" smtClean="0"/>
              <a:t>reactivation</a:t>
            </a:r>
          </a:p>
          <a:p>
            <a:pPr lvl="3"/>
            <a:r>
              <a:rPr lang="en-US" altLang="en-US" sz="3200" dirty="0" smtClean="0"/>
              <a:t>1/3 the world infected</a:t>
            </a:r>
          </a:p>
          <a:p>
            <a:pPr lvl="3"/>
            <a:r>
              <a:rPr lang="en-US" altLang="en-US" sz="3200" dirty="0" smtClean="0"/>
              <a:t>Vast majority in LIC infected</a:t>
            </a:r>
            <a:endParaRPr lang="en-US" altLang="en-US" sz="3200" dirty="0"/>
          </a:p>
          <a:p>
            <a:pPr lvl="2"/>
            <a:r>
              <a:rPr lang="en-US" altLang="en-US" sz="3200" dirty="0"/>
              <a:t>Disseminated </a:t>
            </a:r>
            <a:r>
              <a:rPr lang="en-US" altLang="en-US" sz="3200" dirty="0" err="1" smtClean="0"/>
              <a:t>strongyloidiasis</a:t>
            </a:r>
            <a:r>
              <a:rPr lang="en-US" altLang="en-US" sz="3200" dirty="0" smtClean="0"/>
              <a:t> -&gt; gram negative sepsis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6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in LMIC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studies (few) in Spine, 1997</a:t>
            </a:r>
          </a:p>
          <a:p>
            <a:pPr lvl="1"/>
            <a:r>
              <a:rPr lang="en-US" dirty="0" smtClean="0"/>
              <a:t>Hypothesis – LIC have more back pain b/c they do hard physical labor</a:t>
            </a:r>
          </a:p>
          <a:p>
            <a:pPr lvl="1"/>
            <a:r>
              <a:rPr lang="en-US" dirty="0" smtClean="0"/>
              <a:t>Low back pain is 2-4 times higher in Europeans populations than Nigerian, Chinese, Indonesian, and Filipino farmers</a:t>
            </a:r>
          </a:p>
          <a:p>
            <a:pPr lvl="1"/>
            <a:r>
              <a:rPr lang="en-US" dirty="0" smtClean="0"/>
              <a:t>LBP incidence is </a:t>
            </a:r>
            <a:r>
              <a:rPr lang="en-US" i="1" dirty="0" smtClean="0"/>
              <a:t>lower</a:t>
            </a:r>
            <a:r>
              <a:rPr lang="en-US" dirty="0" smtClean="0"/>
              <a:t> in rural </a:t>
            </a:r>
            <a:r>
              <a:rPr lang="en-US" dirty="0"/>
              <a:t>low-income </a:t>
            </a:r>
            <a:r>
              <a:rPr lang="en-US" dirty="0" smtClean="0"/>
              <a:t>farming populations than urban low-income factory workers</a:t>
            </a:r>
          </a:p>
          <a:p>
            <a:pPr lvl="1"/>
            <a:r>
              <a:rPr lang="en-US" dirty="0" smtClean="0"/>
              <a:t>More research needed…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172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Volinn</a:t>
            </a:r>
            <a:r>
              <a:rPr lang="en-US" dirty="0" smtClean="0"/>
              <a:t>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7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</a:t>
            </a:r>
            <a:r>
              <a:rPr lang="en-US" dirty="0" err="1" smtClean="0"/>
              <a:t>yo</a:t>
            </a:r>
            <a:r>
              <a:rPr lang="en-US" dirty="0" smtClean="0"/>
              <a:t> man</a:t>
            </a:r>
          </a:p>
          <a:p>
            <a:r>
              <a:rPr lang="en-US" dirty="0" smtClean="0"/>
              <a:t>Bent over to pick up his sandals and felt a “pop”</a:t>
            </a:r>
          </a:p>
          <a:p>
            <a:r>
              <a:rPr lang="en-US" dirty="0" smtClean="0"/>
              <a:t>Pain in low back, buttocks, down posterior leg to knee</a:t>
            </a:r>
          </a:p>
          <a:p>
            <a:r>
              <a:rPr lang="en-US" dirty="0"/>
              <a:t>A</a:t>
            </a:r>
            <a:r>
              <a:rPr lang="en-US" dirty="0" smtClean="0"/>
              <a:t>ntalgic gait, no focal sensory deficit, no </a:t>
            </a:r>
            <a:r>
              <a:rPr lang="en-US" dirty="0"/>
              <a:t>weakness, </a:t>
            </a:r>
            <a:r>
              <a:rPr lang="en-US" dirty="0" smtClean="0"/>
              <a:t>marked low back tenderness to palpation over superior SI joint (medial to PSIS)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Look Like Radiculopathy:</a:t>
            </a:r>
            <a:br>
              <a:rPr lang="en-US" dirty="0" smtClean="0"/>
            </a:br>
            <a:r>
              <a:rPr lang="en-US" dirty="0" smtClean="0"/>
              <a:t>Sacroiliac Dysfunction /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Palpably tender in SI +</a:t>
            </a:r>
          </a:p>
          <a:p>
            <a:pPr lvl="1"/>
            <a:r>
              <a:rPr lang="en-US" dirty="0" smtClean="0"/>
              <a:t>Faber and/or </a:t>
            </a:r>
            <a:r>
              <a:rPr lang="en-US" dirty="0" err="1" smtClean="0"/>
              <a:t>Gaenslen’s</a:t>
            </a:r>
            <a:r>
              <a:rPr lang="en-US" dirty="0" smtClean="0"/>
              <a:t> test + 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Knee -&gt;opposite shoulder</a:t>
            </a:r>
          </a:p>
          <a:p>
            <a:pPr lvl="1"/>
            <a:r>
              <a:rPr lang="en-US" dirty="0" smtClean="0"/>
              <a:t>Pelvic stabilization/core </a:t>
            </a:r>
          </a:p>
          <a:p>
            <a:pPr lvl="1"/>
            <a:r>
              <a:rPr lang="en-US" dirty="0" smtClean="0"/>
              <a:t>Steroid injection</a:t>
            </a:r>
            <a:endParaRPr lang="en-US" dirty="0"/>
          </a:p>
        </p:txBody>
      </p:sp>
      <p:pic>
        <p:nvPicPr>
          <p:cNvPr id="4" name="Picture 3" descr="http://healthletter.mayoclinic.com/Health/images/content/Print%20Images/sacroiliac_insi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1"/>
          <a:stretch/>
        </p:blipFill>
        <p:spPr bwMode="auto">
          <a:xfrm>
            <a:off x="6324600" y="1371600"/>
            <a:ext cx="2590800" cy="50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healthletter.mayoclinic.com/common/images/1475/Sacroiliac_small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2238375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69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Sacroiliac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from radiculopathy</a:t>
            </a:r>
          </a:p>
          <a:p>
            <a:pPr lvl="1"/>
            <a:r>
              <a:rPr lang="en-US" dirty="0" smtClean="0"/>
              <a:t>Ill defined pain pattern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dermatomal</a:t>
            </a:r>
            <a:endParaRPr lang="en-US" dirty="0" smtClean="0"/>
          </a:p>
          <a:p>
            <a:pPr lvl="1"/>
            <a:r>
              <a:rPr lang="en-US" dirty="0" smtClean="0"/>
              <a:t>SLR negative</a:t>
            </a:r>
          </a:p>
          <a:p>
            <a:pPr lvl="2"/>
            <a:r>
              <a:rPr lang="en-US" dirty="0" smtClean="0"/>
              <a:t>Remember modified light touch sensory exam with SLR to exclude radiculopathy</a:t>
            </a:r>
          </a:p>
          <a:p>
            <a:pPr lvl="1"/>
            <a:r>
              <a:rPr lang="en-US" dirty="0" smtClean="0"/>
              <a:t>No weakness</a:t>
            </a:r>
          </a:p>
          <a:p>
            <a:pPr lvl="1"/>
            <a:r>
              <a:rPr lang="en-US" dirty="0" smtClean="0"/>
              <a:t>2 or 3 +:</a:t>
            </a:r>
          </a:p>
          <a:p>
            <a:pPr lvl="2"/>
            <a:r>
              <a:rPr lang="en-US" dirty="0" smtClean="0"/>
              <a:t>Palpable SI joint pain</a:t>
            </a:r>
          </a:p>
          <a:p>
            <a:pPr lvl="2"/>
            <a:r>
              <a:rPr lang="en-US" dirty="0" smtClean="0"/>
              <a:t>Faber</a:t>
            </a:r>
          </a:p>
          <a:p>
            <a:pPr lvl="2"/>
            <a:r>
              <a:rPr lang="en-US" dirty="0" err="1" smtClean="0"/>
              <a:t>Gaenslen’s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3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Case 4: Acute LBP w/Fever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Cachectic 40-year-old woman w/continuous, increasing back pain x 3 months w/nightly  </a:t>
            </a:r>
            <a:r>
              <a:rPr lang="en-US" altLang="en-US" dirty="0"/>
              <a:t>fevers and chills</a:t>
            </a:r>
            <a:endParaRPr lang="en-US" altLang="en-US" dirty="0" smtClean="0"/>
          </a:p>
          <a:p>
            <a:r>
              <a:rPr lang="en-US" altLang="en-US" dirty="0" smtClean="0"/>
              <a:t>Worse with movement.  </a:t>
            </a:r>
          </a:p>
          <a:p>
            <a:r>
              <a:rPr lang="en-US" altLang="en-US" dirty="0"/>
              <a:t>E</a:t>
            </a:r>
            <a:r>
              <a:rPr lang="en-US" altLang="en-US" dirty="0" smtClean="0"/>
              <a:t>xquisitely tender over L4, R sacroiliac joint with paravertebral muscle spasm.  No neurologic deficits. </a:t>
            </a:r>
          </a:p>
          <a:p>
            <a:r>
              <a:rPr lang="en-US" altLang="en-US" dirty="0" smtClean="0"/>
              <a:t>Lab (probably not helpful):  </a:t>
            </a:r>
            <a:r>
              <a:rPr lang="en-US" altLang="en-US" dirty="0" err="1" smtClean="0"/>
              <a:t>Hgb</a:t>
            </a:r>
            <a:r>
              <a:rPr lang="en-US" altLang="en-US" dirty="0" smtClean="0"/>
              <a:t> 10 mg%, WBC 9,000, ESR 80 mm/h</a:t>
            </a:r>
          </a:p>
        </p:txBody>
      </p:sp>
    </p:spTree>
    <p:extLst>
      <p:ext uri="{BB962C8B-B14F-4D97-AF65-F5344CB8AC3E}">
        <p14:creationId xmlns:p14="http://schemas.microsoft.com/office/powerpoint/2010/main" val="2533449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Sacroiliac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err="1" smtClean="0"/>
              <a:t>sacroiliitis</a:t>
            </a:r>
            <a:endParaRPr lang="en-US" dirty="0" smtClean="0"/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Avoid sitting, prolonged travel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Core strengthening, walking</a:t>
            </a:r>
          </a:p>
          <a:p>
            <a:pPr lvl="1"/>
            <a:r>
              <a:rPr lang="en-US" dirty="0" smtClean="0"/>
              <a:t>Steroid injection PSIS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Red Flags for Spinal Infections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Historical clues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Fever, rigors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Source of infection: </a:t>
            </a:r>
            <a:r>
              <a:rPr lang="en-US" altLang="en-US" dirty="0" err="1" smtClean="0"/>
              <a:t>Immunocompromised</a:t>
            </a:r>
            <a:r>
              <a:rPr lang="en-US" altLang="en-US" dirty="0" smtClean="0"/>
              <a:t>/HIV, IV drug abuse, trauma, surgery, chronic GU, skin infection</a:t>
            </a:r>
          </a:p>
          <a:p>
            <a:r>
              <a:rPr lang="en-US" altLang="en-US" dirty="0" smtClean="0"/>
              <a:t>Physical exam clues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Focal tenderness with muscle spasm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Often cannot bear weight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Cachexia</a:t>
            </a:r>
          </a:p>
        </p:txBody>
      </p:sp>
    </p:spTree>
    <p:extLst>
      <p:ext uri="{BB962C8B-B14F-4D97-AF65-F5344CB8AC3E}">
        <p14:creationId xmlns:p14="http://schemas.microsoft.com/office/powerpoint/2010/main" val="12784094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LBP: Spinal Infections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Acute infection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dirty="0" smtClean="0"/>
              <a:t>Bacterial 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dirty="0" smtClean="0"/>
              <a:t>Fungal</a:t>
            </a:r>
          </a:p>
          <a:p>
            <a:r>
              <a:rPr lang="en-US" altLang="en-US" dirty="0" smtClean="0"/>
              <a:t>Chronic infection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b="1" dirty="0"/>
              <a:t>Bacterial (staph) 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b="1" dirty="0" smtClean="0"/>
              <a:t>Tuberculosis</a:t>
            </a:r>
            <a:endParaRPr lang="en-US" altLang="en-US" sz="2800" b="1" dirty="0"/>
          </a:p>
          <a:p>
            <a:pPr lvl="1">
              <a:buSzPct val="70000"/>
              <a:buFontTx/>
              <a:buChar char="•"/>
            </a:pPr>
            <a:r>
              <a:rPr lang="en-US" altLang="en-US" sz="2800" b="1" dirty="0" smtClean="0"/>
              <a:t>Brucellosis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b="1" dirty="0" err="1" smtClean="0"/>
              <a:t>Meliodosis</a:t>
            </a:r>
            <a:endParaRPr lang="en-US" altLang="en-US" sz="2800" b="1" dirty="0"/>
          </a:p>
          <a:p>
            <a:pPr lvl="1">
              <a:buSzPct val="70000"/>
              <a:buFontTx/>
              <a:buChar char="•"/>
            </a:pPr>
            <a:r>
              <a:rPr lang="en-US" altLang="en-US" sz="2800" dirty="0" smtClean="0"/>
              <a:t>Fungal 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Sites of spinal infection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dirty="0" smtClean="0"/>
              <a:t>Vertebral osteomyelitis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dirty="0" smtClean="0"/>
              <a:t>Disk space infection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z="2800" dirty="0" smtClean="0"/>
              <a:t>Septic </a:t>
            </a:r>
            <a:r>
              <a:rPr lang="en-US" altLang="en-US" sz="2800" dirty="0" err="1" smtClean="0"/>
              <a:t>sacroiliitis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478158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5000"/>
            <a:ext cx="3121025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905000"/>
            <a:ext cx="4784725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079500" y="2908300"/>
            <a:ext cx="203200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4965700" y="3873500"/>
            <a:ext cx="3556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Osteomyelitis L4 and R SI joint</a:t>
            </a:r>
          </a:p>
        </p:txBody>
      </p:sp>
    </p:spTree>
    <p:extLst>
      <p:ext uri="{BB962C8B-B14F-4D97-AF65-F5344CB8AC3E}">
        <p14:creationId xmlns:p14="http://schemas.microsoft.com/office/powerpoint/2010/main" val="30363532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Case 5: Chronic LBP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 32-year-old man </a:t>
            </a:r>
          </a:p>
          <a:p>
            <a:r>
              <a:rPr lang="en-US" altLang="en-US" dirty="0"/>
              <a:t>S</a:t>
            </a:r>
            <a:r>
              <a:rPr lang="en-US" altLang="en-US" dirty="0" smtClean="0"/>
              <a:t>evere low back pain gradual onset x years.  </a:t>
            </a:r>
          </a:p>
          <a:p>
            <a:r>
              <a:rPr lang="en-US" altLang="en-US" dirty="0" smtClean="0"/>
              <a:t>Pain is worse in the morning, decreases during the day.  </a:t>
            </a:r>
          </a:p>
          <a:p>
            <a:r>
              <a:rPr lang="en-US" altLang="en-US" dirty="0" smtClean="0"/>
              <a:t>No fever or weight loss but fatigued</a:t>
            </a:r>
          </a:p>
          <a:p>
            <a:r>
              <a:rPr lang="en-US" altLang="en-US" dirty="0" smtClean="0"/>
              <a:t>On exam: Loss of lumbar </a:t>
            </a:r>
            <a:r>
              <a:rPr lang="en-US" altLang="en-US" dirty="0" err="1" smtClean="0"/>
              <a:t>lordosis</a:t>
            </a:r>
            <a:r>
              <a:rPr lang="en-US" altLang="en-US" dirty="0" smtClean="0"/>
              <a:t>, no focal tenderness or muscle spasm.  Lumbar excursion on </a:t>
            </a:r>
            <a:r>
              <a:rPr lang="en-US" altLang="en-US" dirty="0" err="1" smtClean="0"/>
              <a:t>Schober’s</a:t>
            </a:r>
            <a:r>
              <a:rPr lang="en-US" altLang="en-US" dirty="0" smtClean="0"/>
              <a:t> test = 2 cm.  No neurologic deficits</a:t>
            </a:r>
          </a:p>
        </p:txBody>
      </p:sp>
    </p:spTree>
    <p:extLst>
      <p:ext uri="{BB962C8B-B14F-4D97-AF65-F5344CB8AC3E}">
        <p14:creationId xmlns:p14="http://schemas.microsoft.com/office/powerpoint/2010/main" val="21219294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How to Diagnose Inflammatory </a:t>
            </a:r>
            <a:br>
              <a:rPr lang="en-US" altLang="en-US" smtClean="0"/>
            </a:br>
            <a:r>
              <a:rPr lang="en-US" altLang="en-US" smtClean="0"/>
              <a:t>Back Disease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History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Insidious onset, duration &gt; 3 months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Symptoms begin before age 40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Morning stiffness &gt; 1 hour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Activity improves symptoms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Systemic features: Skin, eye, GI, and GU symptoms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Peripheral joint involvement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Infections 	</a:t>
            </a:r>
          </a:p>
          <a:p>
            <a:pPr>
              <a:buClr>
                <a:srgbClr val="FDFF2A"/>
              </a:buClr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5818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in LMIC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rural Chinese population of 13,000.</a:t>
            </a:r>
          </a:p>
          <a:p>
            <a:pPr lvl="1"/>
            <a:r>
              <a:rPr lang="en-US" dirty="0" smtClean="0"/>
              <a:t>1 year prevalence of 64% of suffering from LBP.</a:t>
            </a:r>
          </a:p>
          <a:p>
            <a:pPr lvl="1"/>
            <a:r>
              <a:rPr lang="en-US" dirty="0" smtClean="0"/>
              <a:t>LBP incidence </a:t>
            </a:r>
            <a:r>
              <a:rPr lang="en-US" i="1" dirty="0" smtClean="0"/>
              <a:t>higher</a:t>
            </a:r>
            <a:r>
              <a:rPr lang="en-US" dirty="0" smtClean="0"/>
              <a:t> in farmers, under moderate/heavy physical stress, doing work with vibration</a:t>
            </a:r>
          </a:p>
          <a:p>
            <a:pPr lvl="1"/>
            <a:r>
              <a:rPr lang="en-US" dirty="0" smtClean="0"/>
              <a:t>More research needed.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172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Barrero</a:t>
            </a:r>
            <a:r>
              <a:rPr lang="en-US" dirty="0" smtClean="0"/>
              <a:t>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How to Diagnose Inflammatory </a:t>
            </a:r>
            <a:br>
              <a:rPr lang="en-US" altLang="en-US" smtClean="0"/>
            </a:br>
            <a:r>
              <a:rPr lang="en-US" altLang="en-US" smtClean="0"/>
              <a:t>Back Disease (cont’d)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 Physical examination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Limited axial motion in all planes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Look for signs of infection  </a:t>
            </a:r>
          </a:p>
          <a:p>
            <a:pPr lvl="2">
              <a:buClr>
                <a:schemeClr val="hlink"/>
              </a:buClr>
              <a:buSzPct val="70000"/>
            </a:pPr>
            <a:r>
              <a:rPr lang="en-US" altLang="en-US" i="1" smtClean="0"/>
              <a:t>Staph, Pseudomonas, Brucella</a:t>
            </a:r>
            <a:r>
              <a:rPr lang="en-US" altLang="en-US" smtClean="0"/>
              <a:t>, and TB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smtClean="0"/>
              <a:t>Systemic disease (AS, Reiter’s, psoriasis, IBD)</a:t>
            </a:r>
          </a:p>
          <a:p>
            <a:pPr lvl="2">
              <a:buClr>
                <a:schemeClr val="hlink"/>
              </a:buClr>
              <a:buSzPct val="70000"/>
            </a:pPr>
            <a:r>
              <a:rPr lang="en-US" altLang="en-US" smtClean="0"/>
              <a:t>Ocular inflammation </a:t>
            </a:r>
          </a:p>
          <a:p>
            <a:pPr lvl="2">
              <a:buClr>
                <a:schemeClr val="hlink"/>
              </a:buClr>
              <a:buSzPct val="70000"/>
            </a:pPr>
            <a:r>
              <a:rPr lang="en-US" altLang="en-US" smtClean="0"/>
              <a:t>Mucosal ulcerations</a:t>
            </a:r>
          </a:p>
          <a:p>
            <a:pPr lvl="2">
              <a:buClr>
                <a:schemeClr val="hlink"/>
              </a:buClr>
              <a:buSzPct val="70000"/>
            </a:pPr>
            <a:r>
              <a:rPr lang="en-US" altLang="en-US" smtClean="0"/>
              <a:t>Skin lesions</a:t>
            </a:r>
          </a:p>
        </p:txBody>
      </p:sp>
    </p:spTree>
    <p:extLst>
      <p:ext uri="{BB962C8B-B14F-4D97-AF65-F5344CB8AC3E}">
        <p14:creationId xmlns:p14="http://schemas.microsoft.com/office/powerpoint/2010/main" val="14978446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28800"/>
            <a:ext cx="5570537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831975"/>
            <a:ext cx="23717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Ankylosing Spondylitis: X-Ray Changes</a:t>
            </a:r>
          </a:p>
        </p:txBody>
      </p:sp>
    </p:spTree>
    <p:extLst>
      <p:ext uri="{BB962C8B-B14F-4D97-AF65-F5344CB8AC3E}">
        <p14:creationId xmlns:p14="http://schemas.microsoft.com/office/powerpoint/2010/main" val="30002045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Management of Inflammatory </a:t>
            </a:r>
            <a:br>
              <a:rPr lang="en-US" altLang="en-US" smtClean="0"/>
            </a:br>
            <a:r>
              <a:rPr lang="en-US" altLang="en-US" smtClean="0"/>
              <a:t>Back Pain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Stretching and strengthening exercises </a:t>
            </a:r>
          </a:p>
          <a:p>
            <a:r>
              <a:rPr lang="en-US" altLang="en-US" dirty="0" smtClean="0"/>
              <a:t>Conditioning exercises to improve cardiopulmonary status</a:t>
            </a:r>
          </a:p>
          <a:p>
            <a:r>
              <a:rPr lang="en-US" altLang="en-US" dirty="0" smtClean="0"/>
              <a:t>Avoid pillows, promote extension</a:t>
            </a:r>
          </a:p>
          <a:p>
            <a:r>
              <a:rPr lang="en-US" altLang="en-US" dirty="0" smtClean="0"/>
              <a:t>NSAIDs</a:t>
            </a:r>
          </a:p>
          <a:p>
            <a:r>
              <a:rPr lang="en-US" altLang="en-US" dirty="0" smtClean="0"/>
              <a:t>Sulfasalazine</a:t>
            </a:r>
          </a:p>
          <a:p>
            <a:r>
              <a:rPr lang="en-US" altLang="en-US" dirty="0" smtClean="0"/>
              <a:t>Methotrexate</a:t>
            </a:r>
          </a:p>
          <a:p>
            <a:r>
              <a:rPr lang="en-US" altLang="en-US" strike="sngStrike" dirty="0" smtClean="0"/>
              <a:t>Biologics, oral prednisone</a:t>
            </a:r>
          </a:p>
        </p:txBody>
      </p:sp>
    </p:spTree>
    <p:extLst>
      <p:ext uri="{BB962C8B-B14F-4D97-AF65-F5344CB8AC3E}">
        <p14:creationId xmlns:p14="http://schemas.microsoft.com/office/powerpoint/2010/main" val="470386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Case 6: Chronic LBP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70 </a:t>
            </a:r>
            <a:r>
              <a:rPr lang="en-US" altLang="en-US" dirty="0" err="1" smtClean="0"/>
              <a:t>yo</a:t>
            </a:r>
            <a:r>
              <a:rPr lang="en-US" altLang="en-US" dirty="0" smtClean="0"/>
              <a:t> man </a:t>
            </a:r>
          </a:p>
          <a:p>
            <a:r>
              <a:rPr lang="en-US" altLang="en-US" dirty="0" smtClean="0"/>
              <a:t>2 </a:t>
            </a:r>
            <a:r>
              <a:rPr lang="en-US" altLang="en-US" dirty="0" err="1" smtClean="0"/>
              <a:t>yrs</a:t>
            </a:r>
            <a:r>
              <a:rPr lang="en-US" altLang="en-US" dirty="0" smtClean="0"/>
              <a:t> h/o progressive gait difficulties. </a:t>
            </a:r>
          </a:p>
          <a:p>
            <a:r>
              <a:rPr lang="en-US" altLang="en-US" dirty="0" smtClean="0"/>
              <a:t>Can walk only ¼ km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one side of village to other - before he has to stop due to heaviness and pain in both legs. </a:t>
            </a:r>
          </a:p>
          <a:p>
            <a:r>
              <a:rPr lang="en-US" altLang="en-US" dirty="0" smtClean="0"/>
              <a:t>Standing still is difficult </a:t>
            </a:r>
          </a:p>
          <a:p>
            <a:r>
              <a:rPr lang="en-US" altLang="en-US" dirty="0" smtClean="0"/>
              <a:t>Leaning forward on his cane helps. </a:t>
            </a:r>
          </a:p>
          <a:p>
            <a:r>
              <a:rPr lang="en-US" altLang="en-US" dirty="0" smtClean="0"/>
              <a:t>His neurological examination is intact except for an absent R knee jerk.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95739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422400"/>
            <a:ext cx="36988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4114800" cy="5181600"/>
          </a:xfrm>
          <a:noFill/>
        </p:spPr>
        <p:txBody>
          <a:bodyPr/>
          <a:lstStyle/>
          <a:p>
            <a:r>
              <a:rPr lang="en-US" altLang="en-US" dirty="0" smtClean="0"/>
              <a:t>CBC normal, ESR 15 mm/h </a:t>
            </a:r>
          </a:p>
          <a:p>
            <a:r>
              <a:rPr lang="en-US" altLang="en-US" dirty="0" smtClean="0"/>
              <a:t>Plain x-ray shows degenerative changes only</a:t>
            </a:r>
          </a:p>
          <a:p>
            <a:r>
              <a:rPr lang="en-US" altLang="en-US" dirty="0" smtClean="0"/>
              <a:t>Advance imaging studies indicated HIC, not in LMIC...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Case 1: Diagnostic Test Results</a:t>
            </a:r>
          </a:p>
        </p:txBody>
      </p:sp>
    </p:spTree>
    <p:extLst>
      <p:ext uri="{BB962C8B-B14F-4D97-AF65-F5344CB8AC3E}">
        <p14:creationId xmlns:p14="http://schemas.microsoft.com/office/powerpoint/2010/main" val="24674792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Spinal Stenosis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Narrowing of the spinal canal</a:t>
            </a:r>
          </a:p>
          <a:p>
            <a:r>
              <a:rPr lang="en-US" altLang="en-US" smtClean="0"/>
              <a:t>Congenital vs acquired</a:t>
            </a:r>
          </a:p>
          <a:p>
            <a:pPr lvl="1"/>
            <a:r>
              <a:rPr lang="en-US" altLang="en-US" smtClean="0"/>
              <a:t>Bulging disks</a:t>
            </a:r>
          </a:p>
          <a:p>
            <a:pPr lvl="1"/>
            <a:r>
              <a:rPr lang="en-US" altLang="en-US" smtClean="0"/>
              <a:t>Spondylisthesis</a:t>
            </a:r>
          </a:p>
          <a:p>
            <a:pPr lvl="1"/>
            <a:r>
              <a:rPr lang="en-US" altLang="en-US" smtClean="0"/>
              <a:t>Degenerative osteoarthropathy</a:t>
            </a:r>
          </a:p>
          <a:p>
            <a:r>
              <a:rPr lang="en-US" altLang="en-US" smtClean="0"/>
              <a:t>Improves with flexion</a:t>
            </a:r>
          </a:p>
          <a:p>
            <a:r>
              <a:rPr lang="en-US" altLang="en-US" smtClean="0"/>
              <a:t>Pseudoclaudication</a:t>
            </a:r>
          </a:p>
        </p:txBody>
      </p:sp>
      <p:pic>
        <p:nvPicPr>
          <p:cNvPr id="79876" name="Picture 5" descr="stenosis-c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3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162800" y="6461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Adams A. Mayo Clinic Essential Neurology.</a:t>
            </a:r>
          </a:p>
        </p:txBody>
      </p:sp>
    </p:spTree>
    <p:extLst>
      <p:ext uri="{BB962C8B-B14F-4D97-AF65-F5344CB8AC3E}">
        <p14:creationId xmlns:p14="http://schemas.microsoft.com/office/powerpoint/2010/main" val="6228737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Claudication</a:t>
            </a:r>
          </a:p>
        </p:txBody>
      </p:sp>
      <p:graphicFrame>
        <p:nvGraphicFramePr>
          <p:cNvPr id="30770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706303"/>
              </p:ext>
            </p:extLst>
          </p:nvPr>
        </p:nvGraphicFramePr>
        <p:xfrm>
          <a:off x="685800" y="1524000"/>
          <a:ext cx="7772400" cy="5064127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2071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Neurogenic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Pain at 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Yes (spine extended)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Time to relief with 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Several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1-2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Distance walked before onset of pain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Constant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Pulses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Reduced/absent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Continue walking with pain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1pPr>
                      <a:lvl2pPr marL="5715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2pPr>
                      <a:lvl3pPr marL="10287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3pPr>
                      <a:lvl4pPr marL="14859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4pPr>
                      <a:lvl5pPr marL="1943100" ea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5pPr>
                      <a:lvl6pPr marL="24003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6pPr>
                      <a:lvl7pPr marL="28575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7pPr>
                      <a:lvl8pPr marL="33147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8pPr>
                      <a:lvl9pPr marL="3771900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7315200" y="6461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Adams A. Mayo Clinic Essential Neurology.</a:t>
            </a:r>
          </a:p>
        </p:txBody>
      </p:sp>
    </p:spTree>
    <p:extLst>
      <p:ext uri="{BB962C8B-B14F-4D97-AF65-F5344CB8AC3E}">
        <p14:creationId xmlns:p14="http://schemas.microsoft.com/office/powerpoint/2010/main" val="24696362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</a:rPr>
              <a:t>Therapy: Spinal Stenosis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Conservative management may be useful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Progressive </a:t>
            </a:r>
            <a:r>
              <a:rPr lang="en-US" altLang="en-US" dirty="0"/>
              <a:t>exercise </a:t>
            </a:r>
            <a:r>
              <a:rPr lang="en-US" altLang="en-US" dirty="0" smtClean="0"/>
              <a:t>program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/>
              <a:t>Epidural </a:t>
            </a:r>
            <a:r>
              <a:rPr lang="en-US" altLang="en-US" dirty="0" smtClean="0"/>
              <a:t>corticosteroids</a:t>
            </a:r>
          </a:p>
          <a:p>
            <a:pPr eaLnBrk="1" hangingPunct="1"/>
            <a:r>
              <a:rPr lang="en-US" altLang="en-US" dirty="0" smtClean="0"/>
              <a:t>For severe </a:t>
            </a:r>
            <a:r>
              <a:rPr lang="en-US" altLang="en-US" dirty="0" err="1" smtClean="0"/>
              <a:t>persistant</a:t>
            </a:r>
            <a:r>
              <a:rPr lang="en-US" altLang="en-US" dirty="0" smtClean="0"/>
              <a:t> pain, </a:t>
            </a:r>
            <a:r>
              <a:rPr lang="en-US" altLang="en-US" dirty="0" err="1" smtClean="0"/>
              <a:t>decompressive</a:t>
            </a:r>
            <a:r>
              <a:rPr lang="en-US" altLang="en-US" dirty="0" smtClean="0"/>
              <a:t> laminectomy</a:t>
            </a:r>
          </a:p>
          <a:p>
            <a:pPr eaLnBrk="1" hangingPunct="1"/>
            <a:r>
              <a:rPr lang="en-US" altLang="en-US" dirty="0" smtClean="0"/>
              <a:t>Surgery – better pain relief and functional recovery</a:t>
            </a:r>
          </a:p>
          <a:p>
            <a:pPr eaLnBrk="1" hangingPunct="1"/>
            <a:r>
              <a:rPr lang="en-US" altLang="en-US" dirty="0" smtClean="0"/>
              <a:t>30% recurrent severe pain in 4 years</a:t>
            </a:r>
          </a:p>
          <a:p>
            <a:pPr lvl="1" eaLnBrk="1" hangingPunct="1"/>
            <a:r>
              <a:rPr lang="en-US" altLang="en-US" dirty="0" smtClean="0"/>
              <a:t>10% </a:t>
            </a:r>
            <a:r>
              <a:rPr lang="en-US" altLang="en-US" dirty="0" err="1" smtClean="0"/>
              <a:t>reoperated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452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Results of Surgical Treatment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00800" y="1600200"/>
            <a:ext cx="335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n-lt"/>
              </a:rPr>
              <a:t>Good outcome in 80-90% of cases</a:t>
            </a:r>
          </a:p>
          <a:p>
            <a:pPr eaLnBrk="1" hangingPunct="1"/>
            <a:r>
              <a:rPr lang="en-US" altLang="en-US" sz="2800" dirty="0">
                <a:latin typeface="+mn-lt"/>
              </a:rPr>
              <a:t>Residual pain may last up to 6 months postop</a:t>
            </a:r>
          </a:p>
          <a:p>
            <a:pPr eaLnBrk="1" hangingPunct="1"/>
            <a:r>
              <a:rPr lang="en-US" altLang="en-US" sz="2800" dirty="0">
                <a:latin typeface="+mn-lt"/>
              </a:rPr>
              <a:t>Results are worse if pain was present for over 8 months before the operation (permanent nerve damage?) </a:t>
            </a:r>
          </a:p>
        </p:txBody>
      </p:sp>
    </p:spTree>
    <p:extLst>
      <p:ext uri="{BB962C8B-B14F-4D97-AF65-F5344CB8AC3E}">
        <p14:creationId xmlns:p14="http://schemas.microsoft.com/office/powerpoint/2010/main" val="1619154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Case </a:t>
            </a:r>
            <a:r>
              <a:rPr lang="en-US" altLang="en-US" dirty="0"/>
              <a:t>7</a:t>
            </a:r>
            <a:endParaRPr lang="en-US" altLang="en-US" dirty="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 60-year-old man w/ insidious onset low back pain that worsens when he lies down</a:t>
            </a:r>
          </a:p>
          <a:p>
            <a:r>
              <a:rPr lang="en-US" altLang="en-US" dirty="0" smtClean="0"/>
              <a:t>20 </a:t>
            </a:r>
            <a:r>
              <a:rPr lang="en-US" altLang="en-US" dirty="0" err="1" smtClean="0"/>
              <a:t>lb</a:t>
            </a:r>
            <a:r>
              <a:rPr lang="en-US" altLang="en-US" dirty="0" smtClean="0"/>
              <a:t> weight loss in 6 months</a:t>
            </a:r>
          </a:p>
          <a:p>
            <a:r>
              <a:rPr lang="en-US" altLang="en-US" dirty="0"/>
              <a:t>L</a:t>
            </a:r>
            <a:r>
              <a:rPr lang="en-US" altLang="en-US" dirty="0" smtClean="0"/>
              <a:t>umbar spine tenderness; no neurologic deficits</a:t>
            </a:r>
          </a:p>
          <a:p>
            <a:r>
              <a:rPr lang="en-US" altLang="en-US" dirty="0" smtClean="0"/>
              <a:t>Laboratory: </a:t>
            </a:r>
            <a:r>
              <a:rPr lang="en-US" altLang="en-US" dirty="0" err="1" smtClean="0"/>
              <a:t>Hgb</a:t>
            </a:r>
            <a:r>
              <a:rPr lang="en-US" altLang="en-US" dirty="0" smtClean="0"/>
              <a:t> 9 mg%, WBC 9,000,</a:t>
            </a:r>
            <a:br>
              <a:rPr lang="en-US" altLang="en-US" dirty="0" smtClean="0"/>
            </a:br>
            <a:r>
              <a:rPr lang="en-US" altLang="en-US" dirty="0" smtClean="0"/>
              <a:t>ESR 110 mm/h, monoclonal spike on SPEP</a:t>
            </a:r>
          </a:p>
        </p:txBody>
      </p:sp>
    </p:spTree>
    <p:extLst>
      <p:ext uri="{BB962C8B-B14F-4D97-AF65-F5344CB8AC3E}">
        <p14:creationId xmlns:p14="http://schemas.microsoft.com/office/powerpoint/2010/main" val="22196470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in 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25703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Common (but widely variable rates reported)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Most adults will have 1 episode of acute back pain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Most “NOS” or “mechanical” </a:t>
            </a:r>
            <a:r>
              <a:rPr lang="en-US" altLang="en-US" dirty="0" smtClean="0"/>
              <a:t>or “lumbar strain”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Most will improve without treatment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&lt;1% very serious </a:t>
            </a:r>
          </a:p>
          <a:p>
            <a:pPr lvl="3">
              <a:lnSpc>
                <a:spcPct val="80000"/>
              </a:lnSpc>
            </a:pPr>
            <a:r>
              <a:rPr lang="en-US" altLang="en-US" dirty="0" smtClean="0"/>
              <a:t>Cauda </a:t>
            </a:r>
            <a:r>
              <a:rPr lang="en-US" altLang="en-US" dirty="0" err="1" smtClean="0"/>
              <a:t>equina</a:t>
            </a:r>
            <a:r>
              <a:rPr lang="en-US" altLang="en-US" dirty="0" smtClean="0"/>
              <a:t>, cancer, infection – epidural abscess or osteomyelitis</a:t>
            </a:r>
          </a:p>
          <a:p>
            <a:pPr lvl="3">
              <a:lnSpc>
                <a:spcPct val="80000"/>
              </a:lnSpc>
            </a:pPr>
            <a:r>
              <a:rPr lang="en-US" altLang="en-US" dirty="0" smtClean="0"/>
              <a:t>Almost all of those have risk factors or symptoms (image rarely needed)*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71053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Deyo</a:t>
            </a:r>
            <a:r>
              <a:rPr lang="en-US" dirty="0" smtClean="0"/>
              <a:t> 1992</a:t>
            </a:r>
          </a:p>
          <a:p>
            <a:r>
              <a:rPr lang="en-US" dirty="0" err="1" smtClean="0"/>
              <a:t>Jarvik</a:t>
            </a:r>
            <a:r>
              <a:rPr lang="en-US" dirty="0" smtClean="0"/>
              <a:t> 2002</a:t>
            </a:r>
          </a:p>
          <a:p>
            <a:r>
              <a:rPr lang="en-US" dirty="0" smtClean="0"/>
              <a:t>*Chou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9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4351338" y="1773238"/>
            <a:ext cx="4354512" cy="3484562"/>
            <a:chOff x="2741" y="1117"/>
            <a:chExt cx="2743" cy="2195"/>
          </a:xfrm>
        </p:grpSpPr>
        <p:pic>
          <p:nvPicPr>
            <p:cNvPr id="33798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117"/>
              <a:ext cx="2743" cy="2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2799" y="1146"/>
              <a:ext cx="2619" cy="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79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295400"/>
            <a:ext cx="3927475" cy="5181600"/>
          </a:xfrm>
          <a:noFill/>
        </p:spPr>
        <p:txBody>
          <a:bodyPr/>
          <a:lstStyle/>
          <a:p>
            <a:r>
              <a:rPr lang="en-US" altLang="en-US" dirty="0" smtClean="0"/>
              <a:t>Red flags for spinal malignancy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Pain worse at night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Often associated local tenderness</a:t>
            </a:r>
          </a:p>
          <a:p>
            <a:pPr lvl="1">
              <a:buSzPct val="70000"/>
              <a:buFontTx/>
              <a:buChar char="•"/>
            </a:pPr>
            <a:r>
              <a:rPr lang="en-US" altLang="en-US" dirty="0" smtClean="0"/>
              <a:t>CBC, ESR, protein electrophoresis if ESR elevated</a:t>
            </a:r>
          </a:p>
          <a:p>
            <a:pPr>
              <a:buSzPct val="70000"/>
              <a:buFontTx/>
              <a:buChar char="•"/>
            </a:pPr>
            <a:r>
              <a:rPr lang="en-US" altLang="en-US" dirty="0" smtClean="0"/>
              <a:t>Treatment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palliate, bisphosphonates, analgesics</a:t>
            </a:r>
          </a:p>
          <a:p>
            <a:pPr>
              <a:buClr>
                <a:srgbClr val="FDFF2A"/>
              </a:buClr>
            </a:pPr>
            <a:endParaRPr lang="en-US" altLang="en-US" dirty="0" smtClean="0"/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Case 7: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4103725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7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in 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25703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Less serious - &lt; 10% presenting to primary care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Radiculopathy/disk </a:t>
            </a:r>
            <a:r>
              <a:rPr lang="en-US" altLang="en-US" dirty="0"/>
              <a:t>(younger) – 3-4%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Vertebral compression fracture – 4%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Spinal stenosis (elderly) – 3%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Spondylosis/</a:t>
            </a:r>
            <a:r>
              <a:rPr lang="en-US" altLang="en-US" dirty="0" err="1" smtClean="0"/>
              <a:t>djd</a:t>
            </a:r>
            <a:endParaRPr lang="en-US" altLang="en-US" dirty="0" smtClean="0"/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Spondylolisthesis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Thickened ligamentum </a:t>
            </a:r>
            <a:r>
              <a:rPr lang="en-US" altLang="en-US" dirty="0" err="1" smtClean="0"/>
              <a:t>flavum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Ankylosing spondylitis 0.5%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Facet arthrosis/OA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617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Deyo</a:t>
            </a:r>
            <a:r>
              <a:rPr lang="en-US" dirty="0" smtClean="0"/>
              <a:t> 1992</a:t>
            </a:r>
          </a:p>
          <a:p>
            <a:r>
              <a:rPr lang="en-US" dirty="0" err="1" smtClean="0"/>
              <a:t>Jarvik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9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of Back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257032" cy="4800600"/>
          </a:xfrm>
        </p:spPr>
        <p:txBody>
          <a:bodyPr numCol="2"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Abdominal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U</a:t>
            </a:r>
            <a:r>
              <a:rPr lang="en-US" altLang="en-US" dirty="0" smtClean="0"/>
              <a:t>reteral stone	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Pyelonephritis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AAA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Cholecystitis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Pancreatitis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PUD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Pelvic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PID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Endometriosis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Prostatitis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Neurologic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Zoster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97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in LMIC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systemic disease that explains the pain?</a:t>
            </a:r>
          </a:p>
          <a:p>
            <a:pPr lvl="1"/>
            <a:r>
              <a:rPr lang="en-US" dirty="0" smtClean="0"/>
              <a:t>Malaria</a:t>
            </a:r>
          </a:p>
          <a:p>
            <a:pPr lvl="1"/>
            <a:r>
              <a:rPr lang="en-US" dirty="0" smtClean="0"/>
              <a:t>Dengue</a:t>
            </a:r>
          </a:p>
          <a:p>
            <a:pPr lvl="1"/>
            <a:r>
              <a:rPr lang="en-US" dirty="0" err="1" smtClean="0"/>
              <a:t>Chikungunya</a:t>
            </a:r>
            <a:endParaRPr lang="en-US" dirty="0"/>
          </a:p>
          <a:p>
            <a:r>
              <a:rPr lang="en-US" dirty="0" smtClean="0"/>
              <a:t>Was there trauma?</a:t>
            </a:r>
          </a:p>
          <a:p>
            <a:pPr lvl="1"/>
            <a:r>
              <a:rPr lang="en-US" dirty="0" smtClean="0"/>
              <a:t>Fall from mango tree</a:t>
            </a:r>
          </a:p>
          <a:p>
            <a:pPr lvl="1"/>
            <a:r>
              <a:rPr lang="en-US" dirty="0" smtClean="0"/>
              <a:t>“Banana neck”</a:t>
            </a:r>
          </a:p>
          <a:p>
            <a:r>
              <a:rPr lang="en-US" dirty="0" smtClean="0"/>
              <a:t>Is there a neurologic deficit </a:t>
            </a:r>
            <a:r>
              <a:rPr lang="en-US" dirty="0"/>
              <a:t>by </a:t>
            </a:r>
            <a:r>
              <a:rPr lang="en-US" dirty="0" smtClean="0"/>
              <a:t>history and exam?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ute and Chronic Back pain in LMIC">
  <a:themeElements>
    <a:clrScheme name="Custom 4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0046AD"/>
      </a:accent1>
      <a:accent2>
        <a:srgbClr val="FF5A76"/>
      </a:accent2>
      <a:accent3>
        <a:srgbClr val="15A8E5"/>
      </a:accent3>
      <a:accent4>
        <a:srgbClr val="3F9800"/>
      </a:accent4>
      <a:accent5>
        <a:srgbClr val="9F58FE"/>
      </a:accent5>
      <a:accent6>
        <a:srgbClr val="B44D00"/>
      </a:accent6>
      <a:hlink>
        <a:srgbClr val="006699"/>
      </a:hlink>
      <a:folHlink>
        <a:srgbClr val="969696"/>
      </a:folHlink>
    </a:clrScheme>
    <a:fontScheme name="mc-light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light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Acute and Chronic Back pain in LMIC</Template>
  <TotalTime>1012</TotalTime>
  <Words>2482</Words>
  <Application>Microsoft Macintosh PowerPoint</Application>
  <PresentationFormat>On-screen Show (4:3)</PresentationFormat>
  <Paragraphs>441</Paragraphs>
  <Slides>61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Acute and Chronic Back pain in LMIC</vt:lpstr>
      <vt:lpstr>Back Pain Diagnosis and Treatment in LMIC</vt:lpstr>
      <vt:lpstr>Disclosures</vt:lpstr>
      <vt:lpstr>Learning Objectives</vt:lpstr>
      <vt:lpstr>Epidemiology in LMIC</vt:lpstr>
      <vt:lpstr>Epidemiology in LMIC</vt:lpstr>
      <vt:lpstr>Epidemiology in HIC</vt:lpstr>
      <vt:lpstr>Epidemiology in HIC</vt:lpstr>
      <vt:lpstr>Differential Diagnosis of Back Pain</vt:lpstr>
      <vt:lpstr>Key Questions in LMIC</vt:lpstr>
      <vt:lpstr>“Unique” Causes of Back Pain in LMIC</vt:lpstr>
      <vt:lpstr>Red Flags</vt:lpstr>
      <vt:lpstr>Red Flags in LMIC</vt:lpstr>
      <vt:lpstr>EXAM</vt:lpstr>
      <vt:lpstr>Common Pathoanatomical Conditions of the Lumbar Spine</vt:lpstr>
      <vt:lpstr>EXAM</vt:lpstr>
      <vt:lpstr>EXAM:</vt:lpstr>
      <vt:lpstr>STRAIGHT LEG RAISE TEST</vt:lpstr>
      <vt:lpstr>Acute Mechanical Low Back Pain/Strain</vt:lpstr>
      <vt:lpstr>LBP: Case History 1</vt:lpstr>
      <vt:lpstr>Management of Acute LBP:  Watchful Waiting</vt:lpstr>
      <vt:lpstr>Acute Mechanical Low Back Pain/Strain</vt:lpstr>
      <vt:lpstr>What does work?</vt:lpstr>
      <vt:lpstr>The Good News re: mechanical back pain</vt:lpstr>
      <vt:lpstr>Why Not Imaging Studies (for acute LBP)?</vt:lpstr>
      <vt:lpstr>Why Not Imaging Studies (for acute LBP)?</vt:lpstr>
      <vt:lpstr>First Episode Acute LBP: Red Flags for Emergent Surgical Consultation in HIC</vt:lpstr>
      <vt:lpstr>Case 2</vt:lpstr>
      <vt:lpstr>Disk herniation – pathophysiology </vt:lpstr>
      <vt:lpstr>PowerPoint Presentation</vt:lpstr>
      <vt:lpstr>Lumbosacral Radiculopathy</vt:lpstr>
      <vt:lpstr>What Nerve (and Why It Matters)</vt:lpstr>
      <vt:lpstr>Why Not Get an Operation for a Herniated Disk?</vt:lpstr>
      <vt:lpstr>CT Scan – Uncommonly Used in LMIC</vt:lpstr>
      <vt:lpstr>MRI – Rarely Used in LMIC</vt:lpstr>
      <vt:lpstr>What If He Had Disk Herniation?</vt:lpstr>
      <vt:lpstr>PowerPoint Presentation</vt:lpstr>
      <vt:lpstr>Radiculopathy</vt:lpstr>
      <vt:lpstr>Lumbar Disc Herniation – Treatment</vt:lpstr>
      <vt:lpstr>Why To Avoid Systemic Steroids in LMIC</vt:lpstr>
      <vt:lpstr>Case 3</vt:lpstr>
      <vt:lpstr>Things That Look Like Radiculopathy: Sacroiliac Dysfunction / Sprain</vt:lpstr>
      <vt:lpstr>Sacroiliac dysfunction</vt:lpstr>
      <vt:lpstr>Case 4: Acute LBP w/Fever</vt:lpstr>
      <vt:lpstr>Sacroiliac Dysfunction</vt:lpstr>
      <vt:lpstr>Red Flags for Spinal Infections</vt:lpstr>
      <vt:lpstr>LBP: Spinal Infections</vt:lpstr>
      <vt:lpstr>Osteomyelitis L4 and R SI joint</vt:lpstr>
      <vt:lpstr>Case 5: Chronic LBP</vt:lpstr>
      <vt:lpstr>How to Diagnose Inflammatory  Back Disease</vt:lpstr>
      <vt:lpstr>How to Diagnose Inflammatory  Back Disease (cont’d)</vt:lpstr>
      <vt:lpstr>Ankylosing Spondylitis: X-Ray Changes</vt:lpstr>
      <vt:lpstr>Management of Inflammatory  Back Pain</vt:lpstr>
      <vt:lpstr>Case 6: Chronic LBP </vt:lpstr>
      <vt:lpstr>Case 1: Diagnostic Test Results</vt:lpstr>
      <vt:lpstr>Spinal Stenosis</vt:lpstr>
      <vt:lpstr>Claudication</vt:lpstr>
      <vt:lpstr>Therapy: Spinal Stenosis</vt:lpstr>
      <vt:lpstr>Results of Surgical Treatment</vt:lpstr>
      <vt:lpstr>Case 7</vt:lpstr>
      <vt:lpstr>Case 7: Multiple Myeloma</vt:lpstr>
      <vt:lpstr>Questions &amp; Discussion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Pain Diagnosis and Treatment in LMIC</dc:title>
  <dc:creator>Stephen P Merry</dc:creator>
  <dc:description>v2.16</dc:description>
  <cp:lastModifiedBy>Stephen Merry</cp:lastModifiedBy>
  <cp:revision>42</cp:revision>
  <dcterms:created xsi:type="dcterms:W3CDTF">2017-09-19T16:09:07Z</dcterms:created>
  <dcterms:modified xsi:type="dcterms:W3CDTF">2017-10-04T20:16:04Z</dcterms:modified>
</cp:coreProperties>
</file>