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41" r:id="rId1"/>
  </p:sldMasterIdLst>
  <p:sldIdLst>
    <p:sldId id="257" r:id="rId2"/>
    <p:sldId id="258" r:id="rId3"/>
    <p:sldId id="260" r:id="rId4"/>
    <p:sldId id="263" r:id="rId5"/>
    <p:sldId id="266" r:id="rId6"/>
    <p:sldId id="267" r:id="rId7"/>
    <p:sldId id="268" r:id="rId8"/>
    <p:sldId id="269" r:id="rId9"/>
    <p:sldId id="270" r:id="rId10"/>
    <p:sldId id="264" r:id="rId11"/>
    <p:sldId id="265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736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12/30/2017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143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12/30/2017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3728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12/30/2017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70159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12/30/2017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128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12/30/2017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6435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12/30/2017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6445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3749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12/30/2017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493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656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830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12/30/2017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067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12/30/2017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664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12/30/2017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25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12/30/2017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41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12/30/2017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049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12/30/2017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81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12/30/2017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0430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" y="2733709"/>
            <a:ext cx="8890783" cy="1373070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/>
              <a:t>Vaccination, not procrastination: </a:t>
            </a:r>
            <a:br>
              <a:rPr lang="en-US" sz="4400" dirty="0"/>
            </a:br>
            <a:r>
              <a:rPr lang="en-US" sz="4400" dirty="0">
                <a:solidFill>
                  <a:srgbClr val="FFFF00"/>
                </a:solidFill>
              </a:rPr>
              <a:t>The HPV Vaccine Series</a:t>
            </a:r>
          </a:p>
        </p:txBody>
      </p:sp>
      <p:pic>
        <p:nvPicPr>
          <p:cNvPr id="6146" name="Picture 2" descr="Image result for hp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7853" y="2574388"/>
            <a:ext cx="3204147" cy="1688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751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future of our clinic…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680321" y="2670778"/>
            <a:ext cx="4995334" cy="3715955"/>
          </a:xfrm>
        </p:spPr>
        <p:txBody>
          <a:bodyPr>
            <a:noAutofit/>
          </a:bodyPr>
          <a:lstStyle/>
          <a:p>
            <a:r>
              <a:rPr lang="en-US" sz="2800" dirty="0"/>
              <a:t>Goal HPV series completion rate by Jan 2018: </a:t>
            </a:r>
            <a:r>
              <a:rPr lang="en-US" sz="2800" dirty="0">
                <a:solidFill>
                  <a:srgbClr val="FFFF00"/>
                </a:solidFill>
              </a:rPr>
              <a:t>50% </a:t>
            </a:r>
          </a:p>
          <a:p>
            <a:pPr lvl="1"/>
            <a:r>
              <a:rPr lang="en-US" sz="2800" dirty="0"/>
              <a:t>This translates to updating vaccinations for 400 children</a:t>
            </a:r>
          </a:p>
          <a:p>
            <a:pPr lvl="1"/>
            <a:r>
              <a:rPr lang="en-US" sz="2800" dirty="0"/>
              <a:t>We will provide quarterly updates on our rates</a:t>
            </a:r>
          </a:p>
        </p:txBody>
      </p:sp>
      <p:pic>
        <p:nvPicPr>
          <p:cNvPr id="8" name="Picture 2" descr="Image result for hpv vaccination">
            <a:extLst>
              <a:ext uri="{FF2B5EF4-FFF2-40B4-BE49-F238E27FC236}">
                <a16:creationId xmlns:a16="http://schemas.microsoft.com/office/drawing/2014/main" id="{4DD056A8-CC50-4B65-A95C-A22221E8F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670" y="2670778"/>
            <a:ext cx="4892551" cy="3312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73779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macneal family medicin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411" y="2264900"/>
            <a:ext cx="5301176" cy="426251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64676" y="175846"/>
            <a:ext cx="886264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4000" b="1" dirty="0">
                <a:solidFill>
                  <a:srgbClr val="FFFF00"/>
                </a:solidFill>
              </a:rPr>
              <a:t>If we work together, we can make this happen and prevent cancers in our patients!</a:t>
            </a:r>
          </a:p>
        </p:txBody>
      </p:sp>
    </p:spTree>
    <p:extLst>
      <p:ext uri="{BB962C8B-B14F-4D97-AF65-F5344CB8AC3E}">
        <p14:creationId xmlns:p14="http://schemas.microsoft.com/office/powerpoint/2010/main" val="17806959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Macneal</a:t>
            </a:r>
            <a:r>
              <a:rPr lang="en-US" b="1" dirty="0"/>
              <a:t> FMC rates of vaccination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756178" y="2433615"/>
            <a:ext cx="6179193" cy="3066037"/>
          </a:xfrm>
        </p:spPr>
        <p:txBody>
          <a:bodyPr>
            <a:noAutofit/>
          </a:bodyPr>
          <a:lstStyle/>
          <a:p>
            <a:r>
              <a:rPr lang="en-US" sz="2800" dirty="0"/>
              <a:t>As of 9/21/16, among patients 11-26 years of age (N=3160):</a:t>
            </a:r>
          </a:p>
          <a:p>
            <a:pPr lvl="1"/>
            <a:r>
              <a:rPr lang="en-US" sz="2400" b="1" dirty="0">
                <a:solidFill>
                  <a:srgbClr val="FFFF00"/>
                </a:solidFill>
              </a:rPr>
              <a:t>37% (1161)</a:t>
            </a:r>
            <a:r>
              <a:rPr lang="en-US" sz="2400" b="1" dirty="0"/>
              <a:t> </a:t>
            </a:r>
            <a:r>
              <a:rPr lang="en-US" sz="2400" dirty="0"/>
              <a:t>had completed the HPV vaccine series </a:t>
            </a:r>
          </a:p>
          <a:p>
            <a:pPr lvl="2"/>
            <a:r>
              <a:rPr lang="en-US" sz="2000" b="1" dirty="0">
                <a:solidFill>
                  <a:srgbClr val="FFFF00"/>
                </a:solidFill>
              </a:rPr>
              <a:t>41%</a:t>
            </a:r>
            <a:r>
              <a:rPr lang="en-US" sz="2000" b="1" dirty="0"/>
              <a:t> </a:t>
            </a:r>
            <a:r>
              <a:rPr lang="en-US" sz="2000" dirty="0"/>
              <a:t>of all females (N=1823)</a:t>
            </a:r>
          </a:p>
          <a:p>
            <a:pPr lvl="2"/>
            <a:r>
              <a:rPr lang="en-US" sz="2000" b="1" dirty="0">
                <a:solidFill>
                  <a:srgbClr val="FFFF00"/>
                </a:solidFill>
              </a:rPr>
              <a:t>30%</a:t>
            </a:r>
            <a:r>
              <a:rPr lang="en-US" sz="2000" dirty="0"/>
              <a:t> of all males (N=1324)</a:t>
            </a:r>
          </a:p>
          <a:p>
            <a:pPr lvl="1"/>
            <a:r>
              <a:rPr lang="en-US" sz="2400" b="1" dirty="0">
                <a:solidFill>
                  <a:srgbClr val="FFC000"/>
                </a:solidFill>
              </a:rPr>
              <a:t>63% (1986)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have not completed the HPV vaccines series (includes those who have 0, 1, 2 shots</a:t>
            </a:r>
          </a:p>
          <a:p>
            <a:pPr lvl="1"/>
            <a:r>
              <a:rPr lang="en-US" sz="2400" dirty="0"/>
              <a:t>13 patients excluded</a:t>
            </a:r>
          </a:p>
        </p:txBody>
      </p:sp>
      <p:pic>
        <p:nvPicPr>
          <p:cNvPr id="1026" name="Picture 2" descr="https://woman2womenblog.files.wordpress.com/2015/10/hpv-vaccine-vaccine-boys-cd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644" y="2124782"/>
            <a:ext cx="3512356" cy="4545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2594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cathybruce.com/wp-content/uploads/2014/10/HPVposter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285" y="2142066"/>
            <a:ext cx="4214447" cy="438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we increase rates of series completion?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4613" y="2353108"/>
            <a:ext cx="4995334" cy="4171019"/>
          </a:xfrm>
        </p:spPr>
        <p:txBody>
          <a:bodyPr>
            <a:normAutofit/>
          </a:bodyPr>
          <a:lstStyle/>
          <a:p>
            <a:r>
              <a:rPr lang="en-US" sz="3600" dirty="0"/>
              <a:t>Systematic approach involving:</a:t>
            </a:r>
          </a:p>
          <a:p>
            <a:pPr lvl="1"/>
            <a:r>
              <a:rPr lang="en-US" sz="3200" dirty="0"/>
              <a:t>Front desk staff/PSRs</a:t>
            </a:r>
          </a:p>
          <a:p>
            <a:pPr lvl="1"/>
            <a:r>
              <a:rPr lang="en-US" sz="3200" dirty="0"/>
              <a:t>Medical Assistants</a:t>
            </a:r>
          </a:p>
          <a:p>
            <a:pPr lvl="1"/>
            <a:r>
              <a:rPr lang="en-US" sz="3200" dirty="0"/>
              <a:t>Residents and faculty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2"/>
          </p:nvPr>
        </p:nvSpPr>
        <p:spPr>
          <a:xfrm>
            <a:off x="185530" y="3020828"/>
            <a:ext cx="11820940" cy="230587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b="1" dirty="0">
                <a:solidFill>
                  <a:srgbClr val="FFFF00"/>
                </a:solidFill>
                <a:highlight>
                  <a:srgbClr val="800080"/>
                </a:highlight>
              </a:rPr>
              <a:t>EVERYONE HAS AN IMPORTANT ROLE IN HELPING OUR PATIENTS</a:t>
            </a:r>
          </a:p>
        </p:txBody>
      </p:sp>
    </p:spTree>
    <p:extLst>
      <p:ext uri="{BB962C8B-B14F-4D97-AF65-F5344CB8AC3E}">
        <p14:creationId xmlns:p14="http://schemas.microsoft.com/office/powerpoint/2010/main" val="180893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Residents and faculty: How can I help?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680321" y="2214030"/>
            <a:ext cx="4995334" cy="4643970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/>
              <a:t>Use direct language to promote the vaccine: “you are due for the HPV vaccine” instead of “would you like the HPV vaccine?”</a:t>
            </a:r>
          </a:p>
          <a:p>
            <a:r>
              <a:rPr lang="en-US" sz="2400" dirty="0"/>
              <a:t>At every well child/adult visit (and other follow-up visits):</a:t>
            </a:r>
          </a:p>
          <a:p>
            <a:pPr lvl="1"/>
            <a:r>
              <a:rPr lang="en-US" sz="2400" dirty="0"/>
              <a:t>Review the vaccine history and address the need for any missing shots</a:t>
            </a:r>
          </a:p>
          <a:p>
            <a:pPr lvl="1"/>
            <a:r>
              <a:rPr lang="en-US" sz="2400" dirty="0"/>
              <a:t>Create a tickler for the next shot with a nurse or at a follow-up doctor visit</a:t>
            </a:r>
          </a:p>
          <a:p>
            <a:r>
              <a:rPr lang="en-US" sz="2600" dirty="0"/>
              <a:t>Faculty: </a:t>
            </a:r>
          </a:p>
          <a:p>
            <a:pPr lvl="1"/>
            <a:r>
              <a:rPr lang="en-US" sz="2400" dirty="0"/>
              <a:t>When reviewing nurse visit vaccinations or other shots, see if patient is up-to-date on HPV vaccine</a:t>
            </a:r>
          </a:p>
        </p:txBody>
      </p:sp>
      <p:pic>
        <p:nvPicPr>
          <p:cNvPr id="5122" name="Picture 2" descr="Image result for doctor talking to parents of chi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544169"/>
            <a:ext cx="5115543" cy="3411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65262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42465"/>
            <a:ext cx="8144134" cy="1373070"/>
          </a:xfrm>
        </p:spPr>
        <p:txBody>
          <a:bodyPr/>
          <a:lstStyle/>
          <a:p>
            <a:r>
              <a:rPr lang="en-US" dirty="0"/>
              <a:t>HPV vaccine: Updated CDC recommendations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5CBF998-06AB-4E26-ACCF-4CA47B4D3E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1961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93895" y="98475"/>
            <a:ext cx="10044333" cy="6858000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70000"/>
              </a:lnSpc>
              <a:spcAft>
                <a:spcPts val="0"/>
              </a:spcAft>
              <a:buNone/>
              <a:defRPr/>
            </a:pPr>
            <a:r>
              <a:rPr lang="en-US" sz="2200" b="1" dirty="0">
                <a:solidFill>
                  <a:srgbClr val="FFFF00"/>
                </a:solidFill>
              </a:rPr>
              <a:t>HPV vaccine is routinely recommended for:</a:t>
            </a:r>
          </a:p>
          <a:p>
            <a:pPr lvl="1">
              <a:lnSpc>
                <a:spcPct val="170000"/>
              </a:lnSpc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US" sz="1800" dirty="0"/>
              <a:t>Females ages 9 through 26 years</a:t>
            </a:r>
          </a:p>
          <a:p>
            <a:pPr lvl="1">
              <a:lnSpc>
                <a:spcPct val="170000"/>
              </a:lnSpc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US" sz="1800" dirty="0"/>
              <a:t>Males ages 9 through 21 years </a:t>
            </a:r>
          </a:p>
          <a:p>
            <a:pPr lvl="1">
              <a:lnSpc>
                <a:spcPct val="170000"/>
              </a:lnSpc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US" sz="1800" dirty="0"/>
              <a:t>Males ages 22-26 who are gay, bisexual, and other men who have sex with men, transgender people, and persons with certain immunocompromising conditions </a:t>
            </a:r>
          </a:p>
          <a:p>
            <a:pPr lvl="1">
              <a:lnSpc>
                <a:spcPct val="170000"/>
              </a:lnSpc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US" sz="1800" dirty="0"/>
              <a:t>Ideally, adolescents should be vaccinated before they are exposed to HPV (we usually offer at 11 or 12 years of age). </a:t>
            </a:r>
          </a:p>
          <a:p>
            <a:pPr lvl="1">
              <a:lnSpc>
                <a:spcPct val="170000"/>
              </a:lnSpc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US" sz="1800" dirty="0"/>
              <a:t>People who have already been infected with one or more HPV types can still get protection from other HPV types in the vaccine.</a:t>
            </a:r>
          </a:p>
          <a:p>
            <a:pPr marL="0" indent="0">
              <a:lnSpc>
                <a:spcPct val="170000"/>
              </a:lnSpc>
              <a:spcAft>
                <a:spcPts val="0"/>
              </a:spcAft>
              <a:buNone/>
              <a:defRPr/>
            </a:pPr>
            <a:r>
              <a:rPr lang="en-US" sz="2200" b="1" dirty="0">
                <a:solidFill>
                  <a:srgbClr val="FFFF00"/>
                </a:solidFill>
              </a:rPr>
              <a:t>Dosing schedule:</a:t>
            </a:r>
          </a:p>
          <a:p>
            <a:pPr lvl="1">
              <a:lnSpc>
                <a:spcPct val="170000"/>
              </a:lnSpc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 patients who received their first HPV immunization &lt; 15 years of age,  they only need 2 shots separated by 6-12 months</a:t>
            </a:r>
          </a:p>
          <a:p>
            <a:pPr lvl="1">
              <a:lnSpc>
                <a:spcPct val="170000"/>
              </a:lnSpc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 patients who received their first HPV immunization at 15 years or older, they still need 3 shots (at 0, 1-2, and 6 months)</a:t>
            </a:r>
          </a:p>
          <a:p>
            <a:pPr marL="0" indent="0">
              <a:lnSpc>
                <a:spcPct val="170000"/>
              </a:lnSpc>
              <a:buNone/>
            </a:pP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4156595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82880" y="1"/>
            <a:ext cx="10353822" cy="6599238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70000"/>
              </a:lnSpc>
              <a:spcAft>
                <a:spcPts val="0"/>
              </a:spcAft>
              <a:buNone/>
              <a:defRPr/>
            </a:pPr>
            <a:r>
              <a:rPr lang="en-US" sz="3500" b="1" dirty="0"/>
              <a:t>FAQS</a:t>
            </a:r>
            <a:endParaRPr lang="en-US" b="1" dirty="0"/>
          </a:p>
          <a:p>
            <a:pPr marL="0" indent="0">
              <a:lnSpc>
                <a:spcPct val="170000"/>
              </a:lnSpc>
              <a:spcAft>
                <a:spcPts val="0"/>
              </a:spcAft>
              <a:buNone/>
              <a:defRPr/>
            </a:pPr>
            <a:r>
              <a:rPr lang="en-US" b="1" dirty="0">
                <a:solidFill>
                  <a:srgbClr val="FFFF00"/>
                </a:solidFill>
              </a:rPr>
              <a:t>What if my patient has an immunocompromising health condition? </a:t>
            </a:r>
          </a:p>
          <a:p>
            <a:pPr lvl="1">
              <a:lnSpc>
                <a:spcPct val="170000"/>
              </a:lnSpc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US" dirty="0"/>
              <a:t>CDC recommends 3 doses of HPV vaccine (0, 1–2, 6 months) for immunocompromised people age 9 through 26 years (HIV, cancer, autoimmune disease, or taking immunosuppressant medications). </a:t>
            </a:r>
          </a:p>
          <a:p>
            <a:pPr lvl="1">
              <a:lnSpc>
                <a:spcPct val="170000"/>
              </a:lnSpc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US" dirty="0"/>
              <a:t>However, children &lt; 15 years of age with asthma, diabetes, and other conditions that would </a:t>
            </a:r>
            <a:r>
              <a:rPr lang="en-US" i="1" dirty="0"/>
              <a:t>not</a:t>
            </a:r>
            <a:r>
              <a:rPr lang="en-US" dirty="0"/>
              <a:t> suppress immune response to HPV vaccination can receive a 2-dose schedule. </a:t>
            </a:r>
            <a:endParaRPr lang="en-US" b="1" dirty="0"/>
          </a:p>
          <a:p>
            <a:pPr marL="0" indent="0">
              <a:lnSpc>
                <a:spcPct val="170000"/>
              </a:lnSpc>
              <a:spcAft>
                <a:spcPts val="0"/>
              </a:spcAft>
              <a:buNone/>
              <a:defRPr/>
            </a:pPr>
            <a:r>
              <a:rPr lang="en-US" b="1" dirty="0">
                <a:solidFill>
                  <a:srgbClr val="FFFF00"/>
                </a:solidFill>
              </a:rPr>
              <a:t>Can HPV vaccine be given during pregnancy? </a:t>
            </a:r>
          </a:p>
          <a:p>
            <a:pPr lvl="1">
              <a:lnSpc>
                <a:spcPct val="170000"/>
              </a:lnSpc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US" dirty="0"/>
              <a:t>No, it is not recommended during pregnancy, even though there are no known risks to the mother or fetus. </a:t>
            </a:r>
          </a:p>
          <a:p>
            <a:pPr lvl="1">
              <a:lnSpc>
                <a:spcPct val="170000"/>
              </a:lnSpc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US" dirty="0"/>
              <a:t>It </a:t>
            </a:r>
            <a:r>
              <a:rPr lang="en-US" i="1" dirty="0"/>
              <a:t>can</a:t>
            </a:r>
            <a:r>
              <a:rPr lang="en-US" dirty="0"/>
              <a:t> be given to breastfeeding women. </a:t>
            </a:r>
          </a:p>
          <a:p>
            <a:pPr lvl="1">
              <a:lnSpc>
                <a:spcPct val="170000"/>
              </a:lnSpc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US" dirty="0"/>
              <a:t>Pregnancy testing is </a:t>
            </a:r>
            <a:r>
              <a:rPr lang="en-US" i="1" dirty="0"/>
              <a:t>not</a:t>
            </a:r>
            <a:r>
              <a:rPr lang="en-US" dirty="0"/>
              <a:t> needed prior to vaccination. </a:t>
            </a:r>
          </a:p>
          <a:p>
            <a:pPr lvl="1">
              <a:lnSpc>
                <a:spcPct val="170000"/>
              </a:lnSpc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US" dirty="0"/>
              <a:t>If it is administered accidentally,  it can be reported to the manufacturer to be logged in a registry. </a:t>
            </a:r>
            <a:endParaRPr lang="en-US" b="1" dirty="0"/>
          </a:p>
          <a:p>
            <a:pPr marL="0" indent="0">
              <a:lnSpc>
                <a:spcPct val="170000"/>
              </a:lnSpc>
              <a:buNone/>
            </a:pP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26024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53218" y="0"/>
            <a:ext cx="10002129" cy="5542671"/>
          </a:xfrm>
        </p:spPr>
        <p:txBody>
          <a:bodyPr>
            <a:normAutofit/>
          </a:bodyPr>
          <a:lstStyle/>
          <a:p>
            <a:pPr marL="0" indent="0">
              <a:lnSpc>
                <a:spcPct val="170000"/>
              </a:lnSpc>
              <a:spcAft>
                <a:spcPts val="0"/>
              </a:spcAft>
              <a:buNone/>
              <a:defRPr/>
            </a:pPr>
            <a:r>
              <a:rPr lang="en-US" sz="3500" b="1" dirty="0"/>
              <a:t>FAQS</a:t>
            </a:r>
            <a:endParaRPr lang="en-US" b="1" dirty="0"/>
          </a:p>
          <a:p>
            <a:pPr marL="0" indent="0">
              <a:lnSpc>
                <a:spcPct val="170000"/>
              </a:lnSpc>
              <a:spcAft>
                <a:spcPts val="0"/>
              </a:spcAft>
              <a:buNone/>
              <a:defRPr/>
            </a:pPr>
            <a:r>
              <a:rPr lang="en-US" b="1" dirty="0">
                <a:solidFill>
                  <a:srgbClr val="FFFF00"/>
                </a:solidFill>
              </a:rPr>
              <a:t>Will insurance cover the HPV vaccine? </a:t>
            </a:r>
          </a:p>
          <a:p>
            <a:pPr lvl="1">
              <a:lnSpc>
                <a:spcPct val="170000"/>
              </a:lnSpc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Most insurance plans will cover the vaccine for females 9-26 years of age and men 9-21 years of age. </a:t>
            </a:r>
          </a:p>
          <a:p>
            <a:pPr lvl="1">
              <a:lnSpc>
                <a:spcPct val="170000"/>
              </a:lnSpc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 children under 18, can use VFC. </a:t>
            </a:r>
          </a:p>
          <a:p>
            <a:pPr lvl="1">
              <a:lnSpc>
                <a:spcPct val="170000"/>
              </a:lnSpc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 men 21-26 years of age, they should be encouraged to check with insurance plan and can also use </a:t>
            </a:r>
            <a:r>
              <a:rPr lang="en-US" dirty="0"/>
              <a:t>Merck Vaccine Patient Assistance Program (MVPAP)</a:t>
            </a:r>
          </a:p>
          <a:p>
            <a:pPr>
              <a:lnSpc>
                <a:spcPct val="170000"/>
              </a:lnSpc>
              <a:spcAft>
                <a:spcPts val="0"/>
              </a:spcAft>
              <a:buFont typeface="Wingdings 3" charset="2"/>
              <a:buChar char=""/>
              <a:defRPr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lnSpc>
                <a:spcPct val="170000"/>
              </a:lnSpc>
              <a:buNone/>
            </a:pP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850024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09489" y="323557"/>
            <a:ext cx="10170942" cy="6692901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70000"/>
              </a:lnSpc>
              <a:spcAft>
                <a:spcPts val="0"/>
              </a:spcAft>
              <a:buNone/>
              <a:defRPr/>
            </a:pPr>
            <a:r>
              <a:rPr lang="en-US" sz="3500" b="1" dirty="0"/>
              <a:t>Case Examples</a:t>
            </a:r>
            <a:endParaRPr lang="en-US" b="1" dirty="0"/>
          </a:p>
          <a:p>
            <a:pPr marL="0" indent="0">
              <a:buNone/>
            </a:pPr>
            <a:r>
              <a:rPr lang="en-US" sz="2600" b="1" dirty="0">
                <a:solidFill>
                  <a:srgbClr val="FFFF00"/>
                </a:solidFill>
              </a:rPr>
              <a:t>Question</a:t>
            </a:r>
            <a:r>
              <a:rPr lang="en-US" sz="2600" dirty="0"/>
              <a:t>: A 22 y/o female has one documented HPV vaccine at age 14. Does she need 1 or 2 more HPV vaccines to complete the series?</a:t>
            </a:r>
          </a:p>
          <a:p>
            <a:pPr marL="0" indent="0">
              <a:buNone/>
            </a:pPr>
            <a:r>
              <a:rPr lang="en-US" sz="2600" b="1" dirty="0">
                <a:solidFill>
                  <a:srgbClr val="FFFF00"/>
                </a:solidFill>
              </a:rPr>
              <a:t>Answer</a:t>
            </a:r>
            <a:r>
              <a:rPr lang="en-US" sz="2600" dirty="0"/>
              <a:t>: She only needs 1 more HPV vaccine since she initiated the series &lt; 15 years of age</a:t>
            </a:r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r>
              <a:rPr lang="en-US" sz="2600" b="1" dirty="0">
                <a:solidFill>
                  <a:srgbClr val="FFFF00"/>
                </a:solidFill>
              </a:rPr>
              <a:t>Question</a:t>
            </a:r>
            <a:r>
              <a:rPr lang="en-US" sz="2600" dirty="0"/>
              <a:t>: A13 y/o male had HPV #1 and #2 four and a half months apart. Does he need a 3rd HPV to complete the series? </a:t>
            </a:r>
          </a:p>
          <a:p>
            <a:pPr marL="0" indent="0">
              <a:buNone/>
            </a:pPr>
            <a:r>
              <a:rPr lang="en-US" sz="2600" b="1" dirty="0">
                <a:solidFill>
                  <a:srgbClr val="FFFF00"/>
                </a:solidFill>
              </a:rPr>
              <a:t>Answer</a:t>
            </a:r>
            <a:r>
              <a:rPr lang="en-US" sz="2600" dirty="0"/>
              <a:t>: Yes, he will need a 3</a:t>
            </a:r>
            <a:r>
              <a:rPr lang="en-US" sz="2600" baseline="30000" dirty="0"/>
              <a:t>rd</a:t>
            </a:r>
            <a:r>
              <a:rPr lang="en-US" sz="2600" dirty="0"/>
              <a:t> HPV vaccine since the minimum amount of time between vaccine #1 and vaccine #2 in children &lt; 15 years of age is 5 months, but ideally between 6-12 months</a:t>
            </a:r>
          </a:p>
          <a:p>
            <a:pPr marL="0" indent="0">
              <a:buNone/>
            </a:pPr>
            <a:br>
              <a:rPr lang="en-US" sz="2600" dirty="0"/>
            </a:br>
            <a:r>
              <a:rPr lang="en-US" sz="2600" b="1" dirty="0">
                <a:solidFill>
                  <a:srgbClr val="FFFF00"/>
                </a:solidFill>
              </a:rPr>
              <a:t>Question</a:t>
            </a:r>
            <a:r>
              <a:rPr lang="en-US" sz="2600" dirty="0"/>
              <a:t>:  A19 y/o female says she thinks she had 2 or 3 HPV vaccines when she was younger at a different clinic. What is best approach to ensure that she had adequate HPV protection?</a:t>
            </a:r>
          </a:p>
          <a:p>
            <a:pPr marL="0" indent="0">
              <a:buNone/>
            </a:pPr>
            <a:r>
              <a:rPr lang="en-US" sz="2600" b="1" dirty="0">
                <a:solidFill>
                  <a:srgbClr val="FFFF00"/>
                </a:solidFill>
              </a:rPr>
              <a:t>Answer</a:t>
            </a:r>
            <a:r>
              <a:rPr lang="en-US" sz="2600" dirty="0"/>
              <a:t>: Ask the patient sign a release to obtain her previous records or bring them in. Or look at I-care immunization records and update this in our Athena chart. </a:t>
            </a:r>
          </a:p>
          <a:p>
            <a:pPr>
              <a:lnSpc>
                <a:spcPct val="170000"/>
              </a:lnSpc>
              <a:spcAft>
                <a:spcPts val="0"/>
              </a:spcAft>
              <a:buFont typeface="Wingdings 3" charset="2"/>
              <a:buChar char=""/>
              <a:defRPr/>
            </a:pPr>
            <a:endParaRPr lang="en-US" dirty="0"/>
          </a:p>
          <a:p>
            <a:pPr>
              <a:lnSpc>
                <a:spcPct val="170000"/>
              </a:lnSpc>
              <a:spcAft>
                <a:spcPts val="0"/>
              </a:spcAft>
              <a:buFont typeface="Wingdings 3" charset="2"/>
              <a:buChar char=""/>
              <a:defRPr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lnSpc>
                <a:spcPct val="170000"/>
              </a:lnSpc>
              <a:buNone/>
            </a:pP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4047585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6A9C41"/>
      </a:dk2>
      <a:lt2>
        <a:srgbClr val="E7E6E6"/>
      </a:lt2>
      <a:accent1>
        <a:srgbClr val="A7D535"/>
      </a:accent1>
      <a:accent2>
        <a:srgbClr val="EACA4F"/>
      </a:accent2>
      <a:accent3>
        <a:srgbClr val="FD9850"/>
      </a:accent3>
      <a:accent4>
        <a:srgbClr val="F46442"/>
      </a:accent4>
      <a:accent5>
        <a:srgbClr val="54D289"/>
      </a:accent5>
      <a:accent6>
        <a:srgbClr val="6AD8CB"/>
      </a:accent6>
      <a:hlink>
        <a:srgbClr val="CAFB50"/>
      </a:hlink>
      <a:folHlink>
        <a:srgbClr val="DEFF8B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B587E4A9-1405-4B4F-8BC3-512EE08D2EB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16</TotalTime>
  <Words>709</Words>
  <Application>Microsoft Office PowerPoint</Application>
  <PresentationFormat>Widescreen</PresentationFormat>
  <Paragraphs>59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Trebuchet MS</vt:lpstr>
      <vt:lpstr>Wingdings 3</vt:lpstr>
      <vt:lpstr>Berlin</vt:lpstr>
      <vt:lpstr>Vaccination, not procrastination:  The HPV Vaccine Series</vt:lpstr>
      <vt:lpstr>Macneal FMC rates of vaccination</vt:lpstr>
      <vt:lpstr>How can we increase rates of series completion?</vt:lpstr>
      <vt:lpstr>Residents and faculty: How can I help?</vt:lpstr>
      <vt:lpstr>HPV vaccine: Updated CDC recommendations</vt:lpstr>
      <vt:lpstr>PowerPoint Presentation</vt:lpstr>
      <vt:lpstr>PowerPoint Presentation</vt:lpstr>
      <vt:lpstr>PowerPoint Presentation</vt:lpstr>
      <vt:lpstr>PowerPoint Presentation</vt:lpstr>
      <vt:lpstr>The future of our clinic…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Vaccination, not procrastination:  The HPV Vaccine Series</dc:title>
  <dc:creator>Priya Kalapurayil</dc:creator>
  <cp:lastModifiedBy>Priya Kalapurayil</cp:lastModifiedBy>
  <cp:revision>2</cp:revision>
  <dcterms:created xsi:type="dcterms:W3CDTF">2017-12-30T16:48:27Z</dcterms:created>
  <dcterms:modified xsi:type="dcterms:W3CDTF">2017-12-30T17:05:07Z</dcterms:modified>
</cp:coreProperties>
</file>