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83" r:id="rId5"/>
    <p:sldId id="299" r:id="rId6"/>
    <p:sldId id="300" r:id="rId7"/>
    <p:sldId id="301" r:id="rId8"/>
    <p:sldId id="302" r:id="rId9"/>
    <p:sldId id="284" r:id="rId10"/>
    <p:sldId id="285" r:id="rId11"/>
    <p:sldId id="289" r:id="rId12"/>
    <p:sldId id="290" r:id="rId13"/>
    <p:sldId id="291" r:id="rId14"/>
    <p:sldId id="292" r:id="rId15"/>
    <p:sldId id="293" r:id="rId16"/>
    <p:sldId id="294" r:id="rId17"/>
    <p:sldId id="297" r:id="rId18"/>
    <p:sldId id="303" r:id="rId19"/>
    <p:sldId id="304" r:id="rId20"/>
    <p:sldId id="305" r:id="rId21"/>
    <p:sldId id="306" r:id="rId22"/>
    <p:sldId id="307" r:id="rId23"/>
    <p:sldId id="296" r:id="rId24"/>
    <p:sldId id="308" r:id="rId25"/>
    <p:sldId id="281" r:id="rId26"/>
    <p:sldId id="274" r:id="rId27"/>
    <p:sldId id="295" r:id="rId28"/>
    <p:sldId id="275" r:id="rId29"/>
    <p:sldId id="276" r:id="rId30"/>
    <p:sldId id="264" r:id="rId31"/>
    <p:sldId id="265" r:id="rId32"/>
    <p:sldId id="266" r:id="rId33"/>
    <p:sldId id="282" r:id="rId34"/>
    <p:sldId id="268" r:id="rId35"/>
    <p:sldId id="269" r:id="rId36"/>
    <p:sldId id="270" r:id="rId37"/>
    <p:sldId id="271" r:id="rId38"/>
    <p:sldId id="272" r:id="rId39"/>
    <p:sldId id="273" r:id="rId40"/>
    <p:sldId id="280" r:id="rId41"/>
    <p:sldId id="309"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87" autoAdjust="0"/>
  </p:normalViewPr>
  <p:slideViewPr>
    <p:cSldViewPr>
      <p:cViewPr varScale="1">
        <p:scale>
          <a:sx n="76" d="100"/>
          <a:sy n="76" d="100"/>
        </p:scale>
        <p:origin x="100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50D55-4E55-4D57-8190-19A2387DAD40}" type="doc">
      <dgm:prSet loTypeId="urn:microsoft.com/office/officeart/2005/8/layout/gear1" loCatId="relationship" qsTypeId="urn:microsoft.com/office/officeart/2005/8/quickstyle/simple1" qsCatId="simple" csTypeId="urn:microsoft.com/office/officeart/2005/8/colors/colorful5" csCatId="colorful" phldr="1"/>
      <dgm:spPr/>
    </dgm:pt>
    <dgm:pt modelId="{2A26FA16-4422-49E8-AF8B-FFE7F867D866}">
      <dgm:prSet phldrT="[Text]"/>
      <dgm:spPr/>
      <dgm:t>
        <a:bodyPr/>
        <a:lstStyle/>
        <a:p>
          <a:r>
            <a:rPr lang="en-US" dirty="0" smtClean="0"/>
            <a:t>Strong Group Self-efficacy</a:t>
          </a:r>
          <a:endParaRPr lang="en-US" dirty="0"/>
        </a:p>
      </dgm:t>
    </dgm:pt>
    <dgm:pt modelId="{E056D526-13FC-4A46-9A4C-09EC69F60E1E}" type="parTrans" cxnId="{950D659C-3CCB-485A-B101-5166A6AE9657}">
      <dgm:prSet/>
      <dgm:spPr/>
      <dgm:t>
        <a:bodyPr/>
        <a:lstStyle/>
        <a:p>
          <a:endParaRPr lang="en-US"/>
        </a:p>
      </dgm:t>
    </dgm:pt>
    <dgm:pt modelId="{CFA32DEB-DAFC-4B30-A424-17368B8648C3}" type="sibTrans" cxnId="{950D659C-3CCB-485A-B101-5166A6AE9657}">
      <dgm:prSet/>
      <dgm:spPr/>
      <dgm:t>
        <a:bodyPr/>
        <a:lstStyle/>
        <a:p>
          <a:endParaRPr lang="en-US"/>
        </a:p>
      </dgm:t>
    </dgm:pt>
    <dgm:pt modelId="{3772E1D4-BC78-47E4-B017-3A8FA04FB0A1}">
      <dgm:prSet phldrT="[Text]"/>
      <dgm:spPr/>
      <dgm:t>
        <a:bodyPr/>
        <a:lstStyle/>
        <a:p>
          <a:r>
            <a:rPr lang="en-US" dirty="0" smtClean="0"/>
            <a:t>Sense of Identity</a:t>
          </a:r>
          <a:endParaRPr lang="en-US" dirty="0"/>
        </a:p>
      </dgm:t>
    </dgm:pt>
    <dgm:pt modelId="{95631881-02EE-4A65-8786-AC82A920EE07}" type="parTrans" cxnId="{B0558AF2-885D-4EF6-83FF-03CD11F88612}">
      <dgm:prSet/>
      <dgm:spPr/>
      <dgm:t>
        <a:bodyPr/>
        <a:lstStyle/>
        <a:p>
          <a:endParaRPr lang="en-US"/>
        </a:p>
      </dgm:t>
    </dgm:pt>
    <dgm:pt modelId="{187407CE-0C6F-4996-B268-86326C1F560C}" type="sibTrans" cxnId="{B0558AF2-885D-4EF6-83FF-03CD11F88612}">
      <dgm:prSet/>
      <dgm:spPr/>
      <dgm:t>
        <a:bodyPr/>
        <a:lstStyle/>
        <a:p>
          <a:endParaRPr lang="en-US"/>
        </a:p>
      </dgm:t>
    </dgm:pt>
    <dgm:pt modelId="{AFC57467-0F78-4430-95B5-D0FB155D15F9}">
      <dgm:prSet phldrT="[Text]"/>
      <dgm:spPr/>
      <dgm:t>
        <a:bodyPr/>
        <a:lstStyle/>
        <a:p>
          <a:r>
            <a:rPr lang="en-US" dirty="0" smtClean="0"/>
            <a:t>Trust</a:t>
          </a:r>
          <a:endParaRPr lang="en-US" dirty="0"/>
        </a:p>
      </dgm:t>
    </dgm:pt>
    <dgm:pt modelId="{E0B5D8AC-E2F5-4C70-9124-82090C6608D7}" type="parTrans" cxnId="{F156F912-0C96-41FA-A2E1-0510612388FD}">
      <dgm:prSet/>
      <dgm:spPr/>
      <dgm:t>
        <a:bodyPr/>
        <a:lstStyle/>
        <a:p>
          <a:endParaRPr lang="en-US"/>
        </a:p>
      </dgm:t>
    </dgm:pt>
    <dgm:pt modelId="{751A9EDD-0FA9-4427-8673-3D134C8C776E}" type="sibTrans" cxnId="{F156F912-0C96-41FA-A2E1-0510612388FD}">
      <dgm:prSet/>
      <dgm:spPr/>
      <dgm:t>
        <a:bodyPr/>
        <a:lstStyle/>
        <a:p>
          <a:endParaRPr lang="en-US"/>
        </a:p>
      </dgm:t>
    </dgm:pt>
    <dgm:pt modelId="{8B6E5B21-A29E-4B8B-931F-0F80F48A6E19}" type="pres">
      <dgm:prSet presAssocID="{95250D55-4E55-4D57-8190-19A2387DAD40}" presName="composite" presStyleCnt="0">
        <dgm:presLayoutVars>
          <dgm:chMax val="3"/>
          <dgm:animLvl val="lvl"/>
          <dgm:resizeHandles val="exact"/>
        </dgm:presLayoutVars>
      </dgm:prSet>
      <dgm:spPr/>
    </dgm:pt>
    <dgm:pt modelId="{38F7F036-AA71-43E9-8513-BA7239BDBBD4}" type="pres">
      <dgm:prSet presAssocID="{2A26FA16-4422-49E8-AF8B-FFE7F867D866}" presName="gear1" presStyleLbl="node1" presStyleIdx="0" presStyleCnt="3">
        <dgm:presLayoutVars>
          <dgm:chMax val="1"/>
          <dgm:bulletEnabled val="1"/>
        </dgm:presLayoutVars>
      </dgm:prSet>
      <dgm:spPr/>
      <dgm:t>
        <a:bodyPr/>
        <a:lstStyle/>
        <a:p>
          <a:endParaRPr lang="en-US"/>
        </a:p>
      </dgm:t>
    </dgm:pt>
    <dgm:pt modelId="{90FA257F-4BB5-43CD-AC8F-B4A695370F91}" type="pres">
      <dgm:prSet presAssocID="{2A26FA16-4422-49E8-AF8B-FFE7F867D866}" presName="gear1srcNode" presStyleLbl="node1" presStyleIdx="0" presStyleCnt="3"/>
      <dgm:spPr/>
      <dgm:t>
        <a:bodyPr/>
        <a:lstStyle/>
        <a:p>
          <a:endParaRPr lang="en-US"/>
        </a:p>
      </dgm:t>
    </dgm:pt>
    <dgm:pt modelId="{4FE6DE0D-356D-4D43-A4F9-0E56AB90FB53}" type="pres">
      <dgm:prSet presAssocID="{2A26FA16-4422-49E8-AF8B-FFE7F867D866}" presName="gear1dstNode" presStyleLbl="node1" presStyleIdx="0" presStyleCnt="3"/>
      <dgm:spPr/>
      <dgm:t>
        <a:bodyPr/>
        <a:lstStyle/>
        <a:p>
          <a:endParaRPr lang="en-US"/>
        </a:p>
      </dgm:t>
    </dgm:pt>
    <dgm:pt modelId="{6AA6A557-E55C-490F-A202-087935A4A82A}" type="pres">
      <dgm:prSet presAssocID="{3772E1D4-BC78-47E4-B017-3A8FA04FB0A1}" presName="gear2" presStyleLbl="node1" presStyleIdx="1" presStyleCnt="3">
        <dgm:presLayoutVars>
          <dgm:chMax val="1"/>
          <dgm:bulletEnabled val="1"/>
        </dgm:presLayoutVars>
      </dgm:prSet>
      <dgm:spPr/>
      <dgm:t>
        <a:bodyPr/>
        <a:lstStyle/>
        <a:p>
          <a:endParaRPr lang="en-US"/>
        </a:p>
      </dgm:t>
    </dgm:pt>
    <dgm:pt modelId="{255543AA-FB82-43F2-B796-7AEFCC7A1C59}" type="pres">
      <dgm:prSet presAssocID="{3772E1D4-BC78-47E4-B017-3A8FA04FB0A1}" presName="gear2srcNode" presStyleLbl="node1" presStyleIdx="1" presStyleCnt="3"/>
      <dgm:spPr/>
      <dgm:t>
        <a:bodyPr/>
        <a:lstStyle/>
        <a:p>
          <a:endParaRPr lang="en-US"/>
        </a:p>
      </dgm:t>
    </dgm:pt>
    <dgm:pt modelId="{C8705666-85CA-41E2-BA1A-C7DFE7D2F5FC}" type="pres">
      <dgm:prSet presAssocID="{3772E1D4-BC78-47E4-B017-3A8FA04FB0A1}" presName="gear2dstNode" presStyleLbl="node1" presStyleIdx="1" presStyleCnt="3"/>
      <dgm:spPr/>
      <dgm:t>
        <a:bodyPr/>
        <a:lstStyle/>
        <a:p>
          <a:endParaRPr lang="en-US"/>
        </a:p>
      </dgm:t>
    </dgm:pt>
    <dgm:pt modelId="{E0EB5602-4607-4A0E-981D-89C22063E6A3}" type="pres">
      <dgm:prSet presAssocID="{AFC57467-0F78-4430-95B5-D0FB155D15F9}" presName="gear3" presStyleLbl="node1" presStyleIdx="2" presStyleCnt="3"/>
      <dgm:spPr/>
      <dgm:t>
        <a:bodyPr/>
        <a:lstStyle/>
        <a:p>
          <a:endParaRPr lang="en-US"/>
        </a:p>
      </dgm:t>
    </dgm:pt>
    <dgm:pt modelId="{E4A2F162-B3CC-4903-A713-987CB65D0015}" type="pres">
      <dgm:prSet presAssocID="{AFC57467-0F78-4430-95B5-D0FB155D15F9}" presName="gear3tx" presStyleLbl="node1" presStyleIdx="2" presStyleCnt="3">
        <dgm:presLayoutVars>
          <dgm:chMax val="1"/>
          <dgm:bulletEnabled val="1"/>
        </dgm:presLayoutVars>
      </dgm:prSet>
      <dgm:spPr/>
      <dgm:t>
        <a:bodyPr/>
        <a:lstStyle/>
        <a:p>
          <a:endParaRPr lang="en-US"/>
        </a:p>
      </dgm:t>
    </dgm:pt>
    <dgm:pt modelId="{F001D2B6-9846-45B2-B3AC-62A9835B2A3A}" type="pres">
      <dgm:prSet presAssocID="{AFC57467-0F78-4430-95B5-D0FB155D15F9}" presName="gear3srcNode" presStyleLbl="node1" presStyleIdx="2" presStyleCnt="3"/>
      <dgm:spPr/>
      <dgm:t>
        <a:bodyPr/>
        <a:lstStyle/>
        <a:p>
          <a:endParaRPr lang="en-US"/>
        </a:p>
      </dgm:t>
    </dgm:pt>
    <dgm:pt modelId="{280D960F-65E8-41DE-A50A-324C670A8A6F}" type="pres">
      <dgm:prSet presAssocID="{AFC57467-0F78-4430-95B5-D0FB155D15F9}" presName="gear3dstNode" presStyleLbl="node1" presStyleIdx="2" presStyleCnt="3"/>
      <dgm:spPr/>
      <dgm:t>
        <a:bodyPr/>
        <a:lstStyle/>
        <a:p>
          <a:endParaRPr lang="en-US"/>
        </a:p>
      </dgm:t>
    </dgm:pt>
    <dgm:pt modelId="{59861DE7-4DA8-4FFD-9710-37A2EBCD7FF6}" type="pres">
      <dgm:prSet presAssocID="{CFA32DEB-DAFC-4B30-A424-17368B8648C3}" presName="connector1" presStyleLbl="sibTrans2D1" presStyleIdx="0" presStyleCnt="3"/>
      <dgm:spPr/>
      <dgm:t>
        <a:bodyPr/>
        <a:lstStyle/>
        <a:p>
          <a:endParaRPr lang="en-US"/>
        </a:p>
      </dgm:t>
    </dgm:pt>
    <dgm:pt modelId="{F37FEBBD-2815-4DD6-9046-3E2A9CA8C586}" type="pres">
      <dgm:prSet presAssocID="{187407CE-0C6F-4996-B268-86326C1F560C}" presName="connector2" presStyleLbl="sibTrans2D1" presStyleIdx="1" presStyleCnt="3"/>
      <dgm:spPr/>
      <dgm:t>
        <a:bodyPr/>
        <a:lstStyle/>
        <a:p>
          <a:endParaRPr lang="en-US"/>
        </a:p>
      </dgm:t>
    </dgm:pt>
    <dgm:pt modelId="{1B35347A-B730-429B-9079-6294B26FA656}" type="pres">
      <dgm:prSet presAssocID="{751A9EDD-0FA9-4427-8673-3D134C8C776E}" presName="connector3" presStyleLbl="sibTrans2D1" presStyleIdx="2" presStyleCnt="3"/>
      <dgm:spPr/>
      <dgm:t>
        <a:bodyPr/>
        <a:lstStyle/>
        <a:p>
          <a:endParaRPr lang="en-US"/>
        </a:p>
      </dgm:t>
    </dgm:pt>
  </dgm:ptLst>
  <dgm:cxnLst>
    <dgm:cxn modelId="{F156F912-0C96-41FA-A2E1-0510612388FD}" srcId="{95250D55-4E55-4D57-8190-19A2387DAD40}" destId="{AFC57467-0F78-4430-95B5-D0FB155D15F9}" srcOrd="2" destOrd="0" parTransId="{E0B5D8AC-E2F5-4C70-9124-82090C6608D7}" sibTransId="{751A9EDD-0FA9-4427-8673-3D134C8C776E}"/>
    <dgm:cxn modelId="{B1208C6B-2D94-46CB-BEFC-5C84C9EE56CE}" type="presOf" srcId="{AFC57467-0F78-4430-95B5-D0FB155D15F9}" destId="{F001D2B6-9846-45B2-B3AC-62A9835B2A3A}" srcOrd="2" destOrd="0" presId="urn:microsoft.com/office/officeart/2005/8/layout/gear1"/>
    <dgm:cxn modelId="{D309D566-5B66-4BEA-AF30-B36C631A9A7A}" type="presOf" srcId="{AFC57467-0F78-4430-95B5-D0FB155D15F9}" destId="{E0EB5602-4607-4A0E-981D-89C22063E6A3}" srcOrd="0" destOrd="0" presId="urn:microsoft.com/office/officeart/2005/8/layout/gear1"/>
    <dgm:cxn modelId="{03563331-43D2-4AB0-AFF2-AABDD968AB48}" type="presOf" srcId="{AFC57467-0F78-4430-95B5-D0FB155D15F9}" destId="{280D960F-65E8-41DE-A50A-324C670A8A6F}" srcOrd="3" destOrd="0" presId="urn:microsoft.com/office/officeart/2005/8/layout/gear1"/>
    <dgm:cxn modelId="{30A09080-6197-4BB8-A7D5-C9B0ABD98863}" type="presOf" srcId="{95250D55-4E55-4D57-8190-19A2387DAD40}" destId="{8B6E5B21-A29E-4B8B-931F-0F80F48A6E19}" srcOrd="0" destOrd="0" presId="urn:microsoft.com/office/officeart/2005/8/layout/gear1"/>
    <dgm:cxn modelId="{35EECA11-31C6-432A-B1E3-2ED57056FD2F}" type="presOf" srcId="{3772E1D4-BC78-47E4-B017-3A8FA04FB0A1}" destId="{C8705666-85CA-41E2-BA1A-C7DFE7D2F5FC}" srcOrd="2" destOrd="0" presId="urn:microsoft.com/office/officeart/2005/8/layout/gear1"/>
    <dgm:cxn modelId="{B0558AF2-885D-4EF6-83FF-03CD11F88612}" srcId="{95250D55-4E55-4D57-8190-19A2387DAD40}" destId="{3772E1D4-BC78-47E4-B017-3A8FA04FB0A1}" srcOrd="1" destOrd="0" parTransId="{95631881-02EE-4A65-8786-AC82A920EE07}" sibTransId="{187407CE-0C6F-4996-B268-86326C1F560C}"/>
    <dgm:cxn modelId="{4970D594-5EE6-4190-95FD-54400EB8FF4C}" type="presOf" srcId="{751A9EDD-0FA9-4427-8673-3D134C8C776E}" destId="{1B35347A-B730-429B-9079-6294B26FA656}" srcOrd="0" destOrd="0" presId="urn:microsoft.com/office/officeart/2005/8/layout/gear1"/>
    <dgm:cxn modelId="{9A1F165F-5586-4229-ADCA-6F5E81C5184C}" type="presOf" srcId="{3772E1D4-BC78-47E4-B017-3A8FA04FB0A1}" destId="{6AA6A557-E55C-490F-A202-087935A4A82A}" srcOrd="0" destOrd="0" presId="urn:microsoft.com/office/officeart/2005/8/layout/gear1"/>
    <dgm:cxn modelId="{950D659C-3CCB-485A-B101-5166A6AE9657}" srcId="{95250D55-4E55-4D57-8190-19A2387DAD40}" destId="{2A26FA16-4422-49E8-AF8B-FFE7F867D866}" srcOrd="0" destOrd="0" parTransId="{E056D526-13FC-4A46-9A4C-09EC69F60E1E}" sibTransId="{CFA32DEB-DAFC-4B30-A424-17368B8648C3}"/>
    <dgm:cxn modelId="{B707017D-709D-45D7-AA30-09D34A6134BC}" type="presOf" srcId="{3772E1D4-BC78-47E4-B017-3A8FA04FB0A1}" destId="{255543AA-FB82-43F2-B796-7AEFCC7A1C59}" srcOrd="1" destOrd="0" presId="urn:microsoft.com/office/officeart/2005/8/layout/gear1"/>
    <dgm:cxn modelId="{E931A451-BE46-4C20-9F25-006885C00B45}" type="presOf" srcId="{2A26FA16-4422-49E8-AF8B-FFE7F867D866}" destId="{4FE6DE0D-356D-4D43-A4F9-0E56AB90FB53}" srcOrd="2" destOrd="0" presId="urn:microsoft.com/office/officeart/2005/8/layout/gear1"/>
    <dgm:cxn modelId="{F92BCE67-0B9A-49BF-9F8D-985ECD0353FA}" type="presOf" srcId="{AFC57467-0F78-4430-95B5-D0FB155D15F9}" destId="{E4A2F162-B3CC-4903-A713-987CB65D0015}" srcOrd="1" destOrd="0" presId="urn:microsoft.com/office/officeart/2005/8/layout/gear1"/>
    <dgm:cxn modelId="{B7E36337-6A43-413E-AEAB-F7E766DCAF73}" type="presOf" srcId="{2A26FA16-4422-49E8-AF8B-FFE7F867D866}" destId="{38F7F036-AA71-43E9-8513-BA7239BDBBD4}" srcOrd="0" destOrd="0" presId="urn:microsoft.com/office/officeart/2005/8/layout/gear1"/>
    <dgm:cxn modelId="{792A6301-9055-4068-A9EF-3856666D10C7}" type="presOf" srcId="{CFA32DEB-DAFC-4B30-A424-17368B8648C3}" destId="{59861DE7-4DA8-4FFD-9710-37A2EBCD7FF6}" srcOrd="0" destOrd="0" presId="urn:microsoft.com/office/officeart/2005/8/layout/gear1"/>
    <dgm:cxn modelId="{36574227-7097-4CFB-BAC5-32BF5F350581}" type="presOf" srcId="{2A26FA16-4422-49E8-AF8B-FFE7F867D866}" destId="{90FA257F-4BB5-43CD-AC8F-B4A695370F91}" srcOrd="1" destOrd="0" presId="urn:microsoft.com/office/officeart/2005/8/layout/gear1"/>
    <dgm:cxn modelId="{8A3E5E8A-2EDB-4167-822B-421C19E6708A}" type="presOf" srcId="{187407CE-0C6F-4996-B268-86326C1F560C}" destId="{F37FEBBD-2815-4DD6-9046-3E2A9CA8C586}" srcOrd="0" destOrd="0" presId="urn:microsoft.com/office/officeart/2005/8/layout/gear1"/>
    <dgm:cxn modelId="{C7F6CE36-14C5-47B2-A658-72AD5D22CADB}" type="presParOf" srcId="{8B6E5B21-A29E-4B8B-931F-0F80F48A6E19}" destId="{38F7F036-AA71-43E9-8513-BA7239BDBBD4}" srcOrd="0" destOrd="0" presId="urn:microsoft.com/office/officeart/2005/8/layout/gear1"/>
    <dgm:cxn modelId="{23E67508-32C9-473A-8F32-FE0C718084BA}" type="presParOf" srcId="{8B6E5B21-A29E-4B8B-931F-0F80F48A6E19}" destId="{90FA257F-4BB5-43CD-AC8F-B4A695370F91}" srcOrd="1" destOrd="0" presId="urn:microsoft.com/office/officeart/2005/8/layout/gear1"/>
    <dgm:cxn modelId="{59E7017A-AD2A-4B8F-979E-264CE0FCE96B}" type="presParOf" srcId="{8B6E5B21-A29E-4B8B-931F-0F80F48A6E19}" destId="{4FE6DE0D-356D-4D43-A4F9-0E56AB90FB53}" srcOrd="2" destOrd="0" presId="urn:microsoft.com/office/officeart/2005/8/layout/gear1"/>
    <dgm:cxn modelId="{3D470B22-9DA0-47DC-BDA0-29551890F755}" type="presParOf" srcId="{8B6E5B21-A29E-4B8B-931F-0F80F48A6E19}" destId="{6AA6A557-E55C-490F-A202-087935A4A82A}" srcOrd="3" destOrd="0" presId="urn:microsoft.com/office/officeart/2005/8/layout/gear1"/>
    <dgm:cxn modelId="{93381311-AC3D-496E-8039-8D076DE3CD41}" type="presParOf" srcId="{8B6E5B21-A29E-4B8B-931F-0F80F48A6E19}" destId="{255543AA-FB82-43F2-B796-7AEFCC7A1C59}" srcOrd="4" destOrd="0" presId="urn:microsoft.com/office/officeart/2005/8/layout/gear1"/>
    <dgm:cxn modelId="{034D45F0-1FA1-46F6-B407-8B1AA002B2BD}" type="presParOf" srcId="{8B6E5B21-A29E-4B8B-931F-0F80F48A6E19}" destId="{C8705666-85CA-41E2-BA1A-C7DFE7D2F5FC}" srcOrd="5" destOrd="0" presId="urn:microsoft.com/office/officeart/2005/8/layout/gear1"/>
    <dgm:cxn modelId="{7D5F0199-7CE9-40A6-BFCA-A4A5C095DEC2}" type="presParOf" srcId="{8B6E5B21-A29E-4B8B-931F-0F80F48A6E19}" destId="{E0EB5602-4607-4A0E-981D-89C22063E6A3}" srcOrd="6" destOrd="0" presId="urn:microsoft.com/office/officeart/2005/8/layout/gear1"/>
    <dgm:cxn modelId="{176300E7-FE9B-44FB-855D-A7A2A324909D}" type="presParOf" srcId="{8B6E5B21-A29E-4B8B-931F-0F80F48A6E19}" destId="{E4A2F162-B3CC-4903-A713-987CB65D0015}" srcOrd="7" destOrd="0" presId="urn:microsoft.com/office/officeart/2005/8/layout/gear1"/>
    <dgm:cxn modelId="{73A92C10-ABB0-4747-A02B-71FAF277A3AD}" type="presParOf" srcId="{8B6E5B21-A29E-4B8B-931F-0F80F48A6E19}" destId="{F001D2B6-9846-45B2-B3AC-62A9835B2A3A}" srcOrd="8" destOrd="0" presId="urn:microsoft.com/office/officeart/2005/8/layout/gear1"/>
    <dgm:cxn modelId="{8242486A-B27E-407A-BEC2-FED7B1A8D015}" type="presParOf" srcId="{8B6E5B21-A29E-4B8B-931F-0F80F48A6E19}" destId="{280D960F-65E8-41DE-A50A-324C670A8A6F}" srcOrd="9" destOrd="0" presId="urn:microsoft.com/office/officeart/2005/8/layout/gear1"/>
    <dgm:cxn modelId="{43C0E45F-DB61-4176-A4D5-BD36E17EA8EF}" type="presParOf" srcId="{8B6E5B21-A29E-4B8B-931F-0F80F48A6E19}" destId="{59861DE7-4DA8-4FFD-9710-37A2EBCD7FF6}" srcOrd="10" destOrd="0" presId="urn:microsoft.com/office/officeart/2005/8/layout/gear1"/>
    <dgm:cxn modelId="{F25E23BC-CC93-48C9-9C5A-7C1F1D34DAFE}" type="presParOf" srcId="{8B6E5B21-A29E-4B8B-931F-0F80F48A6E19}" destId="{F37FEBBD-2815-4DD6-9046-3E2A9CA8C586}" srcOrd="11" destOrd="0" presId="urn:microsoft.com/office/officeart/2005/8/layout/gear1"/>
    <dgm:cxn modelId="{768EC372-D09E-450C-AE5A-C285E1E13EBB}" type="presParOf" srcId="{8B6E5B21-A29E-4B8B-931F-0F80F48A6E19}" destId="{1B35347A-B730-429B-9079-6294B26FA65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F036-AA71-43E9-8513-BA7239BDBBD4}">
      <dsp:nvSpPr>
        <dsp:cNvPr id="0" name=""/>
        <dsp:cNvSpPr/>
      </dsp:nvSpPr>
      <dsp:spPr>
        <a:xfrm>
          <a:off x="2844800" y="1828800"/>
          <a:ext cx="2235200" cy="223520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Strong Group Self-efficacy</a:t>
          </a:r>
          <a:endParaRPr lang="en-US" sz="1800" kern="1200" dirty="0"/>
        </a:p>
      </dsp:txBody>
      <dsp:txXfrm>
        <a:off x="3294175" y="2352385"/>
        <a:ext cx="1336450" cy="1148939"/>
      </dsp:txXfrm>
    </dsp:sp>
    <dsp:sp modelId="{6AA6A557-E55C-490F-A202-087935A4A82A}">
      <dsp:nvSpPr>
        <dsp:cNvPr id="0" name=""/>
        <dsp:cNvSpPr/>
      </dsp:nvSpPr>
      <dsp:spPr>
        <a:xfrm>
          <a:off x="1544320" y="1300480"/>
          <a:ext cx="1625600" cy="1625600"/>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Sense of Identity</a:t>
          </a:r>
          <a:endParaRPr lang="en-US" sz="1800" kern="1200" dirty="0"/>
        </a:p>
      </dsp:txBody>
      <dsp:txXfrm>
        <a:off x="1953570" y="1712203"/>
        <a:ext cx="807100" cy="802154"/>
      </dsp:txXfrm>
    </dsp:sp>
    <dsp:sp modelId="{E0EB5602-4607-4A0E-981D-89C22063E6A3}">
      <dsp:nvSpPr>
        <dsp:cNvPr id="0" name=""/>
        <dsp:cNvSpPr/>
      </dsp:nvSpPr>
      <dsp:spPr>
        <a:xfrm rot="20700000">
          <a:off x="2454821" y="178981"/>
          <a:ext cx="1592756" cy="1592756"/>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Trust</a:t>
          </a:r>
          <a:endParaRPr lang="en-US" sz="1800" kern="1200" dirty="0"/>
        </a:p>
      </dsp:txBody>
      <dsp:txXfrm rot="-20700000">
        <a:off x="2804160" y="528320"/>
        <a:ext cx="894080" cy="894080"/>
      </dsp:txXfrm>
    </dsp:sp>
    <dsp:sp modelId="{59861DE7-4DA8-4FFD-9710-37A2EBCD7FF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7FEBBD-2815-4DD6-9046-3E2A9CA8C586}">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5347A-B730-429B-9079-6294B26FA656}">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0T15:50:49.661"/>
    </inkml:context>
    <inkml:brush xml:id="br0">
      <inkml:brushProperty name="width" value="0.06667" units="cm"/>
      <inkml:brushProperty name="height" value="0.06667" units="cm"/>
    </inkml:brush>
  </inkml:definitions>
  <inkml:trace contextRef="#ctx0" brushRef="#br0">12495 4935 4608,'-35'-30'2304,"20"8"-2432,15 12 2432,0 14-2688,11 2 0,4-2-768,18 8 128,3 15 640,-3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38A07-74FD-4883-A6CA-2B713907F045}" type="datetimeFigureOut">
              <a:rPr lang="en-US" smtClean="0"/>
              <a:t>10/10/2018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F636D-0DAC-4D68-BD0A-9396D3D4E99B}" type="slidenum">
              <a:rPr lang="en-US" smtClean="0"/>
              <a:t>‹#›</a:t>
            </a:fld>
            <a:endParaRPr lang="en-US"/>
          </a:p>
        </p:txBody>
      </p:sp>
    </p:spTree>
    <p:extLst>
      <p:ext uri="{BB962C8B-B14F-4D97-AF65-F5344CB8AC3E}">
        <p14:creationId xmlns:p14="http://schemas.microsoft.com/office/powerpoint/2010/main" val="210092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AD80A-4141-4B98-8DC3-85601F2410CB}" type="slidenum">
              <a:rPr lang="en-US" smtClean="0"/>
              <a:t>4</a:t>
            </a:fld>
            <a:endParaRPr lang="en-US" dirty="0"/>
          </a:p>
        </p:txBody>
      </p:sp>
    </p:spTree>
    <p:extLst>
      <p:ext uri="{BB962C8B-B14F-4D97-AF65-F5344CB8AC3E}">
        <p14:creationId xmlns:p14="http://schemas.microsoft.com/office/powerpoint/2010/main" val="161629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9BE652-DA8B-4419-9522-E6E2BEBDE6D9}" type="slidenum">
              <a:rPr lang="en-US" altLang="en-US"/>
              <a:pPr/>
              <a:t>34</a:t>
            </a:fld>
            <a:endParaRPr lang="en-US" altLang="en-US"/>
          </a:p>
        </p:txBody>
      </p:sp>
      <p:sp>
        <p:nvSpPr>
          <p:cNvPr id="182274"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00886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D136D5-39D0-4293-840A-EC3496F821E2}" type="slidenum">
              <a:rPr lang="en-US" altLang="en-US"/>
              <a:pPr/>
              <a:t>35</a:t>
            </a:fld>
            <a:endParaRPr lang="en-US" altLang="en-US"/>
          </a:p>
        </p:txBody>
      </p:sp>
      <p:sp>
        <p:nvSpPr>
          <p:cNvPr id="300034"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300035"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1356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8E13E9-CF19-4C4B-9B22-B4B006F3C637}" type="slidenum">
              <a:rPr lang="en-US" altLang="en-US"/>
              <a:pPr/>
              <a:t>36</a:t>
            </a:fld>
            <a:endParaRPr lang="en-US" altLang="en-US"/>
          </a:p>
        </p:txBody>
      </p:sp>
      <p:sp>
        <p:nvSpPr>
          <p:cNvPr id="302082"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6580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9F38D5-8A0B-44C9-8151-C9A7591519F7}" type="slidenum">
              <a:rPr lang="en-US" altLang="en-US"/>
              <a:pPr/>
              <a:t>38</a:t>
            </a:fld>
            <a:endParaRPr lang="en-US" altLang="en-US"/>
          </a:p>
        </p:txBody>
      </p:sp>
      <p:sp>
        <p:nvSpPr>
          <p:cNvPr id="195586"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95587"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7562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A8E05F8-2F82-434A-82B8-D72A2361A79B}" type="slidenum">
              <a:rPr lang="en-US" altLang="en-US"/>
              <a:pPr/>
              <a:t>39</a:t>
            </a:fld>
            <a:endParaRPr lang="en-US" altLang="en-US"/>
          </a:p>
        </p:txBody>
      </p:sp>
      <p:sp>
        <p:nvSpPr>
          <p:cNvPr id="310274"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310275"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1669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5F98DE-6B76-49F0-A20A-F986267B3342}" type="slidenum">
              <a:rPr lang="en-US" altLang="en-US"/>
              <a:pPr/>
              <a:t>40</a:t>
            </a:fld>
            <a:endParaRPr lang="en-US" altLang="en-US"/>
          </a:p>
        </p:txBody>
      </p:sp>
      <p:sp>
        <p:nvSpPr>
          <p:cNvPr id="281602"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281603"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52892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AD80A-4141-4B98-8DC3-85601F2410CB}" type="slidenum">
              <a:rPr lang="en-US" smtClean="0"/>
              <a:t>6</a:t>
            </a:fld>
            <a:endParaRPr lang="en-US"/>
          </a:p>
        </p:txBody>
      </p:sp>
    </p:spTree>
    <p:extLst>
      <p:ext uri="{BB962C8B-B14F-4D97-AF65-F5344CB8AC3E}">
        <p14:creationId xmlns:p14="http://schemas.microsoft.com/office/powerpoint/2010/main" val="35615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of individual intelligence</a:t>
            </a:r>
            <a:r>
              <a:rPr lang="en-US" baseline="0" dirty="0" smtClean="0"/>
              <a:t> was first defined Spearman in 1904.  Came from the observation that individuals who do well at solving any one problem tend to do well at solving many different types of problems.  As we have entered into an increasingly complex, interdependent world the question has been asked, is there a similar factor that can be observed in groups?  In other words are certain groups of people better able to solve a wide variety of problems better than others and if so, what are the characteristics of groups who demonstrate high collective intelligence </a:t>
            </a:r>
            <a:r>
              <a:rPr lang="en-US" baseline="0" dirty="0" err="1" smtClean="0"/>
              <a:t>vs</a:t>
            </a:r>
            <a:r>
              <a:rPr lang="en-US" baseline="0" dirty="0" smtClean="0"/>
              <a:t> those that do not.</a:t>
            </a:r>
          </a:p>
          <a:p>
            <a:endParaRPr lang="en-US" baseline="0" dirty="0" smtClean="0"/>
          </a:p>
          <a:p>
            <a:r>
              <a:rPr lang="en-US" baseline="0" dirty="0" smtClean="0"/>
              <a:t>The answer to that question is “yes.”  Some groups are more intelligent than others.  But what makes them so?  If we can understand that, we can understand some very important things about effective teamwork.</a:t>
            </a:r>
          </a:p>
          <a:p>
            <a:endParaRPr lang="en-US" baseline="0" dirty="0" smtClean="0"/>
          </a:p>
          <a:p>
            <a:r>
              <a:rPr lang="en-US" baseline="0" dirty="0" smtClean="0"/>
              <a:t>I’m going show you some traits that have been tested to see if they contribute to collective intelligence and I’d like for you all to vote for which ones you think contribute.</a:t>
            </a:r>
            <a:endParaRPr lang="en-US" dirty="0"/>
          </a:p>
        </p:txBody>
      </p:sp>
      <p:sp>
        <p:nvSpPr>
          <p:cNvPr id="4" name="Slide Number Placeholder 3"/>
          <p:cNvSpPr>
            <a:spLocks noGrp="1"/>
          </p:cNvSpPr>
          <p:nvPr>
            <p:ph type="sldNum" sz="quarter" idx="10"/>
          </p:nvPr>
        </p:nvSpPr>
        <p:spPr/>
        <p:txBody>
          <a:bodyPr/>
          <a:lstStyle/>
          <a:p>
            <a:fld id="{9F373F16-3AF6-40B0-B1E8-02C97C94CCD9}" type="slidenum">
              <a:rPr lang="en-US" smtClean="0"/>
              <a:t>11</a:t>
            </a:fld>
            <a:endParaRPr lang="en-US"/>
          </a:p>
        </p:txBody>
      </p:sp>
    </p:spTree>
    <p:extLst>
      <p:ext uri="{BB962C8B-B14F-4D97-AF65-F5344CB8AC3E}">
        <p14:creationId xmlns:p14="http://schemas.microsoft.com/office/powerpoint/2010/main" val="225301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of individual intelligence</a:t>
            </a:r>
            <a:r>
              <a:rPr lang="en-US" baseline="0" dirty="0" smtClean="0"/>
              <a:t> was first defined Spearman in 1904.  Came from the observation that individuals who do well at solving any one problem tend to do well at solving many different types of problems.  As we have entered into an increasingly complex, interdependent world the question has been asked, is there a similar factor that can be observed in groups.  In other words are certain groups of people better able to solve a wide variety of problems better than others and if so, what are the characteristics of groups who demonstrate high collective intelligence </a:t>
            </a:r>
            <a:r>
              <a:rPr lang="en-US" baseline="0" dirty="0" err="1" smtClean="0"/>
              <a:t>vs</a:t>
            </a:r>
            <a:r>
              <a:rPr lang="en-US" baseline="0" dirty="0" smtClean="0"/>
              <a:t> those that do not.</a:t>
            </a:r>
            <a:endParaRPr lang="en-US" dirty="0"/>
          </a:p>
        </p:txBody>
      </p:sp>
      <p:sp>
        <p:nvSpPr>
          <p:cNvPr id="4" name="Slide Number Placeholder 3"/>
          <p:cNvSpPr>
            <a:spLocks noGrp="1"/>
          </p:cNvSpPr>
          <p:nvPr>
            <p:ph type="sldNum" sz="quarter" idx="10"/>
          </p:nvPr>
        </p:nvSpPr>
        <p:spPr/>
        <p:txBody>
          <a:bodyPr/>
          <a:lstStyle/>
          <a:p>
            <a:fld id="{9F373F16-3AF6-40B0-B1E8-02C97C94CCD9}" type="slidenum">
              <a:rPr lang="en-US" smtClean="0"/>
              <a:t>12</a:t>
            </a:fld>
            <a:endParaRPr lang="en-US"/>
          </a:p>
        </p:txBody>
      </p:sp>
    </p:spTree>
    <p:extLst>
      <p:ext uri="{BB962C8B-B14F-4D97-AF65-F5344CB8AC3E}">
        <p14:creationId xmlns:p14="http://schemas.microsoft.com/office/powerpoint/2010/main" val="310642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to the</a:t>
            </a:r>
            <a:r>
              <a:rPr lang="en-US" baseline="0" dirty="0" smtClean="0"/>
              <a:t> exercise we just did.  On rare occasions, a team will actually score lower than the best individual score.  Think about that for a minute. This would be an instance where we know the team has some of the correct answers but rejects them.  If we consider why that might happen we’ll get a critical insight into the reasons why teams fail to perform to their potential.  Teams fail for some very basic reasons.</a:t>
            </a:r>
          </a:p>
          <a:p>
            <a:endParaRPr lang="en-US" baseline="0" dirty="0" smtClean="0"/>
          </a:p>
          <a:p>
            <a:r>
              <a:rPr lang="en-US" baseline="0" dirty="0" smtClean="0"/>
              <a:t>First – Important information is rejected.  </a:t>
            </a:r>
          </a:p>
          <a:p>
            <a:r>
              <a:rPr lang="en-US" baseline="0" dirty="0" smtClean="0"/>
              <a:t>This could be because of a poor leadership model.  Perhaps the group is dominated by one individual who rejects the information or leads the group to do the same.  Or perhaps the group overly relies on one charismatic individual and rejects someone else’s input.</a:t>
            </a:r>
          </a:p>
          <a:p>
            <a:endParaRPr lang="en-US" baseline="0" dirty="0" smtClean="0"/>
          </a:p>
          <a:p>
            <a:r>
              <a:rPr lang="en-US" baseline="0" dirty="0" smtClean="0"/>
              <a:t>This could be because of poor communication.  One person may step forward with the correct answer, but be unable to communicate it to others effectively so that it is rejected.</a:t>
            </a:r>
          </a:p>
          <a:p>
            <a:endParaRPr lang="en-US" baseline="0" dirty="0" smtClean="0"/>
          </a:p>
          <a:p>
            <a:r>
              <a:rPr lang="en-US" baseline="0" dirty="0" smtClean="0"/>
              <a:t>If critical information is </a:t>
            </a:r>
            <a:r>
              <a:rPr lang="en-US" baseline="0" dirty="0" err="1" smtClean="0"/>
              <a:t>witheld</a:t>
            </a:r>
            <a:r>
              <a:rPr lang="en-US" baseline="0" dirty="0" smtClean="0"/>
              <a:t>, a few factors may be at play.  </a:t>
            </a:r>
          </a:p>
          <a:p>
            <a:pPr marL="232943" indent="-232943">
              <a:buAutoNum type="arabicParenR"/>
            </a:pPr>
            <a:r>
              <a:rPr lang="en-US" baseline="0" dirty="0" smtClean="0"/>
              <a:t>Perhaps the individual with the information just doesn’t care enough about the outcome or doesn’t feel enough obligation to the group to make their contribution.</a:t>
            </a:r>
          </a:p>
          <a:p>
            <a:pPr marL="232943" indent="-232943">
              <a:buAutoNum type="arabicParenR"/>
            </a:pPr>
            <a:r>
              <a:rPr lang="en-US" baseline="0" dirty="0" smtClean="0"/>
              <a:t>Alternatively, perhaps the person cares, but is just not assertive enough to overcome whatever real or perceived barriers there are to speaking up.</a:t>
            </a:r>
          </a:p>
          <a:p>
            <a:pPr marL="232943" indent="-232943">
              <a:buAutoNum type="arabicParenR"/>
            </a:pPr>
            <a:endParaRPr lang="en-US" baseline="0" dirty="0" smtClean="0"/>
          </a:p>
          <a:p>
            <a:pPr marL="232943" indent="-232943">
              <a:buAutoNum type="arabicParen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373F16-3AF6-40B0-B1E8-02C97C94CCD9}" type="slidenum">
              <a:rPr lang="en-US" smtClean="0"/>
              <a:t>13</a:t>
            </a:fld>
            <a:endParaRPr lang="en-US"/>
          </a:p>
        </p:txBody>
      </p:sp>
    </p:spTree>
    <p:extLst>
      <p:ext uri="{BB962C8B-B14F-4D97-AF65-F5344CB8AC3E}">
        <p14:creationId xmlns:p14="http://schemas.microsoft.com/office/powerpoint/2010/main" val="332440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73F16-3AF6-40B0-B1E8-02C97C94CCD9}" type="slidenum">
              <a:rPr lang="en-US" smtClean="0"/>
              <a:t>17</a:t>
            </a:fld>
            <a:endParaRPr lang="en-US"/>
          </a:p>
        </p:txBody>
      </p:sp>
    </p:spTree>
    <p:extLst>
      <p:ext uri="{BB962C8B-B14F-4D97-AF65-F5344CB8AC3E}">
        <p14:creationId xmlns:p14="http://schemas.microsoft.com/office/powerpoint/2010/main" val="36031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67DFF9D-4FE6-4853-A377-DD8141AFB62F}" type="slidenum">
              <a:rPr lang="en-US" altLang="en-US"/>
              <a:pPr/>
              <a:t>28</a:t>
            </a:fld>
            <a:endParaRPr lang="en-US" altLang="en-US"/>
          </a:p>
        </p:txBody>
      </p:sp>
      <p:sp>
        <p:nvSpPr>
          <p:cNvPr id="180226"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5789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F0050DD-A341-4823-AFA1-418DD727EAAE}" type="slidenum">
              <a:rPr lang="en-US" altLang="en-US"/>
              <a:pPr/>
              <a:t>31</a:t>
            </a:fld>
            <a:endParaRPr lang="en-US" altLang="en-US"/>
          </a:p>
        </p:txBody>
      </p:sp>
      <p:sp>
        <p:nvSpPr>
          <p:cNvPr id="304130"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7297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405EB9D-D817-41EE-A0DB-6D6B12888201}" type="slidenum">
              <a:rPr lang="en-US" altLang="en-US"/>
              <a:pPr/>
              <a:t>32</a:t>
            </a:fld>
            <a:endParaRPr lang="en-US" altLang="en-US"/>
          </a:p>
        </p:txBody>
      </p:sp>
      <p:sp>
        <p:nvSpPr>
          <p:cNvPr id="306178"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4044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w Cen MT Condensed" panose="020B0606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w Cen MT Condensed" panose="020B0606020104020203" pitchFamily="34" charset="0"/>
              </a:defRPr>
            </a:lvl1pPr>
            <a:lvl2pPr>
              <a:defRPr>
                <a:latin typeface="Tw Cen MT Condensed" panose="020B0606020104020203" pitchFamily="34" charset="0"/>
              </a:defRPr>
            </a:lvl2pPr>
            <a:lvl3pPr>
              <a:defRPr>
                <a:latin typeface="Tw Cen MT Condensed" panose="020B0606020104020203" pitchFamily="34" charset="0"/>
              </a:defRPr>
            </a:lvl3pPr>
            <a:lvl4pPr>
              <a:defRPr>
                <a:latin typeface="Tw Cen MT Condensed" panose="020B0606020104020203" pitchFamily="34" charset="0"/>
              </a:defRPr>
            </a:lvl4pPr>
            <a:lvl5pPr>
              <a:defRPr>
                <a:latin typeface="Tw Cen MT Condensed" panose="020B0606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F7ECA04-6DC8-41CB-BCE5-8B8F48692515}" type="slidenum">
              <a:rPr lang="en-US" altLang="en-US"/>
              <a:pPr/>
              <a:t>‹#›</a:t>
            </a:fld>
            <a:endParaRPr lang="en-US" altLang="en-US"/>
          </a:p>
        </p:txBody>
      </p:sp>
    </p:spTree>
    <p:extLst>
      <p:ext uri="{BB962C8B-B14F-4D97-AF65-F5344CB8AC3E}">
        <p14:creationId xmlns:p14="http://schemas.microsoft.com/office/powerpoint/2010/main" val="422643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F9AF20CE-A81E-4D52-913F-A654A33B1842}" type="slidenum">
              <a:rPr lang="en-US" altLang="en-US"/>
              <a:pPr/>
              <a:t>‹#›</a:t>
            </a:fld>
            <a:endParaRPr lang="en-US" altLang="en-US"/>
          </a:p>
        </p:txBody>
      </p:sp>
    </p:spTree>
    <p:extLst>
      <p:ext uri="{BB962C8B-B14F-4D97-AF65-F5344CB8AC3E}">
        <p14:creationId xmlns:p14="http://schemas.microsoft.com/office/powerpoint/2010/main" val="244527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225113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a:t>
            </a:r>
            <a:r>
              <a:rPr lang="en-US" sz="2400" dirty="0" smtClean="0"/>
              <a:t>39</a:t>
            </a:r>
            <a:r>
              <a:rPr lang="en-US" sz="2400" baseline="30000" dirty="0" smtClean="0"/>
              <a:t>th</a:t>
            </a:r>
            <a:r>
              <a:rPr lang="en-US" sz="2400" dirty="0" smtClean="0"/>
              <a:t> </a:t>
            </a:r>
            <a:r>
              <a:rPr lang="en-US" sz="2400" dirty="0"/>
              <a:t>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journals.lww.com/academicmedicine/toc/2003/05000" TargetMode="External"/><Relationship Id="rId2" Type="http://schemas.openxmlformats.org/officeDocument/2006/relationships/hyperlink" Target="http://doi.org/10.1016/j.amsu.2016.11.011" TargetMode="External"/><Relationship Id="rId1" Type="http://schemas.openxmlformats.org/officeDocument/2006/relationships/slideLayout" Target="../slideLayouts/slideLayout2.xml"/><Relationship Id="rId4" Type="http://schemas.openxmlformats.org/officeDocument/2006/relationships/hyperlink" Target="https://doi.org/10.1080/08924562.2015.1111787"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534400" cy="1470025"/>
          </a:xfrm>
        </p:spPr>
        <p:txBody>
          <a:bodyPr>
            <a:normAutofit/>
          </a:bodyPr>
          <a:lstStyle/>
          <a:p>
            <a:r>
              <a:rPr lang="en-US" sz="3600" dirty="0" smtClean="0">
                <a:latin typeface="Tw Cen MT Condensed" panose="020B0606020104020203" pitchFamily="34" charset="0"/>
              </a:rPr>
              <a:t>Finding Adventure in Teaching </a:t>
            </a:r>
            <a:r>
              <a:rPr lang="en-US" sz="3600" dirty="0" err="1" smtClean="0">
                <a:latin typeface="Tw Cen MT Condensed" panose="020B0606020104020203" pitchFamily="34" charset="0"/>
              </a:rPr>
              <a:t>Teamness</a:t>
            </a:r>
            <a:r>
              <a:rPr lang="en-US" sz="3600" dirty="0" smtClean="0">
                <a:latin typeface="Tw Cen MT Condensed" panose="020B0606020104020203" pitchFamily="34" charset="0"/>
              </a:rPr>
              <a:t/>
            </a:r>
            <a:br>
              <a:rPr lang="en-US" sz="3600" dirty="0" smtClean="0">
                <a:latin typeface="Tw Cen MT Condensed" panose="020B0606020104020203" pitchFamily="34" charset="0"/>
              </a:rPr>
            </a:br>
            <a:r>
              <a:rPr lang="en-US" sz="2700" dirty="0" smtClean="0">
                <a:latin typeface="Tw Cen MT Condensed" panose="020B0606020104020203" pitchFamily="34" charset="0"/>
              </a:rPr>
              <a:t>A Workshop in Team Skill Development for IPE</a:t>
            </a:r>
            <a:endParaRPr lang="en-US" sz="2700" dirty="0">
              <a:latin typeface="Tw Cen MT Condensed" panose="020B0606020104020203" pitchFamily="34" charset="0"/>
            </a:endParaRPr>
          </a:p>
        </p:txBody>
      </p:sp>
      <p:sp>
        <p:nvSpPr>
          <p:cNvPr id="3" name="Subtitle 2"/>
          <p:cNvSpPr>
            <a:spLocks noGrp="1"/>
          </p:cNvSpPr>
          <p:nvPr>
            <p:ph type="subTitle" idx="1"/>
          </p:nvPr>
        </p:nvSpPr>
        <p:spPr>
          <a:xfrm>
            <a:off x="1371600" y="3505200"/>
            <a:ext cx="6400800" cy="1752600"/>
          </a:xfrm>
        </p:spPr>
        <p:txBody>
          <a:bodyPr>
            <a:normAutofit fontScale="77500" lnSpcReduction="20000"/>
          </a:bodyPr>
          <a:lstStyle/>
          <a:p>
            <a:r>
              <a:rPr lang="en-US" spc="-150" dirty="0">
                <a:solidFill>
                  <a:schemeClr val="tx1"/>
                </a:solidFill>
                <a:latin typeface="Tw Cen MT Condensed" panose="020B0606020104020203" pitchFamily="34" charset="0"/>
              </a:rPr>
              <a:t>Thomas W. Bishop, </a:t>
            </a:r>
            <a:r>
              <a:rPr lang="en-US" spc="-150" dirty="0" err="1">
                <a:solidFill>
                  <a:schemeClr val="tx1"/>
                </a:solidFill>
                <a:latin typeface="Tw Cen MT Condensed" panose="020B0606020104020203" pitchFamily="34" charset="0"/>
              </a:rPr>
              <a:t>Psy.D</a:t>
            </a:r>
            <a:r>
              <a:rPr lang="en-US" spc="-150" dirty="0">
                <a:solidFill>
                  <a:schemeClr val="tx1"/>
                </a:solidFill>
                <a:latin typeface="Tw Cen MT Condensed" panose="020B0606020104020203" pitchFamily="34" charset="0"/>
              </a:rPr>
              <a:t>.</a:t>
            </a:r>
            <a:br>
              <a:rPr lang="en-US" spc="-150" dirty="0">
                <a:solidFill>
                  <a:schemeClr val="tx1"/>
                </a:solidFill>
                <a:latin typeface="Tw Cen MT Condensed" panose="020B0606020104020203" pitchFamily="34" charset="0"/>
              </a:rPr>
            </a:br>
            <a:r>
              <a:rPr lang="en-US" spc="-150" dirty="0">
                <a:solidFill>
                  <a:schemeClr val="tx1"/>
                </a:solidFill>
                <a:latin typeface="Tw Cen MT Condensed" panose="020B0606020104020203" pitchFamily="34" charset="0"/>
              </a:rPr>
              <a:t>Assistant Professor  in Family Medicine</a:t>
            </a:r>
            <a:br>
              <a:rPr lang="en-US" spc="-150" dirty="0">
                <a:solidFill>
                  <a:schemeClr val="tx1"/>
                </a:solidFill>
                <a:latin typeface="Tw Cen MT Condensed" panose="020B0606020104020203" pitchFamily="34" charset="0"/>
              </a:rPr>
            </a:br>
            <a:r>
              <a:rPr lang="en-US" spc="-150" dirty="0">
                <a:solidFill>
                  <a:schemeClr val="tx1"/>
                </a:solidFill>
                <a:latin typeface="Tw Cen MT Condensed" panose="020B0606020104020203" pitchFamily="34" charset="0"/>
              </a:rPr>
              <a:t>Assistant Residency Director</a:t>
            </a:r>
          </a:p>
          <a:p>
            <a:r>
              <a:rPr lang="en-US" spc="-150" dirty="0">
                <a:solidFill>
                  <a:schemeClr val="tx1"/>
                </a:solidFill>
                <a:latin typeface="Tw Cen MT Condensed" panose="020B0606020104020203" pitchFamily="34" charset="0"/>
              </a:rPr>
              <a:t>Assistant  Director of </a:t>
            </a:r>
            <a:r>
              <a:rPr lang="en-US" spc="-150" dirty="0" err="1">
                <a:solidFill>
                  <a:schemeClr val="tx1"/>
                </a:solidFill>
                <a:latin typeface="Tw Cen MT Condensed" panose="020B0606020104020203" pitchFamily="34" charset="0"/>
              </a:rPr>
              <a:t>Interprofessional</a:t>
            </a:r>
            <a:r>
              <a:rPr lang="en-US" spc="-150" dirty="0">
                <a:solidFill>
                  <a:schemeClr val="tx1"/>
                </a:solidFill>
                <a:latin typeface="Tw Cen MT Condensed" panose="020B0606020104020203" pitchFamily="34" charset="0"/>
              </a:rPr>
              <a:t> Education, Michigan Medical School</a:t>
            </a:r>
            <a:br>
              <a:rPr lang="en-US" spc="-150" dirty="0">
                <a:solidFill>
                  <a:schemeClr val="tx1"/>
                </a:solidFill>
                <a:latin typeface="Tw Cen MT Condensed" panose="020B0606020104020203" pitchFamily="34" charset="0"/>
              </a:rPr>
            </a:br>
            <a:endParaRPr lang="en-US" i="1" dirty="0">
              <a:solidFill>
                <a:schemeClr val="tx1"/>
              </a:solidFill>
            </a:endParaRPr>
          </a:p>
          <a:p>
            <a:endParaRPr lang="en-US" dirty="0"/>
          </a:p>
        </p:txBody>
      </p:sp>
    </p:spTree>
    <p:extLst>
      <p:ext uri="{BB962C8B-B14F-4D97-AF65-F5344CB8AC3E}">
        <p14:creationId xmlns:p14="http://schemas.microsoft.com/office/powerpoint/2010/main" val="101185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Mechanics of “</a:t>
            </a:r>
            <a:r>
              <a:rPr lang="en-US" dirty="0" err="1" smtClean="0"/>
              <a:t>Teamness</a:t>
            </a:r>
            <a:r>
              <a:rPr lang="en-US" dirty="0" smtClean="0"/>
              <a:t>” and Teamwork</a:t>
            </a:r>
            <a:endParaRPr lang="en-US" dirty="0"/>
          </a:p>
        </p:txBody>
      </p:sp>
      <p:sp>
        <p:nvSpPr>
          <p:cNvPr id="3" name="Content Placeholder 2"/>
          <p:cNvSpPr>
            <a:spLocks noGrp="1"/>
          </p:cNvSpPr>
          <p:nvPr>
            <p:ph idx="1"/>
          </p:nvPr>
        </p:nvSpPr>
        <p:spPr/>
        <p:txBody>
          <a:bodyPr>
            <a:normAutofit/>
          </a:bodyPr>
          <a:lstStyle/>
          <a:p>
            <a:r>
              <a:rPr lang="en-US" sz="2400" dirty="0"/>
              <a:t>What is the Nature of Teamwork?</a:t>
            </a:r>
          </a:p>
          <a:p>
            <a:r>
              <a:rPr lang="en-US" sz="2400" dirty="0"/>
              <a:t>Are we Really That Effective with Teamwork?</a:t>
            </a:r>
          </a:p>
          <a:p>
            <a:r>
              <a:rPr lang="en-US" sz="2400" dirty="0"/>
              <a:t>What are the Ingredients of Teamwork</a:t>
            </a:r>
          </a:p>
          <a:p>
            <a:r>
              <a:rPr lang="en-US" sz="2400" dirty="0"/>
              <a:t>How do We Teach Them?</a:t>
            </a:r>
          </a:p>
          <a:p>
            <a:pPr lvl="1"/>
            <a:endParaRPr lang="en-US" dirty="0"/>
          </a:p>
        </p:txBody>
      </p:sp>
    </p:spTree>
    <p:extLst>
      <p:ext uri="{BB962C8B-B14F-4D97-AF65-F5344CB8AC3E}">
        <p14:creationId xmlns:p14="http://schemas.microsoft.com/office/powerpoint/2010/main" val="1734464122"/>
      </p:ext>
    </p:extLst>
  </p:cSld>
  <p:clrMapOvr>
    <a:masterClrMapping/>
  </p:clrMapOvr>
  <mc:AlternateContent xmlns:mc="http://schemas.openxmlformats.org/markup-compatibility/2006" xmlns:p14="http://schemas.microsoft.com/office/powerpoint/2010/main">
    <mc:Choice Requires="p14">
      <p:transition spd="slow" p14:dur="2000" advTm="30017"/>
    </mc:Choice>
    <mc:Fallback xmlns="">
      <p:transition spd="slow" advTm="3001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685800"/>
          </a:xfrm>
        </p:spPr>
        <p:txBody>
          <a:bodyPr>
            <a:normAutofit fontScale="90000"/>
          </a:bodyPr>
          <a:lstStyle/>
          <a:p>
            <a:r>
              <a:rPr lang="en-US" dirty="0" smtClean="0"/>
              <a:t>Collective Intelligence</a:t>
            </a:r>
            <a:endParaRPr lang="en-US" dirty="0"/>
          </a:p>
        </p:txBody>
      </p:sp>
      <p:sp>
        <p:nvSpPr>
          <p:cNvPr id="3" name="Content Placeholder 2"/>
          <p:cNvSpPr>
            <a:spLocks noGrp="1"/>
          </p:cNvSpPr>
          <p:nvPr>
            <p:ph idx="1"/>
          </p:nvPr>
        </p:nvSpPr>
        <p:spPr>
          <a:xfrm>
            <a:off x="457200" y="1676400"/>
            <a:ext cx="7086600" cy="2392363"/>
          </a:xfrm>
        </p:spPr>
        <p:txBody>
          <a:bodyPr>
            <a:normAutofit fontScale="25000" lnSpcReduction="20000"/>
          </a:bodyPr>
          <a:lstStyle/>
          <a:p>
            <a:pPr marL="0" indent="0">
              <a:buNone/>
            </a:pPr>
            <a:r>
              <a:rPr lang="en-US" sz="11200" dirty="0" smtClean="0">
                <a:solidFill>
                  <a:schemeClr val="accent1">
                    <a:lumMod val="75000"/>
                  </a:schemeClr>
                </a:solidFill>
              </a:rPr>
              <a:t>Factors</a:t>
            </a:r>
          </a:p>
          <a:p>
            <a:pPr marL="385763" indent="-385763">
              <a:buAutoNum type="arabicParenR"/>
            </a:pPr>
            <a:r>
              <a:rPr lang="en-US" sz="11200" dirty="0" smtClean="0">
                <a:solidFill>
                  <a:schemeClr val="accent1">
                    <a:lumMod val="75000"/>
                  </a:schemeClr>
                </a:solidFill>
              </a:rPr>
              <a:t>Average intelligence of the members</a:t>
            </a:r>
          </a:p>
          <a:p>
            <a:pPr marL="385763" indent="-385763">
              <a:buFont typeface="Arial" pitchFamily="34" charset="0"/>
              <a:buAutoNum type="arabicParenR"/>
            </a:pPr>
            <a:r>
              <a:rPr lang="en-US" sz="11200" dirty="0">
                <a:solidFill>
                  <a:schemeClr val="accent1">
                    <a:lumMod val="75000"/>
                  </a:schemeClr>
                </a:solidFill>
              </a:rPr>
              <a:t>Average social sensitivity</a:t>
            </a:r>
          </a:p>
          <a:p>
            <a:pPr marL="385763" indent="-385763">
              <a:buAutoNum type="arabicParenR"/>
            </a:pPr>
            <a:r>
              <a:rPr lang="en-US" sz="11200" dirty="0" smtClean="0">
                <a:solidFill>
                  <a:schemeClr val="accent1">
                    <a:lumMod val="75000"/>
                  </a:schemeClr>
                </a:solidFill>
              </a:rPr>
              <a:t>Highest individual intelligence</a:t>
            </a:r>
          </a:p>
          <a:p>
            <a:pPr marL="385763" indent="-385763">
              <a:buFont typeface="Arial" pitchFamily="34" charset="0"/>
              <a:buAutoNum type="arabicParenR"/>
            </a:pPr>
            <a:r>
              <a:rPr lang="en-US" sz="11200" dirty="0">
                <a:solidFill>
                  <a:schemeClr val="accent1">
                    <a:lumMod val="75000"/>
                  </a:schemeClr>
                </a:solidFill>
              </a:rPr>
              <a:t>Number of females on the team</a:t>
            </a:r>
          </a:p>
          <a:p>
            <a:pPr marL="385763" indent="-385763">
              <a:buAutoNum type="arabicParenR"/>
            </a:pPr>
            <a:r>
              <a:rPr lang="en-US" sz="11200" dirty="0" smtClean="0">
                <a:solidFill>
                  <a:schemeClr val="accent1">
                    <a:lumMod val="75000"/>
                  </a:schemeClr>
                </a:solidFill>
              </a:rPr>
              <a:t>Easily available coffee </a:t>
            </a:r>
          </a:p>
          <a:p>
            <a:pPr marL="385763" indent="-385763">
              <a:buAutoNum type="arabicParenR"/>
            </a:pPr>
            <a:r>
              <a:rPr lang="en-US" sz="11200" dirty="0" smtClean="0">
                <a:solidFill>
                  <a:schemeClr val="accent1">
                    <a:lumMod val="75000"/>
                  </a:schemeClr>
                </a:solidFill>
              </a:rPr>
              <a:t>An assertive leader/organizer</a:t>
            </a:r>
          </a:p>
          <a:p>
            <a:pPr marL="385763" indent="-385763">
              <a:buAutoNum type="arabicParenR"/>
            </a:pPr>
            <a:r>
              <a:rPr lang="en-US" sz="11200" dirty="0" smtClean="0">
                <a:solidFill>
                  <a:schemeClr val="accent1">
                    <a:lumMod val="75000"/>
                  </a:schemeClr>
                </a:solidFill>
              </a:rPr>
              <a:t>Group cohesion</a:t>
            </a:r>
          </a:p>
          <a:p>
            <a:pPr marL="385763" indent="-385763">
              <a:buAutoNum type="arabicParenR"/>
            </a:pPr>
            <a:r>
              <a:rPr lang="en-US" sz="11200" dirty="0" smtClean="0">
                <a:solidFill>
                  <a:schemeClr val="accent1">
                    <a:lumMod val="75000"/>
                  </a:schemeClr>
                </a:solidFill>
              </a:rPr>
              <a:t>Group motivation</a:t>
            </a:r>
          </a:p>
          <a:p>
            <a:pPr marL="385763" indent="-385763">
              <a:buAutoNum type="arabicParenR"/>
            </a:pPr>
            <a:r>
              <a:rPr lang="en-US" sz="11200" dirty="0" smtClean="0">
                <a:solidFill>
                  <a:schemeClr val="accent1">
                    <a:lumMod val="75000"/>
                  </a:schemeClr>
                </a:solidFill>
              </a:rPr>
              <a:t>Democratic dialogue</a:t>
            </a:r>
          </a:p>
          <a:p>
            <a:pPr marL="385763" indent="-385763">
              <a:buAutoNum type="arabicParenR"/>
            </a:pPr>
            <a:endParaRPr lang="en-US" sz="11200" dirty="0" smtClean="0">
              <a:solidFill>
                <a:schemeClr val="accent1">
                  <a:lumMod val="75000"/>
                </a:schemeClr>
              </a:solidFill>
            </a:endParaRPr>
          </a:p>
          <a:p>
            <a:pPr lvl="1"/>
            <a:endParaRPr lang="en-US" dirty="0"/>
          </a:p>
        </p:txBody>
      </p:sp>
      <p:sp>
        <p:nvSpPr>
          <p:cNvPr id="4" name="TextBox 3"/>
          <p:cNvSpPr txBox="1"/>
          <p:nvPr/>
        </p:nvSpPr>
        <p:spPr>
          <a:xfrm>
            <a:off x="4171950" y="5600700"/>
            <a:ext cx="3314700" cy="300082"/>
          </a:xfrm>
          <a:prstGeom prst="rect">
            <a:avLst/>
          </a:prstGeom>
          <a:noFill/>
        </p:spPr>
        <p:txBody>
          <a:bodyPr wrap="square" rtlCol="0">
            <a:spAutoFit/>
          </a:bodyPr>
          <a:lstStyle/>
          <a:p>
            <a:r>
              <a:rPr lang="en-US" sz="1350" dirty="0" err="1"/>
              <a:t>Wooley</a:t>
            </a:r>
            <a:r>
              <a:rPr lang="en-US" sz="1350" dirty="0"/>
              <a:t> et al, Science, 2010, 330, 686-688</a:t>
            </a:r>
          </a:p>
        </p:txBody>
      </p:sp>
    </p:spTree>
    <p:extLst>
      <p:ext uri="{BB962C8B-B14F-4D97-AF65-F5344CB8AC3E}">
        <p14:creationId xmlns:p14="http://schemas.microsoft.com/office/powerpoint/2010/main" val="8566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685800"/>
          </a:xfrm>
        </p:spPr>
        <p:txBody>
          <a:bodyPr>
            <a:normAutofit fontScale="90000"/>
          </a:bodyPr>
          <a:lstStyle/>
          <a:p>
            <a:r>
              <a:rPr lang="en-US" dirty="0" smtClean="0"/>
              <a:t>Collective Intelligence</a:t>
            </a:r>
            <a:endParaRPr lang="en-US" dirty="0"/>
          </a:p>
        </p:txBody>
      </p:sp>
      <p:sp>
        <p:nvSpPr>
          <p:cNvPr id="3" name="Content Placeholder 2"/>
          <p:cNvSpPr>
            <a:spLocks noGrp="1"/>
          </p:cNvSpPr>
          <p:nvPr>
            <p:ph idx="1"/>
          </p:nvPr>
        </p:nvSpPr>
        <p:spPr>
          <a:xfrm>
            <a:off x="685800" y="1676400"/>
            <a:ext cx="7086600" cy="2392363"/>
          </a:xfrm>
        </p:spPr>
        <p:txBody>
          <a:bodyPr>
            <a:normAutofit fontScale="25000" lnSpcReduction="20000"/>
          </a:bodyPr>
          <a:lstStyle/>
          <a:p>
            <a:pPr marL="0" indent="0">
              <a:buNone/>
            </a:pPr>
            <a:r>
              <a:rPr lang="en-US" sz="11200" dirty="0" smtClean="0">
                <a:solidFill>
                  <a:schemeClr val="accent1">
                    <a:lumMod val="75000"/>
                  </a:schemeClr>
                </a:solidFill>
              </a:rPr>
              <a:t>Factors</a:t>
            </a:r>
          </a:p>
          <a:p>
            <a:pPr marL="385763" indent="-385763">
              <a:buAutoNum type="arabicParenR"/>
            </a:pPr>
            <a:r>
              <a:rPr lang="en-US" sz="11200" i="1" dirty="0" smtClean="0">
                <a:solidFill>
                  <a:schemeClr val="accent1">
                    <a:lumMod val="75000"/>
                  </a:schemeClr>
                </a:solidFill>
              </a:rPr>
              <a:t>Average intelligence of the members – </a:t>
            </a:r>
            <a:r>
              <a:rPr lang="en-US" sz="11200" i="1" u="sng" dirty="0" smtClean="0">
                <a:solidFill>
                  <a:schemeClr val="accent1">
                    <a:lumMod val="75000"/>
                  </a:schemeClr>
                </a:solidFill>
              </a:rPr>
              <a:t>weak predictor</a:t>
            </a:r>
          </a:p>
          <a:p>
            <a:pPr marL="385763" indent="-385763">
              <a:buFont typeface="Arial" pitchFamily="34" charset="0"/>
              <a:buAutoNum type="arabicParenR"/>
            </a:pPr>
            <a:r>
              <a:rPr lang="en-US" sz="11200" b="1" u="sng" dirty="0">
                <a:solidFill>
                  <a:schemeClr val="accent1">
                    <a:lumMod val="75000"/>
                  </a:schemeClr>
                </a:solidFill>
              </a:rPr>
              <a:t>Average social sensitivity</a:t>
            </a:r>
          </a:p>
          <a:p>
            <a:pPr marL="385763" indent="-385763">
              <a:buAutoNum type="arabicParenR"/>
            </a:pPr>
            <a:r>
              <a:rPr lang="en-US" sz="11200" dirty="0" smtClean="0">
                <a:solidFill>
                  <a:schemeClr val="accent1">
                    <a:lumMod val="75000"/>
                  </a:schemeClr>
                </a:solidFill>
              </a:rPr>
              <a:t>Highest individual intelligence</a:t>
            </a:r>
          </a:p>
          <a:p>
            <a:pPr marL="385763" indent="-385763">
              <a:buFont typeface="Arial" pitchFamily="34" charset="0"/>
              <a:buAutoNum type="arabicParenR"/>
            </a:pPr>
            <a:r>
              <a:rPr lang="en-US" sz="11200" b="1" u="sng" dirty="0">
                <a:solidFill>
                  <a:schemeClr val="accent1">
                    <a:lumMod val="75000"/>
                  </a:schemeClr>
                </a:solidFill>
              </a:rPr>
              <a:t>Number of females on the team</a:t>
            </a:r>
          </a:p>
          <a:p>
            <a:pPr marL="385763" indent="-385763">
              <a:buAutoNum type="arabicParenR"/>
            </a:pPr>
            <a:r>
              <a:rPr lang="en-US" sz="11200" i="1" dirty="0" smtClean="0">
                <a:solidFill>
                  <a:schemeClr val="accent1">
                    <a:lumMod val="75000"/>
                  </a:schemeClr>
                </a:solidFill>
              </a:rPr>
              <a:t>Easily available </a:t>
            </a:r>
            <a:r>
              <a:rPr lang="en-US" sz="11200" i="1" u="sng" dirty="0" smtClean="0">
                <a:solidFill>
                  <a:schemeClr val="accent1">
                    <a:lumMod val="75000"/>
                  </a:schemeClr>
                </a:solidFill>
              </a:rPr>
              <a:t>coffee (not assessed)</a:t>
            </a:r>
          </a:p>
          <a:p>
            <a:pPr marL="385763" indent="-385763">
              <a:buAutoNum type="arabicParenR"/>
            </a:pPr>
            <a:r>
              <a:rPr lang="en-US" sz="11200" dirty="0" smtClean="0">
                <a:solidFill>
                  <a:schemeClr val="accent1">
                    <a:lumMod val="75000"/>
                  </a:schemeClr>
                </a:solidFill>
              </a:rPr>
              <a:t>An assertive leader/organizer</a:t>
            </a:r>
          </a:p>
          <a:p>
            <a:pPr marL="385763" indent="-385763">
              <a:buAutoNum type="arabicParenR"/>
            </a:pPr>
            <a:r>
              <a:rPr lang="en-US" sz="11200" dirty="0" smtClean="0">
                <a:solidFill>
                  <a:schemeClr val="accent1">
                    <a:lumMod val="75000"/>
                  </a:schemeClr>
                </a:solidFill>
              </a:rPr>
              <a:t>Group cohesion</a:t>
            </a:r>
          </a:p>
          <a:p>
            <a:pPr marL="385763" indent="-385763">
              <a:buAutoNum type="arabicParenR"/>
            </a:pPr>
            <a:r>
              <a:rPr lang="en-US" sz="11200" dirty="0" smtClean="0">
                <a:solidFill>
                  <a:schemeClr val="accent1">
                    <a:lumMod val="75000"/>
                  </a:schemeClr>
                </a:solidFill>
              </a:rPr>
              <a:t>Group motivation</a:t>
            </a:r>
          </a:p>
          <a:p>
            <a:pPr marL="385763" indent="-385763">
              <a:buAutoNum type="arabicParenR"/>
            </a:pPr>
            <a:r>
              <a:rPr lang="en-US" sz="11200" b="1" u="sng" dirty="0" smtClean="0">
                <a:solidFill>
                  <a:schemeClr val="accent1">
                    <a:lumMod val="75000"/>
                  </a:schemeClr>
                </a:solidFill>
              </a:rPr>
              <a:t>Democratic dialogue</a:t>
            </a:r>
          </a:p>
          <a:p>
            <a:pPr marL="385763" indent="-385763">
              <a:buAutoNum type="arabicParenR"/>
            </a:pPr>
            <a:endParaRPr lang="en-US" dirty="0" smtClean="0"/>
          </a:p>
          <a:p>
            <a:pPr lvl="1"/>
            <a:endParaRPr lang="en-US" dirty="0"/>
          </a:p>
        </p:txBody>
      </p:sp>
      <p:sp>
        <p:nvSpPr>
          <p:cNvPr id="4" name="TextBox 3"/>
          <p:cNvSpPr txBox="1"/>
          <p:nvPr/>
        </p:nvSpPr>
        <p:spPr>
          <a:xfrm>
            <a:off x="4171950" y="5600700"/>
            <a:ext cx="3314700" cy="300082"/>
          </a:xfrm>
          <a:prstGeom prst="rect">
            <a:avLst/>
          </a:prstGeom>
          <a:noFill/>
        </p:spPr>
        <p:txBody>
          <a:bodyPr wrap="square" rtlCol="0">
            <a:spAutoFit/>
          </a:bodyPr>
          <a:lstStyle/>
          <a:p>
            <a:r>
              <a:rPr lang="en-US" sz="1350" dirty="0" err="1"/>
              <a:t>Wooley</a:t>
            </a:r>
            <a:r>
              <a:rPr lang="en-US" sz="1350" dirty="0"/>
              <a:t> et al, Science, 2010, 330, 686-688</a:t>
            </a:r>
          </a:p>
        </p:txBody>
      </p:sp>
    </p:spTree>
    <p:extLst>
      <p:ext uri="{BB962C8B-B14F-4D97-AF65-F5344CB8AC3E}">
        <p14:creationId xmlns:p14="http://schemas.microsoft.com/office/powerpoint/2010/main" val="3529267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685800"/>
          </a:xfrm>
        </p:spPr>
        <p:txBody>
          <a:bodyPr>
            <a:normAutofit fontScale="90000"/>
          </a:bodyPr>
          <a:lstStyle/>
          <a:p>
            <a:r>
              <a:rPr lang="en-US" dirty="0" smtClean="0"/>
              <a:t>When do groups fail?</a:t>
            </a:r>
            <a:endParaRPr lang="en-US" dirty="0"/>
          </a:p>
        </p:txBody>
      </p:sp>
      <p:sp>
        <p:nvSpPr>
          <p:cNvPr id="5" name="Content Placeholder 4"/>
          <p:cNvSpPr>
            <a:spLocks noGrp="1"/>
          </p:cNvSpPr>
          <p:nvPr>
            <p:ph idx="1"/>
          </p:nvPr>
        </p:nvSpPr>
        <p:spPr>
          <a:xfrm>
            <a:off x="381000" y="1981200"/>
            <a:ext cx="7086600" cy="3657600"/>
          </a:xfrm>
        </p:spPr>
        <p:txBody>
          <a:bodyPr>
            <a:noAutofit/>
          </a:bodyPr>
          <a:lstStyle/>
          <a:p>
            <a:pPr>
              <a:buFont typeface="+mj-lt"/>
              <a:buAutoNum type="arabicPeriod"/>
            </a:pPr>
            <a:r>
              <a:rPr lang="en-US" sz="2400" dirty="0" smtClean="0">
                <a:solidFill>
                  <a:schemeClr val="accent1">
                    <a:lumMod val="75000"/>
                  </a:schemeClr>
                </a:solidFill>
              </a:rPr>
              <a:t>When important and necessary information is rejected</a:t>
            </a:r>
          </a:p>
          <a:p>
            <a:pPr marL="0" indent="0">
              <a:buNone/>
            </a:pPr>
            <a:r>
              <a:rPr lang="en-US" sz="2400" dirty="0" smtClean="0">
                <a:solidFill>
                  <a:schemeClr val="accent1">
                    <a:lumMod val="75000"/>
                  </a:schemeClr>
                </a:solidFill>
              </a:rPr>
              <a:t>	There is:	A Flawed </a:t>
            </a:r>
            <a:r>
              <a:rPr lang="en-US" sz="2400" dirty="0">
                <a:solidFill>
                  <a:schemeClr val="accent1">
                    <a:lumMod val="75000"/>
                  </a:schemeClr>
                </a:solidFill>
              </a:rPr>
              <a:t>leadership model </a:t>
            </a:r>
          </a:p>
          <a:p>
            <a:pPr marL="0" indent="0">
              <a:buNone/>
            </a:pPr>
            <a:r>
              <a:rPr lang="en-US" sz="2400" dirty="0">
                <a:solidFill>
                  <a:schemeClr val="accent1">
                    <a:lumMod val="75000"/>
                  </a:schemeClr>
                </a:solidFill>
              </a:rPr>
              <a:t>	</a:t>
            </a:r>
            <a:r>
              <a:rPr lang="en-US" sz="2400" dirty="0" smtClean="0">
                <a:solidFill>
                  <a:schemeClr val="accent1">
                    <a:lumMod val="75000"/>
                  </a:schemeClr>
                </a:solidFill>
              </a:rPr>
              <a:t>	Poor communication</a:t>
            </a:r>
            <a:endParaRPr lang="en-US" sz="2400" dirty="0" smtClean="0">
              <a:solidFill>
                <a:schemeClr val="accent1">
                  <a:lumMod val="75000"/>
                </a:schemeClr>
              </a:solidFill>
            </a:endParaRPr>
          </a:p>
          <a:p>
            <a:pPr>
              <a:buFont typeface="+mj-lt"/>
              <a:buAutoNum type="arabicPeriod"/>
            </a:pPr>
            <a:endParaRPr lang="en-US" sz="2400" dirty="0" smtClean="0">
              <a:solidFill>
                <a:schemeClr val="accent1">
                  <a:lumMod val="75000"/>
                </a:schemeClr>
              </a:solidFill>
            </a:endParaRPr>
          </a:p>
          <a:p>
            <a:pPr>
              <a:buFont typeface="+mj-lt"/>
              <a:buAutoNum type="arabicPeriod" startAt="2"/>
            </a:pPr>
            <a:r>
              <a:rPr lang="en-US" sz="2400" dirty="0" smtClean="0">
                <a:solidFill>
                  <a:schemeClr val="accent1">
                    <a:lumMod val="75000"/>
                  </a:schemeClr>
                </a:solidFill>
              </a:rPr>
              <a:t>When important and necessary information is withheld</a:t>
            </a:r>
            <a:endParaRPr lang="en-US" sz="2400" dirty="0" smtClean="0">
              <a:solidFill>
                <a:schemeClr val="accent1">
                  <a:lumMod val="75000"/>
                </a:schemeClr>
              </a:solidFill>
            </a:endParaRPr>
          </a:p>
          <a:p>
            <a:pPr marL="0" indent="0">
              <a:buNone/>
            </a:pPr>
            <a:r>
              <a:rPr lang="en-US" sz="2400" dirty="0" smtClean="0">
                <a:solidFill>
                  <a:schemeClr val="accent1">
                    <a:lumMod val="75000"/>
                  </a:schemeClr>
                </a:solidFill>
              </a:rPr>
              <a:t>	</a:t>
            </a:r>
            <a:r>
              <a:rPr lang="en-US" sz="2400" dirty="0" smtClean="0">
                <a:solidFill>
                  <a:schemeClr val="accent1">
                    <a:lumMod val="75000"/>
                  </a:schemeClr>
                </a:solidFill>
              </a:rPr>
              <a:t>There is: </a:t>
            </a:r>
            <a:r>
              <a:rPr lang="en-US" sz="2400" dirty="0">
                <a:solidFill>
                  <a:schemeClr val="accent1">
                    <a:lumMod val="75000"/>
                  </a:schemeClr>
                </a:solidFill>
              </a:rPr>
              <a:t>	</a:t>
            </a:r>
            <a:r>
              <a:rPr lang="en-US" sz="2400" dirty="0" smtClean="0">
                <a:solidFill>
                  <a:schemeClr val="accent1">
                    <a:lumMod val="75000"/>
                  </a:schemeClr>
                </a:solidFill>
              </a:rPr>
              <a:t>Inadequately engaged</a:t>
            </a:r>
          </a:p>
          <a:p>
            <a:pPr marL="0" indent="0">
              <a:buNone/>
            </a:pPr>
            <a:r>
              <a:rPr lang="en-US" sz="2400" dirty="0">
                <a:solidFill>
                  <a:schemeClr val="accent1">
                    <a:lumMod val="75000"/>
                  </a:schemeClr>
                </a:solidFill>
              </a:rPr>
              <a:t>	</a:t>
            </a:r>
            <a:r>
              <a:rPr lang="en-US" sz="2400" dirty="0" smtClean="0">
                <a:solidFill>
                  <a:schemeClr val="accent1">
                    <a:lumMod val="75000"/>
                  </a:schemeClr>
                </a:solidFill>
              </a:rPr>
              <a:t>	Inadequately </a:t>
            </a:r>
            <a:r>
              <a:rPr lang="en-US" sz="2400" dirty="0" smtClean="0">
                <a:solidFill>
                  <a:schemeClr val="accent1">
                    <a:lumMod val="75000"/>
                  </a:schemeClr>
                </a:solidFill>
              </a:rPr>
              <a:t>assertive</a:t>
            </a:r>
            <a:endParaRPr lang="en-US" sz="2400" dirty="0">
              <a:solidFill>
                <a:schemeClr val="accent1">
                  <a:lumMod val="75000"/>
                </a:schemeClr>
              </a:solidFill>
            </a:endParaRPr>
          </a:p>
        </p:txBody>
      </p:sp>
    </p:spTree>
    <p:extLst>
      <p:ext uri="{BB962C8B-B14F-4D97-AF65-F5344CB8AC3E}">
        <p14:creationId xmlns:p14="http://schemas.microsoft.com/office/powerpoint/2010/main" val="24353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Are We Really That Effective with Teamwork?</a:t>
            </a:r>
          </a:p>
        </p:txBody>
      </p:sp>
    </p:spTree>
    <p:extLst>
      <p:ext uri="{BB962C8B-B14F-4D97-AF65-F5344CB8AC3E}">
        <p14:creationId xmlns:p14="http://schemas.microsoft.com/office/powerpoint/2010/main" val="385920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Ingredients of </a:t>
            </a:r>
            <a:r>
              <a:rPr lang="en-US" dirty="0" smtClean="0"/>
              <a:t>Teamwork? </a:t>
            </a:r>
            <a:endParaRPr lang="en-US" dirty="0"/>
          </a:p>
        </p:txBody>
      </p:sp>
      <p:sp>
        <p:nvSpPr>
          <p:cNvPr id="3" name="Content Placeholder 2"/>
          <p:cNvSpPr>
            <a:spLocks noGrp="1"/>
          </p:cNvSpPr>
          <p:nvPr>
            <p:ph idx="1"/>
          </p:nvPr>
        </p:nvSpPr>
        <p:spPr/>
        <p:txBody>
          <a:bodyPr/>
          <a:lstStyle/>
          <a:p>
            <a:r>
              <a:rPr lang="en-US" dirty="0" smtClean="0"/>
              <a:t>Group Emotional Intelligence </a:t>
            </a:r>
          </a:p>
          <a:p>
            <a:r>
              <a:rPr lang="en-US" dirty="0" smtClean="0"/>
              <a:t>Trust</a:t>
            </a:r>
          </a:p>
          <a:p>
            <a:r>
              <a:rPr lang="en-US" dirty="0" smtClean="0"/>
              <a:t>Effective communication</a:t>
            </a:r>
          </a:p>
          <a:p>
            <a:r>
              <a:rPr lang="en-US" dirty="0" smtClean="0"/>
              <a:t>Selflessness</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401013" y="1554881"/>
              <a:ext cx="46440" cy="32940"/>
            </p14:xfrm>
          </p:contentPart>
        </mc:Choice>
        <mc:Fallback xmlns="">
          <p:pic>
            <p:nvPicPr>
              <p:cNvPr id="5" name="Ink 4"/>
              <p:cNvPicPr/>
              <p:nvPr/>
            </p:nvPicPr>
            <p:blipFill>
              <a:blip r:embed="rId3"/>
              <a:stretch>
                <a:fillRect/>
              </a:stretch>
            </p:blipFill>
            <p:spPr>
              <a:xfrm>
                <a:off x="4393093" y="1547004"/>
                <a:ext cx="60480" cy="46904"/>
              </a:xfrm>
              <a:prstGeom prst="rect">
                <a:avLst/>
              </a:prstGeom>
            </p:spPr>
          </p:pic>
        </mc:Fallback>
      </mc:AlternateContent>
    </p:spTree>
    <p:extLst>
      <p:ext uri="{BB962C8B-B14F-4D97-AF65-F5344CB8AC3E}">
        <p14:creationId xmlns:p14="http://schemas.microsoft.com/office/powerpoint/2010/main" val="2661583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title"/>
          </p:nvPr>
        </p:nvSpPr>
        <p:spPr>
          <a:xfrm>
            <a:off x="1657350" y="1085850"/>
            <a:ext cx="6172200" cy="857250"/>
          </a:xfrm>
        </p:spPr>
        <p:txBody>
          <a:bodyPr>
            <a:normAutofit fontScale="90000"/>
          </a:bodyPr>
          <a:lstStyle/>
          <a:p>
            <a:pPr eaLnBrk="1" hangingPunct="1"/>
            <a:r>
              <a:rPr lang="en-US" altLang="en-US" b="1" dirty="0"/>
              <a:t>A Community Building Model</a:t>
            </a:r>
          </a:p>
        </p:txBody>
      </p:sp>
      <p:sp>
        <p:nvSpPr>
          <p:cNvPr id="63491" name="Text Box 9"/>
          <p:cNvSpPr txBox="1">
            <a:spLocks noChangeArrowheads="1"/>
          </p:cNvSpPr>
          <p:nvPr/>
        </p:nvSpPr>
        <p:spPr bwMode="auto">
          <a:xfrm>
            <a:off x="2171700" y="4686301"/>
            <a:ext cx="19431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2100" b="1" dirty="0">
                <a:solidFill>
                  <a:schemeClr val="tx2"/>
                </a:solidFill>
                <a:latin typeface="Tahoma" panose="020B0604030504040204" pitchFamily="34" charset="0"/>
              </a:rPr>
              <a:t>Cooperation</a:t>
            </a:r>
          </a:p>
        </p:txBody>
      </p:sp>
      <p:sp>
        <p:nvSpPr>
          <p:cNvPr id="63492" name="Text Box 10"/>
          <p:cNvSpPr txBox="1">
            <a:spLocks noChangeArrowheads="1"/>
          </p:cNvSpPr>
          <p:nvPr/>
        </p:nvSpPr>
        <p:spPr bwMode="auto">
          <a:xfrm>
            <a:off x="3829050" y="4114801"/>
            <a:ext cx="971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2100" b="1" dirty="0">
                <a:solidFill>
                  <a:schemeClr val="tx2"/>
                </a:solidFill>
                <a:latin typeface="Tahoma" panose="020B0604030504040204" pitchFamily="34" charset="0"/>
              </a:rPr>
              <a:t>Trust</a:t>
            </a:r>
          </a:p>
        </p:txBody>
      </p:sp>
      <p:sp>
        <p:nvSpPr>
          <p:cNvPr id="63493" name="Text Box 11"/>
          <p:cNvSpPr txBox="1">
            <a:spLocks noChangeArrowheads="1"/>
          </p:cNvSpPr>
          <p:nvPr/>
        </p:nvSpPr>
        <p:spPr bwMode="auto">
          <a:xfrm>
            <a:off x="4057650" y="3429001"/>
            <a:ext cx="25717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2100" b="1" dirty="0">
                <a:solidFill>
                  <a:schemeClr val="tx2"/>
                </a:solidFill>
                <a:latin typeface="Tahoma" panose="020B0604030504040204" pitchFamily="34" charset="0"/>
              </a:rPr>
              <a:t>Problem Solving</a:t>
            </a:r>
          </a:p>
        </p:txBody>
      </p:sp>
      <p:sp>
        <p:nvSpPr>
          <p:cNvPr id="63494" name="Text Box 12"/>
          <p:cNvSpPr txBox="1">
            <a:spLocks noChangeArrowheads="1"/>
          </p:cNvSpPr>
          <p:nvPr/>
        </p:nvSpPr>
        <p:spPr bwMode="auto">
          <a:xfrm>
            <a:off x="6115050" y="2686051"/>
            <a:ext cx="16002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2100" b="1" dirty="0">
                <a:solidFill>
                  <a:schemeClr val="tx2"/>
                </a:solidFill>
                <a:latin typeface="Tahoma" panose="020B0604030504040204" pitchFamily="34" charset="0"/>
              </a:rPr>
              <a:t>Challenge</a:t>
            </a:r>
          </a:p>
        </p:txBody>
      </p:sp>
      <p:sp>
        <p:nvSpPr>
          <p:cNvPr id="63495" name="Text Box 13"/>
          <p:cNvSpPr txBox="1">
            <a:spLocks noChangeArrowheads="1"/>
          </p:cNvSpPr>
          <p:nvPr/>
        </p:nvSpPr>
        <p:spPr bwMode="auto">
          <a:xfrm>
            <a:off x="1143000" y="5314951"/>
            <a:ext cx="20002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latin typeface="Tahoma" panose="020B0604030504040204" pitchFamily="34" charset="0"/>
              </a:rPr>
              <a:t>Role of Facilitator</a:t>
            </a:r>
          </a:p>
        </p:txBody>
      </p:sp>
      <p:sp>
        <p:nvSpPr>
          <p:cNvPr id="63496" name="Line 14"/>
          <p:cNvSpPr>
            <a:spLocks noChangeShapeType="1"/>
          </p:cNvSpPr>
          <p:nvPr/>
        </p:nvSpPr>
        <p:spPr bwMode="auto">
          <a:xfrm>
            <a:off x="2971800" y="5429250"/>
            <a:ext cx="4629150"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sp>
        <p:nvSpPr>
          <p:cNvPr id="63497" name="Text Box 15"/>
          <p:cNvSpPr txBox="1">
            <a:spLocks noChangeArrowheads="1"/>
          </p:cNvSpPr>
          <p:nvPr/>
        </p:nvSpPr>
        <p:spPr bwMode="auto">
          <a:xfrm rot="19822725">
            <a:off x="3771900" y="4787847"/>
            <a:ext cx="1714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solidFill>
                  <a:schemeClr val="hlink"/>
                </a:solidFill>
                <a:latin typeface="Tahoma" panose="020B0604030504040204" pitchFamily="34" charset="0"/>
              </a:rPr>
              <a:t>Group formation</a:t>
            </a:r>
          </a:p>
        </p:txBody>
      </p:sp>
      <p:sp>
        <p:nvSpPr>
          <p:cNvPr id="63498" name="Text Box 16"/>
          <p:cNvSpPr txBox="1">
            <a:spLocks noChangeArrowheads="1"/>
          </p:cNvSpPr>
          <p:nvPr/>
        </p:nvSpPr>
        <p:spPr bwMode="auto">
          <a:xfrm rot="19774977">
            <a:off x="5200650" y="3987747"/>
            <a:ext cx="16002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solidFill>
                  <a:schemeClr val="hlink"/>
                </a:solidFill>
                <a:latin typeface="Tahoma" panose="020B0604030504040204" pitchFamily="34" charset="0"/>
              </a:rPr>
              <a:t>Group challenge</a:t>
            </a:r>
          </a:p>
        </p:txBody>
      </p:sp>
      <p:sp>
        <p:nvSpPr>
          <p:cNvPr id="63499" name="Text Box 17"/>
          <p:cNvSpPr txBox="1">
            <a:spLocks noChangeArrowheads="1"/>
          </p:cNvSpPr>
          <p:nvPr/>
        </p:nvSpPr>
        <p:spPr bwMode="auto">
          <a:xfrm rot="19808734">
            <a:off x="6629400" y="3072230"/>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solidFill>
                  <a:schemeClr val="hlink"/>
                </a:solidFill>
                <a:latin typeface="Tahoma" panose="020B0604030504040204" pitchFamily="34" charset="0"/>
              </a:rPr>
              <a:t>Group support</a:t>
            </a:r>
          </a:p>
        </p:txBody>
      </p:sp>
      <p:sp>
        <p:nvSpPr>
          <p:cNvPr id="63500" name="Text Box 18"/>
          <p:cNvSpPr txBox="1">
            <a:spLocks noChangeArrowheads="1"/>
          </p:cNvSpPr>
          <p:nvPr/>
        </p:nvSpPr>
        <p:spPr bwMode="auto">
          <a:xfrm>
            <a:off x="2857500" y="5486401"/>
            <a:ext cx="9144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latin typeface="Tahoma" panose="020B0604030504040204" pitchFamily="34" charset="0"/>
              </a:rPr>
              <a:t>Leader</a:t>
            </a:r>
          </a:p>
        </p:txBody>
      </p:sp>
      <p:sp>
        <p:nvSpPr>
          <p:cNvPr id="63501" name="Text Box 19"/>
          <p:cNvSpPr txBox="1">
            <a:spLocks noChangeArrowheads="1"/>
          </p:cNvSpPr>
          <p:nvPr/>
        </p:nvSpPr>
        <p:spPr bwMode="auto">
          <a:xfrm>
            <a:off x="4057650" y="5486401"/>
            <a:ext cx="8572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latin typeface="Tahoma" panose="020B0604030504040204" pitchFamily="34" charset="0"/>
              </a:rPr>
              <a:t>Guide</a:t>
            </a:r>
          </a:p>
        </p:txBody>
      </p:sp>
      <p:sp>
        <p:nvSpPr>
          <p:cNvPr id="63502" name="Text Box 20"/>
          <p:cNvSpPr txBox="1">
            <a:spLocks noChangeArrowheads="1"/>
          </p:cNvSpPr>
          <p:nvPr/>
        </p:nvSpPr>
        <p:spPr bwMode="auto">
          <a:xfrm>
            <a:off x="5029200" y="5486401"/>
            <a:ext cx="8001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latin typeface="Tahoma" panose="020B0604030504040204" pitchFamily="34" charset="0"/>
              </a:rPr>
              <a:t>Mentor</a:t>
            </a:r>
          </a:p>
        </p:txBody>
      </p:sp>
      <p:sp>
        <p:nvSpPr>
          <p:cNvPr id="63503" name="Text Box 21"/>
          <p:cNvSpPr txBox="1">
            <a:spLocks noChangeArrowheads="1"/>
          </p:cNvSpPr>
          <p:nvPr/>
        </p:nvSpPr>
        <p:spPr bwMode="auto">
          <a:xfrm>
            <a:off x="6286500" y="5486401"/>
            <a:ext cx="12001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500" dirty="0">
                <a:latin typeface="Tahoma" panose="020B0604030504040204" pitchFamily="34" charset="0"/>
              </a:rPr>
              <a:t>Consultant</a:t>
            </a:r>
          </a:p>
        </p:txBody>
      </p:sp>
      <p:sp>
        <p:nvSpPr>
          <p:cNvPr id="63504" name="Line 22"/>
          <p:cNvSpPr>
            <a:spLocks noChangeShapeType="1"/>
          </p:cNvSpPr>
          <p:nvPr/>
        </p:nvSpPr>
        <p:spPr bwMode="auto">
          <a:xfrm flipV="1">
            <a:off x="5200650" y="4514850"/>
            <a:ext cx="171450" cy="1143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sp>
        <p:nvSpPr>
          <p:cNvPr id="63505" name="Line 23"/>
          <p:cNvSpPr>
            <a:spLocks noChangeShapeType="1"/>
          </p:cNvSpPr>
          <p:nvPr/>
        </p:nvSpPr>
        <p:spPr bwMode="auto">
          <a:xfrm flipV="1">
            <a:off x="6572250" y="3714750"/>
            <a:ext cx="171450" cy="1143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sp>
        <p:nvSpPr>
          <p:cNvPr id="63506" name="Text Box 24"/>
          <p:cNvSpPr txBox="1">
            <a:spLocks noChangeArrowheads="1"/>
          </p:cNvSpPr>
          <p:nvPr/>
        </p:nvSpPr>
        <p:spPr bwMode="auto">
          <a:xfrm>
            <a:off x="1485900" y="2686051"/>
            <a:ext cx="1828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radley Hand ITC" panose="03070402050302030203" pitchFamily="66" charset="0"/>
              </a:defRPr>
            </a:lvl1pPr>
            <a:lvl2pPr marL="742950" indent="-285750" eaLnBrk="0" hangingPunct="0">
              <a:spcBef>
                <a:spcPct val="20000"/>
              </a:spcBef>
              <a:buChar char="–"/>
              <a:defRPr sz="2800">
                <a:solidFill>
                  <a:schemeClr val="tx1"/>
                </a:solidFill>
                <a:latin typeface="Bradley Hand ITC" panose="03070402050302030203" pitchFamily="66" charset="0"/>
              </a:defRPr>
            </a:lvl2pPr>
            <a:lvl3pPr marL="1143000" indent="-228600" eaLnBrk="0" hangingPunct="0">
              <a:spcBef>
                <a:spcPct val="20000"/>
              </a:spcBef>
              <a:buChar char="•"/>
              <a:defRPr sz="2400">
                <a:solidFill>
                  <a:schemeClr val="tx1"/>
                </a:solidFill>
                <a:latin typeface="Bradley Hand ITC" panose="03070402050302030203" pitchFamily="66" charset="0"/>
              </a:defRPr>
            </a:lvl3pPr>
            <a:lvl4pPr marL="1600200" indent="-228600" eaLnBrk="0" hangingPunct="0">
              <a:spcBef>
                <a:spcPct val="20000"/>
              </a:spcBef>
              <a:buChar char="–"/>
              <a:defRPr sz="2000">
                <a:solidFill>
                  <a:schemeClr val="tx1"/>
                </a:solidFill>
                <a:latin typeface="Bradley Hand ITC" panose="03070402050302030203" pitchFamily="66" charset="0"/>
              </a:defRPr>
            </a:lvl4pPr>
            <a:lvl5pPr marL="2057400" indent="-228600" eaLnBrk="0" hangingPunct="0">
              <a:spcBef>
                <a:spcPct val="20000"/>
              </a:spcBef>
              <a:buChar char="»"/>
              <a:defRPr sz="2000">
                <a:solidFill>
                  <a:schemeClr val="tx1"/>
                </a:solidFill>
                <a:latin typeface="Bradley Hand ITC" panose="03070402050302030203" pitchFamily="66" charset="0"/>
              </a:defRPr>
            </a:lvl5pPr>
            <a:lvl6pPr marL="2514600" indent="-228600" eaLnBrk="0" fontAlgn="base" hangingPunct="0">
              <a:spcBef>
                <a:spcPct val="20000"/>
              </a:spcBef>
              <a:spcAft>
                <a:spcPct val="0"/>
              </a:spcAft>
              <a:buChar char="»"/>
              <a:defRPr sz="2000">
                <a:solidFill>
                  <a:schemeClr val="tx1"/>
                </a:solidFill>
                <a:latin typeface="Bradley Hand ITC" panose="03070402050302030203" pitchFamily="66" charset="0"/>
              </a:defRPr>
            </a:lvl6pPr>
            <a:lvl7pPr marL="2971800" indent="-228600" eaLnBrk="0" fontAlgn="base" hangingPunct="0">
              <a:spcBef>
                <a:spcPct val="20000"/>
              </a:spcBef>
              <a:spcAft>
                <a:spcPct val="0"/>
              </a:spcAft>
              <a:buChar char="»"/>
              <a:defRPr sz="2000">
                <a:solidFill>
                  <a:schemeClr val="tx1"/>
                </a:solidFill>
                <a:latin typeface="Bradley Hand ITC" panose="03070402050302030203" pitchFamily="66" charset="0"/>
              </a:defRPr>
            </a:lvl7pPr>
            <a:lvl8pPr marL="3429000" indent="-228600" eaLnBrk="0" fontAlgn="base" hangingPunct="0">
              <a:spcBef>
                <a:spcPct val="20000"/>
              </a:spcBef>
              <a:spcAft>
                <a:spcPct val="0"/>
              </a:spcAft>
              <a:buChar char="»"/>
              <a:defRPr sz="2000">
                <a:solidFill>
                  <a:schemeClr val="tx1"/>
                </a:solidFill>
                <a:latin typeface="Bradley Hand ITC" panose="03070402050302030203" pitchFamily="66" charset="0"/>
              </a:defRPr>
            </a:lvl8pPr>
            <a:lvl9pPr marL="3886200" indent="-228600" eaLnBrk="0" fontAlgn="base" hangingPunct="0">
              <a:spcBef>
                <a:spcPct val="20000"/>
              </a:spcBef>
              <a:spcAft>
                <a:spcPct val="0"/>
              </a:spcAft>
              <a:buChar char="»"/>
              <a:defRPr sz="2000">
                <a:solidFill>
                  <a:schemeClr val="tx1"/>
                </a:solidFill>
                <a:latin typeface="Bradley Hand ITC" panose="03070402050302030203" pitchFamily="66" charset="0"/>
              </a:defRPr>
            </a:lvl9pPr>
          </a:lstStyle>
          <a:p>
            <a:pPr eaLnBrk="1" hangingPunct="1">
              <a:spcBef>
                <a:spcPct val="50000"/>
              </a:spcBef>
              <a:buFontTx/>
              <a:buNone/>
            </a:pPr>
            <a:r>
              <a:rPr lang="en-US" altLang="en-US" sz="1200" dirty="0">
                <a:latin typeface="Tahoma" panose="020B0604030504040204" pitchFamily="34" charset="0"/>
              </a:rPr>
              <a:t>Frank, 2001</a:t>
            </a:r>
          </a:p>
        </p:txBody>
      </p:sp>
    </p:spTree>
    <p:extLst>
      <p:ext uri="{BB962C8B-B14F-4D97-AF65-F5344CB8AC3E}">
        <p14:creationId xmlns:p14="http://schemas.microsoft.com/office/powerpoint/2010/main" val="22270494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9870059"/>
              </p:ext>
            </p:extLst>
          </p:nvPr>
        </p:nvGraphicFramePr>
        <p:xfrm>
          <a:off x="990600" y="1295400"/>
          <a:ext cx="6322220" cy="2865120"/>
        </p:xfrm>
        <a:graphic>
          <a:graphicData uri="http://schemas.openxmlformats.org/drawingml/2006/table">
            <a:tbl>
              <a:tblPr firstRow="1" firstCol="1" bandRow="1">
                <a:tableStyleId>{5C22544A-7EE6-4342-B048-85BDC9FD1C3A}</a:tableStyleId>
              </a:tblPr>
              <a:tblGrid>
                <a:gridCol w="402298">
                  <a:extLst>
                    <a:ext uri="{9D8B030D-6E8A-4147-A177-3AD203B41FA5}">
                      <a16:colId xmlns:a16="http://schemas.microsoft.com/office/drawing/2014/main" val="20000"/>
                    </a:ext>
                  </a:extLst>
                </a:gridCol>
                <a:gridCol w="1542141">
                  <a:extLst>
                    <a:ext uri="{9D8B030D-6E8A-4147-A177-3AD203B41FA5}">
                      <a16:colId xmlns:a16="http://schemas.microsoft.com/office/drawing/2014/main" val="20001"/>
                    </a:ext>
                  </a:extLst>
                </a:gridCol>
                <a:gridCol w="2380261">
                  <a:extLst>
                    <a:ext uri="{9D8B030D-6E8A-4147-A177-3AD203B41FA5}">
                      <a16:colId xmlns:a16="http://schemas.microsoft.com/office/drawing/2014/main" val="20002"/>
                    </a:ext>
                  </a:extLst>
                </a:gridCol>
                <a:gridCol w="1635452">
                  <a:extLst>
                    <a:ext uri="{9D8B030D-6E8A-4147-A177-3AD203B41FA5}">
                      <a16:colId xmlns:a16="http://schemas.microsoft.com/office/drawing/2014/main" val="20003"/>
                    </a:ext>
                  </a:extLst>
                </a:gridCol>
                <a:gridCol w="362068">
                  <a:extLst>
                    <a:ext uri="{9D8B030D-6E8A-4147-A177-3AD203B41FA5}">
                      <a16:colId xmlns:a16="http://schemas.microsoft.com/office/drawing/2014/main" val="20004"/>
                    </a:ext>
                  </a:extLst>
                </a:gridCol>
              </a:tblGrid>
              <a:tr h="413781">
                <a:tc gridSpan="2">
                  <a:txBody>
                    <a:bodyPr/>
                    <a:lstStyle/>
                    <a:p>
                      <a:pPr marL="0" marR="0">
                        <a:lnSpc>
                          <a:spcPct val="200000"/>
                        </a:lnSpc>
                        <a:spcBef>
                          <a:spcPts val="0"/>
                        </a:spcBef>
                        <a:spcAft>
                          <a:spcPts val="0"/>
                        </a:spcAft>
                      </a:pPr>
                      <a:r>
                        <a:rPr lang="en-US" sz="800">
                          <a:effectLst/>
                        </a:rPr>
                        <a:t>Level of team learning</a:t>
                      </a:r>
                      <a:endParaRPr lang="en-US" sz="900">
                        <a:effectLst/>
                        <a:latin typeface="Cambria" charset="0"/>
                        <a:ea typeface="ＭＳ 明朝" charset="-128"/>
                        <a:cs typeface="Times New Roman" charset="0"/>
                      </a:endParaRPr>
                    </a:p>
                  </a:txBody>
                  <a:tcPr marL="51435" marR="51435" marT="0" marB="0"/>
                </a:tc>
                <a:tc hMerge="1">
                  <a:txBody>
                    <a:bodyPr/>
                    <a:lstStyle/>
                    <a:p>
                      <a:endParaRPr lang="en-US"/>
                    </a:p>
                  </a:txBody>
                  <a:tcPr/>
                </a:tc>
                <a:tc>
                  <a:txBody>
                    <a:bodyPr/>
                    <a:lstStyle/>
                    <a:p>
                      <a:pPr marL="0" marR="0">
                        <a:lnSpc>
                          <a:spcPct val="200000"/>
                        </a:lnSpc>
                        <a:spcBef>
                          <a:spcPts val="0"/>
                        </a:spcBef>
                        <a:spcAft>
                          <a:spcPts val="0"/>
                        </a:spcAft>
                      </a:pPr>
                      <a:r>
                        <a:rPr lang="en-US" sz="800">
                          <a:effectLst/>
                        </a:rPr>
                        <a:t>Examples</a:t>
                      </a:r>
                      <a:endParaRPr lang="en-US" sz="900">
                        <a:effectLst/>
                        <a:latin typeface="Cambria" charset="0"/>
                        <a:ea typeface="ＭＳ 明朝" charset="-128"/>
                        <a:cs typeface="Times New Roman" charset="0"/>
                      </a:endParaRPr>
                    </a:p>
                  </a:txBody>
                  <a:tcPr marL="51435" marR="51435" marT="0" marB="0"/>
                </a:tc>
                <a:tc gridSpan="2">
                  <a:txBody>
                    <a:bodyPr/>
                    <a:lstStyle/>
                    <a:p>
                      <a:pPr marL="0" marR="0">
                        <a:lnSpc>
                          <a:spcPct val="200000"/>
                        </a:lnSpc>
                        <a:spcBef>
                          <a:spcPts val="0"/>
                        </a:spcBef>
                        <a:spcAft>
                          <a:spcPts val="0"/>
                        </a:spcAft>
                      </a:pPr>
                      <a:r>
                        <a:rPr lang="en-US" sz="800">
                          <a:effectLst/>
                        </a:rPr>
                        <a:t>Presence of learning factors</a:t>
                      </a:r>
                      <a:endParaRPr lang="en-US" sz="900">
                        <a:effectLst/>
                        <a:latin typeface="Cambria" charset="0"/>
                        <a:ea typeface="ＭＳ 明朝" charset="-128"/>
                        <a:cs typeface="Times New Roman" charset="0"/>
                      </a:endParaRPr>
                    </a:p>
                  </a:txBody>
                  <a:tcPr marL="51435" marR="51435" marT="0" marB="0"/>
                </a:tc>
                <a:tc hMerge="1">
                  <a:txBody>
                    <a:bodyPr/>
                    <a:lstStyle/>
                    <a:p>
                      <a:endParaRPr lang="en-US"/>
                    </a:p>
                  </a:txBody>
                  <a:tcPr/>
                </a:tc>
                <a:extLst>
                  <a:ext uri="{0D108BD9-81ED-4DB2-BD59-A6C34878D82A}">
                    <a16:rowId xmlns:a16="http://schemas.microsoft.com/office/drawing/2014/main" val="10000"/>
                  </a:ext>
                </a:extLst>
              </a:tr>
              <a:tr h="413781">
                <a:tc rowSpan="2">
                  <a:txBody>
                    <a:bodyPr/>
                    <a:lstStyle/>
                    <a:p>
                      <a:pPr marL="0" marR="0">
                        <a:lnSpc>
                          <a:spcPct val="200000"/>
                        </a:lnSpc>
                        <a:spcBef>
                          <a:spcPts val="0"/>
                        </a:spcBef>
                        <a:spcAft>
                          <a:spcPts val="0"/>
                        </a:spcAft>
                      </a:pPr>
                      <a:r>
                        <a:rPr lang="en-US" sz="800">
                          <a:effectLst/>
                        </a:rPr>
                        <a:t>1</a:t>
                      </a:r>
                      <a:endParaRPr lang="en-US" sz="900">
                        <a:effectLst/>
                        <a:latin typeface="Cambria" charset="0"/>
                        <a:ea typeface="ＭＳ 明朝" charset="-128"/>
                        <a:cs typeface="Times New Roman" charset="0"/>
                      </a:endParaRPr>
                    </a:p>
                  </a:txBody>
                  <a:tcPr marL="51435" marR="51435" marT="0" marB="0"/>
                </a:tc>
                <a:tc rowSpan="2">
                  <a:txBody>
                    <a:bodyPr/>
                    <a:lstStyle/>
                    <a:p>
                      <a:pPr marL="0" marR="0">
                        <a:lnSpc>
                          <a:spcPct val="200000"/>
                        </a:lnSpc>
                        <a:spcBef>
                          <a:spcPts val="0"/>
                        </a:spcBef>
                        <a:spcAft>
                          <a:spcPts val="0"/>
                        </a:spcAft>
                      </a:pPr>
                      <a:r>
                        <a:rPr lang="en-US" sz="800">
                          <a:effectLst/>
                        </a:rPr>
                        <a:t>Minimal team learning</a:t>
                      </a:r>
                      <a:endParaRPr lang="en-US" sz="900">
                        <a:effectLst/>
                        <a:latin typeface="Cambria" charset="0"/>
                        <a:ea typeface="ＭＳ 明朝" charset="-128"/>
                        <a:cs typeface="Times New Roman" charset="0"/>
                      </a:endParaRPr>
                    </a:p>
                  </a:txBody>
                  <a:tcPr marL="51435" marR="51435" marT="0" marB="0"/>
                </a:tc>
                <a:tc rowSpan="2">
                  <a:txBody>
                    <a:bodyPr/>
                    <a:lstStyle/>
                    <a:p>
                      <a:pPr marL="0" marR="0">
                        <a:lnSpc>
                          <a:spcPct val="200000"/>
                        </a:lnSpc>
                        <a:spcBef>
                          <a:spcPts val="0"/>
                        </a:spcBef>
                        <a:spcAft>
                          <a:spcPts val="0"/>
                        </a:spcAft>
                      </a:pPr>
                      <a:r>
                        <a:rPr lang="en-US" sz="800">
                          <a:effectLst/>
                        </a:rPr>
                        <a:t>Traditional small groups and group projects</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Interdependence </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No</a:t>
                      </a:r>
                      <a:endParaRPr lang="en-US" sz="900">
                        <a:effectLst/>
                        <a:latin typeface="Cambria" charset="0"/>
                        <a:ea typeface="ＭＳ 明朝" charset="-128"/>
                        <a:cs typeface="Times New Roman" charset="0"/>
                      </a:endParaRPr>
                    </a:p>
                  </a:txBody>
                  <a:tcPr marL="51435" marR="51435" marT="0" marB="0"/>
                </a:tc>
                <a:extLst>
                  <a:ext uri="{0D108BD9-81ED-4DB2-BD59-A6C34878D82A}">
                    <a16:rowId xmlns:a16="http://schemas.microsoft.com/office/drawing/2014/main" val="10001"/>
                  </a:ext>
                </a:extLst>
              </a:tr>
              <a:tr h="4137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200000"/>
                        </a:lnSpc>
                        <a:spcBef>
                          <a:spcPts val="0"/>
                        </a:spcBef>
                        <a:spcAft>
                          <a:spcPts val="0"/>
                        </a:spcAft>
                      </a:pPr>
                      <a:r>
                        <a:rPr lang="en-US" sz="800">
                          <a:effectLst/>
                        </a:rPr>
                        <a:t>Explicit team skills focus</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No</a:t>
                      </a:r>
                      <a:endParaRPr lang="en-US" sz="900">
                        <a:effectLst/>
                        <a:latin typeface="Cambria" charset="0"/>
                        <a:ea typeface="ＭＳ 明朝" charset="-128"/>
                        <a:cs typeface="Times New Roman" charset="0"/>
                      </a:endParaRPr>
                    </a:p>
                  </a:txBody>
                  <a:tcPr marL="51435" marR="51435" marT="0" marB="0"/>
                </a:tc>
                <a:extLst>
                  <a:ext uri="{0D108BD9-81ED-4DB2-BD59-A6C34878D82A}">
                    <a16:rowId xmlns:a16="http://schemas.microsoft.com/office/drawing/2014/main" val="10002"/>
                  </a:ext>
                </a:extLst>
              </a:tr>
              <a:tr h="413781">
                <a:tc rowSpan="2">
                  <a:txBody>
                    <a:bodyPr/>
                    <a:lstStyle/>
                    <a:p>
                      <a:pPr marL="0" marR="0">
                        <a:lnSpc>
                          <a:spcPct val="200000"/>
                        </a:lnSpc>
                        <a:spcBef>
                          <a:spcPts val="0"/>
                        </a:spcBef>
                        <a:spcAft>
                          <a:spcPts val="0"/>
                        </a:spcAft>
                      </a:pPr>
                      <a:r>
                        <a:rPr lang="en-US" sz="800">
                          <a:effectLst/>
                        </a:rPr>
                        <a:t>2</a:t>
                      </a:r>
                      <a:endParaRPr lang="en-US" sz="900">
                        <a:effectLst/>
                        <a:latin typeface="Cambria" charset="0"/>
                        <a:ea typeface="ＭＳ 明朝" charset="-128"/>
                        <a:cs typeface="Times New Roman" charset="0"/>
                      </a:endParaRPr>
                    </a:p>
                  </a:txBody>
                  <a:tcPr marL="51435" marR="51435" marT="0" marB="0"/>
                </a:tc>
                <a:tc rowSpan="2">
                  <a:txBody>
                    <a:bodyPr/>
                    <a:lstStyle/>
                    <a:p>
                      <a:pPr marL="0" marR="0">
                        <a:lnSpc>
                          <a:spcPct val="200000"/>
                        </a:lnSpc>
                        <a:spcBef>
                          <a:spcPts val="0"/>
                        </a:spcBef>
                        <a:spcAft>
                          <a:spcPts val="0"/>
                        </a:spcAft>
                      </a:pPr>
                      <a:r>
                        <a:rPr lang="en-US" sz="800">
                          <a:effectLst/>
                        </a:rPr>
                        <a:t>Implicit team learning</a:t>
                      </a:r>
                      <a:endParaRPr lang="en-US" sz="900">
                        <a:effectLst/>
                        <a:latin typeface="Cambria" charset="0"/>
                        <a:ea typeface="ＭＳ 明朝" charset="-128"/>
                        <a:cs typeface="Times New Roman" charset="0"/>
                      </a:endParaRPr>
                    </a:p>
                  </a:txBody>
                  <a:tcPr marL="51435" marR="51435" marT="0" marB="0"/>
                </a:tc>
                <a:tc rowSpan="2">
                  <a:txBody>
                    <a:bodyPr/>
                    <a:lstStyle/>
                    <a:p>
                      <a:pPr marL="0" marR="0">
                        <a:lnSpc>
                          <a:spcPct val="200000"/>
                        </a:lnSpc>
                        <a:spcBef>
                          <a:spcPts val="0"/>
                        </a:spcBef>
                        <a:spcAft>
                          <a:spcPts val="0"/>
                        </a:spcAft>
                      </a:pPr>
                      <a:r>
                        <a:rPr lang="en-US" sz="800">
                          <a:effectLst/>
                        </a:rPr>
                        <a:t>Problem-based learning and Team-based learning</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Interdependence </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Yes</a:t>
                      </a:r>
                      <a:endParaRPr lang="en-US" sz="900">
                        <a:effectLst/>
                        <a:latin typeface="Cambria" charset="0"/>
                        <a:ea typeface="ＭＳ 明朝" charset="-128"/>
                        <a:cs typeface="Times New Roman" charset="0"/>
                      </a:endParaRPr>
                    </a:p>
                  </a:txBody>
                  <a:tcPr marL="51435" marR="51435" marT="0" marB="0"/>
                </a:tc>
                <a:extLst>
                  <a:ext uri="{0D108BD9-81ED-4DB2-BD59-A6C34878D82A}">
                    <a16:rowId xmlns:a16="http://schemas.microsoft.com/office/drawing/2014/main" val="10003"/>
                  </a:ext>
                </a:extLst>
              </a:tr>
              <a:tr h="3824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200000"/>
                        </a:lnSpc>
                        <a:spcBef>
                          <a:spcPts val="0"/>
                        </a:spcBef>
                        <a:spcAft>
                          <a:spcPts val="0"/>
                        </a:spcAft>
                      </a:pPr>
                      <a:r>
                        <a:rPr lang="en-US" sz="800">
                          <a:effectLst/>
                        </a:rPr>
                        <a:t>Explicit team skills focus</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No</a:t>
                      </a:r>
                      <a:endParaRPr lang="en-US" sz="900">
                        <a:effectLst/>
                        <a:latin typeface="Cambria" charset="0"/>
                        <a:ea typeface="ＭＳ 明朝" charset="-128"/>
                        <a:cs typeface="Times New Roman" charset="0"/>
                      </a:endParaRPr>
                    </a:p>
                  </a:txBody>
                  <a:tcPr marL="51435" marR="51435" marT="0" marB="0"/>
                </a:tc>
                <a:extLst>
                  <a:ext uri="{0D108BD9-81ED-4DB2-BD59-A6C34878D82A}">
                    <a16:rowId xmlns:a16="http://schemas.microsoft.com/office/drawing/2014/main" val="10004"/>
                  </a:ext>
                </a:extLst>
              </a:tr>
              <a:tr h="413781">
                <a:tc rowSpan="2">
                  <a:txBody>
                    <a:bodyPr/>
                    <a:lstStyle/>
                    <a:p>
                      <a:pPr marL="0" marR="0">
                        <a:lnSpc>
                          <a:spcPct val="200000"/>
                        </a:lnSpc>
                        <a:spcBef>
                          <a:spcPts val="0"/>
                        </a:spcBef>
                        <a:spcAft>
                          <a:spcPts val="0"/>
                        </a:spcAft>
                      </a:pPr>
                      <a:r>
                        <a:rPr lang="en-US" sz="800">
                          <a:effectLst/>
                        </a:rPr>
                        <a:t>3</a:t>
                      </a:r>
                      <a:endParaRPr lang="en-US" sz="900">
                        <a:effectLst/>
                        <a:latin typeface="Cambria" charset="0"/>
                        <a:ea typeface="ＭＳ 明朝" charset="-128"/>
                        <a:cs typeface="Times New Roman" charset="0"/>
                      </a:endParaRPr>
                    </a:p>
                  </a:txBody>
                  <a:tcPr marL="51435" marR="51435" marT="0" marB="0"/>
                </a:tc>
                <a:tc rowSpan="2">
                  <a:txBody>
                    <a:bodyPr/>
                    <a:lstStyle/>
                    <a:p>
                      <a:pPr marL="0" marR="0">
                        <a:lnSpc>
                          <a:spcPct val="200000"/>
                        </a:lnSpc>
                        <a:spcBef>
                          <a:spcPts val="0"/>
                        </a:spcBef>
                        <a:spcAft>
                          <a:spcPts val="0"/>
                        </a:spcAft>
                      </a:pPr>
                      <a:r>
                        <a:rPr lang="en-US" sz="800">
                          <a:effectLst/>
                        </a:rPr>
                        <a:t>Explicit team learning</a:t>
                      </a:r>
                      <a:endParaRPr lang="en-US" sz="900">
                        <a:effectLst/>
                        <a:latin typeface="Cambria" charset="0"/>
                        <a:ea typeface="ＭＳ 明朝" charset="-128"/>
                        <a:cs typeface="Times New Roman" charset="0"/>
                      </a:endParaRPr>
                    </a:p>
                  </a:txBody>
                  <a:tcPr marL="51435" marR="51435" marT="0" marB="0"/>
                </a:tc>
                <a:tc rowSpan="2">
                  <a:txBody>
                    <a:bodyPr/>
                    <a:lstStyle/>
                    <a:p>
                      <a:pPr marL="0" marR="0">
                        <a:lnSpc>
                          <a:spcPct val="200000"/>
                        </a:lnSpc>
                        <a:spcBef>
                          <a:spcPts val="0"/>
                        </a:spcBef>
                        <a:spcAft>
                          <a:spcPts val="0"/>
                        </a:spcAft>
                      </a:pPr>
                      <a:r>
                        <a:rPr lang="en-US" sz="800">
                          <a:effectLst/>
                        </a:rPr>
                        <a:t>Simulation, Maintenance of Certification in Anesthesia (MOCA)</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Interdependence </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a:effectLst/>
                        </a:rPr>
                        <a:t>Yes</a:t>
                      </a:r>
                      <a:endParaRPr lang="en-US" sz="900">
                        <a:effectLst/>
                        <a:latin typeface="Cambria" charset="0"/>
                        <a:ea typeface="ＭＳ 明朝" charset="-128"/>
                        <a:cs typeface="Times New Roman" charset="0"/>
                      </a:endParaRPr>
                    </a:p>
                  </a:txBody>
                  <a:tcPr marL="51435" marR="51435" marT="0" marB="0"/>
                </a:tc>
                <a:extLst>
                  <a:ext uri="{0D108BD9-81ED-4DB2-BD59-A6C34878D82A}">
                    <a16:rowId xmlns:a16="http://schemas.microsoft.com/office/drawing/2014/main" val="10005"/>
                  </a:ext>
                </a:extLst>
              </a:tr>
              <a:tr h="4137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200000"/>
                        </a:lnSpc>
                        <a:spcBef>
                          <a:spcPts val="0"/>
                        </a:spcBef>
                        <a:spcAft>
                          <a:spcPts val="0"/>
                        </a:spcAft>
                      </a:pPr>
                      <a:r>
                        <a:rPr lang="en-US" sz="800">
                          <a:effectLst/>
                        </a:rPr>
                        <a:t>Explicit team skills focus</a:t>
                      </a:r>
                      <a:endParaRPr lang="en-US" sz="900">
                        <a:effectLst/>
                        <a:latin typeface="Cambria" charset="0"/>
                        <a:ea typeface="ＭＳ 明朝" charset="-128"/>
                        <a:cs typeface="Times New Roman" charset="0"/>
                      </a:endParaRPr>
                    </a:p>
                  </a:txBody>
                  <a:tcPr marL="51435" marR="51435" marT="0" marB="0"/>
                </a:tc>
                <a:tc>
                  <a:txBody>
                    <a:bodyPr/>
                    <a:lstStyle/>
                    <a:p>
                      <a:pPr marL="0" marR="0">
                        <a:lnSpc>
                          <a:spcPct val="200000"/>
                        </a:lnSpc>
                        <a:spcBef>
                          <a:spcPts val="0"/>
                        </a:spcBef>
                        <a:spcAft>
                          <a:spcPts val="0"/>
                        </a:spcAft>
                      </a:pPr>
                      <a:r>
                        <a:rPr lang="en-US" sz="800" dirty="0">
                          <a:effectLst/>
                        </a:rPr>
                        <a:t>Yes</a:t>
                      </a:r>
                      <a:endParaRPr lang="en-US" sz="900" dirty="0">
                        <a:effectLst/>
                        <a:latin typeface="Cambria" charset="0"/>
                        <a:ea typeface="ＭＳ 明朝" charset="-128"/>
                        <a:cs typeface="Times New Roman" charset="0"/>
                      </a:endParaRPr>
                    </a:p>
                  </a:txBody>
                  <a:tcPr marL="51435" marR="514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5283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70" y="902197"/>
            <a:ext cx="8229600" cy="685800"/>
          </a:xfrm>
        </p:spPr>
        <p:txBody>
          <a:bodyPr>
            <a:normAutofit fontScale="90000"/>
          </a:bodyPr>
          <a:lstStyle/>
          <a:p>
            <a:r>
              <a:rPr lang="en-US" dirty="0" smtClean="0"/>
              <a:t>Five Team Member Values</a:t>
            </a:r>
            <a:endParaRPr lang="en-US" dirty="0"/>
          </a:p>
        </p:txBody>
      </p:sp>
      <p:sp>
        <p:nvSpPr>
          <p:cNvPr id="3" name="Content Placeholder 2"/>
          <p:cNvSpPr>
            <a:spLocks noGrp="1"/>
          </p:cNvSpPr>
          <p:nvPr>
            <p:ph idx="1"/>
          </p:nvPr>
        </p:nvSpPr>
        <p:spPr>
          <a:xfrm>
            <a:off x="908920" y="1676400"/>
            <a:ext cx="7200900" cy="2686050"/>
          </a:xfrm>
        </p:spPr>
        <p:txBody>
          <a:bodyPr>
            <a:noAutofit/>
          </a:bodyPr>
          <a:lstStyle/>
          <a:p>
            <a:r>
              <a:rPr lang="en-US" sz="1600" dirty="0" smtClean="0"/>
              <a:t>Honesty: Team members put a high value on effective communication within the team, including transparency about aims, decisions, uncertainty, and mistakes. </a:t>
            </a:r>
          </a:p>
          <a:p>
            <a:endParaRPr lang="en-US" sz="1600" dirty="0" smtClean="0"/>
          </a:p>
          <a:p>
            <a:r>
              <a:rPr lang="en-US" sz="1600" dirty="0" smtClean="0"/>
              <a:t>Discipline: Team members carry out their roles and responsibilities with discipline, even when it seems inconvenient. </a:t>
            </a:r>
          </a:p>
          <a:p>
            <a:endParaRPr lang="en-US" sz="1600" dirty="0" smtClean="0"/>
          </a:p>
          <a:p>
            <a:r>
              <a:rPr lang="en-US" sz="1600" dirty="0" smtClean="0"/>
              <a:t>Creativity: Team members are excited by the possibility of tackling new or emerging problems creatively. </a:t>
            </a:r>
          </a:p>
          <a:p>
            <a:endParaRPr lang="en-US" sz="1600" dirty="0" smtClean="0"/>
          </a:p>
          <a:p>
            <a:r>
              <a:rPr lang="en-US" sz="1600" dirty="0" smtClean="0"/>
              <a:t>Humility: Team members recognize differences in training but do not believe that one type of training or perspective is uniformly superior to the training of others. </a:t>
            </a:r>
          </a:p>
          <a:p>
            <a:endParaRPr lang="en-US" sz="1600" dirty="0" smtClean="0"/>
          </a:p>
          <a:p>
            <a:r>
              <a:rPr lang="en-US" sz="1600" dirty="0" smtClean="0"/>
              <a:t>Curiosity: Team members are dedicated to reflecting upon the lessons learned in the course of their daily activities and using those insights for continuous improvement of their own work and the functioning of the team</a:t>
            </a:r>
            <a:endParaRPr lang="en-US" sz="1600" dirty="0"/>
          </a:p>
        </p:txBody>
      </p:sp>
      <p:sp>
        <p:nvSpPr>
          <p:cNvPr id="4" name="TextBox 3"/>
          <p:cNvSpPr txBox="1"/>
          <p:nvPr/>
        </p:nvSpPr>
        <p:spPr>
          <a:xfrm>
            <a:off x="5204565" y="5641479"/>
            <a:ext cx="3419605" cy="415498"/>
          </a:xfrm>
          <a:prstGeom prst="rect">
            <a:avLst/>
          </a:prstGeom>
          <a:noFill/>
        </p:spPr>
        <p:txBody>
          <a:bodyPr wrap="square" rtlCol="0">
            <a:spAutoFit/>
          </a:bodyPr>
          <a:lstStyle/>
          <a:p>
            <a:r>
              <a:rPr lang="en-US" sz="1050" dirty="0"/>
              <a:t>Core Principles &amp; Values of Effective Team-Based Health Care: National Academy of Sciences, 2012</a:t>
            </a:r>
          </a:p>
        </p:txBody>
      </p:sp>
    </p:spTree>
    <p:extLst>
      <p:ext uri="{BB962C8B-B14F-4D97-AF65-F5344CB8AC3E}">
        <p14:creationId xmlns:p14="http://schemas.microsoft.com/office/powerpoint/2010/main" val="4108738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88492"/>
            <a:ext cx="8229600" cy="685800"/>
          </a:xfrm>
        </p:spPr>
        <p:txBody>
          <a:bodyPr>
            <a:normAutofit fontScale="90000"/>
          </a:bodyPr>
          <a:lstStyle/>
          <a:p>
            <a:r>
              <a:rPr lang="en-US" dirty="0"/>
              <a:t>Principles of Team-Based Health Care</a:t>
            </a:r>
          </a:p>
        </p:txBody>
      </p:sp>
      <p:sp>
        <p:nvSpPr>
          <p:cNvPr id="3" name="Content Placeholder 2"/>
          <p:cNvSpPr>
            <a:spLocks noGrp="1"/>
          </p:cNvSpPr>
          <p:nvPr>
            <p:ph idx="1"/>
          </p:nvPr>
        </p:nvSpPr>
        <p:spPr>
          <a:xfrm>
            <a:off x="838200" y="1606450"/>
            <a:ext cx="7200900" cy="2686050"/>
          </a:xfrm>
        </p:spPr>
        <p:txBody>
          <a:bodyPr>
            <a:noAutofit/>
          </a:bodyPr>
          <a:lstStyle/>
          <a:p>
            <a:pPr>
              <a:spcBef>
                <a:spcPts val="450"/>
              </a:spcBef>
            </a:pPr>
            <a:r>
              <a:rPr lang="en-US" sz="1600" dirty="0"/>
              <a:t>Shared goals: The team—including the patient and, where appropriate, family members or other support persons—works to establish shared goals that reflect patient and family priorities, and can be clearly articulated, understood, and supported by all team members. </a:t>
            </a:r>
          </a:p>
          <a:p>
            <a:pPr>
              <a:spcBef>
                <a:spcPts val="450"/>
              </a:spcBef>
            </a:pPr>
            <a:endParaRPr lang="en-US" sz="1600" dirty="0"/>
          </a:p>
          <a:p>
            <a:pPr>
              <a:spcBef>
                <a:spcPts val="450"/>
              </a:spcBef>
            </a:pPr>
            <a:r>
              <a:rPr lang="en-US" sz="1600" dirty="0"/>
              <a:t>Clear roles: There are clear expectations for each team member’s functions, responsibilities, and accountabilities, which optimize the team’s efficiency.</a:t>
            </a:r>
          </a:p>
          <a:p>
            <a:pPr>
              <a:spcBef>
                <a:spcPts val="450"/>
              </a:spcBef>
            </a:pPr>
            <a:endParaRPr lang="en-US" sz="1600" dirty="0"/>
          </a:p>
          <a:p>
            <a:pPr>
              <a:spcBef>
                <a:spcPts val="450"/>
              </a:spcBef>
            </a:pPr>
            <a:r>
              <a:rPr lang="en-US" sz="1600" dirty="0"/>
              <a:t>Mutual trust: Team members earn each others’ trust, creating strong norms of reciprocity and greater opportunities for shared achievement.</a:t>
            </a:r>
          </a:p>
          <a:p>
            <a:pPr>
              <a:spcBef>
                <a:spcPts val="450"/>
              </a:spcBef>
            </a:pPr>
            <a:endParaRPr lang="en-US" sz="1600" dirty="0"/>
          </a:p>
          <a:p>
            <a:pPr>
              <a:spcBef>
                <a:spcPts val="450"/>
              </a:spcBef>
            </a:pPr>
            <a:r>
              <a:rPr lang="en-US" sz="1600" dirty="0"/>
              <a:t>Effective communication: The team prioritizes and continuously refines its communication skills. </a:t>
            </a:r>
          </a:p>
          <a:p>
            <a:pPr>
              <a:spcBef>
                <a:spcPts val="450"/>
              </a:spcBef>
            </a:pPr>
            <a:endParaRPr lang="en-US" sz="1600" dirty="0"/>
          </a:p>
          <a:p>
            <a:pPr>
              <a:spcBef>
                <a:spcPts val="450"/>
              </a:spcBef>
            </a:pPr>
            <a:r>
              <a:rPr lang="en-US" sz="1600" dirty="0"/>
              <a:t>Measurable processes and outcomes: The team agrees on and implements reliable and timely feedback on successes and failures in both the functioning of the team and achievement of the team’s goals. </a:t>
            </a:r>
          </a:p>
        </p:txBody>
      </p:sp>
      <p:sp>
        <p:nvSpPr>
          <p:cNvPr id="4" name="Rectangle 3"/>
          <p:cNvSpPr/>
          <p:nvPr/>
        </p:nvSpPr>
        <p:spPr>
          <a:xfrm>
            <a:off x="4572000" y="5608335"/>
            <a:ext cx="4572000" cy="415498"/>
          </a:xfrm>
          <a:prstGeom prst="rect">
            <a:avLst/>
          </a:prstGeom>
        </p:spPr>
        <p:txBody>
          <a:bodyPr>
            <a:spAutoFit/>
          </a:bodyPr>
          <a:lstStyle/>
          <a:p>
            <a:r>
              <a:rPr lang="en-US" sz="1050" dirty="0"/>
              <a:t>Core Principles &amp; Values of Effective Team-Based Health Care: National Academy of Sciences, 2012</a:t>
            </a:r>
          </a:p>
        </p:txBody>
      </p:sp>
    </p:spTree>
    <p:extLst>
      <p:ext uri="{BB962C8B-B14F-4D97-AF65-F5344CB8AC3E}">
        <p14:creationId xmlns:p14="http://schemas.microsoft.com/office/powerpoint/2010/main" val="1689674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r>
              <a:rPr lang="en-US" dirty="0" smtClean="0">
                <a:latin typeface="Tw Cen MT Condensed" panose="020B0606020104020203" pitchFamily="34" charset="0"/>
              </a:rPr>
              <a:t>Only that I am a fellow team member</a:t>
            </a:r>
            <a:endParaRPr lang="en-US" dirty="0">
              <a:latin typeface="Tw Cen MT Condensed" panose="020B0606020104020203" pitchFamily="34" charset="0"/>
            </a:endParaRPr>
          </a:p>
        </p:txBody>
      </p:sp>
    </p:spTree>
    <p:extLst>
      <p:ext uri="{BB962C8B-B14F-4D97-AF65-F5344CB8AC3E}">
        <p14:creationId xmlns:p14="http://schemas.microsoft.com/office/powerpoint/2010/main" val="212790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484"/>
            <a:ext cx="8229600" cy="685800"/>
          </a:xfrm>
        </p:spPr>
        <p:txBody>
          <a:bodyPr>
            <a:normAutofit fontScale="90000"/>
          </a:bodyPr>
          <a:lstStyle/>
          <a:p>
            <a:r>
              <a:rPr lang="en-US" dirty="0" smtClean="0"/>
              <a:t>Competencies of Effective Teamwork</a:t>
            </a:r>
            <a:endParaRPr lang="en-US" dirty="0"/>
          </a:p>
        </p:txBody>
      </p:sp>
      <p:sp>
        <p:nvSpPr>
          <p:cNvPr id="4" name="TextBox 3"/>
          <p:cNvSpPr txBox="1"/>
          <p:nvPr/>
        </p:nvSpPr>
        <p:spPr>
          <a:xfrm>
            <a:off x="5824603" y="5338157"/>
            <a:ext cx="2978063" cy="577081"/>
          </a:xfrm>
          <a:prstGeom prst="rect">
            <a:avLst/>
          </a:prstGeom>
          <a:noFill/>
        </p:spPr>
        <p:txBody>
          <a:bodyPr wrap="square" rtlCol="0">
            <a:spAutoFit/>
          </a:bodyPr>
          <a:lstStyle/>
          <a:p>
            <a:r>
              <a:rPr lang="en-US" sz="1050" dirty="0"/>
              <a:t>See - Core Principles &amp; Values of Effective Team-Based Health Care: National Academy of Sciences, 2012</a:t>
            </a:r>
          </a:p>
        </p:txBody>
      </p:sp>
      <p:sp>
        <p:nvSpPr>
          <p:cNvPr id="5" name="AutoShape 2" descr="Image result for pictures of team based car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 name="Picture 7"/>
          <p:cNvPicPr>
            <a:picLocks noChangeAspect="1"/>
          </p:cNvPicPr>
          <p:nvPr/>
        </p:nvPicPr>
        <p:blipFill>
          <a:blip r:embed="rId2"/>
          <a:stretch>
            <a:fillRect/>
          </a:stretch>
        </p:blipFill>
        <p:spPr>
          <a:xfrm>
            <a:off x="6595637" y="2067651"/>
            <a:ext cx="2290343" cy="1945971"/>
          </a:xfrm>
          <a:prstGeom prst="rect">
            <a:avLst/>
          </a:prstGeom>
        </p:spPr>
      </p:pic>
      <p:sp>
        <p:nvSpPr>
          <p:cNvPr id="3" name="Content Placeholder 2"/>
          <p:cNvSpPr>
            <a:spLocks noGrp="1"/>
          </p:cNvSpPr>
          <p:nvPr>
            <p:ph idx="1"/>
          </p:nvPr>
        </p:nvSpPr>
        <p:spPr>
          <a:xfrm>
            <a:off x="762694" y="2467535"/>
            <a:ext cx="5634317" cy="2686050"/>
          </a:xfrm>
        </p:spPr>
        <p:txBody>
          <a:bodyPr>
            <a:normAutofit fontScale="62500" lnSpcReduction="20000"/>
          </a:bodyPr>
          <a:lstStyle/>
          <a:p>
            <a:r>
              <a:rPr lang="en-US" b="1" dirty="0" smtClean="0"/>
              <a:t>Teamwork-related knowledge: </a:t>
            </a:r>
            <a:r>
              <a:rPr lang="en-US" dirty="0" smtClean="0"/>
              <a:t>Understanding the skills and behaviors needed for an effective team and how they are manifested in a team setting.</a:t>
            </a:r>
          </a:p>
          <a:p>
            <a:endParaRPr lang="en-US" dirty="0" smtClean="0"/>
          </a:p>
          <a:p>
            <a:r>
              <a:rPr lang="en-US" b="1" dirty="0" smtClean="0"/>
              <a:t>Teamwork-related skills: </a:t>
            </a:r>
            <a:r>
              <a:rPr lang="en-US" dirty="0" smtClean="0"/>
              <a:t>The learned capacity to interact with other team members.</a:t>
            </a:r>
          </a:p>
          <a:p>
            <a:endParaRPr lang="en-US" dirty="0" smtClean="0"/>
          </a:p>
          <a:p>
            <a:r>
              <a:rPr lang="en-US" b="1" dirty="0" smtClean="0"/>
              <a:t>Teamwork-related attitudes: </a:t>
            </a:r>
            <a:r>
              <a:rPr lang="en-US" dirty="0" smtClean="0"/>
              <a:t>Internal states that influence a team member’s decision to act in a particular way</a:t>
            </a:r>
            <a:endParaRPr lang="en-US" dirty="0"/>
          </a:p>
        </p:txBody>
      </p:sp>
    </p:spTree>
    <p:extLst>
      <p:ext uri="{BB962C8B-B14F-4D97-AF65-F5344CB8AC3E}">
        <p14:creationId xmlns:p14="http://schemas.microsoft.com/office/powerpoint/2010/main" val="180793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Integrated Care VS “</a:t>
            </a:r>
            <a:r>
              <a:rPr lang="en-US" sz="2700" dirty="0" err="1"/>
              <a:t>Interprofessionality</a:t>
            </a:r>
            <a:r>
              <a:rPr lang="en-US" sz="2700" dirty="0"/>
              <a:t>”</a:t>
            </a:r>
          </a:p>
        </p:txBody>
      </p:sp>
      <p:sp>
        <p:nvSpPr>
          <p:cNvPr id="3" name="Content Placeholder 2"/>
          <p:cNvSpPr>
            <a:spLocks noGrp="1"/>
          </p:cNvSpPr>
          <p:nvPr>
            <p:ph idx="1"/>
          </p:nvPr>
        </p:nvSpPr>
        <p:spPr/>
        <p:txBody>
          <a:bodyPr>
            <a:normAutofit fontScale="85000" lnSpcReduction="10000"/>
          </a:bodyPr>
          <a:lstStyle/>
          <a:p>
            <a:r>
              <a:rPr lang="en-US" dirty="0" smtClean="0"/>
              <a:t>Integrated care (IC) has traditionally been viewed as the embedding/involvement of MH in medical settings to address behavioral issues related to disease management</a:t>
            </a:r>
          </a:p>
          <a:p>
            <a:pPr>
              <a:buNone/>
            </a:pPr>
            <a:endParaRPr lang="en-US" dirty="0"/>
          </a:p>
          <a:p>
            <a:pPr>
              <a:buNone/>
            </a:pPr>
            <a:r>
              <a:rPr lang="en-US" dirty="0" smtClean="0"/>
              <a:t>But….</a:t>
            </a:r>
          </a:p>
        </p:txBody>
      </p:sp>
    </p:spTree>
    <p:extLst>
      <p:ext uri="{BB962C8B-B14F-4D97-AF65-F5344CB8AC3E}">
        <p14:creationId xmlns:p14="http://schemas.microsoft.com/office/powerpoint/2010/main" val="83036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1554" y="1536992"/>
            <a:ext cx="3220991" cy="2150117"/>
          </a:xfrm>
          <a:prstGeom prst="rect">
            <a:avLst/>
          </a:prstGeom>
        </p:spPr>
      </p:pic>
      <p:sp>
        <p:nvSpPr>
          <p:cNvPr id="3" name="Content Placeholder 2"/>
          <p:cNvSpPr>
            <a:spLocks noGrp="1"/>
          </p:cNvSpPr>
          <p:nvPr>
            <p:ph idx="1"/>
          </p:nvPr>
        </p:nvSpPr>
        <p:spPr>
          <a:xfrm>
            <a:off x="853888" y="1198429"/>
            <a:ext cx="4645959" cy="2571750"/>
          </a:xfrm>
        </p:spPr>
        <p:txBody>
          <a:bodyPr>
            <a:noAutofit/>
          </a:bodyPr>
          <a:lstStyle/>
          <a:p>
            <a:r>
              <a:rPr lang="en-US" sz="2100" dirty="0"/>
              <a:t>“</a:t>
            </a:r>
            <a:r>
              <a:rPr lang="en-US" sz="2100" dirty="0" err="1"/>
              <a:t>Interprofessionality</a:t>
            </a:r>
            <a:r>
              <a:rPr lang="en-US" sz="2100" dirty="0"/>
              <a:t>”-</a:t>
            </a:r>
          </a:p>
          <a:p>
            <a:pPr lvl="1">
              <a:buNone/>
            </a:pPr>
            <a:r>
              <a:rPr lang="en-US" sz="2100" dirty="0"/>
              <a:t>	“the process by which professionals reflect on and develop ways of practicing that provides an integrated and cohesive answer to the needs of the client/family/population… [I]t involves continuous interaction and knowledge sharing between professionals, organized to solve or explore a variety of education and care issues all while seeking to optimize the patient’s participation…(</a:t>
            </a:r>
            <a:r>
              <a:rPr lang="en-US" sz="2100" dirty="0" err="1"/>
              <a:t>D’Amour</a:t>
            </a:r>
            <a:r>
              <a:rPr lang="en-US" sz="2100" dirty="0"/>
              <a:t> &amp; </a:t>
            </a:r>
            <a:r>
              <a:rPr lang="en-US" sz="2100" dirty="0" err="1"/>
              <a:t>Oandasan</a:t>
            </a:r>
            <a:r>
              <a:rPr lang="en-US" sz="2100" dirty="0"/>
              <a:t>, 2005, p. 9) </a:t>
            </a:r>
          </a:p>
        </p:txBody>
      </p:sp>
    </p:spTree>
    <p:extLst>
      <p:ext uri="{BB962C8B-B14F-4D97-AF65-F5344CB8AC3E}">
        <p14:creationId xmlns:p14="http://schemas.microsoft.com/office/powerpoint/2010/main" val="951479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How do we Teach </a:t>
            </a:r>
            <a:r>
              <a:rPr lang="en-US" dirty="0" err="1"/>
              <a:t>Teamness</a:t>
            </a:r>
            <a:r>
              <a:rPr lang="en-US" dirty="0"/>
              <a:t>?</a:t>
            </a:r>
          </a:p>
        </p:txBody>
      </p:sp>
      <p:sp>
        <p:nvSpPr>
          <p:cNvPr id="4" name="Content Placeholder 3"/>
          <p:cNvSpPr>
            <a:spLocks noGrp="1"/>
          </p:cNvSpPr>
          <p:nvPr>
            <p:ph idx="1"/>
          </p:nvPr>
        </p:nvSpPr>
        <p:spPr/>
        <p:txBody>
          <a:bodyPr>
            <a:normAutofit fontScale="70000" lnSpcReduction="20000"/>
          </a:bodyPr>
          <a:lstStyle/>
          <a:p>
            <a:r>
              <a:rPr lang="en-US" dirty="0" smtClean="0"/>
              <a:t>Have opportunities to play and work together.</a:t>
            </a:r>
          </a:p>
          <a:p>
            <a:r>
              <a:rPr lang="en-US" dirty="0" smtClean="0"/>
              <a:t>Intentional focus on team dynamics, communication skills, and review of theory.</a:t>
            </a:r>
          </a:p>
          <a:p>
            <a:r>
              <a:rPr lang="en-US" dirty="0" smtClean="0"/>
              <a:t>Team based practice.</a:t>
            </a:r>
          </a:p>
          <a:p>
            <a:r>
              <a:rPr lang="en-US" dirty="0" smtClean="0"/>
              <a:t>Reflective exercises.</a:t>
            </a:r>
          </a:p>
          <a:p>
            <a:r>
              <a:rPr lang="en-US" dirty="0" smtClean="0"/>
              <a:t>Teach “Collaborative Competence” (concept described by Mark Earnest, MD, PhD)</a:t>
            </a:r>
            <a:endParaRPr lang="en-US" dirty="0"/>
          </a:p>
        </p:txBody>
      </p:sp>
    </p:spTree>
    <p:extLst>
      <p:ext uri="{BB962C8B-B14F-4D97-AF65-F5344CB8AC3E}">
        <p14:creationId xmlns:p14="http://schemas.microsoft.com/office/powerpoint/2010/main" val="590573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98" y="1066800"/>
            <a:ext cx="8229600" cy="685800"/>
          </a:xfrm>
        </p:spPr>
        <p:txBody>
          <a:bodyPr>
            <a:normAutofit fontScale="90000"/>
          </a:bodyPr>
          <a:lstStyle/>
          <a:p>
            <a:r>
              <a:rPr lang="en-US" dirty="0" smtClean="0"/>
              <a:t>What is Adventure Based Learning</a:t>
            </a:r>
            <a:endParaRPr lang="en-US" dirty="0"/>
          </a:p>
        </p:txBody>
      </p:sp>
      <p:sp>
        <p:nvSpPr>
          <p:cNvPr id="3" name="Content Placeholder 2"/>
          <p:cNvSpPr>
            <a:spLocks noGrp="1"/>
          </p:cNvSpPr>
          <p:nvPr>
            <p:ph idx="1"/>
          </p:nvPr>
        </p:nvSpPr>
        <p:spPr>
          <a:xfrm>
            <a:off x="228600" y="2057400"/>
            <a:ext cx="7086600" cy="2392363"/>
          </a:xfrm>
        </p:spPr>
        <p:txBody>
          <a:bodyPr>
            <a:normAutofit lnSpcReduction="10000"/>
          </a:bodyPr>
          <a:lstStyle/>
          <a:p>
            <a:pPr marL="0" indent="0">
              <a:buNone/>
            </a:pPr>
            <a:r>
              <a:rPr lang="en-US" dirty="0">
                <a:solidFill>
                  <a:schemeClr val="accent1">
                    <a:lumMod val="75000"/>
                  </a:schemeClr>
                </a:solidFill>
              </a:rPr>
              <a:t>Adventure-Based Learning or ABL, was defined by </a:t>
            </a:r>
            <a:r>
              <a:rPr lang="en-US" dirty="0" err="1">
                <a:solidFill>
                  <a:schemeClr val="accent1">
                    <a:lumMod val="75000"/>
                  </a:schemeClr>
                </a:solidFill>
              </a:rPr>
              <a:t>Cosgriff</a:t>
            </a:r>
            <a:r>
              <a:rPr lang="en-US" dirty="0">
                <a:solidFill>
                  <a:schemeClr val="accent1">
                    <a:lumMod val="75000"/>
                  </a:schemeClr>
                </a:solidFill>
              </a:rPr>
              <a:t> (2000) as “the deliberate use of sequenced adventure activities - particularly games, trust activities and problem solving initiatives – for the personal and social development of participants” (p. 90).</a:t>
            </a:r>
          </a:p>
          <a:p>
            <a:endParaRPr lang="en-US" dirty="0"/>
          </a:p>
        </p:txBody>
      </p:sp>
    </p:spTree>
    <p:extLst>
      <p:ext uri="{BB962C8B-B14F-4D97-AF65-F5344CB8AC3E}">
        <p14:creationId xmlns:p14="http://schemas.microsoft.com/office/powerpoint/2010/main" val="1573262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smtClean="0"/>
              <a:t>Why Adventure in Teaching (ABL)?</a:t>
            </a:r>
            <a:endParaRPr lang="en-US" dirty="0"/>
          </a:p>
        </p:txBody>
      </p:sp>
      <p:sp>
        <p:nvSpPr>
          <p:cNvPr id="4" name="TextBox 3"/>
          <p:cNvSpPr txBox="1"/>
          <p:nvPr/>
        </p:nvSpPr>
        <p:spPr>
          <a:xfrm>
            <a:off x="685800" y="1523301"/>
            <a:ext cx="7620000" cy="4524315"/>
          </a:xfrm>
          <a:prstGeom prst="rect">
            <a:avLst/>
          </a:prstGeom>
          <a:noFill/>
        </p:spPr>
        <p:txBody>
          <a:bodyPr wrap="square" rtlCol="0">
            <a:spAutoFit/>
          </a:bodyPr>
          <a:lstStyle/>
          <a:p>
            <a:r>
              <a:rPr lang="en-US" dirty="0" smtClean="0"/>
              <a:t>ABL impacts skills such as time </a:t>
            </a:r>
            <a:r>
              <a:rPr lang="en-US" dirty="0"/>
              <a:t>management, social competence, achievement motivation, intellectual flexibility, task leadership and emotional control (McLeod &amp; Allen-Craig, 2007).  </a:t>
            </a:r>
            <a:endParaRPr lang="en-US" dirty="0" smtClean="0"/>
          </a:p>
          <a:p>
            <a:endParaRPr lang="en-US" dirty="0"/>
          </a:p>
          <a:p>
            <a:r>
              <a:rPr lang="en-US" dirty="0" smtClean="0"/>
              <a:t>Assists in improving teamwork </a:t>
            </a:r>
            <a:r>
              <a:rPr lang="en-US" dirty="0"/>
              <a:t>and the ability to work well with others </a:t>
            </a:r>
            <a:r>
              <a:rPr lang="en-US" dirty="0" smtClean="0"/>
              <a:t>along with </a:t>
            </a:r>
            <a:r>
              <a:rPr lang="en-US" dirty="0"/>
              <a:t>an increased recognition of gained personal values (Autry, 2001).  </a:t>
            </a:r>
            <a:endParaRPr lang="en-US" dirty="0" smtClean="0"/>
          </a:p>
          <a:p>
            <a:endParaRPr lang="en-US" dirty="0"/>
          </a:p>
          <a:p>
            <a:r>
              <a:rPr lang="en-US" dirty="0" smtClean="0"/>
              <a:t>Strengthens motivation </a:t>
            </a:r>
            <a:r>
              <a:rPr lang="en-US" dirty="0"/>
              <a:t>and behavior (Brand, 2001; Forgan &amp; Jones, 2002; Gillis, 1996).  </a:t>
            </a:r>
            <a:endParaRPr lang="en-US" dirty="0" smtClean="0"/>
          </a:p>
          <a:p>
            <a:endParaRPr lang="en-US" dirty="0"/>
          </a:p>
          <a:p>
            <a:r>
              <a:rPr lang="en-US" dirty="0" smtClean="0"/>
              <a:t>Heightens involvement </a:t>
            </a:r>
            <a:r>
              <a:rPr lang="en-US" dirty="0"/>
              <a:t>with the group </a:t>
            </a:r>
            <a:r>
              <a:rPr lang="en-US" dirty="0" smtClean="0"/>
              <a:t>(Conley</a:t>
            </a:r>
            <a:r>
              <a:rPr lang="en-US" dirty="0"/>
              <a:t>, </a:t>
            </a:r>
            <a:r>
              <a:rPr lang="en-US" dirty="0" err="1"/>
              <a:t>Caldarella</a:t>
            </a:r>
            <a:r>
              <a:rPr lang="en-US" dirty="0"/>
              <a:t> &amp; Young, 2007) combined with improvements in group cohesion (Glass &amp; </a:t>
            </a:r>
            <a:r>
              <a:rPr lang="en-US" dirty="0" err="1"/>
              <a:t>Benshoff</a:t>
            </a:r>
            <a:r>
              <a:rPr lang="en-US" dirty="0"/>
              <a:t>, 2002). </a:t>
            </a:r>
            <a:endParaRPr lang="en-US" dirty="0" smtClean="0"/>
          </a:p>
          <a:p>
            <a:endParaRPr lang="en-US" dirty="0"/>
          </a:p>
          <a:p>
            <a:r>
              <a:rPr lang="en-US" dirty="0" smtClean="0"/>
              <a:t>ABL has been known to increase a learner’s “overall hardiness” </a:t>
            </a:r>
            <a:r>
              <a:rPr lang="en-US" dirty="0"/>
              <a:t>which is defined as the ability to turn adversity into a learning experience (</a:t>
            </a:r>
            <a:r>
              <a:rPr lang="en-US" dirty="0" err="1"/>
              <a:t>Sheard</a:t>
            </a:r>
            <a:r>
              <a:rPr lang="en-US" dirty="0"/>
              <a:t> &amp; </a:t>
            </a:r>
            <a:r>
              <a:rPr lang="en-US" dirty="0" err="1"/>
              <a:t>Golby</a:t>
            </a:r>
            <a:r>
              <a:rPr lang="en-US" dirty="0"/>
              <a:t>, 2006).</a:t>
            </a:r>
            <a:endParaRPr lang="en-US" dirty="0"/>
          </a:p>
        </p:txBody>
      </p:sp>
    </p:spTree>
    <p:extLst>
      <p:ext uri="{BB962C8B-B14F-4D97-AF65-F5344CB8AC3E}">
        <p14:creationId xmlns:p14="http://schemas.microsoft.com/office/powerpoint/2010/main" val="267662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8" name="Rectangle 8"/>
          <p:cNvSpPr>
            <a:spLocks noGrp="1" noChangeArrowheads="1"/>
          </p:cNvSpPr>
          <p:nvPr>
            <p:ph type="title"/>
          </p:nvPr>
        </p:nvSpPr>
        <p:spPr>
          <a:xfrm>
            <a:off x="685800" y="1316904"/>
            <a:ext cx="8229600" cy="685800"/>
          </a:xfrm>
        </p:spPr>
        <p:txBody>
          <a:bodyPr>
            <a:normAutofit fontScale="90000"/>
          </a:bodyPr>
          <a:lstStyle/>
          <a:p>
            <a:r>
              <a:rPr lang="en-US" altLang="en-US" dirty="0"/>
              <a:t>A Community Building Model</a:t>
            </a:r>
          </a:p>
        </p:txBody>
      </p:sp>
      <p:grpSp>
        <p:nvGrpSpPr>
          <p:cNvPr id="2" name="Group 1"/>
          <p:cNvGrpSpPr/>
          <p:nvPr/>
        </p:nvGrpSpPr>
        <p:grpSpPr>
          <a:xfrm>
            <a:off x="34255" y="2033464"/>
            <a:ext cx="9144000" cy="4130675"/>
            <a:chOff x="0" y="2438400"/>
            <a:chExt cx="9144000" cy="4130675"/>
          </a:xfrm>
        </p:grpSpPr>
        <p:sp>
          <p:nvSpPr>
            <p:cNvPr id="276489" name="Text Box 9"/>
            <p:cNvSpPr txBox="1">
              <a:spLocks noChangeArrowheads="1"/>
            </p:cNvSpPr>
            <p:nvPr/>
          </p:nvSpPr>
          <p:spPr bwMode="auto">
            <a:xfrm>
              <a:off x="1371600" y="51054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Cooperation</a:t>
              </a:r>
            </a:p>
          </p:txBody>
        </p:sp>
        <p:sp>
          <p:nvSpPr>
            <p:cNvPr id="276490" name="Text Box 10"/>
            <p:cNvSpPr txBox="1">
              <a:spLocks noChangeArrowheads="1"/>
            </p:cNvSpPr>
            <p:nvPr/>
          </p:nvSpPr>
          <p:spPr bwMode="auto">
            <a:xfrm>
              <a:off x="3581400" y="43434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Trust</a:t>
              </a:r>
            </a:p>
          </p:txBody>
        </p:sp>
        <p:sp>
          <p:nvSpPr>
            <p:cNvPr id="276491" name="Text Box 11"/>
            <p:cNvSpPr txBox="1">
              <a:spLocks noChangeArrowheads="1"/>
            </p:cNvSpPr>
            <p:nvPr/>
          </p:nvSpPr>
          <p:spPr bwMode="auto">
            <a:xfrm>
              <a:off x="3886200" y="34290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chemeClr val="tx2"/>
                  </a:solidFill>
                </a:rPr>
                <a:t>Problem Solving</a:t>
              </a:r>
            </a:p>
          </p:txBody>
        </p:sp>
        <p:sp>
          <p:nvSpPr>
            <p:cNvPr id="276492" name="Text Box 12"/>
            <p:cNvSpPr txBox="1">
              <a:spLocks noChangeArrowheads="1"/>
            </p:cNvSpPr>
            <p:nvPr/>
          </p:nvSpPr>
          <p:spPr bwMode="auto">
            <a:xfrm>
              <a:off x="6629400" y="24384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Challenge</a:t>
              </a:r>
            </a:p>
          </p:txBody>
        </p:sp>
        <p:sp>
          <p:nvSpPr>
            <p:cNvPr id="276493" name="Text Box 13"/>
            <p:cNvSpPr txBox="1">
              <a:spLocks noChangeArrowheads="1"/>
            </p:cNvSpPr>
            <p:nvPr/>
          </p:nvSpPr>
          <p:spPr bwMode="auto">
            <a:xfrm>
              <a:off x="0" y="59436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Role of Facilitator</a:t>
              </a:r>
            </a:p>
          </p:txBody>
        </p:sp>
        <p:sp>
          <p:nvSpPr>
            <p:cNvPr id="276494" name="Line 14"/>
            <p:cNvSpPr>
              <a:spLocks noChangeShapeType="1"/>
            </p:cNvSpPr>
            <p:nvPr/>
          </p:nvSpPr>
          <p:spPr bwMode="auto">
            <a:xfrm>
              <a:off x="2438400" y="6096000"/>
              <a:ext cx="6172200"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495" name="Text Box 15"/>
            <p:cNvSpPr txBox="1">
              <a:spLocks noChangeArrowheads="1"/>
            </p:cNvSpPr>
            <p:nvPr/>
          </p:nvSpPr>
          <p:spPr bwMode="auto">
            <a:xfrm rot="-1777275">
              <a:off x="3505200" y="52578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hlink"/>
                  </a:solidFill>
                </a:rPr>
                <a:t>Group formation</a:t>
              </a:r>
            </a:p>
          </p:txBody>
        </p:sp>
        <p:sp>
          <p:nvSpPr>
            <p:cNvPr id="276496" name="Text Box 16"/>
            <p:cNvSpPr txBox="1">
              <a:spLocks noChangeArrowheads="1"/>
            </p:cNvSpPr>
            <p:nvPr/>
          </p:nvSpPr>
          <p:spPr bwMode="auto">
            <a:xfrm rot="-1825023">
              <a:off x="5410200" y="41910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hlink"/>
                  </a:solidFill>
                </a:rPr>
                <a:t>Group challenge</a:t>
              </a:r>
            </a:p>
          </p:txBody>
        </p:sp>
        <p:sp>
          <p:nvSpPr>
            <p:cNvPr id="276497" name="Text Box 17"/>
            <p:cNvSpPr txBox="1">
              <a:spLocks noChangeArrowheads="1"/>
            </p:cNvSpPr>
            <p:nvPr/>
          </p:nvSpPr>
          <p:spPr bwMode="auto">
            <a:xfrm rot="-1791266">
              <a:off x="7315200" y="3124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hlink"/>
                  </a:solidFill>
                </a:rPr>
                <a:t>Group support</a:t>
              </a:r>
            </a:p>
          </p:txBody>
        </p:sp>
        <p:sp>
          <p:nvSpPr>
            <p:cNvPr id="276498" name="Text Box 18"/>
            <p:cNvSpPr txBox="1">
              <a:spLocks noChangeArrowheads="1"/>
            </p:cNvSpPr>
            <p:nvPr/>
          </p:nvSpPr>
          <p:spPr bwMode="auto">
            <a:xfrm>
              <a:off x="2294870" y="61465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Leader</a:t>
              </a:r>
            </a:p>
          </p:txBody>
        </p:sp>
        <p:sp>
          <p:nvSpPr>
            <p:cNvPr id="276499" name="Text Box 19"/>
            <p:cNvSpPr txBox="1">
              <a:spLocks noChangeArrowheads="1"/>
            </p:cNvSpPr>
            <p:nvPr/>
          </p:nvSpPr>
          <p:spPr bwMode="auto">
            <a:xfrm>
              <a:off x="3886200" y="6172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Guide</a:t>
              </a:r>
            </a:p>
          </p:txBody>
        </p:sp>
        <p:sp>
          <p:nvSpPr>
            <p:cNvPr id="276500" name="Text Box 20"/>
            <p:cNvSpPr txBox="1">
              <a:spLocks noChangeArrowheads="1"/>
            </p:cNvSpPr>
            <p:nvPr/>
          </p:nvSpPr>
          <p:spPr bwMode="auto">
            <a:xfrm>
              <a:off x="5181600" y="61722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Mentor</a:t>
              </a:r>
            </a:p>
          </p:txBody>
        </p:sp>
        <p:sp>
          <p:nvSpPr>
            <p:cNvPr id="276501" name="Text Box 21"/>
            <p:cNvSpPr txBox="1">
              <a:spLocks noChangeArrowheads="1"/>
            </p:cNvSpPr>
            <p:nvPr/>
          </p:nvSpPr>
          <p:spPr bwMode="auto">
            <a:xfrm>
              <a:off x="6858000" y="6172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Consultant</a:t>
              </a:r>
            </a:p>
          </p:txBody>
        </p:sp>
        <p:sp>
          <p:nvSpPr>
            <p:cNvPr id="276502" name="Line 22"/>
            <p:cNvSpPr>
              <a:spLocks noChangeShapeType="1"/>
            </p:cNvSpPr>
            <p:nvPr/>
          </p:nvSpPr>
          <p:spPr bwMode="auto">
            <a:xfrm flipV="1">
              <a:off x="5410200" y="4876800"/>
              <a:ext cx="228600" cy="152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76503" name="Line 23"/>
          <p:cNvSpPr>
            <a:spLocks noChangeShapeType="1"/>
          </p:cNvSpPr>
          <p:nvPr/>
        </p:nvSpPr>
        <p:spPr bwMode="auto">
          <a:xfrm flipV="1">
            <a:off x="7257720" y="3428877"/>
            <a:ext cx="228600" cy="152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504" name="Text Box 24"/>
          <p:cNvSpPr txBox="1">
            <a:spLocks noChangeArrowheads="1"/>
          </p:cNvSpPr>
          <p:nvPr/>
        </p:nvSpPr>
        <p:spPr bwMode="auto">
          <a:xfrm>
            <a:off x="304800" y="2344861"/>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Frank, 2001</a:t>
            </a:r>
          </a:p>
        </p:txBody>
      </p:sp>
    </p:spTree>
    <p:extLst>
      <p:ext uri="{BB962C8B-B14F-4D97-AF65-F5344CB8AC3E}">
        <p14:creationId xmlns:p14="http://schemas.microsoft.com/office/powerpoint/2010/main" val="331887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8229600" cy="685800"/>
          </a:xfrm>
        </p:spPr>
        <p:txBody>
          <a:bodyPr>
            <a:normAutofit fontScale="90000"/>
          </a:bodyPr>
          <a:lstStyle/>
          <a:p>
            <a:pPr>
              <a:spcBef>
                <a:spcPct val="50000"/>
              </a:spcBef>
            </a:pPr>
            <a:r>
              <a:rPr lang="en-US" altLang="en-US" dirty="0">
                <a:solidFill>
                  <a:schemeClr val="tx2"/>
                </a:solidFill>
                <a:latin typeface="Tw Cen MT Condensed" panose="020B0606020104020203" pitchFamily="34" charset="0"/>
              </a:rPr>
              <a:t>Building Emotional Intelligence of Groups</a:t>
            </a:r>
          </a:p>
        </p:txBody>
      </p:sp>
      <p:graphicFrame>
        <p:nvGraphicFramePr>
          <p:cNvPr id="3" name="Diagram 2"/>
          <p:cNvGraphicFramePr/>
          <p:nvPr>
            <p:extLst>
              <p:ext uri="{D42A27DB-BD31-4B8C-83A1-F6EECF244321}">
                <p14:modId xmlns:p14="http://schemas.microsoft.com/office/powerpoint/2010/main" val="1390455510"/>
              </p:ext>
            </p:extLst>
          </p:nvPr>
        </p:nvGraphicFramePr>
        <p:xfrm>
          <a:off x="-1143000" y="144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triped Right Arrow 3"/>
          <p:cNvSpPr/>
          <p:nvPr/>
        </p:nvSpPr>
        <p:spPr>
          <a:xfrm>
            <a:off x="3810000" y="1981200"/>
            <a:ext cx="1676400"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6248400" y="1981200"/>
            <a:ext cx="2133600" cy="1752600"/>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3200" y="2057400"/>
            <a:ext cx="1752600" cy="923330"/>
          </a:xfrm>
          <a:prstGeom prst="rect">
            <a:avLst/>
          </a:prstGeom>
          <a:noFill/>
        </p:spPr>
        <p:txBody>
          <a:bodyPr wrap="square" rtlCol="0">
            <a:spAutoFit/>
          </a:bodyPr>
          <a:lstStyle/>
          <a:p>
            <a:r>
              <a:rPr lang="en-US" dirty="0" smtClean="0"/>
              <a:t>Participation Cooperation Collaboration </a:t>
            </a:r>
            <a:endParaRPr lang="en-US" dirty="0"/>
          </a:p>
        </p:txBody>
      </p:sp>
      <p:sp>
        <p:nvSpPr>
          <p:cNvPr id="7" name="Rectangle 6"/>
          <p:cNvSpPr/>
          <p:nvPr/>
        </p:nvSpPr>
        <p:spPr>
          <a:xfrm>
            <a:off x="6249099" y="4267200"/>
            <a:ext cx="2515299" cy="923330"/>
          </a:xfrm>
          <a:prstGeom prst="rect">
            <a:avLst/>
          </a:prstGeom>
        </p:spPr>
        <p:txBody>
          <a:bodyPr wrap="square">
            <a:spAutoFit/>
          </a:bodyPr>
          <a:lstStyle/>
          <a:p>
            <a:pPr eaLnBrk="0" hangingPunct="0"/>
            <a:r>
              <a:rPr lang="en-US" altLang="en-US" dirty="0">
                <a:solidFill>
                  <a:srgbClr val="000000"/>
                </a:solidFill>
              </a:rPr>
              <a:t>Better </a:t>
            </a:r>
            <a:r>
              <a:rPr lang="en-US" altLang="en-US" dirty="0" smtClean="0">
                <a:solidFill>
                  <a:srgbClr val="000000"/>
                </a:solidFill>
              </a:rPr>
              <a:t>Decisions </a:t>
            </a:r>
            <a:r>
              <a:rPr lang="en-US" altLang="en-US" dirty="0">
                <a:solidFill>
                  <a:srgbClr val="000000"/>
                </a:solidFill>
              </a:rPr>
              <a:t/>
            </a:r>
            <a:br>
              <a:rPr lang="en-US" altLang="en-US" dirty="0">
                <a:solidFill>
                  <a:srgbClr val="000000"/>
                </a:solidFill>
              </a:rPr>
            </a:br>
            <a:r>
              <a:rPr lang="en-US" altLang="en-US" dirty="0">
                <a:solidFill>
                  <a:srgbClr val="000000"/>
                </a:solidFill>
              </a:rPr>
              <a:t>More Creative </a:t>
            </a:r>
            <a:r>
              <a:rPr lang="en-US" altLang="en-US" dirty="0" smtClean="0">
                <a:solidFill>
                  <a:srgbClr val="000000"/>
                </a:solidFill>
              </a:rPr>
              <a:t>Solutions </a:t>
            </a:r>
            <a:r>
              <a:rPr lang="en-US" altLang="en-US" dirty="0">
                <a:solidFill>
                  <a:srgbClr val="000000"/>
                </a:solidFill>
              </a:rPr>
              <a:t/>
            </a:r>
            <a:br>
              <a:rPr lang="en-US" altLang="en-US" dirty="0">
                <a:solidFill>
                  <a:srgbClr val="000000"/>
                </a:solidFill>
              </a:rPr>
            </a:br>
            <a:r>
              <a:rPr lang="en-US" altLang="en-US" dirty="0">
                <a:solidFill>
                  <a:srgbClr val="000000"/>
                </a:solidFill>
              </a:rPr>
              <a:t>Higher Productivity </a:t>
            </a:r>
            <a:endParaRPr lang="en-US" altLang="en-US" dirty="0"/>
          </a:p>
        </p:txBody>
      </p:sp>
      <p:sp>
        <p:nvSpPr>
          <p:cNvPr id="8" name="Rectangle 2"/>
          <p:cNvSpPr>
            <a:spLocks noChangeArrowheads="1"/>
          </p:cNvSpPr>
          <p:nvPr/>
        </p:nvSpPr>
        <p:spPr bwMode="auto">
          <a:xfrm>
            <a:off x="6530785" y="5722532"/>
            <a:ext cx="22336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600" dirty="0" err="1">
                <a:solidFill>
                  <a:srgbClr val="000000"/>
                </a:solidFill>
                <a:latin typeface="Times New Roman" panose="02020603050405020304" pitchFamily="18" charset="0"/>
              </a:rPr>
              <a:t>Druskat</a:t>
            </a:r>
            <a:r>
              <a:rPr lang="en-US" altLang="en-US" sz="1600" dirty="0">
                <a:solidFill>
                  <a:srgbClr val="000000"/>
                </a:solidFill>
                <a:latin typeface="Times New Roman" panose="02020603050405020304" pitchFamily="18" charset="0"/>
              </a:rPr>
              <a:t> &amp; Wolff, </a:t>
            </a:r>
            <a:r>
              <a:rPr lang="en-US" altLang="en-US" sz="1600" dirty="0" smtClean="0">
                <a:solidFill>
                  <a:srgbClr val="000000"/>
                </a:solidFill>
                <a:latin typeface="Times New Roman" panose="02020603050405020304" pitchFamily="18" charset="0"/>
              </a:rPr>
              <a:t>March, 2001</a:t>
            </a:r>
            <a:endParaRPr lang="en-US" altLang="en-US" sz="1600" dirty="0">
              <a:latin typeface="Times New Roman" panose="02020603050405020304" pitchFamily="18" charset="0"/>
            </a:endParaRPr>
          </a:p>
          <a:p>
            <a:pPr eaLnBrk="0" hangingPunct="0"/>
            <a:endParaRPr lang="en-US" altLang="en-US" sz="1600" dirty="0">
              <a:latin typeface="Times New Roman" panose="02020603050405020304" pitchFamily="18" charset="0"/>
            </a:endParaRPr>
          </a:p>
        </p:txBody>
      </p:sp>
    </p:spTree>
    <p:extLst>
      <p:ext uri="{BB962C8B-B14F-4D97-AF65-F5344CB8AC3E}">
        <p14:creationId xmlns:p14="http://schemas.microsoft.com/office/powerpoint/2010/main" val="205116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350963" y="914400"/>
            <a:ext cx="7793037" cy="1143000"/>
          </a:xfrm>
        </p:spPr>
        <p:txBody>
          <a:bodyPr>
            <a:normAutofit/>
          </a:bodyPr>
          <a:lstStyle/>
          <a:p>
            <a:r>
              <a:rPr lang="en-US" altLang="en-US" dirty="0"/>
              <a:t>Adventure-based Approach to Strengthening:</a:t>
            </a:r>
          </a:p>
        </p:txBody>
      </p:sp>
      <p:sp>
        <p:nvSpPr>
          <p:cNvPr id="178179" name="Rectangle 3"/>
          <p:cNvSpPr>
            <a:spLocks noGrp="1" noChangeArrowheads="1"/>
          </p:cNvSpPr>
          <p:nvPr>
            <p:ph type="body" idx="1"/>
          </p:nvPr>
        </p:nvSpPr>
        <p:spPr>
          <a:xfrm>
            <a:off x="1143000" y="2743200"/>
            <a:ext cx="7772400" cy="4114800"/>
          </a:xfrm>
        </p:spPr>
        <p:txBody>
          <a:bodyPr/>
          <a:lstStyle/>
          <a:p>
            <a:r>
              <a:rPr lang="en-US" altLang="en-US" dirty="0">
                <a:solidFill>
                  <a:schemeClr val="tx2"/>
                </a:solidFill>
              </a:rPr>
              <a:t>Providing a context for development</a:t>
            </a:r>
          </a:p>
          <a:p>
            <a:r>
              <a:rPr lang="en-US" altLang="en-US" dirty="0">
                <a:solidFill>
                  <a:schemeClr val="tx2"/>
                </a:solidFill>
              </a:rPr>
              <a:t>Enhance leadership/parenting skills</a:t>
            </a:r>
          </a:p>
          <a:p>
            <a:r>
              <a:rPr lang="en-US" altLang="en-US" dirty="0">
                <a:solidFill>
                  <a:schemeClr val="tx2"/>
                </a:solidFill>
              </a:rPr>
              <a:t>Enhance decision making &amp; problem solving skills</a:t>
            </a:r>
          </a:p>
          <a:p>
            <a:r>
              <a:rPr lang="en-US" altLang="en-US" dirty="0">
                <a:solidFill>
                  <a:schemeClr val="tx2"/>
                </a:solidFill>
              </a:rPr>
              <a:t>Enhance the concept of “community” &amp; “family”</a:t>
            </a:r>
          </a:p>
          <a:p>
            <a:endParaRPr lang="en-US" altLang="en-US"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2286468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checkerboard(down)">
                                      <p:cBhvr>
                                        <p:cTn id="7" dur="500"/>
                                        <p:tgtEl>
                                          <p:spTgt spid="17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Effect transition="in" filter="checkerboard(down)">
                                      <p:cBhvr>
                                        <p:cTn id="12" dur="500"/>
                                        <p:tgtEl>
                                          <p:spTgt spid="178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animEffect transition="in" filter="checkerboard(down)">
                                      <p:cBhvr>
                                        <p:cTn id="17" dur="500"/>
                                        <p:tgtEl>
                                          <p:spTgt spid="17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78179">
                                            <p:txEl>
                                              <p:pRg st="3" end="3"/>
                                            </p:txEl>
                                          </p:spTgt>
                                        </p:tgtEl>
                                        <p:attrNameLst>
                                          <p:attrName>style.visibility</p:attrName>
                                        </p:attrNameLst>
                                      </p:cBhvr>
                                      <p:to>
                                        <p:strVal val="visible"/>
                                      </p:to>
                                    </p:set>
                                    <p:animEffect transition="in" filter="checkerboard(down)">
                                      <p:cBhvr>
                                        <p:cTn id="22" dur="500"/>
                                        <p:tgtEl>
                                          <p:spTgt spid="178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a:t>Creating Adventures</a:t>
            </a:r>
          </a:p>
        </p:txBody>
      </p:sp>
      <p:sp>
        <p:nvSpPr>
          <p:cNvPr id="177155" name="Rectangle 3"/>
          <p:cNvSpPr>
            <a:spLocks noGrp="1" noChangeArrowheads="1"/>
          </p:cNvSpPr>
          <p:nvPr>
            <p:ph type="body" sz="half"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2800"/>
              <a:t>Metaphor</a:t>
            </a:r>
          </a:p>
          <a:p>
            <a:r>
              <a:rPr lang="en-US" altLang="en-US" sz="2800"/>
              <a:t>Beautiful Culture</a:t>
            </a:r>
          </a:p>
          <a:p>
            <a:r>
              <a:rPr lang="en-US" altLang="en-US" sz="2800"/>
              <a:t>Fun</a:t>
            </a:r>
          </a:p>
          <a:p>
            <a:r>
              <a:rPr lang="en-US" altLang="en-US" sz="2800"/>
              <a:t>Trust</a:t>
            </a:r>
          </a:p>
          <a:p>
            <a:r>
              <a:rPr lang="en-US" altLang="en-US" sz="2800"/>
              <a:t>Values</a:t>
            </a:r>
          </a:p>
          <a:p>
            <a:r>
              <a:rPr lang="en-US" altLang="en-US" sz="2800"/>
              <a:t>Impacts Structure</a:t>
            </a:r>
          </a:p>
        </p:txBody>
      </p:sp>
      <p:graphicFrame>
        <p:nvGraphicFramePr>
          <p:cNvPr id="177156" name="Object 4"/>
          <p:cNvGraphicFramePr>
            <a:graphicFrameLocks noGrp="1" noChangeAspect="1"/>
          </p:cNvGraphicFramePr>
          <p:nvPr>
            <p:ph type="clipArt" sz="half" idx="2"/>
          </p:nvPr>
        </p:nvGraphicFramePr>
        <p:xfrm>
          <a:off x="5584825" y="2017713"/>
          <a:ext cx="2930525" cy="4114800"/>
        </p:xfrm>
        <a:graphic>
          <a:graphicData uri="http://schemas.openxmlformats.org/presentationml/2006/ole">
            <mc:AlternateContent xmlns:mc="http://schemas.openxmlformats.org/markup-compatibility/2006">
              <mc:Choice xmlns:v="urn:schemas-microsoft-com:vml" Requires="v">
                <p:oleObj spid="_x0000_s2088" name="Clip" r:id="rId3" imgW="2673000" imgH="3753000" progId="MS_ClipArt_Gallery.5">
                  <p:embed/>
                </p:oleObj>
              </mc:Choice>
              <mc:Fallback>
                <p:oleObj name="Clip" r:id="rId3" imgW="2673000" imgH="3753000" progId="MS_ClipArt_Gallery.5">
                  <p:embed/>
                  <p:pic>
                    <p:nvPicPr>
                      <p:cNvPr id="17715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2017713"/>
                        <a:ext cx="2930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0372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and Objectives</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Describe and apply the principles of Adventure Based Learning in developing a curriculum for teaching team </a:t>
            </a:r>
            <a:r>
              <a:rPr lang="en-US" dirty="0" err="1" smtClean="0"/>
              <a:t>baed</a:t>
            </a:r>
            <a:r>
              <a:rPr lang="en-US" dirty="0" smtClean="0"/>
              <a:t> skills.</a:t>
            </a:r>
          </a:p>
          <a:p>
            <a:pPr marL="514350" indent="-514350">
              <a:buFont typeface="+mj-lt"/>
              <a:buAutoNum type="arabicPeriod"/>
            </a:pPr>
            <a:r>
              <a:rPr lang="en-US" dirty="0" smtClean="0"/>
              <a:t>Identify a </a:t>
            </a:r>
            <a:r>
              <a:rPr lang="en-US" dirty="0" err="1" smtClean="0"/>
              <a:t>minium</a:t>
            </a:r>
            <a:r>
              <a:rPr lang="en-US" dirty="0" smtClean="0"/>
              <a:t> of three tools for teaching team based skills and that will allow for the strengthening of roles and responsibilities.</a:t>
            </a:r>
          </a:p>
          <a:p>
            <a:pPr marL="514350" indent="-514350">
              <a:buFont typeface="+mj-lt"/>
              <a:buAutoNum type="arabicPeriod"/>
            </a:pPr>
            <a:r>
              <a:rPr lang="en-US" dirty="0" smtClean="0"/>
              <a:t>Identify action steps that could be taken in developing and strengthening </a:t>
            </a:r>
            <a:r>
              <a:rPr lang="en-US" dirty="0" err="1" smtClean="0"/>
              <a:t>interprofessional</a:t>
            </a:r>
            <a:r>
              <a:rPr lang="en-US" dirty="0" smtClean="0"/>
              <a:t> education within resident training.</a:t>
            </a:r>
            <a:endParaRPr lang="en-US" dirty="0"/>
          </a:p>
        </p:txBody>
      </p:sp>
    </p:spTree>
    <p:extLst>
      <p:ext uri="{BB962C8B-B14F-4D97-AF65-F5344CB8AC3E}">
        <p14:creationId xmlns:p14="http://schemas.microsoft.com/office/powerpoint/2010/main" val="2981187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fontScale="90000"/>
          </a:bodyPr>
          <a:lstStyle/>
          <a:p>
            <a:pPr algn="ctr"/>
            <a:r>
              <a:rPr lang="en-US" altLang="en-US" dirty="0" smtClean="0"/>
              <a:t>Pillars of using Adventure</a:t>
            </a:r>
            <a:endParaRPr lang="en-US" altLang="en-US" dirty="0"/>
          </a:p>
        </p:txBody>
      </p:sp>
      <p:sp>
        <p:nvSpPr>
          <p:cNvPr id="282627" name="Rectangle 3"/>
          <p:cNvSpPr>
            <a:spLocks noGrp="1" noChangeArrowheads="1"/>
          </p:cNvSpPr>
          <p:nvPr>
            <p:ph type="body" idx="1"/>
          </p:nvPr>
        </p:nvSpPr>
        <p:spPr/>
        <p:txBody>
          <a:bodyPr/>
          <a:lstStyle/>
          <a:p>
            <a:r>
              <a:rPr lang="en-US" altLang="en-US"/>
              <a:t>Challenge By Choice</a:t>
            </a:r>
          </a:p>
          <a:p>
            <a:r>
              <a:rPr lang="en-US" altLang="en-US"/>
              <a:t>Full Value Contract</a:t>
            </a:r>
          </a:p>
          <a:p>
            <a:r>
              <a:rPr lang="en-US" altLang="en-US"/>
              <a:t>Goal Setting</a:t>
            </a:r>
          </a:p>
        </p:txBody>
      </p:sp>
    </p:spTree>
    <p:extLst>
      <p:ext uri="{BB962C8B-B14F-4D97-AF65-F5344CB8AC3E}">
        <p14:creationId xmlns:p14="http://schemas.microsoft.com/office/powerpoint/2010/main" val="52365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effectLst>
            <a:outerShdw dist="35921" dir="2700000" algn="ctr" rotWithShape="0">
              <a:schemeClr val="bg2"/>
            </a:outerShdw>
          </a:effectLst>
        </p:spPr>
        <p:txBody>
          <a:bodyPr>
            <a:normAutofit fontScale="90000"/>
          </a:bodyPr>
          <a:lstStyle/>
          <a:p>
            <a:r>
              <a:rPr lang="en-US" altLang="en-US" dirty="0"/>
              <a:t>Challenge Of Choice</a:t>
            </a:r>
            <a:br>
              <a:rPr lang="en-US" altLang="en-US" dirty="0"/>
            </a:br>
            <a:endParaRPr lang="en-US" altLang="en-US" dirty="0"/>
          </a:p>
        </p:txBody>
      </p:sp>
      <p:sp>
        <p:nvSpPr>
          <p:cNvPr id="303107" name="Rectangle 3"/>
          <p:cNvSpPr>
            <a:spLocks noGrp="1" noChangeArrowheads="1"/>
          </p:cNvSpPr>
          <p:nvPr>
            <p:ph type="body" idx="1"/>
          </p:nvPr>
        </p:nvSpPr>
        <p:spPr>
          <a:xfrm>
            <a:off x="1182688" y="2855913"/>
            <a:ext cx="7772400" cy="3276600"/>
          </a:xfrm>
          <a:effectLst>
            <a:outerShdw dist="35921" dir="2700000" algn="ctr" rotWithShape="0">
              <a:schemeClr val="bg2"/>
            </a:outerShdw>
          </a:effectLst>
        </p:spPr>
        <p:txBody>
          <a:bodyPr/>
          <a:lstStyle/>
          <a:p>
            <a:pPr>
              <a:lnSpc>
                <a:spcPct val="90000"/>
              </a:lnSpc>
            </a:pPr>
            <a:r>
              <a:rPr lang="en-US" altLang="en-US" dirty="0"/>
              <a:t>The right to choose when and at what level to participate, physically, mentally, emotionally</a:t>
            </a:r>
          </a:p>
          <a:p>
            <a:pPr>
              <a:lnSpc>
                <a:spcPct val="90000"/>
              </a:lnSpc>
            </a:pPr>
            <a:r>
              <a:rPr lang="en-US" altLang="en-US" dirty="0"/>
              <a:t>The opportunity to back away from a challenge at any point with the knowledge that the opportunity to revisit it remains open</a:t>
            </a:r>
          </a:p>
          <a:p>
            <a:pPr>
              <a:lnSpc>
                <a:spcPct val="90000"/>
              </a:lnSpc>
            </a:pPr>
            <a:endParaRPr lang="en-US" altLang="en-US" dirty="0"/>
          </a:p>
        </p:txBody>
      </p:sp>
      <p:pic>
        <p:nvPicPr>
          <p:cNvPr id="303108" name="Picture 4" descr="bd0666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1662113" cy="1817688"/>
          </a:xfrm>
          <a:prstGeom prst="rect">
            <a:avLst/>
          </a:prstGeom>
          <a:noFill/>
          <a:extLst>
            <a:ext uri="{909E8E84-426E-40DD-AFC4-6F175D3DCCD1}">
              <a14:hiddenFill xmlns:a14="http://schemas.microsoft.com/office/drawing/2010/main">
                <a:solidFill>
                  <a:srgbClr val="FFFFFF"/>
                </a:solidFill>
              </a14:hiddenFill>
            </a:ext>
          </a:extLst>
        </p:spPr>
      </p:pic>
      <p:pic>
        <p:nvPicPr>
          <p:cNvPr id="303109" name="Picture 5" descr="j00787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0"/>
            <a:ext cx="126047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23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animEffect transition="in" filter="blinds(horizontal)">
                                      <p:cBhvr>
                                        <p:cTn id="7" dur="500"/>
                                        <p:tgtEl>
                                          <p:spTgt spid="303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3107">
                                            <p:txEl>
                                              <p:pRg st="1" end="1"/>
                                            </p:txEl>
                                          </p:spTgt>
                                        </p:tgtEl>
                                        <p:attrNameLst>
                                          <p:attrName>style.visibility</p:attrName>
                                        </p:attrNameLst>
                                      </p:cBhvr>
                                      <p:to>
                                        <p:strVal val="visible"/>
                                      </p:to>
                                    </p:set>
                                    <p:animEffect transition="in" filter="blinds(horizontal)">
                                      <p:cBhvr>
                                        <p:cTn id="12" dur="500"/>
                                        <p:tgtEl>
                                          <p:spTgt spid="303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1182688" y="3084513"/>
            <a:ext cx="7772400" cy="3048000"/>
          </a:xfrm>
          <a:effectLst>
            <a:outerShdw dist="35921" dir="2700000" algn="ctr" rotWithShape="0">
              <a:schemeClr val="bg2"/>
            </a:outerShdw>
          </a:effectLst>
        </p:spPr>
        <p:txBody>
          <a:bodyPr/>
          <a:lstStyle/>
          <a:p>
            <a:pPr>
              <a:lnSpc>
                <a:spcPct val="90000"/>
              </a:lnSpc>
            </a:pPr>
            <a:r>
              <a:rPr lang="en-US" altLang="en-US" sz="2800" dirty="0"/>
              <a:t>The chance to move outside one’s comfort zone into unfamiliar territory within a supportive, caring and safety conscious environment  that attaches greater significance to the effort than to outcomes or performance;</a:t>
            </a:r>
          </a:p>
          <a:p>
            <a:pPr>
              <a:lnSpc>
                <a:spcPct val="90000"/>
              </a:lnSpc>
            </a:pPr>
            <a:r>
              <a:rPr lang="en-US" altLang="en-US" sz="2800" dirty="0"/>
              <a:t>Heightened awareness and respect for other participants’ ideas, needs, differences, choices</a:t>
            </a:r>
          </a:p>
        </p:txBody>
      </p:sp>
      <p:pic>
        <p:nvPicPr>
          <p:cNvPr id="305156" name="Picture 4" descr="j00787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38260"/>
            <a:ext cx="5807075" cy="2357438"/>
          </a:xfrm>
          <a:prstGeom prst="rect">
            <a:avLst/>
          </a:prstGeom>
          <a:noFill/>
          <a:extLst>
            <a:ext uri="{909E8E84-426E-40DD-AFC4-6F175D3DCCD1}">
              <a14:hiddenFill xmlns:a14="http://schemas.microsoft.com/office/drawing/2010/main">
                <a:solidFill>
                  <a:srgbClr val="FFFFFF"/>
                </a:solidFill>
              </a14:hiddenFill>
            </a:ext>
          </a:extLst>
        </p:spPr>
      </p:pic>
      <p:sp>
        <p:nvSpPr>
          <p:cNvPr id="305154" name="Rectangle 2"/>
          <p:cNvSpPr>
            <a:spLocks noGrp="1" noChangeArrowheads="1"/>
          </p:cNvSpPr>
          <p:nvPr>
            <p:ph type="title"/>
          </p:nvPr>
        </p:nvSpPr>
        <p:spPr>
          <a:xfrm>
            <a:off x="4218963" y="1143000"/>
            <a:ext cx="4953000" cy="990600"/>
          </a:xfrm>
          <a:effectLst>
            <a:outerShdw dist="35921" dir="2700000" algn="ctr" rotWithShape="0">
              <a:schemeClr val="bg2"/>
            </a:outerShdw>
          </a:effectLst>
        </p:spPr>
        <p:txBody>
          <a:bodyPr/>
          <a:lstStyle/>
          <a:p>
            <a:r>
              <a:rPr lang="en-US" altLang="en-US" dirty="0"/>
              <a:t>Challenge Of Choice</a:t>
            </a:r>
          </a:p>
        </p:txBody>
      </p:sp>
    </p:spTree>
    <p:extLst>
      <p:ext uri="{BB962C8B-B14F-4D97-AF65-F5344CB8AC3E}">
        <p14:creationId xmlns:p14="http://schemas.microsoft.com/office/powerpoint/2010/main" val="571826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blinds(horizontal)">
                                      <p:cBhvr>
                                        <p:cTn id="7" dur="500"/>
                                        <p:tgtEl>
                                          <p:spTgt spid="305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5155">
                                            <p:txEl>
                                              <p:pRg st="1" end="1"/>
                                            </p:txEl>
                                          </p:spTgt>
                                        </p:tgtEl>
                                        <p:attrNameLst>
                                          <p:attrName>style.visibility</p:attrName>
                                        </p:attrNameLst>
                                      </p:cBhvr>
                                      <p:to>
                                        <p:strVal val="visible"/>
                                      </p:to>
                                    </p:set>
                                    <p:animEffect transition="in" filter="blinds(horizontal)">
                                      <p:cBhvr>
                                        <p:cTn id="12" dur="500"/>
                                        <p:tgtEl>
                                          <p:spTgt spid="305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050"/>
          <p:cNvSpPr>
            <a:spLocks noGrp="1" noChangeArrowheads="1"/>
          </p:cNvSpPr>
          <p:nvPr>
            <p:ph type="title"/>
          </p:nvPr>
        </p:nvSpPr>
        <p:spPr>
          <a:xfrm>
            <a:off x="457200" y="656373"/>
            <a:ext cx="8229600" cy="685800"/>
          </a:xfrm>
        </p:spPr>
        <p:txBody>
          <a:bodyPr>
            <a:normAutofit fontScale="90000"/>
          </a:bodyPr>
          <a:lstStyle/>
          <a:p>
            <a:pPr algn="ctr"/>
            <a:r>
              <a:rPr lang="en-US" altLang="en-US" dirty="0">
                <a:latin typeface="Tw Cen MT Condensed" panose="020B0606020104020203" pitchFamily="34" charset="0"/>
              </a:rPr>
              <a:t>Adventure Wave</a:t>
            </a:r>
          </a:p>
        </p:txBody>
      </p:sp>
      <p:sp>
        <p:nvSpPr>
          <p:cNvPr id="283652" name="Text Box 2052"/>
          <p:cNvSpPr txBox="1">
            <a:spLocks noChangeArrowheads="1"/>
          </p:cNvSpPr>
          <p:nvPr/>
        </p:nvSpPr>
        <p:spPr bwMode="auto">
          <a:xfrm>
            <a:off x="3657600" y="1767981"/>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latin typeface="Tw Cen MT Condensed" panose="020B0606020104020203" pitchFamily="34" charset="0"/>
              </a:rPr>
              <a:t>Experience</a:t>
            </a:r>
          </a:p>
        </p:txBody>
      </p:sp>
      <p:sp>
        <p:nvSpPr>
          <p:cNvPr id="283653" name="Text Box 2053"/>
          <p:cNvSpPr txBox="1">
            <a:spLocks noChangeArrowheads="1"/>
          </p:cNvSpPr>
          <p:nvPr/>
        </p:nvSpPr>
        <p:spPr bwMode="auto">
          <a:xfrm>
            <a:off x="-266350" y="4470208"/>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latin typeface="Tw Cen MT Condensed" panose="020B0606020104020203" pitchFamily="34" charset="0"/>
              </a:rPr>
              <a:t>Brief</a:t>
            </a:r>
          </a:p>
        </p:txBody>
      </p:sp>
      <p:sp>
        <p:nvSpPr>
          <p:cNvPr id="283654" name="Text Box 2054"/>
          <p:cNvSpPr txBox="1">
            <a:spLocks noChangeArrowheads="1"/>
          </p:cNvSpPr>
          <p:nvPr/>
        </p:nvSpPr>
        <p:spPr bwMode="auto">
          <a:xfrm>
            <a:off x="6248400" y="3742538"/>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latin typeface="Tw Cen MT Condensed" panose="020B0606020104020203" pitchFamily="34" charset="0"/>
              </a:rPr>
              <a:t>Debrief</a:t>
            </a:r>
          </a:p>
        </p:txBody>
      </p:sp>
      <p:grpSp>
        <p:nvGrpSpPr>
          <p:cNvPr id="7" name="Group 6"/>
          <p:cNvGrpSpPr/>
          <p:nvPr/>
        </p:nvGrpSpPr>
        <p:grpSpPr>
          <a:xfrm>
            <a:off x="152400" y="2237065"/>
            <a:ext cx="8610600" cy="2629948"/>
            <a:chOff x="-1371600" y="2667000"/>
            <a:chExt cx="8610600" cy="2629948"/>
          </a:xfrm>
        </p:grpSpPr>
        <p:sp>
          <p:nvSpPr>
            <p:cNvPr id="6" name="Curved Up Arrow 5"/>
            <p:cNvSpPr/>
            <p:nvPr/>
          </p:nvSpPr>
          <p:spPr>
            <a:xfrm>
              <a:off x="3810000" y="3505199"/>
              <a:ext cx="3429000" cy="1791749"/>
            </a:xfrm>
            <a:prstGeom prst="curvedUpArrow">
              <a:avLst>
                <a:gd name="adj1" fmla="val 32174"/>
                <a:gd name="adj2" fmla="val 34926"/>
                <a:gd name="adj3" fmla="val 28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Down Arrow 3"/>
            <p:cNvSpPr/>
            <p:nvPr/>
          </p:nvSpPr>
          <p:spPr>
            <a:xfrm>
              <a:off x="1295400" y="2667000"/>
              <a:ext cx="3124200" cy="1205707"/>
            </a:xfrm>
            <a:prstGeom prst="curvedDownArrow">
              <a:avLst>
                <a:gd name="adj1" fmla="val 50000"/>
                <a:gd name="adj2" fmla="val 478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a:off x="-1371600" y="3505200"/>
              <a:ext cx="3352800" cy="1219200"/>
            </a:xfrm>
            <a:prstGeom prst="curvedUpArrow">
              <a:avLst>
                <a:gd name="adj1" fmla="val 50000"/>
                <a:gd name="adj2" fmla="val 51213"/>
                <a:gd name="adj3" fmla="val 26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533400" y="5124975"/>
            <a:ext cx="1600200" cy="461665"/>
          </a:xfrm>
          <a:prstGeom prst="rect">
            <a:avLst/>
          </a:prstGeom>
          <a:noFill/>
        </p:spPr>
        <p:txBody>
          <a:bodyPr wrap="square" rtlCol="0">
            <a:spAutoFit/>
          </a:bodyPr>
          <a:lstStyle/>
          <a:p>
            <a:r>
              <a:rPr lang="en-US" sz="2400" i="1" dirty="0" smtClean="0">
                <a:solidFill>
                  <a:schemeClr val="accent1"/>
                </a:solidFill>
                <a:latin typeface="Tw Cen MT Condensed" panose="020B0606020104020203" pitchFamily="34" charset="0"/>
              </a:rPr>
              <a:t>What?</a:t>
            </a:r>
            <a:endParaRPr lang="en-US" sz="2400" i="1" dirty="0">
              <a:solidFill>
                <a:schemeClr val="accent1"/>
              </a:solidFill>
              <a:latin typeface="Tw Cen MT Condensed" panose="020B0606020104020203" pitchFamily="34" charset="0"/>
            </a:endParaRPr>
          </a:p>
        </p:txBody>
      </p:sp>
      <p:sp>
        <p:nvSpPr>
          <p:cNvPr id="15" name="TextBox 14"/>
          <p:cNvSpPr txBox="1"/>
          <p:nvPr/>
        </p:nvSpPr>
        <p:spPr>
          <a:xfrm>
            <a:off x="3352800" y="1317532"/>
            <a:ext cx="1600200" cy="461665"/>
          </a:xfrm>
          <a:prstGeom prst="rect">
            <a:avLst/>
          </a:prstGeom>
          <a:noFill/>
        </p:spPr>
        <p:txBody>
          <a:bodyPr wrap="square" rtlCol="0">
            <a:spAutoFit/>
          </a:bodyPr>
          <a:lstStyle/>
          <a:p>
            <a:r>
              <a:rPr lang="en-US" sz="2400" i="1" dirty="0" smtClean="0">
                <a:solidFill>
                  <a:schemeClr val="accent1"/>
                </a:solidFill>
                <a:latin typeface="Tw Cen MT Condensed" panose="020B0606020104020203" pitchFamily="34" charset="0"/>
              </a:rPr>
              <a:t>So What?</a:t>
            </a:r>
            <a:endParaRPr lang="en-US" sz="2400" i="1" dirty="0">
              <a:solidFill>
                <a:schemeClr val="accent1"/>
              </a:solidFill>
              <a:latin typeface="Tw Cen MT Condensed" panose="020B0606020104020203" pitchFamily="34" charset="0"/>
            </a:endParaRPr>
          </a:p>
        </p:txBody>
      </p:sp>
      <p:sp>
        <p:nvSpPr>
          <p:cNvPr id="16" name="TextBox 15"/>
          <p:cNvSpPr txBox="1"/>
          <p:nvPr/>
        </p:nvSpPr>
        <p:spPr>
          <a:xfrm>
            <a:off x="7277100" y="4993428"/>
            <a:ext cx="1600200" cy="461665"/>
          </a:xfrm>
          <a:prstGeom prst="rect">
            <a:avLst/>
          </a:prstGeom>
          <a:noFill/>
        </p:spPr>
        <p:txBody>
          <a:bodyPr wrap="square" rtlCol="0">
            <a:spAutoFit/>
          </a:bodyPr>
          <a:lstStyle/>
          <a:p>
            <a:r>
              <a:rPr lang="en-US" sz="2400" i="1" dirty="0" smtClean="0">
                <a:solidFill>
                  <a:schemeClr val="accent1"/>
                </a:solidFill>
                <a:latin typeface="Tw Cen MT Condensed" panose="020B0606020104020203" pitchFamily="34" charset="0"/>
              </a:rPr>
              <a:t>Now What?</a:t>
            </a:r>
            <a:endParaRPr lang="en-US" sz="2400" i="1" dirty="0">
              <a:solidFill>
                <a:schemeClr val="accent1"/>
              </a:solidFill>
              <a:latin typeface="Tw Cen MT Condensed" panose="020B0606020104020203" pitchFamily="34" charset="0"/>
            </a:endParaRPr>
          </a:p>
        </p:txBody>
      </p:sp>
    </p:spTree>
    <p:extLst>
      <p:ext uri="{BB962C8B-B14F-4D97-AF65-F5344CB8AC3E}">
        <p14:creationId xmlns:p14="http://schemas.microsoft.com/office/powerpoint/2010/main" val="31738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228600"/>
            <a:ext cx="7772400" cy="1447800"/>
          </a:xfrm>
          <a:effectLst>
            <a:outerShdw dist="35921" dir="2700000" algn="ctr" rotWithShape="0">
              <a:schemeClr val="bg2"/>
            </a:outerShdw>
          </a:effectLst>
        </p:spPr>
        <p:txBody>
          <a:bodyPr/>
          <a:lstStyle/>
          <a:p>
            <a:r>
              <a:rPr lang="en-US" altLang="en-US" dirty="0">
                <a:latin typeface="Tw Cen MT Condensed" panose="020B0606020104020203" pitchFamily="34" charset="0"/>
              </a:rPr>
              <a:t>The Full Value Contract</a:t>
            </a:r>
          </a:p>
        </p:txBody>
      </p:sp>
      <p:sp>
        <p:nvSpPr>
          <p:cNvPr id="181251" name="Rectangle 3"/>
          <p:cNvSpPr>
            <a:spLocks noGrp="1" noChangeArrowheads="1"/>
          </p:cNvSpPr>
          <p:nvPr>
            <p:ph type="subTitle" idx="1"/>
          </p:nvPr>
        </p:nvSpPr>
        <p:spPr>
          <a:xfrm>
            <a:off x="1219200" y="3200400"/>
            <a:ext cx="6400800" cy="3048000"/>
          </a:xfrm>
          <a:effectLst>
            <a:outerShdw dist="35921" dir="2700000" algn="ctr" rotWithShape="0">
              <a:schemeClr val="bg2"/>
            </a:outerShdw>
          </a:effectLst>
        </p:spPr>
        <p:txBody>
          <a:bodyPr/>
          <a:lstStyle/>
          <a:p>
            <a:r>
              <a:rPr lang="en-US" altLang="en-US" dirty="0">
                <a:solidFill>
                  <a:schemeClr val="tx2"/>
                </a:solidFill>
                <a:latin typeface="Tw Cen MT Condensed" panose="020B0606020104020203" pitchFamily="34" charset="0"/>
              </a:rPr>
              <a:t>In clear and concrete terms, the FVC establishes behavioral guidelines that recognize and respect the skills, knowledge and strengths of each individual, and value  and support of the family as a whole.</a:t>
            </a:r>
          </a:p>
        </p:txBody>
      </p:sp>
      <p:pic>
        <p:nvPicPr>
          <p:cNvPr id="181252" name="Picture 4" descr="bs0062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295400"/>
            <a:ext cx="216376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3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blinds(horizontal)">
                                      <p:cBhvr>
                                        <p:cTn id="7" dur="500"/>
                                        <p:tgtEl>
                                          <p:spTgt spid="181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762000" y="381000"/>
            <a:ext cx="7772400" cy="1143000"/>
          </a:xfrm>
          <a:effectLst>
            <a:outerShdw dist="35921" dir="2700000" algn="ctr" rotWithShape="0">
              <a:schemeClr val="bg2"/>
            </a:outerShdw>
          </a:effectLst>
        </p:spPr>
        <p:txBody>
          <a:bodyPr/>
          <a:lstStyle/>
          <a:p>
            <a:r>
              <a:rPr lang="en-US" altLang="en-US" dirty="0">
                <a:latin typeface="Tw Cen MT Condensed" panose="020B0606020104020203" pitchFamily="34" charset="0"/>
              </a:rPr>
              <a:t>Full Value Contract</a:t>
            </a:r>
          </a:p>
        </p:txBody>
      </p:sp>
      <p:sp>
        <p:nvSpPr>
          <p:cNvPr id="299011" name="Rectangle 3"/>
          <p:cNvSpPr>
            <a:spLocks noGrp="1" noChangeArrowheads="1"/>
          </p:cNvSpPr>
          <p:nvPr>
            <p:ph type="subTitle" idx="1"/>
          </p:nvPr>
        </p:nvSpPr>
        <p:spPr>
          <a:xfrm>
            <a:off x="1219200" y="3124200"/>
            <a:ext cx="6400800" cy="3352800"/>
          </a:xfrm>
          <a:effectLst>
            <a:outerShdw dist="35921" dir="2700000" algn="ctr" rotWithShape="0">
              <a:schemeClr val="bg2"/>
            </a:outerShdw>
          </a:effectLst>
        </p:spPr>
        <p:txBody>
          <a:bodyPr/>
          <a:lstStyle/>
          <a:p>
            <a:r>
              <a:rPr lang="en-US" altLang="en-US" dirty="0">
                <a:solidFill>
                  <a:schemeClr val="tx2"/>
                </a:solidFill>
                <a:latin typeface="Tw Cen MT Condensed" panose="020B0606020104020203" pitchFamily="34" charset="0"/>
              </a:rPr>
              <a:t>Participants are asked to make a conscious effort to pay attention to , and thereby value, themselves (</a:t>
            </a:r>
            <a:r>
              <a:rPr lang="en-US" altLang="en-US" dirty="0" err="1">
                <a:solidFill>
                  <a:schemeClr val="tx2"/>
                </a:solidFill>
                <a:latin typeface="Tw Cen MT Condensed" panose="020B0606020104020203" pitchFamily="34" charset="0"/>
              </a:rPr>
              <a:t>microview</a:t>
            </a:r>
            <a:r>
              <a:rPr lang="en-US" altLang="en-US" dirty="0">
                <a:solidFill>
                  <a:schemeClr val="tx2"/>
                </a:solidFill>
                <a:latin typeface="Tw Cen MT Condensed" panose="020B0606020104020203" pitchFamily="34" charset="0"/>
              </a:rPr>
              <a:t>), the group(</a:t>
            </a:r>
            <a:r>
              <a:rPr lang="en-US" altLang="en-US" dirty="0" err="1">
                <a:solidFill>
                  <a:schemeClr val="tx2"/>
                </a:solidFill>
                <a:latin typeface="Tw Cen MT Condensed" panose="020B0606020104020203" pitchFamily="34" charset="0"/>
              </a:rPr>
              <a:t>macroview</a:t>
            </a:r>
            <a:r>
              <a:rPr lang="en-US" altLang="en-US" dirty="0">
                <a:solidFill>
                  <a:schemeClr val="tx2"/>
                </a:solidFill>
                <a:latin typeface="Tw Cen MT Condensed" panose="020B0606020104020203" pitchFamily="34" charset="0"/>
              </a:rPr>
              <a:t>) and the learning experience (</a:t>
            </a:r>
            <a:r>
              <a:rPr lang="en-US" altLang="en-US" dirty="0" err="1">
                <a:solidFill>
                  <a:schemeClr val="tx2"/>
                </a:solidFill>
                <a:latin typeface="Tw Cen MT Condensed" panose="020B0606020104020203" pitchFamily="34" charset="0"/>
              </a:rPr>
              <a:t>metaview</a:t>
            </a:r>
            <a:r>
              <a:rPr lang="en-US" altLang="en-US" dirty="0">
                <a:solidFill>
                  <a:schemeClr val="tx2"/>
                </a:solidFill>
                <a:latin typeface="Tw Cen MT Condensed" panose="020B0606020104020203" pitchFamily="34" charset="0"/>
              </a:rPr>
              <a:t>).</a:t>
            </a:r>
          </a:p>
        </p:txBody>
      </p:sp>
      <p:pic>
        <p:nvPicPr>
          <p:cNvPr id="299012" name="Picture 4" descr="j00788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463529"/>
            <a:ext cx="282892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01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blinds(horizontal)">
                                      <p:cBhvr>
                                        <p:cTn id="7" dur="500"/>
                                        <p:tgtEl>
                                          <p:spTgt spid="299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33400" y="533400"/>
            <a:ext cx="7772400" cy="1752600"/>
          </a:xfrm>
          <a:effectLst>
            <a:outerShdw dist="35921" dir="2700000" algn="ctr" rotWithShape="0">
              <a:schemeClr val="bg2"/>
            </a:outerShdw>
          </a:effectLst>
        </p:spPr>
        <p:txBody>
          <a:bodyPr/>
          <a:lstStyle/>
          <a:p>
            <a:r>
              <a:rPr lang="en-US" altLang="en-US" dirty="0"/>
              <a:t>Full Value Contract</a:t>
            </a:r>
            <a:br>
              <a:rPr lang="en-US" altLang="en-US" dirty="0"/>
            </a:br>
            <a:r>
              <a:rPr lang="en-US" altLang="en-US" sz="2800" dirty="0"/>
              <a:t>some tenets to consider….</a:t>
            </a:r>
            <a:endParaRPr lang="en-US" altLang="en-US" dirty="0"/>
          </a:p>
        </p:txBody>
      </p:sp>
      <p:sp>
        <p:nvSpPr>
          <p:cNvPr id="301059" name="Rectangle 3"/>
          <p:cNvSpPr>
            <a:spLocks noGrp="1" noChangeArrowheads="1"/>
          </p:cNvSpPr>
          <p:nvPr>
            <p:ph type="body" idx="1"/>
          </p:nvPr>
        </p:nvSpPr>
        <p:spPr>
          <a:xfrm>
            <a:off x="1182688" y="2779713"/>
            <a:ext cx="7772400" cy="3352800"/>
          </a:xfrm>
          <a:effectLst>
            <a:outerShdw dist="35921" dir="2700000" algn="ctr" rotWithShape="0">
              <a:schemeClr val="bg2"/>
            </a:outerShdw>
          </a:effectLst>
        </p:spPr>
        <p:txBody>
          <a:bodyPr/>
          <a:lstStyle/>
          <a:p>
            <a:r>
              <a:rPr lang="en-US" altLang="en-US" dirty="0">
                <a:solidFill>
                  <a:schemeClr val="tx2"/>
                </a:solidFill>
              </a:rPr>
              <a:t>Be present</a:t>
            </a:r>
          </a:p>
          <a:p>
            <a:r>
              <a:rPr lang="en-US" altLang="en-US" dirty="0">
                <a:solidFill>
                  <a:schemeClr val="tx2"/>
                </a:solidFill>
              </a:rPr>
              <a:t>Pay attention</a:t>
            </a:r>
          </a:p>
          <a:p>
            <a:r>
              <a:rPr lang="en-US" altLang="en-US" dirty="0">
                <a:solidFill>
                  <a:schemeClr val="tx2"/>
                </a:solidFill>
              </a:rPr>
              <a:t>Speak your truth</a:t>
            </a:r>
          </a:p>
          <a:p>
            <a:r>
              <a:rPr lang="en-US" altLang="en-US" dirty="0">
                <a:solidFill>
                  <a:schemeClr val="tx2"/>
                </a:solidFill>
              </a:rPr>
              <a:t>Be open to Outcomes</a:t>
            </a:r>
          </a:p>
          <a:p>
            <a:r>
              <a:rPr lang="en-US" altLang="en-US" dirty="0">
                <a:solidFill>
                  <a:schemeClr val="tx2"/>
                </a:solidFill>
              </a:rPr>
              <a:t>Create a Safe </a:t>
            </a:r>
            <a:r>
              <a:rPr lang="en-US" altLang="en-US" dirty="0" err="1">
                <a:solidFill>
                  <a:schemeClr val="tx2"/>
                </a:solidFill>
              </a:rPr>
              <a:t>Enviroment</a:t>
            </a:r>
            <a:endParaRPr lang="en-US" altLang="en-US" dirty="0">
              <a:solidFill>
                <a:schemeClr val="tx2"/>
              </a:solidFill>
            </a:endParaRPr>
          </a:p>
        </p:txBody>
      </p:sp>
      <p:pic>
        <p:nvPicPr>
          <p:cNvPr id="301060" name="Picture 4" descr="pe0332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90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2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blinds(horizontal)">
                                      <p:cBhvr>
                                        <p:cTn id="7" dur="500"/>
                                        <p:tgtEl>
                                          <p:spTgt spid="301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blinds(horizontal)">
                                      <p:cBhvr>
                                        <p:cTn id="12" dur="500"/>
                                        <p:tgtEl>
                                          <p:spTgt spid="301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blinds(horizontal)">
                                      <p:cBhvr>
                                        <p:cTn id="17" dur="500"/>
                                        <p:tgtEl>
                                          <p:spTgt spid="301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blinds(horizontal)">
                                      <p:cBhvr>
                                        <p:cTn id="22" dur="500"/>
                                        <p:tgtEl>
                                          <p:spTgt spid="301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blinds(horizontal)">
                                      <p:cBhvr>
                                        <p:cTn id="27" dur="500"/>
                                        <p:tgtEl>
                                          <p:spTgt spid="301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066800" y="609600"/>
            <a:ext cx="7772400" cy="1143000"/>
          </a:xfrm>
        </p:spPr>
        <p:txBody>
          <a:bodyPr/>
          <a:lstStyle/>
          <a:p>
            <a:r>
              <a:rPr lang="en-US" altLang="en-US" sz="3200" dirty="0"/>
              <a:t>Full Value Contract…..putting it together</a:t>
            </a:r>
          </a:p>
        </p:txBody>
      </p:sp>
      <p:sp>
        <p:nvSpPr>
          <p:cNvPr id="191491" name="Rectangle 3"/>
          <p:cNvSpPr>
            <a:spLocks noGrp="1" noChangeArrowheads="1"/>
          </p:cNvSpPr>
          <p:nvPr>
            <p:ph type="body" idx="1"/>
          </p:nvPr>
        </p:nvSpPr>
        <p:spPr>
          <a:xfrm>
            <a:off x="914400" y="2209800"/>
            <a:ext cx="7772400" cy="4114800"/>
          </a:xfrm>
        </p:spPr>
        <p:txBody>
          <a:bodyPr/>
          <a:lstStyle/>
          <a:p>
            <a:pPr>
              <a:lnSpc>
                <a:spcPct val="90000"/>
              </a:lnSpc>
            </a:pPr>
            <a:r>
              <a:rPr lang="en-US" altLang="en-US" sz="2800" dirty="0"/>
              <a:t>List some of the qualities that represent how you would like your family to be</a:t>
            </a:r>
          </a:p>
          <a:p>
            <a:pPr>
              <a:lnSpc>
                <a:spcPct val="90000"/>
              </a:lnSpc>
            </a:pPr>
            <a:r>
              <a:rPr lang="en-US" altLang="en-US" sz="2800" dirty="0"/>
              <a:t>List some of the factors which might stand in the way of becoming the kind of family you envision</a:t>
            </a:r>
          </a:p>
          <a:p>
            <a:pPr>
              <a:lnSpc>
                <a:spcPct val="90000"/>
              </a:lnSpc>
            </a:pPr>
            <a:r>
              <a:rPr lang="en-US" altLang="en-US" sz="2800" dirty="0"/>
              <a:t>Develop a set of norms that will help you create the environment you desire to live within</a:t>
            </a:r>
          </a:p>
          <a:p>
            <a:pPr>
              <a:lnSpc>
                <a:spcPct val="90000"/>
              </a:lnSpc>
            </a:pPr>
            <a:r>
              <a:rPr lang="en-US" altLang="en-US" sz="2800" dirty="0"/>
              <a:t>Develop individual behavioral goals</a:t>
            </a:r>
          </a:p>
          <a:p>
            <a:pPr>
              <a:lnSpc>
                <a:spcPct val="90000"/>
              </a:lnSpc>
            </a:pPr>
            <a:endParaRPr lang="en-US" altLang="en-US" dirty="0"/>
          </a:p>
        </p:txBody>
      </p:sp>
      <p:pic>
        <p:nvPicPr>
          <p:cNvPr id="191492" name="Picture 4" descr="bd0662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0"/>
            <a:ext cx="1562100" cy="181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0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95300" y="846170"/>
            <a:ext cx="8229600" cy="685800"/>
          </a:xfrm>
        </p:spPr>
        <p:txBody>
          <a:bodyPr>
            <a:normAutofit fontScale="90000"/>
          </a:bodyPr>
          <a:lstStyle/>
          <a:p>
            <a:r>
              <a:rPr lang="en-US" altLang="en-US" dirty="0"/>
              <a:t>Experiential Learning Cycle</a:t>
            </a:r>
          </a:p>
        </p:txBody>
      </p:sp>
      <p:sp>
        <p:nvSpPr>
          <p:cNvPr id="194563" name="Rectangle 3"/>
          <p:cNvSpPr>
            <a:spLocks noGrp="1" noChangeArrowheads="1"/>
          </p:cNvSpPr>
          <p:nvPr>
            <p:ph idx="1"/>
          </p:nvPr>
        </p:nvSpPr>
        <p:spPr/>
        <p:txBody>
          <a:bodyPr/>
          <a:lstStyle/>
          <a:p>
            <a:pPr>
              <a:buClr>
                <a:schemeClr val="tx1"/>
              </a:buClr>
              <a:buFont typeface="Wingdings" panose="05000000000000000000" pitchFamily="2" charset="2"/>
              <a:buNone/>
            </a:pPr>
            <a:r>
              <a:rPr lang="en-US" altLang="en-US"/>
              <a:t> </a:t>
            </a:r>
          </a:p>
        </p:txBody>
      </p:sp>
      <p:sp>
        <p:nvSpPr>
          <p:cNvPr id="194564" name="Text Box 4"/>
          <p:cNvSpPr txBox="1">
            <a:spLocks noChangeArrowheads="1"/>
          </p:cNvSpPr>
          <p:nvPr/>
        </p:nvSpPr>
        <p:spPr bwMode="auto">
          <a:xfrm>
            <a:off x="3505200" y="3048000"/>
            <a:ext cx="1828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i="1" dirty="0">
                <a:latin typeface="Times New Roman" panose="02020603050405020304" pitchFamily="18" charset="0"/>
              </a:rPr>
              <a:t>Concrete Experiences</a:t>
            </a:r>
          </a:p>
          <a:p>
            <a:pPr algn="ctr" eaLnBrk="0" hangingPunct="0">
              <a:spcBef>
                <a:spcPct val="50000"/>
              </a:spcBef>
            </a:pPr>
            <a:r>
              <a:rPr lang="en-US" altLang="en-US" sz="2000" i="1" dirty="0">
                <a:latin typeface="Times New Roman" panose="02020603050405020304" pitchFamily="18" charset="0"/>
              </a:rPr>
              <a:t>(experiences)</a:t>
            </a:r>
            <a:endParaRPr lang="en-US" altLang="en-US" i="1" dirty="0">
              <a:latin typeface="Times New Roman" panose="02020603050405020304" pitchFamily="18" charset="0"/>
            </a:endParaRPr>
          </a:p>
        </p:txBody>
      </p:sp>
      <p:sp>
        <p:nvSpPr>
          <p:cNvPr id="194565" name="Text Box 5"/>
          <p:cNvSpPr txBox="1">
            <a:spLocks noChangeArrowheads="1"/>
          </p:cNvSpPr>
          <p:nvPr/>
        </p:nvSpPr>
        <p:spPr bwMode="auto">
          <a:xfrm>
            <a:off x="6096000" y="43434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i="1">
                <a:latin typeface="Times New Roman" panose="02020603050405020304" pitchFamily="18" charset="0"/>
              </a:rPr>
              <a:t>Observations &amp; Reflections</a:t>
            </a:r>
          </a:p>
        </p:txBody>
      </p:sp>
      <p:sp>
        <p:nvSpPr>
          <p:cNvPr id="194566" name="Text Box 6"/>
          <p:cNvSpPr txBox="1">
            <a:spLocks noChangeArrowheads="1"/>
          </p:cNvSpPr>
          <p:nvPr/>
        </p:nvSpPr>
        <p:spPr bwMode="auto">
          <a:xfrm>
            <a:off x="2971800" y="54864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i="1">
                <a:latin typeface="Times New Roman" panose="02020603050405020304" pitchFamily="18" charset="0"/>
              </a:rPr>
              <a:t>Formation of Abstract Concepts &amp; Generalizations</a:t>
            </a:r>
          </a:p>
        </p:txBody>
      </p:sp>
      <p:sp>
        <p:nvSpPr>
          <p:cNvPr id="194567" name="Text Box 7"/>
          <p:cNvSpPr txBox="1">
            <a:spLocks noChangeArrowheads="1"/>
          </p:cNvSpPr>
          <p:nvPr/>
        </p:nvSpPr>
        <p:spPr bwMode="auto">
          <a:xfrm>
            <a:off x="762000" y="4191000"/>
            <a:ext cx="1828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i="1">
                <a:latin typeface="Times New Roman" panose="02020603050405020304" pitchFamily="18" charset="0"/>
              </a:rPr>
              <a:t>Testing in New Situations</a:t>
            </a:r>
          </a:p>
          <a:p>
            <a:pPr algn="ctr" eaLnBrk="0" hangingPunct="0">
              <a:spcBef>
                <a:spcPct val="50000"/>
              </a:spcBef>
            </a:pPr>
            <a:r>
              <a:rPr lang="en-US" altLang="en-US" sz="2000" i="1">
                <a:latin typeface="Times New Roman" panose="02020603050405020304" pitchFamily="18" charset="0"/>
              </a:rPr>
              <a:t>(applying)</a:t>
            </a:r>
          </a:p>
        </p:txBody>
      </p:sp>
      <p:sp>
        <p:nvSpPr>
          <p:cNvPr id="194568" name="Text Box 8"/>
          <p:cNvSpPr txBox="1">
            <a:spLocks noChangeArrowheads="1"/>
          </p:cNvSpPr>
          <p:nvPr/>
        </p:nvSpPr>
        <p:spPr bwMode="auto">
          <a:xfrm>
            <a:off x="6400800" y="2057400"/>
            <a:ext cx="167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i="1">
                <a:latin typeface="Times New Roman" panose="02020603050405020304" pitchFamily="18" charset="0"/>
              </a:rPr>
              <a:t>Goal Setting &amp; Full Value Contract</a:t>
            </a:r>
          </a:p>
        </p:txBody>
      </p:sp>
      <p:sp>
        <p:nvSpPr>
          <p:cNvPr id="194569" name="Text Box 9"/>
          <p:cNvSpPr txBox="1">
            <a:spLocks noChangeArrowheads="1"/>
          </p:cNvSpPr>
          <p:nvPr/>
        </p:nvSpPr>
        <p:spPr bwMode="auto">
          <a:xfrm>
            <a:off x="1066800" y="23622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i="1">
                <a:latin typeface="Times New Roman" panose="02020603050405020304" pitchFamily="18" charset="0"/>
              </a:rPr>
              <a:t>The Workplace</a:t>
            </a:r>
          </a:p>
        </p:txBody>
      </p:sp>
      <p:sp>
        <p:nvSpPr>
          <p:cNvPr id="194570" name="AutoShape 10"/>
          <p:cNvSpPr>
            <a:spLocks noChangeArrowheads="1"/>
          </p:cNvSpPr>
          <p:nvPr/>
        </p:nvSpPr>
        <p:spPr bwMode="auto">
          <a:xfrm rot="-1060263">
            <a:off x="6934200" y="4191000"/>
            <a:ext cx="76200" cy="152400"/>
          </a:xfrm>
          <a:prstGeom prst="flowChartMerge">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3200" i="1">
              <a:latin typeface="Times New Roman" panose="02020603050405020304" pitchFamily="18" charset="0"/>
            </a:endParaRPr>
          </a:p>
        </p:txBody>
      </p:sp>
      <p:sp>
        <p:nvSpPr>
          <p:cNvPr id="194571" name="Arc 11"/>
          <p:cNvSpPr>
            <a:spLocks/>
          </p:cNvSpPr>
          <p:nvPr/>
        </p:nvSpPr>
        <p:spPr bwMode="auto">
          <a:xfrm>
            <a:off x="5257800" y="3429000"/>
            <a:ext cx="1668463" cy="838200"/>
          </a:xfrm>
          <a:custGeom>
            <a:avLst/>
            <a:gdLst>
              <a:gd name="G0" fmla="+- 0 0 0"/>
              <a:gd name="G1" fmla="+- 21600 0 0"/>
              <a:gd name="G2" fmla="+- 21600 0 0"/>
              <a:gd name="T0" fmla="*/ 0 w 21511"/>
              <a:gd name="T1" fmla="*/ 0 h 21600"/>
              <a:gd name="T2" fmla="*/ 21511 w 21511"/>
              <a:gd name="T3" fmla="*/ 19639 h 21600"/>
              <a:gd name="T4" fmla="*/ 0 w 21511"/>
              <a:gd name="T5" fmla="*/ 21600 h 21600"/>
            </a:gdLst>
            <a:ahLst/>
            <a:cxnLst>
              <a:cxn ang="0">
                <a:pos x="T0" y="T1"/>
              </a:cxn>
              <a:cxn ang="0">
                <a:pos x="T2" y="T3"/>
              </a:cxn>
              <a:cxn ang="0">
                <a:pos x="T4" y="T5"/>
              </a:cxn>
            </a:cxnLst>
            <a:rect l="0" t="0" r="r" b="b"/>
            <a:pathLst>
              <a:path w="21511" h="21600" fill="none" extrusionOk="0">
                <a:moveTo>
                  <a:pt x="-1" y="0"/>
                </a:moveTo>
                <a:cubicBezTo>
                  <a:pt x="11169" y="0"/>
                  <a:pt x="20496" y="8515"/>
                  <a:pt x="21510" y="19639"/>
                </a:cubicBezTo>
              </a:path>
              <a:path w="21511" h="21600" stroke="0" extrusionOk="0">
                <a:moveTo>
                  <a:pt x="-1" y="0"/>
                </a:moveTo>
                <a:cubicBezTo>
                  <a:pt x="11169" y="0"/>
                  <a:pt x="20496" y="8515"/>
                  <a:pt x="21510" y="19639"/>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2" name="Arc 12"/>
          <p:cNvSpPr>
            <a:spLocks/>
          </p:cNvSpPr>
          <p:nvPr/>
        </p:nvSpPr>
        <p:spPr bwMode="auto">
          <a:xfrm rot="10656844" flipH="1">
            <a:off x="6172200" y="5106988"/>
            <a:ext cx="838200" cy="685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3" name="AutoShape 13"/>
          <p:cNvSpPr>
            <a:spLocks noChangeArrowheads="1"/>
          </p:cNvSpPr>
          <p:nvPr/>
        </p:nvSpPr>
        <p:spPr bwMode="auto">
          <a:xfrm rot="4677917">
            <a:off x="6210300" y="5753100"/>
            <a:ext cx="76200" cy="152400"/>
          </a:xfrm>
          <a:prstGeom prst="flowChartMerge">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4" name="Arc 14"/>
          <p:cNvSpPr>
            <a:spLocks/>
          </p:cNvSpPr>
          <p:nvPr/>
        </p:nvSpPr>
        <p:spPr bwMode="auto">
          <a:xfrm rot="15877904" flipH="1">
            <a:off x="2318544" y="5301456"/>
            <a:ext cx="458788" cy="8286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5" name="AutoShape 15"/>
          <p:cNvSpPr>
            <a:spLocks noChangeArrowheads="1"/>
          </p:cNvSpPr>
          <p:nvPr/>
        </p:nvSpPr>
        <p:spPr bwMode="auto">
          <a:xfrm>
            <a:off x="2057400" y="5410200"/>
            <a:ext cx="76200" cy="152400"/>
          </a:xfrm>
          <a:prstGeom prst="flowChartExtra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6" name="Arc 16"/>
          <p:cNvSpPr>
            <a:spLocks/>
          </p:cNvSpPr>
          <p:nvPr/>
        </p:nvSpPr>
        <p:spPr bwMode="auto">
          <a:xfrm flipH="1">
            <a:off x="2209800" y="3505200"/>
            <a:ext cx="13716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7" name="AutoShape 17"/>
          <p:cNvSpPr>
            <a:spLocks noChangeArrowheads="1"/>
          </p:cNvSpPr>
          <p:nvPr/>
        </p:nvSpPr>
        <p:spPr bwMode="auto">
          <a:xfrm rot="16313752">
            <a:off x="3581400" y="3429000"/>
            <a:ext cx="76200" cy="152400"/>
          </a:xfrm>
          <a:prstGeom prst="flowChartMerge">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8" name="Oval 18"/>
          <p:cNvSpPr>
            <a:spLocks noChangeArrowheads="1"/>
          </p:cNvSpPr>
          <p:nvPr/>
        </p:nvSpPr>
        <p:spPr bwMode="auto">
          <a:xfrm>
            <a:off x="6400800" y="1828800"/>
            <a:ext cx="1600200" cy="1371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9" name="Oval 19"/>
          <p:cNvSpPr>
            <a:spLocks noChangeArrowheads="1"/>
          </p:cNvSpPr>
          <p:nvPr/>
        </p:nvSpPr>
        <p:spPr bwMode="auto">
          <a:xfrm>
            <a:off x="1066800" y="1828800"/>
            <a:ext cx="1676400" cy="1371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0" name="Line 20"/>
          <p:cNvSpPr>
            <a:spLocks noChangeShapeType="1"/>
          </p:cNvSpPr>
          <p:nvPr/>
        </p:nvSpPr>
        <p:spPr bwMode="auto">
          <a:xfrm flipH="1">
            <a:off x="5486400" y="2971800"/>
            <a:ext cx="914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1" name="Line 21"/>
          <p:cNvSpPr>
            <a:spLocks noChangeShapeType="1"/>
          </p:cNvSpPr>
          <p:nvPr/>
        </p:nvSpPr>
        <p:spPr bwMode="auto">
          <a:xfrm flipV="1">
            <a:off x="1752600" y="3352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2" name="Text Box 22"/>
          <p:cNvSpPr txBox="1">
            <a:spLocks noChangeArrowheads="1"/>
          </p:cNvSpPr>
          <p:nvPr/>
        </p:nvSpPr>
        <p:spPr bwMode="auto">
          <a:xfrm>
            <a:off x="6781800" y="63246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i="1">
                <a:latin typeface="Times New Roman" panose="02020603050405020304" pitchFamily="18" charset="0"/>
              </a:rPr>
              <a:t>Project Development, Inc</a:t>
            </a:r>
          </a:p>
        </p:txBody>
      </p:sp>
    </p:spTree>
    <p:extLst>
      <p:ext uri="{BB962C8B-B14F-4D97-AF65-F5344CB8AC3E}">
        <p14:creationId xmlns:p14="http://schemas.microsoft.com/office/powerpoint/2010/main" val="4120208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842730" y="681038"/>
            <a:ext cx="7793037" cy="1143000"/>
          </a:xfrm>
        </p:spPr>
        <p:txBody>
          <a:bodyPr/>
          <a:lstStyle/>
          <a:p>
            <a:r>
              <a:rPr lang="en-US" altLang="en-US" dirty="0">
                <a:latin typeface="Tw Cen MT Condensed" panose="020B0606020104020203" pitchFamily="34" charset="0"/>
              </a:rPr>
              <a:t>GRABBSS Modality Check List</a:t>
            </a:r>
          </a:p>
        </p:txBody>
      </p:sp>
      <p:sp>
        <p:nvSpPr>
          <p:cNvPr id="309251" name="Rectangle 3"/>
          <p:cNvSpPr>
            <a:spLocks noGrp="1" noChangeArrowheads="1"/>
          </p:cNvSpPr>
          <p:nvPr>
            <p:ph type="body" sz="half" idx="1"/>
          </p:nvPr>
        </p:nvSpPr>
        <p:spPr/>
        <p:txBody>
          <a:bodyPr/>
          <a:lstStyle/>
          <a:p>
            <a:pPr>
              <a:buClr>
                <a:schemeClr val="tx1"/>
              </a:buClr>
              <a:buFont typeface="Wingdings" panose="05000000000000000000" pitchFamily="2" charset="2"/>
              <a:buNone/>
            </a:pPr>
            <a:r>
              <a:rPr lang="en-US" altLang="en-US" sz="2800" dirty="0">
                <a:solidFill>
                  <a:schemeClr val="hlink"/>
                </a:solidFill>
                <a:latin typeface="Tw Cen MT Condensed" panose="020B0606020104020203" pitchFamily="34" charset="0"/>
              </a:rPr>
              <a:t>G</a:t>
            </a:r>
            <a:r>
              <a:rPr lang="en-US" altLang="en-US" sz="2800" dirty="0">
                <a:latin typeface="Tw Cen MT Condensed" panose="020B0606020104020203" pitchFamily="34" charset="0"/>
              </a:rPr>
              <a:t>  	</a:t>
            </a:r>
            <a:r>
              <a:rPr lang="en-US" altLang="en-US" sz="2800" dirty="0" smtClean="0">
                <a:latin typeface="Tw Cen MT Condensed" panose="020B0606020104020203" pitchFamily="34" charset="0"/>
              </a:rPr>
              <a:t>	Goals</a:t>
            </a:r>
            <a:endParaRPr lang="en-US" altLang="en-US" sz="2800" dirty="0">
              <a:latin typeface="Tw Cen MT Condensed" panose="020B0606020104020203" pitchFamily="34" charset="0"/>
            </a:endParaRPr>
          </a:p>
          <a:p>
            <a:pPr>
              <a:buFont typeface="Wingdings" panose="05000000000000000000" pitchFamily="2" charset="2"/>
              <a:buNone/>
            </a:pPr>
            <a:r>
              <a:rPr lang="en-US" altLang="en-US" sz="2800" dirty="0">
                <a:solidFill>
                  <a:schemeClr val="hlink"/>
                </a:solidFill>
                <a:latin typeface="Tw Cen MT Condensed" panose="020B0606020104020203" pitchFamily="34" charset="0"/>
              </a:rPr>
              <a:t>R</a:t>
            </a:r>
            <a:r>
              <a:rPr lang="en-US" altLang="en-US" sz="2800" dirty="0">
                <a:latin typeface="Tw Cen MT Condensed" panose="020B0606020104020203" pitchFamily="34" charset="0"/>
              </a:rPr>
              <a:t>		Readiness</a:t>
            </a:r>
          </a:p>
          <a:p>
            <a:pPr>
              <a:buFont typeface="Wingdings" panose="05000000000000000000" pitchFamily="2" charset="2"/>
              <a:buNone/>
            </a:pPr>
            <a:r>
              <a:rPr lang="en-US" altLang="en-US" sz="2800" dirty="0">
                <a:solidFill>
                  <a:schemeClr val="hlink"/>
                </a:solidFill>
                <a:latin typeface="Tw Cen MT Condensed" panose="020B0606020104020203" pitchFamily="34" charset="0"/>
              </a:rPr>
              <a:t>A</a:t>
            </a:r>
            <a:r>
              <a:rPr lang="en-US" altLang="en-US" sz="2800" dirty="0">
                <a:latin typeface="Tw Cen MT Condensed" panose="020B0606020104020203" pitchFamily="34" charset="0"/>
              </a:rPr>
              <a:t>		Affect</a:t>
            </a:r>
          </a:p>
          <a:p>
            <a:pPr>
              <a:buFont typeface="Wingdings" panose="05000000000000000000" pitchFamily="2" charset="2"/>
              <a:buNone/>
            </a:pPr>
            <a:r>
              <a:rPr lang="en-US" altLang="en-US" sz="2800" dirty="0">
                <a:solidFill>
                  <a:schemeClr val="hlink"/>
                </a:solidFill>
                <a:latin typeface="Tw Cen MT Condensed" panose="020B0606020104020203" pitchFamily="34" charset="0"/>
              </a:rPr>
              <a:t>B</a:t>
            </a:r>
            <a:r>
              <a:rPr lang="en-US" altLang="en-US" sz="2800" dirty="0">
                <a:latin typeface="Tw Cen MT Condensed" panose="020B0606020104020203" pitchFamily="34" charset="0"/>
              </a:rPr>
              <a:t>		Behavior</a:t>
            </a:r>
          </a:p>
          <a:p>
            <a:pPr>
              <a:buFont typeface="Wingdings" panose="05000000000000000000" pitchFamily="2" charset="2"/>
              <a:buNone/>
            </a:pPr>
            <a:r>
              <a:rPr lang="en-US" altLang="en-US" sz="2800" dirty="0">
                <a:solidFill>
                  <a:schemeClr val="hlink"/>
                </a:solidFill>
                <a:latin typeface="Tw Cen MT Condensed" panose="020B0606020104020203" pitchFamily="34" charset="0"/>
              </a:rPr>
              <a:t>B</a:t>
            </a:r>
            <a:r>
              <a:rPr lang="en-US" altLang="en-US" sz="2800" dirty="0">
                <a:latin typeface="Tw Cen MT Condensed" panose="020B0606020104020203" pitchFamily="34" charset="0"/>
              </a:rPr>
              <a:t>		Body</a:t>
            </a:r>
            <a:endParaRPr lang="en-US" altLang="en-US" sz="2800" dirty="0">
              <a:solidFill>
                <a:schemeClr val="accent1"/>
              </a:solidFill>
              <a:latin typeface="Tw Cen MT Condensed" panose="020B0606020104020203" pitchFamily="34" charset="0"/>
            </a:endParaRPr>
          </a:p>
          <a:p>
            <a:pPr>
              <a:buFont typeface="Wingdings" panose="05000000000000000000" pitchFamily="2" charset="2"/>
              <a:buNone/>
            </a:pPr>
            <a:r>
              <a:rPr lang="en-US" altLang="en-US" sz="2800" dirty="0">
                <a:solidFill>
                  <a:schemeClr val="hlink"/>
                </a:solidFill>
                <a:latin typeface="Tw Cen MT Condensed" panose="020B0606020104020203" pitchFamily="34" charset="0"/>
              </a:rPr>
              <a:t>S</a:t>
            </a:r>
            <a:r>
              <a:rPr lang="en-US" altLang="en-US" sz="2800" dirty="0">
                <a:latin typeface="Tw Cen MT Condensed" panose="020B0606020104020203" pitchFamily="34" charset="0"/>
              </a:rPr>
              <a:t>		Stage</a:t>
            </a:r>
          </a:p>
          <a:p>
            <a:pPr>
              <a:buFont typeface="Wingdings" panose="05000000000000000000" pitchFamily="2" charset="2"/>
              <a:buNone/>
            </a:pPr>
            <a:r>
              <a:rPr lang="en-US" altLang="en-US" sz="2800" dirty="0">
                <a:solidFill>
                  <a:schemeClr val="hlink"/>
                </a:solidFill>
                <a:latin typeface="Tw Cen MT Condensed" panose="020B0606020104020203" pitchFamily="34" charset="0"/>
              </a:rPr>
              <a:t>S</a:t>
            </a:r>
            <a:r>
              <a:rPr lang="en-US" altLang="en-US" sz="2800" dirty="0">
                <a:latin typeface="Tw Cen MT Condensed" panose="020B0606020104020203" pitchFamily="34" charset="0"/>
              </a:rPr>
              <a:t>		Setting</a:t>
            </a:r>
          </a:p>
        </p:txBody>
      </p:sp>
      <p:graphicFrame>
        <p:nvGraphicFramePr>
          <p:cNvPr id="309252" name="Object 4"/>
          <p:cNvGraphicFramePr>
            <a:graphicFrameLocks noGrp="1" noChangeAspect="1"/>
          </p:cNvGraphicFramePr>
          <p:nvPr>
            <p:ph type="clipArt" sz="half" idx="2"/>
            <p:extLst>
              <p:ext uri="{D42A27DB-BD31-4B8C-83A1-F6EECF244321}">
                <p14:modId xmlns:p14="http://schemas.microsoft.com/office/powerpoint/2010/main" val="1906055450"/>
              </p:ext>
            </p:extLst>
          </p:nvPr>
        </p:nvGraphicFramePr>
        <p:xfrm>
          <a:off x="4572000" y="2286000"/>
          <a:ext cx="3810000" cy="3043238"/>
        </p:xfrm>
        <a:graphic>
          <a:graphicData uri="http://schemas.openxmlformats.org/presentationml/2006/ole">
            <mc:AlternateContent xmlns:mc="http://schemas.openxmlformats.org/markup-compatibility/2006">
              <mc:Choice xmlns:v="urn:schemas-microsoft-com:vml" Requires="v">
                <p:oleObj spid="_x0000_s1064" name="Clip" r:id="rId4" imgW="3709440" imgH="2963520" progId="MS_ClipArt_Gallery.5">
                  <p:embed/>
                </p:oleObj>
              </mc:Choice>
              <mc:Fallback>
                <p:oleObj name="Clip" r:id="rId4" imgW="3709440" imgH="2963520" progId="MS_ClipArt_Gallery.5">
                  <p:embed/>
                  <p:pic>
                    <p:nvPicPr>
                      <p:cNvPr id="30925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0"/>
                        <a:ext cx="3810000" cy="3043238"/>
                      </a:xfrm>
                      <a:prstGeom prst="rect">
                        <a:avLst/>
                      </a:prstGeom>
                    </p:spPr>
                  </p:pic>
                </p:oleObj>
              </mc:Fallback>
            </mc:AlternateContent>
          </a:graphicData>
        </a:graphic>
      </p:graphicFrame>
      <p:sp>
        <p:nvSpPr>
          <p:cNvPr id="309253" name="Text Box 5"/>
          <p:cNvSpPr txBox="1">
            <a:spLocks noChangeArrowheads="1"/>
          </p:cNvSpPr>
          <p:nvPr/>
        </p:nvSpPr>
        <p:spPr bwMode="auto">
          <a:xfrm>
            <a:off x="6781800" y="63246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i="1">
                <a:latin typeface="Times New Roman" panose="02020603050405020304" pitchFamily="18" charset="0"/>
              </a:rPr>
              <a:t>Project Development, Inc</a:t>
            </a:r>
          </a:p>
        </p:txBody>
      </p:sp>
    </p:spTree>
    <p:extLst>
      <p:ext uri="{BB962C8B-B14F-4D97-AF65-F5344CB8AC3E}">
        <p14:creationId xmlns:p14="http://schemas.microsoft.com/office/powerpoint/2010/main" val="176888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checkerboard(down)">
                                      <p:cBhvr>
                                        <p:cTn id="7" dur="500"/>
                                        <p:tgtEl>
                                          <p:spTgt spid="309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09251">
                                            <p:txEl>
                                              <p:pRg st="1" end="1"/>
                                            </p:txEl>
                                          </p:spTgt>
                                        </p:tgtEl>
                                        <p:attrNameLst>
                                          <p:attrName>style.visibility</p:attrName>
                                        </p:attrNameLst>
                                      </p:cBhvr>
                                      <p:to>
                                        <p:strVal val="visible"/>
                                      </p:to>
                                    </p:set>
                                    <p:animEffect transition="in" filter="checkerboard(down)">
                                      <p:cBhvr>
                                        <p:cTn id="12" dur="500"/>
                                        <p:tgtEl>
                                          <p:spTgt spid="309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09251">
                                            <p:txEl>
                                              <p:pRg st="2" end="2"/>
                                            </p:txEl>
                                          </p:spTgt>
                                        </p:tgtEl>
                                        <p:attrNameLst>
                                          <p:attrName>style.visibility</p:attrName>
                                        </p:attrNameLst>
                                      </p:cBhvr>
                                      <p:to>
                                        <p:strVal val="visible"/>
                                      </p:to>
                                    </p:set>
                                    <p:animEffect transition="in" filter="checkerboard(down)">
                                      <p:cBhvr>
                                        <p:cTn id="17" dur="500"/>
                                        <p:tgtEl>
                                          <p:spTgt spid="309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309251">
                                            <p:txEl>
                                              <p:pRg st="3" end="3"/>
                                            </p:txEl>
                                          </p:spTgt>
                                        </p:tgtEl>
                                        <p:attrNameLst>
                                          <p:attrName>style.visibility</p:attrName>
                                        </p:attrNameLst>
                                      </p:cBhvr>
                                      <p:to>
                                        <p:strVal val="visible"/>
                                      </p:to>
                                    </p:set>
                                    <p:animEffect transition="in" filter="checkerboard(down)">
                                      <p:cBhvr>
                                        <p:cTn id="22" dur="500"/>
                                        <p:tgtEl>
                                          <p:spTgt spid="309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309251">
                                            <p:txEl>
                                              <p:pRg st="4" end="4"/>
                                            </p:txEl>
                                          </p:spTgt>
                                        </p:tgtEl>
                                        <p:attrNameLst>
                                          <p:attrName>style.visibility</p:attrName>
                                        </p:attrNameLst>
                                      </p:cBhvr>
                                      <p:to>
                                        <p:strVal val="visible"/>
                                      </p:to>
                                    </p:set>
                                    <p:animEffect transition="in" filter="checkerboard(down)">
                                      <p:cBhvr>
                                        <p:cTn id="27" dur="500"/>
                                        <p:tgtEl>
                                          <p:spTgt spid="3092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309251">
                                            <p:txEl>
                                              <p:pRg st="5" end="5"/>
                                            </p:txEl>
                                          </p:spTgt>
                                        </p:tgtEl>
                                        <p:attrNameLst>
                                          <p:attrName>style.visibility</p:attrName>
                                        </p:attrNameLst>
                                      </p:cBhvr>
                                      <p:to>
                                        <p:strVal val="visible"/>
                                      </p:to>
                                    </p:set>
                                    <p:animEffect transition="in" filter="checkerboard(down)">
                                      <p:cBhvr>
                                        <p:cTn id="32" dur="500"/>
                                        <p:tgtEl>
                                          <p:spTgt spid="3092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309251">
                                            <p:txEl>
                                              <p:pRg st="6" end="6"/>
                                            </p:txEl>
                                          </p:spTgt>
                                        </p:tgtEl>
                                        <p:attrNameLst>
                                          <p:attrName>style.visibility</p:attrName>
                                        </p:attrNameLst>
                                      </p:cBhvr>
                                      <p:to>
                                        <p:strVal val="visible"/>
                                      </p:to>
                                    </p:set>
                                    <p:animEffect transition="in" filter="checkerboard(down)">
                                      <p:cBhvr>
                                        <p:cTn id="37" dur="500"/>
                                        <p:tgtEl>
                                          <p:spTgt spid="309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Activity</a:t>
            </a:r>
          </a:p>
        </p:txBody>
      </p:sp>
      <p:pic>
        <p:nvPicPr>
          <p:cNvPr id="4" name="Picture 3" descr="... we focus on teamwork and collaborations of interdisciplinary &lt;strong&gt;team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112" y="2093264"/>
            <a:ext cx="3281363" cy="3247880"/>
          </a:xfrm>
          <a:prstGeom prst="rect">
            <a:avLst/>
          </a:prstGeom>
        </p:spPr>
      </p:pic>
    </p:spTree>
    <p:extLst>
      <p:ext uri="{BB962C8B-B14F-4D97-AF65-F5344CB8AC3E}">
        <p14:creationId xmlns:p14="http://schemas.microsoft.com/office/powerpoint/2010/main" val="2490919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1" name="Rectangle 5"/>
          <p:cNvSpPr>
            <a:spLocks noGrp="1" noChangeArrowheads="1"/>
          </p:cNvSpPr>
          <p:nvPr>
            <p:ph type="title"/>
          </p:nvPr>
        </p:nvSpPr>
        <p:spPr>
          <a:xfrm>
            <a:off x="685800" y="381000"/>
            <a:ext cx="7772400" cy="1143000"/>
          </a:xfrm>
        </p:spPr>
        <p:txBody>
          <a:bodyPr/>
          <a:lstStyle/>
          <a:p>
            <a:r>
              <a:rPr lang="en-US" altLang="en-US" dirty="0"/>
              <a:t>Team Development Wheel</a:t>
            </a:r>
          </a:p>
        </p:txBody>
      </p:sp>
      <p:sp>
        <p:nvSpPr>
          <p:cNvPr id="280587" name="Text Box 11"/>
          <p:cNvSpPr txBox="1">
            <a:spLocks noChangeArrowheads="1"/>
          </p:cNvSpPr>
          <p:nvPr/>
        </p:nvSpPr>
        <p:spPr bwMode="auto">
          <a:xfrm>
            <a:off x="6781800" y="63246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i="1">
                <a:latin typeface="Times New Roman" panose="02020603050405020304" pitchFamily="18" charset="0"/>
              </a:rPr>
              <a:t>Project Development, Inc</a:t>
            </a:r>
          </a:p>
        </p:txBody>
      </p:sp>
      <p:sp>
        <p:nvSpPr>
          <p:cNvPr id="280588" name="Line 12"/>
          <p:cNvSpPr>
            <a:spLocks noChangeShapeType="1"/>
          </p:cNvSpPr>
          <p:nvPr/>
        </p:nvSpPr>
        <p:spPr bwMode="auto">
          <a:xfrm>
            <a:off x="4533900" y="1295400"/>
            <a:ext cx="0" cy="502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p:cNvGrpSpPr/>
          <p:nvPr/>
        </p:nvGrpSpPr>
        <p:grpSpPr>
          <a:xfrm>
            <a:off x="457200" y="1295400"/>
            <a:ext cx="8382000" cy="5029200"/>
            <a:chOff x="381000" y="1600200"/>
            <a:chExt cx="8382000" cy="5029200"/>
          </a:xfrm>
        </p:grpSpPr>
        <p:sp>
          <p:nvSpPr>
            <p:cNvPr id="280582" name="Text Box 6"/>
            <p:cNvSpPr txBox="1">
              <a:spLocks noChangeArrowheads="1"/>
            </p:cNvSpPr>
            <p:nvPr/>
          </p:nvSpPr>
          <p:spPr bwMode="auto">
            <a:xfrm>
              <a:off x="5257800" y="2209800"/>
              <a:ext cx="11430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latin typeface="Times New Roman" panose="02020603050405020304" pitchFamily="18" charset="0"/>
                </a:rPr>
                <a:t>Testing</a:t>
              </a:r>
            </a:p>
            <a:p>
              <a:pPr eaLnBrk="0" hangingPunct="0">
                <a:spcBef>
                  <a:spcPct val="50000"/>
                </a:spcBef>
              </a:pPr>
              <a:r>
                <a:rPr lang="en-US" altLang="en-US" sz="1600">
                  <a:latin typeface="Times New Roman" panose="02020603050405020304" pitchFamily="18" charset="0"/>
                </a:rPr>
                <a:t>Polite Impersonal Watchful Guarded</a:t>
              </a:r>
            </a:p>
            <a:p>
              <a:pPr eaLnBrk="0" hangingPunct="0">
                <a:spcBef>
                  <a:spcPct val="50000"/>
                </a:spcBef>
              </a:pPr>
              <a:endParaRPr lang="en-US" altLang="en-US" sz="2000">
                <a:latin typeface="Times New Roman" panose="02020603050405020304" pitchFamily="18" charset="0"/>
              </a:endParaRPr>
            </a:p>
          </p:txBody>
        </p:sp>
        <p:sp>
          <p:nvSpPr>
            <p:cNvPr id="280583" name="Rectangle 7"/>
            <p:cNvSpPr>
              <a:spLocks noChangeArrowheads="1"/>
            </p:cNvSpPr>
            <p:nvPr/>
          </p:nvSpPr>
          <p:spPr bwMode="auto">
            <a:xfrm>
              <a:off x="2209800" y="2209800"/>
              <a:ext cx="1219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Times New Roman" panose="02020603050405020304" pitchFamily="18" charset="0"/>
                </a:rPr>
                <a:t>Mature Closeness</a:t>
              </a:r>
            </a:p>
            <a:p>
              <a:pPr eaLnBrk="0" hangingPunct="0">
                <a:spcBef>
                  <a:spcPct val="50000"/>
                </a:spcBef>
              </a:pPr>
              <a:r>
                <a:rPr lang="en-US" altLang="en-US" sz="1600" dirty="0">
                  <a:latin typeface="Times New Roman" panose="02020603050405020304" pitchFamily="18" charset="0"/>
                </a:rPr>
                <a:t>Resourceful Flexible Open Effective</a:t>
              </a:r>
              <a:endParaRPr lang="en-US" altLang="en-US" sz="2000" dirty="0">
                <a:latin typeface="Times New Roman" panose="02020603050405020304" pitchFamily="18" charset="0"/>
              </a:endParaRPr>
            </a:p>
          </p:txBody>
        </p:sp>
        <p:sp>
          <p:nvSpPr>
            <p:cNvPr id="280584" name="Text Box 8"/>
            <p:cNvSpPr txBox="1">
              <a:spLocks noChangeArrowheads="1"/>
            </p:cNvSpPr>
            <p:nvPr/>
          </p:nvSpPr>
          <p:spPr bwMode="auto">
            <a:xfrm>
              <a:off x="5334000" y="4038600"/>
              <a:ext cx="23622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latin typeface="Times New Roman" panose="02020603050405020304" pitchFamily="18" charset="0"/>
                </a:rPr>
                <a:t>Infighting</a:t>
              </a:r>
            </a:p>
            <a:p>
              <a:pPr eaLnBrk="0" hangingPunct="0">
                <a:spcBef>
                  <a:spcPct val="50000"/>
                </a:spcBef>
              </a:pPr>
              <a:r>
                <a:rPr lang="en-US" altLang="en-US" sz="1800">
                  <a:latin typeface="Times New Roman" panose="02020603050405020304" pitchFamily="18" charset="0"/>
                </a:rPr>
                <a:t>Controlling Conflicts Confronting People Opting Out  Difficulties        Feeling Stuck</a:t>
              </a:r>
            </a:p>
            <a:p>
              <a:pPr eaLnBrk="0" hangingPunct="0">
                <a:spcBef>
                  <a:spcPct val="50000"/>
                </a:spcBef>
              </a:pPr>
              <a:endParaRPr lang="en-US" altLang="en-US" sz="2000">
                <a:latin typeface="Times New Roman" panose="02020603050405020304" pitchFamily="18" charset="0"/>
              </a:endParaRPr>
            </a:p>
          </p:txBody>
        </p:sp>
        <p:sp>
          <p:nvSpPr>
            <p:cNvPr id="280585" name="Text Box 9"/>
            <p:cNvSpPr txBox="1">
              <a:spLocks noChangeArrowheads="1"/>
            </p:cNvSpPr>
            <p:nvPr/>
          </p:nvSpPr>
          <p:spPr bwMode="auto">
            <a:xfrm>
              <a:off x="2133600" y="4191000"/>
              <a:ext cx="259080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latin typeface="Times New Roman" panose="02020603050405020304" pitchFamily="18" charset="0"/>
                </a:rPr>
                <a:t>Getting Organized</a:t>
              </a:r>
            </a:p>
            <a:p>
              <a:pPr eaLnBrk="0" hangingPunct="0">
                <a:spcBef>
                  <a:spcPct val="50000"/>
                </a:spcBef>
              </a:pPr>
              <a:r>
                <a:rPr lang="en-US" altLang="en-US" sz="1800">
                  <a:latin typeface="Times New Roman" panose="02020603050405020304" pitchFamily="18" charset="0"/>
                </a:rPr>
                <a:t>Developing Skills Establishing Procedures Giving Feedback Confronting Issues             </a:t>
              </a:r>
              <a:endParaRPr lang="en-US" altLang="en-US" sz="2000">
                <a:latin typeface="Times New Roman" panose="02020603050405020304" pitchFamily="18" charset="0"/>
              </a:endParaRPr>
            </a:p>
          </p:txBody>
        </p:sp>
        <p:sp>
          <p:nvSpPr>
            <p:cNvPr id="280586" name="Oval 10"/>
            <p:cNvSpPr>
              <a:spLocks noChangeArrowheads="1"/>
            </p:cNvSpPr>
            <p:nvPr/>
          </p:nvSpPr>
          <p:spPr bwMode="auto">
            <a:xfrm>
              <a:off x="1219200" y="1600200"/>
              <a:ext cx="6477000" cy="5029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589" name="Line 13"/>
            <p:cNvSpPr>
              <a:spLocks noChangeShapeType="1"/>
            </p:cNvSpPr>
            <p:nvPr/>
          </p:nvSpPr>
          <p:spPr bwMode="auto">
            <a:xfrm>
              <a:off x="1219200" y="4038600"/>
              <a:ext cx="647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590" name="Text Box 14"/>
            <p:cNvSpPr txBox="1">
              <a:spLocks noChangeArrowheads="1"/>
            </p:cNvSpPr>
            <p:nvPr/>
          </p:nvSpPr>
          <p:spPr bwMode="auto">
            <a:xfrm>
              <a:off x="7162800" y="1752600"/>
              <a:ext cx="1600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solidFill>
                    <a:schemeClr val="tx2"/>
                  </a:solidFill>
                  <a:latin typeface="Times New Roman" panose="02020603050405020304" pitchFamily="18" charset="0"/>
                </a:rPr>
                <a:t>Stage 1</a:t>
              </a:r>
            </a:p>
            <a:p>
              <a:pPr eaLnBrk="0" hangingPunct="0">
                <a:spcBef>
                  <a:spcPct val="50000"/>
                </a:spcBef>
              </a:pPr>
              <a:r>
                <a:rPr lang="en-US" altLang="en-US" sz="2000" dirty="0">
                  <a:solidFill>
                    <a:schemeClr val="tx2"/>
                  </a:solidFill>
                  <a:latin typeface="Times New Roman" panose="02020603050405020304" pitchFamily="18" charset="0"/>
                </a:rPr>
                <a:t>Forming</a:t>
              </a:r>
            </a:p>
          </p:txBody>
        </p:sp>
        <p:sp>
          <p:nvSpPr>
            <p:cNvPr id="280591" name="Rectangle 15"/>
            <p:cNvSpPr>
              <a:spLocks noChangeArrowheads="1"/>
            </p:cNvSpPr>
            <p:nvPr/>
          </p:nvSpPr>
          <p:spPr bwMode="auto">
            <a:xfrm>
              <a:off x="7543800" y="5105400"/>
              <a:ext cx="11271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tLang="en-US" sz="2000" dirty="0">
                  <a:solidFill>
                    <a:schemeClr val="tx2"/>
                  </a:solidFill>
                  <a:latin typeface="Times New Roman" panose="02020603050405020304" pitchFamily="18" charset="0"/>
                </a:rPr>
                <a:t>Stage 2</a:t>
              </a:r>
            </a:p>
            <a:p>
              <a:pPr eaLnBrk="0" hangingPunct="0">
                <a:spcBef>
                  <a:spcPct val="50000"/>
                </a:spcBef>
              </a:pPr>
              <a:r>
                <a:rPr lang="en-US" altLang="en-US" sz="2000" dirty="0">
                  <a:solidFill>
                    <a:schemeClr val="tx2"/>
                  </a:solidFill>
                  <a:latin typeface="Times New Roman" panose="02020603050405020304" pitchFamily="18" charset="0"/>
                </a:rPr>
                <a:t>Storming</a:t>
              </a:r>
            </a:p>
          </p:txBody>
        </p:sp>
        <p:sp>
          <p:nvSpPr>
            <p:cNvPr id="280592" name="Rectangle 16"/>
            <p:cNvSpPr>
              <a:spLocks noChangeArrowheads="1"/>
            </p:cNvSpPr>
            <p:nvPr/>
          </p:nvSpPr>
          <p:spPr bwMode="auto">
            <a:xfrm>
              <a:off x="381000" y="5334000"/>
              <a:ext cx="110013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tLang="en-US" sz="2000" dirty="0">
                  <a:solidFill>
                    <a:schemeClr val="tx2"/>
                  </a:solidFill>
                  <a:latin typeface="Times New Roman" panose="02020603050405020304" pitchFamily="18" charset="0"/>
                </a:rPr>
                <a:t>Stage 3</a:t>
              </a:r>
            </a:p>
            <a:p>
              <a:pPr eaLnBrk="0" hangingPunct="0">
                <a:spcBef>
                  <a:spcPct val="50000"/>
                </a:spcBef>
              </a:pPr>
              <a:r>
                <a:rPr lang="en-US" altLang="en-US" sz="2000" dirty="0">
                  <a:solidFill>
                    <a:schemeClr val="tx2"/>
                  </a:solidFill>
                  <a:latin typeface="Times New Roman" panose="02020603050405020304" pitchFamily="18" charset="0"/>
                </a:rPr>
                <a:t>Norming</a:t>
              </a:r>
            </a:p>
          </p:txBody>
        </p:sp>
        <p:sp>
          <p:nvSpPr>
            <p:cNvPr id="280593" name="Rectangle 17"/>
            <p:cNvSpPr>
              <a:spLocks noChangeArrowheads="1"/>
            </p:cNvSpPr>
            <p:nvPr/>
          </p:nvSpPr>
          <p:spPr bwMode="auto">
            <a:xfrm>
              <a:off x="381000" y="1828800"/>
              <a:ext cx="13382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tLang="en-US" sz="2000" dirty="0">
                  <a:solidFill>
                    <a:schemeClr val="tx2"/>
                  </a:solidFill>
                  <a:latin typeface="Times New Roman" panose="02020603050405020304" pitchFamily="18" charset="0"/>
                </a:rPr>
                <a:t>Stage 4</a:t>
              </a:r>
            </a:p>
            <a:p>
              <a:pPr eaLnBrk="0" hangingPunct="0">
                <a:spcBef>
                  <a:spcPct val="50000"/>
                </a:spcBef>
              </a:pPr>
              <a:r>
                <a:rPr lang="en-US" altLang="en-US" sz="2000" dirty="0">
                  <a:solidFill>
                    <a:schemeClr val="tx2"/>
                  </a:solidFill>
                  <a:latin typeface="Times New Roman" panose="02020603050405020304" pitchFamily="18" charset="0"/>
                </a:rPr>
                <a:t>Performing</a:t>
              </a:r>
            </a:p>
          </p:txBody>
        </p:sp>
      </p:grpSp>
    </p:spTree>
    <p:extLst>
      <p:ext uri="{BB962C8B-B14F-4D97-AF65-F5344CB8AC3E}">
        <p14:creationId xmlns:p14="http://schemas.microsoft.com/office/powerpoint/2010/main" val="3744284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76200" y="1282817"/>
            <a:ext cx="8991600" cy="4495800"/>
          </a:xfrm>
        </p:spPr>
        <p:txBody>
          <a:bodyPr>
            <a:noAutofit/>
          </a:bodyPr>
          <a:lstStyle/>
          <a:p>
            <a:r>
              <a:rPr lang="en-US" sz="1800" dirty="0"/>
              <a:t>Agency for Health Care and Quality (AHCQ).  https://www.ahrq.gov/</a:t>
            </a:r>
          </a:p>
          <a:p>
            <a:r>
              <a:rPr lang="en-US" sz="1800" dirty="0"/>
              <a:t>Albanese, M. A. and Mitchell, S. M. (1993). Problem-Based Learning: A Review of Literature on its Outcomes and Implementation Issues, Academic Medicine 68, 52-81.</a:t>
            </a:r>
          </a:p>
          <a:p>
            <a:r>
              <a:rPr lang="en-US" sz="1800" dirty="0"/>
              <a:t>Chang, B. J. (2016). Problem-based learning in medical school: A student’s perspective. </a:t>
            </a:r>
            <a:r>
              <a:rPr lang="en-US" sz="1800" i="1" dirty="0"/>
              <a:t>Annals of Medicine and Surgery</a:t>
            </a:r>
            <a:r>
              <a:rPr lang="en-US" sz="1800" dirty="0"/>
              <a:t>, </a:t>
            </a:r>
            <a:r>
              <a:rPr lang="en-US" sz="1800" i="1" dirty="0"/>
              <a:t>12</a:t>
            </a:r>
            <a:r>
              <a:rPr lang="en-US" sz="1800" dirty="0"/>
              <a:t>, 88–89. </a:t>
            </a:r>
            <a:r>
              <a:rPr lang="en-US" sz="1800" u="sng" dirty="0">
                <a:hlinkClick r:id="rId2"/>
              </a:rPr>
              <a:t>http://doi.org/10.1016/j.amsu.2016.11.011</a:t>
            </a:r>
            <a:endParaRPr lang="en-US" sz="1800" dirty="0"/>
          </a:p>
          <a:p>
            <a:r>
              <a:rPr lang="en-US" sz="1800" dirty="0"/>
              <a:t>Earnest, M. (2016). Teamwork: What are the Necessary Ingredients?  Power point presentation delivered at Conference on </a:t>
            </a:r>
            <a:r>
              <a:rPr lang="en-US" sz="1800" dirty="0" err="1"/>
              <a:t>Interprofessional</a:t>
            </a:r>
            <a:r>
              <a:rPr lang="en-US" sz="1800" dirty="0"/>
              <a:t> Education in Ashville, NC</a:t>
            </a:r>
          </a:p>
          <a:p>
            <a:r>
              <a:rPr lang="en-US" sz="1800" dirty="0" err="1"/>
              <a:t>Eshach</a:t>
            </a:r>
            <a:r>
              <a:rPr lang="en-US" sz="1800" dirty="0"/>
              <a:t>, H. &amp; </a:t>
            </a:r>
            <a:r>
              <a:rPr lang="en-US" sz="1800" dirty="0" err="1"/>
              <a:t>Bitterman</a:t>
            </a:r>
            <a:r>
              <a:rPr lang="en-US" sz="1800" dirty="0"/>
              <a:t>, H. (2003).  From case-based reasoning to problem-based learning, </a:t>
            </a:r>
            <a:r>
              <a:rPr lang="en-US" sz="1800" i="1" dirty="0"/>
              <a:t>Academic Medicine</a:t>
            </a:r>
            <a:r>
              <a:rPr lang="en-US" sz="1800" dirty="0"/>
              <a:t>, </a:t>
            </a:r>
            <a:r>
              <a:rPr lang="en-US" sz="1800" dirty="0">
                <a:hlinkClick r:id="rId3"/>
              </a:rPr>
              <a:t>78 (5), 491–496</a:t>
            </a:r>
            <a:r>
              <a:rPr lang="en-US" sz="1800" dirty="0"/>
              <a:t>.</a:t>
            </a:r>
          </a:p>
          <a:p>
            <a:r>
              <a:rPr lang="en-US" sz="1800" dirty="0" err="1"/>
              <a:t>Gawande</a:t>
            </a:r>
            <a:r>
              <a:rPr lang="en-US" sz="1800" dirty="0"/>
              <a:t>, A. (2011).  Cowboys and pit crews, The New Yorker, https://www.newyorker.com/news/news-desk/cowboys-and-pit-crews</a:t>
            </a:r>
          </a:p>
          <a:p>
            <a:r>
              <a:rPr lang="en-US" sz="1800" dirty="0"/>
              <a:t>Kolb, D. A. (1984). Experiential learning. Englewood Cliffs, NJ: Prentice Hall.</a:t>
            </a:r>
          </a:p>
          <a:p>
            <a:r>
              <a:rPr lang="en-US" sz="1800" dirty="0"/>
              <a:t>National Committee for Quality Assurance (NCQA).  The Future of Patient-Centered Medical Homes Foundation for a Better Health Care System, https://www.ncqa.org/Portals/0/Public%20Policy/.../The_Future_of_PCMH.pdf</a:t>
            </a:r>
          </a:p>
          <a:p>
            <a:r>
              <a:rPr lang="en-US" sz="1800" dirty="0" err="1"/>
              <a:t>Stuher</a:t>
            </a:r>
            <a:r>
              <a:rPr lang="en-US" sz="1800" dirty="0"/>
              <a:t>, Sutherland, </a:t>
            </a:r>
            <a:r>
              <a:rPr lang="en-US" sz="1800" dirty="0" err="1"/>
              <a:t>Ressler</a:t>
            </a:r>
            <a:r>
              <a:rPr lang="en-US" sz="1800" dirty="0"/>
              <a:t>, &amp; Ortiz-</a:t>
            </a:r>
            <a:r>
              <a:rPr lang="en-US" sz="1800" dirty="0" err="1"/>
              <a:t>Stuher</a:t>
            </a:r>
            <a:r>
              <a:rPr lang="en-US" sz="1800" dirty="0"/>
              <a:t>.  (2016).  </a:t>
            </a:r>
            <a:r>
              <a:rPr lang="en-US" sz="1800" i="1" dirty="0"/>
              <a:t>The ABC’s of adventure-based learning. Strategies</a:t>
            </a:r>
            <a:r>
              <a:rPr lang="en-US" sz="1800" dirty="0"/>
              <a:t>, 29 (1), 3-9. </a:t>
            </a:r>
            <a:r>
              <a:rPr lang="en-US" sz="1800" u="sng" dirty="0">
                <a:hlinkClick r:id="rId4"/>
              </a:rPr>
              <a:t>https://doi.org/10.1080/08924562.2015.1111787</a:t>
            </a:r>
            <a:endParaRPr lang="en-US" sz="1800" dirty="0"/>
          </a:p>
          <a:p>
            <a:pPr marL="0" indent="0">
              <a:buNone/>
            </a:pPr>
            <a:endParaRPr lang="en-US" sz="1800" dirty="0"/>
          </a:p>
        </p:txBody>
      </p:sp>
    </p:spTree>
    <p:extLst>
      <p:ext uri="{BB962C8B-B14F-4D97-AF65-F5344CB8AC3E}">
        <p14:creationId xmlns:p14="http://schemas.microsoft.com/office/powerpoint/2010/main" val="1312480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4833.jpg"/>
          <p:cNvPicPr>
            <a:picLocks noChangeAspect="1"/>
          </p:cNvPicPr>
          <p:nvPr/>
        </p:nvPicPr>
        <p:blipFill>
          <a:blip r:embed="rId2" cstate="print"/>
          <a:srcRect b="11269"/>
          <a:stretch>
            <a:fillRect/>
          </a:stretch>
        </p:blipFill>
        <p:spPr>
          <a:xfrm>
            <a:off x="1143000" y="857251"/>
            <a:ext cx="6858000" cy="5143499"/>
          </a:xfrm>
          <a:prstGeom prst="rect">
            <a:avLst/>
          </a:prstGeom>
        </p:spPr>
      </p:pic>
      <p:sp>
        <p:nvSpPr>
          <p:cNvPr id="3" name="Rectangle 2"/>
          <p:cNvSpPr/>
          <p:nvPr/>
        </p:nvSpPr>
        <p:spPr>
          <a:xfrm>
            <a:off x="3771901" y="2343151"/>
            <a:ext cx="1808483" cy="784830"/>
          </a:xfrm>
          <a:prstGeom prst="rect">
            <a:avLst/>
          </a:prstGeom>
        </p:spPr>
        <p:txBody>
          <a:bodyPr wrap="square">
            <a:spAutoFit/>
          </a:bodyPr>
          <a:lstStyle/>
          <a:p>
            <a:r>
              <a:rPr lang="en-US" sz="4500" spc="-113" dirty="0">
                <a:latin typeface="Tw Cen MT Condensed" panose="020B0606020104020203" pitchFamily="34" charset="0"/>
              </a:rPr>
              <a:t>Thank You</a:t>
            </a:r>
            <a:endParaRPr lang="en-US" sz="4500" dirty="0"/>
          </a:p>
        </p:txBody>
      </p:sp>
    </p:spTree>
    <p:extLst>
      <p:ext uri="{BB962C8B-B14F-4D97-AF65-F5344CB8AC3E}">
        <p14:creationId xmlns:p14="http://schemas.microsoft.com/office/powerpoint/2010/main" val="4210560594"/>
      </p:ext>
    </p:extLst>
  </p:cSld>
  <p:clrMapOvr>
    <a:masterClrMapping/>
  </p:clrMapOvr>
  <mc:AlternateContent xmlns:mc="http://schemas.openxmlformats.org/markup-compatibility/2006" xmlns:p14="http://schemas.microsoft.com/office/powerpoint/2010/main">
    <mc:Choice Requires="p14">
      <p:transition spd="slow" p14:dur="2000" advTm="3986"/>
    </mc:Choice>
    <mc:Fallback xmlns="">
      <p:transition spd="slow" advTm="398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903" y="5400780"/>
            <a:ext cx="4572000" cy="507831"/>
          </a:xfrm>
          <a:prstGeom prst="rect">
            <a:avLst/>
          </a:prstGeom>
        </p:spPr>
        <p:txBody>
          <a:bodyPr>
            <a:spAutoFit/>
          </a:bodyPr>
          <a:lstStyle/>
          <a:p>
            <a:r>
              <a:rPr lang="en-US" sz="1350" dirty="0"/>
              <a:t>http://www.newyorker.com/news/news-desk/cowboys-and-pit-crews</a:t>
            </a:r>
          </a:p>
        </p:txBody>
      </p:sp>
      <p:pic>
        <p:nvPicPr>
          <p:cNvPr id="19458" name="Picture 2" descr="http://www.newyorker.com/wp-content/uploads/2011/05/pit-cr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71" y="1484676"/>
            <a:ext cx="3321844" cy="2200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aliberi.com/blog/wp-content/uploads/2013/01/cowbo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339" y="2999868"/>
            <a:ext cx="2807494" cy="21788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4036" y="1499900"/>
            <a:ext cx="4475867" cy="784830"/>
          </a:xfrm>
          <a:prstGeom prst="rect">
            <a:avLst/>
          </a:prstGeom>
          <a:noFill/>
        </p:spPr>
        <p:txBody>
          <a:bodyPr wrap="square" rtlCol="0">
            <a:spAutoFit/>
          </a:bodyPr>
          <a:lstStyle/>
          <a:p>
            <a:r>
              <a:rPr lang="en-US" sz="3300" dirty="0"/>
              <a:t>Cowboys and Pit Crews</a:t>
            </a:r>
          </a:p>
          <a:p>
            <a:r>
              <a:rPr lang="en-US" sz="1200" dirty="0"/>
              <a:t> By </a:t>
            </a:r>
            <a:r>
              <a:rPr lang="en-US" sz="1200" dirty="0" err="1"/>
              <a:t>Atul</a:t>
            </a:r>
            <a:r>
              <a:rPr lang="en-US" sz="1200" dirty="0"/>
              <a:t> </a:t>
            </a:r>
            <a:r>
              <a:rPr lang="en-US" sz="1200" dirty="0" err="1"/>
              <a:t>Gawande</a:t>
            </a:r>
            <a:endParaRPr lang="en-US" sz="1200" dirty="0"/>
          </a:p>
        </p:txBody>
      </p:sp>
      <p:sp>
        <p:nvSpPr>
          <p:cNvPr id="7" name="Rectangle 6"/>
          <p:cNvSpPr/>
          <p:nvPr/>
        </p:nvSpPr>
        <p:spPr>
          <a:xfrm>
            <a:off x="852079" y="3684951"/>
            <a:ext cx="3311435" cy="415498"/>
          </a:xfrm>
          <a:prstGeom prst="rect">
            <a:avLst/>
          </a:prstGeom>
        </p:spPr>
        <p:txBody>
          <a:bodyPr wrap="square">
            <a:spAutoFit/>
          </a:bodyPr>
          <a:lstStyle/>
          <a:p>
            <a:r>
              <a:rPr lang="en-US" sz="1050" i="1" dirty="0">
                <a:solidFill>
                  <a:srgbClr val="000000"/>
                </a:solidFill>
                <a:latin typeface="+mj-lt"/>
              </a:rPr>
              <a:t>Photograph: Dale Earnhardt, </a:t>
            </a:r>
            <a:r>
              <a:rPr lang="en-US" sz="1050" i="1" dirty="0" err="1">
                <a:solidFill>
                  <a:srgbClr val="000000"/>
                </a:solidFill>
                <a:latin typeface="+mj-lt"/>
              </a:rPr>
              <a:t>Jr.,’s</a:t>
            </a:r>
            <a:r>
              <a:rPr lang="en-US" sz="1050" i="1" dirty="0">
                <a:solidFill>
                  <a:srgbClr val="000000"/>
                </a:solidFill>
                <a:latin typeface="+mj-lt"/>
              </a:rPr>
              <a:t> pit crew, at Darlington Raceway, 2008. United States National Guard.</a:t>
            </a:r>
            <a:endParaRPr lang="en-US" sz="1050" dirty="0">
              <a:latin typeface="+mj-lt"/>
            </a:endParaRPr>
          </a:p>
        </p:txBody>
      </p:sp>
    </p:spTree>
    <p:extLst>
      <p:ext uri="{BB962C8B-B14F-4D97-AF65-F5344CB8AC3E}">
        <p14:creationId xmlns:p14="http://schemas.microsoft.com/office/powerpoint/2010/main" val="4032142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Team Care?</a:t>
            </a:r>
            <a:endParaRPr lang="en-US" dirty="0"/>
          </a:p>
        </p:txBody>
      </p:sp>
      <p:sp>
        <p:nvSpPr>
          <p:cNvPr id="3" name="Content Placeholder 2"/>
          <p:cNvSpPr>
            <a:spLocks noGrp="1"/>
          </p:cNvSpPr>
          <p:nvPr>
            <p:ph idx="1"/>
          </p:nvPr>
        </p:nvSpPr>
        <p:spPr>
          <a:xfrm>
            <a:off x="1028700" y="2183130"/>
            <a:ext cx="7631975" cy="3651068"/>
          </a:xfrm>
        </p:spPr>
        <p:txBody>
          <a:bodyPr>
            <a:normAutofit fontScale="92500" lnSpcReduction="20000"/>
          </a:bodyPr>
          <a:lstStyle/>
          <a:p>
            <a:r>
              <a:rPr lang="en-US" altLang="en-US" sz="2175" dirty="0">
                <a:cs typeface="Arial" panose="020B0604020202020204" pitchFamily="34" charset="0"/>
              </a:rPr>
              <a:t>NCQA </a:t>
            </a:r>
            <a:r>
              <a:rPr lang="en-US" altLang="en-US" sz="2175" b="1" dirty="0">
                <a:solidFill>
                  <a:srgbClr val="77933C"/>
                </a:solidFill>
                <a:cs typeface="Arial" panose="020B0604020202020204" pitchFamily="34" charset="0"/>
              </a:rPr>
              <a:t>PCMH</a:t>
            </a:r>
            <a:r>
              <a:rPr lang="en-US" altLang="en-US" sz="2175" dirty="0">
                <a:solidFill>
                  <a:srgbClr val="77933C"/>
                </a:solidFill>
                <a:cs typeface="Arial" panose="020B0604020202020204" pitchFamily="34" charset="0"/>
              </a:rPr>
              <a:t> </a:t>
            </a:r>
            <a:r>
              <a:rPr lang="en-US" altLang="en-US" sz="2175" dirty="0">
                <a:cs typeface="Arial" panose="020B0604020202020204" pitchFamily="34" charset="0"/>
              </a:rPr>
              <a:t>Standards released in 2014</a:t>
            </a:r>
            <a:endParaRPr lang="en-US" sz="2175" dirty="0"/>
          </a:p>
          <a:p>
            <a:r>
              <a:rPr lang="en-US" sz="2175" dirty="0"/>
              <a:t>AHRQ, in 2005, found evidence that team training improved patient safety and led to a reduction in medical errors.</a:t>
            </a:r>
          </a:p>
          <a:p>
            <a:r>
              <a:rPr lang="en-US" sz="2175" dirty="0"/>
              <a:t>The Institute for Healthcare Improvement (IHI) has seen optimized care teams have a positive impact on a range of measures, including office visit cycle time, access to care, preventive screening, self-management goal setting and action planning, and medication reconciliation.</a:t>
            </a:r>
          </a:p>
          <a:p>
            <a:r>
              <a:rPr lang="en-US" sz="2175" dirty="0"/>
              <a:t>The use of well-organized and optimized care teams can reduce “wasted” time and improve satisfaction.</a:t>
            </a:r>
          </a:p>
          <a:p>
            <a:r>
              <a:rPr lang="en-US" sz="2175" dirty="0"/>
              <a:t>Team care could be perceived as essential in meeting the growing needs of patients with chronic illnesses such as diabetes and congestive heart failure.</a:t>
            </a:r>
          </a:p>
          <a:p>
            <a:r>
              <a:rPr lang="en-US" sz="2175" dirty="0"/>
              <a:t>The current infrastructure for primary care in the US is not sufficient to meet the population management needs of a primary care patient panel.</a:t>
            </a:r>
          </a:p>
          <a:p>
            <a:endParaRPr lang="en-US" dirty="0"/>
          </a:p>
        </p:txBody>
      </p:sp>
    </p:spTree>
    <p:extLst>
      <p:ext uri="{BB962C8B-B14F-4D97-AF65-F5344CB8AC3E}">
        <p14:creationId xmlns:p14="http://schemas.microsoft.com/office/powerpoint/2010/main" val="260135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Team Care?</a:t>
            </a:r>
            <a:endParaRPr lang="en-US" dirty="0"/>
          </a:p>
        </p:txBody>
      </p:sp>
      <p:sp>
        <p:nvSpPr>
          <p:cNvPr id="4" name="Rectangle 3"/>
          <p:cNvSpPr/>
          <p:nvPr/>
        </p:nvSpPr>
        <p:spPr>
          <a:xfrm>
            <a:off x="643346" y="2361928"/>
            <a:ext cx="5933802" cy="2931572"/>
          </a:xfrm>
          <a:prstGeom prst="rect">
            <a:avLst/>
          </a:prstGeom>
        </p:spPr>
        <p:txBody>
          <a:bodyPr wrap="square">
            <a:spAutoFit/>
          </a:bodyPr>
          <a:lstStyle/>
          <a:p>
            <a:pPr algn="ctr"/>
            <a:r>
              <a:rPr lang="en-US" dirty="0"/>
              <a:t>The provision of </a:t>
            </a:r>
            <a:r>
              <a:rPr lang="en-US" b="1" dirty="0"/>
              <a:t>comprehensive health services </a:t>
            </a:r>
            <a:r>
              <a:rPr lang="en-US" dirty="0"/>
              <a:t>to individuals, families, and/or their communities by at least two health professionals who work </a:t>
            </a:r>
            <a:r>
              <a:rPr lang="en-US" b="1" dirty="0"/>
              <a:t>collaboratively </a:t>
            </a:r>
            <a:r>
              <a:rPr lang="en-US" dirty="0"/>
              <a:t>along with patients, family caregivers, and community service providers on </a:t>
            </a:r>
            <a:r>
              <a:rPr lang="en-US" b="1" dirty="0"/>
              <a:t>shared goals </a:t>
            </a:r>
            <a:r>
              <a:rPr lang="en-US" dirty="0"/>
              <a:t>within and </a:t>
            </a:r>
            <a:r>
              <a:rPr lang="en-US" b="1" dirty="0"/>
              <a:t>across  </a:t>
            </a:r>
            <a:r>
              <a:rPr lang="en-US" dirty="0"/>
              <a:t>- to the extent preferred by each patient</a:t>
            </a:r>
            <a:r>
              <a:rPr lang="en-US" b="1" dirty="0"/>
              <a:t> - </a:t>
            </a:r>
            <a:r>
              <a:rPr lang="en-US" dirty="0"/>
              <a:t>to achieve care that is safe, effective, patient-centered, timely, efficient, and equitable. </a:t>
            </a:r>
          </a:p>
          <a:p>
            <a:endParaRPr lang="en-US" sz="1350" dirty="0"/>
          </a:p>
          <a:p>
            <a:endParaRPr lang="en-US" sz="1350" dirty="0"/>
          </a:p>
          <a:p>
            <a:r>
              <a:rPr lang="en-US" sz="1050" dirty="0"/>
              <a:t>[Source: Naylor MD, Coburn KD, Kurtzman ET, et al. Team-Based Primary Care for Chronically Ill Adults: State of the Science. Advancing Team-Based Care. Philadelphia, PA: American Board of Internal Medicine Foundation; 2010.]</a:t>
            </a:r>
          </a:p>
        </p:txBody>
      </p:sp>
      <p:pic>
        <p:nvPicPr>
          <p:cNvPr id="5" name="Picture 4" descr="https://healthrecordresources.files.wordpress.com/2013/11/team-graphic.jpg?w=24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487" y="1678762"/>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27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www.offthemark.com/image/data/cartoons/2011-04-03C.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154" y="1386296"/>
            <a:ext cx="7759338" cy="387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2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51" y="1085850"/>
            <a:ext cx="8229600" cy="685800"/>
          </a:xfrm>
        </p:spPr>
        <p:txBody>
          <a:bodyPr>
            <a:normAutofit fontScale="90000"/>
          </a:bodyPr>
          <a:lstStyle/>
          <a:p>
            <a:r>
              <a:rPr lang="en-US" dirty="0"/>
              <a:t>Definition of </a:t>
            </a:r>
            <a:r>
              <a:rPr lang="en-US" dirty="0" err="1"/>
              <a:t>Teamness</a:t>
            </a:r>
            <a:endParaRPr lang="en-US" dirty="0"/>
          </a:p>
        </p:txBody>
      </p:sp>
      <p:sp>
        <p:nvSpPr>
          <p:cNvPr id="3" name="Content Placeholder 2"/>
          <p:cNvSpPr>
            <a:spLocks noGrp="1"/>
          </p:cNvSpPr>
          <p:nvPr>
            <p:ph idx="1"/>
          </p:nvPr>
        </p:nvSpPr>
        <p:spPr>
          <a:xfrm>
            <a:off x="838200" y="2362200"/>
            <a:ext cx="7200900" cy="2686050"/>
          </a:xfrm>
        </p:spPr>
        <p:txBody>
          <a:bodyPr>
            <a:normAutofit fontScale="92500" lnSpcReduction="10000"/>
          </a:bodyPr>
          <a:lstStyle/>
          <a:p>
            <a:pPr marL="0" indent="0" algn="ctr">
              <a:buNone/>
            </a:pPr>
            <a:r>
              <a:rPr lang="en-US" dirty="0" err="1" smtClean="0">
                <a:solidFill>
                  <a:schemeClr val="tx2"/>
                </a:solidFill>
              </a:rPr>
              <a:t>Teamness</a:t>
            </a:r>
            <a:r>
              <a:rPr lang="en-US" dirty="0" smtClean="0">
                <a:solidFill>
                  <a:schemeClr val="tx2"/>
                </a:solidFill>
              </a:rPr>
              <a:t> is the essence, the ‘</a:t>
            </a:r>
            <a:r>
              <a:rPr lang="en-US" dirty="0" err="1" smtClean="0">
                <a:solidFill>
                  <a:schemeClr val="tx2"/>
                </a:solidFill>
              </a:rPr>
              <a:t>isness</a:t>
            </a:r>
            <a:r>
              <a:rPr lang="en-US" dirty="0" smtClean="0">
                <a:solidFill>
                  <a:schemeClr val="tx2"/>
                </a:solidFill>
              </a:rPr>
              <a:t>’, of groups working together as a team, integrating and celebrating their differences and recognizing that doing this is the limitless source of their power.  It is also rather rare and ephemeral because it requires constant activity, practice and even limbic engagement.</a:t>
            </a:r>
            <a:endParaRPr lang="en-US" dirty="0">
              <a:solidFill>
                <a:schemeClr val="tx2"/>
              </a:solidFill>
            </a:endParaRPr>
          </a:p>
        </p:txBody>
      </p:sp>
      <p:sp>
        <p:nvSpPr>
          <p:cNvPr id="4" name="TextBox 3"/>
          <p:cNvSpPr txBox="1"/>
          <p:nvPr/>
        </p:nvSpPr>
        <p:spPr>
          <a:xfrm>
            <a:off x="5424706" y="5638800"/>
            <a:ext cx="3295650" cy="300082"/>
          </a:xfrm>
          <a:prstGeom prst="rect">
            <a:avLst/>
          </a:prstGeom>
          <a:noFill/>
        </p:spPr>
        <p:txBody>
          <a:bodyPr wrap="square" rtlCol="0">
            <a:spAutoFit/>
          </a:bodyPr>
          <a:lstStyle/>
          <a:p>
            <a:r>
              <a:rPr lang="en-US" sz="1350" dirty="0"/>
              <a:t>Excerpt of </a:t>
            </a:r>
            <a:r>
              <a:rPr lang="en-US" sz="1350" dirty="0" err="1"/>
              <a:t>Jocwwjocw’s</a:t>
            </a:r>
            <a:r>
              <a:rPr lang="en-US" sz="1350" dirty="0"/>
              <a:t> Blog, April 23, 2012</a:t>
            </a:r>
          </a:p>
        </p:txBody>
      </p:sp>
    </p:spTree>
    <p:extLst>
      <p:ext uri="{BB962C8B-B14F-4D97-AF65-F5344CB8AC3E}">
        <p14:creationId xmlns:p14="http://schemas.microsoft.com/office/powerpoint/2010/main" val="79406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2325</Words>
  <Application>Microsoft Office PowerPoint</Application>
  <PresentationFormat>On-screen Show (4:3)</PresentationFormat>
  <Paragraphs>309</Paragraphs>
  <Slides>42</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Calibri</vt:lpstr>
      <vt:lpstr>Cambria</vt:lpstr>
      <vt:lpstr>ＭＳ 明朝</vt:lpstr>
      <vt:lpstr>Tahoma</vt:lpstr>
      <vt:lpstr>Times New Roman</vt:lpstr>
      <vt:lpstr>Tw Cen MT Condensed</vt:lpstr>
      <vt:lpstr>Wingdings</vt:lpstr>
      <vt:lpstr>forum2014</vt:lpstr>
      <vt:lpstr>Clip</vt:lpstr>
      <vt:lpstr>Finding Adventure in Teaching Teamness A Workshop in Team Skill Development for IPE</vt:lpstr>
      <vt:lpstr>Disclosures</vt:lpstr>
      <vt:lpstr>Goals and Objectives</vt:lpstr>
      <vt:lpstr>An Activity</vt:lpstr>
      <vt:lpstr>PowerPoint Presentation</vt:lpstr>
      <vt:lpstr>Why Team Care?</vt:lpstr>
      <vt:lpstr>What is Team Care?</vt:lpstr>
      <vt:lpstr>PowerPoint Presentation</vt:lpstr>
      <vt:lpstr>Definition of Teamness</vt:lpstr>
      <vt:lpstr>Overview of the Mechanics of “Teamness” and Teamwork</vt:lpstr>
      <vt:lpstr>Collective Intelligence</vt:lpstr>
      <vt:lpstr>Collective Intelligence</vt:lpstr>
      <vt:lpstr>When do groups fail?</vt:lpstr>
      <vt:lpstr>So… Are We Really That Effective with Teamwork?</vt:lpstr>
      <vt:lpstr>What Are the Ingredients of Teamwork? </vt:lpstr>
      <vt:lpstr>A Community Building Model</vt:lpstr>
      <vt:lpstr>PowerPoint Presentation</vt:lpstr>
      <vt:lpstr>Five Team Member Values</vt:lpstr>
      <vt:lpstr>Principles of Team-Based Health Care</vt:lpstr>
      <vt:lpstr>Competencies of Effective Teamwork</vt:lpstr>
      <vt:lpstr>Integrated Care VS “Interprofessionality”</vt:lpstr>
      <vt:lpstr>PowerPoint Presentation</vt:lpstr>
      <vt:lpstr>How do we Teach Teamness?</vt:lpstr>
      <vt:lpstr>What is Adventure Based Learning</vt:lpstr>
      <vt:lpstr>Why Adventure in Teaching (ABL)?</vt:lpstr>
      <vt:lpstr>A Community Building Model</vt:lpstr>
      <vt:lpstr>Building Emotional Intelligence of Groups</vt:lpstr>
      <vt:lpstr>Adventure-based Approach to Strengthening:</vt:lpstr>
      <vt:lpstr>Creating Adventures</vt:lpstr>
      <vt:lpstr>Pillars of using Adventure</vt:lpstr>
      <vt:lpstr>Challenge Of Choice </vt:lpstr>
      <vt:lpstr>Challenge Of Choice</vt:lpstr>
      <vt:lpstr>Adventure Wave</vt:lpstr>
      <vt:lpstr>The Full Value Contract</vt:lpstr>
      <vt:lpstr>Full Value Contract</vt:lpstr>
      <vt:lpstr>Full Value Contract some tenets to consider….</vt:lpstr>
      <vt:lpstr>Full Value Contract…..putting it together</vt:lpstr>
      <vt:lpstr>Experiential Learning Cycle</vt:lpstr>
      <vt:lpstr>GRABBSS Modality Check List</vt:lpstr>
      <vt:lpstr>Team Development Wheel</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Bishop, Thomas</cp:lastModifiedBy>
  <cp:revision>43</cp:revision>
  <dcterms:created xsi:type="dcterms:W3CDTF">2014-07-22T20:27:04Z</dcterms:created>
  <dcterms:modified xsi:type="dcterms:W3CDTF">2018-10-10T20:03:48Z</dcterms:modified>
</cp:coreProperties>
</file>