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1" r:id="rId2"/>
    <p:sldId id="257" r:id="rId3"/>
    <p:sldId id="276" r:id="rId4"/>
    <p:sldId id="262" r:id="rId5"/>
    <p:sldId id="263" r:id="rId6"/>
    <p:sldId id="264" r:id="rId7"/>
    <p:sldId id="266" r:id="rId8"/>
    <p:sldId id="275" r:id="rId9"/>
    <p:sldId id="274" r:id="rId10"/>
    <p:sldId id="272" r:id="rId11"/>
    <p:sldId id="270" r:id="rId12"/>
    <p:sldId id="273" r:id="rId13"/>
    <p:sldId id="267" r:id="rId14"/>
    <p:sldId id="268" r:id="rId15"/>
    <p:sldId id="277" r:id="rId16"/>
    <p:sldId id="265" r:id="rId17"/>
    <p:sldId id="26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3" autoAdjust="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159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00C90F-AF32-4E45-A5E8-6CBDC4C01F2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D72A30-74DF-432D-ABB2-DC3379123117}">
      <dgm:prSet phldrT="[Text]"/>
      <dgm:spPr/>
      <dgm:t>
        <a:bodyPr/>
        <a:lstStyle/>
        <a:p>
          <a:r>
            <a:rPr lang="en-US" b="0" i="0" dirty="0"/>
            <a:t>Disabilities Curriculum For Medical Students</a:t>
          </a:r>
          <a:endParaRPr lang="en-US" dirty="0"/>
        </a:p>
      </dgm:t>
    </dgm:pt>
    <dgm:pt modelId="{9450CF0F-57F7-4B16-A53D-80AA85BB40CF}" type="parTrans" cxnId="{40698491-7D6B-465F-8743-95F8A6C1F0C6}">
      <dgm:prSet/>
      <dgm:spPr/>
      <dgm:t>
        <a:bodyPr/>
        <a:lstStyle/>
        <a:p>
          <a:endParaRPr lang="en-US"/>
        </a:p>
      </dgm:t>
    </dgm:pt>
    <dgm:pt modelId="{919CB181-07D0-4854-B608-7A5A5C71DA3A}" type="sibTrans" cxnId="{40698491-7D6B-465F-8743-95F8A6C1F0C6}">
      <dgm:prSet/>
      <dgm:spPr/>
      <dgm:t>
        <a:bodyPr/>
        <a:lstStyle/>
        <a:p>
          <a:endParaRPr lang="en-US"/>
        </a:p>
      </dgm:t>
    </dgm:pt>
    <dgm:pt modelId="{34648EB2-27BA-4721-8261-8AC529782D5D}">
      <dgm:prSet phldrT="[Text]"/>
      <dgm:spPr/>
      <dgm:t>
        <a:bodyPr/>
        <a:lstStyle/>
        <a:p>
          <a:r>
            <a:rPr lang="en-US" dirty="0"/>
            <a:t>Physician Education Awareness Project</a:t>
          </a:r>
        </a:p>
      </dgm:t>
    </dgm:pt>
    <dgm:pt modelId="{9C923B3C-31C8-42D3-9A54-E31068F58D54}" type="parTrans" cxnId="{B59428DA-E4A4-420A-B616-19A3F1A976BF}">
      <dgm:prSet/>
      <dgm:spPr/>
      <dgm:t>
        <a:bodyPr/>
        <a:lstStyle/>
        <a:p>
          <a:endParaRPr lang="en-US"/>
        </a:p>
      </dgm:t>
    </dgm:pt>
    <dgm:pt modelId="{811DBF95-F600-4843-B914-2C5E0A401ABE}" type="sibTrans" cxnId="{B59428DA-E4A4-420A-B616-19A3F1A976BF}">
      <dgm:prSet/>
      <dgm:spPr/>
      <dgm:t>
        <a:bodyPr/>
        <a:lstStyle/>
        <a:p>
          <a:endParaRPr lang="en-US"/>
        </a:p>
      </dgm:t>
    </dgm:pt>
    <dgm:pt modelId="{D5268C1D-029F-4C02-94A2-87B663EE80C9}">
      <dgm:prSet phldrT="[Text]"/>
      <dgm:spPr/>
      <dgm:t>
        <a:bodyPr/>
        <a:lstStyle/>
        <a:p>
          <a:r>
            <a:rPr lang="en-US" dirty="0"/>
            <a:t>Medical Care of the Disabled Patient</a:t>
          </a:r>
        </a:p>
      </dgm:t>
    </dgm:pt>
    <dgm:pt modelId="{05CB0FBA-CF6B-4BFF-8BF4-45027E8C6CC8}" type="parTrans" cxnId="{08C08493-F325-4AC1-B22A-A709D388A069}">
      <dgm:prSet/>
      <dgm:spPr/>
      <dgm:t>
        <a:bodyPr/>
        <a:lstStyle/>
        <a:p>
          <a:endParaRPr lang="en-US"/>
        </a:p>
      </dgm:t>
    </dgm:pt>
    <dgm:pt modelId="{CBDD53DE-5209-4F80-9654-51C409FB9338}" type="sibTrans" cxnId="{08C08493-F325-4AC1-B22A-A709D388A069}">
      <dgm:prSet/>
      <dgm:spPr/>
      <dgm:t>
        <a:bodyPr/>
        <a:lstStyle/>
        <a:p>
          <a:endParaRPr lang="en-US"/>
        </a:p>
      </dgm:t>
    </dgm:pt>
    <dgm:pt modelId="{2A3586A7-4FCE-4C30-87FA-83F689F5B139}">
      <dgm:prSet phldrT="[Text]"/>
      <dgm:spPr/>
      <dgm:t>
        <a:bodyPr/>
        <a:lstStyle/>
        <a:p>
          <a:r>
            <a:rPr lang="en-US" dirty="0"/>
            <a:t>Transition Project</a:t>
          </a:r>
        </a:p>
      </dgm:t>
    </dgm:pt>
    <dgm:pt modelId="{F0A23C40-A82D-47FF-98A8-5D1FBE6D58E2}" type="parTrans" cxnId="{054029D0-2D1B-4B51-A6A5-D78F54B0B9B8}">
      <dgm:prSet/>
      <dgm:spPr/>
      <dgm:t>
        <a:bodyPr/>
        <a:lstStyle/>
        <a:p>
          <a:endParaRPr lang="en-US"/>
        </a:p>
      </dgm:t>
    </dgm:pt>
    <dgm:pt modelId="{4D4D3072-A657-40F4-A69C-FF38EF7B4F76}" type="sibTrans" cxnId="{054029D0-2D1B-4B51-A6A5-D78F54B0B9B8}">
      <dgm:prSet/>
      <dgm:spPr/>
      <dgm:t>
        <a:bodyPr/>
        <a:lstStyle/>
        <a:p>
          <a:endParaRPr lang="en-US"/>
        </a:p>
      </dgm:t>
    </dgm:pt>
    <dgm:pt modelId="{94F951D6-2BF8-4233-BDCB-87A1298C5625}">
      <dgm:prSet phldrT="[Text]"/>
      <dgm:spPr/>
      <dgm:t>
        <a:bodyPr/>
        <a:lstStyle/>
        <a:p>
          <a:r>
            <a:rPr lang="en-US" dirty="0"/>
            <a:t>Medical Student Attitude Survey</a:t>
          </a:r>
        </a:p>
      </dgm:t>
    </dgm:pt>
    <dgm:pt modelId="{C70EF362-DF58-4FB7-AA73-069198FA5907}" type="parTrans" cxnId="{66F98339-2A38-4A25-9E7D-1F3ED7F1B772}">
      <dgm:prSet/>
      <dgm:spPr/>
      <dgm:t>
        <a:bodyPr/>
        <a:lstStyle/>
        <a:p>
          <a:endParaRPr lang="en-US"/>
        </a:p>
      </dgm:t>
    </dgm:pt>
    <dgm:pt modelId="{452B5D63-F973-4E8F-B77F-9DBC6393F720}" type="sibTrans" cxnId="{66F98339-2A38-4A25-9E7D-1F3ED7F1B772}">
      <dgm:prSet/>
      <dgm:spPr/>
      <dgm:t>
        <a:bodyPr/>
        <a:lstStyle/>
        <a:p>
          <a:endParaRPr lang="en-US"/>
        </a:p>
      </dgm:t>
    </dgm:pt>
    <dgm:pt modelId="{48D7D7A2-82C5-4167-8A31-4E302C4BBAD2}">
      <dgm:prSet/>
      <dgm:spPr/>
      <dgm:t>
        <a:bodyPr/>
        <a:lstStyle/>
        <a:p>
          <a:r>
            <a:rPr lang="en-US" dirty="0"/>
            <a:t>“Patient Voices” – video </a:t>
          </a:r>
        </a:p>
      </dgm:t>
    </dgm:pt>
    <dgm:pt modelId="{3D2F7F88-F39C-4F3A-8980-31416CB0260F}" type="parTrans" cxnId="{A15E48F7-C573-429A-A4EE-4A6BC7AAC1AA}">
      <dgm:prSet/>
      <dgm:spPr/>
      <dgm:t>
        <a:bodyPr/>
        <a:lstStyle/>
        <a:p>
          <a:endParaRPr lang="en-US"/>
        </a:p>
      </dgm:t>
    </dgm:pt>
    <dgm:pt modelId="{0561CDBF-C91C-4B57-876B-21760FB6100E}" type="sibTrans" cxnId="{A15E48F7-C573-429A-A4EE-4A6BC7AAC1AA}">
      <dgm:prSet/>
      <dgm:spPr/>
      <dgm:t>
        <a:bodyPr/>
        <a:lstStyle/>
        <a:p>
          <a:endParaRPr lang="en-US"/>
        </a:p>
      </dgm:t>
    </dgm:pt>
    <dgm:pt modelId="{3A5F2D42-43EB-4BD0-A425-D4FA34A1AFC2}">
      <dgm:prSet/>
      <dgm:spPr/>
      <dgm:t>
        <a:bodyPr/>
        <a:lstStyle/>
        <a:p>
          <a:endParaRPr lang="en-US" dirty="0"/>
        </a:p>
      </dgm:t>
    </dgm:pt>
    <dgm:pt modelId="{72DF8353-B2AB-47D6-9882-8C4CCA9976A6}" type="parTrans" cxnId="{6B4789E8-9042-447A-A39E-8D5974008F25}">
      <dgm:prSet/>
      <dgm:spPr/>
      <dgm:t>
        <a:bodyPr/>
        <a:lstStyle/>
        <a:p>
          <a:endParaRPr lang="en-US"/>
        </a:p>
      </dgm:t>
    </dgm:pt>
    <dgm:pt modelId="{F9A38E33-FD44-49A1-BB03-8952BE09BA60}" type="sibTrans" cxnId="{6B4789E8-9042-447A-A39E-8D5974008F25}">
      <dgm:prSet/>
      <dgm:spPr/>
      <dgm:t>
        <a:bodyPr/>
        <a:lstStyle/>
        <a:p>
          <a:endParaRPr lang="en-US"/>
        </a:p>
      </dgm:t>
    </dgm:pt>
    <dgm:pt modelId="{1EE8FFFD-42C8-4496-8F50-D37BA8D138F9}">
      <dgm:prSet/>
      <dgm:spPr/>
      <dgm:t>
        <a:bodyPr/>
        <a:lstStyle/>
        <a:p>
          <a:endParaRPr lang="en-US" dirty="0"/>
        </a:p>
      </dgm:t>
    </dgm:pt>
    <dgm:pt modelId="{BDA204AC-D335-4DC5-8FD0-25FB057A1309}" type="parTrans" cxnId="{EDB71AF2-04A1-4680-A7E2-23B7657B997B}">
      <dgm:prSet/>
      <dgm:spPr/>
      <dgm:t>
        <a:bodyPr/>
        <a:lstStyle/>
        <a:p>
          <a:endParaRPr lang="en-US"/>
        </a:p>
      </dgm:t>
    </dgm:pt>
    <dgm:pt modelId="{01270594-E41F-400A-9D94-2F8A95318D87}" type="sibTrans" cxnId="{EDB71AF2-04A1-4680-A7E2-23B7657B997B}">
      <dgm:prSet/>
      <dgm:spPr/>
      <dgm:t>
        <a:bodyPr/>
        <a:lstStyle/>
        <a:p>
          <a:endParaRPr lang="en-US"/>
        </a:p>
      </dgm:t>
    </dgm:pt>
    <dgm:pt modelId="{6E6061AE-2B89-4E42-935E-7D1080073411}">
      <dgm:prSet/>
      <dgm:spPr/>
      <dgm:t>
        <a:bodyPr/>
        <a:lstStyle/>
        <a:p>
          <a:endParaRPr lang="en-US" dirty="0"/>
        </a:p>
      </dgm:t>
    </dgm:pt>
    <dgm:pt modelId="{FAE708A2-9280-4092-A5DD-21383101BBD4}" type="parTrans" cxnId="{5975B8D8-8EDE-4549-852F-78FBF8999165}">
      <dgm:prSet/>
      <dgm:spPr/>
      <dgm:t>
        <a:bodyPr/>
        <a:lstStyle/>
        <a:p>
          <a:endParaRPr lang="en-US"/>
        </a:p>
      </dgm:t>
    </dgm:pt>
    <dgm:pt modelId="{56822D34-B516-40B4-808F-71A2D1A1B635}" type="sibTrans" cxnId="{5975B8D8-8EDE-4549-852F-78FBF8999165}">
      <dgm:prSet/>
      <dgm:spPr/>
      <dgm:t>
        <a:bodyPr/>
        <a:lstStyle/>
        <a:p>
          <a:endParaRPr lang="en-US"/>
        </a:p>
      </dgm:t>
    </dgm:pt>
    <dgm:pt modelId="{ECD1DF3A-36A6-4E60-B7C1-4006743E0155}" type="pres">
      <dgm:prSet presAssocID="{2600C90F-AF32-4E45-A5E8-6CBDC4C01F2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3E91011-C657-4FB2-9095-453532EA32A2}" type="pres">
      <dgm:prSet presAssocID="{78D72A30-74DF-432D-ABB2-DC3379123117}" presName="centerShape" presStyleLbl="node0" presStyleIdx="0" presStyleCnt="1"/>
      <dgm:spPr/>
    </dgm:pt>
    <dgm:pt modelId="{7169BBD1-2AF0-4D40-BA7F-A980EF7EA288}" type="pres">
      <dgm:prSet presAssocID="{34648EB2-27BA-4721-8261-8AC529782D5D}" presName="node" presStyleLbl="node1" presStyleIdx="0" presStyleCnt="5">
        <dgm:presLayoutVars>
          <dgm:bulletEnabled val="1"/>
        </dgm:presLayoutVars>
      </dgm:prSet>
      <dgm:spPr/>
    </dgm:pt>
    <dgm:pt modelId="{FF6648DC-3334-4304-8DF0-C76E1B74E7BA}" type="pres">
      <dgm:prSet presAssocID="{34648EB2-27BA-4721-8261-8AC529782D5D}" presName="dummy" presStyleCnt="0"/>
      <dgm:spPr/>
    </dgm:pt>
    <dgm:pt modelId="{EEDFD83A-239E-4247-9112-CB08544B7133}" type="pres">
      <dgm:prSet presAssocID="{811DBF95-F600-4843-B914-2C5E0A401ABE}" presName="sibTrans" presStyleLbl="sibTrans2D1" presStyleIdx="0" presStyleCnt="5"/>
      <dgm:spPr/>
    </dgm:pt>
    <dgm:pt modelId="{C56CF186-11FE-4526-A642-5D51DA191EBF}" type="pres">
      <dgm:prSet presAssocID="{D5268C1D-029F-4C02-94A2-87B663EE80C9}" presName="node" presStyleLbl="node1" presStyleIdx="1" presStyleCnt="5">
        <dgm:presLayoutVars>
          <dgm:bulletEnabled val="1"/>
        </dgm:presLayoutVars>
      </dgm:prSet>
      <dgm:spPr/>
    </dgm:pt>
    <dgm:pt modelId="{CE09BF1B-F8D8-4143-B356-CA4A25D10B1F}" type="pres">
      <dgm:prSet presAssocID="{D5268C1D-029F-4C02-94A2-87B663EE80C9}" presName="dummy" presStyleCnt="0"/>
      <dgm:spPr/>
    </dgm:pt>
    <dgm:pt modelId="{2F7CF87A-B200-4A91-8C20-A7573D4C1BC6}" type="pres">
      <dgm:prSet presAssocID="{CBDD53DE-5209-4F80-9654-51C409FB9338}" presName="sibTrans" presStyleLbl="sibTrans2D1" presStyleIdx="1" presStyleCnt="5"/>
      <dgm:spPr/>
    </dgm:pt>
    <dgm:pt modelId="{6EE1A723-832C-4724-B4A6-4123186BD6A2}" type="pres">
      <dgm:prSet presAssocID="{2A3586A7-4FCE-4C30-87FA-83F689F5B139}" presName="node" presStyleLbl="node1" presStyleIdx="2" presStyleCnt="5">
        <dgm:presLayoutVars>
          <dgm:bulletEnabled val="1"/>
        </dgm:presLayoutVars>
      </dgm:prSet>
      <dgm:spPr/>
    </dgm:pt>
    <dgm:pt modelId="{AF90A554-E7D8-4D12-B0A9-ABE2B698C745}" type="pres">
      <dgm:prSet presAssocID="{2A3586A7-4FCE-4C30-87FA-83F689F5B139}" presName="dummy" presStyleCnt="0"/>
      <dgm:spPr/>
    </dgm:pt>
    <dgm:pt modelId="{52B595D6-ECD8-4060-A52A-8633F9B61CA6}" type="pres">
      <dgm:prSet presAssocID="{4D4D3072-A657-40F4-A69C-FF38EF7B4F76}" presName="sibTrans" presStyleLbl="sibTrans2D1" presStyleIdx="2" presStyleCnt="5"/>
      <dgm:spPr/>
    </dgm:pt>
    <dgm:pt modelId="{51CFA41E-E7E8-4FFB-94F4-F65A298C22EA}" type="pres">
      <dgm:prSet presAssocID="{94F951D6-2BF8-4233-BDCB-87A1298C5625}" presName="node" presStyleLbl="node1" presStyleIdx="3" presStyleCnt="5">
        <dgm:presLayoutVars>
          <dgm:bulletEnabled val="1"/>
        </dgm:presLayoutVars>
      </dgm:prSet>
      <dgm:spPr/>
    </dgm:pt>
    <dgm:pt modelId="{35312897-EABF-40CB-A2D7-98447730D997}" type="pres">
      <dgm:prSet presAssocID="{94F951D6-2BF8-4233-BDCB-87A1298C5625}" presName="dummy" presStyleCnt="0"/>
      <dgm:spPr/>
    </dgm:pt>
    <dgm:pt modelId="{85DE8C72-9D31-411C-81F5-F50ED9E146F0}" type="pres">
      <dgm:prSet presAssocID="{452B5D63-F973-4E8F-B77F-9DBC6393F720}" presName="sibTrans" presStyleLbl="sibTrans2D1" presStyleIdx="3" presStyleCnt="5"/>
      <dgm:spPr/>
    </dgm:pt>
    <dgm:pt modelId="{1F5407E7-C846-484A-8011-C826C6A10C31}" type="pres">
      <dgm:prSet presAssocID="{48D7D7A2-82C5-4167-8A31-4E302C4BBAD2}" presName="node" presStyleLbl="node1" presStyleIdx="4" presStyleCnt="5">
        <dgm:presLayoutVars>
          <dgm:bulletEnabled val="1"/>
        </dgm:presLayoutVars>
      </dgm:prSet>
      <dgm:spPr/>
    </dgm:pt>
    <dgm:pt modelId="{6B7BBEB6-A7A7-44FF-842F-571B1378AD8E}" type="pres">
      <dgm:prSet presAssocID="{48D7D7A2-82C5-4167-8A31-4E302C4BBAD2}" presName="dummy" presStyleCnt="0"/>
      <dgm:spPr/>
    </dgm:pt>
    <dgm:pt modelId="{6CEAC648-90A6-4D6F-8A76-B1C8B677AC81}" type="pres">
      <dgm:prSet presAssocID="{0561CDBF-C91C-4B57-876B-21760FB6100E}" presName="sibTrans" presStyleLbl="sibTrans2D1" presStyleIdx="4" presStyleCnt="5"/>
      <dgm:spPr/>
    </dgm:pt>
  </dgm:ptLst>
  <dgm:cxnLst>
    <dgm:cxn modelId="{40698491-7D6B-465F-8743-95F8A6C1F0C6}" srcId="{2600C90F-AF32-4E45-A5E8-6CBDC4C01F29}" destId="{78D72A30-74DF-432D-ABB2-DC3379123117}" srcOrd="0" destOrd="0" parTransId="{9450CF0F-57F7-4B16-A53D-80AA85BB40CF}" sibTransId="{919CB181-07D0-4854-B608-7A5A5C71DA3A}"/>
    <dgm:cxn modelId="{A15E48F7-C573-429A-A4EE-4A6BC7AAC1AA}" srcId="{78D72A30-74DF-432D-ABB2-DC3379123117}" destId="{48D7D7A2-82C5-4167-8A31-4E302C4BBAD2}" srcOrd="4" destOrd="0" parTransId="{3D2F7F88-F39C-4F3A-8980-31416CB0260F}" sibTransId="{0561CDBF-C91C-4B57-876B-21760FB6100E}"/>
    <dgm:cxn modelId="{98BFBDC2-441C-49F1-BEB3-09BE5553403D}" type="presOf" srcId="{0561CDBF-C91C-4B57-876B-21760FB6100E}" destId="{6CEAC648-90A6-4D6F-8A76-B1C8B677AC81}" srcOrd="0" destOrd="0" presId="urn:microsoft.com/office/officeart/2005/8/layout/radial6"/>
    <dgm:cxn modelId="{B59428DA-E4A4-420A-B616-19A3F1A976BF}" srcId="{78D72A30-74DF-432D-ABB2-DC3379123117}" destId="{34648EB2-27BA-4721-8261-8AC529782D5D}" srcOrd="0" destOrd="0" parTransId="{9C923B3C-31C8-42D3-9A54-E31068F58D54}" sibTransId="{811DBF95-F600-4843-B914-2C5E0A401ABE}"/>
    <dgm:cxn modelId="{E2F79610-FC8C-409A-B2A7-465976FB9717}" type="presOf" srcId="{34648EB2-27BA-4721-8261-8AC529782D5D}" destId="{7169BBD1-2AF0-4D40-BA7F-A980EF7EA288}" srcOrd="0" destOrd="0" presId="urn:microsoft.com/office/officeart/2005/8/layout/radial6"/>
    <dgm:cxn modelId="{FE155315-578C-4934-8127-6A9DD368039A}" type="presOf" srcId="{811DBF95-F600-4843-B914-2C5E0A401ABE}" destId="{EEDFD83A-239E-4247-9112-CB08544B7133}" srcOrd="0" destOrd="0" presId="urn:microsoft.com/office/officeart/2005/8/layout/radial6"/>
    <dgm:cxn modelId="{EDB71AF2-04A1-4680-A7E2-23B7657B997B}" srcId="{2600C90F-AF32-4E45-A5E8-6CBDC4C01F29}" destId="{1EE8FFFD-42C8-4496-8F50-D37BA8D138F9}" srcOrd="2" destOrd="0" parTransId="{BDA204AC-D335-4DC5-8FD0-25FB057A1309}" sibTransId="{01270594-E41F-400A-9D94-2F8A95318D87}"/>
    <dgm:cxn modelId="{E1F3DDD2-26A5-4891-AFDC-50433871C1AE}" type="presOf" srcId="{452B5D63-F973-4E8F-B77F-9DBC6393F720}" destId="{85DE8C72-9D31-411C-81F5-F50ED9E146F0}" srcOrd="0" destOrd="0" presId="urn:microsoft.com/office/officeart/2005/8/layout/radial6"/>
    <dgm:cxn modelId="{F506622A-764C-48B3-AC1C-1C123030BA91}" type="presOf" srcId="{2600C90F-AF32-4E45-A5E8-6CBDC4C01F29}" destId="{ECD1DF3A-36A6-4E60-B7C1-4006743E0155}" srcOrd="0" destOrd="0" presId="urn:microsoft.com/office/officeart/2005/8/layout/radial6"/>
    <dgm:cxn modelId="{66F98339-2A38-4A25-9E7D-1F3ED7F1B772}" srcId="{78D72A30-74DF-432D-ABB2-DC3379123117}" destId="{94F951D6-2BF8-4233-BDCB-87A1298C5625}" srcOrd="3" destOrd="0" parTransId="{C70EF362-DF58-4FB7-AA73-069198FA5907}" sibTransId="{452B5D63-F973-4E8F-B77F-9DBC6393F720}"/>
    <dgm:cxn modelId="{86F05C90-8041-451A-98E2-F06B104D1249}" type="presOf" srcId="{CBDD53DE-5209-4F80-9654-51C409FB9338}" destId="{2F7CF87A-B200-4A91-8C20-A7573D4C1BC6}" srcOrd="0" destOrd="0" presId="urn:microsoft.com/office/officeart/2005/8/layout/radial6"/>
    <dgm:cxn modelId="{7EEDCBB9-FDC8-46D8-9DF0-14AB0285307E}" type="presOf" srcId="{48D7D7A2-82C5-4167-8A31-4E302C4BBAD2}" destId="{1F5407E7-C846-484A-8011-C826C6A10C31}" srcOrd="0" destOrd="0" presId="urn:microsoft.com/office/officeart/2005/8/layout/radial6"/>
    <dgm:cxn modelId="{FE311890-582A-4C1C-8EF5-198AA752F68D}" type="presOf" srcId="{2A3586A7-4FCE-4C30-87FA-83F689F5B139}" destId="{6EE1A723-832C-4724-B4A6-4123186BD6A2}" srcOrd="0" destOrd="0" presId="urn:microsoft.com/office/officeart/2005/8/layout/radial6"/>
    <dgm:cxn modelId="{4D354737-28AB-453C-B3AC-DE5A3013C964}" type="presOf" srcId="{94F951D6-2BF8-4233-BDCB-87A1298C5625}" destId="{51CFA41E-E7E8-4FFB-94F4-F65A298C22EA}" srcOrd="0" destOrd="0" presId="urn:microsoft.com/office/officeart/2005/8/layout/radial6"/>
    <dgm:cxn modelId="{C6267234-BFE2-4571-A680-C66F039B6BBA}" type="presOf" srcId="{78D72A30-74DF-432D-ABB2-DC3379123117}" destId="{03E91011-C657-4FB2-9095-453532EA32A2}" srcOrd="0" destOrd="0" presId="urn:microsoft.com/office/officeart/2005/8/layout/radial6"/>
    <dgm:cxn modelId="{E2E41CA3-F896-4700-B875-3908EFB4D869}" type="presOf" srcId="{D5268C1D-029F-4C02-94A2-87B663EE80C9}" destId="{C56CF186-11FE-4526-A642-5D51DA191EBF}" srcOrd="0" destOrd="0" presId="urn:microsoft.com/office/officeart/2005/8/layout/radial6"/>
    <dgm:cxn modelId="{08C08493-F325-4AC1-B22A-A709D388A069}" srcId="{78D72A30-74DF-432D-ABB2-DC3379123117}" destId="{D5268C1D-029F-4C02-94A2-87B663EE80C9}" srcOrd="1" destOrd="0" parTransId="{05CB0FBA-CF6B-4BFF-8BF4-45027E8C6CC8}" sibTransId="{CBDD53DE-5209-4F80-9654-51C409FB9338}"/>
    <dgm:cxn modelId="{6B4789E8-9042-447A-A39E-8D5974008F25}" srcId="{2600C90F-AF32-4E45-A5E8-6CBDC4C01F29}" destId="{3A5F2D42-43EB-4BD0-A425-D4FA34A1AFC2}" srcOrd="1" destOrd="0" parTransId="{72DF8353-B2AB-47D6-9882-8C4CCA9976A6}" sibTransId="{F9A38E33-FD44-49A1-BB03-8952BE09BA60}"/>
    <dgm:cxn modelId="{5975B8D8-8EDE-4549-852F-78FBF8999165}" srcId="{2600C90F-AF32-4E45-A5E8-6CBDC4C01F29}" destId="{6E6061AE-2B89-4E42-935E-7D1080073411}" srcOrd="3" destOrd="0" parTransId="{FAE708A2-9280-4092-A5DD-21383101BBD4}" sibTransId="{56822D34-B516-40B4-808F-71A2D1A1B635}"/>
    <dgm:cxn modelId="{018DB970-6830-442A-BA39-811E715B46C0}" type="presOf" srcId="{4D4D3072-A657-40F4-A69C-FF38EF7B4F76}" destId="{52B595D6-ECD8-4060-A52A-8633F9B61CA6}" srcOrd="0" destOrd="0" presId="urn:microsoft.com/office/officeart/2005/8/layout/radial6"/>
    <dgm:cxn modelId="{054029D0-2D1B-4B51-A6A5-D78F54B0B9B8}" srcId="{78D72A30-74DF-432D-ABB2-DC3379123117}" destId="{2A3586A7-4FCE-4C30-87FA-83F689F5B139}" srcOrd="2" destOrd="0" parTransId="{F0A23C40-A82D-47FF-98A8-5D1FBE6D58E2}" sibTransId="{4D4D3072-A657-40F4-A69C-FF38EF7B4F76}"/>
    <dgm:cxn modelId="{3691FFED-569E-4CAB-AC91-64015E851318}" type="presParOf" srcId="{ECD1DF3A-36A6-4E60-B7C1-4006743E0155}" destId="{03E91011-C657-4FB2-9095-453532EA32A2}" srcOrd="0" destOrd="0" presId="urn:microsoft.com/office/officeart/2005/8/layout/radial6"/>
    <dgm:cxn modelId="{5C622547-D10D-40BB-B116-58159ACAF748}" type="presParOf" srcId="{ECD1DF3A-36A6-4E60-B7C1-4006743E0155}" destId="{7169BBD1-2AF0-4D40-BA7F-A980EF7EA288}" srcOrd="1" destOrd="0" presId="urn:microsoft.com/office/officeart/2005/8/layout/radial6"/>
    <dgm:cxn modelId="{99CF8B02-F920-4832-97DF-AD57133A4D95}" type="presParOf" srcId="{ECD1DF3A-36A6-4E60-B7C1-4006743E0155}" destId="{FF6648DC-3334-4304-8DF0-C76E1B74E7BA}" srcOrd="2" destOrd="0" presId="urn:microsoft.com/office/officeart/2005/8/layout/radial6"/>
    <dgm:cxn modelId="{8A32F410-B058-4585-9592-234B5C7251E6}" type="presParOf" srcId="{ECD1DF3A-36A6-4E60-B7C1-4006743E0155}" destId="{EEDFD83A-239E-4247-9112-CB08544B7133}" srcOrd="3" destOrd="0" presId="urn:microsoft.com/office/officeart/2005/8/layout/radial6"/>
    <dgm:cxn modelId="{046102D9-F1D2-469C-B385-FD500BD27A75}" type="presParOf" srcId="{ECD1DF3A-36A6-4E60-B7C1-4006743E0155}" destId="{C56CF186-11FE-4526-A642-5D51DA191EBF}" srcOrd="4" destOrd="0" presId="urn:microsoft.com/office/officeart/2005/8/layout/radial6"/>
    <dgm:cxn modelId="{4F31E409-FCA7-469B-B0DA-B69D970DED9B}" type="presParOf" srcId="{ECD1DF3A-36A6-4E60-B7C1-4006743E0155}" destId="{CE09BF1B-F8D8-4143-B356-CA4A25D10B1F}" srcOrd="5" destOrd="0" presId="urn:microsoft.com/office/officeart/2005/8/layout/radial6"/>
    <dgm:cxn modelId="{C3A22945-A976-4EB2-9F29-DA8773A2E6FE}" type="presParOf" srcId="{ECD1DF3A-36A6-4E60-B7C1-4006743E0155}" destId="{2F7CF87A-B200-4A91-8C20-A7573D4C1BC6}" srcOrd="6" destOrd="0" presId="urn:microsoft.com/office/officeart/2005/8/layout/radial6"/>
    <dgm:cxn modelId="{4B4EF79C-E33A-4CB8-89E7-A5D81A3061CB}" type="presParOf" srcId="{ECD1DF3A-36A6-4E60-B7C1-4006743E0155}" destId="{6EE1A723-832C-4724-B4A6-4123186BD6A2}" srcOrd="7" destOrd="0" presId="urn:microsoft.com/office/officeart/2005/8/layout/radial6"/>
    <dgm:cxn modelId="{840FF042-3F69-4E75-8DF1-5F62E5DDE424}" type="presParOf" srcId="{ECD1DF3A-36A6-4E60-B7C1-4006743E0155}" destId="{AF90A554-E7D8-4D12-B0A9-ABE2B698C745}" srcOrd="8" destOrd="0" presId="urn:microsoft.com/office/officeart/2005/8/layout/radial6"/>
    <dgm:cxn modelId="{A8F5FF0D-4DA0-47AA-900B-AB7CBAF6E550}" type="presParOf" srcId="{ECD1DF3A-36A6-4E60-B7C1-4006743E0155}" destId="{52B595D6-ECD8-4060-A52A-8633F9B61CA6}" srcOrd="9" destOrd="0" presId="urn:microsoft.com/office/officeart/2005/8/layout/radial6"/>
    <dgm:cxn modelId="{7383FDA6-DD15-40EE-9260-9BF9432EC256}" type="presParOf" srcId="{ECD1DF3A-36A6-4E60-B7C1-4006743E0155}" destId="{51CFA41E-E7E8-4FFB-94F4-F65A298C22EA}" srcOrd="10" destOrd="0" presId="urn:microsoft.com/office/officeart/2005/8/layout/radial6"/>
    <dgm:cxn modelId="{43C4599E-BE21-4E14-B2A2-91EBDEEA1482}" type="presParOf" srcId="{ECD1DF3A-36A6-4E60-B7C1-4006743E0155}" destId="{35312897-EABF-40CB-A2D7-98447730D997}" srcOrd="11" destOrd="0" presId="urn:microsoft.com/office/officeart/2005/8/layout/radial6"/>
    <dgm:cxn modelId="{1F864B4E-9497-444A-8BDD-2E96BBD0BC6A}" type="presParOf" srcId="{ECD1DF3A-36A6-4E60-B7C1-4006743E0155}" destId="{85DE8C72-9D31-411C-81F5-F50ED9E146F0}" srcOrd="12" destOrd="0" presId="urn:microsoft.com/office/officeart/2005/8/layout/radial6"/>
    <dgm:cxn modelId="{7462C268-19C7-42E2-BF66-D422723990AF}" type="presParOf" srcId="{ECD1DF3A-36A6-4E60-B7C1-4006743E0155}" destId="{1F5407E7-C846-484A-8011-C826C6A10C31}" srcOrd="13" destOrd="0" presId="urn:microsoft.com/office/officeart/2005/8/layout/radial6"/>
    <dgm:cxn modelId="{48D3C73D-9B1F-4C2E-B256-C20EB71F790B}" type="presParOf" srcId="{ECD1DF3A-36A6-4E60-B7C1-4006743E0155}" destId="{6B7BBEB6-A7A7-44FF-842F-571B1378AD8E}" srcOrd="14" destOrd="0" presId="urn:microsoft.com/office/officeart/2005/8/layout/radial6"/>
    <dgm:cxn modelId="{F61D0A73-AFEC-46B8-9D41-15BA1BEA560D}" type="presParOf" srcId="{ECD1DF3A-36A6-4E60-B7C1-4006743E0155}" destId="{6CEAC648-90A6-4D6F-8A76-B1C8B677AC81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00C90F-AF32-4E45-A5E8-6CBDC4C01F2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D72A30-74DF-432D-ABB2-DC3379123117}">
      <dgm:prSet phldrT="[Text]"/>
      <dgm:spPr/>
      <dgm:t>
        <a:bodyPr/>
        <a:lstStyle/>
        <a:p>
          <a:r>
            <a:rPr lang="en-US" b="0" i="0" dirty="0"/>
            <a:t>Disabilities Curriculum For Medical Students</a:t>
          </a:r>
          <a:endParaRPr lang="en-US" dirty="0"/>
        </a:p>
      </dgm:t>
    </dgm:pt>
    <dgm:pt modelId="{9450CF0F-57F7-4B16-A53D-80AA85BB40CF}" type="parTrans" cxnId="{40698491-7D6B-465F-8743-95F8A6C1F0C6}">
      <dgm:prSet/>
      <dgm:spPr/>
      <dgm:t>
        <a:bodyPr/>
        <a:lstStyle/>
        <a:p>
          <a:endParaRPr lang="en-US"/>
        </a:p>
      </dgm:t>
    </dgm:pt>
    <dgm:pt modelId="{919CB181-07D0-4854-B608-7A5A5C71DA3A}" type="sibTrans" cxnId="{40698491-7D6B-465F-8743-95F8A6C1F0C6}">
      <dgm:prSet/>
      <dgm:spPr/>
      <dgm:t>
        <a:bodyPr/>
        <a:lstStyle/>
        <a:p>
          <a:endParaRPr lang="en-US"/>
        </a:p>
      </dgm:t>
    </dgm:pt>
    <dgm:pt modelId="{34648EB2-27BA-4721-8261-8AC529782D5D}">
      <dgm:prSet phldrT="[Text]"/>
      <dgm:spPr/>
      <dgm:t>
        <a:bodyPr/>
        <a:lstStyle/>
        <a:p>
          <a:r>
            <a:rPr lang="en-US" dirty="0"/>
            <a:t>Physician Education Awareness Project</a:t>
          </a:r>
        </a:p>
      </dgm:t>
    </dgm:pt>
    <dgm:pt modelId="{9C923B3C-31C8-42D3-9A54-E31068F58D54}" type="parTrans" cxnId="{B59428DA-E4A4-420A-B616-19A3F1A976BF}">
      <dgm:prSet/>
      <dgm:spPr/>
      <dgm:t>
        <a:bodyPr/>
        <a:lstStyle/>
        <a:p>
          <a:endParaRPr lang="en-US"/>
        </a:p>
      </dgm:t>
    </dgm:pt>
    <dgm:pt modelId="{811DBF95-F600-4843-B914-2C5E0A401ABE}" type="sibTrans" cxnId="{B59428DA-E4A4-420A-B616-19A3F1A976BF}">
      <dgm:prSet/>
      <dgm:spPr/>
      <dgm:t>
        <a:bodyPr/>
        <a:lstStyle/>
        <a:p>
          <a:endParaRPr lang="en-US"/>
        </a:p>
      </dgm:t>
    </dgm:pt>
    <dgm:pt modelId="{D5268C1D-029F-4C02-94A2-87B663EE80C9}">
      <dgm:prSet phldrT="[Text]"/>
      <dgm:spPr/>
      <dgm:t>
        <a:bodyPr/>
        <a:lstStyle/>
        <a:p>
          <a:r>
            <a:rPr lang="en-US" dirty="0"/>
            <a:t>Medical Care of the Disabled Patient</a:t>
          </a:r>
        </a:p>
      </dgm:t>
    </dgm:pt>
    <dgm:pt modelId="{05CB0FBA-CF6B-4BFF-8BF4-45027E8C6CC8}" type="parTrans" cxnId="{08C08493-F325-4AC1-B22A-A709D388A069}">
      <dgm:prSet/>
      <dgm:spPr/>
      <dgm:t>
        <a:bodyPr/>
        <a:lstStyle/>
        <a:p>
          <a:endParaRPr lang="en-US"/>
        </a:p>
      </dgm:t>
    </dgm:pt>
    <dgm:pt modelId="{CBDD53DE-5209-4F80-9654-51C409FB9338}" type="sibTrans" cxnId="{08C08493-F325-4AC1-B22A-A709D388A069}">
      <dgm:prSet/>
      <dgm:spPr/>
      <dgm:t>
        <a:bodyPr/>
        <a:lstStyle/>
        <a:p>
          <a:endParaRPr lang="en-US"/>
        </a:p>
      </dgm:t>
    </dgm:pt>
    <dgm:pt modelId="{2A3586A7-4FCE-4C30-87FA-83F689F5B139}">
      <dgm:prSet phldrT="[Text]"/>
      <dgm:spPr/>
      <dgm:t>
        <a:bodyPr/>
        <a:lstStyle/>
        <a:p>
          <a:r>
            <a:rPr lang="en-US" dirty="0"/>
            <a:t>Transition Project</a:t>
          </a:r>
        </a:p>
      </dgm:t>
    </dgm:pt>
    <dgm:pt modelId="{F0A23C40-A82D-47FF-98A8-5D1FBE6D58E2}" type="parTrans" cxnId="{054029D0-2D1B-4B51-A6A5-D78F54B0B9B8}">
      <dgm:prSet/>
      <dgm:spPr/>
      <dgm:t>
        <a:bodyPr/>
        <a:lstStyle/>
        <a:p>
          <a:endParaRPr lang="en-US"/>
        </a:p>
      </dgm:t>
    </dgm:pt>
    <dgm:pt modelId="{4D4D3072-A657-40F4-A69C-FF38EF7B4F76}" type="sibTrans" cxnId="{054029D0-2D1B-4B51-A6A5-D78F54B0B9B8}">
      <dgm:prSet/>
      <dgm:spPr/>
      <dgm:t>
        <a:bodyPr/>
        <a:lstStyle/>
        <a:p>
          <a:endParaRPr lang="en-US"/>
        </a:p>
      </dgm:t>
    </dgm:pt>
    <dgm:pt modelId="{94F951D6-2BF8-4233-BDCB-87A1298C5625}">
      <dgm:prSet phldrT="[Text]"/>
      <dgm:spPr/>
      <dgm:t>
        <a:bodyPr/>
        <a:lstStyle/>
        <a:p>
          <a:r>
            <a:rPr lang="en-US" dirty="0"/>
            <a:t>Medical Student Attitude Survey</a:t>
          </a:r>
        </a:p>
      </dgm:t>
    </dgm:pt>
    <dgm:pt modelId="{C70EF362-DF58-4FB7-AA73-069198FA5907}" type="parTrans" cxnId="{66F98339-2A38-4A25-9E7D-1F3ED7F1B772}">
      <dgm:prSet/>
      <dgm:spPr/>
      <dgm:t>
        <a:bodyPr/>
        <a:lstStyle/>
        <a:p>
          <a:endParaRPr lang="en-US"/>
        </a:p>
      </dgm:t>
    </dgm:pt>
    <dgm:pt modelId="{452B5D63-F973-4E8F-B77F-9DBC6393F720}" type="sibTrans" cxnId="{66F98339-2A38-4A25-9E7D-1F3ED7F1B772}">
      <dgm:prSet/>
      <dgm:spPr/>
      <dgm:t>
        <a:bodyPr/>
        <a:lstStyle/>
        <a:p>
          <a:endParaRPr lang="en-US"/>
        </a:p>
      </dgm:t>
    </dgm:pt>
    <dgm:pt modelId="{48D7D7A2-82C5-4167-8A31-4E302C4BBAD2}">
      <dgm:prSet/>
      <dgm:spPr/>
      <dgm:t>
        <a:bodyPr/>
        <a:lstStyle/>
        <a:p>
          <a:r>
            <a:rPr lang="en-US" dirty="0"/>
            <a:t>“Patient Voices” – video </a:t>
          </a:r>
        </a:p>
      </dgm:t>
    </dgm:pt>
    <dgm:pt modelId="{3D2F7F88-F39C-4F3A-8980-31416CB0260F}" type="parTrans" cxnId="{A15E48F7-C573-429A-A4EE-4A6BC7AAC1AA}">
      <dgm:prSet/>
      <dgm:spPr/>
      <dgm:t>
        <a:bodyPr/>
        <a:lstStyle/>
        <a:p>
          <a:endParaRPr lang="en-US"/>
        </a:p>
      </dgm:t>
    </dgm:pt>
    <dgm:pt modelId="{0561CDBF-C91C-4B57-876B-21760FB6100E}" type="sibTrans" cxnId="{A15E48F7-C573-429A-A4EE-4A6BC7AAC1AA}">
      <dgm:prSet/>
      <dgm:spPr/>
      <dgm:t>
        <a:bodyPr/>
        <a:lstStyle/>
        <a:p>
          <a:endParaRPr lang="en-US"/>
        </a:p>
      </dgm:t>
    </dgm:pt>
    <dgm:pt modelId="{3A5F2D42-43EB-4BD0-A425-D4FA34A1AFC2}">
      <dgm:prSet/>
      <dgm:spPr/>
      <dgm:t>
        <a:bodyPr/>
        <a:lstStyle/>
        <a:p>
          <a:endParaRPr lang="en-US" dirty="0"/>
        </a:p>
      </dgm:t>
    </dgm:pt>
    <dgm:pt modelId="{72DF8353-B2AB-47D6-9882-8C4CCA9976A6}" type="parTrans" cxnId="{6B4789E8-9042-447A-A39E-8D5974008F25}">
      <dgm:prSet/>
      <dgm:spPr/>
      <dgm:t>
        <a:bodyPr/>
        <a:lstStyle/>
        <a:p>
          <a:endParaRPr lang="en-US"/>
        </a:p>
      </dgm:t>
    </dgm:pt>
    <dgm:pt modelId="{F9A38E33-FD44-49A1-BB03-8952BE09BA60}" type="sibTrans" cxnId="{6B4789E8-9042-447A-A39E-8D5974008F25}">
      <dgm:prSet/>
      <dgm:spPr/>
      <dgm:t>
        <a:bodyPr/>
        <a:lstStyle/>
        <a:p>
          <a:endParaRPr lang="en-US"/>
        </a:p>
      </dgm:t>
    </dgm:pt>
    <dgm:pt modelId="{1EE8FFFD-42C8-4496-8F50-D37BA8D138F9}">
      <dgm:prSet/>
      <dgm:spPr/>
      <dgm:t>
        <a:bodyPr/>
        <a:lstStyle/>
        <a:p>
          <a:endParaRPr lang="en-US" dirty="0"/>
        </a:p>
      </dgm:t>
    </dgm:pt>
    <dgm:pt modelId="{BDA204AC-D335-4DC5-8FD0-25FB057A1309}" type="parTrans" cxnId="{EDB71AF2-04A1-4680-A7E2-23B7657B997B}">
      <dgm:prSet/>
      <dgm:spPr/>
      <dgm:t>
        <a:bodyPr/>
        <a:lstStyle/>
        <a:p>
          <a:endParaRPr lang="en-US"/>
        </a:p>
      </dgm:t>
    </dgm:pt>
    <dgm:pt modelId="{01270594-E41F-400A-9D94-2F8A95318D87}" type="sibTrans" cxnId="{EDB71AF2-04A1-4680-A7E2-23B7657B997B}">
      <dgm:prSet/>
      <dgm:spPr/>
      <dgm:t>
        <a:bodyPr/>
        <a:lstStyle/>
        <a:p>
          <a:endParaRPr lang="en-US"/>
        </a:p>
      </dgm:t>
    </dgm:pt>
    <dgm:pt modelId="{6E6061AE-2B89-4E42-935E-7D1080073411}">
      <dgm:prSet/>
      <dgm:spPr/>
      <dgm:t>
        <a:bodyPr/>
        <a:lstStyle/>
        <a:p>
          <a:endParaRPr lang="en-US" dirty="0"/>
        </a:p>
      </dgm:t>
    </dgm:pt>
    <dgm:pt modelId="{FAE708A2-9280-4092-A5DD-21383101BBD4}" type="parTrans" cxnId="{5975B8D8-8EDE-4549-852F-78FBF8999165}">
      <dgm:prSet/>
      <dgm:spPr/>
      <dgm:t>
        <a:bodyPr/>
        <a:lstStyle/>
        <a:p>
          <a:endParaRPr lang="en-US"/>
        </a:p>
      </dgm:t>
    </dgm:pt>
    <dgm:pt modelId="{56822D34-B516-40B4-808F-71A2D1A1B635}" type="sibTrans" cxnId="{5975B8D8-8EDE-4549-852F-78FBF8999165}">
      <dgm:prSet/>
      <dgm:spPr/>
      <dgm:t>
        <a:bodyPr/>
        <a:lstStyle/>
        <a:p>
          <a:endParaRPr lang="en-US"/>
        </a:p>
      </dgm:t>
    </dgm:pt>
    <dgm:pt modelId="{ECD1DF3A-36A6-4E60-B7C1-4006743E0155}" type="pres">
      <dgm:prSet presAssocID="{2600C90F-AF32-4E45-A5E8-6CBDC4C01F2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3E91011-C657-4FB2-9095-453532EA32A2}" type="pres">
      <dgm:prSet presAssocID="{78D72A30-74DF-432D-ABB2-DC3379123117}" presName="centerShape" presStyleLbl="node0" presStyleIdx="0" presStyleCnt="1"/>
      <dgm:spPr/>
    </dgm:pt>
    <dgm:pt modelId="{7169BBD1-2AF0-4D40-BA7F-A980EF7EA288}" type="pres">
      <dgm:prSet presAssocID="{34648EB2-27BA-4721-8261-8AC529782D5D}" presName="node" presStyleLbl="node1" presStyleIdx="0" presStyleCnt="5">
        <dgm:presLayoutVars>
          <dgm:bulletEnabled val="1"/>
        </dgm:presLayoutVars>
      </dgm:prSet>
      <dgm:spPr/>
    </dgm:pt>
    <dgm:pt modelId="{FF6648DC-3334-4304-8DF0-C76E1B74E7BA}" type="pres">
      <dgm:prSet presAssocID="{34648EB2-27BA-4721-8261-8AC529782D5D}" presName="dummy" presStyleCnt="0"/>
      <dgm:spPr/>
    </dgm:pt>
    <dgm:pt modelId="{EEDFD83A-239E-4247-9112-CB08544B7133}" type="pres">
      <dgm:prSet presAssocID="{811DBF95-F600-4843-B914-2C5E0A401ABE}" presName="sibTrans" presStyleLbl="sibTrans2D1" presStyleIdx="0" presStyleCnt="5"/>
      <dgm:spPr/>
    </dgm:pt>
    <dgm:pt modelId="{C56CF186-11FE-4526-A642-5D51DA191EBF}" type="pres">
      <dgm:prSet presAssocID="{D5268C1D-029F-4C02-94A2-87B663EE80C9}" presName="node" presStyleLbl="node1" presStyleIdx="1" presStyleCnt="5">
        <dgm:presLayoutVars>
          <dgm:bulletEnabled val="1"/>
        </dgm:presLayoutVars>
      </dgm:prSet>
      <dgm:spPr/>
    </dgm:pt>
    <dgm:pt modelId="{CE09BF1B-F8D8-4143-B356-CA4A25D10B1F}" type="pres">
      <dgm:prSet presAssocID="{D5268C1D-029F-4C02-94A2-87B663EE80C9}" presName="dummy" presStyleCnt="0"/>
      <dgm:spPr/>
    </dgm:pt>
    <dgm:pt modelId="{2F7CF87A-B200-4A91-8C20-A7573D4C1BC6}" type="pres">
      <dgm:prSet presAssocID="{CBDD53DE-5209-4F80-9654-51C409FB9338}" presName="sibTrans" presStyleLbl="sibTrans2D1" presStyleIdx="1" presStyleCnt="5"/>
      <dgm:spPr/>
    </dgm:pt>
    <dgm:pt modelId="{6EE1A723-832C-4724-B4A6-4123186BD6A2}" type="pres">
      <dgm:prSet presAssocID="{2A3586A7-4FCE-4C30-87FA-83F689F5B139}" presName="node" presStyleLbl="node1" presStyleIdx="2" presStyleCnt="5">
        <dgm:presLayoutVars>
          <dgm:bulletEnabled val="1"/>
        </dgm:presLayoutVars>
      </dgm:prSet>
      <dgm:spPr/>
    </dgm:pt>
    <dgm:pt modelId="{AF90A554-E7D8-4D12-B0A9-ABE2B698C745}" type="pres">
      <dgm:prSet presAssocID="{2A3586A7-4FCE-4C30-87FA-83F689F5B139}" presName="dummy" presStyleCnt="0"/>
      <dgm:spPr/>
    </dgm:pt>
    <dgm:pt modelId="{52B595D6-ECD8-4060-A52A-8633F9B61CA6}" type="pres">
      <dgm:prSet presAssocID="{4D4D3072-A657-40F4-A69C-FF38EF7B4F76}" presName="sibTrans" presStyleLbl="sibTrans2D1" presStyleIdx="2" presStyleCnt="5"/>
      <dgm:spPr/>
    </dgm:pt>
    <dgm:pt modelId="{51CFA41E-E7E8-4FFB-94F4-F65A298C22EA}" type="pres">
      <dgm:prSet presAssocID="{94F951D6-2BF8-4233-BDCB-87A1298C5625}" presName="node" presStyleLbl="node1" presStyleIdx="3" presStyleCnt="5">
        <dgm:presLayoutVars>
          <dgm:bulletEnabled val="1"/>
        </dgm:presLayoutVars>
      </dgm:prSet>
      <dgm:spPr/>
    </dgm:pt>
    <dgm:pt modelId="{35312897-EABF-40CB-A2D7-98447730D997}" type="pres">
      <dgm:prSet presAssocID="{94F951D6-2BF8-4233-BDCB-87A1298C5625}" presName="dummy" presStyleCnt="0"/>
      <dgm:spPr/>
    </dgm:pt>
    <dgm:pt modelId="{85DE8C72-9D31-411C-81F5-F50ED9E146F0}" type="pres">
      <dgm:prSet presAssocID="{452B5D63-F973-4E8F-B77F-9DBC6393F720}" presName="sibTrans" presStyleLbl="sibTrans2D1" presStyleIdx="3" presStyleCnt="5"/>
      <dgm:spPr/>
    </dgm:pt>
    <dgm:pt modelId="{1F5407E7-C846-484A-8011-C826C6A10C31}" type="pres">
      <dgm:prSet presAssocID="{48D7D7A2-82C5-4167-8A31-4E302C4BBAD2}" presName="node" presStyleLbl="node1" presStyleIdx="4" presStyleCnt="5">
        <dgm:presLayoutVars>
          <dgm:bulletEnabled val="1"/>
        </dgm:presLayoutVars>
      </dgm:prSet>
      <dgm:spPr/>
    </dgm:pt>
    <dgm:pt modelId="{6B7BBEB6-A7A7-44FF-842F-571B1378AD8E}" type="pres">
      <dgm:prSet presAssocID="{48D7D7A2-82C5-4167-8A31-4E302C4BBAD2}" presName="dummy" presStyleCnt="0"/>
      <dgm:spPr/>
    </dgm:pt>
    <dgm:pt modelId="{6CEAC648-90A6-4D6F-8A76-B1C8B677AC81}" type="pres">
      <dgm:prSet presAssocID="{0561CDBF-C91C-4B57-876B-21760FB6100E}" presName="sibTrans" presStyleLbl="sibTrans2D1" presStyleIdx="4" presStyleCnt="5"/>
      <dgm:spPr/>
    </dgm:pt>
  </dgm:ptLst>
  <dgm:cxnLst>
    <dgm:cxn modelId="{523D798C-4B75-40A7-B773-6412F3A65B16}" type="presOf" srcId="{D5268C1D-029F-4C02-94A2-87B663EE80C9}" destId="{C56CF186-11FE-4526-A642-5D51DA191EBF}" srcOrd="0" destOrd="0" presId="urn:microsoft.com/office/officeart/2005/8/layout/radial6"/>
    <dgm:cxn modelId="{E9AC62AC-3A0D-4A0E-A80F-96792F6B8BF5}" type="presOf" srcId="{CBDD53DE-5209-4F80-9654-51C409FB9338}" destId="{2F7CF87A-B200-4A91-8C20-A7573D4C1BC6}" srcOrd="0" destOrd="0" presId="urn:microsoft.com/office/officeart/2005/8/layout/radial6"/>
    <dgm:cxn modelId="{40698491-7D6B-465F-8743-95F8A6C1F0C6}" srcId="{2600C90F-AF32-4E45-A5E8-6CBDC4C01F29}" destId="{78D72A30-74DF-432D-ABB2-DC3379123117}" srcOrd="0" destOrd="0" parTransId="{9450CF0F-57F7-4B16-A53D-80AA85BB40CF}" sibTransId="{919CB181-07D0-4854-B608-7A5A5C71DA3A}"/>
    <dgm:cxn modelId="{5FB146C5-4DFE-405B-8241-EBE0101A5FA1}" type="presOf" srcId="{452B5D63-F973-4E8F-B77F-9DBC6393F720}" destId="{85DE8C72-9D31-411C-81F5-F50ED9E146F0}" srcOrd="0" destOrd="0" presId="urn:microsoft.com/office/officeart/2005/8/layout/radial6"/>
    <dgm:cxn modelId="{AEEA355E-5596-468F-8A5B-EF228CD30700}" type="presOf" srcId="{94F951D6-2BF8-4233-BDCB-87A1298C5625}" destId="{51CFA41E-E7E8-4FFB-94F4-F65A298C22EA}" srcOrd="0" destOrd="0" presId="urn:microsoft.com/office/officeart/2005/8/layout/radial6"/>
    <dgm:cxn modelId="{A15E48F7-C573-429A-A4EE-4A6BC7AAC1AA}" srcId="{78D72A30-74DF-432D-ABB2-DC3379123117}" destId="{48D7D7A2-82C5-4167-8A31-4E302C4BBAD2}" srcOrd="4" destOrd="0" parTransId="{3D2F7F88-F39C-4F3A-8980-31416CB0260F}" sibTransId="{0561CDBF-C91C-4B57-876B-21760FB6100E}"/>
    <dgm:cxn modelId="{3326DD3F-E2E3-4D33-94CC-246566006413}" type="presOf" srcId="{0561CDBF-C91C-4B57-876B-21760FB6100E}" destId="{6CEAC648-90A6-4D6F-8A76-B1C8B677AC81}" srcOrd="0" destOrd="0" presId="urn:microsoft.com/office/officeart/2005/8/layout/radial6"/>
    <dgm:cxn modelId="{B59428DA-E4A4-420A-B616-19A3F1A976BF}" srcId="{78D72A30-74DF-432D-ABB2-DC3379123117}" destId="{34648EB2-27BA-4721-8261-8AC529782D5D}" srcOrd="0" destOrd="0" parTransId="{9C923B3C-31C8-42D3-9A54-E31068F58D54}" sibTransId="{811DBF95-F600-4843-B914-2C5E0A401ABE}"/>
    <dgm:cxn modelId="{2879BD0C-0097-465C-9318-D368D324F3D4}" type="presOf" srcId="{811DBF95-F600-4843-B914-2C5E0A401ABE}" destId="{EEDFD83A-239E-4247-9112-CB08544B7133}" srcOrd="0" destOrd="0" presId="urn:microsoft.com/office/officeart/2005/8/layout/radial6"/>
    <dgm:cxn modelId="{3214C47C-358B-43D6-94EB-47811A358F8F}" type="presOf" srcId="{78D72A30-74DF-432D-ABB2-DC3379123117}" destId="{03E91011-C657-4FB2-9095-453532EA32A2}" srcOrd="0" destOrd="0" presId="urn:microsoft.com/office/officeart/2005/8/layout/radial6"/>
    <dgm:cxn modelId="{EDB71AF2-04A1-4680-A7E2-23B7657B997B}" srcId="{2600C90F-AF32-4E45-A5E8-6CBDC4C01F29}" destId="{1EE8FFFD-42C8-4496-8F50-D37BA8D138F9}" srcOrd="2" destOrd="0" parTransId="{BDA204AC-D335-4DC5-8FD0-25FB057A1309}" sibTransId="{01270594-E41F-400A-9D94-2F8A95318D87}"/>
    <dgm:cxn modelId="{66F98339-2A38-4A25-9E7D-1F3ED7F1B772}" srcId="{78D72A30-74DF-432D-ABB2-DC3379123117}" destId="{94F951D6-2BF8-4233-BDCB-87A1298C5625}" srcOrd="3" destOrd="0" parTransId="{C70EF362-DF58-4FB7-AA73-069198FA5907}" sibTransId="{452B5D63-F973-4E8F-B77F-9DBC6393F720}"/>
    <dgm:cxn modelId="{FBDDB3D7-8B4E-4D87-A143-88F2C0488F95}" type="presOf" srcId="{4D4D3072-A657-40F4-A69C-FF38EF7B4F76}" destId="{52B595D6-ECD8-4060-A52A-8633F9B61CA6}" srcOrd="0" destOrd="0" presId="urn:microsoft.com/office/officeart/2005/8/layout/radial6"/>
    <dgm:cxn modelId="{19907B98-F819-4E16-AE79-A4921A84CF44}" type="presOf" srcId="{48D7D7A2-82C5-4167-8A31-4E302C4BBAD2}" destId="{1F5407E7-C846-484A-8011-C826C6A10C31}" srcOrd="0" destOrd="0" presId="urn:microsoft.com/office/officeart/2005/8/layout/radial6"/>
    <dgm:cxn modelId="{96008850-F494-421E-B57C-64399857EEE9}" type="presOf" srcId="{2600C90F-AF32-4E45-A5E8-6CBDC4C01F29}" destId="{ECD1DF3A-36A6-4E60-B7C1-4006743E0155}" srcOrd="0" destOrd="0" presId="urn:microsoft.com/office/officeart/2005/8/layout/radial6"/>
    <dgm:cxn modelId="{08C08493-F325-4AC1-B22A-A709D388A069}" srcId="{78D72A30-74DF-432D-ABB2-DC3379123117}" destId="{D5268C1D-029F-4C02-94A2-87B663EE80C9}" srcOrd="1" destOrd="0" parTransId="{05CB0FBA-CF6B-4BFF-8BF4-45027E8C6CC8}" sibTransId="{CBDD53DE-5209-4F80-9654-51C409FB9338}"/>
    <dgm:cxn modelId="{E0881B29-47D0-4829-8916-25E6A1FB15F6}" type="presOf" srcId="{2A3586A7-4FCE-4C30-87FA-83F689F5B139}" destId="{6EE1A723-832C-4724-B4A6-4123186BD6A2}" srcOrd="0" destOrd="0" presId="urn:microsoft.com/office/officeart/2005/8/layout/radial6"/>
    <dgm:cxn modelId="{6B4789E8-9042-447A-A39E-8D5974008F25}" srcId="{2600C90F-AF32-4E45-A5E8-6CBDC4C01F29}" destId="{3A5F2D42-43EB-4BD0-A425-D4FA34A1AFC2}" srcOrd="1" destOrd="0" parTransId="{72DF8353-B2AB-47D6-9882-8C4CCA9976A6}" sibTransId="{F9A38E33-FD44-49A1-BB03-8952BE09BA60}"/>
    <dgm:cxn modelId="{5975B8D8-8EDE-4549-852F-78FBF8999165}" srcId="{2600C90F-AF32-4E45-A5E8-6CBDC4C01F29}" destId="{6E6061AE-2B89-4E42-935E-7D1080073411}" srcOrd="3" destOrd="0" parTransId="{FAE708A2-9280-4092-A5DD-21383101BBD4}" sibTransId="{56822D34-B516-40B4-808F-71A2D1A1B635}"/>
    <dgm:cxn modelId="{A4A2CFA8-E435-43DF-ABB5-017DDBB3F606}" type="presOf" srcId="{34648EB2-27BA-4721-8261-8AC529782D5D}" destId="{7169BBD1-2AF0-4D40-BA7F-A980EF7EA288}" srcOrd="0" destOrd="0" presId="urn:microsoft.com/office/officeart/2005/8/layout/radial6"/>
    <dgm:cxn modelId="{054029D0-2D1B-4B51-A6A5-D78F54B0B9B8}" srcId="{78D72A30-74DF-432D-ABB2-DC3379123117}" destId="{2A3586A7-4FCE-4C30-87FA-83F689F5B139}" srcOrd="2" destOrd="0" parTransId="{F0A23C40-A82D-47FF-98A8-5D1FBE6D58E2}" sibTransId="{4D4D3072-A657-40F4-A69C-FF38EF7B4F76}"/>
    <dgm:cxn modelId="{1158BB68-7669-4440-8582-69FC6C63B8E3}" type="presParOf" srcId="{ECD1DF3A-36A6-4E60-B7C1-4006743E0155}" destId="{03E91011-C657-4FB2-9095-453532EA32A2}" srcOrd="0" destOrd="0" presId="urn:microsoft.com/office/officeart/2005/8/layout/radial6"/>
    <dgm:cxn modelId="{4DFDE89A-56E8-408F-A71D-8398D3079A18}" type="presParOf" srcId="{ECD1DF3A-36A6-4E60-B7C1-4006743E0155}" destId="{7169BBD1-2AF0-4D40-BA7F-A980EF7EA288}" srcOrd="1" destOrd="0" presId="urn:microsoft.com/office/officeart/2005/8/layout/radial6"/>
    <dgm:cxn modelId="{2629EAE0-FF92-4C33-8436-FD97B64F7A49}" type="presParOf" srcId="{ECD1DF3A-36A6-4E60-B7C1-4006743E0155}" destId="{FF6648DC-3334-4304-8DF0-C76E1B74E7BA}" srcOrd="2" destOrd="0" presId="urn:microsoft.com/office/officeart/2005/8/layout/radial6"/>
    <dgm:cxn modelId="{1A0691F4-EAF4-452D-B2C9-1140CEFD6ADB}" type="presParOf" srcId="{ECD1DF3A-36A6-4E60-B7C1-4006743E0155}" destId="{EEDFD83A-239E-4247-9112-CB08544B7133}" srcOrd="3" destOrd="0" presId="urn:microsoft.com/office/officeart/2005/8/layout/radial6"/>
    <dgm:cxn modelId="{D1B0A3CA-74EC-405B-886B-01E8925B3723}" type="presParOf" srcId="{ECD1DF3A-36A6-4E60-B7C1-4006743E0155}" destId="{C56CF186-11FE-4526-A642-5D51DA191EBF}" srcOrd="4" destOrd="0" presId="urn:microsoft.com/office/officeart/2005/8/layout/radial6"/>
    <dgm:cxn modelId="{42DE54D9-0DA7-41EC-ABDE-E1627FF4B0FD}" type="presParOf" srcId="{ECD1DF3A-36A6-4E60-B7C1-4006743E0155}" destId="{CE09BF1B-F8D8-4143-B356-CA4A25D10B1F}" srcOrd="5" destOrd="0" presId="urn:microsoft.com/office/officeart/2005/8/layout/radial6"/>
    <dgm:cxn modelId="{B2F26670-3430-49E8-85F9-FDB738FDF073}" type="presParOf" srcId="{ECD1DF3A-36A6-4E60-B7C1-4006743E0155}" destId="{2F7CF87A-B200-4A91-8C20-A7573D4C1BC6}" srcOrd="6" destOrd="0" presId="urn:microsoft.com/office/officeart/2005/8/layout/radial6"/>
    <dgm:cxn modelId="{54A035A4-5605-4286-856D-3E747AE0F249}" type="presParOf" srcId="{ECD1DF3A-36A6-4E60-B7C1-4006743E0155}" destId="{6EE1A723-832C-4724-B4A6-4123186BD6A2}" srcOrd="7" destOrd="0" presId="urn:microsoft.com/office/officeart/2005/8/layout/radial6"/>
    <dgm:cxn modelId="{64139B2A-349A-4F8A-8557-FE7347AB9344}" type="presParOf" srcId="{ECD1DF3A-36A6-4E60-B7C1-4006743E0155}" destId="{AF90A554-E7D8-4D12-B0A9-ABE2B698C745}" srcOrd="8" destOrd="0" presId="urn:microsoft.com/office/officeart/2005/8/layout/radial6"/>
    <dgm:cxn modelId="{6D630FB8-7E76-4139-AFF4-0A20FEF6EB5D}" type="presParOf" srcId="{ECD1DF3A-36A6-4E60-B7C1-4006743E0155}" destId="{52B595D6-ECD8-4060-A52A-8633F9B61CA6}" srcOrd="9" destOrd="0" presId="urn:microsoft.com/office/officeart/2005/8/layout/radial6"/>
    <dgm:cxn modelId="{265C1A45-0DC5-42EE-85B1-79B8743F5499}" type="presParOf" srcId="{ECD1DF3A-36A6-4E60-B7C1-4006743E0155}" destId="{51CFA41E-E7E8-4FFB-94F4-F65A298C22EA}" srcOrd="10" destOrd="0" presId="urn:microsoft.com/office/officeart/2005/8/layout/radial6"/>
    <dgm:cxn modelId="{15A3138C-688E-406E-9B53-9F2A061EF767}" type="presParOf" srcId="{ECD1DF3A-36A6-4E60-B7C1-4006743E0155}" destId="{35312897-EABF-40CB-A2D7-98447730D997}" srcOrd="11" destOrd="0" presId="urn:microsoft.com/office/officeart/2005/8/layout/radial6"/>
    <dgm:cxn modelId="{6F9C298B-1528-45B6-BB38-B9C2DC019B19}" type="presParOf" srcId="{ECD1DF3A-36A6-4E60-B7C1-4006743E0155}" destId="{85DE8C72-9D31-411C-81F5-F50ED9E146F0}" srcOrd="12" destOrd="0" presId="urn:microsoft.com/office/officeart/2005/8/layout/radial6"/>
    <dgm:cxn modelId="{58ADB142-0474-473E-BAAB-78F7FF0BFE9D}" type="presParOf" srcId="{ECD1DF3A-36A6-4E60-B7C1-4006743E0155}" destId="{1F5407E7-C846-484A-8011-C826C6A10C31}" srcOrd="13" destOrd="0" presId="urn:microsoft.com/office/officeart/2005/8/layout/radial6"/>
    <dgm:cxn modelId="{DA624F8E-5377-480F-96FB-D21C20AF27A0}" type="presParOf" srcId="{ECD1DF3A-36A6-4E60-B7C1-4006743E0155}" destId="{6B7BBEB6-A7A7-44FF-842F-571B1378AD8E}" srcOrd="14" destOrd="0" presId="urn:microsoft.com/office/officeart/2005/8/layout/radial6"/>
    <dgm:cxn modelId="{6AE3F294-D942-476D-9A47-40AC62BC6207}" type="presParOf" srcId="{ECD1DF3A-36A6-4E60-B7C1-4006743E0155}" destId="{6CEAC648-90A6-4D6F-8A76-B1C8B677AC81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AC648-90A6-4D6F-8A76-B1C8B677AC81}">
      <dsp:nvSpPr>
        <dsp:cNvPr id="0" name=""/>
        <dsp:cNvSpPr/>
      </dsp:nvSpPr>
      <dsp:spPr>
        <a:xfrm>
          <a:off x="1994194" y="726322"/>
          <a:ext cx="4850810" cy="4850810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E8C72-9D31-411C-81F5-F50ED9E146F0}">
      <dsp:nvSpPr>
        <dsp:cNvPr id="0" name=""/>
        <dsp:cNvSpPr/>
      </dsp:nvSpPr>
      <dsp:spPr>
        <a:xfrm>
          <a:off x="1994194" y="726322"/>
          <a:ext cx="4850810" cy="4850810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595D6-ECD8-4060-A52A-8633F9B61CA6}">
      <dsp:nvSpPr>
        <dsp:cNvPr id="0" name=""/>
        <dsp:cNvSpPr/>
      </dsp:nvSpPr>
      <dsp:spPr>
        <a:xfrm>
          <a:off x="1994194" y="726322"/>
          <a:ext cx="4850810" cy="4850810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CF87A-B200-4A91-8C20-A7573D4C1BC6}">
      <dsp:nvSpPr>
        <dsp:cNvPr id="0" name=""/>
        <dsp:cNvSpPr/>
      </dsp:nvSpPr>
      <dsp:spPr>
        <a:xfrm>
          <a:off x="1994194" y="726322"/>
          <a:ext cx="4850810" cy="4850810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DFD83A-239E-4247-9112-CB08544B7133}">
      <dsp:nvSpPr>
        <dsp:cNvPr id="0" name=""/>
        <dsp:cNvSpPr/>
      </dsp:nvSpPr>
      <dsp:spPr>
        <a:xfrm>
          <a:off x="1994194" y="726322"/>
          <a:ext cx="4850810" cy="4850810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91011-C657-4FB2-9095-453532EA32A2}">
      <dsp:nvSpPr>
        <dsp:cNvPr id="0" name=""/>
        <dsp:cNvSpPr/>
      </dsp:nvSpPr>
      <dsp:spPr>
        <a:xfrm>
          <a:off x="3303909" y="2036037"/>
          <a:ext cx="2231380" cy="22313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Disabilities Curriculum For Medical Students</a:t>
          </a:r>
          <a:endParaRPr lang="en-US" sz="2400" kern="1200" dirty="0"/>
        </a:p>
      </dsp:txBody>
      <dsp:txXfrm>
        <a:off x="3630687" y="2362815"/>
        <a:ext cx="1577824" cy="1577824"/>
      </dsp:txXfrm>
    </dsp:sp>
    <dsp:sp modelId="{7169BBD1-2AF0-4D40-BA7F-A980EF7EA288}">
      <dsp:nvSpPr>
        <dsp:cNvPr id="0" name=""/>
        <dsp:cNvSpPr/>
      </dsp:nvSpPr>
      <dsp:spPr>
        <a:xfrm>
          <a:off x="3638616" y="1570"/>
          <a:ext cx="1561966" cy="15619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Physician Education Awareness Project</a:t>
          </a:r>
        </a:p>
      </dsp:txBody>
      <dsp:txXfrm>
        <a:off x="3867361" y="230315"/>
        <a:ext cx="1104476" cy="1104476"/>
      </dsp:txXfrm>
    </dsp:sp>
    <dsp:sp modelId="{C56CF186-11FE-4526-A642-5D51DA191EBF}">
      <dsp:nvSpPr>
        <dsp:cNvPr id="0" name=""/>
        <dsp:cNvSpPr/>
      </dsp:nvSpPr>
      <dsp:spPr>
        <a:xfrm>
          <a:off x="5891835" y="1638629"/>
          <a:ext cx="1561966" cy="15619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Medical Care of the Disabled Patient</a:t>
          </a:r>
        </a:p>
      </dsp:txBody>
      <dsp:txXfrm>
        <a:off x="6120580" y="1867374"/>
        <a:ext cx="1104476" cy="1104476"/>
      </dsp:txXfrm>
    </dsp:sp>
    <dsp:sp modelId="{6EE1A723-832C-4724-B4A6-4123186BD6A2}">
      <dsp:nvSpPr>
        <dsp:cNvPr id="0" name=""/>
        <dsp:cNvSpPr/>
      </dsp:nvSpPr>
      <dsp:spPr>
        <a:xfrm>
          <a:off x="5031182" y="4287446"/>
          <a:ext cx="1561966" cy="15619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Transition Project</a:t>
          </a:r>
        </a:p>
      </dsp:txBody>
      <dsp:txXfrm>
        <a:off x="5259927" y="4516191"/>
        <a:ext cx="1104476" cy="1104476"/>
      </dsp:txXfrm>
    </dsp:sp>
    <dsp:sp modelId="{51CFA41E-E7E8-4FFB-94F4-F65A298C22EA}">
      <dsp:nvSpPr>
        <dsp:cNvPr id="0" name=""/>
        <dsp:cNvSpPr/>
      </dsp:nvSpPr>
      <dsp:spPr>
        <a:xfrm>
          <a:off x="2246051" y="4287446"/>
          <a:ext cx="1561966" cy="15619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Medical Student Attitude Survey</a:t>
          </a:r>
        </a:p>
      </dsp:txBody>
      <dsp:txXfrm>
        <a:off x="2474796" y="4516191"/>
        <a:ext cx="1104476" cy="1104476"/>
      </dsp:txXfrm>
    </dsp:sp>
    <dsp:sp modelId="{1F5407E7-C846-484A-8011-C826C6A10C31}">
      <dsp:nvSpPr>
        <dsp:cNvPr id="0" name=""/>
        <dsp:cNvSpPr/>
      </dsp:nvSpPr>
      <dsp:spPr>
        <a:xfrm>
          <a:off x="1385398" y="1638629"/>
          <a:ext cx="1561966" cy="15619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“Patient Voices” – video </a:t>
          </a:r>
        </a:p>
      </dsp:txBody>
      <dsp:txXfrm>
        <a:off x="1614143" y="1867374"/>
        <a:ext cx="1104476" cy="11044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AC648-90A6-4D6F-8A76-B1C8B677AC81}">
      <dsp:nvSpPr>
        <dsp:cNvPr id="0" name=""/>
        <dsp:cNvSpPr/>
      </dsp:nvSpPr>
      <dsp:spPr>
        <a:xfrm>
          <a:off x="1994194" y="726322"/>
          <a:ext cx="4850810" cy="4850810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E8C72-9D31-411C-81F5-F50ED9E146F0}">
      <dsp:nvSpPr>
        <dsp:cNvPr id="0" name=""/>
        <dsp:cNvSpPr/>
      </dsp:nvSpPr>
      <dsp:spPr>
        <a:xfrm>
          <a:off x="1994194" y="726322"/>
          <a:ext cx="4850810" cy="4850810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595D6-ECD8-4060-A52A-8633F9B61CA6}">
      <dsp:nvSpPr>
        <dsp:cNvPr id="0" name=""/>
        <dsp:cNvSpPr/>
      </dsp:nvSpPr>
      <dsp:spPr>
        <a:xfrm>
          <a:off x="1994194" y="726322"/>
          <a:ext cx="4850810" cy="4850810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CF87A-B200-4A91-8C20-A7573D4C1BC6}">
      <dsp:nvSpPr>
        <dsp:cNvPr id="0" name=""/>
        <dsp:cNvSpPr/>
      </dsp:nvSpPr>
      <dsp:spPr>
        <a:xfrm>
          <a:off x="1994194" y="726322"/>
          <a:ext cx="4850810" cy="4850810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DFD83A-239E-4247-9112-CB08544B7133}">
      <dsp:nvSpPr>
        <dsp:cNvPr id="0" name=""/>
        <dsp:cNvSpPr/>
      </dsp:nvSpPr>
      <dsp:spPr>
        <a:xfrm>
          <a:off x="1994194" y="726322"/>
          <a:ext cx="4850810" cy="4850810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91011-C657-4FB2-9095-453532EA32A2}">
      <dsp:nvSpPr>
        <dsp:cNvPr id="0" name=""/>
        <dsp:cNvSpPr/>
      </dsp:nvSpPr>
      <dsp:spPr>
        <a:xfrm>
          <a:off x="3303909" y="2036037"/>
          <a:ext cx="2231380" cy="22313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Disabilities Curriculum For Medical Students</a:t>
          </a:r>
          <a:endParaRPr lang="en-US" sz="2400" kern="1200" dirty="0"/>
        </a:p>
      </dsp:txBody>
      <dsp:txXfrm>
        <a:off x="3630687" y="2362815"/>
        <a:ext cx="1577824" cy="1577824"/>
      </dsp:txXfrm>
    </dsp:sp>
    <dsp:sp modelId="{7169BBD1-2AF0-4D40-BA7F-A980EF7EA288}">
      <dsp:nvSpPr>
        <dsp:cNvPr id="0" name=""/>
        <dsp:cNvSpPr/>
      </dsp:nvSpPr>
      <dsp:spPr>
        <a:xfrm>
          <a:off x="3638616" y="1570"/>
          <a:ext cx="1561966" cy="15619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Physician Education Awareness Project</a:t>
          </a:r>
        </a:p>
      </dsp:txBody>
      <dsp:txXfrm>
        <a:off x="3867361" y="230315"/>
        <a:ext cx="1104476" cy="1104476"/>
      </dsp:txXfrm>
    </dsp:sp>
    <dsp:sp modelId="{C56CF186-11FE-4526-A642-5D51DA191EBF}">
      <dsp:nvSpPr>
        <dsp:cNvPr id="0" name=""/>
        <dsp:cNvSpPr/>
      </dsp:nvSpPr>
      <dsp:spPr>
        <a:xfrm>
          <a:off x="5891835" y="1638629"/>
          <a:ext cx="1561966" cy="15619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Medical Care of the Disabled Patient</a:t>
          </a:r>
        </a:p>
      </dsp:txBody>
      <dsp:txXfrm>
        <a:off x="6120580" y="1867374"/>
        <a:ext cx="1104476" cy="1104476"/>
      </dsp:txXfrm>
    </dsp:sp>
    <dsp:sp modelId="{6EE1A723-832C-4724-B4A6-4123186BD6A2}">
      <dsp:nvSpPr>
        <dsp:cNvPr id="0" name=""/>
        <dsp:cNvSpPr/>
      </dsp:nvSpPr>
      <dsp:spPr>
        <a:xfrm>
          <a:off x="5031182" y="4287446"/>
          <a:ext cx="1561966" cy="15619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Transition Project</a:t>
          </a:r>
        </a:p>
      </dsp:txBody>
      <dsp:txXfrm>
        <a:off x="5259927" y="4516191"/>
        <a:ext cx="1104476" cy="1104476"/>
      </dsp:txXfrm>
    </dsp:sp>
    <dsp:sp modelId="{51CFA41E-E7E8-4FFB-94F4-F65A298C22EA}">
      <dsp:nvSpPr>
        <dsp:cNvPr id="0" name=""/>
        <dsp:cNvSpPr/>
      </dsp:nvSpPr>
      <dsp:spPr>
        <a:xfrm>
          <a:off x="2246051" y="4287446"/>
          <a:ext cx="1561966" cy="15619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Medical Student Attitude Survey</a:t>
          </a:r>
        </a:p>
      </dsp:txBody>
      <dsp:txXfrm>
        <a:off x="2474796" y="4516191"/>
        <a:ext cx="1104476" cy="1104476"/>
      </dsp:txXfrm>
    </dsp:sp>
    <dsp:sp modelId="{1F5407E7-C846-484A-8011-C826C6A10C31}">
      <dsp:nvSpPr>
        <dsp:cNvPr id="0" name=""/>
        <dsp:cNvSpPr/>
      </dsp:nvSpPr>
      <dsp:spPr>
        <a:xfrm>
          <a:off x="1385398" y="1638629"/>
          <a:ext cx="1561966" cy="15619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“Patient Voices” – video </a:t>
          </a:r>
        </a:p>
      </dsp:txBody>
      <dsp:txXfrm>
        <a:off x="1614143" y="1867374"/>
        <a:ext cx="1104476" cy="1104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3CACF-2BE2-47E9-A2C4-5933C249C4F7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2E255-C01A-480C-9468-EA845A5BC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81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2E255-C01A-480C-9468-EA845A5BCD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67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06099" y="2106259"/>
            <a:ext cx="6853412" cy="1470025"/>
          </a:xfrm>
        </p:spPr>
        <p:txBody>
          <a:bodyPr>
            <a:normAutofit/>
          </a:bodyPr>
          <a:lstStyle>
            <a:lvl1pPr algn="ctr">
              <a:defRPr sz="3800" b="1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 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92316" y="4063709"/>
            <a:ext cx="6079746" cy="1752600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b="0" i="1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br>
              <a:rPr lang="en-US" dirty="0"/>
            </a:br>
            <a:r>
              <a:rPr lang="en-US" dirty="0"/>
              <a:t>Click to edit Master subtitle style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5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9440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2269609"/>
            <a:ext cx="8229600" cy="3946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795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9745C-0337-4BEB-8482-F5B29980D73B}" type="datetimeFigureOut">
              <a:rPr lang="en-US"/>
              <a:pPr>
                <a:defRPr/>
              </a:pPr>
              <a:t>2/9/2017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45F15-EA82-4380-A5C6-421207D67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4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519D2-F235-4521-9DF4-F8D9BF172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0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40601"/>
            <a:ext cx="8229600" cy="1187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66165"/>
            <a:ext cx="8229600" cy="3956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839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vhn.mediasite.com/mediasite/Play/c4862f0da37d44e79b57201a8930735c1d?catalog=c6ef0edf-55cb-4f0b-8eb5-eece2561ac52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Teaching about Patients with Disabilities:  Leveraging Local Needs and Local Resources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0" dirty="0"/>
              <a:t>Nathan F. Bradford, MD</a:t>
            </a:r>
          </a:p>
          <a:p>
            <a:r>
              <a:rPr lang="en-US" i="0" dirty="0"/>
              <a:t>Brian J. Mulroy, DO</a:t>
            </a:r>
          </a:p>
          <a:p>
            <a:r>
              <a:rPr lang="en-US" i="0" dirty="0"/>
              <a:t>Andrew Symons, MD</a:t>
            </a:r>
          </a:p>
          <a:p>
            <a:r>
              <a:rPr lang="en-US" i="0" dirty="0"/>
              <a:t>Leslie Thompson, MS-2</a:t>
            </a:r>
          </a:p>
        </p:txBody>
      </p:sp>
      <p:sp>
        <p:nvSpPr>
          <p:cNvPr id="8" name="SessionQuestionData" descr="&lt;?xml version=&quot;1.0&quot;?&gt;&lt;AllQuestions /&gt;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9" name="SessionAnswerData" descr="&lt;?xml version=&quot;1.0&quot;?&gt;&lt;AllAnswers /&gt;" hidden="1"/>
          <p:cNvSpPr txBox="1"/>
          <p:nvPr/>
        </p:nvSpPr>
        <p:spPr>
          <a:xfrm>
            <a:off x="127000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10" name="SessionResponseData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11" name="SessionPresentationSettingsData" descr="&lt;?xml version=&quot;1.0&quot;?&gt;&lt;Settings&gt;&lt;answerBulletFormat&gt;Numeric&lt;/answerBulletFormat&gt;&lt;answerNowAutoInsert&gt;No&lt;/answerNowAutoInsert&gt;&lt;answerNowStyle&gt;Explosion&lt;/answerNowStyle&gt;&lt;answerNowText&gt;Answer Now&lt;/answerNowText&gt;&lt;chartColors&gt;Use PowerPoint Color Scheme&lt;/chartColors&gt;&lt;chartType&gt;Horizontal&lt;/chartType&gt;&lt;correctAnswerIndicator&gt;Checkmark&lt;/correctAnswerIndicator&gt;&lt;countdownAutoInsert&gt;No&lt;/countdownAutoInsert&gt;&lt;countdownSeconds&gt;10&lt;/countdownSeconds&gt;&lt;countdownSound&gt;TicToc.wav&lt;/countdownSound&gt;&lt;countdownStyle&gt;Box&lt;/countdownStyle&gt;&lt;gridAutoInsert&gt;No&lt;/gridAutoInsert&gt;&lt;gridFillStyle&gt;Answered&lt;/gridFillStyle&gt;&lt;gridFillColor&gt;0,0,0&lt;/gridFillColor&gt;&lt;SimulatedVoteCount&gt;50&lt;/SimulatedVoteCount&gt;&lt;ChartModel&gt;3D&lt;/ChartModel&gt;&lt;gridColor&gt;&lt;/gridColor&gt;&lt;gridAlternateColor&gt;&lt;/gridAlternateColor&gt;&lt;gridIncorrectColor&gt;&lt;/gridIncorrectColor&gt;&lt;gridOpacity&gt;100%&lt;/gridOpacity&gt;&lt;gridTextStyle&gt;Keypad #&lt;/gridTextStyle&gt;&lt;inputSource&gt;Response Devices&lt;/inputSource&gt;&lt;multipleResponseDivisor&gt;# of Responses&lt;/multipleResponseDivisor&gt;&lt;participantsLeaderBoard&gt;5&lt;/participantsLeaderBoard&gt;&lt;percentageDecimalPlaces&gt;0&lt;/percentageDecimalPlaces&gt;&lt;responseCounterAutoInsert&gt;No&lt;/responseCounterAutoInsert&gt;&lt;responseCounterStyle&gt;Oval&lt;/responseCounterStyle&gt;&lt;responseCounterDisplayValue&gt;# of Votes Received&lt;/responseCounterDisplayValue&gt;&lt;insertObjectUsingColor&gt;Blue&lt;/insertObjectUsingColor&gt;&lt;showResults&gt;Yes&lt;/showResults&gt;&lt;teamColors&gt;User Defined&lt;/teamColors&gt;&lt;teamIdentificationType&gt;None&lt;/teamIdentificationType&gt;&lt;teamScoringType&gt;Voting pads only&lt;/teamScoringType&gt;&lt;teamScoringDecimalPlaces&gt;1&lt;/teamScoringDecimalPlaces&gt;&lt;teamIdentificationItem&gt;&lt;/teamIdentificationItem&gt;&lt;teamsLeaderBoard&gt;5&lt;/teamsLeaderBoard&gt;&lt;teamName1&gt;&lt;/teamName1&gt;&lt;teamName2&gt;&lt;/teamName2&gt;&lt;teamName3&gt;&lt;/teamName3&gt;&lt;teamName4&gt;&lt;/teamName4&gt;&lt;teamName5&gt;&lt;/teamName5&gt;&lt;teamName6&gt;&lt;/teamName6&gt;&lt;teamName7&gt;&lt;/teamName7&gt;&lt;teamName8&gt;&lt;/teamName8&gt;&lt;teamName9&gt;&lt;/teamName9&gt;&lt;teamName10&gt;&lt;/teamName10&gt;&lt;showControlBar&gt;Slides with Get Feedback Objects&lt;/showControlBar&gt;&lt;defaultCorrectPointValue&gt;100&lt;/defaultCorrectPointValue&gt;&lt;defaultIncorrectPointValue&gt;0&lt;/defaultIncorrectPointValue&gt;&lt;chartColor1&gt;187,224,227&lt;/chartColor1&gt;&lt;chartColor2&gt;51,51,153&lt;/chartColor2&gt;&lt;chartColor3&gt;0,153,153&lt;/chartColor3&gt;&lt;chartColor4&gt;153,204,0&lt;/chartColor4&gt;&lt;chartColor5&gt;128,128,128&lt;/chartColor5&gt;&lt;chartColor6&gt;0,0,0&lt;/chartColor6&gt;&lt;chartColor7&gt;0,102,204&lt;/chartColor7&gt;&lt;chartColor8&gt;204,204,255&lt;/chartColor8&gt;&lt;chartColor9&gt;255,0,0&lt;/chartColor9&gt;&lt;chartColor10&gt;255,255,0&lt;/chartColor10&gt;&lt;teamColor1&gt;187,224,227&lt;/teamColor1&gt;&lt;teamColor2&gt;51,51,153&lt;/teamColor2&gt;&lt;teamColor3&gt;0,153,153&lt;/teamColor3&gt;&lt;teamColor4&gt;153,204,0&lt;/teamColor4&gt;&lt;teamColor5&gt;128,128,128&lt;/teamColor5&gt;&lt;teamColor6&gt;0,0,0&lt;/teamColor6&gt;&lt;teamColor7&gt;0,102,204&lt;/teamColor7&gt;&lt;teamColor8&gt;204,204,255&lt;/teamColor8&gt;&lt;teamColor9&gt;255,0,0&lt;/teamColor9&gt;&lt;teamColor10&gt;255,255,0&lt;/teamColor10&gt;&lt;displayAnswerImagesDuringVote&gt;Yes&lt;/displayAnswerImagesDuringVote&gt;&lt;displayAnswerImagesWithResponses&gt;Yes&lt;/displayAnswerImagesWithResponses&gt;&lt;displayAnswerTextDuringVote&gt;Yes&lt;/displayAnswerTextDuringVote&gt;&lt;displayAnswerTextWithResponses&gt;Yes&lt;/displayAnswerTextWithResponses&gt;&lt;questionSlideID&gt;&lt;/questionSlideID&gt;&lt;controlBarState&gt;Expanded&lt;/controlBarState&gt;&lt;isGridColorKnownColor&gt;True&lt;/isGridColorKnownColor&gt;&lt;gridColorName&gt;Yellow&lt;/gridColorName&gt;&lt;AutoRec&gt;&lt;/AutoRec&gt;&lt;AutoRecTimeIntrvl&gt;&lt;/AutoRecTimeIntrvl&gt;&lt;chartVotesView&gt;Percentage&lt;/chartVotesView&gt;&lt;chartLabelsColor&gt;0,0,0&lt;/chartLabelsColor&gt;&lt;isChartLabelColorKnownColor&gt;True&lt;/isChartLabelColorKnownColor&gt;&lt;chartLabelColorName&gt;Black&lt;/chartLabelColorName&gt;&lt;chartXAxisLabelType&gt;Full Text&lt;/chartXAxisLabelType&gt;&lt;/Settings&gt;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78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2"/>
          <p:cNvSpPr txBox="1">
            <a:spLocks noChangeArrowheads="1"/>
          </p:cNvSpPr>
          <p:nvPr/>
        </p:nvSpPr>
        <p:spPr bwMode="auto">
          <a:xfrm>
            <a:off x="1219200" y="1819275"/>
            <a:ext cx="731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>
                <a:hlinkClick r:id="rId3"/>
              </a:rPr>
              <a:t>Patient Voices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15461" y="3993185"/>
            <a:ext cx="7851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Video produced by Lehigh Valley Health Network, Sacred Heart Hospital Family Medicine Residency, Dr. </a:t>
            </a:r>
            <a:r>
              <a:rPr lang="en-US" dirty="0" err="1"/>
              <a:t>Sweety</a:t>
            </a:r>
            <a:r>
              <a:rPr lang="en-US" dirty="0"/>
              <a:t> Jain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7255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85750" y="1247775"/>
            <a:ext cx="8382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/>
              <a:t>Med Students as Coaches in Transition of Youth with Special Health Care Needs (YSHCN)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66750" y="2743200"/>
            <a:ext cx="8001000" cy="4114800"/>
          </a:xfrm>
        </p:spPr>
        <p:txBody>
          <a:bodyPr/>
          <a:lstStyle/>
          <a:p>
            <a:pPr eaLnBrk="1" hangingPunct="1"/>
            <a:r>
              <a:rPr lang="en-US" sz="2800" dirty="0"/>
              <a:t>Each MS-3 was assigned a YSHCN patient</a:t>
            </a:r>
          </a:p>
          <a:p>
            <a:pPr eaLnBrk="1" hangingPunct="1"/>
            <a:r>
              <a:rPr lang="en-US" sz="2800" dirty="0"/>
              <a:t>Attended last visit at children’s clinic (exit visit)</a:t>
            </a:r>
          </a:p>
          <a:p>
            <a:pPr lvl="1" eaLnBrk="1" hangingPunct="1"/>
            <a:r>
              <a:rPr lang="en-US" dirty="0"/>
              <a:t>Stayed in contact with their YSHCN</a:t>
            </a:r>
          </a:p>
          <a:p>
            <a:pPr eaLnBrk="1" hangingPunct="1"/>
            <a:r>
              <a:rPr lang="en-US" sz="2800" dirty="0"/>
              <a:t>Attended entrance visit at family med clinic</a:t>
            </a:r>
          </a:p>
          <a:p>
            <a:pPr eaLnBrk="1" hangingPunct="1"/>
            <a:r>
              <a:rPr lang="en-US" sz="2800" dirty="0"/>
              <a:t>Worked on independent living skills using validated checklist (</a:t>
            </a:r>
            <a:r>
              <a:rPr lang="en-US" sz="2800" dirty="0">
                <a:solidFill>
                  <a:srgbClr val="FF0000"/>
                </a:solidFill>
              </a:rPr>
              <a:t>gottransition.org</a:t>
            </a:r>
            <a:r>
              <a:rPr lang="en-US" sz="2800" dirty="0"/>
              <a:t>) </a:t>
            </a:r>
          </a:p>
          <a:p>
            <a:pPr eaLnBrk="1" hangingPunct="1"/>
            <a:r>
              <a:rPr lang="en-US" sz="2800" dirty="0"/>
              <a:t>Reflective piece</a:t>
            </a:r>
          </a:p>
          <a:p>
            <a:pPr marL="0" indent="0" eaLnBrk="1" hangingPunct="1">
              <a:buNone/>
            </a:pPr>
            <a:endParaRPr lang="en-US" sz="2800" dirty="0"/>
          </a:p>
          <a:p>
            <a:pPr eaLnBrk="1" hangingPunct="1"/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2151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5342"/>
            <a:ext cx="8229600" cy="1187865"/>
          </a:xfrm>
        </p:spPr>
        <p:txBody>
          <a:bodyPr>
            <a:normAutofit fontScale="90000"/>
          </a:bodyPr>
          <a:lstStyle/>
          <a:p>
            <a:r>
              <a:rPr lang="en-US" dirty="0"/>
              <a:t>Physicians Education Awareness Program</a:t>
            </a:r>
          </a:p>
        </p:txBody>
      </p:sp>
      <p:pic>
        <p:nvPicPr>
          <p:cNvPr id="4" name="Content Placeholder 3" descr="FCSC_Logo small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335" y="3050849"/>
            <a:ext cx="4409629" cy="2495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602" y="3012817"/>
            <a:ext cx="5799611" cy="253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45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our implementation plan?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Spread the pieces over the first half of the academic year</a:t>
            </a:r>
          </a:p>
          <a:p>
            <a:r>
              <a:rPr lang="en-US" dirty="0"/>
              <a:t>Impetus to complete transition project comes from patients</a:t>
            </a:r>
          </a:p>
          <a:p>
            <a:r>
              <a:rPr lang="en-US" dirty="0"/>
              <a:t>All of the surveys, didactics, and patient meetings were done on Friday afternoons during med student didactics</a:t>
            </a:r>
          </a:p>
        </p:txBody>
      </p:sp>
    </p:spTree>
    <p:extLst>
      <p:ext uri="{BB962C8B-B14F-4D97-AF65-F5344CB8AC3E}">
        <p14:creationId xmlns:p14="http://schemas.microsoft.com/office/powerpoint/2010/main" val="2057252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How will we best demonstrate that we achieved our objectives, and that the learners learned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of email communication with transition patients</a:t>
            </a:r>
          </a:p>
          <a:p>
            <a:r>
              <a:rPr lang="en-US" dirty="0"/>
              <a:t>Medical student attitudes survey</a:t>
            </a:r>
          </a:p>
          <a:p>
            <a:r>
              <a:rPr lang="en-US" dirty="0"/>
              <a:t>Reflective piece</a:t>
            </a:r>
          </a:p>
        </p:txBody>
      </p:sp>
    </p:spTree>
    <p:extLst>
      <p:ext uri="{BB962C8B-B14F-4D97-AF65-F5344CB8AC3E}">
        <p14:creationId xmlns:p14="http://schemas.microsoft.com/office/powerpoint/2010/main" val="2563779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400" y="457200"/>
          <a:ext cx="8839200" cy="589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34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Jain, Care of Patients with Disabilities: An Important and Often Ignored Aspect of Family Medicine Teaching, </a:t>
            </a:r>
            <a:r>
              <a:rPr lang="en-US" sz="1800" dirty="0" err="1"/>
              <a:t>Fam</a:t>
            </a:r>
            <a:r>
              <a:rPr lang="en-US" sz="1800" dirty="0"/>
              <a:t> Med 2006;38(1):13-5. </a:t>
            </a:r>
          </a:p>
          <a:p>
            <a:r>
              <a:rPr lang="en-US" sz="1800" dirty="0" err="1"/>
              <a:t>D’Agata</a:t>
            </a:r>
            <a:r>
              <a:rPr lang="en-US" sz="1800" dirty="0"/>
              <a:t>, Dreyfus, </a:t>
            </a:r>
            <a:r>
              <a:rPr lang="en-US" sz="1800" dirty="0" err="1"/>
              <a:t>Kripke</a:t>
            </a:r>
            <a:r>
              <a:rPr lang="en-US" sz="1800" dirty="0"/>
              <a:t>, Bullock, Martin,  Medical Care of the Disabled Patient, Family Medicine Residency Curriculum Resource, STFM</a:t>
            </a:r>
          </a:p>
          <a:p>
            <a:r>
              <a:rPr lang="en-US" sz="1800" dirty="0"/>
              <a:t>Physician Education Awareness Program, Family Connections SC</a:t>
            </a:r>
          </a:p>
          <a:p>
            <a:r>
              <a:rPr lang="en-US" sz="1800" dirty="0"/>
              <a:t>Symons, et al., Development of an Instrument to Measure Medical Students’ Attitudes toward People with Disabilities, Intellectual and Developmental Disabilities 2012, Vol. 50, No. 3, 251–260</a:t>
            </a:r>
          </a:p>
          <a:p>
            <a:r>
              <a:rPr lang="en-US" sz="1800" dirty="0" err="1"/>
              <a:t>Kripke</a:t>
            </a:r>
            <a:r>
              <a:rPr lang="en-US" sz="1800" dirty="0"/>
              <a:t>, C. C. (2014). "Primary Care for Adolescents with Developmental Disabilities." Prim Care 41(3): 507-518</a:t>
            </a:r>
          </a:p>
        </p:txBody>
      </p:sp>
    </p:spTree>
    <p:extLst>
      <p:ext uri="{BB962C8B-B14F-4D97-AF65-F5344CB8AC3E}">
        <p14:creationId xmlns:p14="http://schemas.microsoft.com/office/powerpoint/2010/main" val="2916603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069" y="2529334"/>
            <a:ext cx="8400499" cy="21729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Please evaluate this presentation using the conference mobile app! Simply click on the "clipboard" icon       on the presentation page.</a:t>
            </a:r>
          </a:p>
        </p:txBody>
      </p:sp>
      <p:pic>
        <p:nvPicPr>
          <p:cNvPr id="2" name="Picture 1" descr="Clipbo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71" y="3595625"/>
            <a:ext cx="465083" cy="49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00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479" y="1998016"/>
            <a:ext cx="8229600" cy="3946879"/>
          </a:xfrm>
        </p:spPr>
        <p:txBody>
          <a:bodyPr/>
          <a:lstStyle/>
          <a:p>
            <a:r>
              <a:rPr lang="en-US" dirty="0"/>
              <a:t>Nothing to disclose!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24132" r="-8230" b="-1542"/>
          <a:stretch/>
        </p:blipFill>
        <p:spPr>
          <a:xfrm>
            <a:off x="1465070" y="2594349"/>
            <a:ext cx="6230418" cy="38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26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problem to be addressed?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More patients with disabilities</a:t>
            </a:r>
          </a:p>
          <a:p>
            <a:r>
              <a:rPr lang="en-US" dirty="0"/>
              <a:t>Physicians and learners often not equipped to communicate nor to care for patients with disabilities</a:t>
            </a:r>
          </a:p>
          <a:p>
            <a:r>
              <a:rPr lang="en-US" dirty="0"/>
              <a:t>Physicians/learners not aware of local resources</a:t>
            </a:r>
          </a:p>
          <a:p>
            <a:pPr lvl="2"/>
            <a:r>
              <a:rPr lang="en-US" dirty="0"/>
              <a:t>From Medical Care for the Disabled Patient, in Residency Curriculum Resource</a:t>
            </a:r>
          </a:p>
        </p:txBody>
      </p:sp>
    </p:spTree>
    <p:extLst>
      <p:ext uri="{BB962C8B-B14F-4D97-AF65-F5344CB8AC3E}">
        <p14:creationId xmlns:p14="http://schemas.microsoft.com/office/powerpoint/2010/main" val="3792855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AnMed</a:t>
            </a:r>
            <a:r>
              <a:rPr lang="en-US" dirty="0"/>
              <a:t> Health</a:t>
            </a:r>
            <a:br>
              <a:rPr lang="en-US" dirty="0"/>
            </a:br>
            <a:r>
              <a:rPr lang="en-US" dirty="0"/>
              <a:t>Anderson, 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9610"/>
            <a:ext cx="8229600" cy="5783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12 3</a:t>
            </a:r>
            <a:r>
              <a:rPr lang="en-US" baseline="30000" dirty="0"/>
              <a:t>rd</a:t>
            </a:r>
            <a:r>
              <a:rPr lang="en-US" dirty="0"/>
              <a:t> year medical students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133475" y="2981326"/>
            <a:ext cx="6877050" cy="2790824"/>
            <a:chOff x="781050" y="2981326"/>
            <a:chExt cx="6877050" cy="279082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050" y="4371975"/>
              <a:ext cx="5724525" cy="1400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790575" y="2981326"/>
              <a:ext cx="6858000" cy="1390650"/>
              <a:chOff x="790575" y="2981326"/>
              <a:chExt cx="6858000" cy="139065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0575" y="2981326"/>
                <a:ext cx="5715000" cy="13906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62725" y="2981326"/>
                <a:ext cx="1085850" cy="13906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2725" y="4371975"/>
              <a:ext cx="1095375" cy="1390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0971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82" y="944047"/>
            <a:ext cx="874234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knowledge and competencies do the learners need to acquire?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Cares for patients with chronic conditions (PC-2)</a:t>
            </a:r>
          </a:p>
          <a:p>
            <a:r>
              <a:rPr lang="en-US" sz="2400" dirty="0"/>
              <a:t>Advocates for individual and community health (SBP-3)</a:t>
            </a:r>
          </a:p>
          <a:p>
            <a:r>
              <a:rPr lang="en-US" sz="2400" dirty="0"/>
              <a:t>Demonstrates humanism and cultural proficiency (PROF-3)</a:t>
            </a:r>
          </a:p>
          <a:p>
            <a:r>
              <a:rPr lang="en-US" sz="2400" dirty="0"/>
              <a:t>Communicates effectively with patients, families, and the public (C2)</a:t>
            </a:r>
          </a:p>
          <a:p>
            <a:r>
              <a:rPr lang="en-US" sz="2400" dirty="0"/>
              <a:t>Effectively communicates with physicians, other health  professionals, and health care teams (C3)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0133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our overall objectives?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 verbal communication</a:t>
            </a:r>
          </a:p>
          <a:p>
            <a:r>
              <a:rPr lang="en-US" dirty="0"/>
              <a:t>Interact with local agencies</a:t>
            </a:r>
          </a:p>
          <a:p>
            <a:r>
              <a:rPr lang="en-US" dirty="0"/>
              <a:t>Improve the health care of a specific group of patients with disabilities</a:t>
            </a:r>
          </a:p>
        </p:txBody>
      </p:sp>
    </p:spTree>
    <p:extLst>
      <p:ext uri="{BB962C8B-B14F-4D97-AF65-F5344CB8AC3E}">
        <p14:creationId xmlns:p14="http://schemas.microsoft.com/office/powerpoint/2010/main" val="4258668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educational strategies are soundest for our project?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2269609"/>
            <a:ext cx="8467725" cy="3946879"/>
          </a:xfrm>
        </p:spPr>
        <p:txBody>
          <a:bodyPr>
            <a:normAutofit/>
          </a:bodyPr>
          <a:lstStyle/>
          <a:p>
            <a:r>
              <a:rPr lang="en-US" dirty="0"/>
              <a:t>Brief didactic-</a:t>
            </a:r>
            <a:r>
              <a:rPr lang="en-US" dirty="0">
                <a:solidFill>
                  <a:srgbClr val="FF0000"/>
                </a:solidFill>
              </a:rPr>
              <a:t>“Medical Care for the Disabled Patient” </a:t>
            </a:r>
            <a:r>
              <a:rPr lang="en-US" dirty="0"/>
              <a:t>from RCR</a:t>
            </a:r>
          </a:p>
          <a:p>
            <a:r>
              <a:rPr lang="en-US" dirty="0"/>
              <a:t>Video on disabilities-</a:t>
            </a:r>
            <a:r>
              <a:rPr lang="en-US" dirty="0">
                <a:solidFill>
                  <a:srgbClr val="FF0000"/>
                </a:solidFill>
              </a:rPr>
              <a:t>“Patient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Voices”</a:t>
            </a:r>
          </a:p>
          <a:p>
            <a:r>
              <a:rPr lang="en-US" dirty="0"/>
              <a:t>Partnered with </a:t>
            </a:r>
            <a:r>
              <a:rPr lang="en-US" dirty="0">
                <a:solidFill>
                  <a:srgbClr val="FF0000"/>
                </a:solidFill>
              </a:rPr>
              <a:t>Physician Education Awareness Project</a:t>
            </a:r>
            <a:r>
              <a:rPr lang="en-US" dirty="0"/>
              <a:t>-home visit</a:t>
            </a:r>
          </a:p>
          <a:p>
            <a:r>
              <a:rPr lang="en-US" dirty="0">
                <a:solidFill>
                  <a:srgbClr val="FF0000"/>
                </a:solidFill>
              </a:rPr>
              <a:t>Transition Project</a:t>
            </a:r>
            <a:r>
              <a:rPr lang="en-US" dirty="0"/>
              <a:t>-adolescent with disability</a:t>
            </a:r>
          </a:p>
        </p:txBody>
      </p:sp>
    </p:spTree>
    <p:extLst>
      <p:ext uri="{BB962C8B-B14F-4D97-AF65-F5344CB8AC3E}">
        <p14:creationId xmlns:p14="http://schemas.microsoft.com/office/powerpoint/2010/main" val="841801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400" y="457200"/>
          <a:ext cx="8839200" cy="589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6124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Medical Care for the Disabled Patient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2438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Caitlin D’Agata, MD</a:t>
            </a:r>
          </a:p>
          <a:p>
            <a:r>
              <a:rPr lang="en-US" dirty="0"/>
              <a:t>Deborah Dreyfus, MD, MSc</a:t>
            </a:r>
          </a:p>
          <a:p>
            <a:r>
              <a:rPr lang="en-US" dirty="0"/>
              <a:t>Clarissa </a:t>
            </a:r>
            <a:r>
              <a:rPr lang="en-US" dirty="0" err="1"/>
              <a:t>Kripke</a:t>
            </a:r>
            <a:r>
              <a:rPr lang="en-US" dirty="0"/>
              <a:t>, MD</a:t>
            </a:r>
          </a:p>
          <a:p>
            <a:r>
              <a:rPr lang="en-US" dirty="0"/>
              <a:t>Kim Bullock, MD</a:t>
            </a:r>
          </a:p>
          <a:p>
            <a:r>
              <a:rPr lang="en-US" dirty="0"/>
              <a:t>Kate Martin, MD, MPH, FAAFP</a:t>
            </a:r>
          </a:p>
          <a:p>
            <a:r>
              <a:rPr lang="en-US" dirty="0"/>
              <a:t>Nathan F. Bradford, MD</a:t>
            </a:r>
          </a:p>
        </p:txBody>
      </p:sp>
      <p:sp>
        <p:nvSpPr>
          <p:cNvPr id="8" name="SessionQuestionData" descr="&lt;?xml version=&quot;1.0&quot;?&gt;&lt;AllQuestions /&gt;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9" name="SessionAnswerData" descr="&lt;?xml version=&quot;1.0&quot;?&gt;&lt;AllAnswers /&gt;" hidden="1"/>
          <p:cNvSpPr txBox="1"/>
          <p:nvPr/>
        </p:nvSpPr>
        <p:spPr>
          <a:xfrm>
            <a:off x="127000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10" name="SessionResponseData" hidden="1"/>
          <p:cNvSpPr txBox="1"/>
          <p:nvPr/>
        </p:nvSpPr>
        <p:spPr>
          <a:xfrm>
            <a:off x="0" y="0"/>
            <a:ext cx="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11" name="SessionPresentationSettingsData" descr="&lt;?xml version=&quot;1.0&quot;?&gt;&lt;Settings&gt;&lt;answerBulletFormat&gt;Numeric&lt;/answerBulletFormat&gt;&lt;answerNowAutoInsert&gt;No&lt;/answerNowAutoInsert&gt;&lt;answerNowStyle&gt;Explosion&lt;/answerNowStyle&gt;&lt;answerNowText&gt;Answer Now&lt;/answerNowText&gt;&lt;chartColors&gt;Use PowerPoint Color Scheme&lt;/chartColors&gt;&lt;chartType&gt;Horizontal&lt;/chartType&gt;&lt;correctAnswerIndicator&gt;Checkmark&lt;/correctAnswerIndicator&gt;&lt;countdownAutoInsert&gt;No&lt;/countdownAutoInsert&gt;&lt;countdownSeconds&gt;10&lt;/countdownSeconds&gt;&lt;countdownSound&gt;TicToc.wav&lt;/countdownSound&gt;&lt;countdownStyle&gt;Box&lt;/countdownStyle&gt;&lt;gridAutoInsert&gt;No&lt;/gridAutoInsert&gt;&lt;gridFillStyle&gt;Answered&lt;/gridFillStyle&gt;&lt;gridFillColor&gt;0,0,0&lt;/gridFillColor&gt;&lt;SimulatedVoteCount&gt;50&lt;/SimulatedVoteCount&gt;&lt;ChartModel&gt;3D&lt;/ChartModel&gt;&lt;gridColor&gt;&lt;/gridColor&gt;&lt;gridAlternateColor&gt;&lt;/gridAlternateColor&gt;&lt;gridIncorrectColor&gt;&lt;/gridIncorrectColor&gt;&lt;gridOpacity&gt;100%&lt;/gridOpacity&gt;&lt;gridTextStyle&gt;Keypad #&lt;/gridTextStyle&gt;&lt;inputSource&gt;Response Devices&lt;/inputSource&gt;&lt;multipleResponseDivisor&gt;# of Responses&lt;/multipleResponseDivisor&gt;&lt;participantsLeaderBoard&gt;5&lt;/participantsLeaderBoard&gt;&lt;percentageDecimalPlaces&gt;0&lt;/percentageDecimalPlaces&gt;&lt;responseCounterAutoInsert&gt;No&lt;/responseCounterAutoInsert&gt;&lt;responseCounterStyle&gt;Oval&lt;/responseCounterStyle&gt;&lt;responseCounterDisplayValue&gt;# of Votes Received&lt;/responseCounterDisplayValue&gt;&lt;insertObjectUsingColor&gt;Blue&lt;/insertObjectUsingColor&gt;&lt;showResults&gt;Yes&lt;/showResults&gt;&lt;teamColors&gt;User Defined&lt;/teamColors&gt;&lt;teamIdentificationType&gt;None&lt;/teamIdentificationType&gt;&lt;teamScoringType&gt;Voting pads only&lt;/teamScoringType&gt;&lt;teamScoringDecimalPlaces&gt;1&lt;/teamScoringDecimalPlaces&gt;&lt;teamIdentificationItem&gt;&lt;/teamIdentificationItem&gt;&lt;teamsLeaderBoard&gt;5&lt;/teamsLeaderBoard&gt;&lt;teamName1&gt;&lt;/teamName1&gt;&lt;teamName2&gt;&lt;/teamName2&gt;&lt;teamName3&gt;&lt;/teamName3&gt;&lt;teamName4&gt;&lt;/teamName4&gt;&lt;teamName5&gt;&lt;/teamName5&gt;&lt;teamName6&gt;&lt;/teamName6&gt;&lt;teamName7&gt;&lt;/teamName7&gt;&lt;teamName8&gt;&lt;/teamName8&gt;&lt;teamName9&gt;&lt;/teamName9&gt;&lt;teamName10&gt;&lt;/teamName10&gt;&lt;showControlBar&gt;Slides with Get Feedback Objects&lt;/showControlBar&gt;&lt;defaultCorrectPointValue&gt;100&lt;/defaultCorrectPointValue&gt;&lt;defaultIncorrectPointValue&gt;0&lt;/defaultIncorrectPointValue&gt;&lt;chartColor1&gt;187,224,227&lt;/chartColor1&gt;&lt;chartColor2&gt;51,51,153&lt;/chartColor2&gt;&lt;chartColor3&gt;0,153,153&lt;/chartColor3&gt;&lt;chartColor4&gt;153,204,0&lt;/chartColor4&gt;&lt;chartColor5&gt;128,128,128&lt;/chartColor5&gt;&lt;chartColor6&gt;0,0,0&lt;/chartColor6&gt;&lt;chartColor7&gt;0,102,204&lt;/chartColor7&gt;&lt;chartColor8&gt;204,204,255&lt;/chartColor8&gt;&lt;chartColor9&gt;255,0,0&lt;/chartColor9&gt;&lt;chartColor10&gt;255,255,0&lt;/chartColor10&gt;&lt;teamColor1&gt;187,224,227&lt;/teamColor1&gt;&lt;teamColor2&gt;51,51,153&lt;/teamColor2&gt;&lt;teamColor3&gt;0,153,153&lt;/teamColor3&gt;&lt;teamColor4&gt;153,204,0&lt;/teamColor4&gt;&lt;teamColor5&gt;128,128,128&lt;/teamColor5&gt;&lt;teamColor6&gt;0,0,0&lt;/teamColor6&gt;&lt;teamColor7&gt;0,102,204&lt;/teamColor7&gt;&lt;teamColor8&gt;204,204,255&lt;/teamColor8&gt;&lt;teamColor9&gt;255,0,0&lt;/teamColor9&gt;&lt;teamColor10&gt;255,255,0&lt;/teamColor10&gt;&lt;displayAnswerImagesDuringVote&gt;Yes&lt;/displayAnswerImagesDuringVote&gt;&lt;displayAnswerImagesWithResponses&gt;Yes&lt;/displayAnswerImagesWithResponses&gt;&lt;displayAnswerTextDuringVote&gt;Yes&lt;/displayAnswerTextDuringVote&gt;&lt;displayAnswerTextWithResponses&gt;Yes&lt;/displayAnswerTextWithResponses&gt;&lt;questionSlideID&gt;&lt;/questionSlideID&gt;&lt;controlBarState&gt;Expanded&lt;/controlBarState&gt;&lt;isGridColorKnownColor&gt;True&lt;/isGridColorKnownColor&gt;&lt;gridColorName&gt;Yellow&lt;/gridColorName&gt;&lt;AutoRec&gt;&lt;/AutoRec&gt;&lt;AutoRecTimeIntrvl&gt;&lt;/AutoRecTimeIntrvl&gt;&lt;chartVotesView&gt;Percentage&lt;/chartVotesView&gt;&lt;chartLabelsColor&gt;0,0,0&lt;/chartLabelsColor&gt;&lt;isChartLabelColorKnownColor&gt;True&lt;/isChartLabelColorKnownColor&gt;&lt;chartLabelColorName&gt;Black&lt;/chartLabelColorName&gt;&lt;chartXAxisLabelType&gt;Full Text&lt;/chartXAxisLabelType&gt;&lt;/Settings&gt;" hidden="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258499" y="1845909"/>
            <a:ext cx="68534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800" b="1" i="0" kern="1200">
                <a:solidFill>
                  <a:schemeClr val="tx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/>
              <a:t>Medical Care for the Disabled Patient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484805" y="3321577"/>
            <a:ext cx="64008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000" b="0" i="1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Caitlin </a:t>
            </a:r>
            <a:r>
              <a:rPr lang="en-US" dirty="0" err="1"/>
              <a:t>D’Agata</a:t>
            </a:r>
            <a:r>
              <a:rPr lang="en-US" dirty="0"/>
              <a:t>, MD</a:t>
            </a:r>
          </a:p>
          <a:p>
            <a:r>
              <a:rPr lang="en-US" dirty="0"/>
              <a:t>Deborah Dreyfus, MD, MSc</a:t>
            </a:r>
          </a:p>
          <a:p>
            <a:r>
              <a:rPr lang="en-US" dirty="0"/>
              <a:t>Clarissa </a:t>
            </a:r>
            <a:r>
              <a:rPr lang="en-US" dirty="0" err="1"/>
              <a:t>Kripke</a:t>
            </a:r>
            <a:r>
              <a:rPr lang="en-US" dirty="0"/>
              <a:t>, MD</a:t>
            </a:r>
          </a:p>
          <a:p>
            <a:r>
              <a:rPr lang="en-US" dirty="0"/>
              <a:t>Kim Bullock, MD</a:t>
            </a:r>
          </a:p>
          <a:p>
            <a:r>
              <a:rPr lang="en-US" dirty="0"/>
              <a:t>Kate Martin, MD, MPH, FAAFP</a:t>
            </a:r>
          </a:p>
          <a:p>
            <a:r>
              <a:rPr lang="en-US" dirty="0"/>
              <a:t>Nathan F. Bradford, MD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86219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IMAGESASSOCIATED" val="No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2064</TotalTime>
  <Words>651</Words>
  <Application>Microsoft Office PowerPoint</Application>
  <PresentationFormat>On-screen Show (4:3)</PresentationFormat>
  <Paragraphs>81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Helvetica</vt:lpstr>
      <vt:lpstr>Office Theme</vt:lpstr>
      <vt:lpstr>Teaching about Patients with Disabilities:  Leveraging Local Needs and Local Resources </vt:lpstr>
      <vt:lpstr>Disclosures</vt:lpstr>
      <vt:lpstr>What is the problem to be addressed?</vt:lpstr>
      <vt:lpstr>AnMed Health Anderson, SC</vt:lpstr>
      <vt:lpstr>What knowledge and competencies do the learners need to acquire?</vt:lpstr>
      <vt:lpstr>What are our overall objectives?</vt:lpstr>
      <vt:lpstr>Which educational strategies are soundest for our project?</vt:lpstr>
      <vt:lpstr>PowerPoint Presentation</vt:lpstr>
      <vt:lpstr>Medical Care for the Disabled Patient</vt:lpstr>
      <vt:lpstr>PowerPoint Presentation</vt:lpstr>
      <vt:lpstr>Med Students as Coaches in Transition of Youth with Special Health Care Needs (YSHCN)</vt:lpstr>
      <vt:lpstr>Physicians Education Awareness Program</vt:lpstr>
      <vt:lpstr>What is our implementation plan?</vt:lpstr>
      <vt:lpstr>How will we best demonstrate that we achieved our objectives, and that the learners learned?</vt:lpstr>
      <vt:lpstr>PowerPoint Presentation</vt:lpstr>
      <vt:lpstr>References</vt:lpstr>
      <vt:lpstr>PowerPoint Presentation</vt:lpstr>
    </vt:vector>
  </TitlesOfParts>
  <Company>STFM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Abuel</dc:creator>
  <cp:lastModifiedBy>Brian Mulroy DO</cp:lastModifiedBy>
  <cp:revision>56</cp:revision>
  <dcterms:created xsi:type="dcterms:W3CDTF">2013-07-17T19:19:39Z</dcterms:created>
  <dcterms:modified xsi:type="dcterms:W3CDTF">2017-02-10T04:50:13Z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ID">
    <vt:lpwstr>cc9e83c6be4e4822971faf50fa44a044</vt:lpwstr>
  </property>
  <property fmtid="{D5CDD505-2E9C-101B-9397-08002B2CF9AE}" pid="3" name="SlidesCount">
    <vt:lpwstr>16</vt:lpwstr>
  </property>
</Properties>
</file>