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32918400"/>
  <p:notesSz cx="7010400" cy="92964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2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14" autoAdjust="0"/>
  </p:normalViewPr>
  <p:slideViewPr>
    <p:cSldViewPr snapToGrid="0" snapToObjects="1" showGuides="1">
      <p:cViewPr varScale="1">
        <p:scale>
          <a:sx n="26" d="100"/>
          <a:sy n="26" d="100"/>
        </p:scale>
        <p:origin x="1338" y="204"/>
      </p:cViewPr>
      <p:guideLst>
        <p:guide orient="horz" pos="10368"/>
        <p:guide pos="132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526124598712819"/>
          <c:y val="1.9905334201157143E-2"/>
          <c:w val="0.4701911182791092"/>
          <c:h val="0.89844716450342876"/>
        </c:manualLayout>
      </c:layout>
      <c:barChart>
        <c:barDir val="bar"/>
        <c:grouping val="clustered"/>
        <c:varyColors val="0"/>
        <c:ser>
          <c:idx val="0"/>
          <c:order val="0"/>
          <c:tx>
            <c:strRef>
              <c:f>Sheet1!$B$1</c:f>
              <c:strCache>
                <c:ptCount val="1"/>
                <c:pt idx="0">
                  <c:v>Post</c:v>
                </c:pt>
              </c:strCache>
            </c:strRef>
          </c:tx>
          <c:spPr>
            <a:solidFill>
              <a:schemeClr val="accent1"/>
            </a:solidFill>
            <a:ln>
              <a:solidFill>
                <a:schemeClr val="accent1"/>
              </a:solidFill>
            </a:ln>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The most important thing for patients to understand in making decisions is the risk of complications and mortality.*</c:v>
                </c:pt>
                <c:pt idx="1">
                  <c:v>I am confident in my ability to document shared decision making within the EMR.**</c:v>
                </c:pt>
                <c:pt idx="2">
                  <c:v>I am confident in my abilities to align care with what matters most to patients. **</c:v>
                </c:pt>
                <c:pt idx="3">
                  <c:v>I am able to discern what matters most to patients.***</c:v>
                </c:pt>
                <c:pt idx="4">
                  <c:v>I am confident in my communication skills when having shared decision making conversations.***</c:v>
                </c:pt>
                <c:pt idx="5">
                  <c:v>Shared decision making is important for patients with serious illness.****</c:v>
                </c:pt>
                <c:pt idx="6">
                  <c:v>I consistently use shared decision making with my patients.</c:v>
                </c:pt>
              </c:strCache>
            </c:strRef>
          </c:cat>
          <c:val>
            <c:numRef>
              <c:f>Sheet1!$B$2:$B$8</c:f>
              <c:numCache>
                <c:formatCode>General</c:formatCode>
                <c:ptCount val="7"/>
                <c:pt idx="0">
                  <c:v>3.48</c:v>
                </c:pt>
                <c:pt idx="1">
                  <c:v>4.29</c:v>
                </c:pt>
                <c:pt idx="2">
                  <c:v>4.4800000000000004</c:v>
                </c:pt>
                <c:pt idx="3">
                  <c:v>4.38</c:v>
                </c:pt>
                <c:pt idx="4">
                  <c:v>4.29</c:v>
                </c:pt>
                <c:pt idx="5">
                  <c:v>4.5199999999999996</c:v>
                </c:pt>
                <c:pt idx="6" formatCode="0.00">
                  <c:v>4</c:v>
                </c:pt>
              </c:numCache>
            </c:numRef>
          </c:val>
          <c:extLst>
            <c:ext xmlns:c16="http://schemas.microsoft.com/office/drawing/2014/chart" uri="{C3380CC4-5D6E-409C-BE32-E72D297353CC}">
              <c16:uniqueId val="{00000000-605A-4002-AB76-8F850ABB77CF}"/>
            </c:ext>
          </c:extLst>
        </c:ser>
        <c:ser>
          <c:idx val="1"/>
          <c:order val="1"/>
          <c:tx>
            <c:strRef>
              <c:f>Sheet1!$C$1</c:f>
              <c:strCache>
                <c:ptCount val="1"/>
                <c:pt idx="0">
                  <c:v>Pre</c:v>
                </c:pt>
              </c:strCache>
            </c:strRef>
          </c:tx>
          <c:spPr>
            <a:solidFill>
              <a:schemeClr val="accent2"/>
            </a:solidFill>
            <a:ln>
              <a:noFill/>
            </a:ln>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The most important thing for patients to understand in making decisions is the risk of complications and mortality.*</c:v>
                </c:pt>
                <c:pt idx="1">
                  <c:v>I am confident in my ability to document shared decision making within the EMR.**</c:v>
                </c:pt>
                <c:pt idx="2">
                  <c:v>I am confident in my abilities to align care with what matters most to patients. **</c:v>
                </c:pt>
                <c:pt idx="3">
                  <c:v>I am able to discern what matters most to patients.***</c:v>
                </c:pt>
                <c:pt idx="4">
                  <c:v>I am confident in my communication skills when having shared decision making conversations.***</c:v>
                </c:pt>
                <c:pt idx="5">
                  <c:v>Shared decision making is important for patients with serious illness.****</c:v>
                </c:pt>
                <c:pt idx="6">
                  <c:v>I consistently use shared decision making with my patients.</c:v>
                </c:pt>
              </c:strCache>
            </c:strRef>
          </c:cat>
          <c:val>
            <c:numRef>
              <c:f>Sheet1!$C$2:$C$8</c:f>
              <c:numCache>
                <c:formatCode>General</c:formatCode>
                <c:ptCount val="7"/>
                <c:pt idx="0">
                  <c:v>2.86</c:v>
                </c:pt>
                <c:pt idx="1">
                  <c:v>3.24</c:v>
                </c:pt>
                <c:pt idx="2">
                  <c:v>3.86</c:v>
                </c:pt>
                <c:pt idx="3">
                  <c:v>3.71</c:v>
                </c:pt>
                <c:pt idx="4">
                  <c:v>3.57</c:v>
                </c:pt>
                <c:pt idx="5">
                  <c:v>4.71</c:v>
                </c:pt>
                <c:pt idx="6">
                  <c:v>4.29</c:v>
                </c:pt>
              </c:numCache>
            </c:numRef>
          </c:val>
          <c:extLst>
            <c:ext xmlns:c16="http://schemas.microsoft.com/office/drawing/2014/chart" uri="{C3380CC4-5D6E-409C-BE32-E72D297353CC}">
              <c16:uniqueId val="{00000001-605A-4002-AB76-8F850ABB77CF}"/>
            </c:ext>
          </c:extLst>
        </c:ser>
        <c:dLbls>
          <c:dLblPos val="inEnd"/>
          <c:showLegendKey val="0"/>
          <c:showVal val="1"/>
          <c:showCatName val="0"/>
          <c:showSerName val="0"/>
          <c:showPercent val="0"/>
          <c:showBubbleSize val="0"/>
        </c:dLbls>
        <c:gapWidth val="182"/>
        <c:axId val="95676288"/>
        <c:axId val="95677824"/>
      </c:barChart>
      <c:catAx>
        <c:axId val="95676288"/>
        <c:scaling>
          <c:orientation val="minMax"/>
        </c:scaling>
        <c:delete val="0"/>
        <c:axPos val="l"/>
        <c:numFmt formatCode="General" sourceLinked="1"/>
        <c:majorTickMark val="out"/>
        <c:minorTickMark val="none"/>
        <c:tickLblPos val="nextTo"/>
        <c:txPr>
          <a:bodyPr rot="-60000000" vert="horz" anchor="t" anchorCtr="0"/>
          <a:lstStyle/>
          <a:p>
            <a:pPr>
              <a:defRPr/>
            </a:pPr>
            <a:endParaRPr lang="en-US"/>
          </a:p>
        </c:txPr>
        <c:crossAx val="95677824"/>
        <c:crosses val="autoZero"/>
        <c:auto val="0"/>
        <c:lblAlgn val="l"/>
        <c:lblOffset val="100"/>
        <c:noMultiLvlLbl val="0"/>
      </c:catAx>
      <c:valAx>
        <c:axId val="95677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accent1"/>
            </a:solidFill>
          </a:ln>
          <a:effectLst/>
        </c:spPr>
        <c:txPr>
          <a:bodyPr rot="-60000000" vert="horz"/>
          <a:lstStyle/>
          <a:p>
            <a:pPr>
              <a:defRPr/>
            </a:pPr>
            <a:endParaRPr lang="en-US"/>
          </a:p>
        </c:txPr>
        <c:crossAx val="95676288"/>
        <c:crosses val="autoZero"/>
        <c:crossBetween val="between"/>
      </c:valAx>
      <c:spPr>
        <a:noFill/>
        <a:ln>
          <a:solidFill>
            <a:schemeClr val="accent1"/>
          </a:solidFill>
        </a:ln>
        <a:effectLst/>
      </c:spPr>
    </c:plotArea>
    <c:legend>
      <c:legendPos val="b"/>
      <c:layout>
        <c:manualLayout>
          <c:xMode val="edge"/>
          <c:yMode val="edge"/>
          <c:x val="0.17856525105505247"/>
          <c:y val="0.94356354556135391"/>
          <c:w val="0.22155850912440592"/>
          <c:h val="3.5915022090741364E-2"/>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a:noFill/>
    </a:ln>
    <a:effectLst/>
  </c:spPr>
  <c:txPr>
    <a:bodyPr/>
    <a:lstStyle/>
    <a:p>
      <a:pPr>
        <a:defRPr sz="4000" baseline="0">
          <a:latin typeface="Verdana" panose="020B0604030504040204" pitchFamily="34" charset="0"/>
          <a:ea typeface="Verdana" panose="020B0604030504040204" pitchFamily="34" charset="0"/>
          <a:cs typeface="Verdana" panose="020B060403050404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0.02964</cdr:x>
      <cdr:y>0.02218</cdr:y>
    </cdr:from>
    <cdr:to>
      <cdr:x>0.51991</cdr:x>
      <cdr:y>0.92095</cdr:y>
    </cdr:to>
    <cdr:sp macro="" textlink="">
      <cdr:nvSpPr>
        <cdr:cNvPr id="2" name="TextBox 1"/>
        <cdr:cNvSpPr txBox="1"/>
      </cdr:nvSpPr>
      <cdr:spPr>
        <a:xfrm xmlns:a="http://schemas.openxmlformats.org/drawingml/2006/main">
          <a:off x="484236" y="420732"/>
          <a:ext cx="8010144" cy="170507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cdr:y>
    </cdr:from>
    <cdr:to>
      <cdr:x>0.51768</cdr:x>
      <cdr:y>0.92095</cdr:y>
    </cdr:to>
    <cdr:sp macro="" textlink="">
      <cdr:nvSpPr>
        <cdr:cNvPr id="4" name="Rectangle 3"/>
        <cdr:cNvSpPr/>
      </cdr:nvSpPr>
      <cdr:spPr>
        <a:xfrm xmlns:a="http://schemas.openxmlformats.org/drawingml/2006/main">
          <a:off x="0" y="0"/>
          <a:ext cx="8457882" cy="17471473"/>
        </a:xfrm>
        <a:prstGeom xmlns:a="http://schemas.openxmlformats.org/drawingml/2006/main" prst="rect">
          <a:avLst/>
        </a:prstGeom>
        <a:solidFill xmlns:a="http://schemas.openxmlformats.org/drawingml/2006/main">
          <a:schemeClr val="bg1"/>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 consistently use shared decision making with my patients.</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Shared decision making is important for people with serious illness.****</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 am confident in my communication skills when having shared decision making conversations.***</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 am able to discern what matters most to patients with serious illness.***</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 am confident in my abilities to align care with matters most to patients.**</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 am confident in my ability to document shared decision making within the EMR.**</a:t>
          </a:r>
        </a:p>
        <a:p xmlns:a="http://schemas.openxmlformats.org/drawingml/2006/main">
          <a:pPr algn="ct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The most important thing for patients to understand in making decisions is the risk of complications and mortality.* </a:t>
          </a:r>
          <a:r>
            <a:rPr lang="en-US" sz="3600" dirty="0">
              <a:solidFill>
                <a:schemeClr val="tx1"/>
              </a:solidFill>
            </a:rPr>
            <a:t> </a:t>
          </a:r>
          <a:endParaRPr lang="en-US" sz="3600" dirty="0">
            <a:solidFill>
              <a:schemeClr val="tx1"/>
            </a:solidFill>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909" cy="464820"/>
          </a:xfrm>
          <a:prstGeom prst="rect">
            <a:avLst/>
          </a:prstGeom>
        </p:spPr>
        <p:txBody>
          <a:bodyPr vert="horz" lIns="19629" tIns="9814" rIns="19629" bIns="9814" rtlCol="0"/>
          <a:lstStyle>
            <a:lvl1pPr algn="l">
              <a:defRPr sz="300"/>
            </a:lvl1pPr>
          </a:lstStyle>
          <a:p>
            <a:endParaRPr lang="en-US"/>
          </a:p>
        </p:txBody>
      </p:sp>
      <p:sp>
        <p:nvSpPr>
          <p:cNvPr id="3" name="Date Placeholder 2"/>
          <p:cNvSpPr>
            <a:spLocks noGrp="1"/>
          </p:cNvSpPr>
          <p:nvPr>
            <p:ph type="dt" idx="1"/>
          </p:nvPr>
        </p:nvSpPr>
        <p:spPr>
          <a:xfrm>
            <a:off x="3970777" y="0"/>
            <a:ext cx="3037909" cy="464820"/>
          </a:xfrm>
          <a:prstGeom prst="rect">
            <a:avLst/>
          </a:prstGeom>
        </p:spPr>
        <p:txBody>
          <a:bodyPr vert="horz" lIns="19629" tIns="9814" rIns="19629" bIns="9814" rtlCol="0"/>
          <a:lstStyle>
            <a:lvl1pPr algn="r">
              <a:defRPr sz="300"/>
            </a:lvl1pPr>
          </a:lstStyle>
          <a:p>
            <a:fld id="{6AEE4148-869B-454D-9F9A-EEB5945A4A96}" type="datetimeFigureOut">
              <a:rPr lang="en-US" smtClean="0"/>
              <a:t>4/24/2018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9629" tIns="9814" rIns="19629" bIns="9814" rtlCol="0" anchor="ctr"/>
          <a:lstStyle/>
          <a:p>
            <a:endParaRPr lang="en-US"/>
          </a:p>
        </p:txBody>
      </p:sp>
      <p:sp>
        <p:nvSpPr>
          <p:cNvPr id="5" name="Notes Placeholder 4"/>
          <p:cNvSpPr>
            <a:spLocks noGrp="1"/>
          </p:cNvSpPr>
          <p:nvPr>
            <p:ph type="body" sz="quarter" idx="3"/>
          </p:nvPr>
        </p:nvSpPr>
        <p:spPr>
          <a:xfrm>
            <a:off x="701110" y="4415792"/>
            <a:ext cx="5608183" cy="4183380"/>
          </a:xfrm>
          <a:prstGeom prst="rect">
            <a:avLst/>
          </a:prstGeom>
        </p:spPr>
        <p:txBody>
          <a:bodyPr vert="horz" lIns="19629" tIns="9814" rIns="19629" bIns="98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83"/>
            <a:ext cx="3037909" cy="464820"/>
          </a:xfrm>
          <a:prstGeom prst="rect">
            <a:avLst/>
          </a:prstGeom>
        </p:spPr>
        <p:txBody>
          <a:bodyPr vert="horz" lIns="19629" tIns="9814" rIns="19629" bIns="9814" rtlCol="0" anchor="b"/>
          <a:lstStyle>
            <a:lvl1pPr algn="l">
              <a:defRPr sz="300"/>
            </a:lvl1pPr>
          </a:lstStyle>
          <a:p>
            <a:endParaRPr lang="en-US"/>
          </a:p>
        </p:txBody>
      </p:sp>
      <p:sp>
        <p:nvSpPr>
          <p:cNvPr id="7" name="Slide Number Placeholder 6"/>
          <p:cNvSpPr>
            <a:spLocks noGrp="1"/>
          </p:cNvSpPr>
          <p:nvPr>
            <p:ph type="sldNum" sz="quarter" idx="5"/>
          </p:nvPr>
        </p:nvSpPr>
        <p:spPr>
          <a:xfrm>
            <a:off x="3970777" y="8829883"/>
            <a:ext cx="3037909" cy="464820"/>
          </a:xfrm>
          <a:prstGeom prst="rect">
            <a:avLst/>
          </a:prstGeom>
        </p:spPr>
        <p:txBody>
          <a:bodyPr vert="horz" lIns="19629" tIns="9814" rIns="19629" bIns="9814" rtlCol="0" anchor="b"/>
          <a:lstStyle>
            <a:lvl1pPr algn="r">
              <a:defRPr sz="300"/>
            </a:lvl1pPr>
          </a:lstStyle>
          <a:p>
            <a:fld id="{702231BD-49CB-4409-9592-5538FBF56006}" type="slidenum">
              <a:rPr lang="en-US" smtClean="0"/>
              <a:t>‹#›</a:t>
            </a:fld>
            <a:endParaRPr lang="en-US"/>
          </a:p>
        </p:txBody>
      </p:sp>
    </p:spTree>
    <p:extLst>
      <p:ext uri="{BB962C8B-B14F-4D97-AF65-F5344CB8AC3E}">
        <p14:creationId xmlns:p14="http://schemas.microsoft.com/office/powerpoint/2010/main" val="102601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231BD-49CB-4409-9592-5538FBF56006}" type="slidenum">
              <a:rPr lang="en-US" smtClean="0"/>
              <a:t>1</a:t>
            </a:fld>
            <a:endParaRPr lang="en-US"/>
          </a:p>
        </p:txBody>
      </p:sp>
    </p:spTree>
    <p:extLst>
      <p:ext uri="{BB962C8B-B14F-4D97-AF65-F5344CB8AC3E}">
        <p14:creationId xmlns:p14="http://schemas.microsoft.com/office/powerpoint/2010/main" val="50799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194560" y="7680963"/>
            <a:ext cx="39502080" cy="217246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194560" y="7680963"/>
            <a:ext cx="39502080" cy="217246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a:prstGeom prst="rect">
            <a:avLst/>
          </a:prstGeo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a:prstGeom prst="rect">
            <a:avLst/>
          </a:prstGeo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8" name="Footer Placeholder 7"/>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4" name="Footer Placeholder 3"/>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3" name="Footer Placeholder 2"/>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a:prstGeom prst="rect">
            <a:avLst/>
          </a:prstGeo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a:prstGeom prst="rect">
            <a:avLst/>
          </a:prstGeo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a:prstGeom prst="rect">
            <a:avLst/>
          </a:prstGeo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4/24/2018</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0" y="0"/>
            <a:ext cx="43891200" cy="32918400"/>
          </a:xfrm>
          <a:prstGeom prst="rect">
            <a:avLst/>
          </a:prstGeom>
          <a:solidFill>
            <a:srgbClr val="92D050">
              <a:alpha val="50000"/>
            </a:srgbClr>
          </a:solidFill>
          <a:ln>
            <a:noFill/>
          </a:ln>
          <a:effectLst>
            <a:innerShdw blurRad="63500" dist="50800" dir="540000">
              <a:schemeClr val="accent3">
                <a:lumMod val="75000"/>
                <a:alpha val="80000"/>
              </a:scheme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2232082" y="4132494"/>
            <a:ext cx="2732376" cy="369332"/>
          </a:xfrm>
          <a:prstGeom prst="rect">
            <a:avLst/>
          </a:prstGeom>
          <a:noFill/>
        </p:spPr>
        <p:txBody>
          <a:bodyPr wrap="square" rtlCol="0">
            <a:spAutoFit/>
          </a:bodyPr>
          <a:lstStyle/>
          <a:p>
            <a:r>
              <a:rPr lang="en-US" sz="1800" dirty="0">
                <a:latin typeface="Verdana"/>
                <a:cs typeface="Verdana"/>
              </a:rPr>
              <a:t>School Logo Here</a:t>
            </a:r>
          </a:p>
        </p:txBody>
      </p:sp>
      <p:sp>
        <p:nvSpPr>
          <p:cNvPr id="72" name="TextBox 71"/>
          <p:cNvSpPr txBox="1"/>
          <p:nvPr/>
        </p:nvSpPr>
        <p:spPr>
          <a:xfrm>
            <a:off x="28091910" y="14048091"/>
            <a:ext cx="184666" cy="1415772"/>
          </a:xfrm>
          <a:prstGeom prst="rect">
            <a:avLst/>
          </a:prstGeom>
          <a:noFill/>
        </p:spPr>
        <p:txBody>
          <a:bodyPr wrap="none" rtlCol="0">
            <a:spAutoFit/>
          </a:bodyPr>
          <a:lstStyle/>
          <a:p>
            <a:endParaRPr lang="en-US" dirty="0"/>
          </a:p>
        </p:txBody>
      </p:sp>
      <p:sp>
        <p:nvSpPr>
          <p:cNvPr id="73" name="TextBox 72"/>
          <p:cNvSpPr txBox="1"/>
          <p:nvPr/>
        </p:nvSpPr>
        <p:spPr>
          <a:xfrm>
            <a:off x="27135722" y="14048091"/>
            <a:ext cx="184666" cy="1415772"/>
          </a:xfrm>
          <a:prstGeom prst="rect">
            <a:avLst/>
          </a:prstGeom>
          <a:noFill/>
        </p:spPr>
        <p:txBody>
          <a:bodyPr wrap="none" rtlCol="0">
            <a:spAutoFit/>
          </a:bodyPr>
          <a:lstStyle/>
          <a:p>
            <a:endParaRPr lang="en-US" dirty="0"/>
          </a:p>
        </p:txBody>
      </p:sp>
      <p:sp>
        <p:nvSpPr>
          <p:cNvPr id="74" name="TextBox 73"/>
          <p:cNvSpPr txBox="1"/>
          <p:nvPr/>
        </p:nvSpPr>
        <p:spPr>
          <a:xfrm>
            <a:off x="27320388" y="14048091"/>
            <a:ext cx="184666" cy="1415772"/>
          </a:xfrm>
          <a:prstGeom prst="rect">
            <a:avLst/>
          </a:prstGeom>
          <a:noFill/>
        </p:spPr>
        <p:txBody>
          <a:bodyPr wrap="none" rtlCol="0">
            <a:spAutoFit/>
          </a:bodyPr>
          <a:lstStyle/>
          <a:p>
            <a:endParaRPr lang="en-US" dirty="0"/>
          </a:p>
        </p:txBody>
      </p:sp>
      <p:sp>
        <p:nvSpPr>
          <p:cNvPr id="23" name="Rectangle 22"/>
          <p:cNvSpPr/>
          <p:nvPr/>
        </p:nvSpPr>
        <p:spPr>
          <a:xfrm>
            <a:off x="1186134" y="5334951"/>
            <a:ext cx="41370929" cy="4388049"/>
          </a:xfrm>
          <a:prstGeom prst="rect">
            <a:avLst/>
          </a:prstGeom>
          <a:solidFill>
            <a:schemeClr val="bg1"/>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1186134" y="5220100"/>
            <a:ext cx="41370928" cy="1423914"/>
          </a:xfrm>
          <a:prstGeom prst="rect">
            <a:avLst/>
          </a:prstGeom>
          <a:solidFill>
            <a:srgbClr val="0070C0"/>
          </a:solidFill>
          <a:ln>
            <a:solidFill>
              <a:schemeClr val="accent5">
                <a:lumMod val="75000"/>
              </a:schemeClr>
            </a:solidFill>
          </a:ln>
        </p:spPr>
        <p:txBody>
          <a:bodyPr wrap="none" tIns="228600" rtlCol="0">
            <a:noAutofit/>
          </a:bodyPr>
          <a:lstStyle/>
          <a:p>
            <a:pPr algn="ctr"/>
            <a:r>
              <a:rPr lang="en-US" sz="6000" b="1" dirty="0">
                <a:solidFill>
                  <a:schemeClr val="bg1"/>
                </a:solidFill>
                <a:latin typeface="Verdana"/>
                <a:cs typeface="Verdana"/>
              </a:rPr>
              <a:t>WHAT WE LEARNED</a:t>
            </a:r>
          </a:p>
        </p:txBody>
      </p:sp>
      <p:sp>
        <p:nvSpPr>
          <p:cNvPr id="25" name="Chevron 24"/>
          <p:cNvSpPr/>
          <p:nvPr/>
        </p:nvSpPr>
        <p:spPr>
          <a:xfrm>
            <a:off x="2296968" y="7508257"/>
            <a:ext cx="1003375" cy="1962693"/>
          </a:xfrm>
          <a:prstGeom prst="chevron">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Chevron 25"/>
          <p:cNvSpPr/>
          <p:nvPr/>
        </p:nvSpPr>
        <p:spPr>
          <a:xfrm>
            <a:off x="16070517" y="7486627"/>
            <a:ext cx="1003375" cy="1962693"/>
          </a:xfrm>
          <a:prstGeom prst="chevron">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Chevron 26"/>
          <p:cNvSpPr/>
          <p:nvPr/>
        </p:nvSpPr>
        <p:spPr>
          <a:xfrm>
            <a:off x="30651271" y="7508257"/>
            <a:ext cx="1003375" cy="1962693"/>
          </a:xfrm>
          <a:prstGeom prst="chevron">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3850155" y="7305829"/>
            <a:ext cx="10342473" cy="1962693"/>
          </a:xfrm>
          <a:prstGeom prst="rect">
            <a:avLst/>
          </a:prstGeom>
          <a:noFill/>
        </p:spPr>
        <p:txBody>
          <a:bodyPr wrap="square" rtlCol="0">
            <a:noAutofit/>
          </a:bodyPr>
          <a:lstStyle/>
          <a:p>
            <a:r>
              <a:rPr lang="en-US" sz="4000" dirty="0">
                <a:latin typeface="Verdana"/>
                <a:cs typeface="Verdana"/>
              </a:rPr>
              <a:t>Most residents already thought they understood and believed in the importance of shared decision making.</a:t>
            </a:r>
          </a:p>
          <a:p>
            <a:endParaRPr lang="en-US" sz="4000" dirty="0">
              <a:latin typeface="Verdana"/>
              <a:cs typeface="Verdana"/>
            </a:endParaRPr>
          </a:p>
        </p:txBody>
      </p:sp>
      <p:sp>
        <p:nvSpPr>
          <p:cNvPr id="29" name="TextBox 28"/>
          <p:cNvSpPr txBox="1"/>
          <p:nvPr/>
        </p:nvSpPr>
        <p:spPr>
          <a:xfrm>
            <a:off x="17749437" y="7406186"/>
            <a:ext cx="10342473" cy="1962693"/>
          </a:xfrm>
          <a:prstGeom prst="rect">
            <a:avLst/>
          </a:prstGeom>
          <a:noFill/>
        </p:spPr>
        <p:txBody>
          <a:bodyPr wrap="square" rtlCol="0">
            <a:noAutofit/>
          </a:bodyPr>
          <a:lstStyle/>
          <a:p>
            <a:r>
              <a:rPr lang="en-US" sz="4000" dirty="0">
                <a:latin typeface="Verdana"/>
                <a:cs typeface="Verdana"/>
              </a:rPr>
              <a:t>This curriculum expanded residents’ understanding of what shared decision making can be.</a:t>
            </a:r>
          </a:p>
          <a:p>
            <a:endParaRPr lang="en-US" sz="4000" dirty="0">
              <a:latin typeface="Verdana"/>
              <a:cs typeface="Verdana"/>
            </a:endParaRPr>
          </a:p>
        </p:txBody>
      </p:sp>
      <p:sp>
        <p:nvSpPr>
          <p:cNvPr id="30" name="TextBox 29"/>
          <p:cNvSpPr txBox="1"/>
          <p:nvPr/>
        </p:nvSpPr>
        <p:spPr>
          <a:xfrm>
            <a:off x="32049947" y="7360239"/>
            <a:ext cx="10342473" cy="1962693"/>
          </a:xfrm>
          <a:prstGeom prst="rect">
            <a:avLst/>
          </a:prstGeom>
          <a:noFill/>
        </p:spPr>
        <p:txBody>
          <a:bodyPr wrap="square" rtlCol="0">
            <a:noAutofit/>
          </a:bodyPr>
          <a:lstStyle/>
          <a:p>
            <a:r>
              <a:rPr lang="en-US" sz="4000" dirty="0">
                <a:latin typeface="Verdana"/>
                <a:cs typeface="Verdana"/>
              </a:rPr>
              <a:t>Residents want a protocol for shared decision making and want help implementing it. </a:t>
            </a:r>
          </a:p>
          <a:p>
            <a:endParaRPr lang="en-US" sz="4000" dirty="0">
              <a:latin typeface="Verdana"/>
              <a:cs typeface="Verdana"/>
            </a:endParaRPr>
          </a:p>
        </p:txBody>
      </p:sp>
      <p:sp>
        <p:nvSpPr>
          <p:cNvPr id="31" name="TextBox 30"/>
          <p:cNvSpPr txBox="1"/>
          <p:nvPr/>
        </p:nvSpPr>
        <p:spPr>
          <a:xfrm>
            <a:off x="12359610" y="6951886"/>
            <a:ext cx="19023978" cy="707886"/>
          </a:xfrm>
          <a:prstGeom prst="rect">
            <a:avLst/>
          </a:prstGeom>
          <a:noFill/>
        </p:spPr>
        <p:txBody>
          <a:bodyPr wrap="square" rtlCol="0">
            <a:spAutoFit/>
          </a:bodyPr>
          <a:lstStyle/>
          <a:p>
            <a:pPr algn="ctr"/>
            <a:endParaRPr lang="en-US" sz="4000" dirty="0">
              <a:latin typeface="Verdana"/>
              <a:cs typeface="Verdana"/>
            </a:endParaRPr>
          </a:p>
        </p:txBody>
      </p:sp>
      <p:sp>
        <p:nvSpPr>
          <p:cNvPr id="33" name="Rectangle 32"/>
          <p:cNvSpPr/>
          <p:nvPr/>
        </p:nvSpPr>
        <p:spPr>
          <a:xfrm>
            <a:off x="15065873" y="10255730"/>
            <a:ext cx="27494271" cy="21567044"/>
          </a:xfrm>
          <a:prstGeom prst="rect">
            <a:avLst/>
          </a:prstGeom>
          <a:solidFill>
            <a:schemeClr val="bg1"/>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8800" dirty="0">
                <a:latin typeface="Verdana"/>
                <a:cs typeface="Verdana"/>
              </a:rPr>
              <a:t>This curriculum expanded residents’ understanding of what shared decision making can be.</a:t>
            </a:r>
          </a:p>
        </p:txBody>
      </p:sp>
      <p:sp>
        <p:nvSpPr>
          <p:cNvPr id="36" name="TextBox 35"/>
          <p:cNvSpPr txBox="1"/>
          <p:nvPr/>
        </p:nvSpPr>
        <p:spPr>
          <a:xfrm>
            <a:off x="15100457" y="10255730"/>
            <a:ext cx="16554189" cy="1643324"/>
          </a:xfrm>
          <a:prstGeom prst="rect">
            <a:avLst/>
          </a:prstGeom>
          <a:solidFill>
            <a:srgbClr val="0070C0"/>
          </a:solidFill>
        </p:spPr>
        <p:txBody>
          <a:bodyPr wrap="none" tIns="228600" rtlCol="0">
            <a:noAutofit/>
          </a:bodyPr>
          <a:lstStyle/>
          <a:p>
            <a:pPr algn="ctr"/>
            <a:r>
              <a:rPr lang="en-US" sz="6000" b="1" dirty="0">
                <a:solidFill>
                  <a:schemeClr val="bg1"/>
                </a:solidFill>
                <a:latin typeface="Verdana"/>
                <a:cs typeface="Verdana"/>
              </a:rPr>
              <a:t>SURVEY RESULTS</a:t>
            </a:r>
          </a:p>
        </p:txBody>
      </p:sp>
      <p:sp>
        <p:nvSpPr>
          <p:cNvPr id="45" name="Rectangle 44"/>
          <p:cNvSpPr/>
          <p:nvPr/>
        </p:nvSpPr>
        <p:spPr>
          <a:xfrm>
            <a:off x="32005196" y="11899055"/>
            <a:ext cx="10551872" cy="19923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390"/>
          <p:cNvSpPr>
            <a:spLocks noChangeArrowheads="1"/>
          </p:cNvSpPr>
          <p:nvPr/>
        </p:nvSpPr>
        <p:spPr bwMode="auto">
          <a:xfrm>
            <a:off x="32005196" y="17483329"/>
            <a:ext cx="10387224" cy="6181344"/>
          </a:xfrm>
          <a:prstGeom prst="rect">
            <a:avLst/>
          </a:prstGeom>
          <a:noFill/>
          <a:ln w="9525">
            <a:noFill/>
            <a:miter lim="800000"/>
            <a:headEnd/>
            <a:tailEnd/>
          </a:ln>
          <a:effectLst/>
        </p:spPr>
        <p:txBody>
          <a:bodyPr>
            <a:prstTxWarp prst="textNoShape">
              <a:avLst/>
            </a:prstTxWarp>
          </a:bodyPr>
          <a:lstStyle/>
          <a:p>
            <a:pPr marL="710971" indent="-647491">
              <a:lnSpc>
                <a:spcPct val="90000"/>
              </a:lnSpc>
              <a:spcBef>
                <a:spcPct val="20000"/>
              </a:spcBef>
              <a:buFont typeface="Wingdings" panose="05000000000000000000" pitchFamily="2" charset="2"/>
              <a:buChar char="Ø"/>
            </a:pPr>
            <a:r>
              <a:rPr lang="en-US" sz="3800" dirty="0">
                <a:latin typeface="Verdana"/>
                <a:ea typeface="Times New Roman" pitchFamily="1" charset="0"/>
                <a:cs typeface="Verdana"/>
              </a:rPr>
              <a:t>“Really important content. Good Practice. Hard skill to learn but good start.”</a:t>
            </a:r>
          </a:p>
          <a:p>
            <a:pPr marL="710971" indent="-647491">
              <a:lnSpc>
                <a:spcPct val="90000"/>
              </a:lnSpc>
              <a:spcBef>
                <a:spcPct val="20000"/>
              </a:spcBef>
              <a:buFont typeface="Wingdings" panose="05000000000000000000" pitchFamily="2" charset="2"/>
              <a:buChar char="Ø"/>
            </a:pPr>
            <a:r>
              <a:rPr lang="en-US" sz="3800" dirty="0">
                <a:latin typeface="Verdana"/>
                <a:ea typeface="Times New Roman" pitchFamily="1" charset="0"/>
                <a:cs typeface="Verdana"/>
              </a:rPr>
              <a:t>“Today I used the content and I just took the course yesterday. Very relevant.” </a:t>
            </a:r>
          </a:p>
          <a:p>
            <a:pPr marL="634980" indent="-571500">
              <a:lnSpc>
                <a:spcPct val="90000"/>
              </a:lnSpc>
              <a:spcBef>
                <a:spcPct val="20000"/>
              </a:spcBef>
              <a:buFont typeface="Wingdings" panose="05000000000000000000" pitchFamily="2" charset="2"/>
              <a:buChar char="Ø"/>
            </a:pPr>
            <a:r>
              <a:rPr lang="en-US" sz="3800" dirty="0">
                <a:latin typeface="Verdana"/>
                <a:ea typeface="Times New Roman" pitchFamily="1" charset="0"/>
                <a:cs typeface="Verdana"/>
              </a:rPr>
              <a:t>“My patients with chronic medical conditions will start hearing about ACP from me. I’ll have the tools to make these conversations fruitful rather than frightful.” </a:t>
            </a:r>
          </a:p>
          <a:p>
            <a:pPr marL="342900" indent="-279400" eaLnBrk="1" hangingPunct="1">
              <a:lnSpc>
                <a:spcPct val="90000"/>
              </a:lnSpc>
              <a:spcBef>
                <a:spcPct val="20000"/>
              </a:spcBef>
            </a:pPr>
            <a:endParaRPr lang="en-US" sz="6000" dirty="0">
              <a:latin typeface="Arial" pitchFamily="1" charset="0"/>
              <a:ea typeface="Times New Roman" pitchFamily="1" charset="0"/>
              <a:cs typeface="Times New Roman" pitchFamily="1" charset="0"/>
            </a:endParaRPr>
          </a:p>
          <a:p>
            <a:pPr marL="342900" indent="-342900" eaLnBrk="1" hangingPunct="1">
              <a:lnSpc>
                <a:spcPct val="90000"/>
              </a:lnSpc>
              <a:spcBef>
                <a:spcPct val="20000"/>
              </a:spcBef>
            </a:pPr>
            <a:endParaRPr lang="en-US" sz="6000" i="1" dirty="0">
              <a:latin typeface="Arial" pitchFamily="1" charset="0"/>
              <a:ea typeface="Times New Roman" pitchFamily="1" charset="0"/>
              <a:cs typeface="Times New Roman" pitchFamily="1" charset="0"/>
            </a:endParaRPr>
          </a:p>
        </p:txBody>
      </p:sp>
      <p:sp>
        <p:nvSpPr>
          <p:cNvPr id="47" name="TextBox 46"/>
          <p:cNvSpPr txBox="1"/>
          <p:nvPr/>
        </p:nvSpPr>
        <p:spPr>
          <a:xfrm>
            <a:off x="31291861" y="15970250"/>
            <a:ext cx="11261046" cy="1378033"/>
          </a:xfrm>
          <a:prstGeom prst="rect">
            <a:avLst/>
          </a:prstGeom>
          <a:solidFill>
            <a:schemeClr val="accent1">
              <a:lumMod val="50000"/>
              <a:alpha val="65000"/>
            </a:schemeClr>
          </a:solidFill>
        </p:spPr>
        <p:txBody>
          <a:bodyPr wrap="none" tIns="228600" rtlCol="0">
            <a:noAutofit/>
          </a:bodyPr>
          <a:lstStyle/>
          <a:p>
            <a:pPr algn="ctr"/>
            <a:r>
              <a:rPr lang="en-US" sz="5000" b="1" dirty="0">
                <a:solidFill>
                  <a:schemeClr val="bg1"/>
                </a:solidFill>
                <a:latin typeface="Verdana"/>
                <a:cs typeface="Verdana"/>
              </a:rPr>
              <a:t>RESIDENT RESPONSES</a:t>
            </a:r>
          </a:p>
        </p:txBody>
      </p:sp>
      <p:sp>
        <p:nvSpPr>
          <p:cNvPr id="48" name="TextBox 47"/>
          <p:cNvSpPr txBox="1"/>
          <p:nvPr/>
        </p:nvSpPr>
        <p:spPr>
          <a:xfrm>
            <a:off x="31608718" y="24149722"/>
            <a:ext cx="10936999" cy="1465381"/>
          </a:xfrm>
          <a:prstGeom prst="rect">
            <a:avLst/>
          </a:prstGeom>
          <a:solidFill>
            <a:schemeClr val="accent1">
              <a:lumMod val="50000"/>
              <a:alpha val="65000"/>
            </a:schemeClr>
          </a:solidFill>
        </p:spPr>
        <p:txBody>
          <a:bodyPr wrap="none" tIns="228600" rtlCol="0">
            <a:noAutofit/>
          </a:bodyPr>
          <a:lstStyle/>
          <a:p>
            <a:pPr algn="ctr"/>
            <a:r>
              <a:rPr lang="en-US" sz="5000" b="1" dirty="0">
                <a:solidFill>
                  <a:srgbClr val="FFFFFF"/>
                </a:solidFill>
                <a:latin typeface="Verdana"/>
                <a:cs typeface="Verdana"/>
              </a:rPr>
              <a:t>FUTURE IMPLICATIONS</a:t>
            </a:r>
          </a:p>
        </p:txBody>
      </p:sp>
      <p:sp>
        <p:nvSpPr>
          <p:cNvPr id="32" name="Rectangle 31"/>
          <p:cNvSpPr/>
          <p:nvPr/>
        </p:nvSpPr>
        <p:spPr>
          <a:xfrm>
            <a:off x="1164583" y="10255730"/>
            <a:ext cx="13297690" cy="21567044"/>
          </a:xfrm>
          <a:prstGeom prst="rect">
            <a:avLst/>
          </a:prstGeom>
          <a:solidFill>
            <a:schemeClr val="bg1"/>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TextBox 37"/>
          <p:cNvSpPr txBox="1"/>
          <p:nvPr/>
        </p:nvSpPr>
        <p:spPr>
          <a:xfrm>
            <a:off x="1143254" y="26431661"/>
            <a:ext cx="13297690" cy="1423914"/>
          </a:xfrm>
          <a:prstGeom prst="rect">
            <a:avLst/>
          </a:prstGeom>
          <a:solidFill>
            <a:srgbClr val="0070C0"/>
          </a:solidFill>
          <a:ln>
            <a:solidFill>
              <a:schemeClr val="accent5">
                <a:lumMod val="75000"/>
              </a:schemeClr>
            </a:solidFill>
          </a:ln>
        </p:spPr>
        <p:txBody>
          <a:bodyPr wrap="none" tIns="228600" rtlCol="0">
            <a:noAutofit/>
          </a:bodyPr>
          <a:lstStyle/>
          <a:p>
            <a:pPr algn="ctr"/>
            <a:r>
              <a:rPr lang="en-US" sz="6000" b="1" dirty="0">
                <a:solidFill>
                  <a:schemeClr val="bg1"/>
                </a:solidFill>
                <a:latin typeface="Verdana"/>
                <a:cs typeface="Verdana"/>
              </a:rPr>
              <a:t>BIBLIOGRAPHY</a:t>
            </a:r>
          </a:p>
        </p:txBody>
      </p:sp>
      <p:sp>
        <p:nvSpPr>
          <p:cNvPr id="37" name="TextBox 36"/>
          <p:cNvSpPr txBox="1"/>
          <p:nvPr/>
        </p:nvSpPr>
        <p:spPr>
          <a:xfrm>
            <a:off x="1186135" y="17483328"/>
            <a:ext cx="13297690" cy="1423914"/>
          </a:xfrm>
          <a:prstGeom prst="rect">
            <a:avLst/>
          </a:prstGeom>
          <a:solidFill>
            <a:srgbClr val="0070C0"/>
          </a:solidFill>
          <a:ln>
            <a:solidFill>
              <a:schemeClr val="accent5">
                <a:lumMod val="75000"/>
              </a:schemeClr>
            </a:solidFill>
          </a:ln>
        </p:spPr>
        <p:txBody>
          <a:bodyPr wrap="none" tIns="228600" rtlCol="0">
            <a:noAutofit/>
          </a:bodyPr>
          <a:lstStyle/>
          <a:p>
            <a:pPr algn="ctr"/>
            <a:r>
              <a:rPr lang="en-US" sz="6000" b="1" dirty="0">
                <a:solidFill>
                  <a:schemeClr val="bg1"/>
                </a:solidFill>
                <a:latin typeface="Verdana"/>
                <a:cs typeface="Verdana"/>
              </a:rPr>
              <a:t>METHODS</a:t>
            </a:r>
          </a:p>
        </p:txBody>
      </p:sp>
      <p:sp>
        <p:nvSpPr>
          <p:cNvPr id="70" name="TextBox 69"/>
          <p:cNvSpPr txBox="1"/>
          <p:nvPr/>
        </p:nvSpPr>
        <p:spPr>
          <a:xfrm>
            <a:off x="1164583" y="10255730"/>
            <a:ext cx="13297690" cy="1607047"/>
          </a:xfrm>
          <a:prstGeom prst="rect">
            <a:avLst/>
          </a:prstGeom>
          <a:solidFill>
            <a:srgbClr val="0070C0"/>
          </a:solidFill>
          <a:ln>
            <a:solidFill>
              <a:schemeClr val="accent5">
                <a:lumMod val="75000"/>
              </a:schemeClr>
            </a:solidFill>
          </a:ln>
        </p:spPr>
        <p:txBody>
          <a:bodyPr wrap="none" tIns="228600" rtlCol="0">
            <a:noAutofit/>
          </a:bodyPr>
          <a:lstStyle/>
          <a:p>
            <a:pPr algn="ctr"/>
            <a:r>
              <a:rPr lang="en-US" sz="6000" b="1" dirty="0">
                <a:solidFill>
                  <a:schemeClr val="bg1"/>
                </a:solidFill>
                <a:latin typeface="Verdana"/>
                <a:cs typeface="Verdana"/>
              </a:rPr>
              <a:t>BACKGROUND</a:t>
            </a:r>
          </a:p>
        </p:txBody>
      </p:sp>
      <p:sp>
        <p:nvSpPr>
          <p:cNvPr id="39" name="Text Box 4355"/>
          <p:cNvSpPr txBox="1">
            <a:spLocks noChangeArrowheads="1"/>
          </p:cNvSpPr>
          <p:nvPr/>
        </p:nvSpPr>
        <p:spPr bwMode="auto">
          <a:xfrm>
            <a:off x="2149963" y="12319787"/>
            <a:ext cx="10975918" cy="5163541"/>
          </a:xfrm>
          <a:prstGeom prst="rect">
            <a:avLst/>
          </a:prstGeom>
          <a:noFill/>
          <a:ln w="9525">
            <a:noFill/>
            <a:miter lim="800000"/>
            <a:headEnd/>
            <a:tailEnd/>
          </a:ln>
          <a:effectLst/>
        </p:spPr>
        <p:txBody>
          <a:bodyPr wrap="square">
            <a:prstTxWarp prst="textNoShape">
              <a:avLst/>
            </a:prstTxWarp>
            <a:noAutofit/>
          </a:bodyPr>
          <a:lstStyle/>
          <a:p>
            <a:pPr>
              <a:tabLst>
                <a:tab pos="762000" algn="l"/>
              </a:tabLst>
            </a:pPr>
            <a:r>
              <a:rPr lang="en-US" sz="4000" dirty="0">
                <a:latin typeface="Verdana"/>
                <a:cs typeface="Verdana"/>
              </a:rPr>
              <a:t>The definition of shared decision making continues to evolve as the use of shared decision making becomes increasingly important in health care delivery. More conversation between patient and provider around goals and values is needed for the team to make the best treatment decisions.  </a:t>
            </a:r>
          </a:p>
          <a:p>
            <a:pPr>
              <a:tabLst>
                <a:tab pos="762000" algn="l"/>
              </a:tabLst>
            </a:pPr>
            <a:endParaRPr lang="en-US" sz="4000" dirty="0">
              <a:latin typeface="Verdana"/>
              <a:cs typeface="Verdana"/>
            </a:endParaRPr>
          </a:p>
        </p:txBody>
      </p:sp>
      <p:sp>
        <p:nvSpPr>
          <p:cNvPr id="40" name="Text Box 4355"/>
          <p:cNvSpPr txBox="1">
            <a:spLocks noChangeArrowheads="1"/>
          </p:cNvSpPr>
          <p:nvPr/>
        </p:nvSpPr>
        <p:spPr bwMode="auto">
          <a:xfrm>
            <a:off x="2149963" y="19352359"/>
            <a:ext cx="10975918" cy="6718554"/>
          </a:xfrm>
          <a:prstGeom prst="rect">
            <a:avLst/>
          </a:prstGeom>
          <a:noFill/>
          <a:ln w="9525">
            <a:noFill/>
            <a:miter lim="800000"/>
            <a:headEnd/>
            <a:tailEnd/>
          </a:ln>
          <a:effectLst/>
        </p:spPr>
        <p:txBody>
          <a:bodyPr wrap="square">
            <a:prstTxWarp prst="textNoShape">
              <a:avLst/>
            </a:prstTxWarp>
            <a:noAutofit/>
          </a:bodyPr>
          <a:lstStyle/>
          <a:p>
            <a:pPr marL="742950" indent="-742950">
              <a:buFont typeface="Wingdings" panose="05000000000000000000" pitchFamily="2" charset="2"/>
              <a:buChar char="Ø"/>
              <a:tabLst>
                <a:tab pos="761760" algn="l"/>
              </a:tabLst>
            </a:pPr>
            <a:r>
              <a:rPr lang="en-US" sz="4000" dirty="0">
                <a:latin typeface="Verdana"/>
                <a:cs typeface="Verdana"/>
              </a:rPr>
              <a:t>Taught Shared Decision Making in Serious Illness (SDMSI) curriculum created by Respecting Choices to 26 family medicine residents.</a:t>
            </a:r>
          </a:p>
          <a:p>
            <a:pPr marL="742950" indent="-742950">
              <a:buFont typeface="Wingdings" panose="05000000000000000000" pitchFamily="2" charset="2"/>
              <a:buChar char="Ø"/>
              <a:tabLst>
                <a:tab pos="761760" algn="l"/>
              </a:tabLst>
            </a:pPr>
            <a:r>
              <a:rPr lang="en-US" sz="4000" dirty="0">
                <a:latin typeface="Verdana"/>
                <a:cs typeface="Verdana"/>
              </a:rPr>
              <a:t>Residents were placed in three groups and attended a five hour course which included role-play.</a:t>
            </a:r>
          </a:p>
          <a:p>
            <a:pPr marL="742950" indent="-742950">
              <a:buFont typeface="Wingdings" panose="05000000000000000000" pitchFamily="2" charset="2"/>
              <a:buChar char="Ø"/>
              <a:tabLst>
                <a:tab pos="761760" algn="l"/>
              </a:tabLst>
            </a:pPr>
            <a:r>
              <a:rPr lang="en-US" sz="4000" dirty="0">
                <a:latin typeface="Verdana"/>
                <a:cs typeface="Verdana"/>
              </a:rPr>
              <a:t>Residents completed a pre/post survey regarding their attitudes and competence about shared decision making.</a:t>
            </a:r>
          </a:p>
          <a:p>
            <a:pPr>
              <a:tabLst>
                <a:tab pos="761760" algn="l"/>
              </a:tabLst>
            </a:pPr>
            <a:endParaRPr lang="en-US" sz="4000" dirty="0">
              <a:latin typeface="Verdana"/>
              <a:cs typeface="Verdana"/>
            </a:endParaRPr>
          </a:p>
          <a:p>
            <a:pPr>
              <a:tabLst>
                <a:tab pos="762000" algn="l"/>
              </a:tabLst>
            </a:pPr>
            <a:endParaRPr lang="en-US" sz="4000" dirty="0">
              <a:latin typeface="Verdana"/>
              <a:cs typeface="Verdana"/>
            </a:endParaRPr>
          </a:p>
        </p:txBody>
      </p:sp>
      <p:sp>
        <p:nvSpPr>
          <p:cNvPr id="41" name="Text Box 4355"/>
          <p:cNvSpPr txBox="1">
            <a:spLocks noChangeArrowheads="1"/>
          </p:cNvSpPr>
          <p:nvPr/>
        </p:nvSpPr>
        <p:spPr bwMode="auto">
          <a:xfrm>
            <a:off x="2296968" y="27946279"/>
            <a:ext cx="10975918" cy="3730288"/>
          </a:xfrm>
          <a:prstGeom prst="rect">
            <a:avLst/>
          </a:prstGeom>
          <a:noFill/>
          <a:ln w="9525">
            <a:noFill/>
            <a:miter lim="800000"/>
            <a:headEnd/>
            <a:tailEnd/>
          </a:ln>
          <a:effectLst/>
        </p:spPr>
        <p:txBody>
          <a:bodyPr wrap="square">
            <a:prstTxWarp prst="textNoShape">
              <a:avLst/>
            </a:prstTxWarp>
            <a:noAutofit/>
          </a:bodyPr>
          <a:lstStyle/>
          <a:p>
            <a:pPr marL="571500" indent="-571500">
              <a:buFont typeface="Arial" panose="020B0604020202020204" pitchFamily="34" charset="0"/>
              <a:buChar char="•"/>
              <a:tabLst>
                <a:tab pos="761760" algn="l"/>
              </a:tabLst>
            </a:pPr>
            <a:endParaRPr lang="en-US" sz="2800" dirty="0">
              <a:latin typeface="Arial" pitchFamily="1" charset="0"/>
            </a:endParaRPr>
          </a:p>
          <a:p>
            <a:pPr marL="571500" indent="-571500">
              <a:buFont typeface="Arial" panose="020B0604020202020204" pitchFamily="34" charset="0"/>
              <a:buChar char="•"/>
              <a:tabLst>
                <a:tab pos="761760" algn="l"/>
              </a:tabLst>
            </a:pPr>
            <a:r>
              <a:rPr lang="en-US" sz="2800" dirty="0">
                <a:latin typeface="Arial" pitchFamily="1" charset="0"/>
              </a:rPr>
              <a:t>Barry, M. &amp; </a:t>
            </a:r>
            <a:r>
              <a:rPr lang="en-US" sz="2800" dirty="0" err="1">
                <a:latin typeface="Arial" pitchFamily="1" charset="0"/>
              </a:rPr>
              <a:t>Edgman-Levitan</a:t>
            </a:r>
            <a:r>
              <a:rPr lang="en-US" sz="2800" dirty="0">
                <a:latin typeface="Arial" pitchFamily="1" charset="0"/>
              </a:rPr>
              <a:t>, S (2012). Shared Decision Making – The Pinnacle of Patient-Centered Care. </a:t>
            </a:r>
            <a:r>
              <a:rPr lang="en-US" sz="2800" i="1" dirty="0">
                <a:latin typeface="Arial" pitchFamily="1" charset="0"/>
              </a:rPr>
              <a:t>NEJM. 366</a:t>
            </a:r>
            <a:r>
              <a:rPr lang="en-US" sz="2800" dirty="0">
                <a:latin typeface="Arial" pitchFamily="1" charset="0"/>
              </a:rPr>
              <a:t>, 780-781</a:t>
            </a:r>
          </a:p>
          <a:p>
            <a:pPr marL="571500" indent="-571500">
              <a:buFont typeface="Arial" panose="020B0604020202020204" pitchFamily="34" charset="0"/>
              <a:buChar char="•"/>
              <a:tabLst>
                <a:tab pos="761760" algn="l"/>
              </a:tabLst>
            </a:pPr>
            <a:r>
              <a:rPr lang="en-US" sz="2800" dirty="0">
                <a:latin typeface="Arial" pitchFamily="1" charset="0"/>
              </a:rPr>
              <a:t>Hargraves, I., </a:t>
            </a:r>
            <a:r>
              <a:rPr lang="en-US" sz="2800" dirty="0" err="1">
                <a:latin typeface="Arial" pitchFamily="1" charset="0"/>
              </a:rPr>
              <a:t>LeBlarnc</a:t>
            </a:r>
            <a:r>
              <a:rPr lang="en-US" sz="2800" dirty="0">
                <a:latin typeface="Arial" pitchFamily="1" charset="0"/>
              </a:rPr>
              <a:t>, A. Shah, N.D. &amp; </a:t>
            </a:r>
            <a:r>
              <a:rPr lang="en-US" sz="2800" dirty="0" err="1">
                <a:latin typeface="Arial" pitchFamily="1" charset="0"/>
              </a:rPr>
              <a:t>Montori</a:t>
            </a:r>
            <a:r>
              <a:rPr lang="en-US" sz="2800" dirty="0">
                <a:latin typeface="Arial" pitchFamily="1" charset="0"/>
              </a:rPr>
              <a:t>, V.M. (2016) Shared Decision Making: The need for patient-clinician conversation, not just information. </a:t>
            </a:r>
            <a:r>
              <a:rPr lang="en-US" sz="2800" i="1" dirty="0">
                <a:latin typeface="Arial" pitchFamily="1" charset="0"/>
              </a:rPr>
              <a:t>Health Affairs, 35</a:t>
            </a:r>
            <a:r>
              <a:rPr lang="en-US" sz="2800" dirty="0">
                <a:latin typeface="Arial" pitchFamily="1" charset="0"/>
              </a:rPr>
              <a:t>(4), 627-629.</a:t>
            </a:r>
          </a:p>
          <a:p>
            <a:pPr marL="571500" indent="-571500">
              <a:buFont typeface="Arial" panose="020B0604020202020204" pitchFamily="34" charset="0"/>
              <a:buChar char="•"/>
              <a:tabLst>
                <a:tab pos="761760" algn="l"/>
              </a:tabLst>
            </a:pPr>
            <a:r>
              <a:rPr lang="en-US" sz="2800" dirty="0">
                <a:latin typeface="Arial" pitchFamily="1" charset="0"/>
              </a:rPr>
              <a:t>Kaplan, R.S., Haas, D.A. &amp; </a:t>
            </a:r>
            <a:r>
              <a:rPr lang="en-US" sz="2800" dirty="0" err="1">
                <a:latin typeface="Arial" pitchFamily="1" charset="0"/>
              </a:rPr>
              <a:t>Warsh</a:t>
            </a:r>
            <a:r>
              <a:rPr lang="en-US" sz="2800" dirty="0">
                <a:latin typeface="Arial" pitchFamily="1" charset="0"/>
              </a:rPr>
              <a:t>, J. (2016, November 17). Adding Value by Talking More. </a:t>
            </a:r>
            <a:r>
              <a:rPr lang="en-US" sz="2800" i="1" dirty="0">
                <a:latin typeface="Arial" pitchFamily="1" charset="0"/>
              </a:rPr>
              <a:t>N </a:t>
            </a:r>
            <a:r>
              <a:rPr lang="en-US" sz="2800" i="1" dirty="0" err="1">
                <a:latin typeface="Arial" pitchFamily="1" charset="0"/>
              </a:rPr>
              <a:t>Engl</a:t>
            </a:r>
            <a:r>
              <a:rPr lang="en-US" sz="2800" i="1" dirty="0">
                <a:latin typeface="Arial" pitchFamily="1" charset="0"/>
              </a:rPr>
              <a:t> J Med 375</a:t>
            </a:r>
            <a:r>
              <a:rPr lang="en-US" sz="2800" dirty="0">
                <a:latin typeface="Arial" pitchFamily="1" charset="0"/>
              </a:rPr>
              <a:t>(20) </a:t>
            </a:r>
          </a:p>
          <a:p>
            <a:pPr marL="571500" indent="-571500">
              <a:buFont typeface="Arial" panose="020B0604020202020204" pitchFamily="34" charset="0"/>
              <a:buChar char="•"/>
              <a:tabLst>
                <a:tab pos="761760" algn="l"/>
              </a:tabLst>
            </a:pPr>
            <a:endParaRPr lang="en-US" sz="5400" dirty="0">
              <a:latin typeface="Arial" pitchFamily="1" charset="0"/>
            </a:endParaRPr>
          </a:p>
        </p:txBody>
      </p:sp>
      <p:grpSp>
        <p:nvGrpSpPr>
          <p:cNvPr id="59" name="Group 58"/>
          <p:cNvGrpSpPr/>
          <p:nvPr/>
        </p:nvGrpSpPr>
        <p:grpSpPr>
          <a:xfrm>
            <a:off x="1186134" y="1281171"/>
            <a:ext cx="41405511" cy="3655996"/>
            <a:chOff x="1231904" y="1281171"/>
            <a:chExt cx="32531635" cy="3655996"/>
          </a:xfrm>
        </p:grpSpPr>
        <p:sp>
          <p:nvSpPr>
            <p:cNvPr id="9" name="TextBox 8"/>
            <p:cNvSpPr txBox="1"/>
            <p:nvPr/>
          </p:nvSpPr>
          <p:spPr>
            <a:xfrm>
              <a:off x="1231904" y="1281171"/>
              <a:ext cx="32531635" cy="3655996"/>
            </a:xfrm>
            <a:prstGeom prst="rect">
              <a:avLst/>
            </a:prstGeom>
            <a:solidFill>
              <a:srgbClr val="0070C0">
                <a:alpha val="99000"/>
              </a:srgbClr>
            </a:solidFill>
            <a:ln w="76200" cap="sq">
              <a:solidFill>
                <a:schemeClr val="bg1"/>
              </a:solidFill>
              <a:bevel/>
            </a:ln>
          </p:spPr>
          <p:txBody>
            <a:bodyPr wrap="square" rtlCol="0">
              <a:spAutoFit/>
            </a:bodyPr>
            <a:lstStyle/>
            <a:p>
              <a:endParaRPr lang="en-US" dirty="0"/>
            </a:p>
          </p:txBody>
        </p:sp>
        <p:sp>
          <p:nvSpPr>
            <p:cNvPr id="10" name="TextBox 9"/>
            <p:cNvSpPr txBox="1"/>
            <p:nvPr/>
          </p:nvSpPr>
          <p:spPr>
            <a:xfrm>
              <a:off x="1622294" y="1732730"/>
              <a:ext cx="31845869" cy="2154436"/>
            </a:xfrm>
            <a:prstGeom prst="rect">
              <a:avLst/>
            </a:prstGeom>
            <a:solidFill>
              <a:srgbClr val="0070C0"/>
            </a:solidFill>
          </p:spPr>
          <p:txBody>
            <a:bodyPr wrap="square" rtlCol="0">
              <a:spAutoFit/>
            </a:bodyPr>
            <a:lstStyle/>
            <a:p>
              <a:pPr defTabSz="5751513" eaLnBrk="0" hangingPunct="0">
                <a:lnSpc>
                  <a:spcPts val="9000"/>
                </a:lnSpc>
                <a:spcAft>
                  <a:spcPts val="600"/>
                </a:spcAft>
              </a:pPr>
              <a:r>
                <a:rPr lang="en-US" sz="8000" b="1" cap="all" dirty="0">
                  <a:solidFill>
                    <a:srgbClr val="FFFFFF"/>
                  </a:solidFill>
                  <a:latin typeface="Verdana"/>
                  <a:cs typeface="Verdana"/>
                </a:rPr>
                <a:t>Resident attitudes in shared decision making </a:t>
              </a:r>
            </a:p>
            <a:p>
              <a:pPr defTabSz="5751513" eaLnBrk="0" hangingPunct="0">
                <a:spcAft>
                  <a:spcPts val="600"/>
                </a:spcAft>
              </a:pPr>
              <a:r>
                <a:rPr lang="en-US" sz="5400" dirty="0">
                  <a:solidFill>
                    <a:schemeClr val="bg1"/>
                  </a:solidFill>
                  <a:latin typeface="Verdana"/>
                  <a:ea typeface="Arial" pitchFamily="-65" charset="0"/>
                  <a:cs typeface="Verdana"/>
                </a:rPr>
                <a:t>Jen Nelson Albee, LICSW; Jennifer Jones, MD; Jason Wall, MD; Jonathan Sande, MD</a:t>
              </a:r>
              <a:endParaRPr lang="en-US" sz="5400" baseline="30000" dirty="0">
                <a:solidFill>
                  <a:schemeClr val="bg1"/>
                </a:solidFill>
                <a:latin typeface="Verdana"/>
                <a:ea typeface="Arial" pitchFamily="-65" charset="0"/>
                <a:cs typeface="Verdana"/>
              </a:endParaRPr>
            </a:p>
          </p:txBody>
        </p:sp>
      </p:grpSp>
      <p:sp>
        <p:nvSpPr>
          <p:cNvPr id="2" name="TextBox 1"/>
          <p:cNvSpPr txBox="1"/>
          <p:nvPr/>
        </p:nvSpPr>
        <p:spPr>
          <a:xfrm>
            <a:off x="32049948" y="25297911"/>
            <a:ext cx="10182210" cy="6524863"/>
          </a:xfrm>
          <a:prstGeom prst="rect">
            <a:avLst/>
          </a:prstGeom>
          <a:noFill/>
        </p:spPr>
        <p:txBody>
          <a:bodyPr wrap="square" rtlCol="0">
            <a:spAutoFit/>
          </a:bodyPr>
          <a:lstStyle/>
          <a:p>
            <a:pPr marL="742950" indent="-742950">
              <a:buAutoNum type="arabicPeriod"/>
            </a:pPr>
            <a:endParaRPr lang="en-US" sz="3800" dirty="0">
              <a:latin typeface="Verdana" panose="020B0604030504040204" pitchFamily="34" charset="0"/>
              <a:ea typeface="Verdana" panose="020B0604030504040204" pitchFamily="34" charset="0"/>
              <a:cs typeface="Verdana" panose="020B0604030504040204" pitchFamily="34" charset="0"/>
            </a:endParaRPr>
          </a:p>
          <a:p>
            <a:pPr marL="742950" indent="-742950">
              <a:buFont typeface="Wingdings" panose="05000000000000000000" pitchFamily="2" charset="2"/>
              <a:buChar char="Ø"/>
            </a:pPr>
            <a:r>
              <a:rPr lang="en-US" sz="3800" dirty="0">
                <a:latin typeface="Verdana" panose="020B0604030504040204" pitchFamily="34" charset="0"/>
                <a:ea typeface="Verdana" panose="020B0604030504040204" pitchFamily="34" charset="0"/>
                <a:cs typeface="Verdana" panose="020B0604030504040204" pitchFamily="34" charset="0"/>
              </a:rPr>
              <a:t>Continue to support residents in implementing this curriculum via didactic refreshers, video review or direct observation.</a:t>
            </a:r>
          </a:p>
          <a:p>
            <a:pPr marL="742950" indent="-742950">
              <a:buFont typeface="Wingdings" panose="05000000000000000000" pitchFamily="2" charset="2"/>
              <a:buChar char="Ø"/>
            </a:pPr>
            <a:r>
              <a:rPr lang="en-US" sz="3800" dirty="0">
                <a:latin typeface="Verdana" panose="020B0604030504040204" pitchFamily="34" charset="0"/>
                <a:ea typeface="Verdana" panose="020B0604030504040204" pitchFamily="34" charset="0"/>
                <a:cs typeface="Verdana" panose="020B0604030504040204" pitchFamily="34" charset="0"/>
              </a:rPr>
              <a:t>Promote use for chronic disease as well as serious illness.</a:t>
            </a:r>
          </a:p>
          <a:p>
            <a:pPr marL="742950" indent="-742950">
              <a:buFont typeface="Wingdings" panose="05000000000000000000" pitchFamily="2" charset="2"/>
              <a:buChar char="Ø"/>
            </a:pPr>
            <a:r>
              <a:rPr lang="en-US" sz="3800" dirty="0">
                <a:latin typeface="Verdana" panose="020B0604030504040204" pitchFamily="34" charset="0"/>
                <a:ea typeface="Verdana" panose="020B0604030504040204" pitchFamily="34" charset="0"/>
                <a:cs typeface="Verdana" panose="020B0604030504040204" pitchFamily="34" charset="0"/>
              </a:rPr>
              <a:t>Require ten SDMSI patient encounters in three years for graduation. </a:t>
            </a:r>
          </a:p>
          <a:p>
            <a:pPr marL="742950" indent="-742950">
              <a:buAutoNum type="arabicPeriod"/>
            </a:pPr>
            <a:endParaRPr lang="en-US" sz="3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2" name="Chart 41">
            <a:extLst>
              <a:ext uri="{FF2B5EF4-FFF2-40B4-BE49-F238E27FC236}">
                <a16:creationId xmlns:a16="http://schemas.microsoft.com/office/drawing/2014/main" id="{6D511C8E-544D-49FC-8C24-0C04F654D712}"/>
              </a:ext>
            </a:extLst>
          </p:cNvPr>
          <p:cNvGraphicFramePr/>
          <p:nvPr>
            <p:extLst>
              <p:ext uri="{D42A27DB-BD31-4B8C-83A1-F6EECF244321}">
                <p14:modId xmlns:p14="http://schemas.microsoft.com/office/powerpoint/2010/main" val="1765979723"/>
              </p:ext>
            </p:extLst>
          </p:nvPr>
        </p:nvGraphicFramePr>
        <p:xfrm>
          <a:off x="15316596" y="11899055"/>
          <a:ext cx="16338050" cy="18971089"/>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34"/>
          <p:cNvSpPr txBox="1"/>
          <p:nvPr/>
        </p:nvSpPr>
        <p:spPr>
          <a:xfrm>
            <a:off x="18078621" y="30870144"/>
            <a:ext cx="14569661" cy="584775"/>
          </a:xfrm>
          <a:prstGeom prst="rect">
            <a:avLst/>
          </a:prstGeom>
          <a:noFill/>
        </p:spPr>
        <p:txBody>
          <a:bodyPr wrap="square" rtlCol="0">
            <a:spAutoFit/>
          </a:bodyPr>
          <a:lstStyle/>
          <a:p>
            <a:r>
              <a:rPr lang="en-US" sz="3200" dirty="0">
                <a:latin typeface="Verdana" panose="020B0604030504040204" pitchFamily="34" charset="0"/>
                <a:ea typeface="Verdana" panose="020B0604030504040204" pitchFamily="34" charset="0"/>
                <a:cs typeface="Verdana" panose="020B0604030504040204" pitchFamily="34" charset="0"/>
              </a:rPr>
              <a:t>****p=.0423 ***p=.0005 **p=.0001 *p=.0389</a:t>
            </a:r>
          </a:p>
        </p:txBody>
      </p:sp>
      <p:sp>
        <p:nvSpPr>
          <p:cNvPr id="3" name="Rectangle 2"/>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1pPr>
            <a:lvl2pPr marL="4572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2pPr>
            <a:lvl3pPr marL="9144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3pPr>
            <a:lvl4pPr marL="13716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4pPr>
            <a:lvl5pPr marL="18288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5pPr>
            <a:lvl6pPr marL="22860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6pPr>
            <a:lvl7pPr marL="27432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7pPr>
            <a:lvl8pPr marL="32004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8pPr>
            <a:lvl9pPr marL="36576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0" y="45720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1pPr>
            <a:lvl2pPr marL="4572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2pPr>
            <a:lvl3pPr marL="9144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3pPr>
            <a:lvl4pPr marL="13716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4pPr>
            <a:lvl5pPr marL="18288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5pPr>
            <a:lvl6pPr marL="22860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6pPr>
            <a:lvl7pPr marL="27432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7pPr>
            <a:lvl8pPr marL="32004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8pPr>
            <a:lvl9pPr marL="3657600" fontAlgn="base">
              <a:spcBef>
                <a:spcPct val="0"/>
              </a:spcBef>
              <a:spcAft>
                <a:spcPct val="0"/>
              </a:spcAft>
              <a:tabLst>
                <a:tab pos="2743200" algn="ctr"/>
                <a:tab pos="54864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43" name="Picture 7" descr="H:\High resolution logo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02394" y="1997189"/>
            <a:ext cx="9129764" cy="1625517"/>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31654646" y="10255730"/>
            <a:ext cx="10951697" cy="1643324"/>
          </a:xfrm>
          <a:prstGeom prst="rect">
            <a:avLst/>
          </a:prstGeom>
          <a:solidFill>
            <a:schemeClr val="accent1">
              <a:lumMod val="50000"/>
              <a:alpha val="65000"/>
            </a:schemeClr>
          </a:solidFill>
        </p:spPr>
        <p:txBody>
          <a:bodyPr wrap="none" tIns="228600" rtlCol="0">
            <a:noAutofit/>
          </a:bodyPr>
          <a:lstStyle/>
          <a:p>
            <a:pPr algn="ctr"/>
            <a:r>
              <a:rPr lang="en-US" sz="5000" b="1" dirty="0">
                <a:solidFill>
                  <a:schemeClr val="bg1"/>
                </a:solidFill>
                <a:latin typeface="Verdana"/>
                <a:cs typeface="Verdana"/>
              </a:rPr>
              <a:t>RESULTS SUMMARY</a:t>
            </a:r>
          </a:p>
        </p:txBody>
      </p:sp>
      <p:sp>
        <p:nvSpPr>
          <p:cNvPr id="56" name="TextBox 55"/>
          <p:cNvSpPr txBox="1"/>
          <p:nvPr/>
        </p:nvSpPr>
        <p:spPr>
          <a:xfrm>
            <a:off x="32049948" y="11784489"/>
            <a:ext cx="10182210" cy="4185761"/>
          </a:xfrm>
          <a:prstGeom prst="rect">
            <a:avLst/>
          </a:prstGeom>
          <a:noFill/>
        </p:spPr>
        <p:txBody>
          <a:bodyPr wrap="square" rtlCol="0">
            <a:spAutoFit/>
          </a:bodyPr>
          <a:lstStyle/>
          <a:p>
            <a:pPr marL="742950" indent="-742950">
              <a:buAutoNum type="arabicPeriod"/>
            </a:pPr>
            <a:endParaRPr lang="en-US" sz="3800" dirty="0">
              <a:latin typeface="Verdana" panose="020B0604030504040204" pitchFamily="34" charset="0"/>
              <a:ea typeface="Verdana" panose="020B0604030504040204" pitchFamily="34" charset="0"/>
              <a:cs typeface="Verdana" panose="020B0604030504040204" pitchFamily="34" charset="0"/>
            </a:endParaRPr>
          </a:p>
          <a:p>
            <a:pPr marL="742950" indent="-742950">
              <a:buFont typeface="Wingdings" panose="05000000000000000000" pitchFamily="2" charset="2"/>
              <a:buChar char="Ø"/>
            </a:pPr>
            <a:r>
              <a:rPr lang="en-US" sz="3800" dirty="0">
                <a:latin typeface="Verdana" panose="020B0604030504040204" pitchFamily="34" charset="0"/>
                <a:ea typeface="Verdana" panose="020B0604030504040204" pitchFamily="34" charset="0"/>
                <a:cs typeface="Verdana" panose="020B0604030504040204" pitchFamily="34" charset="0"/>
              </a:rPr>
              <a:t>Residents showed increased confidence in doing effective  shared decision making.</a:t>
            </a:r>
          </a:p>
          <a:p>
            <a:pPr marL="742950" indent="-742950">
              <a:buFont typeface="Wingdings" panose="05000000000000000000" pitchFamily="2" charset="2"/>
              <a:buChar char="Ø"/>
            </a:pPr>
            <a:r>
              <a:rPr lang="en-US" sz="3800" dirty="0">
                <a:latin typeface="Verdana" panose="020B0604030504040204" pitchFamily="34" charset="0"/>
                <a:ea typeface="Verdana" panose="020B0604030504040204" pitchFamily="34" charset="0"/>
                <a:cs typeface="Verdana" panose="020B0604030504040204" pitchFamily="34" charset="0"/>
              </a:rPr>
              <a:t>Residents reported more confidence in documenting decisions in the EMR.</a:t>
            </a:r>
          </a:p>
          <a:p>
            <a:pPr marL="742950" indent="-742950">
              <a:buAutoNum type="arabicPeriod"/>
            </a:pPr>
            <a:endParaRPr lang="en-US" sz="3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464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TotalTime>
  <Words>545</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Verdana</vt:lpstr>
      <vt:lpstr>Wingdings</vt:lpstr>
      <vt:lpstr>Office Theme</vt:lpstr>
      <vt:lpstr>PowerPoint Presentation</vt:lpstr>
    </vt:vector>
  </TitlesOfParts>
  <Company>Unlimited Software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 Pollack</dc:creator>
  <cp:lastModifiedBy>Nelson Albee, Jennifer C.</cp:lastModifiedBy>
  <cp:revision>101</cp:revision>
  <cp:lastPrinted>2018-03-28T18:40:55Z</cp:lastPrinted>
  <dcterms:created xsi:type="dcterms:W3CDTF">2012-11-05T17:07:45Z</dcterms:created>
  <dcterms:modified xsi:type="dcterms:W3CDTF">2018-04-24T15:00:59Z</dcterms:modified>
</cp:coreProperties>
</file>