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Average" panose="020B0604020202020204" charset="0"/>
      <p:regular r:id="rId22"/>
    </p:embeddedFont>
    <p:embeddedFont>
      <p:font typeface="Amatic SC" panose="020B0604020202020204" charset="-79"/>
      <p:regular r:id="rId23"/>
      <p:bold r:id="rId24"/>
    </p:embeddedFont>
    <p:embeddedFont>
      <p:font typeface="Source Code Pro" panose="020B060402020202020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72" y="-13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538061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Maureen</a:t>
            </a:r>
            <a:endParaRPr/>
          </a:p>
          <a:p>
            <a:pPr marL="0" lvl="0" indent="0" rtl="0">
              <a:spcBef>
                <a:spcPts val="0"/>
              </a:spcBef>
              <a:spcAft>
                <a:spcPts val="0"/>
              </a:spcAft>
              <a:buNone/>
            </a:pPr>
            <a:r>
              <a:rPr lang="en"/>
              <a:t>Summary: Every organization’s emergency plan will look different, because it will be designed to meet your individual needs, but here are some of our suggestions.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Sharon </a:t>
            </a:r>
            <a:endParaRPr/>
          </a:p>
          <a:p>
            <a:pPr marL="0" lvl="0" indent="0">
              <a:spcBef>
                <a:spcPts val="0"/>
              </a:spcBef>
              <a:spcAft>
                <a:spcPts val="0"/>
              </a:spcAft>
              <a:buNone/>
            </a:pPr>
            <a:r>
              <a:rPr lang="en"/>
              <a:t>Emergency plan:  Helps prevent communication breakdown</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Sharon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Sharon </a:t>
            </a:r>
            <a:endParaRPr/>
          </a:p>
          <a:p>
            <a:pPr marL="0" lvl="0" indent="0">
              <a:spcBef>
                <a:spcPts val="0"/>
              </a:spcBef>
              <a:spcAft>
                <a:spcPts val="0"/>
              </a:spcAft>
              <a:buNone/>
            </a:pPr>
            <a:r>
              <a:rPr lang="en"/>
              <a:t>Summary: The word crisis can apply to a wide range of situations. What our department experienced is just one example of a crisis. Here are some examples of events that we consider crises. It is important to remember that crises can be both public and private, so you want to make sure you are prepared to recognize and provide support when you or someone you work with is going through something difficult.</a:t>
            </a:r>
            <a:endParaRPr/>
          </a:p>
          <a:p>
            <a:pPr marL="0" lvl="0" indent="0">
              <a:spcBef>
                <a:spcPts val="0"/>
              </a:spcBef>
              <a:spcAft>
                <a:spcPts val="0"/>
              </a:spcAft>
              <a:buNone/>
            </a:pPr>
            <a:endParaRPr/>
          </a:p>
          <a:p>
            <a:pPr marL="457200" lvl="0" indent="-298450">
              <a:spcBef>
                <a:spcPts val="0"/>
              </a:spcBef>
              <a:spcAft>
                <a:spcPts val="0"/>
              </a:spcAft>
              <a:buSzPts val="1100"/>
              <a:buChar char="-"/>
            </a:pPr>
            <a:r>
              <a:rPr lang="en" b="1"/>
              <a:t>What are some examples of emergency plans your departments have?</a:t>
            </a:r>
            <a:endParaRPr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Maureen </a:t>
            </a:r>
            <a:endParaRPr/>
          </a:p>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Maureen </a:t>
            </a:r>
            <a:endParaRPr/>
          </a:p>
          <a:p>
            <a:pPr marL="0" lvl="0" indent="0">
              <a:spcBef>
                <a:spcPts val="0"/>
              </a:spcBef>
              <a:spcAft>
                <a:spcPts val="0"/>
              </a:spcAft>
              <a:buNone/>
            </a:pPr>
            <a:r>
              <a:rPr lang="en"/>
              <a:t>Summary: A lot happens in the aftermath of a crisis and while you want to make sure the immediate needs are getting met, it’s also important to remember the bigger picture. We were able to leverage existing networks, both within the hospital and with external partners, to provide a variety or services and therapies to department members.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Maureen</a:t>
            </a:r>
            <a:endParaRPr/>
          </a:p>
          <a:p>
            <a:pPr marL="0" lvl="0" indent="0">
              <a:spcBef>
                <a:spcPts val="0"/>
              </a:spcBef>
              <a:spcAft>
                <a:spcPts val="0"/>
              </a:spcAft>
              <a:buNone/>
            </a:pPr>
            <a:r>
              <a:rPr lang="en"/>
              <a:t>Summary: As you can see on this slide and the previous one, a major part of our response was addressing the emotional wellbeing of staff and employees. Although we had patients we needed to see and jobs to keep doing, we were also still processing what had happened. This was especially important for the people who had worked with the doctor who was killed. The clinic manager and staff took extra steps to check in with each other and make sure no one felt alone during the healing process. Lastly, the department held its own memorial service, which provided a space where we felt we could honor our colleague in a way that spoke to her unique role in our lives.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Sharon</a:t>
            </a:r>
            <a:endParaRPr/>
          </a:p>
          <a:p>
            <a:pPr marL="0" lvl="0" indent="0">
              <a:spcBef>
                <a:spcPts val="0"/>
              </a:spcBef>
              <a:spcAft>
                <a:spcPts val="0"/>
              </a:spcAft>
              <a:buNone/>
            </a:pPr>
            <a:r>
              <a:rPr lang="en"/>
              <a:t>Summary: Many of the interventions we used were successful because as a department, we were very familiar with coming together and addressing wellbeing. The department wellbeing committee plans regular events as well as retreats for residents and the entire department. Our department also emphasizes the importance of addressing employee mental health. The behavioral health team hosts a support group for our residents, and each resident has a behavioral health advisory. We’ve also used programs like Language of Caring and CPI that have helped us interact in safer and more positive ways with both each other and our patients. Having these tools and programs already in place made it easier for us to respond after the event, both in regards to having a framework we could use and peoples’ comfort with coming together to address mental and emotional health.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Sharon </a:t>
            </a:r>
            <a:endParaRPr/>
          </a:p>
          <a:p>
            <a:pPr marL="0" lvl="0" indent="0">
              <a:spcBef>
                <a:spcPts val="0"/>
              </a:spcBef>
              <a:spcAft>
                <a:spcPts val="0"/>
              </a:spcAft>
              <a:buNone/>
            </a:pPr>
            <a:r>
              <a:rPr lang="en"/>
              <a:t>Summary: There have been changes in both our department and the hospital since the shooting, some of which happened quickly and others that are still a work in progress. Overall, we are much more aware of our safety and feeling of security. We have also become more aware of how we work with each other and how to be aware of each other’s mental health.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Shape 47"/>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Shape 48"/>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Shape 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Shape 3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Shape 40"/>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Shape 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74325"/>
            <a:ext cx="8520600" cy="2690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3600">
                <a:latin typeface="Average"/>
                <a:ea typeface="Average"/>
                <a:cs typeface="Average"/>
                <a:sym typeface="Average"/>
              </a:rPr>
              <a:t>Working Through a Crisis:  How to Address Self-Care in a Family Medicine Department Post-Trauma</a:t>
            </a:r>
            <a:endParaRPr sz="3600">
              <a:latin typeface="Average"/>
              <a:ea typeface="Average"/>
              <a:cs typeface="Average"/>
              <a:sym typeface="Average"/>
            </a:endParaRPr>
          </a:p>
        </p:txBody>
      </p:sp>
      <p:sp>
        <p:nvSpPr>
          <p:cNvPr id="57" name="Shape 57"/>
          <p:cNvSpPr txBox="1">
            <a:spLocks noGrp="1"/>
          </p:cNvSpPr>
          <p:nvPr>
            <p:ph type="subTitle" idx="1"/>
          </p:nvPr>
        </p:nvSpPr>
        <p:spPr>
          <a:xfrm>
            <a:off x="5447950" y="3511250"/>
            <a:ext cx="3294900" cy="153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sz="1800"/>
          </a:p>
          <a:p>
            <a:pPr marL="0" lvl="0" indent="0" algn="l">
              <a:spcBef>
                <a:spcPts val="0"/>
              </a:spcBef>
              <a:spcAft>
                <a:spcPts val="0"/>
              </a:spcAft>
              <a:buNone/>
            </a:pPr>
            <a:r>
              <a:rPr lang="en" sz="1800">
                <a:latin typeface="Average"/>
                <a:ea typeface="Average"/>
                <a:cs typeface="Average"/>
                <a:sym typeface="Average"/>
              </a:rPr>
              <a:t>Sharon Bilsky, LCSW </a:t>
            </a:r>
            <a:endParaRPr sz="1800">
              <a:latin typeface="Average"/>
              <a:ea typeface="Average"/>
              <a:cs typeface="Average"/>
              <a:sym typeface="Average"/>
            </a:endParaRPr>
          </a:p>
          <a:p>
            <a:pPr marL="0" lvl="0" indent="0" algn="l">
              <a:spcBef>
                <a:spcPts val="0"/>
              </a:spcBef>
              <a:spcAft>
                <a:spcPts val="0"/>
              </a:spcAft>
              <a:buNone/>
            </a:pPr>
            <a:r>
              <a:rPr lang="en" sz="1800">
                <a:latin typeface="Average"/>
                <a:ea typeface="Average"/>
                <a:cs typeface="Average"/>
                <a:sym typeface="Average"/>
              </a:rPr>
              <a:t>Maureen Kwankam, MD</a:t>
            </a:r>
            <a:endParaRPr sz="1800">
              <a:latin typeface="Average"/>
              <a:ea typeface="Average"/>
              <a:cs typeface="Average"/>
              <a:sym typeface="Average"/>
            </a:endParaRPr>
          </a:p>
          <a:p>
            <a:pPr marL="0" lvl="0" indent="0" algn="l" rtl="0">
              <a:spcBef>
                <a:spcPts val="0"/>
              </a:spcBef>
              <a:spcAft>
                <a:spcPts val="0"/>
              </a:spcAft>
              <a:buNone/>
            </a:pPr>
            <a:r>
              <a:rPr lang="en" sz="1800">
                <a:latin typeface="Average"/>
                <a:ea typeface="Average"/>
                <a:cs typeface="Average"/>
                <a:sym typeface="Average"/>
              </a:rPr>
              <a:t>BronxCare Health System </a:t>
            </a:r>
            <a:endParaRPr sz="1800">
              <a:latin typeface="Average"/>
              <a:ea typeface="Average"/>
              <a:cs typeface="Average"/>
              <a:sym typeface="Average"/>
            </a:endParaRPr>
          </a:p>
          <a:p>
            <a:pPr marL="0" lvl="0" indent="0" algn="l" rtl="0">
              <a:spcBef>
                <a:spcPts val="0"/>
              </a:spcBef>
              <a:spcAft>
                <a:spcPts val="0"/>
              </a:spcAft>
              <a:buNone/>
            </a:pPr>
            <a:r>
              <a:rPr lang="en" sz="1800">
                <a:latin typeface="Average"/>
                <a:ea typeface="Average"/>
                <a:cs typeface="Average"/>
                <a:sym typeface="Average"/>
              </a:rPr>
              <a:t>May 8, 2018</a:t>
            </a:r>
            <a:endParaRPr sz="1800"/>
          </a:p>
          <a:p>
            <a:pPr marL="0" lvl="0" indent="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27675"/>
            <a:ext cx="8520600" cy="801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Some Examples of Emergency Planning</a:t>
            </a:r>
            <a:endParaRPr sz="3000">
              <a:latin typeface="Average"/>
              <a:ea typeface="Average"/>
              <a:cs typeface="Average"/>
              <a:sym typeface="Average"/>
            </a:endParaRPr>
          </a:p>
        </p:txBody>
      </p:sp>
      <p:sp>
        <p:nvSpPr>
          <p:cNvPr id="111" name="Shape 111"/>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Appoint safety champions - they will be the point people during a crisis </a:t>
            </a:r>
            <a:endParaRPr>
              <a:solidFill>
                <a:srgbClr val="000000"/>
              </a:solidFill>
              <a:latin typeface="Average"/>
              <a:ea typeface="Average"/>
              <a:cs typeface="Average"/>
              <a:sym typeface="Average"/>
            </a:endParaRPr>
          </a:p>
          <a:p>
            <a:pPr marL="457200" marR="0" lvl="0" indent="-342900" algn="l" rtl="0">
              <a:lnSpc>
                <a:spcPct val="115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Appoint someone to inform patients of crisis if needed</a:t>
            </a:r>
            <a:endParaRPr>
              <a:solidFill>
                <a:srgbClr val="000000"/>
              </a:solidFill>
              <a:latin typeface="Average"/>
              <a:ea typeface="Average"/>
              <a:cs typeface="Average"/>
              <a:sym typeface="Average"/>
            </a:endParaRPr>
          </a:p>
          <a:p>
            <a:pPr marL="457200" marR="0" lvl="0" indent="-342900" algn="l" rtl="0">
              <a:lnSpc>
                <a:spcPct val="115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Create a phone tree and update it regularly</a:t>
            </a:r>
            <a:endParaRPr>
              <a:solidFill>
                <a:srgbClr val="000000"/>
              </a:solidFill>
              <a:latin typeface="Average"/>
              <a:ea typeface="Average"/>
              <a:cs typeface="Average"/>
              <a:sym typeface="Average"/>
            </a:endParaRPr>
          </a:p>
          <a:p>
            <a:pPr marL="457200" marR="0" lvl="0" indent="-342900" algn="l" rtl="0">
              <a:lnSpc>
                <a:spcPct val="115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Establish an external meeting point in the event of an evacuation </a:t>
            </a:r>
            <a:endParaRPr>
              <a:solidFill>
                <a:srgbClr val="000000"/>
              </a:solidFill>
              <a:latin typeface="Average"/>
              <a:ea typeface="Average"/>
              <a:cs typeface="Average"/>
              <a:sym typeface="Average"/>
            </a:endParaRPr>
          </a:p>
          <a:p>
            <a:pPr marL="457200" marR="0" lvl="0" indent="-342900" algn="l" rtl="0">
              <a:lnSpc>
                <a:spcPct val="115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Designate “Safety Room” if evacuation is not possible </a:t>
            </a:r>
            <a:endParaRPr>
              <a:solidFill>
                <a:srgbClr val="000000"/>
              </a:solidFill>
              <a:latin typeface="Average"/>
              <a:ea typeface="Average"/>
              <a:cs typeface="Average"/>
              <a:sym typeface="Average"/>
            </a:endParaRPr>
          </a:p>
          <a:p>
            <a:pPr marL="457200" marR="0" lvl="0" indent="-342900" algn="l" rtl="0">
              <a:lnSpc>
                <a:spcPct val="115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Design an evacuation route for your clinic/office space - hold drills </a:t>
            </a:r>
            <a:endParaRPr>
              <a:solidFill>
                <a:srgbClr val="000000"/>
              </a:solidFill>
              <a:latin typeface="Average"/>
              <a:ea typeface="Average"/>
              <a:cs typeface="Average"/>
              <a:sym typeface="Average"/>
            </a:endParaRPr>
          </a:p>
          <a:p>
            <a:pPr marL="457200" marR="0" lvl="0" indent="-342900" algn="l" rtl="0">
              <a:lnSpc>
                <a:spcPct val="115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Create a list of internal and external resources (ex. Mental health professionals, alternative therapy providers - aromatherapy, massage therapy, pet therapy)</a:t>
            </a:r>
            <a:endParaRPr>
              <a:solidFill>
                <a:srgbClr val="000000"/>
              </a:solidFill>
              <a:latin typeface="Average"/>
              <a:ea typeface="Average"/>
              <a:cs typeface="Average"/>
              <a:sym typeface="Average"/>
            </a:endParaRPr>
          </a:p>
          <a:p>
            <a:pPr marL="457200" marR="0" lvl="0" indent="-342900" algn="l" rtl="0">
              <a:lnSpc>
                <a:spcPct val="115000"/>
              </a:lnSpc>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Designate a space that can be used for staff to take breaks/mentally decompress </a:t>
            </a:r>
            <a:endParaRPr>
              <a:solidFill>
                <a:srgbClr val="000000"/>
              </a:solidFill>
              <a:latin typeface="Average"/>
              <a:ea typeface="Average"/>
              <a:cs typeface="Average"/>
              <a:sym typeface="Average"/>
            </a:endParaRPr>
          </a:p>
          <a:p>
            <a:pPr marL="0" marR="0" lvl="0" indent="0" algn="l" rtl="0">
              <a:lnSpc>
                <a:spcPct val="115000"/>
              </a:lnSpc>
              <a:spcBef>
                <a:spcPts val="1600"/>
              </a:spcBef>
              <a:spcAft>
                <a:spcPts val="0"/>
              </a:spcAft>
              <a:buNone/>
            </a:pPr>
            <a:endParaRPr>
              <a:solidFill>
                <a:srgbClr val="000000"/>
              </a:solidFill>
              <a:latin typeface="Average"/>
              <a:ea typeface="Average"/>
              <a:cs typeface="Average"/>
              <a:sym typeface="Average"/>
            </a:endParaRPr>
          </a:p>
          <a:p>
            <a:pPr marL="0" lvl="0" indent="0" rtl="0">
              <a:spcBef>
                <a:spcPts val="1600"/>
              </a:spcBef>
              <a:spcAft>
                <a:spcPts val="1600"/>
              </a:spcAft>
              <a:buNone/>
            </a:pPr>
            <a:endParaRPr>
              <a:latin typeface="Average"/>
              <a:ea typeface="Average"/>
              <a:cs typeface="Average"/>
              <a:sym typeface="Averag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36950"/>
            <a:ext cx="8520600" cy="90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latin typeface="Average"/>
                <a:ea typeface="Average"/>
                <a:cs typeface="Average"/>
                <a:sym typeface="Average"/>
              </a:rPr>
              <a:t>Leadership interviews</a:t>
            </a:r>
            <a:r>
              <a:rPr lang="en"/>
              <a:t>  </a:t>
            </a:r>
            <a:endParaRPr/>
          </a:p>
        </p:txBody>
      </p:sp>
      <p:sp>
        <p:nvSpPr>
          <p:cNvPr id="117" name="Shape 117"/>
          <p:cNvSpPr txBox="1"/>
          <p:nvPr/>
        </p:nvSpPr>
        <p:spPr>
          <a:xfrm>
            <a:off x="311700" y="1613125"/>
            <a:ext cx="8457600" cy="2637900"/>
          </a:xfrm>
          <a:prstGeom prst="rect">
            <a:avLst/>
          </a:prstGeom>
          <a:noFill/>
          <a:ln>
            <a:noFill/>
          </a:ln>
        </p:spPr>
        <p:txBody>
          <a:bodyPr spcFirstLastPara="1" wrap="square" lIns="91425" tIns="91425" rIns="91425" bIns="91425" anchor="t" anchorCtr="0">
            <a:noAutofit/>
          </a:bodyPr>
          <a:lstStyle/>
          <a:p>
            <a:pPr marL="457200" lvl="0" indent="-381000" rtl="0">
              <a:spcBef>
                <a:spcPts val="0"/>
              </a:spcBef>
              <a:spcAft>
                <a:spcPts val="0"/>
              </a:spcAft>
              <a:buSzPts val="2400"/>
              <a:buFont typeface="Average"/>
              <a:buChar char="●"/>
            </a:pPr>
            <a:r>
              <a:rPr lang="en" sz="2400">
                <a:latin typeface="Average"/>
                <a:ea typeface="Average"/>
                <a:cs typeface="Average"/>
                <a:sym typeface="Average"/>
              </a:rPr>
              <a:t>Department leaders were interviewed to get a more in-depth understanding of their role during and after the crisis</a:t>
            </a:r>
            <a:endParaRPr sz="2400">
              <a:latin typeface="Average"/>
              <a:ea typeface="Average"/>
              <a:cs typeface="Average"/>
              <a:sym typeface="Average"/>
            </a:endParaRPr>
          </a:p>
          <a:p>
            <a:pPr marL="457200" lvl="0" indent="-381000">
              <a:spcBef>
                <a:spcPts val="0"/>
              </a:spcBef>
              <a:spcAft>
                <a:spcPts val="0"/>
              </a:spcAft>
              <a:buSzPts val="2400"/>
              <a:buFont typeface="Average"/>
              <a:buChar char="●"/>
            </a:pPr>
            <a:r>
              <a:rPr lang="en" sz="2400">
                <a:latin typeface="Average"/>
                <a:ea typeface="Average"/>
                <a:cs typeface="Average"/>
                <a:sym typeface="Average"/>
              </a:rPr>
              <a:t>Those interviewed included: Department Chair, Department Associate Chair, members of the behavioral health team (social workers), clinic managers, and the Department Administrator </a:t>
            </a:r>
            <a:endParaRPr sz="2400">
              <a:latin typeface="Average"/>
              <a:ea typeface="Average"/>
              <a:cs typeface="Average"/>
              <a:sym typeface="Averag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366450"/>
            <a:ext cx="8520600" cy="6675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400">
                <a:latin typeface="Average"/>
                <a:ea typeface="Average"/>
                <a:cs typeface="Average"/>
                <a:sym typeface="Average"/>
              </a:rPr>
              <a:t>Changes in Roles of Leaders During and After</a:t>
            </a:r>
            <a:endParaRPr sz="3400">
              <a:latin typeface="Average"/>
              <a:ea typeface="Average"/>
              <a:cs typeface="Average"/>
              <a:sym typeface="Average"/>
            </a:endParaRPr>
          </a:p>
          <a:p>
            <a:pPr marL="0" lvl="0" indent="0">
              <a:spcBef>
                <a:spcPts val="0"/>
              </a:spcBef>
              <a:spcAft>
                <a:spcPts val="0"/>
              </a:spcAft>
              <a:buNone/>
            </a:pPr>
            <a:endParaRPr sz="3400"/>
          </a:p>
        </p:txBody>
      </p:sp>
      <p:sp>
        <p:nvSpPr>
          <p:cNvPr id="123" name="Shape 123"/>
          <p:cNvSpPr txBox="1">
            <a:spLocks noGrp="1"/>
          </p:cNvSpPr>
          <p:nvPr>
            <p:ph type="body" idx="1"/>
          </p:nvPr>
        </p:nvSpPr>
        <p:spPr>
          <a:xfrm>
            <a:off x="311700" y="1204075"/>
            <a:ext cx="8520600" cy="38349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Department leaders found themselves in different roles than they were used to, which had both immediate and long-term effects </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“To connect with vulnerable people, to help them or connect them to help if I couldn’t help.” </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“To balance business needs and staffs’ emotional needs.” </a:t>
            </a:r>
            <a:endParaRPr>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b="1">
                <a:solidFill>
                  <a:srgbClr val="000000"/>
                </a:solidFill>
                <a:latin typeface="Average"/>
                <a:ea typeface="Average"/>
                <a:cs typeface="Average"/>
                <a:sym typeface="Average"/>
              </a:rPr>
              <a:t>“To make sure staff are able to perform their duties and help those who were struggling emotionally or struggling to perform their duties.” </a:t>
            </a:r>
            <a:endParaRPr sz="1800" b="1">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“I now am more aware of the employees’ emotional states and wellness.” </a:t>
            </a:r>
            <a:endParaRPr>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b="1" i="1">
                <a:solidFill>
                  <a:srgbClr val="000000"/>
                </a:solidFill>
                <a:latin typeface="Average"/>
                <a:ea typeface="Average"/>
                <a:cs typeface="Average"/>
                <a:sym typeface="Average"/>
              </a:rPr>
              <a:t>“It shifted my priority to putting employee wellbeing and safety first.”</a:t>
            </a:r>
            <a:endParaRPr sz="1800" b="1" i="1">
              <a:solidFill>
                <a:srgbClr val="000000"/>
              </a:solidFill>
              <a:latin typeface="Average"/>
              <a:ea typeface="Average"/>
              <a:cs typeface="Average"/>
              <a:sym typeface="Average"/>
            </a:endParaRPr>
          </a:p>
          <a:p>
            <a:pPr marL="914400" lvl="1" indent="-317500" rtl="0">
              <a:spcBef>
                <a:spcPts val="0"/>
              </a:spcBef>
              <a:spcAft>
                <a:spcPts val="0"/>
              </a:spcAft>
              <a:buSzPts val="1400"/>
              <a:buFont typeface="Average"/>
              <a:buChar char="○"/>
            </a:pPr>
            <a:r>
              <a:rPr lang="en">
                <a:solidFill>
                  <a:srgbClr val="000000"/>
                </a:solidFill>
                <a:latin typeface="Average"/>
                <a:ea typeface="Average"/>
                <a:cs typeface="Average"/>
                <a:sym typeface="Average"/>
              </a:rPr>
              <a:t>“I’ve put more thought into how my decisions and actions will impact the employees of the department.” </a:t>
            </a:r>
            <a:r>
              <a:rPr lang="en">
                <a:latin typeface="Average"/>
                <a:ea typeface="Average"/>
                <a:cs typeface="Average"/>
                <a:sym typeface="Average"/>
              </a:rPr>
              <a:t> </a:t>
            </a:r>
            <a:endParaRPr>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b="1">
                <a:solidFill>
                  <a:srgbClr val="000000"/>
                </a:solidFill>
                <a:latin typeface="Average"/>
                <a:ea typeface="Average"/>
                <a:cs typeface="Average"/>
                <a:sym typeface="Average"/>
              </a:rPr>
              <a:t>“</a:t>
            </a:r>
            <a:r>
              <a:rPr lang="en" sz="1800" b="1">
                <a:solidFill>
                  <a:srgbClr val="000000"/>
                </a:solidFill>
                <a:latin typeface="Average"/>
                <a:ea typeface="Average"/>
                <a:cs typeface="Average"/>
                <a:sym typeface="Average"/>
              </a:rPr>
              <a:t>I’ve made more of an effort in connecting with employees on a more personal and profound level.”</a:t>
            </a:r>
            <a:endParaRPr sz="1800" b="1">
              <a:solidFill>
                <a:srgbClr val="000000"/>
              </a:solidFill>
              <a:latin typeface="Average"/>
              <a:ea typeface="Average"/>
              <a:cs typeface="Average"/>
              <a:sym typeface="Averag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6025"/>
            <a:ext cx="8520600" cy="1274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400">
                <a:latin typeface="Average"/>
                <a:ea typeface="Average"/>
                <a:cs typeface="Average"/>
                <a:sym typeface="Average"/>
              </a:rPr>
              <a:t> Caring for Others While Managing Your Own Response	</a:t>
            </a:r>
            <a:endParaRPr sz="3400">
              <a:latin typeface="Average"/>
              <a:ea typeface="Average"/>
              <a:cs typeface="Average"/>
              <a:sym typeface="Average"/>
            </a:endParaRPr>
          </a:p>
        </p:txBody>
      </p:sp>
      <p:sp>
        <p:nvSpPr>
          <p:cNvPr id="129" name="Shape 129"/>
          <p:cNvSpPr txBox="1">
            <a:spLocks noGrp="1"/>
          </p:cNvSpPr>
          <p:nvPr>
            <p:ph type="body" idx="1"/>
          </p:nvPr>
        </p:nvSpPr>
        <p:spPr>
          <a:xfrm>
            <a:off x="311700" y="1973050"/>
            <a:ext cx="8520600" cy="25989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b="1">
                <a:solidFill>
                  <a:srgbClr val="000000"/>
                </a:solidFill>
                <a:latin typeface="Average"/>
                <a:ea typeface="Average"/>
                <a:cs typeface="Average"/>
                <a:sym typeface="Average"/>
              </a:rPr>
              <a:t>“It was overwhelming.  I couldn’t think of my own needs.  I focused on what others need emotionally and logistically.”</a:t>
            </a:r>
            <a:endParaRPr b="1">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“It was difficult to be strong for everyone.” </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“It felt fulfilling to help others; however it was an emotional roller coaster.  It was painful to see others break down.”</a:t>
            </a:r>
            <a:endParaRPr>
              <a:solidFill>
                <a:srgbClr val="000000"/>
              </a:solidFill>
              <a:latin typeface="Average"/>
              <a:ea typeface="Average"/>
              <a:cs typeface="Average"/>
              <a:sym typeface="Averag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989250" y="460975"/>
            <a:ext cx="7165500" cy="13470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400">
                <a:latin typeface="Average"/>
                <a:ea typeface="Average"/>
                <a:cs typeface="Average"/>
                <a:sym typeface="Average"/>
              </a:rPr>
              <a:t>What Helped You the Most in Caring for Yourself?</a:t>
            </a:r>
            <a:endParaRPr sz="3400">
              <a:latin typeface="Average"/>
              <a:ea typeface="Average"/>
              <a:cs typeface="Average"/>
              <a:sym typeface="Average"/>
            </a:endParaRPr>
          </a:p>
          <a:p>
            <a:pPr marL="0" lvl="0" indent="0">
              <a:spcBef>
                <a:spcPts val="0"/>
              </a:spcBef>
              <a:spcAft>
                <a:spcPts val="0"/>
              </a:spcAft>
              <a:buNone/>
            </a:pPr>
            <a:endParaRPr/>
          </a:p>
          <a:p>
            <a:pPr marL="0" lvl="0" indent="0">
              <a:spcBef>
                <a:spcPts val="0"/>
              </a:spcBef>
              <a:spcAft>
                <a:spcPts val="0"/>
              </a:spcAft>
              <a:buNone/>
            </a:pPr>
            <a:endParaRPr/>
          </a:p>
        </p:txBody>
      </p:sp>
      <p:sp>
        <p:nvSpPr>
          <p:cNvPr id="135" name="Shape 135"/>
          <p:cNvSpPr txBox="1">
            <a:spLocks noGrp="1"/>
          </p:cNvSpPr>
          <p:nvPr>
            <p:ph type="body" idx="1"/>
          </p:nvPr>
        </p:nvSpPr>
        <p:spPr>
          <a:xfrm>
            <a:off x="311700" y="1807975"/>
            <a:ext cx="8520600" cy="30738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Staff members reacted to the shooting in a variety of ways; many staff were able to get through the crisis with the help of their coworkers   </a:t>
            </a:r>
            <a:endParaRPr>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“Having people go out of their way to check in with me.”</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b="1" i="1">
                <a:solidFill>
                  <a:srgbClr val="000000"/>
                </a:solidFill>
                <a:latin typeface="Average"/>
                <a:ea typeface="Average"/>
                <a:cs typeface="Average"/>
                <a:sym typeface="Average"/>
              </a:rPr>
              <a:t>“Connecting with each other.”</a:t>
            </a:r>
            <a:endParaRPr sz="1800" b="1" i="1">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“Keeping in contact with others to not feel alone with feelings.”</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“Speaking to department social workers.”</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“Group therapy offered by psychiatry department.”</a:t>
            </a:r>
            <a:endParaRPr>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b="1">
                <a:solidFill>
                  <a:srgbClr val="000000"/>
                </a:solidFill>
                <a:latin typeface="Average"/>
                <a:ea typeface="Average"/>
                <a:cs typeface="Average"/>
                <a:sym typeface="Average"/>
              </a:rPr>
              <a:t>“Seeking mental health treatment.”</a:t>
            </a:r>
            <a:endParaRPr sz="1800" b="1">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“Support from family.”</a:t>
            </a:r>
            <a:endParaRPr>
              <a:solidFill>
                <a:srgbClr val="000000"/>
              </a:solidFill>
              <a:latin typeface="Average"/>
              <a:ea typeface="Average"/>
              <a:cs typeface="Average"/>
              <a:sym typeface="Average"/>
            </a:endParaRPr>
          </a:p>
          <a:p>
            <a:pPr marL="914400" lvl="1" indent="-34290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a:t>
            </a:r>
            <a:r>
              <a:rPr lang="en" sz="1800" b="1">
                <a:solidFill>
                  <a:srgbClr val="000000"/>
                </a:solidFill>
                <a:latin typeface="Average"/>
                <a:ea typeface="Average"/>
                <a:cs typeface="Average"/>
                <a:sym typeface="Average"/>
              </a:rPr>
              <a:t>Working as a team to manage crisis.”</a:t>
            </a:r>
            <a:endParaRPr sz="1800" b="1">
              <a:solidFill>
                <a:srgbClr val="000000"/>
              </a:solidFill>
              <a:latin typeface="Average"/>
              <a:ea typeface="Average"/>
              <a:cs typeface="Average"/>
              <a:sym typeface="Average"/>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877800" y="390875"/>
            <a:ext cx="7388400" cy="10974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400">
                <a:latin typeface="Average"/>
                <a:ea typeface="Average"/>
                <a:cs typeface="Average"/>
                <a:sym typeface="Average"/>
              </a:rPr>
              <a:t>Changes Department Leadership Has Noticed in Employees</a:t>
            </a:r>
            <a:endParaRPr sz="3400">
              <a:latin typeface="Average"/>
              <a:ea typeface="Average"/>
              <a:cs typeface="Average"/>
              <a:sym typeface="Average"/>
            </a:endParaRPr>
          </a:p>
        </p:txBody>
      </p:sp>
      <p:sp>
        <p:nvSpPr>
          <p:cNvPr id="141" name="Shape 141"/>
          <p:cNvSpPr txBox="1">
            <a:spLocks noGrp="1"/>
          </p:cNvSpPr>
          <p:nvPr>
            <p:ph type="body" idx="1"/>
          </p:nvPr>
        </p:nvSpPr>
        <p:spPr>
          <a:xfrm>
            <a:off x="311700" y="1639800"/>
            <a:ext cx="8221500" cy="3268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Observed changes are both positive and negative </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“Environment among employees became kinder and gentler, there are more smiles, hugs, saying hi more”</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sz="1800" b="1">
                <a:solidFill>
                  <a:srgbClr val="000000"/>
                </a:solidFill>
                <a:latin typeface="Average"/>
                <a:ea typeface="Average"/>
                <a:cs typeface="Average"/>
                <a:sym typeface="Average"/>
              </a:rPr>
              <a:t>“People were reaching out to check on each other, helping each other with workload.”</a:t>
            </a:r>
            <a:r>
              <a:rPr lang="en">
                <a:solidFill>
                  <a:srgbClr val="000000"/>
                </a:solidFill>
                <a:latin typeface="Average"/>
                <a:ea typeface="Average"/>
                <a:cs typeface="Average"/>
                <a:sym typeface="Average"/>
              </a:rPr>
              <a:t> </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“Staff are willing to do more, complaining less.”</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“Our care for one another has expanded.” </a:t>
            </a:r>
            <a:endParaRPr>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b="1">
                <a:solidFill>
                  <a:srgbClr val="000000"/>
                </a:solidFill>
                <a:latin typeface="Average"/>
                <a:ea typeface="Average"/>
                <a:cs typeface="Average"/>
                <a:sym typeface="Average"/>
              </a:rPr>
              <a:t>“Employees feel more fear in the workplace and express it more.  Staff have firmer boundaries and are less tolerant with patients.”</a:t>
            </a:r>
            <a:endParaRPr sz="1800" b="1">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“Those staff that couldn’t cope either left to another department or resigned.”</a:t>
            </a:r>
            <a:endParaRPr>
              <a:solidFill>
                <a:srgbClr val="000000"/>
              </a:solidFill>
              <a:latin typeface="Average"/>
              <a:ea typeface="Average"/>
              <a:cs typeface="Average"/>
              <a:sym typeface="Average"/>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65250" y="712875"/>
            <a:ext cx="8413500" cy="8010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600">
                <a:latin typeface="Average"/>
                <a:ea typeface="Average"/>
                <a:cs typeface="Average"/>
                <a:sym typeface="Average"/>
              </a:rPr>
              <a:t>Interventions That Helped Employees</a:t>
            </a:r>
            <a:endParaRPr sz="3600">
              <a:latin typeface="Average"/>
              <a:ea typeface="Average"/>
              <a:cs typeface="Average"/>
              <a:sym typeface="Average"/>
            </a:endParaRPr>
          </a:p>
        </p:txBody>
      </p:sp>
      <p:sp>
        <p:nvSpPr>
          <p:cNvPr id="147" name="Shape 147"/>
          <p:cNvSpPr txBox="1">
            <a:spLocks noGrp="1"/>
          </p:cNvSpPr>
          <p:nvPr>
            <p:ph type="body" idx="1"/>
          </p:nvPr>
        </p:nvSpPr>
        <p:spPr>
          <a:xfrm>
            <a:off x="311700" y="1709950"/>
            <a:ext cx="8520600" cy="27909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Department leaders and Wellbeing Committee did a self-reflection to assess the impact of their responses</a:t>
            </a:r>
            <a:endParaRPr>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“Having time together, process groups, retreat, memorial.” </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“Grand Rounds with Psychiatry”</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“Discussions on safety.”</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“Outside counseling resources.”</a:t>
            </a:r>
            <a:endParaRPr sz="1800">
              <a:solidFill>
                <a:srgbClr val="000000"/>
              </a:solidFill>
              <a:latin typeface="Average"/>
              <a:ea typeface="Average"/>
              <a:cs typeface="Average"/>
              <a:sym typeface="Averag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17775"/>
            <a:ext cx="8520600" cy="13023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400">
                <a:latin typeface="Average"/>
                <a:ea typeface="Average"/>
                <a:cs typeface="Average"/>
                <a:sym typeface="Average"/>
              </a:rPr>
              <a:t>What Could Have Improved </a:t>
            </a:r>
            <a:br>
              <a:rPr lang="en" sz="3400">
                <a:latin typeface="Average"/>
                <a:ea typeface="Average"/>
                <a:cs typeface="Average"/>
                <a:sym typeface="Average"/>
              </a:rPr>
            </a:br>
            <a:r>
              <a:rPr lang="en" sz="3400">
                <a:latin typeface="Average"/>
                <a:ea typeface="Average"/>
                <a:cs typeface="Average"/>
                <a:sym typeface="Average"/>
              </a:rPr>
              <a:t>Our Response</a:t>
            </a:r>
            <a:endParaRPr sz="3400">
              <a:latin typeface="Average"/>
              <a:ea typeface="Average"/>
              <a:cs typeface="Average"/>
              <a:sym typeface="Average"/>
            </a:endParaRPr>
          </a:p>
        </p:txBody>
      </p:sp>
      <p:sp>
        <p:nvSpPr>
          <p:cNvPr id="153" name="Shape 153"/>
          <p:cNvSpPr txBox="1">
            <a:spLocks noGrp="1"/>
          </p:cNvSpPr>
          <p:nvPr>
            <p:ph type="body" idx="1"/>
          </p:nvPr>
        </p:nvSpPr>
        <p:spPr>
          <a:xfrm>
            <a:off x="311700" y="1720075"/>
            <a:ext cx="8101500" cy="28488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“Lack of sustainability in response, leadership of response, and safety planning.” </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b="1">
                <a:solidFill>
                  <a:srgbClr val="000000"/>
                </a:solidFill>
                <a:latin typeface="Average"/>
                <a:ea typeface="Average"/>
                <a:cs typeface="Average"/>
                <a:sym typeface="Average"/>
              </a:rPr>
              <a:t>“Communication could have improved about response plan, details about the event, and safety updates.” </a:t>
            </a:r>
            <a:endParaRPr b="1">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“It was difficult to balance business needs with staff needs, lack of time for staff to process before returning to work.”</a:t>
            </a:r>
            <a:endParaRPr>
              <a:solidFill>
                <a:srgbClr val="000000"/>
              </a:solidFill>
              <a:latin typeface="Average"/>
              <a:ea typeface="Average"/>
              <a:cs typeface="Average"/>
              <a:sym typeface="Average"/>
            </a:endParaRPr>
          </a:p>
          <a:p>
            <a:pPr marL="457200" lvl="0" indent="-34290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“Increase inclusion of all clinics in processing event and interventions.”</a:t>
            </a:r>
            <a:endParaRPr>
              <a:solidFill>
                <a:srgbClr val="000000"/>
              </a:solidFill>
              <a:latin typeface="Average"/>
              <a:ea typeface="Average"/>
              <a:cs typeface="Average"/>
              <a:sym typeface="Average"/>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139600"/>
            <a:ext cx="8520600" cy="7095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600">
                <a:latin typeface="Average"/>
                <a:ea typeface="Average"/>
                <a:cs typeface="Average"/>
                <a:sym typeface="Average"/>
              </a:rPr>
              <a:t>Lessons Learned</a:t>
            </a:r>
            <a:endParaRPr sz="3600">
              <a:latin typeface="Average"/>
              <a:ea typeface="Average"/>
              <a:cs typeface="Average"/>
              <a:sym typeface="Average"/>
            </a:endParaRPr>
          </a:p>
        </p:txBody>
      </p:sp>
      <p:sp>
        <p:nvSpPr>
          <p:cNvPr id="159" name="Shape 159"/>
          <p:cNvSpPr txBox="1">
            <a:spLocks noGrp="1"/>
          </p:cNvSpPr>
          <p:nvPr>
            <p:ph type="body" idx="1"/>
          </p:nvPr>
        </p:nvSpPr>
        <p:spPr>
          <a:xfrm>
            <a:off x="311700" y="849100"/>
            <a:ext cx="8253000" cy="4294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It is important to have an emergency plan for crisis of any size</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You can grow from a crisis as an individual and team</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Don’t be afraid to reach out for help</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Reinforce that it’s ok to not be ok</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Impact of crisis can last for a long time, continue planning interventions</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People need time to process, don’t stop checking on each other</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Burnout and PTSD can accelerate in people who aren’t acknowledging it</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Established wellbeing activities can provide strong basis for post-crisis healing </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Connecting with outside resources before crisis occurs makes resources easier to access during crisis</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New initiatives can help people feel they can use the crisis to make a difference</a:t>
            </a:r>
            <a:endParaRPr>
              <a:solidFill>
                <a:srgbClr val="000000"/>
              </a:solidFill>
              <a:latin typeface="Average"/>
              <a:ea typeface="Average"/>
              <a:cs typeface="Average"/>
              <a:sym typeface="Average"/>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latin typeface="Average"/>
                <a:ea typeface="Average"/>
                <a:cs typeface="Average"/>
                <a:sym typeface="Average"/>
              </a:rPr>
              <a:t>Acknowledgments </a:t>
            </a:r>
            <a:endParaRPr>
              <a:latin typeface="Average"/>
              <a:ea typeface="Average"/>
              <a:cs typeface="Average"/>
              <a:sym typeface="Average"/>
            </a:endParaRPr>
          </a:p>
        </p:txBody>
      </p:sp>
      <p:sp>
        <p:nvSpPr>
          <p:cNvPr id="165" name="Shape 165"/>
          <p:cNvSpPr txBox="1">
            <a:spLocks noGrp="1"/>
          </p:cNvSpPr>
          <p:nvPr>
            <p:ph type="body" idx="1"/>
          </p:nvPr>
        </p:nvSpPr>
        <p:spPr>
          <a:xfrm>
            <a:off x="311700" y="1200800"/>
            <a:ext cx="8520600" cy="3638700"/>
          </a:xfrm>
          <a:prstGeom prst="rect">
            <a:avLst/>
          </a:prstGeom>
        </p:spPr>
        <p:txBody>
          <a:bodyPr spcFirstLastPara="1" wrap="square" lIns="91425" tIns="91425" rIns="91425" bIns="91425" anchor="t" anchorCtr="0">
            <a:noAutofit/>
          </a:bodyPr>
          <a:lstStyle/>
          <a:p>
            <a:pPr marL="0" lvl="0" indent="0" algn="ctr">
              <a:lnSpc>
                <a:spcPct val="100000"/>
              </a:lnSpc>
              <a:spcBef>
                <a:spcPts val="0"/>
              </a:spcBef>
              <a:spcAft>
                <a:spcPts val="0"/>
              </a:spcAft>
              <a:buNone/>
            </a:pPr>
            <a:r>
              <a:rPr lang="en" sz="1700">
                <a:solidFill>
                  <a:srgbClr val="000000"/>
                </a:solidFill>
                <a:latin typeface="Average"/>
                <a:ea typeface="Average"/>
                <a:cs typeface="Average"/>
                <a:sym typeface="Average"/>
              </a:rPr>
              <a:t>Dr. Doug Reich, Chair Department of Family Medicine</a:t>
            </a:r>
            <a:endParaRPr sz="1700">
              <a:solidFill>
                <a:srgbClr val="000000"/>
              </a:solidFill>
              <a:latin typeface="Average"/>
              <a:ea typeface="Average"/>
              <a:cs typeface="Average"/>
              <a:sym typeface="Average"/>
            </a:endParaRPr>
          </a:p>
          <a:p>
            <a:pPr marL="0" lvl="0" indent="0" algn="ctr">
              <a:lnSpc>
                <a:spcPct val="100000"/>
              </a:lnSpc>
              <a:spcBef>
                <a:spcPts val="0"/>
              </a:spcBef>
              <a:spcAft>
                <a:spcPts val="0"/>
              </a:spcAft>
              <a:buNone/>
            </a:pPr>
            <a:r>
              <a:rPr lang="en" sz="1700">
                <a:solidFill>
                  <a:srgbClr val="000000"/>
                </a:solidFill>
                <a:latin typeface="Average"/>
                <a:ea typeface="Average"/>
                <a:cs typeface="Average"/>
                <a:sym typeface="Average"/>
              </a:rPr>
              <a:t>Dr. Jose Tiburcio, Associate Chair Department of Family Medicine</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Jennifer Dunbar, LMSW</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Maureen Healy, LCSW, MPH, LMT</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Amir Levine, PhD, LCSW</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Arafat Omidiran, MHA </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Laura Quigley, MA</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Mike Sledzinski</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Alyssa Steinway, LMSW</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Stephanie Taveras </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Angeline Thomas</a:t>
            </a:r>
            <a:endParaRPr sz="1700">
              <a:solidFill>
                <a:srgbClr val="000000"/>
              </a:solidFill>
              <a:latin typeface="Average"/>
              <a:ea typeface="Average"/>
              <a:cs typeface="Average"/>
              <a:sym typeface="Average"/>
            </a:endParaRPr>
          </a:p>
          <a:p>
            <a:pPr marL="0" lvl="0" indent="0" algn="ctr" rtl="0">
              <a:lnSpc>
                <a:spcPct val="100000"/>
              </a:lnSpc>
              <a:spcBef>
                <a:spcPts val="0"/>
              </a:spcBef>
              <a:spcAft>
                <a:spcPts val="0"/>
              </a:spcAft>
              <a:buNone/>
            </a:pPr>
            <a:r>
              <a:rPr lang="en" sz="1700">
                <a:solidFill>
                  <a:srgbClr val="000000"/>
                </a:solidFill>
                <a:latin typeface="Average"/>
                <a:ea typeface="Average"/>
                <a:cs typeface="Average"/>
                <a:sym typeface="Average"/>
              </a:rPr>
              <a:t>Talia Trachtman, LMSW</a:t>
            </a:r>
            <a:endParaRPr sz="1700">
              <a:solidFill>
                <a:srgbClr val="000000"/>
              </a:solidFill>
              <a:latin typeface="Average"/>
              <a:ea typeface="Average"/>
              <a:cs typeface="Average"/>
              <a:sym typeface="Average"/>
            </a:endParaRPr>
          </a:p>
          <a:p>
            <a:pPr marL="0" lvl="0" indent="0" algn="ctr">
              <a:lnSpc>
                <a:spcPct val="100000"/>
              </a:lnSpc>
              <a:spcBef>
                <a:spcPts val="0"/>
              </a:spcBef>
              <a:spcAft>
                <a:spcPts val="0"/>
              </a:spcAft>
              <a:buNone/>
            </a:pPr>
            <a:r>
              <a:rPr lang="en" sz="1700">
                <a:solidFill>
                  <a:srgbClr val="000000"/>
                </a:solidFill>
                <a:latin typeface="Average"/>
                <a:ea typeface="Average"/>
                <a:cs typeface="Average"/>
                <a:sym typeface="Average"/>
              </a:rPr>
              <a:t>Jacqueline Davis, RN</a:t>
            </a:r>
            <a:endParaRPr sz="1700">
              <a:solidFill>
                <a:srgbClr val="000000"/>
              </a:solidFill>
              <a:latin typeface="Average"/>
              <a:ea typeface="Average"/>
              <a:cs typeface="Average"/>
              <a:sym typeface="Averag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a:t>Disclosures</a:t>
            </a:r>
            <a:endParaRPr/>
          </a:p>
        </p:txBody>
      </p:sp>
      <p:sp>
        <p:nvSpPr>
          <p:cNvPr id="63" name="Shape 63"/>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a:p>
            <a:pPr marL="0" lvl="0" indent="0" algn="ctr">
              <a:spcBef>
                <a:spcPts val="1600"/>
              </a:spcBef>
              <a:spcAft>
                <a:spcPts val="1600"/>
              </a:spcAft>
              <a:buNone/>
            </a:pPr>
            <a:r>
              <a:rPr lang="en"/>
              <a:t>There are no disclosures to report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227025"/>
            <a:ext cx="8520600" cy="794400"/>
          </a:xfrm>
          <a:prstGeom prst="rect">
            <a:avLst/>
          </a:prstGeom>
        </p:spPr>
        <p:txBody>
          <a:bodyPr spcFirstLastPara="1" wrap="square" lIns="91425" tIns="91425" rIns="91425" bIns="91425" anchor="t" anchorCtr="0">
            <a:noAutofit/>
          </a:bodyPr>
          <a:lstStyle/>
          <a:p>
            <a:pPr marL="2743200" lvl="0" indent="457200">
              <a:spcBef>
                <a:spcPts val="0"/>
              </a:spcBef>
              <a:spcAft>
                <a:spcPts val="0"/>
              </a:spcAft>
              <a:buNone/>
            </a:pPr>
            <a:r>
              <a:rPr lang="en" sz="3600">
                <a:latin typeface="Average"/>
                <a:ea typeface="Average"/>
                <a:cs typeface="Average"/>
                <a:sym typeface="Average"/>
              </a:rPr>
              <a:t>Objectives </a:t>
            </a:r>
            <a:endParaRPr sz="3600">
              <a:latin typeface="Average"/>
              <a:ea typeface="Average"/>
              <a:cs typeface="Average"/>
              <a:sym typeface="Average"/>
            </a:endParaRPr>
          </a:p>
        </p:txBody>
      </p:sp>
      <p:sp>
        <p:nvSpPr>
          <p:cNvPr id="69" name="Shape 69"/>
          <p:cNvSpPr txBox="1">
            <a:spLocks noGrp="1"/>
          </p:cNvSpPr>
          <p:nvPr>
            <p:ph type="body" idx="1"/>
          </p:nvPr>
        </p:nvSpPr>
        <p:spPr>
          <a:xfrm>
            <a:off x="311700" y="1109900"/>
            <a:ext cx="8520600" cy="3872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200">
                <a:solidFill>
                  <a:srgbClr val="000000"/>
                </a:solidFill>
                <a:latin typeface="Average"/>
                <a:ea typeface="Average"/>
                <a:cs typeface="Average"/>
                <a:sym typeface="Average"/>
              </a:rPr>
              <a:t>On completion of this session the participants will be able to:</a:t>
            </a:r>
            <a:endParaRPr sz="2200">
              <a:solidFill>
                <a:srgbClr val="000000"/>
              </a:solidFill>
              <a:latin typeface="Average"/>
              <a:ea typeface="Average"/>
              <a:cs typeface="Average"/>
              <a:sym typeface="Average"/>
            </a:endParaRPr>
          </a:p>
          <a:p>
            <a:pPr marL="457200" lvl="0" indent="-368300" rtl="0">
              <a:spcBef>
                <a:spcPts val="1600"/>
              </a:spcBef>
              <a:spcAft>
                <a:spcPts val="0"/>
              </a:spcAft>
              <a:buClr>
                <a:srgbClr val="000000"/>
              </a:buClr>
              <a:buSzPts val="2200"/>
              <a:buFont typeface="Average"/>
              <a:buChar char="●"/>
            </a:pPr>
            <a:r>
              <a:rPr lang="en" sz="2200">
                <a:solidFill>
                  <a:srgbClr val="000000"/>
                </a:solidFill>
                <a:latin typeface="Average"/>
                <a:ea typeface="Average"/>
                <a:cs typeface="Average"/>
                <a:sym typeface="Average"/>
              </a:rPr>
              <a:t>Identify ways to promote individual and group self-care techniques among a medical department staff following a crisis</a:t>
            </a:r>
            <a:endParaRPr sz="2200">
              <a:solidFill>
                <a:srgbClr val="000000"/>
              </a:solidFill>
              <a:latin typeface="Average"/>
              <a:ea typeface="Average"/>
              <a:cs typeface="Average"/>
              <a:sym typeface="Average"/>
            </a:endParaRPr>
          </a:p>
          <a:p>
            <a:pPr marL="457200" lvl="0" indent="-368300" rtl="0">
              <a:spcBef>
                <a:spcPts val="0"/>
              </a:spcBef>
              <a:spcAft>
                <a:spcPts val="0"/>
              </a:spcAft>
              <a:buClr>
                <a:srgbClr val="000000"/>
              </a:buClr>
              <a:buSzPts val="2200"/>
              <a:buFont typeface="Average"/>
              <a:buChar char="●"/>
            </a:pPr>
            <a:r>
              <a:rPr lang="en" sz="2200">
                <a:solidFill>
                  <a:srgbClr val="000000"/>
                </a:solidFill>
                <a:latin typeface="Average"/>
                <a:ea typeface="Average"/>
                <a:cs typeface="Average"/>
                <a:sym typeface="Average"/>
              </a:rPr>
              <a:t>Understand the importance of conducting regular wellbeing activities among medical department staff</a:t>
            </a:r>
            <a:endParaRPr sz="2200">
              <a:solidFill>
                <a:srgbClr val="000000"/>
              </a:solidFill>
              <a:latin typeface="Average"/>
              <a:ea typeface="Average"/>
              <a:cs typeface="Average"/>
              <a:sym typeface="Average"/>
            </a:endParaRPr>
          </a:p>
          <a:p>
            <a:pPr marL="457200" lvl="0" indent="-368300" rtl="0">
              <a:spcBef>
                <a:spcPts val="0"/>
              </a:spcBef>
              <a:spcAft>
                <a:spcPts val="0"/>
              </a:spcAft>
              <a:buClr>
                <a:srgbClr val="000000"/>
              </a:buClr>
              <a:buSzPts val="2200"/>
              <a:buFont typeface="Average"/>
              <a:buChar char="●"/>
            </a:pPr>
            <a:r>
              <a:rPr lang="en" sz="2200">
                <a:solidFill>
                  <a:srgbClr val="000000"/>
                </a:solidFill>
                <a:latin typeface="Average"/>
                <a:ea typeface="Average"/>
                <a:cs typeface="Average"/>
                <a:sym typeface="Average"/>
              </a:rPr>
              <a:t>Learn how to use external resources to complement internal practices, which can reduce stress on the department’s employees so they can focus on their own wellbeing</a:t>
            </a:r>
            <a:endParaRPr sz="2200">
              <a:solidFill>
                <a:srgbClr val="000000"/>
              </a:solidFill>
              <a:latin typeface="Average"/>
              <a:ea typeface="Average"/>
              <a:cs typeface="Average"/>
              <a:sym typeface="Averag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600">
                <a:latin typeface="Average"/>
                <a:ea typeface="Average"/>
                <a:cs typeface="Average"/>
                <a:sym typeface="Average"/>
              </a:rPr>
              <a:t>What is a Crisis?</a:t>
            </a:r>
            <a:endParaRPr sz="3600">
              <a:latin typeface="Average"/>
              <a:ea typeface="Average"/>
              <a:cs typeface="Average"/>
              <a:sym typeface="Average"/>
            </a:endParaRPr>
          </a:p>
        </p:txBody>
      </p:sp>
      <p:sp>
        <p:nvSpPr>
          <p:cNvPr id="75" name="Shape 7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Broad/public impact</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Natural disaster (earthquake, hurricane, wildfire, tsunami) </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Terrorist attack</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Violent acts</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Unexpected change in health system/hospital leadership</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Death of a prominent individual (ex. Community activist, local political leader)</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Narrow/more personal impact</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Death - in the department, a staff member’s inner circle (family, close friend, etc.)</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Termination of a staff member</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Assault (sexual or physical)</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Mental breakdown </a:t>
            </a:r>
            <a:endParaRPr>
              <a:solidFill>
                <a:srgbClr val="000000"/>
              </a:solidFill>
              <a:latin typeface="Average"/>
              <a:ea typeface="Average"/>
              <a:cs typeface="Average"/>
              <a:sym typeface="Average"/>
            </a:endParaRPr>
          </a:p>
          <a:p>
            <a:pPr marL="914400" lvl="1" indent="-31750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Resident failing board exam</a:t>
            </a:r>
            <a:endParaRPr>
              <a:solidFill>
                <a:srgbClr val="000000"/>
              </a:solidFill>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68250"/>
            <a:ext cx="8520600" cy="8010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600">
                <a:latin typeface="Average"/>
                <a:ea typeface="Average"/>
                <a:cs typeface="Average"/>
                <a:sym typeface="Average"/>
              </a:rPr>
              <a:t>Event Details</a:t>
            </a:r>
            <a:r>
              <a:rPr lang="en">
                <a:latin typeface="Average"/>
                <a:ea typeface="Average"/>
                <a:cs typeface="Average"/>
                <a:sym typeface="Average"/>
              </a:rPr>
              <a:t>	</a:t>
            </a:r>
            <a:endParaRPr>
              <a:latin typeface="Average"/>
              <a:ea typeface="Average"/>
              <a:cs typeface="Average"/>
              <a:sym typeface="Average"/>
            </a:endParaRPr>
          </a:p>
        </p:txBody>
      </p:sp>
      <p:sp>
        <p:nvSpPr>
          <p:cNvPr id="81" name="Shape 81"/>
          <p:cNvSpPr txBox="1">
            <a:spLocks noGrp="1"/>
          </p:cNvSpPr>
          <p:nvPr>
            <p:ph type="body" idx="1"/>
          </p:nvPr>
        </p:nvSpPr>
        <p:spPr>
          <a:xfrm>
            <a:off x="311700" y="1562150"/>
            <a:ext cx="8520600" cy="27693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2200">
                <a:solidFill>
                  <a:srgbClr val="000000"/>
                </a:solidFill>
                <a:latin typeface="Average"/>
                <a:ea typeface="Average"/>
                <a:cs typeface="Average"/>
                <a:sym typeface="Average"/>
              </a:rPr>
              <a:t>On June 30, 2017 a gunman killed a physician and wounded six other people on an inpatient floor of BronxCare Health System (formerly Bronx-Lebanon Hospital Center). Following the shooting, staff had to work through their grief and shock while simultaneously continuing in their role as primary care and behavioral health providers, and serving as a vital community resource. </a:t>
            </a:r>
            <a:endParaRPr sz="2200">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648100" y="292850"/>
            <a:ext cx="7741800" cy="13686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600">
                <a:latin typeface="Average"/>
                <a:ea typeface="Average"/>
                <a:cs typeface="Average"/>
                <a:sym typeface="Average"/>
              </a:rPr>
              <a:t>Interventions Used to Manage Emotional Impact</a:t>
            </a:r>
            <a:endParaRPr sz="3600">
              <a:latin typeface="Average"/>
              <a:ea typeface="Average"/>
              <a:cs typeface="Average"/>
              <a:sym typeface="Average"/>
            </a:endParaRPr>
          </a:p>
        </p:txBody>
      </p:sp>
      <p:sp>
        <p:nvSpPr>
          <p:cNvPr id="87" name="Shape 87"/>
          <p:cNvSpPr txBox="1">
            <a:spLocks noGrp="1"/>
          </p:cNvSpPr>
          <p:nvPr>
            <p:ph type="body" idx="1"/>
          </p:nvPr>
        </p:nvSpPr>
        <p:spPr>
          <a:xfrm>
            <a:off x="311700" y="1588775"/>
            <a:ext cx="8520600" cy="33015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Immediately following the shooting: </a:t>
            </a:r>
            <a:endParaRPr>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One staff member was designated to inform patients of the deceased doctor</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Schedules of physicians and staff were lightened (if requested)</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Grand Rounds with Psychiatry</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FM Residents met with Psychiatry residents and Department Behavioralists</a:t>
            </a:r>
            <a:endParaRPr sz="1800">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Over the next few weeks and months:</a:t>
            </a:r>
            <a:endParaRPr>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Department and clinics held meetings/support groups to process feelings</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Received support from hospital resources and outside organizations (Department of Psychiatry, Department of Pediatrics, Office of Victim Services, Good Dog Foundation therapy dogs, massages, acupuncture)</a:t>
            </a:r>
            <a:endParaRPr sz="1800">
              <a:solidFill>
                <a:srgbClr val="000000"/>
              </a:solidFill>
              <a:latin typeface="Average"/>
              <a:ea typeface="Average"/>
              <a:cs typeface="Average"/>
              <a:sym typeface="Averag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837750" y="292850"/>
            <a:ext cx="7379400" cy="1026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Interventions Used to Manage Emotional Impact Continued</a:t>
            </a:r>
            <a:endParaRPr sz="3000">
              <a:latin typeface="Average"/>
              <a:ea typeface="Average"/>
              <a:cs typeface="Average"/>
              <a:sym typeface="Average"/>
            </a:endParaRPr>
          </a:p>
        </p:txBody>
      </p:sp>
      <p:sp>
        <p:nvSpPr>
          <p:cNvPr id="93" name="Shape 93"/>
          <p:cNvSpPr txBox="1">
            <a:spLocks noGrp="1"/>
          </p:cNvSpPr>
          <p:nvPr>
            <p:ph type="body" idx="1"/>
          </p:nvPr>
        </p:nvSpPr>
        <p:spPr>
          <a:xfrm>
            <a:off x="311700" y="1460400"/>
            <a:ext cx="8520600" cy="3340200"/>
          </a:xfrm>
          <a:prstGeom prst="rect">
            <a:avLst/>
          </a:prstGeom>
        </p:spPr>
        <p:txBody>
          <a:bodyPr spcFirstLastPara="1" wrap="square" lIns="91425" tIns="91425" rIns="91425" bIns="91425" anchor="t" anchorCtr="0">
            <a:noAutofit/>
          </a:bodyPr>
          <a:lstStyle/>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Department social workers were available at all clinics and on the inpatient unit to offer emotional support</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Hospital sponsored a Vigil, Interfaith Ceremonies, Week of Wellness; staff were encouraged to attend</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Schedules were adjusted for those who couldn’t return to work immediately</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Department  held a memorial service to honor the doctor who was killed</a:t>
            </a:r>
            <a:endParaRPr sz="1800">
              <a:solidFill>
                <a:srgbClr val="000000"/>
              </a:solidFill>
              <a:latin typeface="Average"/>
              <a:ea typeface="Average"/>
              <a:cs typeface="Average"/>
              <a:sym typeface="Average"/>
            </a:endParaRPr>
          </a:p>
          <a:p>
            <a:pPr marL="914400" lvl="1"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Wellness Clinic (where doctor had worked): </a:t>
            </a:r>
            <a:endParaRPr sz="1800">
              <a:solidFill>
                <a:srgbClr val="000000"/>
              </a:solidFill>
              <a:latin typeface="Average"/>
              <a:ea typeface="Average"/>
              <a:cs typeface="Average"/>
              <a:sym typeface="Average"/>
            </a:endParaRPr>
          </a:p>
          <a:p>
            <a:pPr marL="1371600" lvl="2"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Held moments of silence</a:t>
            </a:r>
            <a:endParaRPr sz="1800">
              <a:solidFill>
                <a:srgbClr val="000000"/>
              </a:solidFill>
              <a:latin typeface="Average"/>
              <a:ea typeface="Average"/>
              <a:cs typeface="Average"/>
              <a:sym typeface="Average"/>
            </a:endParaRPr>
          </a:p>
          <a:p>
            <a:pPr marL="1371600" lvl="2"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Staff checked on each other</a:t>
            </a:r>
            <a:endParaRPr sz="1800">
              <a:solidFill>
                <a:srgbClr val="000000"/>
              </a:solidFill>
              <a:latin typeface="Average"/>
              <a:ea typeface="Average"/>
              <a:cs typeface="Average"/>
              <a:sym typeface="Average"/>
            </a:endParaRPr>
          </a:p>
          <a:p>
            <a:pPr marL="1371600" lvl="2" indent="-342900" rtl="0">
              <a:spcBef>
                <a:spcPts val="0"/>
              </a:spcBef>
              <a:spcAft>
                <a:spcPts val="0"/>
              </a:spcAft>
              <a:buClr>
                <a:srgbClr val="000000"/>
              </a:buClr>
              <a:buSzPts val="1800"/>
              <a:buFont typeface="Average"/>
              <a:buChar char="■"/>
            </a:pPr>
            <a:r>
              <a:rPr lang="en" sz="1800">
                <a:solidFill>
                  <a:srgbClr val="000000"/>
                </a:solidFill>
                <a:latin typeface="Average"/>
                <a:ea typeface="Average"/>
                <a:cs typeface="Average"/>
                <a:sym typeface="Average"/>
              </a:rPr>
              <a:t>Communicated well with each other about needs</a:t>
            </a:r>
            <a:endParaRPr sz="1800">
              <a:solidFill>
                <a:srgbClr val="000000"/>
              </a:solidFill>
              <a:latin typeface="Average"/>
              <a:ea typeface="Average"/>
              <a:cs typeface="Average"/>
              <a:sym typeface="Average"/>
            </a:endParaRPr>
          </a:p>
          <a:p>
            <a:pPr marL="0" lvl="0" indent="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52225"/>
            <a:ext cx="8520600" cy="12222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000">
                <a:latin typeface="Average"/>
                <a:ea typeface="Average"/>
                <a:cs typeface="Average"/>
                <a:sym typeface="Average"/>
              </a:rPr>
              <a:t>Department’s Sources of Employee Wellbeing and Unity Prior to the Crisis</a:t>
            </a:r>
            <a:endParaRPr sz="3000">
              <a:latin typeface="Average"/>
              <a:ea typeface="Average"/>
              <a:cs typeface="Average"/>
              <a:sym typeface="Average"/>
            </a:endParaRPr>
          </a:p>
        </p:txBody>
      </p:sp>
      <p:sp>
        <p:nvSpPr>
          <p:cNvPr id="99" name="Shape 99"/>
          <p:cNvSpPr txBox="1">
            <a:spLocks noGrp="1"/>
          </p:cNvSpPr>
          <p:nvPr>
            <p:ph type="body" idx="1"/>
          </p:nvPr>
        </p:nvSpPr>
        <p:spPr>
          <a:xfrm>
            <a:off x="311700" y="1674425"/>
            <a:ext cx="8520600" cy="3194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Employee Wellbeing Committee</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Plans events and activities to increase employee wellbeing </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Sponsor an annual Department-wide retreat </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Monthly support group for Residents - in addition, each resident is assigned a Behavioral Health Advisor </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Monthly Team Meetings  </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Morning Huddles </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Graduation and holiday parties</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Language of Caring</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Non Violent Crisis Intervention Training (Crisis Prevention Institute)</a:t>
            </a:r>
            <a:endParaRPr>
              <a:solidFill>
                <a:srgbClr val="000000"/>
              </a:solidFill>
              <a:latin typeface="Average"/>
              <a:ea typeface="Average"/>
              <a:cs typeface="Average"/>
              <a:sym typeface="Averag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27675"/>
            <a:ext cx="8520600" cy="8010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3000">
                <a:latin typeface="Average"/>
                <a:ea typeface="Average"/>
                <a:cs typeface="Average"/>
                <a:sym typeface="Average"/>
              </a:rPr>
              <a:t>Changes Since Shooting, A Work in Progress</a:t>
            </a:r>
            <a:endParaRPr sz="3000">
              <a:latin typeface="Average"/>
              <a:ea typeface="Average"/>
              <a:cs typeface="Average"/>
              <a:sym typeface="Average"/>
            </a:endParaRPr>
          </a:p>
        </p:txBody>
      </p:sp>
      <p:sp>
        <p:nvSpPr>
          <p:cNvPr id="105" name="Shape 10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Logistical </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Regular conversations and updates on safety and security</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Safety Champions appointed at each clinic and office location</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Showing Active shooter training video</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Emergency Crisis Response Plan </a:t>
            </a:r>
            <a:endParaRPr>
              <a:solidFill>
                <a:srgbClr val="000000"/>
              </a:solidFill>
              <a:latin typeface="Average"/>
              <a:ea typeface="Average"/>
              <a:cs typeface="Average"/>
              <a:sym typeface="Average"/>
            </a:endParaRPr>
          </a:p>
          <a:p>
            <a:pPr marL="457200" lvl="0" indent="-342900" rtl="0">
              <a:spcBef>
                <a:spcPts val="0"/>
              </a:spcBef>
              <a:spcAft>
                <a:spcPts val="0"/>
              </a:spcAft>
              <a:buClr>
                <a:srgbClr val="000000"/>
              </a:buClr>
              <a:buSzPts val="1800"/>
              <a:buFont typeface="Average"/>
              <a:buChar char="●"/>
            </a:pPr>
            <a:r>
              <a:rPr lang="en">
                <a:solidFill>
                  <a:srgbClr val="000000"/>
                </a:solidFill>
                <a:latin typeface="Average"/>
                <a:ea typeface="Average"/>
                <a:cs typeface="Average"/>
                <a:sym typeface="Average"/>
              </a:rPr>
              <a:t>Emotional</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Increased efforts to promote positive communication </a:t>
            </a:r>
            <a:endParaRPr>
              <a:solidFill>
                <a:srgbClr val="000000"/>
              </a:solidFill>
              <a:latin typeface="Average"/>
              <a:ea typeface="Average"/>
              <a:cs typeface="Average"/>
              <a:sym typeface="Average"/>
            </a:endParaRPr>
          </a:p>
          <a:p>
            <a:pPr marL="914400" lvl="1" indent="-317500" rtl="0">
              <a:spcBef>
                <a:spcPts val="0"/>
              </a:spcBef>
              <a:spcAft>
                <a:spcPts val="0"/>
              </a:spcAft>
              <a:buClr>
                <a:srgbClr val="000000"/>
              </a:buClr>
              <a:buSzPts val="1400"/>
              <a:buFont typeface="Average"/>
              <a:buChar char="○"/>
            </a:pPr>
            <a:r>
              <a:rPr lang="en">
                <a:solidFill>
                  <a:srgbClr val="000000"/>
                </a:solidFill>
                <a:latin typeface="Average"/>
                <a:ea typeface="Average"/>
                <a:cs typeface="Average"/>
                <a:sym typeface="Average"/>
              </a:rPr>
              <a:t>Greater emphasis on destigmatizing mental health treatment among health care professionals and sharing mental health improvement techniques</a:t>
            </a:r>
            <a:endParaRPr>
              <a:solidFill>
                <a:srgbClr val="000000"/>
              </a:solidFill>
              <a:latin typeface="Average"/>
              <a:ea typeface="Average"/>
              <a:cs typeface="Average"/>
              <a:sym typeface="Average"/>
            </a:endParaRPr>
          </a:p>
          <a:p>
            <a:pPr marL="0" lvl="0" indent="0">
              <a:spcBef>
                <a:spcPts val="1600"/>
              </a:spcBef>
              <a:spcAft>
                <a:spcPts val="1600"/>
              </a:spcAft>
              <a:buNone/>
            </a:pPr>
            <a:endParaRPr>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2000</Words>
  <Application>Microsoft Office PowerPoint</Application>
  <PresentationFormat>On-screen Show (16:9)</PresentationFormat>
  <Paragraphs>163</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Average</vt:lpstr>
      <vt:lpstr>Amatic SC</vt:lpstr>
      <vt:lpstr>Source Code Pro</vt:lpstr>
      <vt:lpstr>Beach Day</vt:lpstr>
      <vt:lpstr>Working Through a Crisis:  How to Address Self-Care in a Family Medicine Department Post-Trauma</vt:lpstr>
      <vt:lpstr>Disclosures</vt:lpstr>
      <vt:lpstr>Objectives </vt:lpstr>
      <vt:lpstr>What is a Crisis?</vt:lpstr>
      <vt:lpstr>Event Details </vt:lpstr>
      <vt:lpstr>Interventions Used to Manage Emotional Impact</vt:lpstr>
      <vt:lpstr>Interventions Used to Manage Emotional Impact Continued</vt:lpstr>
      <vt:lpstr>Department’s Sources of Employee Wellbeing and Unity Prior to the Crisis</vt:lpstr>
      <vt:lpstr>Changes Since Shooting, A Work in Progress</vt:lpstr>
      <vt:lpstr>Some Examples of Emergency Planning</vt:lpstr>
      <vt:lpstr>Leadership interviews  </vt:lpstr>
      <vt:lpstr>Changes in Roles of Leaders During and After </vt:lpstr>
      <vt:lpstr> Caring for Others While Managing Your Own Response </vt:lpstr>
      <vt:lpstr>What Helped You the Most in Caring for Yourself?  </vt:lpstr>
      <vt:lpstr>Changes Department Leadership Has Noticed in Employees</vt:lpstr>
      <vt:lpstr>Interventions That Helped Employees</vt:lpstr>
      <vt:lpstr>What Could Have Improved  Our Response</vt:lpstr>
      <vt:lpstr>Lessons Learned</vt:lpstr>
      <vt:lpstr>Acknowledgments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Through a Crisis:  How to Address Self-Care in a Family Medicine Department Post-Trauma</dc:title>
  <dc:creator>Bilsky, Sharon</dc:creator>
  <cp:lastModifiedBy>Windows User</cp:lastModifiedBy>
  <cp:revision>1</cp:revision>
  <dcterms:modified xsi:type="dcterms:W3CDTF">2018-05-04T20:49:48Z</dcterms:modified>
</cp:coreProperties>
</file>