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7" r:id="rId2"/>
    <p:sldId id="278" r:id="rId3"/>
    <p:sldId id="287" r:id="rId4"/>
    <p:sldId id="288" r:id="rId5"/>
    <p:sldId id="289" r:id="rId6"/>
    <p:sldId id="291" r:id="rId7"/>
    <p:sldId id="292" r:id="rId8"/>
    <p:sldId id="300" r:id="rId9"/>
    <p:sldId id="297" r:id="rId10"/>
    <p:sldId id="280" r:id="rId11"/>
    <p:sldId id="295" r:id="rId12"/>
    <p:sldId id="296" r:id="rId13"/>
    <p:sldId id="290" r:id="rId14"/>
    <p:sldId id="293" r:id="rId15"/>
    <p:sldId id="284" r:id="rId16"/>
    <p:sldId id="286" r:id="rId17"/>
    <p:sldId id="294" r:id="rId18"/>
    <p:sldId id="299" r:id="rId19"/>
    <p:sldId id="298" r:id="rId20"/>
    <p:sldId id="281" r:id="rId21"/>
    <p:sldId id="285" r:id="rId22"/>
    <p:sldId id="282" r:id="rId2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1157" userDrawn="1">
          <p15:clr>
            <a:srgbClr val="A4A3A4"/>
          </p15:clr>
        </p15:guide>
        <p15:guide id="3" orient="horz" pos="960" userDrawn="1">
          <p15:clr>
            <a:srgbClr val="A4A3A4"/>
          </p15:clr>
        </p15:guide>
        <p15:guide id="4" orient="horz" pos="240" userDrawn="1">
          <p15:clr>
            <a:srgbClr val="A4A3A4"/>
          </p15:clr>
        </p15:guide>
        <p15:guide id="5" pos="3847" userDrawn="1">
          <p15:clr>
            <a:srgbClr val="A4A3A4"/>
          </p15:clr>
        </p15:guide>
        <p15:guide id="6" pos="3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C85"/>
    <a:srgbClr val="273691"/>
    <a:srgbClr val="FF2929"/>
    <a:srgbClr val="FFFFFF"/>
    <a:srgbClr val="920000"/>
    <a:srgbClr val="BA006F"/>
    <a:srgbClr val="D4891C"/>
    <a:srgbClr val="AD7017"/>
    <a:srgbClr val="00927E"/>
    <a:srgbClr val="3D76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82"/>
      </p:cViewPr>
      <p:guideLst>
        <p:guide orient="horz" pos="2160"/>
        <p:guide orient="horz" pos="1157"/>
        <p:guide orient="horz" pos="960"/>
        <p:guide orient="horz" pos="240"/>
        <p:guide pos="3847"/>
        <p:guide pos="38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3" d="100"/>
          <a:sy n="83" d="100"/>
        </p:scale>
        <p:origin x="1698" y="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3C97EAC-76F2-49D4-A896-B7DDFF24BDF5}" type="datetimeFigureOut">
              <a:rPr lang="en-US" smtClean="0"/>
              <a:t>11/21/2017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6DCAA09-0410-49BC-8446-39D27C126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839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ENOF. Get people</a:t>
            </a:r>
            <a:r>
              <a:rPr lang="en-US" baseline="0" dirty="0" smtClean="0"/>
              <a:t> up and moving and saying Hi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CAA09-0410-49BC-8446-39D27C126EC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790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CAA09-0410-49BC-8446-39D27C126EC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60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Discussing</a:t>
            </a:r>
            <a:r>
              <a:rPr lang="en-US" baseline="0" dirty="0" smtClean="0"/>
              <a:t> what burnout is and how it manifests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CAA09-0410-49BC-8446-39D27C126EC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95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Site on the sheet or discuss Pooja</a:t>
            </a:r>
            <a:r>
              <a:rPr lang="en-US" baseline="0" dirty="0" smtClean="0"/>
              <a:t> Directly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CAA09-0410-49BC-8446-39D27C126EC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809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599" y="990601"/>
            <a:ext cx="10925175" cy="1470025"/>
          </a:xfrm>
        </p:spPr>
        <p:txBody>
          <a:bodyPr>
            <a:normAutofit/>
          </a:bodyPr>
          <a:lstStyle>
            <a:lvl1pPr>
              <a:defRPr sz="5400" b="1">
                <a:solidFill>
                  <a:srgbClr val="27369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590800"/>
            <a:ext cx="8534400" cy="685800"/>
          </a:xfrm>
        </p:spPr>
        <p:txBody>
          <a:bodyPr/>
          <a:lstStyle>
            <a:lvl1pPr marL="0" indent="0" algn="ctr">
              <a:buNone/>
              <a:defRPr>
                <a:solidFill>
                  <a:srgbClr val="D4891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23BC4-1C42-4CCB-AA45-8A2B36932A42}" type="datetimeFigureOut">
              <a:rPr lang="en-US" smtClean="0"/>
              <a:pPr/>
              <a:t>11/21/2017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CEBA-A3A3-4DC6-B0FA-DFC82F8A39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946400" y="4419600"/>
            <a:ext cx="8737600" cy="457200"/>
          </a:xfrm>
        </p:spPr>
        <p:txBody>
          <a:bodyPr/>
          <a:lstStyle>
            <a:lvl1pPr algn="r">
              <a:buNone/>
              <a:defRPr sz="2400" b="1">
                <a:solidFill>
                  <a:schemeClr val="tx1"/>
                </a:solidFill>
              </a:defRPr>
            </a:lvl1pPr>
            <a:lvl2pPr algn="ctr">
              <a:buNone/>
              <a:defRPr sz="2400">
                <a:solidFill>
                  <a:srgbClr val="2768B7"/>
                </a:solidFill>
              </a:defRPr>
            </a:lvl2pPr>
          </a:lstStyle>
          <a:p>
            <a:pPr lvl="0"/>
            <a:r>
              <a:rPr lang="en-US" dirty="0" smtClean="0"/>
              <a:t>Click to edit Author Name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2946400" y="4876800"/>
            <a:ext cx="8737600" cy="304800"/>
          </a:xfrm>
        </p:spPr>
        <p:txBody>
          <a:bodyPr>
            <a:noAutofit/>
          </a:bodyPr>
          <a:lstStyle>
            <a:lvl1pPr algn="r">
              <a:buNone/>
              <a:defRPr sz="2000"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algn="ctr">
              <a:buNone/>
              <a:defRPr sz="1100">
                <a:latin typeface="Times New Roman" pitchFamily="18" charset="0"/>
                <a:cs typeface="Times New Roman" pitchFamily="18" charset="0"/>
              </a:defRPr>
            </a:lvl2pPr>
            <a:lvl3pPr algn="ctr">
              <a:buNone/>
              <a:defRPr sz="1050">
                <a:latin typeface="Times New Roman" pitchFamily="18" charset="0"/>
                <a:cs typeface="Times New Roman" pitchFamily="18" charset="0"/>
              </a:defRPr>
            </a:lvl3pPr>
            <a:lvl4pPr algn="ctr">
              <a:buNone/>
              <a:defRPr sz="1000">
                <a:latin typeface="Times New Roman" pitchFamily="18" charset="0"/>
                <a:cs typeface="Times New Roman" pitchFamily="18" charset="0"/>
              </a:defRPr>
            </a:lvl4pPr>
            <a:lvl5pPr algn="ctr">
              <a:buNone/>
              <a:defRPr sz="1000"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Author Title Master text styles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609601" y="5408972"/>
            <a:ext cx="2347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© 2017 Lehigh Valley Health Network</a:t>
            </a:r>
            <a:endParaRPr lang="en-US" sz="110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04386"/>
            <a:ext cx="5386917" cy="63976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44148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804386"/>
            <a:ext cx="5389033" cy="63976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44148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23BC4-1C42-4CCB-AA45-8A2B36932A42}" type="datetimeFigureOut">
              <a:rPr lang="en-US" smtClean="0"/>
              <a:pPr/>
              <a:t>11/21/2017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CEBA-A3A3-4DC6-B0FA-DFC82F8A39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lity Mileston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23BC4-1C42-4CCB-AA45-8A2B36932A42}" type="datetimeFigureOut">
              <a:rPr lang="en-US" smtClean="0"/>
              <a:pPr/>
              <a:t>11/21/2017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CEBA-A3A3-4DC6-B0FA-DFC82F8A39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Questi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23BC4-1C42-4CCB-AA45-8A2B36932A42}" type="datetimeFigureOut">
              <a:rPr lang="en-US" smtClean="0"/>
              <a:pPr/>
              <a:t>11/21/2017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CEBA-A3A3-4DC6-B0FA-DFC82F8A39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590550"/>
            <a:ext cx="4011084" cy="844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590550"/>
            <a:ext cx="6815667" cy="5535614"/>
          </a:xfrm>
        </p:spPr>
        <p:txBody>
          <a:bodyPr/>
          <a:lstStyle>
            <a:lvl1pPr>
              <a:defRPr sz="3200"/>
            </a:lvl1pPr>
            <a:lvl2pPr>
              <a:defRPr sz="28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23BC4-1C42-4CCB-AA45-8A2B36932A42}" type="datetimeFigureOut">
              <a:rPr lang="en-US" smtClean="0"/>
              <a:pPr/>
              <a:t>11/21/2017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CEBA-A3A3-4DC6-B0FA-DFC82F8A39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23BC4-1C42-4CCB-AA45-8A2B36932A42}" type="datetimeFigureOut">
              <a:rPr lang="en-US" smtClean="0"/>
              <a:pPr/>
              <a:t>11/21/2017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CEBA-A3A3-4DC6-B0FA-DFC82F8A39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D4891C"/>
              </a:buClr>
              <a:defRPr>
                <a:solidFill>
                  <a:srgbClr val="0070C0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rgbClr val="007C85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27369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23BC4-1C42-4CCB-AA45-8A2B36932A42}" type="datetimeFigureOut">
              <a:rPr lang="en-US" smtClean="0"/>
              <a:pPr/>
              <a:t>11/21/2017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CEBA-A3A3-4DC6-B0FA-DFC82F8A39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VHN Netwo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6725"/>
            <a:ext cx="12192000" cy="76964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23BC4-1C42-4CCB-AA45-8A2B36932A42}" type="datetimeFigureOut">
              <a:rPr lang="en-US" smtClean="0"/>
              <a:pPr/>
              <a:t>11/21/2017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CEBA-A3A3-4DC6-B0FA-DFC82F8A396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2" y="1190146"/>
            <a:ext cx="11973059" cy="572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417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o We Are - Editab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1552" y="1688950"/>
            <a:ext cx="6164133" cy="4711849"/>
          </a:xfrm>
        </p:spPr>
        <p:txBody>
          <a:bodyPr/>
          <a:lstStyle>
            <a:lvl1pPr>
              <a:buClr>
                <a:srgbClr val="D4891C"/>
              </a:buClr>
              <a:defRPr>
                <a:solidFill>
                  <a:srgbClr val="0070C0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rgbClr val="007C85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27369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23BC4-1C42-4CCB-AA45-8A2B36932A42}" type="datetimeFigureOut">
              <a:rPr lang="en-US" smtClean="0"/>
              <a:pPr/>
              <a:t>11/21/2017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CEBA-A3A3-4DC6-B0FA-DFC82F8A39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68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ke It Happ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828800"/>
            <a:ext cx="5486400" cy="4419600"/>
          </a:xfrm>
        </p:spPr>
        <p:txBody>
          <a:bodyPr/>
          <a:lstStyle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23BC4-1C42-4CCB-AA45-8A2B36932A42}" type="datetimeFigureOut">
              <a:rPr lang="en-US" smtClean="0"/>
              <a:pPr/>
              <a:t>11/21/2017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CEBA-A3A3-4DC6-B0FA-DFC82F8A39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102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mma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828800"/>
            <a:ext cx="5486400" cy="4419600"/>
          </a:xfrm>
        </p:spPr>
        <p:txBody>
          <a:bodyPr/>
          <a:lstStyle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23BC4-1C42-4CCB-AA45-8A2B36932A42}" type="datetimeFigureOut">
              <a:rPr lang="en-US" smtClean="0"/>
              <a:pPr/>
              <a:t>11/21/2017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CEBA-A3A3-4DC6-B0FA-DFC82F8A39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735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 We A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23BC4-1C42-4CCB-AA45-8A2B36932A42}" type="datetimeFigureOut">
              <a:rPr lang="en-US" smtClean="0"/>
              <a:pPr/>
              <a:t>11/21/2017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CEBA-A3A3-4DC6-B0FA-DFC82F8A39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6096000" y="430490"/>
            <a:ext cx="609600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buClr>
                <a:srgbClr val="273691"/>
              </a:buClr>
              <a:buSzPct val="110000"/>
              <a:buFont typeface="Arial" pitchFamily="34" charset="0"/>
              <a:buChar char="•"/>
            </a:pPr>
            <a:r>
              <a:rPr lang="en-US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 Campuses</a:t>
            </a:r>
          </a:p>
          <a:p>
            <a:pPr marL="285750" indent="-285750">
              <a:spcBef>
                <a:spcPts val="300"/>
              </a:spcBef>
              <a:buClr>
                <a:srgbClr val="273691"/>
              </a:buClr>
              <a:buSzPct val="110000"/>
              <a:buFont typeface="Arial" pitchFamily="34" charset="0"/>
              <a:buChar char="•"/>
            </a:pPr>
            <a:r>
              <a:rPr lang="en-US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Children’s Hospital</a:t>
            </a:r>
          </a:p>
          <a:p>
            <a:pPr marL="285750" indent="-285750">
              <a:spcBef>
                <a:spcPts val="300"/>
              </a:spcBef>
              <a:buClr>
                <a:srgbClr val="273691"/>
              </a:buClr>
              <a:buSzPct val="110000"/>
              <a:buFont typeface="Arial" pitchFamily="34" charset="0"/>
              <a:buChar char="•"/>
            </a:pPr>
            <a:r>
              <a:rPr lang="en-US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160+ Physician Practices</a:t>
            </a:r>
          </a:p>
          <a:p>
            <a:pPr marL="285750" indent="-285750">
              <a:spcBef>
                <a:spcPts val="300"/>
              </a:spcBef>
              <a:buClr>
                <a:srgbClr val="273691"/>
              </a:buClr>
              <a:buSzPct val="110000"/>
              <a:buFont typeface="Arial" pitchFamily="34" charset="0"/>
              <a:buChar char="•"/>
            </a:pPr>
            <a:r>
              <a:rPr lang="en-US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17 Community Clinics</a:t>
            </a:r>
          </a:p>
          <a:p>
            <a:pPr marL="285750" indent="-285750">
              <a:spcBef>
                <a:spcPts val="300"/>
              </a:spcBef>
              <a:buClr>
                <a:srgbClr val="273691"/>
              </a:buClr>
              <a:buSzPct val="110000"/>
              <a:buFont typeface="Arial" pitchFamily="34" charset="0"/>
              <a:buChar char="•"/>
            </a:pPr>
            <a:r>
              <a:rPr lang="en-US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22 Health Centers</a:t>
            </a:r>
          </a:p>
          <a:p>
            <a:pPr marL="285750" indent="-285750">
              <a:spcBef>
                <a:spcPts val="300"/>
              </a:spcBef>
              <a:buClr>
                <a:srgbClr val="273691"/>
              </a:buClr>
              <a:buSzPct val="110000"/>
              <a:buFont typeface="Arial" pitchFamily="34" charset="0"/>
              <a:buChar char="•"/>
            </a:pPr>
            <a:r>
              <a:rPr lang="en-US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en-US" sz="25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ExpressCARE</a:t>
            </a:r>
            <a:r>
              <a:rPr lang="en-US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Locations</a:t>
            </a:r>
          </a:p>
          <a:p>
            <a:pPr marL="285750" indent="-285750">
              <a:spcBef>
                <a:spcPts val="300"/>
              </a:spcBef>
              <a:buClr>
                <a:srgbClr val="273691"/>
              </a:buClr>
              <a:buSzPct val="110000"/>
              <a:buFont typeface="Arial" pitchFamily="34" charset="0"/>
              <a:buChar char="•"/>
            </a:pPr>
            <a:r>
              <a:rPr lang="en-US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45 Rehab Locations</a:t>
            </a:r>
          </a:p>
          <a:p>
            <a:pPr marL="285750" indent="-285750">
              <a:spcBef>
                <a:spcPts val="300"/>
              </a:spcBef>
              <a:buClr>
                <a:srgbClr val="273691"/>
              </a:buClr>
              <a:buSzPct val="110000"/>
              <a:buFont typeface="Arial" pitchFamily="34" charset="0"/>
              <a:buChar char="•"/>
            </a:pPr>
            <a:r>
              <a:rPr lang="en-US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81 Testing and Imaging Locations</a:t>
            </a:r>
          </a:p>
          <a:p>
            <a:pPr marL="285750" indent="-285750">
              <a:spcBef>
                <a:spcPts val="300"/>
              </a:spcBef>
              <a:buClr>
                <a:srgbClr val="273691"/>
              </a:buClr>
              <a:buSzPct val="110000"/>
              <a:buFont typeface="Arial" pitchFamily="34" charset="0"/>
              <a:buChar char="•"/>
            </a:pPr>
            <a:r>
              <a:rPr lang="en-US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18,000+ Employees</a:t>
            </a:r>
          </a:p>
          <a:p>
            <a:pPr marL="285750" indent="-285750">
              <a:spcBef>
                <a:spcPts val="300"/>
              </a:spcBef>
              <a:buClr>
                <a:srgbClr val="273691"/>
              </a:buClr>
              <a:buSzPct val="110000"/>
              <a:buFont typeface="Arial" pitchFamily="34" charset="0"/>
              <a:buChar char="•"/>
            </a:pPr>
            <a:r>
              <a:rPr lang="en-US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2,005 Physicians</a:t>
            </a:r>
          </a:p>
          <a:p>
            <a:pPr marL="285750" indent="-285750">
              <a:spcBef>
                <a:spcPts val="300"/>
              </a:spcBef>
              <a:buClr>
                <a:srgbClr val="273691"/>
              </a:buClr>
              <a:buSzPct val="110000"/>
              <a:buFont typeface="Arial" pitchFamily="34" charset="0"/>
              <a:buChar char="•"/>
            </a:pPr>
            <a:r>
              <a:rPr lang="en-US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834 Advanced Practice Clinicians</a:t>
            </a:r>
          </a:p>
          <a:p>
            <a:pPr marL="285750" indent="-285750">
              <a:spcBef>
                <a:spcPts val="300"/>
              </a:spcBef>
              <a:buClr>
                <a:srgbClr val="273691"/>
              </a:buClr>
              <a:buSzPct val="110000"/>
              <a:buFont typeface="Arial" pitchFamily="34" charset="0"/>
              <a:buChar char="•"/>
            </a:pPr>
            <a:r>
              <a:rPr lang="en-US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4,208 Registered Nurses</a:t>
            </a:r>
          </a:p>
          <a:p>
            <a:pPr marL="285750" indent="-285750">
              <a:spcBef>
                <a:spcPts val="300"/>
              </a:spcBef>
              <a:buClr>
                <a:srgbClr val="273691"/>
              </a:buClr>
              <a:buSzPct val="110000"/>
              <a:buFont typeface="Arial" pitchFamily="34" charset="0"/>
              <a:buChar char="•"/>
            </a:pPr>
            <a:r>
              <a:rPr lang="en-US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69,346 Admissions</a:t>
            </a:r>
          </a:p>
          <a:p>
            <a:pPr marL="285750" indent="-285750">
              <a:spcBef>
                <a:spcPts val="300"/>
              </a:spcBef>
              <a:buClr>
                <a:srgbClr val="273691"/>
              </a:buClr>
              <a:buSzPct val="110000"/>
              <a:buFont typeface="Arial" pitchFamily="34" charset="0"/>
              <a:buChar char="•"/>
            </a:pPr>
            <a:r>
              <a:rPr lang="en-US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274,879 ED Visits</a:t>
            </a:r>
          </a:p>
          <a:p>
            <a:pPr marL="285750" indent="-285750">
              <a:spcBef>
                <a:spcPts val="300"/>
              </a:spcBef>
              <a:buClr>
                <a:srgbClr val="273691"/>
              </a:buClr>
              <a:buSzPct val="110000"/>
              <a:buFont typeface="Arial" pitchFamily="34" charset="0"/>
              <a:buChar char="•"/>
            </a:pPr>
            <a:r>
              <a:rPr lang="en-US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1,838 Acute Care Beds</a:t>
            </a:r>
            <a:endParaRPr lang="en-US" sz="2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71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836739"/>
            <a:ext cx="10363200" cy="1362075"/>
          </a:xfrm>
        </p:spPr>
        <p:txBody>
          <a:bodyPr anchor="t">
            <a:noAutofit/>
          </a:bodyPr>
          <a:lstStyle>
            <a:lvl1pPr algn="r">
              <a:defRPr sz="4400" b="1" cap="all">
                <a:solidFill>
                  <a:srgbClr val="27369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2400" y="4410560"/>
            <a:ext cx="10363200" cy="762000"/>
          </a:xfrm>
        </p:spPr>
        <p:txBody>
          <a:bodyPr anchor="t">
            <a:normAutofit/>
          </a:bodyPr>
          <a:lstStyle>
            <a:lvl1pPr marL="0" indent="0" algn="r">
              <a:buNone/>
              <a:defRPr sz="2800">
                <a:solidFill>
                  <a:srgbClr val="0070C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23BC4-1C42-4CCB-AA45-8A2B36932A42}" type="datetimeFigureOut">
              <a:rPr lang="en-US" smtClean="0"/>
              <a:pPr/>
              <a:t>11/21/2017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CEBA-A3A3-4DC6-B0FA-DFC82F8A39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23BC4-1C42-4CCB-AA45-8A2B36932A42}" type="datetimeFigureOut">
              <a:rPr lang="en-US" smtClean="0"/>
              <a:pPr/>
              <a:t>11/21/2017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CEBA-A3A3-4DC6-B0FA-DFC82F8A39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384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66724"/>
            <a:ext cx="12192000" cy="1057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28800"/>
            <a:ext cx="109728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4928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23BC4-1C42-4CCB-AA45-8A2B36932A42}" type="datetimeFigureOut">
              <a:rPr lang="en-US" smtClean="0"/>
              <a:pPr/>
              <a:t>11/21/2017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49287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45600" y="64928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ACEBA-A3A3-4DC6-B0FA-DFC82F8A396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60" r:id="rId5"/>
    <p:sldLayoutId id="2147483661" r:id="rId6"/>
    <p:sldLayoutId id="2147483658" r:id="rId7"/>
    <p:sldLayoutId id="2147483651" r:id="rId8"/>
    <p:sldLayoutId id="2147483659" r:id="rId9"/>
    <p:sldLayoutId id="2147483653" r:id="rId10"/>
    <p:sldLayoutId id="2147483654" r:id="rId11"/>
    <p:sldLayoutId id="2147483655" r:id="rId12"/>
    <p:sldLayoutId id="2147483656" r:id="rId13"/>
    <p:sldLayoutId id="2147483657" r:id="rId1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7369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285750" indent="-285750" algn="l" defTabSz="914400" rtl="0" eaLnBrk="1" latinLnBrk="0" hangingPunct="1">
        <a:spcBef>
          <a:spcPct val="20000"/>
        </a:spcBef>
        <a:spcAft>
          <a:spcPts val="0"/>
        </a:spcAft>
        <a:buClr>
          <a:srgbClr val="D4891C"/>
        </a:buClr>
        <a:buSzPct val="125000"/>
        <a:buFont typeface="Arial" pitchFamily="34" charset="0"/>
        <a:buChar char="▪"/>
        <a:defRPr sz="3200" kern="1200">
          <a:solidFill>
            <a:srgbClr val="0070C0"/>
          </a:solid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  <a:latin typeface="Arial" pitchFamily="34" charset="0"/>
          <a:ea typeface="+mn-ea"/>
          <a:cs typeface="Arial" pitchFamily="34" charset="0"/>
        </a:defRPr>
      </a:lvl1pPr>
      <a:lvl2pPr marL="857250" indent="-228600" algn="l" defTabSz="914400" rtl="0" eaLnBrk="1" latinLnBrk="0" hangingPunct="1">
        <a:spcBef>
          <a:spcPct val="20000"/>
        </a:spcBef>
        <a:spcAft>
          <a:spcPts val="0"/>
        </a:spcAft>
        <a:buClr>
          <a:schemeClr val="accent1"/>
        </a:buClr>
        <a:buFont typeface="Calibri" pitchFamily="34" charset="0"/>
        <a:buChar char="•"/>
        <a:defRPr sz="2800" kern="1200">
          <a:solidFill>
            <a:srgbClr val="007C85"/>
          </a:solid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  <a:latin typeface="Arial" pitchFamily="34" charset="0"/>
          <a:ea typeface="+mn-ea"/>
          <a:cs typeface="Arial" pitchFamily="34" charset="0"/>
        </a:defRPr>
      </a:lvl2pPr>
      <a:lvl3pPr marL="1371600" indent="-228600" algn="l" defTabSz="914400" rtl="0" eaLnBrk="1" latinLnBrk="0" hangingPunct="1">
        <a:spcBef>
          <a:spcPct val="20000"/>
        </a:spcBef>
        <a:spcAft>
          <a:spcPts val="0"/>
        </a:spcAft>
        <a:buClr>
          <a:srgbClr val="00A4E4"/>
        </a:buClr>
        <a:buFont typeface="Calibri" pitchFamily="34" charset="0"/>
        <a:buChar char="–"/>
        <a:defRPr sz="2400" kern="1200">
          <a:solidFill>
            <a:schemeClr val="tx1"/>
          </a:solid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  <a:latin typeface="Arial" pitchFamily="34" charset="0"/>
          <a:ea typeface="+mn-ea"/>
          <a:cs typeface="Arial" pitchFamily="34" charset="0"/>
        </a:defRPr>
      </a:lvl3pPr>
      <a:lvl4pPr marL="1771650" indent="-228600" algn="l" defTabSz="914400" rtl="0" eaLnBrk="1" latinLnBrk="0" hangingPunct="1">
        <a:spcBef>
          <a:spcPct val="20000"/>
        </a:spcBef>
        <a:spcAft>
          <a:spcPts val="0"/>
        </a:spcAft>
        <a:buFont typeface="Arial" pitchFamily="34" charset="0"/>
        <a:buChar char="–"/>
        <a:defRPr sz="2000" kern="1200">
          <a:solidFill>
            <a:schemeClr val="tx1"/>
          </a:solid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2114550" indent="-171450" algn="l" defTabSz="914400" rtl="0" eaLnBrk="1" latinLnBrk="0" hangingPunct="1">
        <a:spcBef>
          <a:spcPct val="20000"/>
        </a:spcBef>
        <a:spcAft>
          <a:spcPts val="0"/>
        </a:spcAft>
        <a:buFont typeface="Arial" pitchFamily="34" charset="0"/>
        <a:buChar char="»"/>
        <a:defRPr sz="2000" kern="1200">
          <a:solidFill>
            <a:schemeClr val="tx1"/>
          </a:solid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Frank_A.Sperrazza@lvhn.org" TargetMode="External"/><Relationship Id="rId2" Type="http://schemas.openxmlformats.org/officeDocument/2006/relationships/hyperlink" Target="mailto:Deborah.Bren@lvhn.org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Grant.Greenberg@lvhn.or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tencil" panose="040409050D0802020404" pitchFamily="82" charset="0"/>
              </a:rPr>
              <a:t>BURNOUT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Where the Rubber Meets The Road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2017 STFM Conference on Practice Improvement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0" y="4419599"/>
            <a:ext cx="12192000" cy="545593"/>
          </a:xfrm>
        </p:spPr>
        <p:txBody>
          <a:bodyPr/>
          <a:lstStyle/>
          <a:p>
            <a:pPr algn="ctr"/>
            <a:r>
              <a:rPr lang="en-US" dirty="0" smtClean="0"/>
              <a:t>Deb Bren, DO; Frank Sperrazza, DO; Grant Greenberg, MD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319" y="3238499"/>
            <a:ext cx="2099733" cy="1181101"/>
          </a:xfrm>
        </p:spPr>
      </p:pic>
    </p:spTree>
    <p:extLst>
      <p:ext uri="{BB962C8B-B14F-4D97-AF65-F5344CB8AC3E}">
        <p14:creationId xmlns:p14="http://schemas.microsoft.com/office/powerpoint/2010/main" val="87110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Response to Survey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6716"/>
            <a:ext cx="10972800" cy="4419600"/>
          </a:xfrm>
        </p:spPr>
        <p:txBody>
          <a:bodyPr>
            <a:normAutofit/>
          </a:bodyPr>
          <a:lstStyle/>
          <a:p>
            <a:r>
              <a:rPr lang="en-US" altLang="en-US" sz="1800" dirty="0"/>
              <a:t>Total # Surveyed: </a:t>
            </a:r>
          </a:p>
          <a:p>
            <a:pPr lvl="1"/>
            <a:r>
              <a:rPr lang="en-US" altLang="en-US" sz="1800" dirty="0"/>
              <a:t>1292 LVHN </a:t>
            </a:r>
            <a:r>
              <a:rPr lang="en-US" altLang="en-US" sz="1800" dirty="0" smtClean="0"/>
              <a:t>Physicians</a:t>
            </a:r>
            <a:endParaRPr lang="en-US" altLang="en-US" sz="1800" dirty="0"/>
          </a:p>
          <a:p>
            <a:r>
              <a:rPr lang="en-US" altLang="en-US" sz="1800" dirty="0"/>
              <a:t>Total # Responses: </a:t>
            </a:r>
          </a:p>
          <a:p>
            <a:pPr lvl="1"/>
            <a:r>
              <a:rPr lang="en-US" altLang="en-US" sz="1800" dirty="0"/>
              <a:t>459 (35% response rate)</a:t>
            </a:r>
          </a:p>
          <a:p>
            <a:r>
              <a:rPr lang="en-US" altLang="en-US" sz="1800" dirty="0"/>
              <a:t>Completion Rate:</a:t>
            </a:r>
          </a:p>
          <a:p>
            <a:pPr lvl="1"/>
            <a:r>
              <a:rPr lang="en-US" altLang="en-US" sz="1800" dirty="0"/>
              <a:t> 97% (447 surveys completed)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171" y="1906716"/>
            <a:ext cx="6785950" cy="39048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35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Maslach</a:t>
            </a:r>
            <a:r>
              <a:rPr lang="en-US" dirty="0"/>
              <a:t> Burnout Inventory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4139" y="2006081"/>
            <a:ext cx="6263722" cy="37648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510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Maslach</a:t>
            </a:r>
            <a:r>
              <a:rPr lang="en-US" dirty="0"/>
              <a:t> Burnout Inventory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6355" y="2115505"/>
            <a:ext cx="5639289" cy="36091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304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Socialization</a:t>
            </a:r>
          </a:p>
          <a:p>
            <a:pPr lvl="1"/>
            <a:r>
              <a:rPr lang="en-US" dirty="0" smtClean="0"/>
              <a:t>Executive Committee convened</a:t>
            </a:r>
          </a:p>
          <a:p>
            <a:pPr lvl="1"/>
            <a:r>
              <a:rPr lang="en-US" dirty="0" smtClean="0"/>
              <a:t>Medical Staff Committee on Wellness, Resiliency and Joy was chartered</a:t>
            </a:r>
          </a:p>
          <a:p>
            <a:pPr lvl="1"/>
            <a:r>
              <a:rPr lang="en-US" dirty="0" smtClean="0"/>
              <a:t>Network Chief Wellness Officer</a:t>
            </a:r>
          </a:p>
          <a:p>
            <a:pPr lvl="1"/>
            <a:r>
              <a:rPr lang="en-US" dirty="0" smtClean="0"/>
              <a:t>National speakers invited</a:t>
            </a:r>
          </a:p>
          <a:p>
            <a:pPr lvl="2"/>
            <a:r>
              <a:rPr lang="en-US" sz="2000" dirty="0">
                <a:solidFill>
                  <a:schemeClr val="tx1"/>
                </a:solidFill>
                <a:effectLst/>
              </a:rPr>
              <a:t>Edward Hallowell, M.D</a:t>
            </a:r>
          </a:p>
          <a:p>
            <a:pPr lvl="2"/>
            <a:r>
              <a:rPr lang="en-US" sz="2000" dirty="0" smtClean="0">
                <a:solidFill>
                  <a:schemeClr val="tx1"/>
                </a:solidFill>
              </a:rPr>
              <a:t>Michael Frisina, PhD</a:t>
            </a:r>
          </a:p>
          <a:p>
            <a:pPr lvl="2"/>
            <a:r>
              <a:rPr lang="en-US" sz="2000" dirty="0" smtClean="0">
                <a:solidFill>
                  <a:schemeClr val="tx1"/>
                </a:solidFill>
              </a:rPr>
              <a:t>Mark Greenawald, MD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83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Early 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FM Town Hall Meeting	</a:t>
            </a:r>
          </a:p>
          <a:p>
            <a:pPr lvl="1"/>
            <a:r>
              <a:rPr lang="en-US" dirty="0" smtClean="0"/>
              <a:t>APC Supervision</a:t>
            </a:r>
          </a:p>
          <a:p>
            <a:pPr lvl="2"/>
            <a:r>
              <a:rPr lang="en-US" dirty="0" smtClean="0"/>
              <a:t>We sign every note</a:t>
            </a:r>
          </a:p>
          <a:p>
            <a:pPr lvl="2"/>
            <a:r>
              <a:rPr lang="en-US" dirty="0" smtClean="0"/>
              <a:t>Compensation for APC Supervision</a:t>
            </a:r>
          </a:p>
          <a:p>
            <a:pPr lvl="1"/>
            <a:r>
              <a:rPr lang="en-US" dirty="0" smtClean="0"/>
              <a:t>Answering service Pilot</a:t>
            </a:r>
          </a:p>
          <a:p>
            <a:pPr lvl="2"/>
            <a:r>
              <a:rPr lang="en-US" dirty="0" smtClean="0"/>
              <a:t>First call RN Triage. </a:t>
            </a:r>
          </a:p>
          <a:p>
            <a:pPr lvl="2"/>
            <a:endParaRPr lang="en-US" dirty="0"/>
          </a:p>
          <a:p>
            <a:pPr lvl="1"/>
            <a:r>
              <a:rPr lang="en-US" sz="3200" dirty="0" smtClean="0">
                <a:solidFill>
                  <a:srgbClr val="007C85"/>
                </a:solidFill>
              </a:rPr>
              <a:t>Feedback</a:t>
            </a:r>
          </a:p>
          <a:p>
            <a:pPr marL="1143000" lvl="2" indent="0">
              <a:buNone/>
            </a:pPr>
            <a:endParaRPr lang="en-US" dirty="0" smtClean="0"/>
          </a:p>
          <a:p>
            <a:pPr marL="1543050" lvl="3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96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Well-Being vs Wellness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2285999"/>
            <a:ext cx="3673151" cy="41894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u="sng" dirty="0" smtClean="0">
                <a:solidFill>
                  <a:schemeClr val="bg1"/>
                </a:solidFill>
              </a:rPr>
              <a:t>Well-Being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Balint </a:t>
            </a:r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	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Leadership Development</a:t>
            </a: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Meditation classes and apps (Headspace)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Coaching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EAP if needed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0882" y="2285999"/>
            <a:ext cx="434806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Wellness</a:t>
            </a: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Exercise: Our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fitness centers are now </a:t>
            </a:r>
            <a:r>
              <a:rPr lang="en-US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for employees</a:t>
            </a:r>
          </a:p>
        </p:txBody>
      </p:sp>
    </p:spTree>
    <p:extLst>
      <p:ext uri="{BB962C8B-B14F-4D97-AF65-F5344CB8AC3E}">
        <p14:creationId xmlns:p14="http://schemas.microsoft.com/office/powerpoint/2010/main" val="108858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Ongoing 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Adjusting staffing models</a:t>
            </a:r>
          </a:p>
          <a:p>
            <a:r>
              <a:rPr lang="en-US" dirty="0" smtClean="0"/>
              <a:t>Scribes</a:t>
            </a:r>
          </a:p>
          <a:p>
            <a:pPr lvl="1"/>
            <a:r>
              <a:rPr lang="en-US" dirty="0" smtClean="0"/>
              <a:t>Dragon</a:t>
            </a:r>
          </a:p>
          <a:p>
            <a:r>
              <a:rPr lang="en-US" dirty="0" smtClean="0"/>
              <a:t>Level Loading</a:t>
            </a:r>
          </a:p>
          <a:p>
            <a:r>
              <a:rPr lang="en-US" dirty="0" smtClean="0"/>
              <a:t>EHR Optimization</a:t>
            </a:r>
          </a:p>
          <a:p>
            <a:pPr lvl="1"/>
            <a:r>
              <a:rPr lang="en-US" dirty="0" smtClean="0"/>
              <a:t>Standardization and Centralization</a:t>
            </a:r>
          </a:p>
          <a:p>
            <a:pPr lvl="1"/>
            <a:r>
              <a:rPr lang="en-US" dirty="0" smtClean="0"/>
              <a:t>Epic Thrive</a:t>
            </a:r>
          </a:p>
          <a:p>
            <a:pPr lvl="1"/>
            <a:r>
              <a:rPr lang="en-US" dirty="0" smtClean="0"/>
              <a:t>Clinician Elbow to elbow support</a:t>
            </a:r>
          </a:p>
          <a:p>
            <a:pPr lvl="1"/>
            <a:r>
              <a:rPr lang="en-US" dirty="0"/>
              <a:t>IT shadowing clinicians</a:t>
            </a:r>
          </a:p>
          <a:p>
            <a:r>
              <a:rPr lang="en-US" dirty="0" smtClean="0"/>
              <a:t>Professional Development</a:t>
            </a:r>
          </a:p>
          <a:p>
            <a:r>
              <a:rPr lang="en-US" dirty="0" smtClean="0"/>
              <a:t>Retreats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46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Ongoing Action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Epic Message of the Day </a:t>
            </a:r>
          </a:p>
          <a:p>
            <a:pPr lvl="1"/>
            <a:r>
              <a:rPr lang="en-US" dirty="0" smtClean="0"/>
              <a:t>Banner/Radar</a:t>
            </a:r>
          </a:p>
          <a:p>
            <a:r>
              <a:rPr lang="en-US" dirty="0" smtClean="0"/>
              <a:t>Lean</a:t>
            </a:r>
          </a:p>
          <a:p>
            <a:r>
              <a:rPr lang="en-US" dirty="0" smtClean="0"/>
              <a:t>Healthy Scoop: Wellness newsletter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09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Daily Wellness and Resiliency Checklist</a:t>
            </a:r>
            <a:endParaRPr lang="en-US" dirty="0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746078" y="1978926"/>
            <a:ext cx="109728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1400" dirty="0" smtClean="0"/>
              <a:t></a:t>
            </a:r>
            <a:r>
              <a:rPr lang="en-US" sz="1400" dirty="0"/>
              <a:t>Slept 6+ hours</a:t>
            </a:r>
          </a:p>
          <a:p>
            <a:r>
              <a:rPr lang="en-US" sz="1400" dirty="0"/>
              <a:t>Ate Breakfast</a:t>
            </a:r>
          </a:p>
          <a:p>
            <a:r>
              <a:rPr lang="en-US" sz="1400" dirty="0"/>
              <a:t>Socialized with colleagues – lounge, breakroom, cafeteria, etc.</a:t>
            </a:r>
          </a:p>
          <a:p>
            <a:r>
              <a:rPr lang="en-US" sz="1400" dirty="0"/>
              <a:t>Spent spiritual time, meditation, prayer, etc.</a:t>
            </a:r>
          </a:p>
          <a:p>
            <a:r>
              <a:rPr lang="en-US" sz="1400" dirty="0"/>
              <a:t>Took an adequate break to eat during the work shift – chose healthy diet</a:t>
            </a:r>
          </a:p>
          <a:p>
            <a:r>
              <a:rPr lang="en-US" sz="1400" dirty="0"/>
              <a:t>Worked on optimism – recognized and “re-framed” negativity</a:t>
            </a:r>
          </a:p>
          <a:p>
            <a:r>
              <a:rPr lang="en-US" sz="1400" dirty="0"/>
              <a:t>Mindful – stayed in the present</a:t>
            </a:r>
          </a:p>
          <a:p>
            <a:r>
              <a:rPr lang="en-US" sz="1400" dirty="0"/>
              <a:t>Forgave myself, and others, for small transgressions</a:t>
            </a:r>
          </a:p>
          <a:p>
            <a:r>
              <a:rPr lang="en-US" sz="1400" dirty="0"/>
              <a:t>Went home in pleasant mood (transition break?)</a:t>
            </a:r>
          </a:p>
          <a:p>
            <a:r>
              <a:rPr lang="en-US" sz="1400" dirty="0"/>
              <a:t>Exercised</a:t>
            </a:r>
          </a:p>
          <a:p>
            <a:r>
              <a:rPr lang="en-US" sz="1400" dirty="0"/>
              <a:t>Spent time with a hobby, musical instrument or other creative endeavor (non-work)</a:t>
            </a:r>
          </a:p>
          <a:p>
            <a:r>
              <a:rPr lang="en-US" sz="1400" dirty="0"/>
              <a:t>Recalled and documented three “uplifting”, positive, events or occurrences</a:t>
            </a:r>
          </a:p>
          <a:p>
            <a:r>
              <a:rPr lang="en-US" sz="1400" dirty="0"/>
              <a:t>Planned/Made appointment for health exam, a counselor or therapist, as needed, </a:t>
            </a:r>
            <a:r>
              <a:rPr lang="en-US" sz="1400" dirty="0" smtClean="0"/>
              <a:t>after self-assessment</a:t>
            </a:r>
          </a:p>
          <a:p>
            <a:endParaRPr lang="en-US" sz="1400" dirty="0"/>
          </a:p>
          <a:p>
            <a:pPr marL="0" indent="0">
              <a:buNone/>
            </a:pPr>
            <a:r>
              <a:rPr lang="en-US" sz="1400" dirty="0" smtClean="0"/>
              <a:t>                                                                                                                                Carmine Pellosie, MD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6062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2" algn="ctr" rtl="0">
              <a:lnSpc>
                <a:spcPct val="90000"/>
              </a:lnSpc>
              <a:spcBef>
                <a:spcPct val="0"/>
              </a:spcBef>
            </a:pP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Remembering Burnout Is 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ot Just Clinicians</a:t>
            </a:r>
            <a:r>
              <a:rPr lang="en-US" sz="2800" dirty="0" smtClean="0">
                <a:solidFill>
                  <a:schemeClr val="bg1"/>
                </a:solidFill>
              </a:rPr>
              <a:t/>
            </a:r>
            <a:br>
              <a:rPr lang="en-US" sz="2800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0" lvl="2" indent="0">
              <a:buNone/>
            </a:pPr>
            <a:endParaRPr lang="en-US" dirty="0"/>
          </a:p>
          <a:p>
            <a:r>
              <a:rPr lang="en-US" dirty="0" smtClean="0"/>
              <a:t>Working to establish standardized non traditional hours.</a:t>
            </a:r>
          </a:p>
          <a:p>
            <a:r>
              <a:rPr lang="en-US" dirty="0" smtClean="0"/>
              <a:t>Centralization of refills </a:t>
            </a:r>
          </a:p>
          <a:p>
            <a:r>
              <a:rPr lang="en-US" dirty="0" smtClean="0"/>
              <a:t>Prior authorization of imaging.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42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96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900" dirty="0" smtClean="0"/>
              <a:t>Tools: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900" dirty="0" smtClean="0"/>
              <a:t> Wellness Programs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900" dirty="0" smtClean="0"/>
              <a:t>Coaching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900" dirty="0" smtClean="0"/>
              <a:t>EAP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900" dirty="0" smtClean="0"/>
              <a:t>Lean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900" dirty="0" smtClean="0"/>
              <a:t>After hours RN first call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900" dirty="0" smtClean="0"/>
              <a:t>EMOD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900" dirty="0" smtClean="0"/>
              <a:t>Guest lecturers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900" dirty="0" smtClean="0"/>
              <a:t>Ballint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900" dirty="0" smtClean="0"/>
              <a:t>MSS Committee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900" dirty="0" smtClean="0"/>
              <a:t>Socialization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900" dirty="0" smtClean="0"/>
              <a:t>Town Halls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900" dirty="0" smtClean="0"/>
              <a:t>Profession Development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900" dirty="0" smtClean="0"/>
              <a:t>Meditation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900" dirty="0" smtClean="0"/>
              <a:t>Survey</a:t>
            </a:r>
            <a:endParaRPr lang="en-US" sz="2900" dirty="0"/>
          </a:p>
          <a:p>
            <a:pPr>
              <a:buFont typeface="Wingdings" panose="05000000000000000000" pitchFamily="2" charset="2"/>
              <a:buChar char="ü"/>
            </a:pPr>
            <a:endParaRPr lang="en-US" dirty="0" smtClean="0"/>
          </a:p>
          <a:p>
            <a:pPr>
              <a:buFont typeface="Wingdings" panose="05000000000000000000" pitchFamily="2" charset="2"/>
              <a:buChar char="ü"/>
            </a:pPr>
            <a:endParaRPr lang="en-US" dirty="0" smtClean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71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6000" dirty="0" smtClean="0"/>
          </a:p>
          <a:p>
            <a:pPr marL="0" indent="0" algn="ctr">
              <a:buNone/>
            </a:pPr>
            <a:r>
              <a:rPr lang="en-US" sz="6000" b="1" dirty="0" err="1" smtClean="0"/>
              <a:t>WorkShop</a:t>
            </a:r>
            <a:r>
              <a:rPr lang="en-US" sz="6000" b="1" dirty="0" smtClean="0"/>
              <a:t>!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44329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40714" y="2328624"/>
            <a:ext cx="446038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Contact Information</a:t>
            </a:r>
            <a:r>
              <a:rPr lang="en-US" sz="2800" dirty="0" smtClean="0"/>
              <a:t>:</a:t>
            </a:r>
          </a:p>
          <a:p>
            <a:pPr algn="ctr"/>
            <a:r>
              <a:rPr lang="en-US" sz="2800" dirty="0" smtClean="0">
                <a:hlinkClick r:id="rId2"/>
              </a:rPr>
              <a:t>Deborah.Bren@lvhn.org</a:t>
            </a:r>
            <a:endParaRPr lang="en-US" sz="2800" dirty="0"/>
          </a:p>
          <a:p>
            <a:pPr algn="ctr"/>
            <a:r>
              <a:rPr lang="en-US" sz="2800" dirty="0">
                <a:hlinkClick r:id="rId3"/>
              </a:rPr>
              <a:t>Frank_A.Sperrazza@lvhn.org</a:t>
            </a:r>
            <a:r>
              <a:rPr lang="en-US" sz="2800" dirty="0"/>
              <a:t> </a:t>
            </a:r>
          </a:p>
          <a:p>
            <a:pPr algn="ctr"/>
            <a:r>
              <a:rPr lang="en-US" sz="2800" dirty="0">
                <a:hlinkClick r:id="rId4"/>
              </a:rPr>
              <a:t>Grant.Greenberg@lvhn.org</a:t>
            </a:r>
            <a:r>
              <a:rPr lang="en-US" sz="2800" dirty="0"/>
              <a:t> </a:t>
            </a:r>
          </a:p>
          <a:p>
            <a:pPr algn="ctr"/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76207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Recognizing Burnout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Changes/drops in FTE</a:t>
            </a:r>
          </a:p>
          <a:p>
            <a:r>
              <a:rPr lang="en-US" dirty="0" smtClean="0"/>
              <a:t>Resignation </a:t>
            </a:r>
          </a:p>
          <a:p>
            <a:r>
              <a:rPr lang="en-US" dirty="0" smtClean="0"/>
              <a:t>Early retirement</a:t>
            </a:r>
          </a:p>
          <a:p>
            <a:r>
              <a:rPr lang="en-US" dirty="0" smtClean="0"/>
              <a:t>Dysfunctional relationships with colleagues and family</a:t>
            </a:r>
          </a:p>
          <a:p>
            <a:r>
              <a:rPr lang="en-US" dirty="0"/>
              <a:t>U</a:t>
            </a:r>
            <a:r>
              <a:rPr lang="en-US" dirty="0" smtClean="0"/>
              <a:t>ncooperative/disruptive behavior</a:t>
            </a:r>
          </a:p>
          <a:p>
            <a:r>
              <a:rPr lang="en-US" dirty="0" smtClean="0"/>
              <a:t>Drop in meeting/social attendance</a:t>
            </a:r>
          </a:p>
          <a:p>
            <a:r>
              <a:rPr lang="en-US" dirty="0" smtClean="0"/>
              <a:t>Drop in Patient Satisfaction Scores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33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Recognizing Burnout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Cynicism (depersonalization)</a:t>
            </a:r>
          </a:p>
          <a:p>
            <a:r>
              <a:rPr lang="en-US" dirty="0" smtClean="0"/>
              <a:t>Exhaustion</a:t>
            </a:r>
          </a:p>
          <a:p>
            <a:r>
              <a:rPr lang="en-US" dirty="0" smtClean="0"/>
              <a:t>Inefficiency</a:t>
            </a:r>
          </a:p>
          <a:p>
            <a:r>
              <a:rPr lang="en-US" dirty="0" smtClean="0"/>
              <a:t>Disillusioned</a:t>
            </a:r>
          </a:p>
          <a:p>
            <a:r>
              <a:rPr lang="en-US" dirty="0" smtClean="0"/>
              <a:t>Disengaged</a:t>
            </a:r>
          </a:p>
          <a:p>
            <a:r>
              <a:rPr lang="en-US" dirty="0" smtClean="0"/>
              <a:t>Negative impact on physical and mental health</a:t>
            </a:r>
          </a:p>
          <a:p>
            <a:r>
              <a:rPr lang="en-US" dirty="0" smtClean="0"/>
              <a:t>Substance abuse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58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Burnout costs to Healthcare 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Business Case</a:t>
            </a:r>
          </a:p>
          <a:p>
            <a:pPr lvl="1"/>
            <a:r>
              <a:rPr lang="en-US" dirty="0" smtClean="0"/>
              <a:t>Replacement cost of physician/APC</a:t>
            </a:r>
          </a:p>
          <a:p>
            <a:pPr lvl="1"/>
            <a:r>
              <a:rPr lang="en-US" dirty="0" smtClean="0"/>
              <a:t>Increased medication errors</a:t>
            </a:r>
          </a:p>
          <a:p>
            <a:pPr lvl="1"/>
            <a:r>
              <a:rPr lang="en-US" dirty="0" smtClean="0"/>
              <a:t>Increased risk of mortality</a:t>
            </a:r>
          </a:p>
          <a:p>
            <a:pPr lvl="1"/>
            <a:r>
              <a:rPr lang="en-US" dirty="0" smtClean="0"/>
              <a:t>Increased malpractice claims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8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Financial Burden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1999 </a:t>
            </a:r>
          </a:p>
          <a:p>
            <a:pPr lvl="1"/>
            <a:r>
              <a:rPr lang="en-US" dirty="0" smtClean="0"/>
              <a:t>Cost of recruiting a physician was estimated to be $250,000 </a:t>
            </a:r>
            <a:r>
              <a:rPr lang="en-US" sz="1600" dirty="0" smtClean="0"/>
              <a:t>(Buchbinder 1999)</a:t>
            </a:r>
          </a:p>
          <a:p>
            <a:r>
              <a:rPr lang="en-US" dirty="0" smtClean="0"/>
              <a:t>2016</a:t>
            </a:r>
          </a:p>
          <a:p>
            <a:pPr lvl="1"/>
            <a:r>
              <a:rPr lang="en-US" dirty="0" smtClean="0"/>
              <a:t>Recruitment cost has risen up to $300,000. </a:t>
            </a:r>
            <a:r>
              <a:rPr lang="en-US" sz="1600" dirty="0" smtClean="0"/>
              <a:t>(Combating Physician Burnout, Advisory Board Medical Group Strategy Council 2016)</a:t>
            </a:r>
          </a:p>
          <a:p>
            <a:pPr lvl="1"/>
            <a:endParaRPr lang="en-US" dirty="0"/>
          </a:p>
          <a:p>
            <a:pPr marL="628650" lvl="1" indent="0">
              <a:buNone/>
            </a:pPr>
            <a:endParaRPr lang="en-US" dirty="0"/>
          </a:p>
          <a:p>
            <a:r>
              <a:rPr lang="en-US" dirty="0" smtClean="0"/>
              <a:t>2004 </a:t>
            </a:r>
          </a:p>
          <a:p>
            <a:pPr lvl="1"/>
            <a:r>
              <a:rPr lang="en-US" dirty="0" smtClean="0"/>
              <a:t>estimated loss of revenue from turnover $2,000,000. </a:t>
            </a:r>
            <a:r>
              <a:rPr lang="en-US" sz="1600" dirty="0" smtClean="0"/>
              <a:t>(</a:t>
            </a:r>
            <a:r>
              <a:rPr lang="en-US" sz="1600" dirty="0" err="1" smtClean="0"/>
              <a:t>Misra</a:t>
            </a:r>
            <a:r>
              <a:rPr lang="en-US" sz="1600" dirty="0" smtClean="0"/>
              <a:t>-Hebert, Preventing Physician Burnout, </a:t>
            </a:r>
            <a:r>
              <a:rPr lang="en-US" sz="1600" dirty="0" err="1" smtClean="0"/>
              <a:t>DeChant</a:t>
            </a:r>
            <a:r>
              <a:rPr lang="en-US" sz="1600" dirty="0" smtClean="0"/>
              <a:t> 2004)</a:t>
            </a:r>
          </a:p>
          <a:p>
            <a:pPr lvl="1"/>
            <a:endParaRPr lang="en-US" dirty="0" smtClean="0"/>
          </a:p>
          <a:p>
            <a:pPr marL="628650" lvl="1" indent="0">
              <a:buNone/>
            </a:pPr>
            <a:r>
              <a:rPr lang="en-US" dirty="0" smtClean="0"/>
              <a:t>Today, these costs are far greater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32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Financial Burden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According to some estimates, a PCP directs about $1.6 million/year to his or her Health Care Organization through referrals, imaging and procedures. </a:t>
            </a:r>
            <a:r>
              <a:rPr lang="en-US" sz="1600" dirty="0" smtClean="0"/>
              <a:t>(Merritt Hawkins 2013)</a:t>
            </a:r>
          </a:p>
          <a:p>
            <a:endParaRPr lang="en-US" sz="1600" dirty="0"/>
          </a:p>
          <a:p>
            <a:endParaRPr lang="en-US" sz="1600" dirty="0" smtClean="0"/>
          </a:p>
          <a:p>
            <a:r>
              <a:rPr lang="en-US" dirty="0" smtClean="0"/>
              <a:t>10% reduction in FTE = loss of $160,000 for each physician drop in clinical time.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05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LVHN Medical Staff Burnout Survey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5400" b="1" dirty="0"/>
              <a:t>Pooja Shankar</a:t>
            </a:r>
            <a:r>
              <a:rPr lang="en-US" sz="4400" dirty="0"/>
              <a:t>, MS IV</a:t>
            </a:r>
          </a:p>
          <a:p>
            <a:r>
              <a:rPr lang="en-US" sz="4400" dirty="0"/>
              <a:t>USF-SELECT Program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Project Champion: Joseph Candio, MD</a:t>
            </a:r>
          </a:p>
          <a:p>
            <a:endParaRPr lang="en-US" dirty="0"/>
          </a:p>
          <a:p>
            <a:r>
              <a:rPr lang="en-US" dirty="0"/>
              <a:t>Project Supported by: Internal Medicine Professionalism Council</a:t>
            </a:r>
          </a:p>
          <a:p>
            <a:endParaRPr lang="en-US" dirty="0"/>
          </a:p>
          <a:p>
            <a:r>
              <a:rPr lang="en-US" dirty="0"/>
              <a:t>Capstone Mentor: Suzanne Templer, </a:t>
            </a:r>
            <a:r>
              <a:rPr lang="en-US" dirty="0" smtClean="0"/>
              <a:t>DO</a:t>
            </a:r>
          </a:p>
          <a:p>
            <a:endParaRPr lang="en-US" dirty="0" smtClean="0"/>
          </a:p>
          <a:p>
            <a:r>
              <a:rPr lang="en-US" dirty="0" smtClean="0"/>
              <a:t>Slides courtesy of Matt </a:t>
            </a:r>
            <a:r>
              <a:rPr lang="en-US" dirty="0" err="1" smtClean="0"/>
              <a:t>McCambridge</a:t>
            </a:r>
            <a:r>
              <a:rPr lang="en-US" dirty="0" smtClean="0"/>
              <a:t>, MD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413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Our 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Maslach</a:t>
            </a:r>
            <a:r>
              <a:rPr lang="en-US" b="1" dirty="0"/>
              <a:t> Burnout Inventory </a:t>
            </a:r>
            <a:r>
              <a:rPr lang="en-US" dirty="0"/>
              <a:t>(22 questions)</a:t>
            </a:r>
          </a:p>
          <a:p>
            <a:pPr lvl="1"/>
            <a:r>
              <a:rPr lang="en-US" dirty="0"/>
              <a:t>7 demographics questions </a:t>
            </a:r>
          </a:p>
          <a:p>
            <a:pPr lvl="1"/>
            <a:r>
              <a:rPr lang="en-US" dirty="0"/>
              <a:t>2 qualitative questions</a:t>
            </a:r>
          </a:p>
          <a:p>
            <a:endParaRPr lang="en-US" altLang="en-US" dirty="0"/>
          </a:p>
          <a:p>
            <a:r>
              <a:rPr lang="en-US" altLang="en-US" dirty="0"/>
              <a:t>Domains of Burnout: </a:t>
            </a:r>
          </a:p>
          <a:p>
            <a:pPr marL="914400" lvl="1" indent="-457200">
              <a:buFont typeface="Calibri Light" panose="020F0302020204030204" pitchFamily="34" charset="0"/>
              <a:buAutoNum type="arabicPeriod"/>
            </a:pPr>
            <a:r>
              <a:rPr lang="en-US" altLang="en-US" dirty="0"/>
              <a:t>Emotional Exhaustion (EE)</a:t>
            </a:r>
          </a:p>
          <a:p>
            <a:pPr marL="914400" lvl="1" indent="-457200">
              <a:buFont typeface="Calibri Light" panose="020F0302020204030204" pitchFamily="34" charset="0"/>
              <a:buAutoNum type="arabicPeriod"/>
            </a:pPr>
            <a:r>
              <a:rPr lang="en-US" altLang="en-US" dirty="0"/>
              <a:t>Depersonalization (DP)</a:t>
            </a:r>
          </a:p>
          <a:p>
            <a:pPr marL="914400" lvl="1" indent="-457200">
              <a:buFont typeface="Calibri Light" panose="020F0302020204030204" pitchFamily="34" charset="0"/>
              <a:buAutoNum type="arabicPeriod"/>
            </a:pPr>
            <a:r>
              <a:rPr lang="en-US" altLang="en-US" dirty="0"/>
              <a:t>Loss of Personal Accomplishment (PA)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78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273691"/>
      </a:lt1>
      <a:dk2>
        <a:srgbClr val="007B85"/>
      </a:dk2>
      <a:lt2>
        <a:srgbClr val="EEECE1"/>
      </a:lt2>
      <a:accent1>
        <a:srgbClr val="00529A"/>
      </a:accent1>
      <a:accent2>
        <a:srgbClr val="00A4E4"/>
      </a:accent2>
      <a:accent3>
        <a:srgbClr val="8DC63F"/>
      </a:accent3>
      <a:accent4>
        <a:srgbClr val="BA006F"/>
      </a:accent4>
      <a:accent5>
        <a:srgbClr val="F58025"/>
      </a:accent5>
      <a:accent6>
        <a:srgbClr val="FDB913"/>
      </a:accent6>
      <a:hlink>
        <a:srgbClr val="BA006F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4567</TotalTime>
  <Words>648</Words>
  <Application>Microsoft Office PowerPoint</Application>
  <PresentationFormat>Widescreen</PresentationFormat>
  <Paragraphs>168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Stencil</vt:lpstr>
      <vt:lpstr>Times New Roman</vt:lpstr>
      <vt:lpstr>Wingdings</vt:lpstr>
      <vt:lpstr>Office Theme</vt:lpstr>
      <vt:lpstr>BURNOUT Where the Rubber Meets The Road</vt:lpstr>
      <vt:lpstr>PowerPoint Presentation</vt:lpstr>
      <vt:lpstr>Recognizing Burnout</vt:lpstr>
      <vt:lpstr>Recognizing Burnout</vt:lpstr>
      <vt:lpstr>Burnout costs to Healthcare Organization</vt:lpstr>
      <vt:lpstr>Financial Burden</vt:lpstr>
      <vt:lpstr>Financial Burden</vt:lpstr>
      <vt:lpstr>LVHN Medical Staff Burnout Survey</vt:lpstr>
      <vt:lpstr>Our Assessment</vt:lpstr>
      <vt:lpstr>Response to Survey</vt:lpstr>
      <vt:lpstr>Maslach Burnout Inventory</vt:lpstr>
      <vt:lpstr>Maslach Burnout Inventory</vt:lpstr>
      <vt:lpstr>Early Action</vt:lpstr>
      <vt:lpstr> Early Action</vt:lpstr>
      <vt:lpstr>Well-Being vs Wellness</vt:lpstr>
      <vt:lpstr>Ongoing Action</vt:lpstr>
      <vt:lpstr>Ongoing Action </vt:lpstr>
      <vt:lpstr>Daily Wellness and Resiliency Checklist</vt:lpstr>
      <vt:lpstr>Remembering Burnout Is Not Just Clinicians </vt:lpstr>
      <vt:lpstr>PowerPoint Presentation</vt:lpstr>
      <vt:lpstr>PowerPoint Presentation</vt:lpstr>
      <vt:lpstr>PowerPoint Presentation</vt:lpstr>
    </vt:vector>
  </TitlesOfParts>
  <Company>Lehigh Valley Hospital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u1148</dc:creator>
  <cp:lastModifiedBy>Deborah Bren</cp:lastModifiedBy>
  <cp:revision>122</cp:revision>
  <cp:lastPrinted>2017-01-09T14:02:22Z</cp:lastPrinted>
  <dcterms:created xsi:type="dcterms:W3CDTF">2010-11-05T14:17:07Z</dcterms:created>
  <dcterms:modified xsi:type="dcterms:W3CDTF">2017-11-21T21:24:57Z</dcterms:modified>
</cp:coreProperties>
</file>