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58" autoAdjust="0"/>
    <p:restoredTop sz="94701" autoAdjust="0"/>
  </p:normalViewPr>
  <p:slideViewPr>
    <p:cSldViewPr snapToGrid="0" snapToObjects="1" showGuides="1">
      <p:cViewPr>
        <p:scale>
          <a:sx n="25" d="100"/>
          <a:sy n="25" d="100"/>
        </p:scale>
        <p:origin x="-1560" y="-88"/>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3" Type="http://schemas.openxmlformats.org/officeDocument/2006/relationships/image" Target="../media/image9.png"/><Relationship Id="rId14" Type="http://schemas.openxmlformats.org/officeDocument/2006/relationships/image" Target="../media/image10.png"/><Relationship Id="rId15" Type="http://schemas.openxmlformats.org/officeDocument/2006/relationships/oleObject" Target="../embeddings/oleObject3.bin"/><Relationship Id="rId16" Type="http://schemas.openxmlformats.org/officeDocument/2006/relationships/image" Target="../media/image3.wmf"/><Relationship Id="rId17" Type="http://schemas.openxmlformats.org/officeDocument/2006/relationships/oleObject" Target="../embeddings/oleObject4.bin"/><Relationship Id="rId18"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5.png"/><Relationship Id="rId7" Type="http://schemas.openxmlformats.org/officeDocument/2006/relationships/oleObject" Target="../embeddings/oleObject2.bin"/><Relationship Id="rId8" Type="http://schemas.openxmlformats.org/officeDocument/2006/relationships/image" Target="../media/image2.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3" Type="http://schemas.openxmlformats.org/officeDocument/2006/relationships/image" Target="../media/image9.png"/><Relationship Id="rId14" Type="http://schemas.openxmlformats.org/officeDocument/2006/relationships/image" Target="../media/image10.png"/><Relationship Id="rId15" Type="http://schemas.openxmlformats.org/officeDocument/2006/relationships/oleObject" Target="../embeddings/oleObject7.bin"/><Relationship Id="rId16" Type="http://schemas.openxmlformats.org/officeDocument/2006/relationships/image" Target="../media/image3.wmf"/><Relationship Id="rId17" Type="http://schemas.openxmlformats.org/officeDocument/2006/relationships/oleObject" Target="../embeddings/oleObject8.bin"/><Relationship Id="rId18" Type="http://schemas.openxmlformats.org/officeDocument/2006/relationships/image" Target="../media/image4.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1.wmf"/><Relationship Id="rId6" Type="http://schemas.openxmlformats.org/officeDocument/2006/relationships/image" Target="../media/image5.png"/><Relationship Id="rId7" Type="http://schemas.openxmlformats.org/officeDocument/2006/relationships/oleObject" Target="../embeddings/oleObject6.bin"/><Relationship Id="rId8" Type="http://schemas.openxmlformats.org/officeDocument/2006/relationships/image" Target="../media/image2.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POSTED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MASTED.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INSEDT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MASTED.</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MASTED.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52"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53"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INSEDT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INSEDT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54"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5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POSTED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MASTED.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INSEDT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MASTED.</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MASTED.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7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7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INSEDT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INSEDT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7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7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POSTED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a:xfrm>
            <a:off x="904188" y="6022881"/>
            <a:ext cx="10056813" cy="9110164"/>
          </a:xfrm>
        </p:spPr>
        <p:txBody>
          <a:bodyPr/>
          <a:lstStyle/>
          <a:p>
            <a:r>
              <a:rPr lang="en-US" sz="2800" dirty="0">
                <a:solidFill>
                  <a:schemeClr val="tx1"/>
                </a:solidFill>
                <a:latin typeface="+mn-lt"/>
              </a:rPr>
              <a:t>Escalating healthcare costs are of great concern in this country. </a:t>
            </a:r>
            <a:r>
              <a:rPr lang="en-US" sz="2800" dirty="0" smtClean="0">
                <a:solidFill>
                  <a:schemeClr val="tx1"/>
                </a:solidFill>
                <a:latin typeface="+mn-lt"/>
              </a:rPr>
              <a:t>As primary </a:t>
            </a:r>
            <a:r>
              <a:rPr lang="en-US" sz="2800" dirty="0">
                <a:solidFill>
                  <a:schemeClr val="tx1"/>
                </a:solidFill>
                <a:latin typeface="+mn-lt"/>
              </a:rPr>
              <a:t>care </a:t>
            </a:r>
            <a:r>
              <a:rPr lang="en-US" sz="2800" dirty="0" smtClean="0">
                <a:solidFill>
                  <a:schemeClr val="tx1"/>
                </a:solidFill>
                <a:latin typeface="+mn-lt"/>
              </a:rPr>
              <a:t>providers we </a:t>
            </a:r>
            <a:r>
              <a:rPr lang="en-US" sz="2800" dirty="0">
                <a:solidFill>
                  <a:schemeClr val="tx1"/>
                </a:solidFill>
                <a:latin typeface="+mn-lt"/>
              </a:rPr>
              <a:t>are tasked with </a:t>
            </a:r>
            <a:r>
              <a:rPr lang="en-US" sz="2800" dirty="0" smtClean="0">
                <a:solidFill>
                  <a:schemeClr val="tx1"/>
                </a:solidFill>
                <a:latin typeface="+mn-lt"/>
              </a:rPr>
              <a:t>providing quality care, all while insuring good stewardship of the fiscal burden this care can incur the overall healthcare system.</a:t>
            </a:r>
          </a:p>
          <a:p>
            <a:endParaRPr lang="en-US" sz="2800" dirty="0" smtClean="0">
              <a:solidFill>
                <a:schemeClr val="tx1"/>
              </a:solidFill>
              <a:latin typeface="+mn-lt"/>
            </a:endParaRPr>
          </a:p>
          <a:p>
            <a:r>
              <a:rPr lang="en-US" sz="2800" dirty="0" smtClean="0">
                <a:solidFill>
                  <a:schemeClr val="tx1"/>
                </a:solidFill>
                <a:latin typeface="+mn-lt"/>
              </a:rPr>
              <a:t>One </a:t>
            </a:r>
            <a:r>
              <a:rPr lang="en-US" sz="2800" dirty="0">
                <a:solidFill>
                  <a:schemeClr val="tx1"/>
                </a:solidFill>
                <a:latin typeface="+mn-lt"/>
              </a:rPr>
              <a:t>of the </a:t>
            </a:r>
            <a:r>
              <a:rPr lang="en-US" sz="2800" dirty="0" smtClean="0">
                <a:solidFill>
                  <a:schemeClr val="tx1"/>
                </a:solidFill>
                <a:latin typeface="+mn-lt"/>
              </a:rPr>
              <a:t>areas that could use improvement is our country’s increasing dependence on emergency departments for non-emergent reasons. Preventing these avoidable ED visits could significantly change and improve the quality of care to our patients. </a:t>
            </a:r>
          </a:p>
          <a:p>
            <a:pPr marL="342900" indent="-342900">
              <a:buFont typeface="Arial" panose="020B0604020202020204" pitchFamily="34" charset="0"/>
              <a:buChar char="•"/>
            </a:pPr>
            <a:r>
              <a:rPr lang="en-US" sz="2800" dirty="0" smtClean="0">
                <a:solidFill>
                  <a:schemeClr val="tx1"/>
                </a:solidFill>
                <a:latin typeface="+mn-lt"/>
              </a:rPr>
              <a:t>Non-emergent ED </a:t>
            </a:r>
            <a:r>
              <a:rPr lang="en-US" sz="2800" dirty="0">
                <a:solidFill>
                  <a:schemeClr val="tx1"/>
                </a:solidFill>
                <a:latin typeface="+mn-lt"/>
              </a:rPr>
              <a:t>visits are costly. The average cost for emergency room services is $1,423 per visit (1). </a:t>
            </a:r>
          </a:p>
          <a:p>
            <a:pPr marL="342900" indent="-342900">
              <a:buFont typeface="Arial" panose="020B0604020202020204" pitchFamily="34" charset="0"/>
              <a:buChar char="•"/>
            </a:pPr>
            <a:r>
              <a:rPr lang="en-US" sz="2800" dirty="0" smtClean="0">
                <a:solidFill>
                  <a:schemeClr val="tx1"/>
                </a:solidFill>
                <a:latin typeface="+mn-lt"/>
              </a:rPr>
              <a:t>In </a:t>
            </a:r>
            <a:r>
              <a:rPr lang="en-US" sz="2800" dirty="0">
                <a:solidFill>
                  <a:schemeClr val="tx1"/>
                </a:solidFill>
                <a:latin typeface="+mn-lt"/>
              </a:rPr>
              <a:t>a recent study, it was estimated that between 13.7 and 27.1% of all emergency department visits could have been treated outside of the </a:t>
            </a:r>
            <a:r>
              <a:rPr lang="en-US" sz="2800" dirty="0" smtClean="0">
                <a:solidFill>
                  <a:schemeClr val="tx1"/>
                </a:solidFill>
                <a:latin typeface="+mn-lt"/>
              </a:rPr>
              <a:t>ED </a:t>
            </a:r>
            <a:r>
              <a:rPr lang="en-US" sz="2800" dirty="0">
                <a:solidFill>
                  <a:schemeClr val="tx1"/>
                </a:solidFill>
                <a:latin typeface="+mn-lt"/>
              </a:rPr>
              <a:t>(physician’s office, urgent care, etc.) (2</a:t>
            </a:r>
            <a:r>
              <a:rPr lang="en-US" sz="2800" dirty="0" smtClean="0">
                <a:solidFill>
                  <a:schemeClr val="tx1"/>
                </a:solidFill>
                <a:latin typeface="+mn-lt"/>
              </a:rPr>
              <a:t>).</a:t>
            </a:r>
          </a:p>
          <a:p>
            <a:pPr marL="342900" indent="-342900">
              <a:buFont typeface="Arial" panose="020B0604020202020204" pitchFamily="34" charset="0"/>
              <a:buChar char="•"/>
            </a:pPr>
            <a:r>
              <a:rPr lang="en-US" sz="2800" dirty="0" smtClean="0">
                <a:solidFill>
                  <a:schemeClr val="tx1"/>
                </a:solidFill>
                <a:latin typeface="+mn-lt"/>
              </a:rPr>
              <a:t>Studies </a:t>
            </a:r>
            <a:r>
              <a:rPr lang="en-US" sz="2800" dirty="0">
                <a:solidFill>
                  <a:schemeClr val="tx1"/>
                </a:solidFill>
                <a:latin typeface="+mn-lt"/>
              </a:rPr>
              <a:t>have shown slightly increased avoidable visits. As shown below, the pie graph demonstrates that there are an estimated 66% avoidable visits and 35% non-avoidable visits (4</a:t>
            </a:r>
            <a:r>
              <a:rPr lang="en-US" sz="2800" dirty="0" smtClean="0">
                <a:solidFill>
                  <a:schemeClr val="tx1"/>
                </a:solidFill>
                <a:latin typeface="+mn-lt"/>
              </a:rPr>
              <a:t>)</a:t>
            </a:r>
          </a:p>
          <a:p>
            <a:endParaRPr lang="en-US" dirty="0">
              <a:latin typeface="+mn-lt"/>
            </a:endParaRPr>
          </a:p>
        </p:txBody>
      </p:sp>
      <p:sp>
        <p:nvSpPr>
          <p:cNvPr id="450" name="Text Placeholder 449"/>
          <p:cNvSpPr>
            <a:spLocks noGrp="1"/>
          </p:cNvSpPr>
          <p:nvPr>
            <p:ph type="body" sz="quarter" idx="11"/>
          </p:nvPr>
        </p:nvSpPr>
        <p:spPr/>
        <p:txBody>
          <a:bodyPr/>
          <a:lstStyle/>
          <a:p>
            <a:r>
              <a:rPr lang="en-US" dirty="0" smtClean="0"/>
              <a:t>Introduction</a:t>
            </a:r>
            <a:endParaRPr lang="en-US" dirty="0"/>
          </a:p>
        </p:txBody>
      </p:sp>
      <p:sp>
        <p:nvSpPr>
          <p:cNvPr id="453" name="Text Placeholder 452"/>
          <p:cNvSpPr>
            <a:spLocks noGrp="1"/>
          </p:cNvSpPr>
          <p:nvPr>
            <p:ph type="body" sz="quarter" idx="20"/>
          </p:nvPr>
        </p:nvSpPr>
        <p:spPr>
          <a:xfrm>
            <a:off x="904188" y="28442010"/>
            <a:ext cx="10050462" cy="754045"/>
          </a:xfrm>
        </p:spPr>
        <p:txBody>
          <a:bodyPr/>
          <a:lstStyle/>
          <a:p>
            <a:r>
              <a:rPr lang="en-US" dirty="0" smtClean="0"/>
              <a:t>Purpose and Objectives</a:t>
            </a:r>
            <a:endParaRPr lang="en-US" dirty="0"/>
          </a:p>
        </p:txBody>
      </p:sp>
      <p:sp>
        <p:nvSpPr>
          <p:cNvPr id="454" name="Text Placeholder 453"/>
          <p:cNvSpPr>
            <a:spLocks noGrp="1"/>
          </p:cNvSpPr>
          <p:nvPr>
            <p:ph type="body" sz="quarter" idx="21"/>
          </p:nvPr>
        </p:nvSpPr>
        <p:spPr>
          <a:xfrm>
            <a:off x="11634788" y="6353081"/>
            <a:ext cx="10048874" cy="892530"/>
          </a:xfrm>
        </p:spPr>
        <p:txBody>
          <a:bodyPr/>
          <a:lstStyle/>
          <a:p>
            <a:r>
              <a:rPr lang="en-US" sz="2800" dirty="0">
                <a:solidFill>
                  <a:schemeClr val="tx1"/>
                </a:solidFill>
                <a:latin typeface="+mn-lt"/>
              </a:rPr>
              <a:t>How were patients selected: </a:t>
            </a:r>
            <a:endParaRPr lang="en-US" sz="2800" dirty="0" smtClean="0">
              <a:solidFill>
                <a:schemeClr val="tx1"/>
              </a:solidFill>
              <a:latin typeface="+mn-lt"/>
            </a:endParaRPr>
          </a:p>
        </p:txBody>
      </p:sp>
      <p:sp>
        <p:nvSpPr>
          <p:cNvPr id="455" name="Text Placeholder 454"/>
          <p:cNvSpPr>
            <a:spLocks noGrp="1"/>
          </p:cNvSpPr>
          <p:nvPr>
            <p:ph type="body" sz="quarter" idx="22"/>
          </p:nvPr>
        </p:nvSpPr>
        <p:spPr/>
        <p:txBody>
          <a:bodyPr/>
          <a:lstStyle/>
          <a:p>
            <a:r>
              <a:rPr lang="en-US" dirty="0" smtClean="0"/>
              <a:t>Methods</a:t>
            </a:r>
            <a:endParaRPr lang="en-US" dirty="0"/>
          </a:p>
        </p:txBody>
      </p:sp>
      <p:sp>
        <p:nvSpPr>
          <p:cNvPr id="458" name="Text Placeholder 457"/>
          <p:cNvSpPr>
            <a:spLocks noGrp="1"/>
          </p:cNvSpPr>
          <p:nvPr>
            <p:ph type="body" sz="quarter" idx="25"/>
          </p:nvPr>
        </p:nvSpPr>
        <p:spPr/>
        <p:txBody>
          <a:bodyPr/>
          <a:lstStyle/>
          <a:p>
            <a:r>
              <a:rPr lang="en-US" dirty="0" smtClean="0"/>
              <a:t>Discussion</a:t>
            </a:r>
            <a:endParaRPr lang="en-US" dirty="0"/>
          </a:p>
        </p:txBody>
      </p:sp>
      <p:sp>
        <p:nvSpPr>
          <p:cNvPr id="459" name="Text Placeholder 458"/>
          <p:cNvSpPr>
            <a:spLocks noGrp="1"/>
          </p:cNvSpPr>
          <p:nvPr>
            <p:ph type="body" sz="quarter" idx="26"/>
          </p:nvPr>
        </p:nvSpPr>
        <p:spPr>
          <a:xfrm>
            <a:off x="32914027" y="6378481"/>
            <a:ext cx="10047018" cy="12095597"/>
          </a:xfrm>
        </p:spPr>
        <p:txBody>
          <a:bodyPr/>
          <a:lstStyle/>
          <a:p>
            <a:pPr marL="457200" indent="-457200">
              <a:buFont typeface="Arial" panose="020B0604020202020204" pitchFamily="34" charset="0"/>
              <a:buChar char="•"/>
            </a:pPr>
            <a:r>
              <a:rPr lang="en-US" sz="2800" dirty="0">
                <a:solidFill>
                  <a:schemeClr val="tx1"/>
                </a:solidFill>
                <a:latin typeface="+mn-lt"/>
              </a:rPr>
              <a:t>This project focused on avoidable </a:t>
            </a:r>
            <a:r>
              <a:rPr lang="en-US" sz="2800" dirty="0" smtClean="0">
                <a:solidFill>
                  <a:schemeClr val="tx1"/>
                </a:solidFill>
                <a:latin typeface="+mn-lt"/>
              </a:rPr>
              <a:t>ED </a:t>
            </a:r>
            <a:r>
              <a:rPr lang="en-US" sz="2800" dirty="0">
                <a:solidFill>
                  <a:schemeClr val="tx1"/>
                </a:solidFill>
                <a:latin typeface="+mn-lt"/>
              </a:rPr>
              <a:t>visits to reach out to our </a:t>
            </a:r>
            <a:r>
              <a:rPr lang="en-US" sz="2800" dirty="0" smtClean="0">
                <a:solidFill>
                  <a:schemeClr val="tx1"/>
                </a:solidFill>
                <a:latin typeface="+mn-lt"/>
              </a:rPr>
              <a:t>highest-utilizing </a:t>
            </a:r>
            <a:r>
              <a:rPr lang="en-US" sz="2800" dirty="0">
                <a:solidFill>
                  <a:schemeClr val="tx1"/>
                </a:solidFill>
                <a:latin typeface="+mn-lt"/>
              </a:rPr>
              <a:t>Medicare patients within CPCI. We attempted to utilize several interventions, including: providing same day (gold card) clinic access, placing regularly scheduled phone calls, scheduling regular office visits, providing handouts with detailed instructions on how to prevent </a:t>
            </a:r>
            <a:r>
              <a:rPr lang="en-US" sz="2800" dirty="0" smtClean="0">
                <a:solidFill>
                  <a:schemeClr val="tx1"/>
                </a:solidFill>
                <a:latin typeface="+mn-lt"/>
              </a:rPr>
              <a:t>ED avoidable visits</a:t>
            </a:r>
            <a:r>
              <a:rPr lang="en-US" sz="2800" dirty="0">
                <a:solidFill>
                  <a:schemeClr val="tx1"/>
                </a:solidFill>
                <a:latin typeface="+mn-lt"/>
              </a:rPr>
              <a:t>, and informing patients to call our 24hr on-call center anytime they are considering visiting the </a:t>
            </a:r>
            <a:r>
              <a:rPr lang="en-US" sz="2800" dirty="0" smtClean="0">
                <a:solidFill>
                  <a:schemeClr val="tx1"/>
                </a:solidFill>
                <a:latin typeface="+mn-lt"/>
              </a:rPr>
              <a:t>ED. </a:t>
            </a:r>
          </a:p>
          <a:p>
            <a:pPr marL="457200" indent="-457200">
              <a:buFont typeface="Arial" panose="020B0604020202020204" pitchFamily="34" charset="0"/>
              <a:buChar char="•"/>
            </a:pPr>
            <a:r>
              <a:rPr lang="en-US" sz="2800" dirty="0" smtClean="0">
                <a:solidFill>
                  <a:schemeClr val="tx1"/>
                </a:solidFill>
                <a:latin typeface="+mn-lt"/>
              </a:rPr>
              <a:t>Although </a:t>
            </a:r>
            <a:r>
              <a:rPr lang="en-US" sz="2800" dirty="0">
                <a:solidFill>
                  <a:schemeClr val="tx1"/>
                </a:solidFill>
                <a:latin typeface="+mn-lt"/>
              </a:rPr>
              <a:t>we have collected data for only 3 months so far (11/15/16 - 2/15/17), there appears to be a decrease in the </a:t>
            </a:r>
            <a:r>
              <a:rPr lang="en-US" sz="2800" dirty="0" smtClean="0">
                <a:solidFill>
                  <a:schemeClr val="tx1"/>
                </a:solidFill>
                <a:latin typeface="+mn-lt"/>
              </a:rPr>
              <a:t>average of ED </a:t>
            </a:r>
            <a:r>
              <a:rPr lang="en-US" sz="2800" dirty="0">
                <a:solidFill>
                  <a:schemeClr val="tx1"/>
                </a:solidFill>
                <a:latin typeface="+mn-lt"/>
              </a:rPr>
              <a:t>visits per month </a:t>
            </a:r>
            <a:endParaRPr lang="en-US" sz="2800" dirty="0" smtClean="0">
              <a:solidFill>
                <a:schemeClr val="tx1"/>
              </a:solidFill>
              <a:latin typeface="+mn-lt"/>
            </a:endParaRPr>
          </a:p>
          <a:p>
            <a:pPr marL="457200" indent="-457200">
              <a:buFont typeface="Arial" panose="020B0604020202020204" pitchFamily="34" charset="0"/>
              <a:buChar char="•"/>
            </a:pPr>
            <a:r>
              <a:rPr lang="en-US" sz="2800" dirty="0" smtClean="0">
                <a:solidFill>
                  <a:schemeClr val="tx1"/>
                </a:solidFill>
                <a:latin typeface="+mn-lt"/>
              </a:rPr>
              <a:t>Pre-intervention </a:t>
            </a:r>
            <a:r>
              <a:rPr lang="en-US" sz="2800" dirty="0">
                <a:solidFill>
                  <a:schemeClr val="tx1"/>
                </a:solidFill>
                <a:latin typeface="+mn-lt"/>
              </a:rPr>
              <a:t>average monthly </a:t>
            </a:r>
            <a:r>
              <a:rPr lang="en-US" sz="2800" dirty="0" smtClean="0">
                <a:solidFill>
                  <a:schemeClr val="tx1"/>
                </a:solidFill>
                <a:latin typeface="+mn-lt"/>
              </a:rPr>
              <a:t>ED </a:t>
            </a:r>
            <a:r>
              <a:rPr lang="en-US" sz="2800" dirty="0">
                <a:solidFill>
                  <a:schemeClr val="tx1"/>
                </a:solidFill>
                <a:latin typeface="+mn-lt"/>
              </a:rPr>
              <a:t>visits (11.6 visits per month) vs Post -intervention average (8 visits per month) </a:t>
            </a:r>
            <a:r>
              <a:rPr lang="en-US" sz="2800" dirty="0" smtClean="0">
                <a:solidFill>
                  <a:schemeClr val="tx1"/>
                </a:solidFill>
                <a:latin typeface="+mn-lt"/>
              </a:rPr>
              <a:t> </a:t>
            </a:r>
          </a:p>
          <a:p>
            <a:pPr marL="457200" indent="-457200">
              <a:buFont typeface="Arial" panose="020B0604020202020204" pitchFamily="34" charset="0"/>
              <a:buChar char="•"/>
            </a:pPr>
            <a:r>
              <a:rPr lang="en-US" sz="2800" dirty="0" smtClean="0">
                <a:solidFill>
                  <a:schemeClr val="tx1"/>
                </a:solidFill>
                <a:latin typeface="+mn-lt"/>
              </a:rPr>
              <a:t>Method </a:t>
            </a:r>
            <a:r>
              <a:rPr lang="en-US" sz="2800" dirty="0">
                <a:solidFill>
                  <a:schemeClr val="tx1"/>
                </a:solidFill>
                <a:latin typeface="+mn-lt"/>
              </a:rPr>
              <a:t>of </a:t>
            </a:r>
            <a:r>
              <a:rPr lang="en-US" sz="2800" dirty="0" smtClean="0">
                <a:solidFill>
                  <a:schemeClr val="tx1"/>
                </a:solidFill>
                <a:latin typeface="+mn-lt"/>
              </a:rPr>
              <a:t>communication was </a:t>
            </a:r>
            <a:r>
              <a:rPr lang="en-US" sz="2800" dirty="0">
                <a:solidFill>
                  <a:schemeClr val="tx1"/>
                </a:solidFill>
                <a:latin typeface="+mn-lt"/>
              </a:rPr>
              <a:t>the largest barrier encountered. We were unable to reach some patients by phone and sent letters instead. We received several letters back as undeliverable as our patients changed addresses. </a:t>
            </a:r>
          </a:p>
          <a:p>
            <a:pPr marL="457200" indent="-457200">
              <a:buFont typeface="Arial" panose="020B0604020202020204" pitchFamily="34" charset="0"/>
              <a:buChar char="•"/>
            </a:pPr>
            <a:r>
              <a:rPr lang="en-US" sz="2800" dirty="0" smtClean="0">
                <a:solidFill>
                  <a:schemeClr val="tx1"/>
                </a:solidFill>
                <a:latin typeface="+mn-lt"/>
              </a:rPr>
              <a:t>Patient </a:t>
            </a:r>
            <a:r>
              <a:rPr lang="en-US" sz="2800" dirty="0">
                <a:solidFill>
                  <a:schemeClr val="tx1"/>
                </a:solidFill>
                <a:latin typeface="+mn-lt"/>
              </a:rPr>
              <a:t>feedback: some </a:t>
            </a:r>
            <a:r>
              <a:rPr lang="en-US" sz="2800" dirty="0" smtClean="0">
                <a:solidFill>
                  <a:schemeClr val="tx1"/>
                </a:solidFill>
                <a:latin typeface="+mn-lt"/>
              </a:rPr>
              <a:t>are not </a:t>
            </a:r>
            <a:r>
              <a:rPr lang="en-US" sz="2800" dirty="0">
                <a:solidFill>
                  <a:schemeClr val="tx1"/>
                </a:solidFill>
                <a:latin typeface="+mn-lt"/>
              </a:rPr>
              <a:t>happy to be contacted every two weeks! Others seem to enjoy the physician contact. </a:t>
            </a:r>
            <a:endParaRPr lang="en-US" sz="2800" dirty="0" smtClean="0">
              <a:solidFill>
                <a:schemeClr val="tx1"/>
              </a:solidFill>
              <a:latin typeface="+mn-lt"/>
            </a:endParaRPr>
          </a:p>
          <a:p>
            <a:endParaRPr lang="en-US" sz="2800" dirty="0">
              <a:solidFill>
                <a:schemeClr val="tx1"/>
              </a:solidFill>
              <a:latin typeface="+mn-lt"/>
            </a:endParaRPr>
          </a:p>
          <a:p>
            <a:r>
              <a:rPr lang="en-US" sz="2800" dirty="0" smtClean="0">
                <a:solidFill>
                  <a:schemeClr val="tx1"/>
                </a:solidFill>
                <a:latin typeface="+mn-lt"/>
              </a:rPr>
              <a:t>For </a:t>
            </a:r>
            <a:r>
              <a:rPr lang="en-US" sz="2800" dirty="0">
                <a:solidFill>
                  <a:schemeClr val="tx1"/>
                </a:solidFill>
                <a:latin typeface="+mn-lt"/>
              </a:rPr>
              <a:t>the </a:t>
            </a:r>
            <a:r>
              <a:rPr lang="en-US" sz="2800" dirty="0" smtClean="0">
                <a:solidFill>
                  <a:schemeClr val="tx1"/>
                </a:solidFill>
                <a:latin typeface="+mn-lt"/>
              </a:rPr>
              <a:t>Future:</a:t>
            </a:r>
          </a:p>
          <a:p>
            <a:pPr marL="342900" indent="-342900">
              <a:buFont typeface="Arial" panose="020B0604020202020204" pitchFamily="34" charset="0"/>
              <a:buChar char="•"/>
            </a:pPr>
            <a:r>
              <a:rPr lang="en-US" sz="2800" dirty="0" smtClean="0">
                <a:solidFill>
                  <a:schemeClr val="tx1"/>
                </a:solidFill>
                <a:latin typeface="+mn-lt"/>
              </a:rPr>
              <a:t>Finish </a:t>
            </a:r>
            <a:r>
              <a:rPr lang="en-US" sz="2800" dirty="0">
                <a:solidFill>
                  <a:schemeClr val="tx1"/>
                </a:solidFill>
                <a:latin typeface="+mn-lt"/>
              </a:rPr>
              <a:t>current study, examine </a:t>
            </a:r>
            <a:r>
              <a:rPr lang="en-US" sz="2800" dirty="0" smtClean="0">
                <a:solidFill>
                  <a:schemeClr val="tx1"/>
                </a:solidFill>
                <a:latin typeface="+mn-lt"/>
              </a:rPr>
              <a:t>data.</a:t>
            </a:r>
          </a:p>
          <a:p>
            <a:pPr marL="342900" indent="-342900">
              <a:buFont typeface="Arial" panose="020B0604020202020204" pitchFamily="34" charset="0"/>
              <a:buChar char="•"/>
            </a:pPr>
            <a:r>
              <a:rPr lang="en-US" sz="2800" dirty="0" smtClean="0">
                <a:solidFill>
                  <a:schemeClr val="tx1"/>
                </a:solidFill>
                <a:latin typeface="+mn-lt"/>
              </a:rPr>
              <a:t>Consider </a:t>
            </a:r>
            <a:r>
              <a:rPr lang="en-US" sz="2800" dirty="0">
                <a:solidFill>
                  <a:schemeClr val="tx1"/>
                </a:solidFill>
                <a:latin typeface="+mn-lt"/>
              </a:rPr>
              <a:t>expansion to other populations </a:t>
            </a:r>
            <a:endParaRPr lang="en-US" sz="2800" dirty="0" smtClean="0">
              <a:solidFill>
                <a:schemeClr val="tx1"/>
              </a:solidFill>
              <a:latin typeface="+mn-lt"/>
            </a:endParaRPr>
          </a:p>
          <a:p>
            <a:pPr marL="1828725" lvl="1" indent="-342900">
              <a:buFont typeface="Arial" panose="020B0604020202020204" pitchFamily="34" charset="0"/>
              <a:buChar char="•"/>
            </a:pPr>
            <a:r>
              <a:rPr lang="en-US" sz="2800" dirty="0" smtClean="0">
                <a:latin typeface="+mn-lt"/>
                <a:cs typeface="Times New Roman" panose="02020603050405020304" pitchFamily="18" charset="0"/>
              </a:rPr>
              <a:t>Medicaid </a:t>
            </a:r>
            <a:r>
              <a:rPr lang="en-US" sz="2800" dirty="0">
                <a:latin typeface="+mn-lt"/>
                <a:cs typeface="Times New Roman" panose="02020603050405020304" pitchFamily="18" charset="0"/>
              </a:rPr>
              <a:t>adults </a:t>
            </a:r>
          </a:p>
          <a:p>
            <a:pPr marL="1828725" lvl="1" indent="-342900">
              <a:buFont typeface="Arial" panose="020B0604020202020204" pitchFamily="34" charset="0"/>
              <a:buChar char="•"/>
            </a:pPr>
            <a:r>
              <a:rPr lang="en-US" sz="2800" dirty="0" smtClean="0">
                <a:latin typeface="+mn-lt"/>
                <a:cs typeface="Times New Roman" panose="02020603050405020304" pitchFamily="18" charset="0"/>
              </a:rPr>
              <a:t>Medicaid </a:t>
            </a:r>
            <a:r>
              <a:rPr lang="en-US" sz="2800" dirty="0">
                <a:latin typeface="+mn-lt"/>
                <a:cs typeface="Times New Roman" panose="02020603050405020304" pitchFamily="18" charset="0"/>
              </a:rPr>
              <a:t>pediatrics </a:t>
            </a:r>
          </a:p>
        </p:txBody>
      </p:sp>
      <p:sp>
        <p:nvSpPr>
          <p:cNvPr id="460" name="Text Placeholder 459"/>
          <p:cNvSpPr>
            <a:spLocks noGrp="1"/>
          </p:cNvSpPr>
          <p:nvPr>
            <p:ph type="body" sz="quarter" idx="27"/>
          </p:nvPr>
        </p:nvSpPr>
        <p:spPr>
          <a:xfrm>
            <a:off x="32903020" y="18461788"/>
            <a:ext cx="10047018" cy="754045"/>
          </a:xfrm>
        </p:spPr>
        <p:txBody>
          <a:bodyPr/>
          <a:lstStyle/>
          <a:p>
            <a:r>
              <a:rPr lang="en-US" dirty="0" smtClean="0"/>
              <a:t>Select References</a:t>
            </a:r>
            <a:endParaRPr lang="en-US" dirty="0"/>
          </a:p>
        </p:txBody>
      </p:sp>
      <p:sp>
        <p:nvSpPr>
          <p:cNvPr id="461" name="Text Placeholder 460"/>
          <p:cNvSpPr>
            <a:spLocks noGrp="1"/>
          </p:cNvSpPr>
          <p:nvPr>
            <p:ph type="body" sz="quarter" idx="28"/>
          </p:nvPr>
        </p:nvSpPr>
        <p:spPr>
          <a:xfrm>
            <a:off x="32914027" y="19215833"/>
            <a:ext cx="10052050" cy="10458225"/>
          </a:xfrm>
        </p:spPr>
        <p:txBody>
          <a:bodyPr/>
          <a:lstStyle/>
          <a:p>
            <a:r>
              <a:rPr lang="en-US" sz="2800" dirty="0">
                <a:solidFill>
                  <a:schemeClr val="tx1"/>
                </a:solidFill>
                <a:latin typeface="+mn-lt"/>
                <a:ea typeface="Tahoma" panose="020B0604030504040204" pitchFamily="34" charset="0"/>
                <a:cs typeface="Tahoma" panose="020B0604030504040204" pitchFamily="34" charset="0"/>
              </a:rPr>
              <a:t>1.Agency for Healthcare Research and Quality. Emergency Room Services-Mean and Median Expenses per Person With Expense and Distribution of Expenses by Source of Payment: United States, 2013. Medical Expenditure Panel Survey Household Component Data. Generated interactively. (March 31, 2017) </a:t>
            </a:r>
            <a:endParaRPr lang="en-US" sz="2800" dirty="0" smtClean="0">
              <a:solidFill>
                <a:schemeClr val="tx1"/>
              </a:solidFill>
              <a:latin typeface="+mn-lt"/>
              <a:ea typeface="Tahoma" panose="020B0604030504040204" pitchFamily="34" charset="0"/>
              <a:cs typeface="Tahoma" panose="020B0604030504040204" pitchFamily="34" charset="0"/>
            </a:endParaRPr>
          </a:p>
          <a:p>
            <a:endParaRPr lang="en-US" sz="2800" dirty="0" smtClean="0">
              <a:solidFill>
                <a:schemeClr val="tx1"/>
              </a:solidFill>
              <a:latin typeface="+mn-lt"/>
              <a:ea typeface="Tahoma" panose="020B0604030504040204" pitchFamily="34" charset="0"/>
              <a:cs typeface="Tahoma" panose="020B0604030504040204" pitchFamily="34" charset="0"/>
            </a:endParaRPr>
          </a:p>
          <a:p>
            <a:r>
              <a:rPr lang="en-US" sz="2800" dirty="0" smtClean="0">
                <a:solidFill>
                  <a:schemeClr val="tx1"/>
                </a:solidFill>
                <a:latin typeface="+mn-lt"/>
                <a:ea typeface="Tahoma" panose="020B0604030504040204" pitchFamily="34" charset="0"/>
                <a:cs typeface="Tahoma" panose="020B0604030504040204" pitchFamily="34" charset="0"/>
              </a:rPr>
              <a:t>2.AMA</a:t>
            </a:r>
            <a:r>
              <a:rPr lang="en-US" sz="2800" dirty="0">
                <a:solidFill>
                  <a:schemeClr val="tx1"/>
                </a:solidFill>
                <a:latin typeface="+mn-lt"/>
                <a:ea typeface="Tahoma" panose="020B0604030504040204" pitchFamily="34" charset="0"/>
                <a:cs typeface="Tahoma" panose="020B0604030504040204" pitchFamily="34" charset="0"/>
              </a:rPr>
              <a:t>: </a:t>
            </a:r>
            <a:r>
              <a:rPr lang="en-US" sz="2800" dirty="0" err="1">
                <a:solidFill>
                  <a:schemeClr val="tx1"/>
                </a:solidFill>
                <a:latin typeface="+mn-lt"/>
                <a:ea typeface="Tahoma" panose="020B0604030504040204" pitchFamily="34" charset="0"/>
                <a:cs typeface="Tahoma" panose="020B0604030504040204" pitchFamily="34" charset="0"/>
              </a:rPr>
              <a:t>Weinick</a:t>
            </a:r>
            <a:r>
              <a:rPr lang="en-US" sz="2800" dirty="0">
                <a:solidFill>
                  <a:schemeClr val="tx1"/>
                </a:solidFill>
                <a:latin typeface="+mn-lt"/>
                <a:ea typeface="Tahoma" panose="020B0604030504040204" pitchFamily="34" charset="0"/>
                <a:cs typeface="Tahoma" panose="020B0604030504040204" pitchFamily="34" charset="0"/>
              </a:rPr>
              <a:t> RM, Burns RM, </a:t>
            </a:r>
            <a:r>
              <a:rPr lang="en-US" sz="2800" dirty="0" err="1">
                <a:solidFill>
                  <a:schemeClr val="tx1"/>
                </a:solidFill>
                <a:latin typeface="+mn-lt"/>
                <a:ea typeface="Tahoma" panose="020B0604030504040204" pitchFamily="34" charset="0"/>
                <a:cs typeface="Tahoma" panose="020B0604030504040204" pitchFamily="34" charset="0"/>
              </a:rPr>
              <a:t>Mehrotra</a:t>
            </a:r>
            <a:r>
              <a:rPr lang="en-US" sz="2800" dirty="0">
                <a:solidFill>
                  <a:schemeClr val="tx1"/>
                </a:solidFill>
                <a:latin typeface="+mn-lt"/>
                <a:ea typeface="Tahoma" panose="020B0604030504040204" pitchFamily="34" charset="0"/>
                <a:cs typeface="Tahoma" panose="020B0604030504040204" pitchFamily="34" charset="0"/>
              </a:rPr>
              <a:t> A. How Many Emergency Department Visits Could be Managed at Urgent Care Centers and Retail Clinics? Health affairs (Project Hope). 2010;29(9):1630-1636. doi:10.1377/hlthaff.2009.0748. </a:t>
            </a:r>
            <a:endParaRPr lang="en-US" sz="2800" dirty="0" smtClean="0">
              <a:solidFill>
                <a:schemeClr val="tx1"/>
              </a:solidFill>
              <a:latin typeface="+mn-lt"/>
              <a:ea typeface="Tahoma" panose="020B0604030504040204" pitchFamily="34" charset="0"/>
              <a:cs typeface="Tahoma" panose="020B0604030504040204" pitchFamily="34" charset="0"/>
            </a:endParaRPr>
          </a:p>
          <a:p>
            <a:endParaRPr lang="en-US" sz="2800" dirty="0">
              <a:solidFill>
                <a:schemeClr val="tx1"/>
              </a:solidFill>
              <a:latin typeface="+mn-lt"/>
              <a:ea typeface="Tahoma" panose="020B0604030504040204" pitchFamily="34" charset="0"/>
              <a:cs typeface="Tahoma" panose="020B0604030504040204" pitchFamily="34" charset="0"/>
            </a:endParaRPr>
          </a:p>
          <a:p>
            <a:r>
              <a:rPr lang="en-US" sz="2800" dirty="0" smtClean="0">
                <a:solidFill>
                  <a:schemeClr val="tx1"/>
                </a:solidFill>
                <a:latin typeface="+mn-lt"/>
                <a:ea typeface="Tahoma" panose="020B0604030504040204" pitchFamily="34" charset="0"/>
                <a:cs typeface="Tahoma" panose="020B0604030504040204" pitchFamily="34" charset="0"/>
              </a:rPr>
              <a:t>3</a:t>
            </a:r>
            <a:r>
              <a:rPr lang="en-US" sz="2800" dirty="0">
                <a:solidFill>
                  <a:schemeClr val="tx1"/>
                </a:solidFill>
                <a:latin typeface="+mn-lt"/>
                <a:ea typeface="Tahoma" panose="020B0604030504040204" pitchFamily="34" charset="0"/>
                <a:cs typeface="Tahoma" panose="020B0604030504040204" pitchFamily="34" charset="0"/>
              </a:rPr>
              <a:t>. Eric K. Shaw, Jenna Howard, Elizabeth C. Clark, Rebecca S. </a:t>
            </a:r>
            <a:r>
              <a:rPr lang="en-US" sz="2800" dirty="0" err="1">
                <a:solidFill>
                  <a:schemeClr val="tx1"/>
                </a:solidFill>
                <a:latin typeface="+mn-lt"/>
                <a:ea typeface="Tahoma" panose="020B0604030504040204" pitchFamily="34" charset="0"/>
                <a:cs typeface="Tahoma" panose="020B0604030504040204" pitchFamily="34" charset="0"/>
              </a:rPr>
              <a:t>Etz</a:t>
            </a:r>
            <a:r>
              <a:rPr lang="en-US" sz="2800" dirty="0">
                <a:solidFill>
                  <a:schemeClr val="tx1"/>
                </a:solidFill>
                <a:latin typeface="+mn-lt"/>
                <a:ea typeface="Tahoma" panose="020B0604030504040204" pitchFamily="34" charset="0"/>
                <a:cs typeface="Tahoma" panose="020B0604030504040204" pitchFamily="34" charset="0"/>
              </a:rPr>
              <a:t>, Rajiv Arya, Alfred F. </a:t>
            </a:r>
            <a:r>
              <a:rPr lang="en-US" sz="2800" dirty="0" err="1">
                <a:solidFill>
                  <a:schemeClr val="tx1"/>
                </a:solidFill>
                <a:latin typeface="+mn-lt"/>
                <a:ea typeface="Tahoma" panose="020B0604030504040204" pitchFamily="34" charset="0"/>
                <a:cs typeface="Tahoma" panose="020B0604030504040204" pitchFamily="34" charset="0"/>
              </a:rPr>
              <a:t>Tallia</a:t>
            </a:r>
            <a:r>
              <a:rPr lang="en-US" sz="2800" dirty="0">
                <a:solidFill>
                  <a:schemeClr val="tx1"/>
                </a:solidFill>
                <a:latin typeface="+mn-lt"/>
                <a:ea typeface="Tahoma" panose="020B0604030504040204" pitchFamily="34" charset="0"/>
                <a:cs typeface="Tahoma" panose="020B0604030504040204" pitchFamily="34" charset="0"/>
              </a:rPr>
              <a:t>. Decision-Making Processes of Patients Who Use the Emergency Department for Primary Care Needs. Journal of Health Care for the Poor and Underserved, Volume 24, Number3, August 2013, pp. 1288-1305 (Article) Published by Johns Hopkins University Press </a:t>
            </a:r>
            <a:endParaRPr lang="en-US" sz="2800" dirty="0" smtClean="0">
              <a:solidFill>
                <a:schemeClr val="tx1"/>
              </a:solidFill>
              <a:latin typeface="+mn-lt"/>
              <a:ea typeface="Tahoma" panose="020B0604030504040204" pitchFamily="34" charset="0"/>
              <a:cs typeface="Tahoma" panose="020B0604030504040204" pitchFamily="34" charset="0"/>
            </a:endParaRPr>
          </a:p>
          <a:p>
            <a:endParaRPr lang="en-US" sz="2800" dirty="0">
              <a:solidFill>
                <a:schemeClr val="tx1"/>
              </a:solidFill>
              <a:latin typeface="+mn-lt"/>
              <a:ea typeface="Tahoma" panose="020B0604030504040204" pitchFamily="34" charset="0"/>
              <a:cs typeface="Tahoma" panose="020B0604030504040204" pitchFamily="34" charset="0"/>
            </a:endParaRPr>
          </a:p>
          <a:p>
            <a:r>
              <a:rPr lang="en-US" sz="2800" dirty="0" smtClean="0">
                <a:solidFill>
                  <a:schemeClr val="tx1"/>
                </a:solidFill>
                <a:latin typeface="+mn-lt"/>
                <a:ea typeface="Tahoma" panose="020B0604030504040204" pitchFamily="34" charset="0"/>
                <a:cs typeface="Tahoma" panose="020B0604030504040204" pitchFamily="34" charset="0"/>
              </a:rPr>
              <a:t>4</a:t>
            </a:r>
            <a:r>
              <a:rPr lang="en-US" sz="2800" dirty="0">
                <a:solidFill>
                  <a:schemeClr val="tx1"/>
                </a:solidFill>
                <a:latin typeface="+mn-lt"/>
                <a:ea typeface="Tahoma" panose="020B0604030504040204" pitchFamily="34" charset="0"/>
                <a:cs typeface="Tahoma" panose="020B0604030504040204" pitchFamily="34" charset="0"/>
              </a:rPr>
              <a:t>. </a:t>
            </a:r>
            <a:r>
              <a:rPr lang="en-US" sz="2800" dirty="0" err="1">
                <a:solidFill>
                  <a:schemeClr val="tx1"/>
                </a:solidFill>
                <a:latin typeface="+mn-lt"/>
                <a:ea typeface="Tahoma" panose="020B0604030504040204" pitchFamily="34" charset="0"/>
                <a:cs typeface="Tahoma" panose="020B0604030504040204" pitchFamily="34" charset="0"/>
              </a:rPr>
              <a:t>Erni</a:t>
            </a:r>
            <a:r>
              <a:rPr lang="en-US" sz="2800" dirty="0">
                <a:solidFill>
                  <a:schemeClr val="tx1"/>
                </a:solidFill>
                <a:latin typeface="+mn-lt"/>
                <a:ea typeface="Tahoma" panose="020B0604030504040204" pitchFamily="34" charset="0"/>
                <a:cs typeface="Tahoma" panose="020B0604030504040204" pitchFamily="34" charset="0"/>
              </a:rPr>
              <a:t>, Brian. Roderick, J PR. </a:t>
            </a:r>
            <a:r>
              <a:rPr lang="en-US" sz="2800" dirty="0" err="1">
                <a:solidFill>
                  <a:schemeClr val="tx1"/>
                </a:solidFill>
                <a:latin typeface="+mn-lt"/>
                <a:ea typeface="Tahoma" panose="020B0604030504040204" pitchFamily="34" charset="0"/>
                <a:cs typeface="Tahoma" panose="020B0604030504040204" pitchFamily="34" charset="0"/>
              </a:rPr>
              <a:t>Truven</a:t>
            </a:r>
            <a:r>
              <a:rPr lang="en-US" sz="2800" dirty="0">
                <a:solidFill>
                  <a:schemeClr val="tx1"/>
                </a:solidFill>
                <a:latin typeface="+mn-lt"/>
                <a:ea typeface="Tahoma" panose="020B0604030504040204" pitchFamily="34" charset="0"/>
                <a:cs typeface="Tahoma" panose="020B0604030504040204" pitchFamily="34" charset="0"/>
              </a:rPr>
              <a:t> Health Analytics Study Finds Most Emergency Room Visits Made by </a:t>
            </a:r>
            <a:r>
              <a:rPr lang="en-US" sz="2800" dirty="0" err="1">
                <a:solidFill>
                  <a:schemeClr val="tx1"/>
                </a:solidFill>
                <a:latin typeface="+mn-lt"/>
                <a:ea typeface="Tahoma" panose="020B0604030504040204" pitchFamily="34" charset="0"/>
                <a:cs typeface="Tahoma" panose="020B0604030504040204" pitchFamily="34" charset="0"/>
              </a:rPr>
              <a:t>PrivatelyInsured</a:t>
            </a:r>
            <a:r>
              <a:rPr lang="en-US" sz="2800" dirty="0">
                <a:solidFill>
                  <a:schemeClr val="tx1"/>
                </a:solidFill>
                <a:latin typeface="+mn-lt"/>
                <a:ea typeface="Tahoma" panose="020B0604030504040204" pitchFamily="34" charset="0"/>
                <a:cs typeface="Tahoma" panose="020B0604030504040204" pitchFamily="34" charset="0"/>
              </a:rPr>
              <a:t> Patients Are Avoidable. </a:t>
            </a:r>
            <a:r>
              <a:rPr lang="en-US" sz="2800" dirty="0" err="1">
                <a:solidFill>
                  <a:schemeClr val="tx1"/>
                </a:solidFill>
                <a:latin typeface="+mn-lt"/>
                <a:ea typeface="Tahoma" panose="020B0604030504040204" pitchFamily="34" charset="0"/>
                <a:cs typeface="Tahoma" panose="020B0604030504040204" pitchFamily="34" charset="0"/>
              </a:rPr>
              <a:t>Truven</a:t>
            </a:r>
            <a:r>
              <a:rPr lang="en-US" sz="2800" dirty="0">
                <a:solidFill>
                  <a:schemeClr val="tx1"/>
                </a:solidFill>
                <a:latin typeface="+mn-lt"/>
                <a:ea typeface="Tahoma" panose="020B0604030504040204" pitchFamily="34" charset="0"/>
                <a:cs typeface="Tahoma" panose="020B0604030504040204" pitchFamily="34" charset="0"/>
              </a:rPr>
              <a:t> Health Analytics. April 25, 2013. Pp 1-8. Published by </a:t>
            </a:r>
            <a:r>
              <a:rPr lang="en-US" sz="2800" dirty="0" err="1">
                <a:solidFill>
                  <a:schemeClr val="tx1"/>
                </a:solidFill>
                <a:latin typeface="+mn-lt"/>
                <a:ea typeface="Tahoma" panose="020B0604030504040204" pitchFamily="34" charset="0"/>
                <a:cs typeface="Tahoma" panose="020B0604030504040204" pitchFamily="34" charset="0"/>
              </a:rPr>
              <a:t>Truven</a:t>
            </a:r>
            <a:r>
              <a:rPr lang="en-US" sz="2800" dirty="0">
                <a:solidFill>
                  <a:schemeClr val="tx1"/>
                </a:solidFill>
                <a:latin typeface="+mn-lt"/>
                <a:ea typeface="Tahoma" panose="020B0604030504040204" pitchFamily="34" charset="0"/>
                <a:cs typeface="Tahoma" panose="020B0604030504040204" pitchFamily="34" charset="0"/>
              </a:rPr>
              <a:t> Health Analytics. </a:t>
            </a:r>
          </a:p>
        </p:txBody>
      </p:sp>
      <p:sp>
        <p:nvSpPr>
          <p:cNvPr id="462" name="Text Placeholder 461"/>
          <p:cNvSpPr>
            <a:spLocks noGrp="1"/>
          </p:cNvSpPr>
          <p:nvPr>
            <p:ph type="body" sz="quarter" idx="29"/>
          </p:nvPr>
        </p:nvSpPr>
        <p:spPr>
          <a:xfrm>
            <a:off x="32903020" y="29638096"/>
            <a:ext cx="10047018" cy="754045"/>
          </a:xfrm>
        </p:spPr>
        <p:txBody>
          <a:bodyPr/>
          <a:lstStyle/>
          <a:p>
            <a:r>
              <a:rPr lang="en-US" dirty="0" smtClean="0"/>
              <a:t>Acknowledgements</a:t>
            </a:r>
            <a:endParaRPr lang="en-US" dirty="0"/>
          </a:p>
        </p:txBody>
      </p:sp>
      <p:sp>
        <p:nvSpPr>
          <p:cNvPr id="463" name="Text Placeholder 462"/>
          <p:cNvSpPr>
            <a:spLocks noGrp="1"/>
          </p:cNvSpPr>
          <p:nvPr>
            <p:ph type="body" sz="quarter" idx="30"/>
          </p:nvPr>
        </p:nvSpPr>
        <p:spPr>
          <a:xfrm>
            <a:off x="32914027" y="30263691"/>
            <a:ext cx="10052050" cy="1323417"/>
          </a:xfrm>
        </p:spPr>
        <p:txBody>
          <a:bodyPr/>
          <a:lstStyle/>
          <a:p>
            <a:r>
              <a:rPr lang="en-US" sz="2800" dirty="0">
                <a:solidFill>
                  <a:schemeClr val="tx1"/>
                </a:solidFill>
                <a:latin typeface="+mn-lt"/>
              </a:rPr>
              <a:t>Thank you to </a:t>
            </a:r>
            <a:r>
              <a:rPr lang="en-US" sz="2800" dirty="0" err="1" smtClean="0">
                <a:solidFill>
                  <a:schemeClr val="tx1"/>
                </a:solidFill>
                <a:latin typeface="+mn-lt"/>
              </a:rPr>
              <a:t>Tabasum</a:t>
            </a:r>
            <a:r>
              <a:rPr lang="en-US" sz="2800" dirty="0" smtClean="0">
                <a:solidFill>
                  <a:schemeClr val="tx1"/>
                </a:solidFill>
                <a:latin typeface="+mn-lt"/>
              </a:rPr>
              <a:t> Imran MD, </a:t>
            </a:r>
            <a:r>
              <a:rPr lang="en-US" sz="2800" dirty="0">
                <a:solidFill>
                  <a:schemeClr val="tx1"/>
                </a:solidFill>
                <a:latin typeface="+mn-lt"/>
              </a:rPr>
              <a:t>Elizabeth </a:t>
            </a:r>
            <a:r>
              <a:rPr lang="en-US" sz="2800" dirty="0" err="1">
                <a:solidFill>
                  <a:schemeClr val="tx1"/>
                </a:solidFill>
                <a:latin typeface="+mn-lt"/>
              </a:rPr>
              <a:t>Petray</a:t>
            </a:r>
            <a:r>
              <a:rPr lang="en-US" sz="2800" dirty="0">
                <a:solidFill>
                  <a:schemeClr val="tx1"/>
                </a:solidFill>
                <a:latin typeface="+mn-lt"/>
              </a:rPr>
              <a:t> LCSW, and Anna Mullis for their help in the planning of this project.</a:t>
            </a:r>
          </a:p>
        </p:txBody>
      </p:sp>
      <p:sp>
        <p:nvSpPr>
          <p:cNvPr id="464" name="Text Placeholder 463"/>
          <p:cNvSpPr>
            <a:spLocks noGrp="1"/>
          </p:cNvSpPr>
          <p:nvPr>
            <p:ph type="body" sz="quarter" idx="96"/>
          </p:nvPr>
        </p:nvSpPr>
        <p:spPr>
          <a:xfrm>
            <a:off x="951017" y="29073983"/>
            <a:ext cx="10056813" cy="2788433"/>
          </a:xfrm>
        </p:spPr>
        <p:txBody>
          <a:bodyPr/>
          <a:lstStyle/>
          <a:p>
            <a:pPr marL="342900" indent="-342900">
              <a:buFont typeface="Arial" panose="020B0604020202020204" pitchFamily="34" charset="0"/>
              <a:buChar char="•"/>
            </a:pPr>
            <a:r>
              <a:rPr lang="en-US" sz="2800" dirty="0" smtClean="0">
                <a:solidFill>
                  <a:schemeClr val="tx1"/>
                </a:solidFill>
                <a:latin typeface="+mn-lt"/>
              </a:rPr>
              <a:t>Reduce </a:t>
            </a:r>
            <a:r>
              <a:rPr lang="en-US" sz="2800" dirty="0">
                <a:solidFill>
                  <a:schemeClr val="tx1"/>
                </a:solidFill>
                <a:latin typeface="+mn-lt"/>
              </a:rPr>
              <a:t>avoidable </a:t>
            </a:r>
            <a:r>
              <a:rPr lang="en-US" sz="2800" dirty="0" smtClean="0">
                <a:solidFill>
                  <a:schemeClr val="tx1"/>
                </a:solidFill>
                <a:latin typeface="+mn-lt"/>
              </a:rPr>
              <a:t>ED </a:t>
            </a:r>
            <a:r>
              <a:rPr lang="en-US" sz="2800" dirty="0">
                <a:solidFill>
                  <a:schemeClr val="tx1"/>
                </a:solidFill>
                <a:latin typeface="+mn-lt"/>
              </a:rPr>
              <a:t>visits by excessive </a:t>
            </a:r>
            <a:r>
              <a:rPr lang="en-US" sz="2800" dirty="0" smtClean="0">
                <a:solidFill>
                  <a:schemeClr val="tx1"/>
                </a:solidFill>
                <a:latin typeface="+mn-lt"/>
              </a:rPr>
              <a:t>ED </a:t>
            </a:r>
            <a:r>
              <a:rPr lang="en-US" sz="2800" dirty="0">
                <a:solidFill>
                  <a:schemeClr val="tx1"/>
                </a:solidFill>
                <a:latin typeface="+mn-lt"/>
              </a:rPr>
              <a:t>utilizing Medicare patients </a:t>
            </a:r>
            <a:endParaRPr lang="en-US" sz="2800" dirty="0" smtClean="0">
              <a:solidFill>
                <a:schemeClr val="tx1"/>
              </a:solidFill>
              <a:latin typeface="+mn-lt"/>
            </a:endParaRPr>
          </a:p>
          <a:p>
            <a:pPr marL="342900" indent="-342900">
              <a:buFont typeface="Arial" panose="020B0604020202020204" pitchFamily="34" charset="0"/>
              <a:buChar char="•"/>
            </a:pPr>
            <a:r>
              <a:rPr lang="en-US" sz="2800" dirty="0" smtClean="0">
                <a:solidFill>
                  <a:schemeClr val="tx1"/>
                </a:solidFill>
                <a:latin typeface="+mn-lt"/>
              </a:rPr>
              <a:t>Improve </a:t>
            </a:r>
            <a:r>
              <a:rPr lang="en-US" sz="2800" dirty="0">
                <a:solidFill>
                  <a:schemeClr val="tx1"/>
                </a:solidFill>
                <a:latin typeface="+mn-lt"/>
              </a:rPr>
              <a:t>and increase interactions with these high-utilizing patients in a Patient Centered Medical Home </a:t>
            </a:r>
          </a:p>
          <a:p>
            <a:pPr marL="342900" indent="-342900">
              <a:buFont typeface="Arial" panose="020B0604020202020204" pitchFamily="34" charset="0"/>
              <a:buChar char="•"/>
            </a:pPr>
            <a:r>
              <a:rPr lang="en-US" sz="2800" dirty="0" smtClean="0">
                <a:solidFill>
                  <a:schemeClr val="tx1"/>
                </a:solidFill>
                <a:latin typeface="+mn-lt"/>
              </a:rPr>
              <a:t>Educate </a:t>
            </a:r>
            <a:r>
              <a:rPr lang="en-US" sz="2800" dirty="0">
                <a:solidFill>
                  <a:schemeClr val="tx1"/>
                </a:solidFill>
                <a:latin typeface="+mn-lt"/>
              </a:rPr>
              <a:t>patients on what constitutes </a:t>
            </a:r>
            <a:r>
              <a:rPr lang="en-US" sz="2800" dirty="0" smtClean="0">
                <a:solidFill>
                  <a:schemeClr val="tx1"/>
                </a:solidFill>
                <a:latin typeface="+mn-lt"/>
              </a:rPr>
              <a:t>an avoidable ED visit</a:t>
            </a:r>
            <a:endParaRPr lang="en-US" sz="2800" dirty="0">
              <a:solidFill>
                <a:schemeClr val="tx1"/>
              </a:solidFill>
              <a:latin typeface="+mn-lt"/>
            </a:endParaRPr>
          </a:p>
        </p:txBody>
      </p:sp>
      <p:sp>
        <p:nvSpPr>
          <p:cNvPr id="465" name="Text Placeholder 464"/>
          <p:cNvSpPr>
            <a:spLocks noGrp="1"/>
          </p:cNvSpPr>
          <p:nvPr>
            <p:ph type="body" sz="quarter" idx="150"/>
          </p:nvPr>
        </p:nvSpPr>
        <p:spPr/>
        <p:txBody>
          <a:bodyPr>
            <a:normAutofit/>
          </a:bodyPr>
          <a:lstStyle/>
          <a:p>
            <a:r>
              <a:rPr lang="en-US" sz="4400" dirty="0" smtClean="0"/>
              <a:t>University of Arkansas for Medical Science – West, Fort Smith, AR</a:t>
            </a:r>
            <a:endParaRPr lang="en-US" sz="4400" dirty="0"/>
          </a:p>
        </p:txBody>
      </p:sp>
      <p:sp>
        <p:nvSpPr>
          <p:cNvPr id="466" name="Text Placeholder 465"/>
          <p:cNvSpPr>
            <a:spLocks noGrp="1"/>
          </p:cNvSpPr>
          <p:nvPr>
            <p:ph type="body" sz="quarter" idx="151"/>
          </p:nvPr>
        </p:nvSpPr>
        <p:spPr/>
        <p:txBody>
          <a:bodyPr>
            <a:normAutofit fontScale="55000" lnSpcReduction="20000"/>
          </a:bodyPr>
          <a:lstStyle/>
          <a:p>
            <a:r>
              <a:rPr lang="en-US" dirty="0" err="1"/>
              <a:t>L.Kramp</a:t>
            </a:r>
            <a:r>
              <a:rPr lang="en-US" dirty="0"/>
              <a:t> MD, </a:t>
            </a:r>
            <a:r>
              <a:rPr lang="en-US" dirty="0" err="1"/>
              <a:t>J.Binz</a:t>
            </a:r>
            <a:r>
              <a:rPr lang="en-US" dirty="0"/>
              <a:t> </a:t>
            </a:r>
            <a:r>
              <a:rPr lang="en-US" dirty="0" err="1"/>
              <a:t>PharmD</a:t>
            </a:r>
            <a:r>
              <a:rPr lang="en-US" dirty="0"/>
              <a:t> BCACP, </a:t>
            </a:r>
            <a:r>
              <a:rPr lang="en-US" dirty="0" err="1"/>
              <a:t>P.Villarreal</a:t>
            </a:r>
            <a:r>
              <a:rPr lang="en-US" dirty="0"/>
              <a:t> MD, </a:t>
            </a:r>
            <a:r>
              <a:rPr lang="en-US" dirty="0" err="1"/>
              <a:t>P.Montiel</a:t>
            </a:r>
            <a:r>
              <a:rPr lang="en-US" dirty="0"/>
              <a:t> MD, </a:t>
            </a:r>
            <a:r>
              <a:rPr lang="en-US" dirty="0" err="1"/>
              <a:t>A.Nunez</a:t>
            </a:r>
            <a:r>
              <a:rPr lang="en-US" dirty="0"/>
              <a:t> MD, WC Lock MD, </a:t>
            </a:r>
            <a:r>
              <a:rPr lang="en-US" dirty="0" err="1"/>
              <a:t>N.Phillips</a:t>
            </a:r>
            <a:r>
              <a:rPr lang="en-US" dirty="0"/>
              <a:t> MD, </a:t>
            </a:r>
            <a:r>
              <a:rPr lang="en-US" dirty="0" err="1"/>
              <a:t>C.Velikovsky</a:t>
            </a:r>
            <a:r>
              <a:rPr lang="en-US" dirty="0"/>
              <a:t> MD</a:t>
            </a:r>
          </a:p>
        </p:txBody>
      </p:sp>
      <p:sp>
        <p:nvSpPr>
          <p:cNvPr id="467" name="Text Placeholder 466"/>
          <p:cNvSpPr>
            <a:spLocks noGrp="1"/>
          </p:cNvSpPr>
          <p:nvPr>
            <p:ph type="body" sz="quarter" idx="153"/>
          </p:nvPr>
        </p:nvSpPr>
        <p:spPr/>
        <p:txBody>
          <a:bodyPr>
            <a:normAutofit fontScale="47500" lnSpcReduction="20000"/>
          </a:bodyPr>
          <a:lstStyle/>
          <a:p>
            <a:r>
              <a:rPr lang="en-US" dirty="0" smtClean="0"/>
              <a:t>INTERVENTIONS </a:t>
            </a:r>
            <a:r>
              <a:rPr lang="en-US" dirty="0"/>
              <a:t>TO REDUCE CONTINUED </a:t>
            </a:r>
            <a:r>
              <a:rPr lang="en-US" dirty="0" smtClean="0"/>
              <a:t>EMERGENCY </a:t>
            </a:r>
            <a:r>
              <a:rPr lang="en-US" dirty="0"/>
              <a:t>PREVENTABLE TRIPS (</a:t>
            </a:r>
            <a:r>
              <a:rPr lang="en-US" dirty="0" smtClean="0"/>
              <a:t>INTERCEPT</a:t>
            </a:r>
            <a:r>
              <a:rPr lang="en-US" dirty="0"/>
              <a:t>) </a:t>
            </a:r>
            <a:endParaRPr lang="en-US" dirty="0" smtClean="0"/>
          </a:p>
          <a:p>
            <a:r>
              <a:rPr lang="en-US" dirty="0" smtClean="0"/>
              <a:t>QUALITY </a:t>
            </a:r>
            <a:r>
              <a:rPr lang="en-US" dirty="0"/>
              <a:t>IMPROVEMENT PROJECT</a:t>
            </a:r>
          </a:p>
        </p:txBody>
      </p:sp>
      <p:pic>
        <p:nvPicPr>
          <p:cNvPr id="19" name="officeArt object" descr="Picture 4"/>
          <p:cNvPicPr/>
          <p:nvPr/>
        </p:nvPicPr>
        <p:blipFill>
          <a:blip r:embed="rId3">
            <a:extLst/>
          </a:blip>
          <a:stretch>
            <a:fillRect/>
          </a:stretch>
        </p:blipFill>
        <p:spPr>
          <a:xfrm>
            <a:off x="951017" y="14916150"/>
            <a:ext cx="10032207" cy="7943850"/>
          </a:xfrm>
          <a:prstGeom prst="rect">
            <a:avLst/>
          </a:prstGeom>
          <a:ln w="12700" cap="flat">
            <a:noFill/>
            <a:miter lim="400000"/>
          </a:ln>
          <a:effectLst/>
        </p:spPr>
      </p:pic>
      <p:sp>
        <p:nvSpPr>
          <p:cNvPr id="3" name="TextBox 2"/>
          <p:cNvSpPr txBox="1"/>
          <p:nvPr/>
        </p:nvSpPr>
        <p:spPr>
          <a:xfrm>
            <a:off x="922341" y="23031450"/>
            <a:ext cx="10003633" cy="5262979"/>
          </a:xfrm>
          <a:prstGeom prst="rect">
            <a:avLst/>
          </a:prstGeom>
          <a:noFill/>
        </p:spPr>
        <p:txBody>
          <a:bodyPr wrap="square" rtlCol="0">
            <a:spAutoFit/>
          </a:bodyPr>
          <a:lstStyle/>
          <a:p>
            <a:r>
              <a:rPr lang="en-US" sz="2800" dirty="0" smtClean="0">
                <a:cs typeface="Times New Roman" panose="02020603050405020304" pitchFamily="18" charset="0"/>
              </a:rPr>
              <a:t>Had </a:t>
            </a:r>
            <a:r>
              <a:rPr lang="en-US" sz="2800" dirty="0">
                <a:cs typeface="Times New Roman" panose="02020603050405020304" pitchFamily="18" charset="0"/>
              </a:rPr>
              <a:t>these patients been seen in the appropriate setting, there could have been a potential cost savings of $4.4 billion annually (2). </a:t>
            </a:r>
            <a:endParaRPr lang="en-US" sz="2800" dirty="0" smtClean="0">
              <a:cs typeface="Times New Roman" panose="02020603050405020304" pitchFamily="18" charset="0"/>
            </a:endParaRPr>
          </a:p>
          <a:p>
            <a:endParaRPr lang="en-US" sz="2800" dirty="0">
              <a:cs typeface="Times New Roman" panose="02020603050405020304" pitchFamily="18" charset="0"/>
            </a:endParaRPr>
          </a:p>
          <a:p>
            <a:r>
              <a:rPr lang="en-US" sz="2800" dirty="0" smtClean="0">
                <a:cs typeface="Times New Roman" panose="02020603050405020304" pitchFamily="18" charset="0"/>
              </a:rPr>
              <a:t>Why </a:t>
            </a:r>
            <a:r>
              <a:rPr lang="en-US" sz="2800" dirty="0">
                <a:cs typeface="Times New Roman" panose="02020603050405020304" pitchFamily="18" charset="0"/>
              </a:rPr>
              <a:t>do patients choose the </a:t>
            </a:r>
            <a:r>
              <a:rPr lang="en-US" sz="2800" dirty="0" smtClean="0">
                <a:cs typeface="Times New Roman" panose="02020603050405020304" pitchFamily="18" charset="0"/>
              </a:rPr>
              <a:t>ED for avoidable visits? </a:t>
            </a:r>
          </a:p>
          <a:p>
            <a:pPr marL="457200" indent="-457200">
              <a:buAutoNum type="arabicPeriod"/>
            </a:pPr>
            <a:r>
              <a:rPr lang="en-US" sz="2800" dirty="0" smtClean="0">
                <a:cs typeface="Times New Roman" panose="02020603050405020304" pitchFamily="18" charset="0"/>
              </a:rPr>
              <a:t>Access </a:t>
            </a:r>
            <a:r>
              <a:rPr lang="en-US" sz="2800" dirty="0">
                <a:cs typeface="Times New Roman" panose="02020603050405020304" pitchFamily="18" charset="0"/>
              </a:rPr>
              <a:t>barriers to clinic (physician’s office was closed or PCP was unavailable) </a:t>
            </a:r>
          </a:p>
          <a:p>
            <a:pPr marL="457200" indent="-457200">
              <a:buAutoNum type="arabicPeriod"/>
            </a:pPr>
            <a:r>
              <a:rPr lang="en-US" sz="2800" dirty="0" smtClean="0">
                <a:cs typeface="Times New Roman" panose="02020603050405020304" pitchFamily="18" charset="0"/>
              </a:rPr>
              <a:t>They </a:t>
            </a:r>
            <a:r>
              <a:rPr lang="en-US" sz="2800" dirty="0">
                <a:cs typeface="Times New Roman" panose="02020603050405020304" pitchFamily="18" charset="0"/>
              </a:rPr>
              <a:t>perceived racial issues in their primary care option </a:t>
            </a:r>
          </a:p>
          <a:p>
            <a:pPr marL="457200" indent="-457200">
              <a:buAutoNum type="arabicPeriod"/>
            </a:pPr>
            <a:r>
              <a:rPr lang="en-US" sz="2800" dirty="0" smtClean="0">
                <a:cs typeface="Times New Roman" panose="02020603050405020304" pitchFamily="18" charset="0"/>
              </a:rPr>
              <a:t>Patients believing their </a:t>
            </a:r>
            <a:r>
              <a:rPr lang="en-US" sz="2800" dirty="0">
                <a:cs typeface="Times New Roman" panose="02020603050405020304" pitchFamily="18" charset="0"/>
              </a:rPr>
              <a:t>need as an emergency that required ED </a:t>
            </a:r>
            <a:r>
              <a:rPr lang="en-US" sz="2800" dirty="0" smtClean="0">
                <a:cs typeface="Times New Roman" panose="02020603050405020304" pitchFamily="18" charset="0"/>
              </a:rPr>
              <a:t>services,. </a:t>
            </a:r>
          </a:p>
          <a:p>
            <a:pPr marL="457200" indent="-457200">
              <a:buAutoNum type="arabicPeriod"/>
            </a:pPr>
            <a:r>
              <a:rPr lang="en-US" sz="2800" dirty="0" smtClean="0">
                <a:cs typeface="Times New Roman" panose="02020603050405020304" pitchFamily="18" charset="0"/>
              </a:rPr>
              <a:t>Transportation </a:t>
            </a:r>
            <a:r>
              <a:rPr lang="en-US" sz="2800" dirty="0">
                <a:cs typeface="Times New Roman" panose="02020603050405020304" pitchFamily="18" charset="0"/>
              </a:rPr>
              <a:t>barriers to primary care option </a:t>
            </a:r>
            <a:r>
              <a:rPr lang="en-US" sz="2800" dirty="0" smtClean="0">
                <a:cs typeface="Times New Roman" panose="02020603050405020304" pitchFamily="18" charset="0"/>
              </a:rPr>
              <a:t> </a:t>
            </a:r>
          </a:p>
          <a:p>
            <a:pPr marL="457200" indent="-457200">
              <a:buAutoNum type="arabicPeriod"/>
            </a:pPr>
            <a:r>
              <a:rPr lang="en-US" sz="2800" dirty="0" smtClean="0">
                <a:cs typeface="Times New Roman" panose="02020603050405020304" pitchFamily="18" charset="0"/>
              </a:rPr>
              <a:t>Financial reasons: upfront </a:t>
            </a:r>
            <a:r>
              <a:rPr lang="en-US" sz="2800" dirty="0">
                <a:cs typeface="Times New Roman" panose="02020603050405020304" pitchFamily="18" charset="0"/>
              </a:rPr>
              <a:t>fee to see PCP vs </a:t>
            </a:r>
            <a:r>
              <a:rPr lang="en-US" sz="2800" dirty="0" smtClean="0">
                <a:cs typeface="Times New Roman" panose="02020603050405020304" pitchFamily="18" charset="0"/>
              </a:rPr>
              <a:t>getting </a:t>
            </a:r>
            <a:r>
              <a:rPr lang="en-US" sz="2800" dirty="0">
                <a:cs typeface="Times New Roman" panose="02020603050405020304" pitchFamily="18" charset="0"/>
              </a:rPr>
              <a:t>the bill later for </a:t>
            </a:r>
            <a:r>
              <a:rPr lang="en-US" sz="2800" dirty="0" smtClean="0">
                <a:cs typeface="Times New Roman" panose="02020603050405020304" pitchFamily="18" charset="0"/>
              </a:rPr>
              <a:t>ED </a:t>
            </a:r>
            <a:r>
              <a:rPr lang="en-US" sz="2800" dirty="0">
                <a:cs typeface="Times New Roman" panose="02020603050405020304" pitchFamily="18" charset="0"/>
              </a:rPr>
              <a:t>(3).</a:t>
            </a:r>
          </a:p>
        </p:txBody>
      </p:sp>
      <p:sp>
        <p:nvSpPr>
          <p:cNvPr id="4" name="TextBox 3"/>
          <p:cNvSpPr txBox="1"/>
          <p:nvPr/>
        </p:nvSpPr>
        <p:spPr>
          <a:xfrm>
            <a:off x="22258337" y="6378481"/>
            <a:ext cx="10048876" cy="4401205"/>
          </a:xfrm>
          <a:prstGeom prst="rect">
            <a:avLst/>
          </a:prstGeom>
          <a:noFill/>
        </p:spPr>
        <p:txBody>
          <a:bodyPr wrap="square" rtlCol="0">
            <a:spAutoFit/>
          </a:bodyPr>
          <a:lstStyle/>
          <a:p>
            <a:r>
              <a:rPr lang="en-US" sz="2800" dirty="0">
                <a:cs typeface="Times New Roman" panose="02020603050405020304" pitchFamily="18" charset="0"/>
              </a:rPr>
              <a:t>Pre Intervention: 25 patients generated 139 </a:t>
            </a:r>
            <a:r>
              <a:rPr lang="en-US" sz="2800" dirty="0" smtClean="0">
                <a:cs typeface="Times New Roman" panose="02020603050405020304" pitchFamily="18" charset="0"/>
              </a:rPr>
              <a:t>ED </a:t>
            </a:r>
            <a:r>
              <a:rPr lang="en-US" sz="2800" dirty="0">
                <a:cs typeface="Times New Roman" panose="02020603050405020304" pitchFamily="18" charset="0"/>
              </a:rPr>
              <a:t>visits during a one year period </a:t>
            </a:r>
            <a:endParaRPr lang="en-US" sz="2800" dirty="0" smtClean="0">
              <a:cs typeface="Times New Roman" panose="02020603050405020304" pitchFamily="18" charset="0"/>
            </a:endParaRPr>
          </a:p>
          <a:p>
            <a:r>
              <a:rPr lang="en-US" sz="2800" dirty="0" smtClean="0">
                <a:cs typeface="Times New Roman" panose="02020603050405020304" pitchFamily="18" charset="0"/>
              </a:rPr>
              <a:t>– Averaging11.6 visits per month </a:t>
            </a:r>
          </a:p>
          <a:p>
            <a:endParaRPr lang="en-US" sz="2800" dirty="0" smtClean="0">
              <a:cs typeface="Times New Roman" panose="02020603050405020304" pitchFamily="18" charset="0"/>
            </a:endParaRPr>
          </a:p>
          <a:p>
            <a:r>
              <a:rPr lang="en-US" sz="2800" dirty="0" smtClean="0">
                <a:cs typeface="Times New Roman" panose="02020603050405020304" pitchFamily="18" charset="0"/>
              </a:rPr>
              <a:t>During this  intervention period these 25 </a:t>
            </a:r>
            <a:r>
              <a:rPr lang="en-US" sz="2800" dirty="0">
                <a:cs typeface="Times New Roman" panose="02020603050405020304" pitchFamily="18" charset="0"/>
              </a:rPr>
              <a:t>patients </a:t>
            </a:r>
            <a:r>
              <a:rPr lang="en-US" sz="2800" dirty="0" smtClean="0">
                <a:cs typeface="Times New Roman" panose="02020603050405020304" pitchFamily="18" charset="0"/>
              </a:rPr>
              <a:t>were: </a:t>
            </a:r>
            <a:endParaRPr lang="en-US" sz="2800" dirty="0">
              <a:cs typeface="Times New Roman" panose="02020603050405020304" pitchFamily="18" charset="0"/>
            </a:endParaRPr>
          </a:p>
          <a:p>
            <a:pPr marL="457200" indent="-457200">
              <a:buFont typeface="Arial" panose="020B0604020202020204" pitchFamily="34" charset="0"/>
              <a:buChar char="•"/>
            </a:pPr>
            <a:r>
              <a:rPr lang="en-US" sz="2800" dirty="0">
                <a:cs typeface="Times New Roman" panose="02020603050405020304" pitchFamily="18" charset="0"/>
              </a:rPr>
              <a:t>Spoken to 119 times via the telephone </a:t>
            </a:r>
          </a:p>
          <a:p>
            <a:pPr marL="457200" indent="-457200">
              <a:buFont typeface="Arial" panose="020B0604020202020204" pitchFamily="34" charset="0"/>
              <a:buChar char="•"/>
            </a:pPr>
            <a:r>
              <a:rPr lang="en-US" sz="2800" dirty="0">
                <a:cs typeface="Times New Roman" panose="02020603050405020304" pitchFamily="18" charset="0"/>
              </a:rPr>
              <a:t>Seen </a:t>
            </a:r>
            <a:r>
              <a:rPr lang="en-US" sz="2800" dirty="0" smtClean="0">
                <a:cs typeface="Times New Roman" panose="02020603050405020304" pitchFamily="18" charset="0"/>
              </a:rPr>
              <a:t>in the </a:t>
            </a:r>
            <a:r>
              <a:rPr lang="en-US" sz="2800" dirty="0">
                <a:cs typeface="Times New Roman" panose="02020603050405020304" pitchFamily="18" charset="0"/>
              </a:rPr>
              <a:t>clinic 67 times </a:t>
            </a:r>
          </a:p>
          <a:p>
            <a:pPr marL="457200" indent="-457200">
              <a:buFont typeface="Arial" panose="020B0604020202020204" pitchFamily="34" charset="0"/>
              <a:buChar char="•"/>
            </a:pPr>
            <a:r>
              <a:rPr lang="en-US" sz="2800" dirty="0" smtClean="0">
                <a:cs typeface="Times New Roman" panose="02020603050405020304" pitchFamily="18" charset="0"/>
              </a:rPr>
              <a:t>All 25 were contacted  by letter at least once  for the delivery of a gold card. With 10 getting additional letters, as other means of communicating with them had failed</a:t>
            </a:r>
            <a:endParaRPr lang="en-US" sz="2800" dirty="0">
              <a:cs typeface="Times New Roman" panose="02020603050405020304" pitchFamily="18" charset="0"/>
            </a:endParaRPr>
          </a:p>
        </p:txBody>
      </p:sp>
      <p:sp>
        <p:nvSpPr>
          <p:cNvPr id="23" name="Text Placeholder 452"/>
          <p:cNvSpPr txBox="1">
            <a:spLocks/>
          </p:cNvSpPr>
          <p:nvPr/>
        </p:nvSpPr>
        <p:spPr>
          <a:xfrm>
            <a:off x="22258339" y="5486968"/>
            <a:ext cx="10050462" cy="754045"/>
          </a:xfrm>
          <a:prstGeom prst="rect">
            <a:avLst/>
          </a:prstGeom>
          <a:noFill/>
        </p:spPr>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dirty="0" smtClean="0"/>
              <a:t>Preliminary Results</a:t>
            </a:r>
            <a:endParaRPr lang="en-US" dirty="0"/>
          </a:p>
        </p:txBody>
      </p:sp>
      <p:pic>
        <p:nvPicPr>
          <p:cNvPr id="24" name="officeArt object" descr="Screen Shot 2017-04-02 at 10.03.19 PM.png"/>
          <p:cNvPicPr/>
          <p:nvPr/>
        </p:nvPicPr>
        <p:blipFill>
          <a:blip r:embed="rId4">
            <a:extLst/>
          </a:blip>
          <a:stretch>
            <a:fillRect/>
          </a:stretch>
        </p:blipFill>
        <p:spPr>
          <a:xfrm>
            <a:off x="22278181" y="11809791"/>
            <a:ext cx="10009979" cy="8421309"/>
          </a:xfrm>
          <a:prstGeom prst="rect">
            <a:avLst/>
          </a:prstGeom>
          <a:ln w="12700" cap="flat">
            <a:noFill/>
            <a:miter lim="400000"/>
          </a:ln>
          <a:effectLst/>
        </p:spPr>
      </p:pic>
      <p:sp>
        <p:nvSpPr>
          <p:cNvPr id="25" name="Text Placeholder 452"/>
          <p:cNvSpPr txBox="1">
            <a:spLocks/>
          </p:cNvSpPr>
          <p:nvPr/>
        </p:nvSpPr>
        <p:spPr>
          <a:xfrm>
            <a:off x="22215474" y="25285916"/>
            <a:ext cx="10050462" cy="754045"/>
          </a:xfrm>
          <a:prstGeom prst="rect">
            <a:avLst/>
          </a:prstGeom>
          <a:noFill/>
        </p:spPr>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dirty="0" smtClean="0"/>
              <a:t>Limitations of the Study</a:t>
            </a:r>
            <a:endParaRPr lang="en-US" dirty="0"/>
          </a:p>
        </p:txBody>
      </p:sp>
      <p:sp>
        <p:nvSpPr>
          <p:cNvPr id="5" name="TextBox 4"/>
          <p:cNvSpPr txBox="1"/>
          <p:nvPr/>
        </p:nvSpPr>
        <p:spPr>
          <a:xfrm>
            <a:off x="22278977" y="26380888"/>
            <a:ext cx="10009185" cy="2677656"/>
          </a:xfrm>
          <a:prstGeom prst="rect">
            <a:avLst/>
          </a:prstGeom>
          <a:noFill/>
        </p:spPr>
        <p:txBody>
          <a:bodyPr wrap="square" rtlCol="0">
            <a:spAutoFit/>
          </a:bodyPr>
          <a:lstStyle/>
          <a:p>
            <a:r>
              <a:rPr lang="en-US" sz="2800" dirty="0">
                <a:cs typeface="Times New Roman" panose="02020603050405020304" pitchFamily="18" charset="0"/>
              </a:rPr>
              <a:t>Limitations of the Study </a:t>
            </a:r>
          </a:p>
          <a:p>
            <a:pPr marL="457200" indent="-457200">
              <a:buFont typeface="Arial" panose="020B0604020202020204" pitchFamily="34" charset="0"/>
              <a:buChar char="•"/>
            </a:pPr>
            <a:r>
              <a:rPr lang="en-US" sz="2800" dirty="0">
                <a:cs typeface="Times New Roman" panose="02020603050405020304" pitchFamily="18" charset="0"/>
              </a:rPr>
              <a:t>Small population size of 25 patients </a:t>
            </a:r>
          </a:p>
          <a:p>
            <a:pPr marL="457200" indent="-457200">
              <a:buFont typeface="Arial" panose="020B0604020202020204" pitchFamily="34" charset="0"/>
              <a:buChar char="•"/>
            </a:pPr>
            <a:r>
              <a:rPr lang="en-US" sz="2800" dirty="0">
                <a:cs typeface="Times New Roman" panose="02020603050405020304" pitchFamily="18" charset="0"/>
              </a:rPr>
              <a:t>Initial subjective determination of what is an “avoidable visit”  </a:t>
            </a:r>
          </a:p>
          <a:p>
            <a:pPr marL="457200" indent="-457200">
              <a:buFont typeface="Arial" panose="020B0604020202020204" pitchFamily="34" charset="0"/>
              <a:buChar char="•"/>
            </a:pPr>
            <a:r>
              <a:rPr lang="en-US" sz="2800" dirty="0">
                <a:cs typeface="Times New Roman" panose="02020603050405020304" pitchFamily="18" charset="0"/>
              </a:rPr>
              <a:t>Data was limited as some </a:t>
            </a:r>
            <a:r>
              <a:rPr lang="en-US" sz="2800" dirty="0" smtClean="0">
                <a:cs typeface="Times New Roman" panose="02020603050405020304" pitchFamily="18" charset="0"/>
              </a:rPr>
              <a:t>ED </a:t>
            </a:r>
            <a:r>
              <a:rPr lang="en-US" sz="2800" dirty="0">
                <a:cs typeface="Times New Roman" panose="02020603050405020304" pitchFamily="18" charset="0"/>
              </a:rPr>
              <a:t>visits were unaccounted for as visits not always available via our EMR, both pre and post intervention </a:t>
            </a:r>
          </a:p>
        </p:txBody>
      </p:sp>
      <p:sp>
        <p:nvSpPr>
          <p:cNvPr id="7" name="TextBox 6"/>
          <p:cNvSpPr txBox="1"/>
          <p:nvPr/>
        </p:nvSpPr>
        <p:spPr>
          <a:xfrm>
            <a:off x="22298028" y="21182646"/>
            <a:ext cx="10010773" cy="2246769"/>
          </a:xfrm>
          <a:prstGeom prst="rect">
            <a:avLst/>
          </a:prstGeom>
          <a:noFill/>
        </p:spPr>
        <p:txBody>
          <a:bodyPr wrap="square" rtlCol="0">
            <a:spAutoFit/>
          </a:bodyPr>
          <a:lstStyle/>
          <a:p>
            <a:r>
              <a:rPr lang="en-US" sz="2800" dirty="0">
                <a:cs typeface="Times New Roman" panose="02020603050405020304" pitchFamily="18" charset="0"/>
              </a:rPr>
              <a:t>Post Intervention: These same 25 patients generated 24 ED visits during a three month period </a:t>
            </a:r>
          </a:p>
          <a:p>
            <a:r>
              <a:rPr lang="en-US" sz="2800" dirty="0">
                <a:cs typeface="Times New Roman" panose="02020603050405020304" pitchFamily="18" charset="0"/>
              </a:rPr>
              <a:t>– Averaging 8 visits per month </a:t>
            </a:r>
          </a:p>
          <a:p>
            <a:r>
              <a:rPr lang="en-US" sz="2800" dirty="0">
                <a:cs typeface="Times New Roman" panose="02020603050405020304" pitchFamily="18" charset="0"/>
              </a:rPr>
              <a:t>– Study data gathered 11/15/17-2/15/17 </a:t>
            </a:r>
          </a:p>
          <a:p>
            <a:endParaRPr lang="en-US" sz="2800" dirty="0"/>
          </a:p>
        </p:txBody>
      </p:sp>
      <p:sp>
        <p:nvSpPr>
          <p:cNvPr id="8" name="Down Arrow 7"/>
          <p:cNvSpPr/>
          <p:nvPr/>
        </p:nvSpPr>
        <p:spPr>
          <a:xfrm>
            <a:off x="11587166" y="7271012"/>
            <a:ext cx="10001253" cy="2446794"/>
          </a:xfrm>
          <a:prstGeom prst="downArrow">
            <a:avLst>
              <a:gd name="adj1" fmla="val 59524"/>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9" name="TextBox 8"/>
          <p:cNvSpPr txBox="1"/>
          <p:nvPr/>
        </p:nvSpPr>
        <p:spPr>
          <a:xfrm>
            <a:off x="13877933" y="7471036"/>
            <a:ext cx="5407820" cy="2246769"/>
          </a:xfrm>
          <a:prstGeom prst="rect">
            <a:avLst/>
          </a:prstGeom>
          <a:noFill/>
        </p:spPr>
        <p:txBody>
          <a:bodyPr wrap="square" rtlCol="0">
            <a:spAutoFit/>
          </a:bodyPr>
          <a:lstStyle/>
          <a:p>
            <a:pPr algn="ctr"/>
            <a:r>
              <a:rPr lang="en-US" sz="2800" dirty="0"/>
              <a:t> CPCI/CMS generated list of UAMS West patients who have utilized any emergency department in the nation </a:t>
            </a:r>
          </a:p>
          <a:p>
            <a:pPr algn="ctr"/>
            <a:endParaRPr lang="en-US" sz="2800" dirty="0"/>
          </a:p>
        </p:txBody>
      </p:sp>
      <p:sp>
        <p:nvSpPr>
          <p:cNvPr id="31" name="Down Arrow 30"/>
          <p:cNvSpPr/>
          <p:nvPr/>
        </p:nvSpPr>
        <p:spPr>
          <a:xfrm>
            <a:off x="11596691" y="9849424"/>
            <a:ext cx="10001253" cy="2750228"/>
          </a:xfrm>
          <a:prstGeom prst="downArrow">
            <a:avLst>
              <a:gd name="adj1" fmla="val 46381"/>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32" name="TextBox 31"/>
          <p:cNvSpPr txBox="1"/>
          <p:nvPr/>
        </p:nvSpPr>
        <p:spPr>
          <a:xfrm>
            <a:off x="14013666" y="9905367"/>
            <a:ext cx="5024437" cy="1815882"/>
          </a:xfrm>
          <a:prstGeom prst="rect">
            <a:avLst/>
          </a:prstGeom>
          <a:noFill/>
        </p:spPr>
        <p:txBody>
          <a:bodyPr wrap="square" rtlCol="0">
            <a:spAutoFit/>
          </a:bodyPr>
          <a:lstStyle/>
          <a:p>
            <a:pPr algn="ctr"/>
            <a:r>
              <a:rPr lang="en-US" sz="2800" dirty="0"/>
              <a:t>Patients selected for initial inclusion had 3 or more total ED visits in the period of 9/1/2015- 8/31/2016 </a:t>
            </a:r>
          </a:p>
        </p:txBody>
      </p:sp>
      <p:sp>
        <p:nvSpPr>
          <p:cNvPr id="10" name="TextBox 9"/>
          <p:cNvSpPr txBox="1"/>
          <p:nvPr/>
        </p:nvSpPr>
        <p:spPr>
          <a:xfrm>
            <a:off x="11520498" y="12568939"/>
            <a:ext cx="10077446" cy="1815882"/>
          </a:xfrm>
          <a:prstGeom prst="rect">
            <a:avLst/>
          </a:prstGeom>
          <a:noFill/>
        </p:spPr>
        <p:txBody>
          <a:bodyPr wrap="square" rtlCol="0">
            <a:spAutoFit/>
          </a:bodyPr>
          <a:lstStyle/>
          <a:p>
            <a:pPr algn="ctr"/>
            <a:r>
              <a:rPr lang="en-US" sz="2800" dirty="0"/>
              <a:t>5 physicians (three PGY-3 residents and two attending physicians) independently reviewed the available ED visits through our EMR to identify patients who had 3 or more avoidable ED visits </a:t>
            </a:r>
            <a:r>
              <a:rPr lang="en-US" sz="2800" dirty="0" smtClean="0"/>
              <a:t>within </a:t>
            </a:r>
            <a:r>
              <a:rPr lang="en-US" sz="2800" dirty="0"/>
              <a:t>this time frame</a:t>
            </a:r>
          </a:p>
        </p:txBody>
      </p:sp>
      <p:sp>
        <p:nvSpPr>
          <p:cNvPr id="34" name="Down Arrow 33"/>
          <p:cNvSpPr/>
          <p:nvPr/>
        </p:nvSpPr>
        <p:spPr>
          <a:xfrm>
            <a:off x="11644317" y="14384821"/>
            <a:ext cx="1919290" cy="707883"/>
          </a:xfrm>
          <a:prstGeom prst="downArrow">
            <a:avLst>
              <a:gd name="adj1" fmla="val 73810"/>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39" name="Down Arrow 38"/>
          <p:cNvSpPr/>
          <p:nvPr/>
        </p:nvSpPr>
        <p:spPr>
          <a:xfrm>
            <a:off x="13592182" y="14397555"/>
            <a:ext cx="1919290" cy="707883"/>
          </a:xfrm>
          <a:prstGeom prst="downArrow">
            <a:avLst>
              <a:gd name="adj1" fmla="val 73810"/>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40" name="Down Arrow 39"/>
          <p:cNvSpPr/>
          <p:nvPr/>
        </p:nvSpPr>
        <p:spPr>
          <a:xfrm>
            <a:off x="15594817" y="14389836"/>
            <a:ext cx="1919290" cy="707883"/>
          </a:xfrm>
          <a:prstGeom prst="downArrow">
            <a:avLst>
              <a:gd name="adj1" fmla="val 73810"/>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41" name="Down Arrow 40"/>
          <p:cNvSpPr/>
          <p:nvPr/>
        </p:nvSpPr>
        <p:spPr>
          <a:xfrm>
            <a:off x="17599832" y="14373995"/>
            <a:ext cx="1919290" cy="707883"/>
          </a:xfrm>
          <a:prstGeom prst="downArrow">
            <a:avLst>
              <a:gd name="adj1" fmla="val 73810"/>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42" name="Down Arrow 41"/>
          <p:cNvSpPr/>
          <p:nvPr/>
        </p:nvSpPr>
        <p:spPr>
          <a:xfrm>
            <a:off x="19523882" y="14383520"/>
            <a:ext cx="1919290" cy="707883"/>
          </a:xfrm>
          <a:prstGeom prst="downArrow">
            <a:avLst>
              <a:gd name="adj1" fmla="val 73810"/>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11" name="TextBox 10"/>
          <p:cNvSpPr txBox="1"/>
          <p:nvPr/>
        </p:nvSpPr>
        <p:spPr>
          <a:xfrm>
            <a:off x="11615742" y="22784890"/>
            <a:ext cx="10029824" cy="9571850"/>
          </a:xfrm>
          <a:prstGeom prst="rect">
            <a:avLst/>
          </a:prstGeom>
          <a:noFill/>
        </p:spPr>
        <p:txBody>
          <a:bodyPr wrap="square" rtlCol="0">
            <a:spAutoFit/>
          </a:bodyPr>
          <a:lstStyle/>
          <a:p>
            <a:r>
              <a:rPr lang="en-US" sz="2800" dirty="0"/>
              <a:t>Multi-tiered intervention: </a:t>
            </a:r>
          </a:p>
          <a:p>
            <a:pPr marL="342900" indent="-342900">
              <a:buFont typeface="Arial" panose="020B0604020202020204" pitchFamily="34" charset="0"/>
              <a:buChar char="•"/>
            </a:pPr>
            <a:r>
              <a:rPr lang="en-US" sz="2800" dirty="0"/>
              <a:t>Weekly phone call to patient by a physician team member to identify any patient needs or concerns that may cause them to present to the ED. This continued for 1 month, then </a:t>
            </a:r>
            <a:r>
              <a:rPr lang="en-US" sz="2800" dirty="0" smtClean="0"/>
              <a:t>decreased to once every two weeks </a:t>
            </a:r>
            <a:r>
              <a:rPr lang="en-US" sz="2800" dirty="0"/>
              <a:t>for the remaining 5 months. If unable to </a:t>
            </a:r>
            <a:r>
              <a:rPr lang="en-US" sz="2800" dirty="0" smtClean="0"/>
              <a:t>contact them by phone</a:t>
            </a:r>
            <a:r>
              <a:rPr lang="en-US" sz="2800" dirty="0"/>
              <a:t>, letters were generated. </a:t>
            </a:r>
            <a:endParaRPr lang="en-US" sz="2800" dirty="0" smtClean="0"/>
          </a:p>
          <a:p>
            <a:pPr marL="342900" indent="-342900">
              <a:buFont typeface="Arial" panose="020B0604020202020204" pitchFamily="34" charset="0"/>
              <a:buChar char="•"/>
            </a:pPr>
            <a:r>
              <a:rPr lang="en-US" sz="2800" dirty="0" smtClean="0"/>
              <a:t>Scheduled </a:t>
            </a:r>
            <a:r>
              <a:rPr lang="en-US" sz="2800" dirty="0"/>
              <a:t>monthly appointments with PCP for 2 months, where they received an “</a:t>
            </a:r>
            <a:r>
              <a:rPr lang="en-US" sz="2800" dirty="0" smtClean="0"/>
              <a:t>ER </a:t>
            </a:r>
            <a:r>
              <a:rPr lang="en-US" sz="2800" dirty="0"/>
              <a:t>is for Emergencies” handout, previously created and used by the Washington State Hospital Association. If unable to schedule </a:t>
            </a:r>
            <a:r>
              <a:rPr lang="en-US" sz="2800" dirty="0" smtClean="0"/>
              <a:t>a visit</a:t>
            </a:r>
            <a:r>
              <a:rPr lang="en-US" sz="2800" dirty="0"/>
              <a:t>, these handouts </a:t>
            </a:r>
            <a:r>
              <a:rPr lang="en-US" sz="2800" dirty="0" smtClean="0"/>
              <a:t>were </a:t>
            </a:r>
            <a:r>
              <a:rPr lang="en-US" sz="2800" dirty="0"/>
              <a:t>included in </a:t>
            </a:r>
            <a:r>
              <a:rPr lang="en-US" sz="2800" dirty="0" smtClean="0"/>
              <a:t> the letters that were mailed to the patients. </a:t>
            </a:r>
          </a:p>
          <a:p>
            <a:pPr marL="342900" indent="-342900">
              <a:buFont typeface="Arial" panose="020B0604020202020204" pitchFamily="34" charset="0"/>
              <a:buChar char="•"/>
            </a:pPr>
            <a:r>
              <a:rPr lang="en-US" sz="2800" dirty="0" smtClean="0"/>
              <a:t>Patients </a:t>
            </a:r>
            <a:r>
              <a:rPr lang="en-US" sz="2800" dirty="0"/>
              <a:t>received a ‘Gold card’, which guarantees same day appointments at our clinic (M-F, 8:30a-5:00p). </a:t>
            </a:r>
          </a:p>
          <a:p>
            <a:pPr marL="342900" indent="-342900">
              <a:buFont typeface="Arial" panose="020B0604020202020204" pitchFamily="34" charset="0"/>
              <a:buChar char="•"/>
            </a:pPr>
            <a:r>
              <a:rPr lang="en-US" sz="2800" dirty="0" smtClean="0"/>
              <a:t>Every </a:t>
            </a:r>
            <a:r>
              <a:rPr lang="en-US" sz="2800" dirty="0"/>
              <a:t>interaction mentioned above ends with a standardized 2-point reminder</a:t>
            </a:r>
            <a:r>
              <a:rPr lang="en-US" sz="2800" dirty="0" smtClean="0"/>
              <a:t>: </a:t>
            </a:r>
          </a:p>
          <a:p>
            <a:pPr marL="2537351" lvl="1" indent="-342900">
              <a:buFont typeface="Arial" panose="020B0604020202020204" pitchFamily="34" charset="0"/>
              <a:buChar char="•"/>
            </a:pPr>
            <a:r>
              <a:rPr lang="en-US" sz="2800" dirty="0" smtClean="0"/>
              <a:t>"</a:t>
            </a:r>
            <a:r>
              <a:rPr lang="en-US" sz="2800" dirty="0"/>
              <a:t>Please remember that we always have a Resident Physician on call 24-hrs a day, 365-days a year, they may be reached at the main clinic line” </a:t>
            </a:r>
          </a:p>
          <a:p>
            <a:pPr marL="2537351" lvl="1" indent="-342900">
              <a:buFont typeface="Arial" panose="020B0604020202020204" pitchFamily="34" charset="0"/>
              <a:buChar char="•"/>
            </a:pPr>
            <a:r>
              <a:rPr lang="en-US" sz="2800" dirty="0" smtClean="0"/>
              <a:t>“</a:t>
            </a:r>
            <a:r>
              <a:rPr lang="en-US" sz="2800" dirty="0"/>
              <a:t>With your Gold card you have access to a guaranteed same day appointment at our clinic (M-F)." </a:t>
            </a:r>
          </a:p>
          <a:p>
            <a:endParaRPr lang="en-US" sz="2800" dirty="0"/>
          </a:p>
        </p:txBody>
      </p:sp>
      <p:sp>
        <p:nvSpPr>
          <p:cNvPr id="44" name="Down Arrow 43"/>
          <p:cNvSpPr/>
          <p:nvPr/>
        </p:nvSpPr>
        <p:spPr>
          <a:xfrm>
            <a:off x="11634798" y="15198140"/>
            <a:ext cx="10001253" cy="5027893"/>
          </a:xfrm>
          <a:prstGeom prst="downArrow">
            <a:avLst>
              <a:gd name="adj1" fmla="val 80667"/>
              <a:gd name="adj2" fmla="val 84254"/>
            </a:avLst>
          </a:prstGeom>
          <a:gradFill flip="none" rotWithShape="1">
            <a:gsLst>
              <a:gs pos="0">
                <a:schemeClr val="bg2">
                  <a:lumMod val="50000"/>
                  <a:tint val="66000"/>
                  <a:satMod val="160000"/>
                </a:schemeClr>
              </a:gs>
              <a:gs pos="50000">
                <a:schemeClr val="bg2">
                  <a:lumMod val="50000"/>
                  <a:tint val="44500"/>
                  <a:satMod val="160000"/>
                </a:schemeClr>
              </a:gs>
              <a:gs pos="100000">
                <a:schemeClr val="bg2">
                  <a:lumMod val="50000"/>
                  <a:tint val="23500"/>
                  <a:satMod val="160000"/>
                </a:schemeClr>
              </a:gs>
            </a:gsLst>
            <a:lin ang="16200000" scaled="1"/>
            <a:tileRect/>
          </a:gra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800" dirty="0"/>
          </a:p>
        </p:txBody>
      </p:sp>
      <p:sp>
        <p:nvSpPr>
          <p:cNvPr id="45" name="TextBox 44"/>
          <p:cNvSpPr txBox="1"/>
          <p:nvPr/>
        </p:nvSpPr>
        <p:spPr>
          <a:xfrm>
            <a:off x="13856508" y="15096540"/>
            <a:ext cx="5407820" cy="4401205"/>
          </a:xfrm>
          <a:prstGeom prst="rect">
            <a:avLst/>
          </a:prstGeom>
          <a:noFill/>
        </p:spPr>
        <p:txBody>
          <a:bodyPr wrap="square" rtlCol="0">
            <a:spAutoFit/>
          </a:bodyPr>
          <a:lstStyle/>
          <a:p>
            <a:pPr algn="ctr"/>
            <a:r>
              <a:rPr lang="en-US" sz="2800" dirty="0"/>
              <a:t> An autonomous 3rd party compiled the </a:t>
            </a:r>
            <a:r>
              <a:rPr lang="en-US" sz="2800" dirty="0" smtClean="0"/>
              <a:t>physician results and </a:t>
            </a:r>
            <a:r>
              <a:rPr lang="en-US" sz="2800" dirty="0"/>
              <a:t>selected patients with 3 or more avoidable ED visits </a:t>
            </a:r>
            <a:r>
              <a:rPr lang="en-US" sz="2800" dirty="0" smtClean="0"/>
              <a:t>(as determined </a:t>
            </a:r>
            <a:r>
              <a:rPr lang="en-US" sz="2800" dirty="0"/>
              <a:t>by majority decision </a:t>
            </a:r>
            <a:r>
              <a:rPr lang="en-US" sz="2800" dirty="0" smtClean="0"/>
              <a:t>of the </a:t>
            </a:r>
            <a:r>
              <a:rPr lang="en-US" sz="2800" dirty="0"/>
              <a:t>5 physician team). Selected patients were equally distributed between resident physician members of the INTERCEPT team </a:t>
            </a:r>
            <a:r>
              <a:rPr lang="en-US" sz="2800" dirty="0" smtClean="0"/>
              <a:t> </a:t>
            </a:r>
            <a:endParaRPr lang="en-US" sz="2800" dirty="0"/>
          </a:p>
          <a:p>
            <a:pPr algn="ctr"/>
            <a:endParaRPr lang="en-US" sz="2800" dirty="0"/>
          </a:p>
        </p:txBody>
      </p:sp>
      <p:sp>
        <p:nvSpPr>
          <p:cNvPr id="2" name="Can 1"/>
          <p:cNvSpPr/>
          <p:nvPr/>
        </p:nvSpPr>
        <p:spPr>
          <a:xfrm>
            <a:off x="15047312" y="20293646"/>
            <a:ext cx="3194186" cy="2246769"/>
          </a:xfrm>
          <a:prstGeom prst="can">
            <a:avLst/>
          </a:prstGeom>
          <a:gradFill flip="none" rotWithShape="1">
            <a:gsLst>
              <a:gs pos="0">
                <a:srgbClr val="3366FF"/>
              </a:gs>
              <a:gs pos="100000">
                <a:srgbClr val="FFFFFF"/>
              </a:gs>
            </a:gsLst>
            <a:path path="circle">
              <a:fillToRect l="100000" t="100000"/>
            </a:path>
            <a:tileRect r="-100000" b="-100000"/>
          </a:gra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15047312" y="20885259"/>
            <a:ext cx="3194186" cy="1384995"/>
          </a:xfrm>
          <a:prstGeom prst="rect">
            <a:avLst/>
          </a:prstGeom>
          <a:noFill/>
        </p:spPr>
        <p:txBody>
          <a:bodyPr wrap="square" rtlCol="0">
            <a:spAutoFit/>
          </a:bodyPr>
          <a:lstStyle/>
          <a:p>
            <a:pPr algn="ctr"/>
            <a:r>
              <a:rPr lang="en-US" sz="2800" dirty="0" smtClean="0"/>
              <a:t>25 </a:t>
            </a:r>
            <a:r>
              <a:rPr lang="en-US" sz="2800" dirty="0"/>
              <a:t>patients qualified </a:t>
            </a:r>
          </a:p>
          <a:p>
            <a:pPr algn="ctr"/>
            <a:r>
              <a:rPr lang="en-US" sz="2800" dirty="0"/>
              <a:t>Duration of study: 11/15/16-5/15/17 </a:t>
            </a:r>
          </a:p>
        </p:txBody>
      </p:sp>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1842</TotalTime>
  <Words>1379</Words>
  <Application>Microsoft Macintosh PowerPoint</Application>
  <PresentationFormat>Custom</PresentationFormat>
  <Paragraphs>77</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Allison Montiel</cp:lastModifiedBy>
  <cp:revision>66</cp:revision>
  <dcterms:created xsi:type="dcterms:W3CDTF">2012-02-03T19:11:35Z</dcterms:created>
  <dcterms:modified xsi:type="dcterms:W3CDTF">2017-04-28T17:13:19Z</dcterms:modified>
</cp:coreProperties>
</file>