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62" r:id="rId2"/>
    <p:sldId id="283" r:id="rId3"/>
    <p:sldId id="264"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84" r:id="rId30"/>
    <p:sldId id="268" r:id="rId31"/>
    <p:sldId id="269" r:id="rId32"/>
    <p:sldId id="312" r:id="rId33"/>
    <p:sldId id="285" r:id="rId34"/>
    <p:sldId id="286" r:id="rId35"/>
    <p:sldId id="275" r:id="rId36"/>
    <p:sldId id="271" r:id="rId37"/>
    <p:sldId id="280" r:id="rId38"/>
    <p:sldId id="276" r:id="rId39"/>
    <p:sldId id="314" r:id="rId40"/>
    <p:sldId id="31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520" autoAdjust="0"/>
  </p:normalViewPr>
  <p:slideViewPr>
    <p:cSldViewPr snapToGrid="0">
      <p:cViewPr varScale="1">
        <p:scale>
          <a:sx n="76" d="100"/>
          <a:sy n="76" d="100"/>
        </p:scale>
        <p:origin x="1134" y="96"/>
      </p:cViewPr>
      <p:guideLst/>
    </p:cSldViewPr>
  </p:slideViewPr>
  <p:notesTextViewPr>
    <p:cViewPr>
      <p:scale>
        <a:sx n="3" d="2"/>
        <a:sy n="3" d="2"/>
      </p:scale>
      <p:origin x="0" y="0"/>
    </p:cViewPr>
  </p:notesTextViewPr>
  <p:sorterViewPr>
    <p:cViewPr varScale="1">
      <p:scale>
        <a:sx n="100" d="100"/>
        <a:sy n="100" d="100"/>
      </p:scale>
      <p:origin x="0" y="-8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738F8-BE88-43F9-9667-804B927F54C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4FD94EC-5051-42C2-86C7-F0FCB9687D70}">
      <dgm:prSet phldrT="[Text]" custT="1"/>
      <dgm:spPr>
        <a:solidFill>
          <a:schemeClr val="accent2">
            <a:lumMod val="75000"/>
          </a:schemeClr>
        </a:solidFill>
      </dgm:spPr>
      <dgm:t>
        <a:bodyPr/>
        <a:lstStyle/>
        <a:p>
          <a:pPr algn="l"/>
          <a:endParaRPr lang="en-US" sz="1900" dirty="0" smtClean="0"/>
        </a:p>
        <a:p>
          <a:pPr algn="ctr"/>
          <a:r>
            <a:rPr lang="en-US" sz="2800" dirty="0" smtClean="0"/>
            <a:t>  List Faculty Development topics</a:t>
          </a:r>
          <a:endParaRPr lang="en-US" sz="2800" dirty="0"/>
        </a:p>
      </dgm:t>
    </dgm:pt>
    <dgm:pt modelId="{8C2EA7EC-BE37-41CF-8F69-5E09D387D74E}" type="parTrans" cxnId="{47AB35DD-F922-48C6-B869-9A1C08719BB9}">
      <dgm:prSet/>
      <dgm:spPr/>
      <dgm:t>
        <a:bodyPr/>
        <a:lstStyle/>
        <a:p>
          <a:endParaRPr lang="en-US"/>
        </a:p>
      </dgm:t>
    </dgm:pt>
    <dgm:pt modelId="{B6E1B6DF-7552-481D-A5DD-D0ADFEC72B3A}" type="sibTrans" cxnId="{47AB35DD-F922-48C6-B869-9A1C08719BB9}">
      <dgm:prSet/>
      <dgm:spPr/>
      <dgm:t>
        <a:bodyPr/>
        <a:lstStyle/>
        <a:p>
          <a:endParaRPr lang="en-US"/>
        </a:p>
      </dgm:t>
    </dgm:pt>
    <dgm:pt modelId="{640D850A-0F31-47FF-AE71-4590FB74F741}">
      <dgm:prSet phldrT="[Text]" phldr="1"/>
      <dgm:spPr>
        <a:solidFill>
          <a:schemeClr val="accent2">
            <a:lumMod val="75000"/>
          </a:schemeClr>
        </a:solidFill>
      </dgm:spPr>
      <dgm:t>
        <a:bodyPr/>
        <a:lstStyle/>
        <a:p>
          <a:pPr algn="l"/>
          <a:endParaRPr lang="en-US" sz="1500" dirty="0"/>
        </a:p>
      </dgm:t>
    </dgm:pt>
    <dgm:pt modelId="{FFB14D78-4490-44DB-AE28-B46C85BC5A55}" type="parTrans" cxnId="{D8CBD8DE-D58A-47EC-842D-A5D222BF2376}">
      <dgm:prSet/>
      <dgm:spPr/>
      <dgm:t>
        <a:bodyPr/>
        <a:lstStyle/>
        <a:p>
          <a:endParaRPr lang="en-US"/>
        </a:p>
      </dgm:t>
    </dgm:pt>
    <dgm:pt modelId="{0B442ED6-7432-4704-9D95-8C2C2FEA38F9}" type="sibTrans" cxnId="{D8CBD8DE-D58A-47EC-842D-A5D222BF2376}">
      <dgm:prSet/>
      <dgm:spPr/>
      <dgm:t>
        <a:bodyPr/>
        <a:lstStyle/>
        <a:p>
          <a:endParaRPr lang="en-US"/>
        </a:p>
      </dgm:t>
    </dgm:pt>
    <dgm:pt modelId="{6E2B4170-673E-4798-9E9D-02A6B8BC768E}">
      <dgm:prSet phldrT="[Text]" custT="1"/>
      <dgm:spPr>
        <a:solidFill>
          <a:schemeClr val="accent6">
            <a:lumMod val="50000"/>
          </a:schemeClr>
        </a:solidFill>
      </dgm:spPr>
      <dgm:t>
        <a:bodyPr/>
        <a:lstStyle/>
        <a:p>
          <a:pPr algn="l"/>
          <a:endParaRPr lang="en-US" sz="2800" dirty="0" smtClean="0"/>
        </a:p>
        <a:p>
          <a:pPr algn="ctr"/>
          <a:r>
            <a:rPr lang="en-US" sz="2800" dirty="0" smtClean="0"/>
            <a:t>  Define mentorship and identify mentors</a:t>
          </a:r>
          <a:endParaRPr lang="en-US" sz="2800" dirty="0"/>
        </a:p>
      </dgm:t>
    </dgm:pt>
    <dgm:pt modelId="{F20A94CD-67AD-4124-AFB0-6B8C27F3A943}" type="parTrans" cxnId="{F32EB311-C0F4-4E5B-82F0-001DB55B8D4D}">
      <dgm:prSet/>
      <dgm:spPr/>
      <dgm:t>
        <a:bodyPr/>
        <a:lstStyle/>
        <a:p>
          <a:endParaRPr lang="en-US"/>
        </a:p>
      </dgm:t>
    </dgm:pt>
    <dgm:pt modelId="{6EC12F75-AD81-4EFF-BA02-E90BEC3CC570}" type="sibTrans" cxnId="{F32EB311-C0F4-4E5B-82F0-001DB55B8D4D}">
      <dgm:prSet/>
      <dgm:spPr/>
      <dgm:t>
        <a:bodyPr/>
        <a:lstStyle/>
        <a:p>
          <a:endParaRPr lang="en-US"/>
        </a:p>
      </dgm:t>
    </dgm:pt>
    <dgm:pt modelId="{2A2DB833-EA5D-41B3-94B9-E0C9FEF34A8A}">
      <dgm:prSet phldrT="[Text]" phldr="1"/>
      <dgm:spPr>
        <a:solidFill>
          <a:schemeClr val="accent6">
            <a:lumMod val="50000"/>
          </a:schemeClr>
        </a:solidFill>
      </dgm:spPr>
      <dgm:t>
        <a:bodyPr/>
        <a:lstStyle/>
        <a:p>
          <a:pPr algn="l"/>
          <a:endParaRPr lang="en-US" sz="2000"/>
        </a:p>
      </dgm:t>
    </dgm:pt>
    <dgm:pt modelId="{3FB06E29-1FDA-463F-BDA7-4783BB0DF558}" type="parTrans" cxnId="{FE4C0497-2270-4A1A-A4A9-05CCE4D0AFD4}">
      <dgm:prSet/>
      <dgm:spPr/>
      <dgm:t>
        <a:bodyPr/>
        <a:lstStyle/>
        <a:p>
          <a:endParaRPr lang="en-US"/>
        </a:p>
      </dgm:t>
    </dgm:pt>
    <dgm:pt modelId="{099EC1C2-68B8-4739-9A67-088F46336639}" type="sibTrans" cxnId="{FE4C0497-2270-4A1A-A4A9-05CCE4D0AFD4}">
      <dgm:prSet/>
      <dgm:spPr/>
      <dgm:t>
        <a:bodyPr/>
        <a:lstStyle/>
        <a:p>
          <a:endParaRPr lang="en-US"/>
        </a:p>
      </dgm:t>
    </dgm:pt>
    <dgm:pt modelId="{EC3144F2-BDB8-45D2-B6B4-8523D99874D4}">
      <dgm:prSet phldrT="[Text]" phldr="1"/>
      <dgm:spPr>
        <a:solidFill>
          <a:schemeClr val="accent6">
            <a:lumMod val="50000"/>
          </a:schemeClr>
        </a:solidFill>
      </dgm:spPr>
      <dgm:t>
        <a:bodyPr/>
        <a:lstStyle/>
        <a:p>
          <a:pPr algn="l"/>
          <a:endParaRPr lang="en-US" sz="2000"/>
        </a:p>
      </dgm:t>
    </dgm:pt>
    <dgm:pt modelId="{730164DA-9D6E-4A02-953E-A9BE653CC9D9}" type="parTrans" cxnId="{D5D00FD5-60E7-4309-8AA3-CA305C11EB80}">
      <dgm:prSet/>
      <dgm:spPr/>
      <dgm:t>
        <a:bodyPr/>
        <a:lstStyle/>
        <a:p>
          <a:endParaRPr lang="en-US"/>
        </a:p>
      </dgm:t>
    </dgm:pt>
    <dgm:pt modelId="{388F3921-8CB8-41B1-B2B0-A0FC331E947C}" type="sibTrans" cxnId="{D5D00FD5-60E7-4309-8AA3-CA305C11EB80}">
      <dgm:prSet/>
      <dgm:spPr/>
      <dgm:t>
        <a:bodyPr/>
        <a:lstStyle/>
        <a:p>
          <a:endParaRPr lang="en-US"/>
        </a:p>
      </dgm:t>
    </dgm:pt>
    <dgm:pt modelId="{8A4495CA-F618-4470-B00C-46176483D17E}">
      <dgm:prSet phldrT="[Text]" custT="1"/>
      <dgm:spPr>
        <a:solidFill>
          <a:srgbClr val="002060"/>
        </a:solidFill>
      </dgm:spPr>
      <dgm:t>
        <a:bodyPr/>
        <a:lstStyle/>
        <a:p>
          <a:pPr algn="ctr"/>
          <a:endParaRPr lang="en-US" sz="2800" dirty="0" smtClean="0"/>
        </a:p>
        <a:p>
          <a:pPr algn="ctr"/>
          <a:r>
            <a:rPr lang="en-US" sz="2800" dirty="0" smtClean="0"/>
            <a:t>Promote mini faculty development presentations in your program</a:t>
          </a:r>
          <a:endParaRPr lang="en-US" sz="2800" dirty="0"/>
        </a:p>
      </dgm:t>
    </dgm:pt>
    <dgm:pt modelId="{2A385AF0-2567-418D-BEDD-4F421B76BFCF}" type="parTrans" cxnId="{DF621042-A47A-4519-96E7-8017AE51BD0A}">
      <dgm:prSet/>
      <dgm:spPr/>
      <dgm:t>
        <a:bodyPr/>
        <a:lstStyle/>
        <a:p>
          <a:endParaRPr lang="en-US"/>
        </a:p>
      </dgm:t>
    </dgm:pt>
    <dgm:pt modelId="{6DB35318-3AFE-4FF3-9332-E53C88A8DFB1}" type="sibTrans" cxnId="{DF621042-A47A-4519-96E7-8017AE51BD0A}">
      <dgm:prSet/>
      <dgm:spPr/>
      <dgm:t>
        <a:bodyPr/>
        <a:lstStyle/>
        <a:p>
          <a:endParaRPr lang="en-US"/>
        </a:p>
      </dgm:t>
    </dgm:pt>
    <dgm:pt modelId="{0F063D48-4B10-4298-8078-F5569BE66A61}">
      <dgm:prSet phldrT="[Text]" phldr="1"/>
      <dgm:spPr>
        <a:solidFill>
          <a:srgbClr val="002060"/>
        </a:solidFill>
      </dgm:spPr>
      <dgm:t>
        <a:bodyPr/>
        <a:lstStyle/>
        <a:p>
          <a:pPr algn="l"/>
          <a:endParaRPr lang="en-US" sz="2000"/>
        </a:p>
      </dgm:t>
    </dgm:pt>
    <dgm:pt modelId="{1A31042E-180D-49B7-9D2D-9AC077B65E69}" type="parTrans" cxnId="{14845377-E16D-4E13-848C-9CB5301BD2CB}">
      <dgm:prSet/>
      <dgm:spPr/>
      <dgm:t>
        <a:bodyPr/>
        <a:lstStyle/>
        <a:p>
          <a:endParaRPr lang="en-US"/>
        </a:p>
      </dgm:t>
    </dgm:pt>
    <dgm:pt modelId="{54AE2DD0-A775-4EE7-AE41-B4A29F5D4435}" type="sibTrans" cxnId="{14845377-E16D-4E13-848C-9CB5301BD2CB}">
      <dgm:prSet/>
      <dgm:spPr/>
      <dgm:t>
        <a:bodyPr/>
        <a:lstStyle/>
        <a:p>
          <a:endParaRPr lang="en-US"/>
        </a:p>
      </dgm:t>
    </dgm:pt>
    <dgm:pt modelId="{4472E781-7CF7-43ED-8479-37035F700FA0}">
      <dgm:prSet phldrT="[Text]" phldr="1"/>
      <dgm:spPr>
        <a:solidFill>
          <a:srgbClr val="002060"/>
        </a:solidFill>
      </dgm:spPr>
      <dgm:t>
        <a:bodyPr/>
        <a:lstStyle/>
        <a:p>
          <a:pPr algn="l"/>
          <a:endParaRPr lang="en-US" sz="2000"/>
        </a:p>
      </dgm:t>
    </dgm:pt>
    <dgm:pt modelId="{DB024D32-61DD-4331-A9D8-200CC78170D0}" type="parTrans" cxnId="{86BDAB20-47A6-4BBC-B0A8-4CB43A019CC8}">
      <dgm:prSet/>
      <dgm:spPr/>
      <dgm:t>
        <a:bodyPr/>
        <a:lstStyle/>
        <a:p>
          <a:endParaRPr lang="en-US"/>
        </a:p>
      </dgm:t>
    </dgm:pt>
    <dgm:pt modelId="{AFC26FD2-6857-4E1A-838D-31D5BDB452FB}" type="sibTrans" cxnId="{86BDAB20-47A6-4BBC-B0A8-4CB43A019CC8}">
      <dgm:prSet/>
      <dgm:spPr/>
      <dgm:t>
        <a:bodyPr/>
        <a:lstStyle/>
        <a:p>
          <a:endParaRPr lang="en-US"/>
        </a:p>
      </dgm:t>
    </dgm:pt>
    <dgm:pt modelId="{9F9B76A1-4D38-42EF-96DE-4D2EACD0FE2D}" type="pres">
      <dgm:prSet presAssocID="{9F6738F8-BE88-43F9-9667-804B927F54CA}" presName="linear" presStyleCnt="0">
        <dgm:presLayoutVars>
          <dgm:dir/>
          <dgm:resizeHandles val="exact"/>
        </dgm:presLayoutVars>
      </dgm:prSet>
      <dgm:spPr/>
      <dgm:t>
        <a:bodyPr/>
        <a:lstStyle/>
        <a:p>
          <a:endParaRPr lang="en-US"/>
        </a:p>
      </dgm:t>
    </dgm:pt>
    <dgm:pt modelId="{F623C3EA-DAF1-480A-8EDF-27EE0A519A11}" type="pres">
      <dgm:prSet presAssocID="{44FD94EC-5051-42C2-86C7-F0FCB9687D70}" presName="comp" presStyleCnt="0"/>
      <dgm:spPr/>
    </dgm:pt>
    <dgm:pt modelId="{899382F7-8505-4F7F-9B7C-F817200297E6}" type="pres">
      <dgm:prSet presAssocID="{44FD94EC-5051-42C2-86C7-F0FCB9687D70}" presName="box" presStyleLbl="node1" presStyleIdx="0" presStyleCnt="3"/>
      <dgm:spPr/>
      <dgm:t>
        <a:bodyPr/>
        <a:lstStyle/>
        <a:p>
          <a:endParaRPr lang="en-US"/>
        </a:p>
      </dgm:t>
    </dgm:pt>
    <dgm:pt modelId="{139DC85F-0562-442F-8F08-ECE8EA84CEB9}" type="pres">
      <dgm:prSet presAssocID="{44FD94EC-5051-42C2-86C7-F0FCB9687D70}" presName="img" presStyleLbl="fgImgPlace1" presStyleIdx="0" presStyleCnt="3"/>
      <dgm:spPr/>
    </dgm:pt>
    <dgm:pt modelId="{872F670F-9BBF-48EE-A6BD-771DFCEBA79A}" type="pres">
      <dgm:prSet presAssocID="{44FD94EC-5051-42C2-86C7-F0FCB9687D70}" presName="text" presStyleLbl="node1" presStyleIdx="0" presStyleCnt="3">
        <dgm:presLayoutVars>
          <dgm:bulletEnabled val="1"/>
        </dgm:presLayoutVars>
      </dgm:prSet>
      <dgm:spPr/>
      <dgm:t>
        <a:bodyPr/>
        <a:lstStyle/>
        <a:p>
          <a:endParaRPr lang="en-US"/>
        </a:p>
      </dgm:t>
    </dgm:pt>
    <dgm:pt modelId="{E20F868B-6C69-48DB-B91E-D8FEC87477CD}" type="pres">
      <dgm:prSet presAssocID="{B6E1B6DF-7552-481D-A5DD-D0ADFEC72B3A}" presName="spacer" presStyleCnt="0"/>
      <dgm:spPr/>
    </dgm:pt>
    <dgm:pt modelId="{4E81294E-5417-42C3-BF5A-EE8AE00F5576}" type="pres">
      <dgm:prSet presAssocID="{6E2B4170-673E-4798-9E9D-02A6B8BC768E}" presName="comp" presStyleCnt="0"/>
      <dgm:spPr/>
    </dgm:pt>
    <dgm:pt modelId="{6E4E94CE-B1E9-4B09-90E5-290708FA665C}" type="pres">
      <dgm:prSet presAssocID="{6E2B4170-673E-4798-9E9D-02A6B8BC768E}" presName="box" presStyleLbl="node1" presStyleIdx="1" presStyleCnt="3"/>
      <dgm:spPr/>
      <dgm:t>
        <a:bodyPr/>
        <a:lstStyle/>
        <a:p>
          <a:endParaRPr lang="en-US"/>
        </a:p>
      </dgm:t>
    </dgm:pt>
    <dgm:pt modelId="{712CE031-F4BD-46F0-9EAA-1D05DA403B58}" type="pres">
      <dgm:prSet presAssocID="{6E2B4170-673E-4798-9E9D-02A6B8BC768E}" presName="img" presStyleLbl="fgImgPlace1" presStyleIdx="1" presStyleCnt="3"/>
      <dgm:spPr/>
    </dgm:pt>
    <dgm:pt modelId="{DBEE45AA-E4DE-40C9-82B9-EB104F6AF275}" type="pres">
      <dgm:prSet presAssocID="{6E2B4170-673E-4798-9E9D-02A6B8BC768E}" presName="text" presStyleLbl="node1" presStyleIdx="1" presStyleCnt="3">
        <dgm:presLayoutVars>
          <dgm:bulletEnabled val="1"/>
        </dgm:presLayoutVars>
      </dgm:prSet>
      <dgm:spPr/>
      <dgm:t>
        <a:bodyPr/>
        <a:lstStyle/>
        <a:p>
          <a:endParaRPr lang="en-US"/>
        </a:p>
      </dgm:t>
    </dgm:pt>
    <dgm:pt modelId="{38ADC937-810B-4C5F-B59F-C9F038759B19}" type="pres">
      <dgm:prSet presAssocID="{6EC12F75-AD81-4EFF-BA02-E90BEC3CC570}" presName="spacer" presStyleCnt="0"/>
      <dgm:spPr/>
    </dgm:pt>
    <dgm:pt modelId="{0970EBFB-89D8-4535-AD36-B4706F339C61}" type="pres">
      <dgm:prSet presAssocID="{8A4495CA-F618-4470-B00C-46176483D17E}" presName="comp" presStyleCnt="0"/>
      <dgm:spPr/>
    </dgm:pt>
    <dgm:pt modelId="{BFCD6E18-1A78-4146-9602-47E926A733AE}" type="pres">
      <dgm:prSet presAssocID="{8A4495CA-F618-4470-B00C-46176483D17E}" presName="box" presStyleLbl="node1" presStyleIdx="2" presStyleCnt="3"/>
      <dgm:spPr/>
      <dgm:t>
        <a:bodyPr/>
        <a:lstStyle/>
        <a:p>
          <a:endParaRPr lang="en-US"/>
        </a:p>
      </dgm:t>
    </dgm:pt>
    <dgm:pt modelId="{0C17AA6E-9E06-4A98-8D4B-5C3409F7C549}" type="pres">
      <dgm:prSet presAssocID="{8A4495CA-F618-4470-B00C-46176483D17E}" presName="img" presStyleLbl="fgImgPlace1" presStyleIdx="2" presStyleCnt="3"/>
      <dgm:spPr/>
    </dgm:pt>
    <dgm:pt modelId="{B0C8D71D-5F15-4E31-A756-F2903A160A56}" type="pres">
      <dgm:prSet presAssocID="{8A4495CA-F618-4470-B00C-46176483D17E}" presName="text" presStyleLbl="node1" presStyleIdx="2" presStyleCnt="3">
        <dgm:presLayoutVars>
          <dgm:bulletEnabled val="1"/>
        </dgm:presLayoutVars>
      </dgm:prSet>
      <dgm:spPr/>
      <dgm:t>
        <a:bodyPr/>
        <a:lstStyle/>
        <a:p>
          <a:endParaRPr lang="en-US"/>
        </a:p>
      </dgm:t>
    </dgm:pt>
  </dgm:ptLst>
  <dgm:cxnLst>
    <dgm:cxn modelId="{F7079A6A-97E3-4CBD-97B8-9773A31265B6}" type="presOf" srcId="{0F063D48-4B10-4298-8078-F5569BE66A61}" destId="{B0C8D71D-5F15-4E31-A756-F2903A160A56}" srcOrd="1" destOrd="1" presId="urn:microsoft.com/office/officeart/2005/8/layout/vList4"/>
    <dgm:cxn modelId="{0AB59D65-A0F5-486F-A955-E15636861DF6}" type="presOf" srcId="{2A2DB833-EA5D-41B3-94B9-E0C9FEF34A8A}" destId="{DBEE45AA-E4DE-40C9-82B9-EB104F6AF275}" srcOrd="1" destOrd="1" presId="urn:microsoft.com/office/officeart/2005/8/layout/vList4"/>
    <dgm:cxn modelId="{01DE9B4F-36F4-4D03-BDB8-C5EF17B70541}" type="presOf" srcId="{8A4495CA-F618-4470-B00C-46176483D17E}" destId="{BFCD6E18-1A78-4146-9602-47E926A733AE}" srcOrd="0" destOrd="0" presId="urn:microsoft.com/office/officeart/2005/8/layout/vList4"/>
    <dgm:cxn modelId="{FE4C0497-2270-4A1A-A4A9-05CCE4D0AFD4}" srcId="{6E2B4170-673E-4798-9E9D-02A6B8BC768E}" destId="{2A2DB833-EA5D-41B3-94B9-E0C9FEF34A8A}" srcOrd="0" destOrd="0" parTransId="{3FB06E29-1FDA-463F-BDA7-4783BB0DF558}" sibTransId="{099EC1C2-68B8-4739-9A67-088F46336639}"/>
    <dgm:cxn modelId="{F32EB311-C0F4-4E5B-82F0-001DB55B8D4D}" srcId="{9F6738F8-BE88-43F9-9667-804B927F54CA}" destId="{6E2B4170-673E-4798-9E9D-02A6B8BC768E}" srcOrd="1" destOrd="0" parTransId="{F20A94CD-67AD-4124-AFB0-6B8C27F3A943}" sibTransId="{6EC12F75-AD81-4EFF-BA02-E90BEC3CC570}"/>
    <dgm:cxn modelId="{38664A6C-A62E-4EA8-B279-E85752E2F069}" type="presOf" srcId="{2A2DB833-EA5D-41B3-94B9-E0C9FEF34A8A}" destId="{6E4E94CE-B1E9-4B09-90E5-290708FA665C}" srcOrd="0" destOrd="1" presId="urn:microsoft.com/office/officeart/2005/8/layout/vList4"/>
    <dgm:cxn modelId="{77A683AB-9C30-4A1C-9ECF-8087D04D546C}" type="presOf" srcId="{9F6738F8-BE88-43F9-9667-804B927F54CA}" destId="{9F9B76A1-4D38-42EF-96DE-4D2EACD0FE2D}" srcOrd="0" destOrd="0" presId="urn:microsoft.com/office/officeart/2005/8/layout/vList4"/>
    <dgm:cxn modelId="{DACAE71F-D19B-4C00-866B-8A61E6C871CE}" type="presOf" srcId="{44FD94EC-5051-42C2-86C7-F0FCB9687D70}" destId="{872F670F-9BBF-48EE-A6BD-771DFCEBA79A}" srcOrd="1" destOrd="0" presId="urn:microsoft.com/office/officeart/2005/8/layout/vList4"/>
    <dgm:cxn modelId="{432E61FE-D2AF-4069-A2E3-EFFCEFF8113D}" type="presOf" srcId="{6E2B4170-673E-4798-9E9D-02A6B8BC768E}" destId="{DBEE45AA-E4DE-40C9-82B9-EB104F6AF275}" srcOrd="1" destOrd="0" presId="urn:microsoft.com/office/officeart/2005/8/layout/vList4"/>
    <dgm:cxn modelId="{BA6ABCCE-E399-43ED-BF40-15171EB8B7C5}" type="presOf" srcId="{EC3144F2-BDB8-45D2-B6B4-8523D99874D4}" destId="{DBEE45AA-E4DE-40C9-82B9-EB104F6AF275}" srcOrd="1" destOrd="2" presId="urn:microsoft.com/office/officeart/2005/8/layout/vList4"/>
    <dgm:cxn modelId="{CEC59B16-B2EE-484F-9AA9-B26275D83DCF}" type="presOf" srcId="{4472E781-7CF7-43ED-8479-37035F700FA0}" destId="{BFCD6E18-1A78-4146-9602-47E926A733AE}" srcOrd="0" destOrd="2" presId="urn:microsoft.com/office/officeart/2005/8/layout/vList4"/>
    <dgm:cxn modelId="{47AB35DD-F922-48C6-B869-9A1C08719BB9}" srcId="{9F6738F8-BE88-43F9-9667-804B927F54CA}" destId="{44FD94EC-5051-42C2-86C7-F0FCB9687D70}" srcOrd="0" destOrd="0" parTransId="{8C2EA7EC-BE37-41CF-8F69-5E09D387D74E}" sibTransId="{B6E1B6DF-7552-481D-A5DD-D0ADFEC72B3A}"/>
    <dgm:cxn modelId="{BC241B8D-BF9E-47DF-B289-271E8F17D84E}" type="presOf" srcId="{EC3144F2-BDB8-45D2-B6B4-8523D99874D4}" destId="{6E4E94CE-B1E9-4B09-90E5-290708FA665C}" srcOrd="0" destOrd="2" presId="urn:microsoft.com/office/officeart/2005/8/layout/vList4"/>
    <dgm:cxn modelId="{DF621042-A47A-4519-96E7-8017AE51BD0A}" srcId="{9F6738F8-BE88-43F9-9667-804B927F54CA}" destId="{8A4495CA-F618-4470-B00C-46176483D17E}" srcOrd="2" destOrd="0" parTransId="{2A385AF0-2567-418D-BEDD-4F421B76BFCF}" sibTransId="{6DB35318-3AFE-4FF3-9332-E53C88A8DFB1}"/>
    <dgm:cxn modelId="{86BDAB20-47A6-4BBC-B0A8-4CB43A019CC8}" srcId="{8A4495CA-F618-4470-B00C-46176483D17E}" destId="{4472E781-7CF7-43ED-8479-37035F700FA0}" srcOrd="1" destOrd="0" parTransId="{DB024D32-61DD-4331-A9D8-200CC78170D0}" sibTransId="{AFC26FD2-6857-4E1A-838D-31D5BDB452FB}"/>
    <dgm:cxn modelId="{14845377-E16D-4E13-848C-9CB5301BD2CB}" srcId="{8A4495CA-F618-4470-B00C-46176483D17E}" destId="{0F063D48-4B10-4298-8078-F5569BE66A61}" srcOrd="0" destOrd="0" parTransId="{1A31042E-180D-49B7-9D2D-9AC077B65E69}" sibTransId="{54AE2DD0-A775-4EE7-AE41-B4A29F5D4435}"/>
    <dgm:cxn modelId="{A2798C51-9C7F-4EEF-893E-1C0F664A4B4C}" type="presOf" srcId="{8A4495CA-F618-4470-B00C-46176483D17E}" destId="{B0C8D71D-5F15-4E31-A756-F2903A160A56}" srcOrd="1" destOrd="0" presId="urn:microsoft.com/office/officeart/2005/8/layout/vList4"/>
    <dgm:cxn modelId="{0326D33A-D790-444C-BAAC-C2ACB863774D}" type="presOf" srcId="{640D850A-0F31-47FF-AE71-4590FB74F741}" destId="{872F670F-9BBF-48EE-A6BD-771DFCEBA79A}" srcOrd="1" destOrd="1" presId="urn:microsoft.com/office/officeart/2005/8/layout/vList4"/>
    <dgm:cxn modelId="{12D28343-E968-4084-BE54-558C4E4B2E98}" type="presOf" srcId="{44FD94EC-5051-42C2-86C7-F0FCB9687D70}" destId="{899382F7-8505-4F7F-9B7C-F817200297E6}" srcOrd="0" destOrd="0" presId="urn:microsoft.com/office/officeart/2005/8/layout/vList4"/>
    <dgm:cxn modelId="{E8C17C78-58A0-40AB-BDB1-C5D719D12C0D}" type="presOf" srcId="{4472E781-7CF7-43ED-8479-37035F700FA0}" destId="{B0C8D71D-5F15-4E31-A756-F2903A160A56}" srcOrd="1" destOrd="2" presId="urn:microsoft.com/office/officeart/2005/8/layout/vList4"/>
    <dgm:cxn modelId="{D8CBD8DE-D58A-47EC-842D-A5D222BF2376}" srcId="{44FD94EC-5051-42C2-86C7-F0FCB9687D70}" destId="{640D850A-0F31-47FF-AE71-4590FB74F741}" srcOrd="0" destOrd="0" parTransId="{FFB14D78-4490-44DB-AE28-B46C85BC5A55}" sibTransId="{0B442ED6-7432-4704-9D95-8C2C2FEA38F9}"/>
    <dgm:cxn modelId="{D923E2ED-2A0F-43A9-AEB6-2B6D628FCB98}" type="presOf" srcId="{6E2B4170-673E-4798-9E9D-02A6B8BC768E}" destId="{6E4E94CE-B1E9-4B09-90E5-290708FA665C}" srcOrd="0" destOrd="0" presId="urn:microsoft.com/office/officeart/2005/8/layout/vList4"/>
    <dgm:cxn modelId="{80C10580-55EA-4AB9-8B6D-65182A90E807}" type="presOf" srcId="{0F063D48-4B10-4298-8078-F5569BE66A61}" destId="{BFCD6E18-1A78-4146-9602-47E926A733AE}" srcOrd="0" destOrd="1" presId="urn:microsoft.com/office/officeart/2005/8/layout/vList4"/>
    <dgm:cxn modelId="{820B24CF-69D8-4B6B-99C4-4AC4D64F873B}" type="presOf" srcId="{640D850A-0F31-47FF-AE71-4590FB74F741}" destId="{899382F7-8505-4F7F-9B7C-F817200297E6}" srcOrd="0" destOrd="1" presId="urn:microsoft.com/office/officeart/2005/8/layout/vList4"/>
    <dgm:cxn modelId="{D5D00FD5-60E7-4309-8AA3-CA305C11EB80}" srcId="{6E2B4170-673E-4798-9E9D-02A6B8BC768E}" destId="{EC3144F2-BDB8-45D2-B6B4-8523D99874D4}" srcOrd="1" destOrd="0" parTransId="{730164DA-9D6E-4A02-953E-A9BE653CC9D9}" sibTransId="{388F3921-8CB8-41B1-B2B0-A0FC331E947C}"/>
    <dgm:cxn modelId="{BE514244-6C1E-47BB-9555-8836695D8B0A}" type="presParOf" srcId="{9F9B76A1-4D38-42EF-96DE-4D2EACD0FE2D}" destId="{F623C3EA-DAF1-480A-8EDF-27EE0A519A11}" srcOrd="0" destOrd="0" presId="urn:microsoft.com/office/officeart/2005/8/layout/vList4"/>
    <dgm:cxn modelId="{AE794BC3-6C39-4727-8665-32FDA631B278}" type="presParOf" srcId="{F623C3EA-DAF1-480A-8EDF-27EE0A519A11}" destId="{899382F7-8505-4F7F-9B7C-F817200297E6}" srcOrd="0" destOrd="0" presId="urn:microsoft.com/office/officeart/2005/8/layout/vList4"/>
    <dgm:cxn modelId="{43CC95DE-D6FE-4F75-8155-7C6E2D6B4F15}" type="presParOf" srcId="{F623C3EA-DAF1-480A-8EDF-27EE0A519A11}" destId="{139DC85F-0562-442F-8F08-ECE8EA84CEB9}" srcOrd="1" destOrd="0" presId="urn:microsoft.com/office/officeart/2005/8/layout/vList4"/>
    <dgm:cxn modelId="{BBA7FD00-9429-4050-A862-1720001798C0}" type="presParOf" srcId="{F623C3EA-DAF1-480A-8EDF-27EE0A519A11}" destId="{872F670F-9BBF-48EE-A6BD-771DFCEBA79A}" srcOrd="2" destOrd="0" presId="urn:microsoft.com/office/officeart/2005/8/layout/vList4"/>
    <dgm:cxn modelId="{4FC1E1FF-D71A-4778-B288-0F4F4DBB06EA}" type="presParOf" srcId="{9F9B76A1-4D38-42EF-96DE-4D2EACD0FE2D}" destId="{E20F868B-6C69-48DB-B91E-D8FEC87477CD}" srcOrd="1" destOrd="0" presId="urn:microsoft.com/office/officeart/2005/8/layout/vList4"/>
    <dgm:cxn modelId="{35B8A87E-4552-4232-BCD2-D5C1BD320F51}" type="presParOf" srcId="{9F9B76A1-4D38-42EF-96DE-4D2EACD0FE2D}" destId="{4E81294E-5417-42C3-BF5A-EE8AE00F5576}" srcOrd="2" destOrd="0" presId="urn:microsoft.com/office/officeart/2005/8/layout/vList4"/>
    <dgm:cxn modelId="{F3510AC9-865D-4AA1-8BE7-8619DCCD7F2F}" type="presParOf" srcId="{4E81294E-5417-42C3-BF5A-EE8AE00F5576}" destId="{6E4E94CE-B1E9-4B09-90E5-290708FA665C}" srcOrd="0" destOrd="0" presId="urn:microsoft.com/office/officeart/2005/8/layout/vList4"/>
    <dgm:cxn modelId="{A61F6D84-DC66-4CAB-822E-1BA3FDD69947}" type="presParOf" srcId="{4E81294E-5417-42C3-BF5A-EE8AE00F5576}" destId="{712CE031-F4BD-46F0-9EAA-1D05DA403B58}" srcOrd="1" destOrd="0" presId="urn:microsoft.com/office/officeart/2005/8/layout/vList4"/>
    <dgm:cxn modelId="{C7FA6624-05D8-4934-9CF5-40A07E6EF9AF}" type="presParOf" srcId="{4E81294E-5417-42C3-BF5A-EE8AE00F5576}" destId="{DBEE45AA-E4DE-40C9-82B9-EB104F6AF275}" srcOrd="2" destOrd="0" presId="urn:microsoft.com/office/officeart/2005/8/layout/vList4"/>
    <dgm:cxn modelId="{5DDD1212-3366-4067-ADEF-57A388D1A88D}" type="presParOf" srcId="{9F9B76A1-4D38-42EF-96DE-4D2EACD0FE2D}" destId="{38ADC937-810B-4C5F-B59F-C9F038759B19}" srcOrd="3" destOrd="0" presId="urn:microsoft.com/office/officeart/2005/8/layout/vList4"/>
    <dgm:cxn modelId="{A3DB9D25-5E7C-47E3-9502-B65211E8ADF1}" type="presParOf" srcId="{9F9B76A1-4D38-42EF-96DE-4D2EACD0FE2D}" destId="{0970EBFB-89D8-4535-AD36-B4706F339C61}" srcOrd="4" destOrd="0" presId="urn:microsoft.com/office/officeart/2005/8/layout/vList4"/>
    <dgm:cxn modelId="{F10C087B-6DBB-47AA-A78D-F327F00DD5C6}" type="presParOf" srcId="{0970EBFB-89D8-4535-AD36-B4706F339C61}" destId="{BFCD6E18-1A78-4146-9602-47E926A733AE}" srcOrd="0" destOrd="0" presId="urn:microsoft.com/office/officeart/2005/8/layout/vList4"/>
    <dgm:cxn modelId="{E8C09CAB-01C0-4A5E-94B9-0A97FF831A9C}" type="presParOf" srcId="{0970EBFB-89D8-4535-AD36-B4706F339C61}" destId="{0C17AA6E-9E06-4A98-8D4B-5C3409F7C549}" srcOrd="1" destOrd="0" presId="urn:microsoft.com/office/officeart/2005/8/layout/vList4"/>
    <dgm:cxn modelId="{E4670A0E-2A19-45AF-B62B-64BF1368CBFE}" type="presParOf" srcId="{0970EBFB-89D8-4535-AD36-B4706F339C61}" destId="{B0C8D71D-5F15-4E31-A756-F2903A160A5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F88C2-EE81-491F-BEBB-6F9F996337C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3E1B63B-3C41-4B6A-9A3A-AA74CB1D41CA}">
      <dgm:prSet phldrT="[Text]"/>
      <dgm:spPr>
        <a:solidFill>
          <a:schemeClr val="accent4">
            <a:lumMod val="40000"/>
            <a:lumOff val="60000"/>
            <a:alpha val="40000"/>
          </a:schemeClr>
        </a:solidFill>
      </dgm:spPr>
      <dgm:t>
        <a:bodyPr/>
        <a:lstStyle/>
        <a:p>
          <a:r>
            <a:rPr lang="en-US" dirty="0" smtClean="0"/>
            <a:t>ACGME topics</a:t>
          </a:r>
          <a:endParaRPr lang="en-US" dirty="0"/>
        </a:p>
      </dgm:t>
    </dgm:pt>
    <dgm:pt modelId="{AF850843-ECA9-480B-AC15-518013683AEA}" type="parTrans" cxnId="{52244F67-4E6E-429F-9755-C412F99AB3D0}">
      <dgm:prSet/>
      <dgm:spPr/>
      <dgm:t>
        <a:bodyPr/>
        <a:lstStyle/>
        <a:p>
          <a:endParaRPr lang="en-US"/>
        </a:p>
      </dgm:t>
    </dgm:pt>
    <dgm:pt modelId="{D2959ECB-FD65-4B69-A707-DF7519F354C0}" type="sibTrans" cxnId="{52244F67-4E6E-429F-9755-C412F99AB3D0}">
      <dgm:prSet/>
      <dgm:spPr/>
      <dgm:t>
        <a:bodyPr/>
        <a:lstStyle/>
        <a:p>
          <a:endParaRPr lang="en-US"/>
        </a:p>
      </dgm:t>
    </dgm:pt>
    <dgm:pt modelId="{47D931BB-B097-489C-AE7E-C56190F771D9}">
      <dgm:prSet phldrT="[Text]"/>
      <dgm:spPr>
        <a:solidFill>
          <a:srgbClr val="00B0F0">
            <a:alpha val="40000"/>
          </a:srgbClr>
        </a:solidFill>
      </dgm:spPr>
      <dgm:t>
        <a:bodyPr/>
        <a:lstStyle/>
        <a:p>
          <a:r>
            <a:rPr lang="en-US" dirty="0" smtClean="0"/>
            <a:t>Choosing sub-topics</a:t>
          </a:r>
          <a:endParaRPr lang="en-US" dirty="0"/>
        </a:p>
      </dgm:t>
    </dgm:pt>
    <dgm:pt modelId="{FC1600D4-8FCB-46D5-A5B3-8F88FB0D1C5B}" type="parTrans" cxnId="{800A3150-81FF-484B-A155-88CC38D0E72C}">
      <dgm:prSet/>
      <dgm:spPr/>
      <dgm:t>
        <a:bodyPr/>
        <a:lstStyle/>
        <a:p>
          <a:endParaRPr lang="en-US"/>
        </a:p>
      </dgm:t>
    </dgm:pt>
    <dgm:pt modelId="{C87866E4-CB86-46AA-A1FB-FEB4ACAAC6F6}" type="sibTrans" cxnId="{800A3150-81FF-484B-A155-88CC38D0E72C}">
      <dgm:prSet/>
      <dgm:spPr/>
      <dgm:t>
        <a:bodyPr/>
        <a:lstStyle/>
        <a:p>
          <a:endParaRPr lang="en-US"/>
        </a:p>
      </dgm:t>
    </dgm:pt>
    <dgm:pt modelId="{8F60D62D-7C2A-4038-A52C-8FC269095FDC}">
      <dgm:prSet phldrT="[Text]"/>
      <dgm:spPr>
        <a:solidFill>
          <a:srgbClr val="7030A0">
            <a:alpha val="40000"/>
          </a:srgbClr>
        </a:solidFill>
      </dgm:spPr>
      <dgm:t>
        <a:bodyPr/>
        <a:lstStyle/>
        <a:p>
          <a:r>
            <a:rPr lang="en-US" dirty="0" smtClean="0"/>
            <a:t>Incorporating into your program</a:t>
          </a:r>
          <a:endParaRPr lang="en-US" dirty="0"/>
        </a:p>
      </dgm:t>
    </dgm:pt>
    <dgm:pt modelId="{D6EC12C1-5A4C-449A-B973-BB76ABD81330}" type="parTrans" cxnId="{07C88EF3-AB3E-4F6C-A920-7B725A34D3E7}">
      <dgm:prSet/>
      <dgm:spPr/>
      <dgm:t>
        <a:bodyPr/>
        <a:lstStyle/>
        <a:p>
          <a:endParaRPr lang="en-US"/>
        </a:p>
      </dgm:t>
    </dgm:pt>
    <dgm:pt modelId="{146710ED-0C7D-4B38-A9FA-9BF14D1B5980}" type="sibTrans" cxnId="{07C88EF3-AB3E-4F6C-A920-7B725A34D3E7}">
      <dgm:prSet/>
      <dgm:spPr/>
      <dgm:t>
        <a:bodyPr/>
        <a:lstStyle/>
        <a:p>
          <a:endParaRPr lang="en-US"/>
        </a:p>
      </dgm:t>
    </dgm:pt>
    <dgm:pt modelId="{D553CA4B-3AB1-48FC-B901-08FF92CACA12}" type="pres">
      <dgm:prSet presAssocID="{E2BF88C2-EE81-491F-BEBB-6F9F996337CE}" presName="Name0" presStyleCnt="0">
        <dgm:presLayoutVars>
          <dgm:dir/>
          <dgm:resizeHandles val="exact"/>
        </dgm:presLayoutVars>
      </dgm:prSet>
      <dgm:spPr/>
      <dgm:t>
        <a:bodyPr/>
        <a:lstStyle/>
        <a:p>
          <a:endParaRPr lang="en-US"/>
        </a:p>
      </dgm:t>
    </dgm:pt>
    <dgm:pt modelId="{605E7F25-F9DD-42B0-B566-74840E60423C}" type="pres">
      <dgm:prSet presAssocID="{33E1B63B-3C41-4B6A-9A3A-AA74CB1D41CA}" presName="composite" presStyleCnt="0"/>
      <dgm:spPr/>
    </dgm:pt>
    <dgm:pt modelId="{2132A5AB-09CB-4591-8992-5B10D60E47D7}" type="pres">
      <dgm:prSet presAssocID="{33E1B63B-3C41-4B6A-9A3A-AA74CB1D41CA}" presName="rect1" presStyleLbl="trAlignAcc1" presStyleIdx="0" presStyleCnt="3">
        <dgm:presLayoutVars>
          <dgm:bulletEnabled val="1"/>
        </dgm:presLayoutVars>
      </dgm:prSet>
      <dgm:spPr/>
      <dgm:t>
        <a:bodyPr/>
        <a:lstStyle/>
        <a:p>
          <a:endParaRPr lang="en-US"/>
        </a:p>
      </dgm:t>
    </dgm:pt>
    <dgm:pt modelId="{1912B0E2-0A7D-427E-843A-B6841688B0C4}" type="pres">
      <dgm:prSet presAssocID="{33E1B63B-3C41-4B6A-9A3A-AA74CB1D41CA}" presName="rect2" presStyleLbl="fgImgPlace1" presStyleIdx="0" presStyleCnt="3"/>
      <dgm:spPr/>
    </dgm:pt>
    <dgm:pt modelId="{A0E86C5E-2E85-4355-8584-AAC8B747FE64}" type="pres">
      <dgm:prSet presAssocID="{D2959ECB-FD65-4B69-A707-DF7519F354C0}" presName="sibTrans" presStyleCnt="0"/>
      <dgm:spPr/>
    </dgm:pt>
    <dgm:pt modelId="{13310E6A-5220-4907-B924-88EBFB7FCC65}" type="pres">
      <dgm:prSet presAssocID="{47D931BB-B097-489C-AE7E-C56190F771D9}" presName="composite" presStyleCnt="0"/>
      <dgm:spPr/>
    </dgm:pt>
    <dgm:pt modelId="{2140A05F-81B0-4381-B592-8C2C93030695}" type="pres">
      <dgm:prSet presAssocID="{47D931BB-B097-489C-AE7E-C56190F771D9}" presName="rect1" presStyleLbl="trAlignAcc1" presStyleIdx="1" presStyleCnt="3">
        <dgm:presLayoutVars>
          <dgm:bulletEnabled val="1"/>
        </dgm:presLayoutVars>
      </dgm:prSet>
      <dgm:spPr/>
      <dgm:t>
        <a:bodyPr/>
        <a:lstStyle/>
        <a:p>
          <a:endParaRPr lang="en-US"/>
        </a:p>
      </dgm:t>
    </dgm:pt>
    <dgm:pt modelId="{A56414D1-9EE2-4B94-AB89-5EBDB4C8B127}" type="pres">
      <dgm:prSet presAssocID="{47D931BB-B097-489C-AE7E-C56190F771D9}" presName="rect2" presStyleLbl="fgImgPlace1" presStyleIdx="1" presStyleCnt="3"/>
      <dgm:spPr/>
    </dgm:pt>
    <dgm:pt modelId="{7880D377-9C08-462A-8F9A-9E228C67610B}" type="pres">
      <dgm:prSet presAssocID="{C87866E4-CB86-46AA-A1FB-FEB4ACAAC6F6}" presName="sibTrans" presStyleCnt="0"/>
      <dgm:spPr/>
    </dgm:pt>
    <dgm:pt modelId="{87B56E1F-95DB-4308-8D2F-2AA6FB2FD1EE}" type="pres">
      <dgm:prSet presAssocID="{8F60D62D-7C2A-4038-A52C-8FC269095FDC}" presName="composite" presStyleCnt="0"/>
      <dgm:spPr/>
    </dgm:pt>
    <dgm:pt modelId="{93F7AF9C-FB0D-43A2-ABC5-671B620DB525}" type="pres">
      <dgm:prSet presAssocID="{8F60D62D-7C2A-4038-A52C-8FC269095FDC}" presName="rect1" presStyleLbl="trAlignAcc1" presStyleIdx="2" presStyleCnt="3">
        <dgm:presLayoutVars>
          <dgm:bulletEnabled val="1"/>
        </dgm:presLayoutVars>
      </dgm:prSet>
      <dgm:spPr/>
      <dgm:t>
        <a:bodyPr/>
        <a:lstStyle/>
        <a:p>
          <a:endParaRPr lang="en-US"/>
        </a:p>
      </dgm:t>
    </dgm:pt>
    <dgm:pt modelId="{F77C175A-AB4E-4637-A767-2A9FB5888C18}" type="pres">
      <dgm:prSet presAssocID="{8F60D62D-7C2A-4038-A52C-8FC269095FDC}" presName="rect2" presStyleLbl="fgImgPlace1" presStyleIdx="2" presStyleCnt="3"/>
      <dgm:spPr/>
    </dgm:pt>
  </dgm:ptLst>
  <dgm:cxnLst>
    <dgm:cxn modelId="{07C88EF3-AB3E-4F6C-A920-7B725A34D3E7}" srcId="{E2BF88C2-EE81-491F-BEBB-6F9F996337CE}" destId="{8F60D62D-7C2A-4038-A52C-8FC269095FDC}" srcOrd="2" destOrd="0" parTransId="{D6EC12C1-5A4C-449A-B973-BB76ABD81330}" sibTransId="{146710ED-0C7D-4B38-A9FA-9BF14D1B5980}"/>
    <dgm:cxn modelId="{80703FD2-3D17-46FC-AFC5-56D2E8225288}" type="presOf" srcId="{33E1B63B-3C41-4B6A-9A3A-AA74CB1D41CA}" destId="{2132A5AB-09CB-4591-8992-5B10D60E47D7}" srcOrd="0" destOrd="0" presId="urn:microsoft.com/office/officeart/2008/layout/PictureStrips"/>
    <dgm:cxn modelId="{800A3150-81FF-484B-A155-88CC38D0E72C}" srcId="{E2BF88C2-EE81-491F-BEBB-6F9F996337CE}" destId="{47D931BB-B097-489C-AE7E-C56190F771D9}" srcOrd="1" destOrd="0" parTransId="{FC1600D4-8FCB-46D5-A5B3-8F88FB0D1C5B}" sibTransId="{C87866E4-CB86-46AA-A1FB-FEB4ACAAC6F6}"/>
    <dgm:cxn modelId="{328F47E0-3FCF-404C-AF0A-83857C8A5C6C}" type="presOf" srcId="{47D931BB-B097-489C-AE7E-C56190F771D9}" destId="{2140A05F-81B0-4381-B592-8C2C93030695}" srcOrd="0" destOrd="0" presId="urn:microsoft.com/office/officeart/2008/layout/PictureStrips"/>
    <dgm:cxn modelId="{52244F67-4E6E-429F-9755-C412F99AB3D0}" srcId="{E2BF88C2-EE81-491F-BEBB-6F9F996337CE}" destId="{33E1B63B-3C41-4B6A-9A3A-AA74CB1D41CA}" srcOrd="0" destOrd="0" parTransId="{AF850843-ECA9-480B-AC15-518013683AEA}" sibTransId="{D2959ECB-FD65-4B69-A707-DF7519F354C0}"/>
    <dgm:cxn modelId="{D93082E6-E811-4CB9-80F4-4C751DCB0FAE}" type="presOf" srcId="{E2BF88C2-EE81-491F-BEBB-6F9F996337CE}" destId="{D553CA4B-3AB1-48FC-B901-08FF92CACA12}" srcOrd="0" destOrd="0" presId="urn:microsoft.com/office/officeart/2008/layout/PictureStrips"/>
    <dgm:cxn modelId="{04368D6B-8E87-4ACF-AFD4-E617497CF612}" type="presOf" srcId="{8F60D62D-7C2A-4038-A52C-8FC269095FDC}" destId="{93F7AF9C-FB0D-43A2-ABC5-671B620DB525}" srcOrd="0" destOrd="0" presId="urn:microsoft.com/office/officeart/2008/layout/PictureStrips"/>
    <dgm:cxn modelId="{913432AB-09B4-4F80-BE31-D10DFF67BE86}" type="presParOf" srcId="{D553CA4B-3AB1-48FC-B901-08FF92CACA12}" destId="{605E7F25-F9DD-42B0-B566-74840E60423C}" srcOrd="0" destOrd="0" presId="urn:microsoft.com/office/officeart/2008/layout/PictureStrips"/>
    <dgm:cxn modelId="{C3FD5664-B049-4A32-BF13-1D21355BF6FA}" type="presParOf" srcId="{605E7F25-F9DD-42B0-B566-74840E60423C}" destId="{2132A5AB-09CB-4591-8992-5B10D60E47D7}" srcOrd="0" destOrd="0" presId="urn:microsoft.com/office/officeart/2008/layout/PictureStrips"/>
    <dgm:cxn modelId="{FD733FA3-7BAE-4DC9-8A17-28460050BAAF}" type="presParOf" srcId="{605E7F25-F9DD-42B0-B566-74840E60423C}" destId="{1912B0E2-0A7D-427E-843A-B6841688B0C4}" srcOrd="1" destOrd="0" presId="urn:microsoft.com/office/officeart/2008/layout/PictureStrips"/>
    <dgm:cxn modelId="{358E8217-8C63-4E0E-8A82-A0942708239F}" type="presParOf" srcId="{D553CA4B-3AB1-48FC-B901-08FF92CACA12}" destId="{A0E86C5E-2E85-4355-8584-AAC8B747FE64}" srcOrd="1" destOrd="0" presId="urn:microsoft.com/office/officeart/2008/layout/PictureStrips"/>
    <dgm:cxn modelId="{82F4EB53-1956-4B33-ACC6-B01EE01FBFD0}" type="presParOf" srcId="{D553CA4B-3AB1-48FC-B901-08FF92CACA12}" destId="{13310E6A-5220-4907-B924-88EBFB7FCC65}" srcOrd="2" destOrd="0" presId="urn:microsoft.com/office/officeart/2008/layout/PictureStrips"/>
    <dgm:cxn modelId="{A5FEA091-D076-4C5E-A0A3-2270BCCB502F}" type="presParOf" srcId="{13310E6A-5220-4907-B924-88EBFB7FCC65}" destId="{2140A05F-81B0-4381-B592-8C2C93030695}" srcOrd="0" destOrd="0" presId="urn:microsoft.com/office/officeart/2008/layout/PictureStrips"/>
    <dgm:cxn modelId="{580EC7DD-6EDF-42CA-B71F-8C8EDCD8AB09}" type="presParOf" srcId="{13310E6A-5220-4907-B924-88EBFB7FCC65}" destId="{A56414D1-9EE2-4B94-AB89-5EBDB4C8B127}" srcOrd="1" destOrd="0" presId="urn:microsoft.com/office/officeart/2008/layout/PictureStrips"/>
    <dgm:cxn modelId="{2A59301F-6D79-41ED-B47E-82A24A4C537C}" type="presParOf" srcId="{D553CA4B-3AB1-48FC-B901-08FF92CACA12}" destId="{7880D377-9C08-462A-8F9A-9E228C67610B}" srcOrd="3" destOrd="0" presId="urn:microsoft.com/office/officeart/2008/layout/PictureStrips"/>
    <dgm:cxn modelId="{E067778D-6B56-44BB-BE43-23728AAE71BD}" type="presParOf" srcId="{D553CA4B-3AB1-48FC-B901-08FF92CACA12}" destId="{87B56E1F-95DB-4308-8D2F-2AA6FB2FD1EE}" srcOrd="4" destOrd="0" presId="urn:microsoft.com/office/officeart/2008/layout/PictureStrips"/>
    <dgm:cxn modelId="{0E8D5187-9EA7-457A-A3A6-FBC058E4DE48}" type="presParOf" srcId="{87B56E1F-95DB-4308-8D2F-2AA6FB2FD1EE}" destId="{93F7AF9C-FB0D-43A2-ABC5-671B620DB525}" srcOrd="0" destOrd="0" presId="urn:microsoft.com/office/officeart/2008/layout/PictureStrips"/>
    <dgm:cxn modelId="{A02FC36B-9E6E-4040-98C4-550D1F9088FD}" type="presParOf" srcId="{87B56E1F-95DB-4308-8D2F-2AA6FB2FD1EE}" destId="{F77C175A-AB4E-4637-A767-2A9FB5888C1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57B40-2E6F-449D-8A9A-B5F30AEFDA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90512AE-0B9A-42AC-B4C0-7F483B4F41ED}">
      <dgm:prSet phldrT="[Text]"/>
      <dgm:spPr>
        <a:solidFill>
          <a:schemeClr val="accent4">
            <a:lumMod val="60000"/>
            <a:lumOff val="40000"/>
          </a:schemeClr>
        </a:solidFill>
      </dgm:spPr>
      <dgm:t>
        <a:bodyPr/>
        <a:lstStyle/>
        <a:p>
          <a:r>
            <a:rPr lang="en-US" dirty="0" smtClean="0">
              <a:solidFill>
                <a:schemeClr val="tx1"/>
              </a:solidFill>
            </a:rPr>
            <a:t>Workshops-43%</a:t>
          </a:r>
          <a:endParaRPr lang="en-US" dirty="0">
            <a:solidFill>
              <a:schemeClr val="tx1"/>
            </a:solidFill>
          </a:endParaRPr>
        </a:p>
      </dgm:t>
    </dgm:pt>
    <dgm:pt modelId="{4EA136A2-E6C2-4406-A6D9-C59EBCC04389}" type="parTrans" cxnId="{1B835A8D-F716-40E4-922E-30C300E923DB}">
      <dgm:prSet/>
      <dgm:spPr/>
      <dgm:t>
        <a:bodyPr/>
        <a:lstStyle/>
        <a:p>
          <a:endParaRPr lang="en-US"/>
        </a:p>
      </dgm:t>
    </dgm:pt>
    <dgm:pt modelId="{55EC7C53-AD9D-4A1E-B392-2F028E8C26DC}" type="sibTrans" cxnId="{1B835A8D-F716-40E4-922E-30C300E923DB}">
      <dgm:prSet/>
      <dgm:spPr/>
      <dgm:t>
        <a:bodyPr/>
        <a:lstStyle/>
        <a:p>
          <a:endParaRPr lang="en-US"/>
        </a:p>
      </dgm:t>
    </dgm:pt>
    <dgm:pt modelId="{7EF9763C-91BA-4E09-A140-A2D075A3DEC5}">
      <dgm:prSet phldrT="[Text]"/>
      <dgm:spPr/>
      <dgm:t>
        <a:bodyPr/>
        <a:lstStyle/>
        <a:p>
          <a:r>
            <a:rPr lang="en-US" dirty="0" smtClean="0">
              <a:solidFill>
                <a:schemeClr val="tx1"/>
              </a:solidFill>
            </a:rPr>
            <a:t>Seminar Series-19%</a:t>
          </a:r>
          <a:endParaRPr lang="en-US" dirty="0">
            <a:solidFill>
              <a:schemeClr val="tx1"/>
            </a:solidFill>
          </a:endParaRPr>
        </a:p>
      </dgm:t>
    </dgm:pt>
    <dgm:pt modelId="{ED56154E-2C7F-4044-977E-500FA75BBF5F}" type="parTrans" cxnId="{850B7019-0B41-45CE-80A2-AF3D88AE4F6C}">
      <dgm:prSet/>
      <dgm:spPr/>
      <dgm:t>
        <a:bodyPr/>
        <a:lstStyle/>
        <a:p>
          <a:endParaRPr lang="en-US"/>
        </a:p>
      </dgm:t>
    </dgm:pt>
    <dgm:pt modelId="{D650015E-5F6E-4749-8227-270C265D5DAA}" type="sibTrans" cxnId="{850B7019-0B41-45CE-80A2-AF3D88AE4F6C}">
      <dgm:prSet/>
      <dgm:spPr/>
      <dgm:t>
        <a:bodyPr/>
        <a:lstStyle/>
        <a:p>
          <a:endParaRPr lang="en-US"/>
        </a:p>
      </dgm:t>
    </dgm:pt>
    <dgm:pt modelId="{5E6ECD75-2FE9-4C65-BD58-46C24A9E60C2}">
      <dgm:prSet phldrT="[Text]"/>
      <dgm:spPr>
        <a:solidFill>
          <a:srgbClr val="92D050"/>
        </a:solidFill>
      </dgm:spPr>
      <dgm:t>
        <a:bodyPr/>
        <a:lstStyle/>
        <a:p>
          <a:r>
            <a:rPr lang="en-US" dirty="0" smtClean="0">
              <a:solidFill>
                <a:schemeClr val="tx1"/>
              </a:solidFill>
            </a:rPr>
            <a:t>Short courses-11 %</a:t>
          </a:r>
          <a:endParaRPr lang="en-US" dirty="0">
            <a:solidFill>
              <a:schemeClr val="tx1"/>
            </a:solidFill>
          </a:endParaRPr>
        </a:p>
      </dgm:t>
    </dgm:pt>
    <dgm:pt modelId="{EE7F3F2A-FFDB-47AE-ADB1-C5A68A331CDA}" type="parTrans" cxnId="{EDFDFB4A-5CFC-405A-8AB1-747B2B9310E9}">
      <dgm:prSet/>
      <dgm:spPr/>
      <dgm:t>
        <a:bodyPr/>
        <a:lstStyle/>
        <a:p>
          <a:endParaRPr lang="en-US"/>
        </a:p>
      </dgm:t>
    </dgm:pt>
    <dgm:pt modelId="{DDEC25EB-0DAE-485D-9513-7557C39BFD4B}" type="sibTrans" cxnId="{EDFDFB4A-5CFC-405A-8AB1-747B2B9310E9}">
      <dgm:prSet/>
      <dgm:spPr/>
      <dgm:t>
        <a:bodyPr/>
        <a:lstStyle/>
        <a:p>
          <a:endParaRPr lang="en-US"/>
        </a:p>
      </dgm:t>
    </dgm:pt>
    <dgm:pt modelId="{8F72D401-8C4A-40EF-8AA3-FB894839B2C4}">
      <dgm:prSet/>
      <dgm:spPr>
        <a:solidFill>
          <a:schemeClr val="accent2">
            <a:lumMod val="60000"/>
            <a:lumOff val="40000"/>
          </a:schemeClr>
        </a:solidFill>
      </dgm:spPr>
      <dgm:t>
        <a:bodyPr/>
        <a:lstStyle/>
        <a:p>
          <a:r>
            <a:rPr lang="en-US" dirty="0" smtClean="0">
              <a:solidFill>
                <a:schemeClr val="tx1"/>
              </a:solidFill>
            </a:rPr>
            <a:t>Longitudinal programs/fellowships-10%</a:t>
          </a:r>
          <a:endParaRPr lang="en-US" dirty="0">
            <a:solidFill>
              <a:schemeClr val="tx1"/>
            </a:solidFill>
          </a:endParaRPr>
        </a:p>
      </dgm:t>
    </dgm:pt>
    <dgm:pt modelId="{87A15FCD-583A-4E42-B9F8-5C78BF4E6F56}" type="parTrans" cxnId="{6BB948F3-597E-4A22-A07C-7BA1B7B5CE68}">
      <dgm:prSet/>
      <dgm:spPr/>
      <dgm:t>
        <a:bodyPr/>
        <a:lstStyle/>
        <a:p>
          <a:endParaRPr lang="en-US"/>
        </a:p>
      </dgm:t>
    </dgm:pt>
    <dgm:pt modelId="{AD68A283-538D-4191-9F8C-CEBE80D93FD2}" type="sibTrans" cxnId="{6BB948F3-597E-4A22-A07C-7BA1B7B5CE68}">
      <dgm:prSet/>
      <dgm:spPr/>
      <dgm:t>
        <a:bodyPr/>
        <a:lstStyle/>
        <a:p>
          <a:endParaRPr lang="en-US"/>
        </a:p>
      </dgm:t>
    </dgm:pt>
    <dgm:pt modelId="{43BDFE56-D3D9-4192-AD25-CCE1BDCD53C0}">
      <dgm:prSet/>
      <dgm:spPr>
        <a:solidFill>
          <a:schemeClr val="accent3"/>
        </a:solidFill>
      </dgm:spPr>
      <dgm:t>
        <a:bodyPr/>
        <a:lstStyle/>
        <a:p>
          <a:r>
            <a:rPr lang="en-US" dirty="0" smtClean="0">
              <a:solidFill>
                <a:schemeClr val="tx1"/>
              </a:solidFill>
            </a:rPr>
            <a:t>Other-17%</a:t>
          </a:r>
          <a:endParaRPr lang="en-US" dirty="0">
            <a:solidFill>
              <a:schemeClr val="tx1"/>
            </a:solidFill>
          </a:endParaRPr>
        </a:p>
      </dgm:t>
    </dgm:pt>
    <dgm:pt modelId="{44EAFA37-1FAD-46B8-9C7A-EBBA1CA124A9}" type="parTrans" cxnId="{238CEA54-E439-4D33-968E-B8761DEBEB22}">
      <dgm:prSet/>
      <dgm:spPr/>
      <dgm:t>
        <a:bodyPr/>
        <a:lstStyle/>
        <a:p>
          <a:endParaRPr lang="en-US"/>
        </a:p>
      </dgm:t>
    </dgm:pt>
    <dgm:pt modelId="{E50671F0-9B56-4EEE-ADAE-B143B9848E44}" type="sibTrans" cxnId="{238CEA54-E439-4D33-968E-B8761DEBEB22}">
      <dgm:prSet/>
      <dgm:spPr/>
      <dgm:t>
        <a:bodyPr/>
        <a:lstStyle/>
        <a:p>
          <a:endParaRPr lang="en-US"/>
        </a:p>
      </dgm:t>
    </dgm:pt>
    <dgm:pt modelId="{AC08B91C-337C-436E-9CF5-38DC07D33BE1}" type="pres">
      <dgm:prSet presAssocID="{A5D57B40-2E6F-449D-8A9A-B5F30AEFDA30}" presName="Name0" presStyleCnt="0">
        <dgm:presLayoutVars>
          <dgm:chMax val="7"/>
          <dgm:chPref val="7"/>
          <dgm:dir/>
        </dgm:presLayoutVars>
      </dgm:prSet>
      <dgm:spPr/>
      <dgm:t>
        <a:bodyPr/>
        <a:lstStyle/>
        <a:p>
          <a:endParaRPr lang="en-US"/>
        </a:p>
      </dgm:t>
    </dgm:pt>
    <dgm:pt modelId="{6D92B2D3-E31B-482B-AB0C-25DF97D06354}" type="pres">
      <dgm:prSet presAssocID="{A5D57B40-2E6F-449D-8A9A-B5F30AEFDA30}" presName="Name1" presStyleCnt="0"/>
      <dgm:spPr/>
    </dgm:pt>
    <dgm:pt modelId="{38C63C98-5D1D-48E3-8795-098368F319FD}" type="pres">
      <dgm:prSet presAssocID="{A5D57B40-2E6F-449D-8A9A-B5F30AEFDA30}" presName="cycle" presStyleCnt="0"/>
      <dgm:spPr/>
    </dgm:pt>
    <dgm:pt modelId="{288E12AB-9711-4610-8C0D-61E5B9C4F7D7}" type="pres">
      <dgm:prSet presAssocID="{A5D57B40-2E6F-449D-8A9A-B5F30AEFDA30}" presName="srcNode" presStyleLbl="node1" presStyleIdx="0" presStyleCnt="5"/>
      <dgm:spPr/>
    </dgm:pt>
    <dgm:pt modelId="{5E5A01E9-D2A6-4021-8B0D-B48F3BBD5568}" type="pres">
      <dgm:prSet presAssocID="{A5D57B40-2E6F-449D-8A9A-B5F30AEFDA30}" presName="conn" presStyleLbl="parChTrans1D2" presStyleIdx="0" presStyleCnt="1"/>
      <dgm:spPr/>
      <dgm:t>
        <a:bodyPr/>
        <a:lstStyle/>
        <a:p>
          <a:endParaRPr lang="en-US"/>
        </a:p>
      </dgm:t>
    </dgm:pt>
    <dgm:pt modelId="{B425BE53-A8A6-4304-B729-0FCDFD29CCDB}" type="pres">
      <dgm:prSet presAssocID="{A5D57B40-2E6F-449D-8A9A-B5F30AEFDA30}" presName="extraNode" presStyleLbl="node1" presStyleIdx="0" presStyleCnt="5"/>
      <dgm:spPr/>
    </dgm:pt>
    <dgm:pt modelId="{DB7B10D7-AA55-4186-BE6B-10A5D4A00D37}" type="pres">
      <dgm:prSet presAssocID="{A5D57B40-2E6F-449D-8A9A-B5F30AEFDA30}" presName="dstNode" presStyleLbl="node1" presStyleIdx="0" presStyleCnt="5"/>
      <dgm:spPr/>
    </dgm:pt>
    <dgm:pt modelId="{B00881E3-E266-471A-A8AD-76EAEE5B793F}" type="pres">
      <dgm:prSet presAssocID="{D90512AE-0B9A-42AC-B4C0-7F483B4F41ED}" presName="text_1" presStyleLbl="node1" presStyleIdx="0" presStyleCnt="5">
        <dgm:presLayoutVars>
          <dgm:bulletEnabled val="1"/>
        </dgm:presLayoutVars>
      </dgm:prSet>
      <dgm:spPr/>
      <dgm:t>
        <a:bodyPr/>
        <a:lstStyle/>
        <a:p>
          <a:endParaRPr lang="en-US"/>
        </a:p>
      </dgm:t>
    </dgm:pt>
    <dgm:pt modelId="{1F4E9692-52AA-44A9-9B87-F078EE32094C}" type="pres">
      <dgm:prSet presAssocID="{D90512AE-0B9A-42AC-B4C0-7F483B4F41ED}" presName="accent_1" presStyleCnt="0"/>
      <dgm:spPr/>
    </dgm:pt>
    <dgm:pt modelId="{764FBD19-B578-4EEC-A37F-5D90E7F57ECD}" type="pres">
      <dgm:prSet presAssocID="{D90512AE-0B9A-42AC-B4C0-7F483B4F41ED}" presName="accentRepeatNode" presStyleLbl="solidFgAcc1" presStyleIdx="0" presStyleCnt="5"/>
      <dgm:spPr>
        <a:solidFill>
          <a:schemeClr val="accent2"/>
        </a:solidFill>
      </dgm:spPr>
    </dgm:pt>
    <dgm:pt modelId="{836EBD34-0C3B-41BA-BBEB-ED8287A4D85A}" type="pres">
      <dgm:prSet presAssocID="{7EF9763C-91BA-4E09-A140-A2D075A3DEC5}" presName="text_2" presStyleLbl="node1" presStyleIdx="1" presStyleCnt="5" custLinFactNeighborX="-1486" custLinFactNeighborY="10385">
        <dgm:presLayoutVars>
          <dgm:bulletEnabled val="1"/>
        </dgm:presLayoutVars>
      </dgm:prSet>
      <dgm:spPr/>
      <dgm:t>
        <a:bodyPr/>
        <a:lstStyle/>
        <a:p>
          <a:endParaRPr lang="en-US"/>
        </a:p>
      </dgm:t>
    </dgm:pt>
    <dgm:pt modelId="{294470AB-E1C7-4575-A322-A9304C7BA2AD}" type="pres">
      <dgm:prSet presAssocID="{7EF9763C-91BA-4E09-A140-A2D075A3DEC5}" presName="accent_2" presStyleCnt="0"/>
      <dgm:spPr/>
    </dgm:pt>
    <dgm:pt modelId="{A21D8364-4A10-4427-8D30-CB7BD16FE51C}" type="pres">
      <dgm:prSet presAssocID="{7EF9763C-91BA-4E09-A140-A2D075A3DEC5}" presName="accentRepeatNode" presStyleLbl="solidFgAcc1" presStyleIdx="1" presStyleCnt="5" custLinFactNeighborY="2053"/>
      <dgm:spPr>
        <a:solidFill>
          <a:schemeClr val="accent2"/>
        </a:solidFill>
      </dgm:spPr>
    </dgm:pt>
    <dgm:pt modelId="{9354CB7E-8A27-4583-AD0F-39A6C31A739E}" type="pres">
      <dgm:prSet presAssocID="{5E6ECD75-2FE9-4C65-BD58-46C24A9E60C2}" presName="text_3" presStyleLbl="node1" presStyleIdx="2" presStyleCnt="5">
        <dgm:presLayoutVars>
          <dgm:bulletEnabled val="1"/>
        </dgm:presLayoutVars>
      </dgm:prSet>
      <dgm:spPr/>
      <dgm:t>
        <a:bodyPr/>
        <a:lstStyle/>
        <a:p>
          <a:endParaRPr lang="en-US"/>
        </a:p>
      </dgm:t>
    </dgm:pt>
    <dgm:pt modelId="{7F211593-FBCA-4847-9748-52C3CAB426AF}" type="pres">
      <dgm:prSet presAssocID="{5E6ECD75-2FE9-4C65-BD58-46C24A9E60C2}" presName="accent_3" presStyleCnt="0"/>
      <dgm:spPr/>
    </dgm:pt>
    <dgm:pt modelId="{12E3E76B-A8A6-4104-928C-EE986BF1874C}" type="pres">
      <dgm:prSet presAssocID="{5E6ECD75-2FE9-4C65-BD58-46C24A9E60C2}" presName="accentRepeatNode" presStyleLbl="solidFgAcc1" presStyleIdx="2" presStyleCnt="5"/>
      <dgm:spPr>
        <a:solidFill>
          <a:schemeClr val="accent2"/>
        </a:solidFill>
      </dgm:spPr>
    </dgm:pt>
    <dgm:pt modelId="{7F3DC385-9B30-4198-8C6A-5D313287A65E}" type="pres">
      <dgm:prSet presAssocID="{8F72D401-8C4A-40EF-8AA3-FB894839B2C4}" presName="text_4" presStyleLbl="node1" presStyleIdx="3" presStyleCnt="5">
        <dgm:presLayoutVars>
          <dgm:bulletEnabled val="1"/>
        </dgm:presLayoutVars>
      </dgm:prSet>
      <dgm:spPr/>
      <dgm:t>
        <a:bodyPr/>
        <a:lstStyle/>
        <a:p>
          <a:endParaRPr lang="en-US"/>
        </a:p>
      </dgm:t>
    </dgm:pt>
    <dgm:pt modelId="{4F49B35E-EAA3-4BC6-9C2C-6F3CA1F9B90D}" type="pres">
      <dgm:prSet presAssocID="{8F72D401-8C4A-40EF-8AA3-FB894839B2C4}" presName="accent_4" presStyleCnt="0"/>
      <dgm:spPr/>
    </dgm:pt>
    <dgm:pt modelId="{E8384A9B-B17D-43BE-A125-87E792EB5B5F}" type="pres">
      <dgm:prSet presAssocID="{8F72D401-8C4A-40EF-8AA3-FB894839B2C4}" presName="accentRepeatNode" presStyleLbl="solidFgAcc1" presStyleIdx="3" presStyleCnt="5"/>
      <dgm:spPr>
        <a:solidFill>
          <a:schemeClr val="accent2"/>
        </a:solidFill>
      </dgm:spPr>
    </dgm:pt>
    <dgm:pt modelId="{B957CA2A-965B-46D8-AF40-36618D91FAC7}" type="pres">
      <dgm:prSet presAssocID="{43BDFE56-D3D9-4192-AD25-CCE1BDCD53C0}" presName="text_5" presStyleLbl="node1" presStyleIdx="4" presStyleCnt="5">
        <dgm:presLayoutVars>
          <dgm:bulletEnabled val="1"/>
        </dgm:presLayoutVars>
      </dgm:prSet>
      <dgm:spPr/>
      <dgm:t>
        <a:bodyPr/>
        <a:lstStyle/>
        <a:p>
          <a:endParaRPr lang="en-US"/>
        </a:p>
      </dgm:t>
    </dgm:pt>
    <dgm:pt modelId="{920C9162-AB96-4EF3-AE82-0881276CFA1A}" type="pres">
      <dgm:prSet presAssocID="{43BDFE56-D3D9-4192-AD25-CCE1BDCD53C0}" presName="accent_5" presStyleCnt="0"/>
      <dgm:spPr/>
    </dgm:pt>
    <dgm:pt modelId="{306A8FD2-56FE-425F-B47E-3FE9476EA01B}" type="pres">
      <dgm:prSet presAssocID="{43BDFE56-D3D9-4192-AD25-CCE1BDCD53C0}" presName="accentRepeatNode" presStyleLbl="solidFgAcc1" presStyleIdx="4" presStyleCnt="5"/>
      <dgm:spPr>
        <a:solidFill>
          <a:schemeClr val="accent2"/>
        </a:solidFill>
      </dgm:spPr>
    </dgm:pt>
  </dgm:ptLst>
  <dgm:cxnLst>
    <dgm:cxn modelId="{8766E8C1-4641-4A81-801B-2B910B5BA74D}" type="presOf" srcId="{7EF9763C-91BA-4E09-A140-A2D075A3DEC5}" destId="{836EBD34-0C3B-41BA-BBEB-ED8287A4D85A}" srcOrd="0" destOrd="0" presId="urn:microsoft.com/office/officeart/2008/layout/VerticalCurvedList"/>
    <dgm:cxn modelId="{1B835A8D-F716-40E4-922E-30C300E923DB}" srcId="{A5D57B40-2E6F-449D-8A9A-B5F30AEFDA30}" destId="{D90512AE-0B9A-42AC-B4C0-7F483B4F41ED}" srcOrd="0" destOrd="0" parTransId="{4EA136A2-E6C2-4406-A6D9-C59EBCC04389}" sibTransId="{55EC7C53-AD9D-4A1E-B392-2F028E8C26DC}"/>
    <dgm:cxn modelId="{1E9B5BCD-6106-4B59-890A-01835F312B49}" type="presOf" srcId="{5E6ECD75-2FE9-4C65-BD58-46C24A9E60C2}" destId="{9354CB7E-8A27-4583-AD0F-39A6C31A739E}" srcOrd="0" destOrd="0" presId="urn:microsoft.com/office/officeart/2008/layout/VerticalCurvedList"/>
    <dgm:cxn modelId="{EDFDFB4A-5CFC-405A-8AB1-747B2B9310E9}" srcId="{A5D57B40-2E6F-449D-8A9A-B5F30AEFDA30}" destId="{5E6ECD75-2FE9-4C65-BD58-46C24A9E60C2}" srcOrd="2" destOrd="0" parTransId="{EE7F3F2A-FFDB-47AE-ADB1-C5A68A331CDA}" sibTransId="{DDEC25EB-0DAE-485D-9513-7557C39BFD4B}"/>
    <dgm:cxn modelId="{9B358012-8891-4F62-ACF3-12CE48F0E3E3}" type="presOf" srcId="{A5D57B40-2E6F-449D-8A9A-B5F30AEFDA30}" destId="{AC08B91C-337C-436E-9CF5-38DC07D33BE1}" srcOrd="0" destOrd="0" presId="urn:microsoft.com/office/officeart/2008/layout/VerticalCurvedList"/>
    <dgm:cxn modelId="{238CEA54-E439-4D33-968E-B8761DEBEB22}" srcId="{A5D57B40-2E6F-449D-8A9A-B5F30AEFDA30}" destId="{43BDFE56-D3D9-4192-AD25-CCE1BDCD53C0}" srcOrd="4" destOrd="0" parTransId="{44EAFA37-1FAD-46B8-9C7A-EBBA1CA124A9}" sibTransId="{E50671F0-9B56-4EEE-ADAE-B143B9848E44}"/>
    <dgm:cxn modelId="{930C6974-9EBE-4460-B14C-13F7C973686C}" type="presOf" srcId="{43BDFE56-D3D9-4192-AD25-CCE1BDCD53C0}" destId="{B957CA2A-965B-46D8-AF40-36618D91FAC7}" srcOrd="0" destOrd="0" presId="urn:microsoft.com/office/officeart/2008/layout/VerticalCurvedList"/>
    <dgm:cxn modelId="{6BB948F3-597E-4A22-A07C-7BA1B7B5CE68}" srcId="{A5D57B40-2E6F-449D-8A9A-B5F30AEFDA30}" destId="{8F72D401-8C4A-40EF-8AA3-FB894839B2C4}" srcOrd="3" destOrd="0" parTransId="{87A15FCD-583A-4E42-B9F8-5C78BF4E6F56}" sibTransId="{AD68A283-538D-4191-9F8C-CEBE80D93FD2}"/>
    <dgm:cxn modelId="{850B7019-0B41-45CE-80A2-AF3D88AE4F6C}" srcId="{A5D57B40-2E6F-449D-8A9A-B5F30AEFDA30}" destId="{7EF9763C-91BA-4E09-A140-A2D075A3DEC5}" srcOrd="1" destOrd="0" parTransId="{ED56154E-2C7F-4044-977E-500FA75BBF5F}" sibTransId="{D650015E-5F6E-4749-8227-270C265D5DAA}"/>
    <dgm:cxn modelId="{10AD1066-E679-420B-BA14-F51D833F8D74}" type="presOf" srcId="{55EC7C53-AD9D-4A1E-B392-2F028E8C26DC}" destId="{5E5A01E9-D2A6-4021-8B0D-B48F3BBD5568}" srcOrd="0" destOrd="0" presId="urn:microsoft.com/office/officeart/2008/layout/VerticalCurvedList"/>
    <dgm:cxn modelId="{F31EC438-44FE-4E40-BD46-9BFC05C0227E}" type="presOf" srcId="{8F72D401-8C4A-40EF-8AA3-FB894839B2C4}" destId="{7F3DC385-9B30-4198-8C6A-5D313287A65E}" srcOrd="0" destOrd="0" presId="urn:microsoft.com/office/officeart/2008/layout/VerticalCurvedList"/>
    <dgm:cxn modelId="{4C28706E-4D12-4031-A400-5B71D3B568DD}" type="presOf" srcId="{D90512AE-0B9A-42AC-B4C0-7F483B4F41ED}" destId="{B00881E3-E266-471A-A8AD-76EAEE5B793F}" srcOrd="0" destOrd="0" presId="urn:microsoft.com/office/officeart/2008/layout/VerticalCurvedList"/>
    <dgm:cxn modelId="{EBBCD32E-B10A-403D-8331-BE0979491304}" type="presParOf" srcId="{AC08B91C-337C-436E-9CF5-38DC07D33BE1}" destId="{6D92B2D3-E31B-482B-AB0C-25DF97D06354}" srcOrd="0" destOrd="0" presId="urn:microsoft.com/office/officeart/2008/layout/VerticalCurvedList"/>
    <dgm:cxn modelId="{D6C88806-2215-4290-AA35-3D6CC09C352A}" type="presParOf" srcId="{6D92B2D3-E31B-482B-AB0C-25DF97D06354}" destId="{38C63C98-5D1D-48E3-8795-098368F319FD}" srcOrd="0" destOrd="0" presId="urn:microsoft.com/office/officeart/2008/layout/VerticalCurvedList"/>
    <dgm:cxn modelId="{D40067C2-95F1-45D0-A489-CE8F892A3779}" type="presParOf" srcId="{38C63C98-5D1D-48E3-8795-098368F319FD}" destId="{288E12AB-9711-4610-8C0D-61E5B9C4F7D7}" srcOrd="0" destOrd="0" presId="urn:microsoft.com/office/officeart/2008/layout/VerticalCurvedList"/>
    <dgm:cxn modelId="{DA9316A0-DF91-4E54-8DBB-CE21607C5546}" type="presParOf" srcId="{38C63C98-5D1D-48E3-8795-098368F319FD}" destId="{5E5A01E9-D2A6-4021-8B0D-B48F3BBD5568}" srcOrd="1" destOrd="0" presId="urn:microsoft.com/office/officeart/2008/layout/VerticalCurvedList"/>
    <dgm:cxn modelId="{9F3B8505-34D8-452A-9B09-45239BA75946}" type="presParOf" srcId="{38C63C98-5D1D-48E3-8795-098368F319FD}" destId="{B425BE53-A8A6-4304-B729-0FCDFD29CCDB}" srcOrd="2" destOrd="0" presId="urn:microsoft.com/office/officeart/2008/layout/VerticalCurvedList"/>
    <dgm:cxn modelId="{C676E09B-8DFB-435C-B923-CE1040215B3A}" type="presParOf" srcId="{38C63C98-5D1D-48E3-8795-098368F319FD}" destId="{DB7B10D7-AA55-4186-BE6B-10A5D4A00D37}" srcOrd="3" destOrd="0" presId="urn:microsoft.com/office/officeart/2008/layout/VerticalCurvedList"/>
    <dgm:cxn modelId="{404D16BF-7CED-47D3-8B9B-C6363F9C9531}" type="presParOf" srcId="{6D92B2D3-E31B-482B-AB0C-25DF97D06354}" destId="{B00881E3-E266-471A-A8AD-76EAEE5B793F}" srcOrd="1" destOrd="0" presId="urn:microsoft.com/office/officeart/2008/layout/VerticalCurvedList"/>
    <dgm:cxn modelId="{1E3C4133-A918-47FA-9008-DCFDFFF036DE}" type="presParOf" srcId="{6D92B2D3-E31B-482B-AB0C-25DF97D06354}" destId="{1F4E9692-52AA-44A9-9B87-F078EE32094C}" srcOrd="2" destOrd="0" presId="urn:microsoft.com/office/officeart/2008/layout/VerticalCurvedList"/>
    <dgm:cxn modelId="{3468D4FF-8403-4275-9CA6-F4AB9CC20A3C}" type="presParOf" srcId="{1F4E9692-52AA-44A9-9B87-F078EE32094C}" destId="{764FBD19-B578-4EEC-A37F-5D90E7F57ECD}" srcOrd="0" destOrd="0" presId="urn:microsoft.com/office/officeart/2008/layout/VerticalCurvedList"/>
    <dgm:cxn modelId="{93A7FC66-D01F-4099-A40E-D7E752AFA1B8}" type="presParOf" srcId="{6D92B2D3-E31B-482B-AB0C-25DF97D06354}" destId="{836EBD34-0C3B-41BA-BBEB-ED8287A4D85A}" srcOrd="3" destOrd="0" presId="urn:microsoft.com/office/officeart/2008/layout/VerticalCurvedList"/>
    <dgm:cxn modelId="{A5B4C3E1-952C-4118-8C86-4CB3A728A55E}" type="presParOf" srcId="{6D92B2D3-E31B-482B-AB0C-25DF97D06354}" destId="{294470AB-E1C7-4575-A322-A9304C7BA2AD}" srcOrd="4" destOrd="0" presId="urn:microsoft.com/office/officeart/2008/layout/VerticalCurvedList"/>
    <dgm:cxn modelId="{08FBA793-F087-4291-A3E8-CC7450E370C5}" type="presParOf" srcId="{294470AB-E1C7-4575-A322-A9304C7BA2AD}" destId="{A21D8364-4A10-4427-8D30-CB7BD16FE51C}" srcOrd="0" destOrd="0" presId="urn:microsoft.com/office/officeart/2008/layout/VerticalCurvedList"/>
    <dgm:cxn modelId="{F9E4EDB2-A8F4-4CA4-8325-D8B528E79AF1}" type="presParOf" srcId="{6D92B2D3-E31B-482B-AB0C-25DF97D06354}" destId="{9354CB7E-8A27-4583-AD0F-39A6C31A739E}" srcOrd="5" destOrd="0" presId="urn:microsoft.com/office/officeart/2008/layout/VerticalCurvedList"/>
    <dgm:cxn modelId="{CD73535C-9346-4F15-90D2-C44D2E11F669}" type="presParOf" srcId="{6D92B2D3-E31B-482B-AB0C-25DF97D06354}" destId="{7F211593-FBCA-4847-9748-52C3CAB426AF}" srcOrd="6" destOrd="0" presId="urn:microsoft.com/office/officeart/2008/layout/VerticalCurvedList"/>
    <dgm:cxn modelId="{91323D45-4A5B-4E96-840F-298CBAB7C1F3}" type="presParOf" srcId="{7F211593-FBCA-4847-9748-52C3CAB426AF}" destId="{12E3E76B-A8A6-4104-928C-EE986BF1874C}" srcOrd="0" destOrd="0" presId="urn:microsoft.com/office/officeart/2008/layout/VerticalCurvedList"/>
    <dgm:cxn modelId="{B4F2B8E6-59CD-4F61-9DD8-F2CFB0036DAC}" type="presParOf" srcId="{6D92B2D3-E31B-482B-AB0C-25DF97D06354}" destId="{7F3DC385-9B30-4198-8C6A-5D313287A65E}" srcOrd="7" destOrd="0" presId="urn:microsoft.com/office/officeart/2008/layout/VerticalCurvedList"/>
    <dgm:cxn modelId="{BECAAEB6-AD5E-43D5-A1B0-E5A6E9641F5F}" type="presParOf" srcId="{6D92B2D3-E31B-482B-AB0C-25DF97D06354}" destId="{4F49B35E-EAA3-4BC6-9C2C-6F3CA1F9B90D}" srcOrd="8" destOrd="0" presId="urn:microsoft.com/office/officeart/2008/layout/VerticalCurvedList"/>
    <dgm:cxn modelId="{1408ACFB-AC6B-4807-9361-430E383D3E39}" type="presParOf" srcId="{4F49B35E-EAA3-4BC6-9C2C-6F3CA1F9B90D}" destId="{E8384A9B-B17D-43BE-A125-87E792EB5B5F}" srcOrd="0" destOrd="0" presId="urn:microsoft.com/office/officeart/2008/layout/VerticalCurvedList"/>
    <dgm:cxn modelId="{A23F92CE-BEA8-46A4-A120-38D01DADE225}" type="presParOf" srcId="{6D92B2D3-E31B-482B-AB0C-25DF97D06354}" destId="{B957CA2A-965B-46D8-AF40-36618D91FAC7}" srcOrd="9" destOrd="0" presId="urn:microsoft.com/office/officeart/2008/layout/VerticalCurvedList"/>
    <dgm:cxn modelId="{4556C2DE-819B-45D8-91CF-BE396FE6B0EF}" type="presParOf" srcId="{6D92B2D3-E31B-482B-AB0C-25DF97D06354}" destId="{920C9162-AB96-4EF3-AE82-0881276CFA1A}" srcOrd="10" destOrd="0" presId="urn:microsoft.com/office/officeart/2008/layout/VerticalCurvedList"/>
    <dgm:cxn modelId="{7B41FE1B-565C-4DFA-84F4-D356CA7B7544}" type="presParOf" srcId="{920C9162-AB96-4EF3-AE82-0881276CFA1A}" destId="{306A8FD2-56FE-425F-B47E-3FE9476EA01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382F7-8505-4F7F-9B7C-F817200297E6}">
      <dsp:nvSpPr>
        <dsp:cNvPr id="0" name=""/>
        <dsp:cNvSpPr/>
      </dsp:nvSpPr>
      <dsp:spPr>
        <a:xfrm>
          <a:off x="0" y="0"/>
          <a:ext cx="11172306" cy="164176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2800" kern="1200" dirty="0" smtClean="0"/>
            <a:t>  List Faculty Development topics</a:t>
          </a:r>
          <a:endParaRPr lang="en-US" sz="2800" kern="1200" dirty="0"/>
        </a:p>
        <a:p>
          <a:pPr marL="114300" lvl="1" indent="-114300" algn="l" defTabSz="666750">
            <a:lnSpc>
              <a:spcPct val="90000"/>
            </a:lnSpc>
            <a:spcBef>
              <a:spcPct val="0"/>
            </a:spcBef>
            <a:spcAft>
              <a:spcPct val="15000"/>
            </a:spcAft>
            <a:buChar char="••"/>
          </a:pPr>
          <a:endParaRPr lang="en-US" sz="1500" kern="1200" dirty="0"/>
        </a:p>
      </dsp:txBody>
      <dsp:txXfrm>
        <a:off x="2398637" y="0"/>
        <a:ext cx="8773668" cy="1641763"/>
      </dsp:txXfrm>
    </dsp:sp>
    <dsp:sp modelId="{139DC85F-0562-442F-8F08-ECE8EA84CEB9}">
      <dsp:nvSpPr>
        <dsp:cNvPr id="0" name=""/>
        <dsp:cNvSpPr/>
      </dsp:nvSpPr>
      <dsp:spPr>
        <a:xfrm>
          <a:off x="164176" y="164176"/>
          <a:ext cx="2234461" cy="13134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4E94CE-B1E9-4B09-90E5-290708FA665C}">
      <dsp:nvSpPr>
        <dsp:cNvPr id="0" name=""/>
        <dsp:cNvSpPr/>
      </dsp:nvSpPr>
      <dsp:spPr>
        <a:xfrm>
          <a:off x="0" y="1805939"/>
          <a:ext cx="11172306" cy="164176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  Define mentorship and identify mentors</a:t>
          </a:r>
          <a:endParaRPr lang="en-US" sz="2800" kern="1200" dirty="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a:off x="2398637" y="1805939"/>
        <a:ext cx="8773668" cy="1641763"/>
      </dsp:txXfrm>
    </dsp:sp>
    <dsp:sp modelId="{712CE031-F4BD-46F0-9EAA-1D05DA403B58}">
      <dsp:nvSpPr>
        <dsp:cNvPr id="0" name=""/>
        <dsp:cNvSpPr/>
      </dsp:nvSpPr>
      <dsp:spPr>
        <a:xfrm>
          <a:off x="164176" y="1970116"/>
          <a:ext cx="2234461" cy="13134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D6E18-1A78-4146-9602-47E926A733AE}">
      <dsp:nvSpPr>
        <dsp:cNvPr id="0" name=""/>
        <dsp:cNvSpPr/>
      </dsp:nvSpPr>
      <dsp:spPr>
        <a:xfrm>
          <a:off x="0" y="3611879"/>
          <a:ext cx="11172306" cy="164176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Promote mini faculty development presentations in your program</a:t>
          </a:r>
          <a:endParaRPr lang="en-US" sz="2800" kern="1200" dirty="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a:off x="2398637" y="3611879"/>
        <a:ext cx="8773668" cy="1641763"/>
      </dsp:txXfrm>
    </dsp:sp>
    <dsp:sp modelId="{0C17AA6E-9E06-4A98-8D4B-5C3409F7C549}">
      <dsp:nvSpPr>
        <dsp:cNvPr id="0" name=""/>
        <dsp:cNvSpPr/>
      </dsp:nvSpPr>
      <dsp:spPr>
        <a:xfrm>
          <a:off x="164176" y="3776055"/>
          <a:ext cx="2234461" cy="13134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2A5AB-09CB-4591-8992-5B10D60E47D7}">
      <dsp:nvSpPr>
        <dsp:cNvPr id="0" name=""/>
        <dsp:cNvSpPr/>
      </dsp:nvSpPr>
      <dsp:spPr>
        <a:xfrm>
          <a:off x="2260089" y="452806"/>
          <a:ext cx="5536135" cy="1730042"/>
        </a:xfrm>
        <a:prstGeom prst="rect">
          <a:avLst/>
        </a:prstGeom>
        <a:solidFill>
          <a:schemeClr val="accent4">
            <a:lumMod val="40000"/>
            <a:lumOff val="6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1815"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ACGME topics</a:t>
          </a:r>
          <a:endParaRPr lang="en-US" sz="4500" kern="1200" dirty="0"/>
        </a:p>
      </dsp:txBody>
      <dsp:txXfrm>
        <a:off x="2260089" y="452806"/>
        <a:ext cx="5536135" cy="1730042"/>
      </dsp:txXfrm>
    </dsp:sp>
    <dsp:sp modelId="{1912B0E2-0A7D-427E-843A-B6841688B0C4}">
      <dsp:nvSpPr>
        <dsp:cNvPr id="0" name=""/>
        <dsp:cNvSpPr/>
      </dsp:nvSpPr>
      <dsp:spPr>
        <a:xfrm>
          <a:off x="2029417" y="202911"/>
          <a:ext cx="1211029" cy="18165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0A05F-81B0-4381-B592-8C2C93030695}">
      <dsp:nvSpPr>
        <dsp:cNvPr id="0" name=""/>
        <dsp:cNvSpPr/>
      </dsp:nvSpPr>
      <dsp:spPr>
        <a:xfrm>
          <a:off x="2260089" y="2630737"/>
          <a:ext cx="5536135" cy="1730042"/>
        </a:xfrm>
        <a:prstGeom prst="rect">
          <a:avLst/>
        </a:prstGeom>
        <a:solidFill>
          <a:srgbClr val="00B0F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1815"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Choosing sub-topics</a:t>
          </a:r>
          <a:endParaRPr lang="en-US" sz="4500" kern="1200" dirty="0"/>
        </a:p>
      </dsp:txBody>
      <dsp:txXfrm>
        <a:off x="2260089" y="2630737"/>
        <a:ext cx="5536135" cy="1730042"/>
      </dsp:txXfrm>
    </dsp:sp>
    <dsp:sp modelId="{A56414D1-9EE2-4B94-AB89-5EBDB4C8B127}">
      <dsp:nvSpPr>
        <dsp:cNvPr id="0" name=""/>
        <dsp:cNvSpPr/>
      </dsp:nvSpPr>
      <dsp:spPr>
        <a:xfrm>
          <a:off x="2029417" y="2380842"/>
          <a:ext cx="1211029" cy="18165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7AF9C-FB0D-43A2-ABC5-671B620DB525}">
      <dsp:nvSpPr>
        <dsp:cNvPr id="0" name=""/>
        <dsp:cNvSpPr/>
      </dsp:nvSpPr>
      <dsp:spPr>
        <a:xfrm>
          <a:off x="2260089" y="4808668"/>
          <a:ext cx="5536135" cy="1730042"/>
        </a:xfrm>
        <a:prstGeom prst="rect">
          <a:avLst/>
        </a:prstGeom>
        <a:solidFill>
          <a:srgbClr val="7030A0">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1815"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Incorporating into your program</a:t>
          </a:r>
          <a:endParaRPr lang="en-US" sz="4500" kern="1200" dirty="0"/>
        </a:p>
      </dsp:txBody>
      <dsp:txXfrm>
        <a:off x="2260089" y="4808668"/>
        <a:ext cx="5536135" cy="1730042"/>
      </dsp:txXfrm>
    </dsp:sp>
    <dsp:sp modelId="{F77C175A-AB4E-4637-A767-2A9FB5888C18}">
      <dsp:nvSpPr>
        <dsp:cNvPr id="0" name=""/>
        <dsp:cNvSpPr/>
      </dsp:nvSpPr>
      <dsp:spPr>
        <a:xfrm>
          <a:off x="2029417" y="4558773"/>
          <a:ext cx="1211029" cy="18165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A01E9-D2A6-4021-8B0D-B48F3BBD5568}">
      <dsp:nvSpPr>
        <dsp:cNvPr id="0" name=""/>
        <dsp:cNvSpPr/>
      </dsp:nvSpPr>
      <dsp:spPr>
        <a:xfrm>
          <a:off x="-5790777" y="-886298"/>
          <a:ext cx="6894102" cy="6894102"/>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881E3-E266-471A-A8AD-76EAEE5B793F}">
      <dsp:nvSpPr>
        <dsp:cNvPr id="0" name=""/>
        <dsp:cNvSpPr/>
      </dsp:nvSpPr>
      <dsp:spPr>
        <a:xfrm>
          <a:off x="482258" y="319991"/>
          <a:ext cx="7293068" cy="640392"/>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312"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Workshops-43%</a:t>
          </a:r>
          <a:endParaRPr lang="en-US" sz="3000" kern="1200" dirty="0">
            <a:solidFill>
              <a:schemeClr val="tx1"/>
            </a:solidFill>
          </a:endParaRPr>
        </a:p>
      </dsp:txBody>
      <dsp:txXfrm>
        <a:off x="482258" y="319991"/>
        <a:ext cx="7293068" cy="640392"/>
      </dsp:txXfrm>
    </dsp:sp>
    <dsp:sp modelId="{764FBD19-B578-4EEC-A37F-5D90E7F57ECD}">
      <dsp:nvSpPr>
        <dsp:cNvPr id="0" name=""/>
        <dsp:cNvSpPr/>
      </dsp:nvSpPr>
      <dsp:spPr>
        <a:xfrm>
          <a:off x="82012" y="239942"/>
          <a:ext cx="800491" cy="800491"/>
        </a:xfrm>
        <a:prstGeom prst="ellipse">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EBD34-0C3B-41BA-BBEB-ED8287A4D85A}">
      <dsp:nvSpPr>
        <dsp:cNvPr id="0" name=""/>
        <dsp:cNvSpPr/>
      </dsp:nvSpPr>
      <dsp:spPr>
        <a:xfrm>
          <a:off x="839589" y="1346778"/>
          <a:ext cx="6834181" cy="640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312"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Seminar Series-19%</a:t>
          </a:r>
          <a:endParaRPr lang="en-US" sz="3000" kern="1200" dirty="0">
            <a:solidFill>
              <a:schemeClr val="tx1"/>
            </a:solidFill>
          </a:endParaRPr>
        </a:p>
      </dsp:txBody>
      <dsp:txXfrm>
        <a:off x="839589" y="1346778"/>
        <a:ext cx="6834181" cy="640392"/>
      </dsp:txXfrm>
    </dsp:sp>
    <dsp:sp modelId="{A21D8364-4A10-4427-8D30-CB7BD16FE51C}">
      <dsp:nvSpPr>
        <dsp:cNvPr id="0" name=""/>
        <dsp:cNvSpPr/>
      </dsp:nvSpPr>
      <dsp:spPr>
        <a:xfrm>
          <a:off x="540899" y="1216658"/>
          <a:ext cx="800491" cy="800491"/>
        </a:xfrm>
        <a:prstGeom prst="ellipse">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4CB7E-8A27-4583-AD0F-39A6C31A739E}">
      <dsp:nvSpPr>
        <dsp:cNvPr id="0" name=""/>
        <dsp:cNvSpPr/>
      </dsp:nvSpPr>
      <dsp:spPr>
        <a:xfrm>
          <a:off x="1081986" y="2240556"/>
          <a:ext cx="6693339" cy="640392"/>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312"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Short courses-11 %</a:t>
          </a:r>
          <a:endParaRPr lang="en-US" sz="3000" kern="1200" dirty="0">
            <a:solidFill>
              <a:schemeClr val="tx1"/>
            </a:solidFill>
          </a:endParaRPr>
        </a:p>
      </dsp:txBody>
      <dsp:txXfrm>
        <a:off x="1081986" y="2240556"/>
        <a:ext cx="6693339" cy="640392"/>
      </dsp:txXfrm>
    </dsp:sp>
    <dsp:sp modelId="{12E3E76B-A8A6-4104-928C-EE986BF1874C}">
      <dsp:nvSpPr>
        <dsp:cNvPr id="0" name=""/>
        <dsp:cNvSpPr/>
      </dsp:nvSpPr>
      <dsp:spPr>
        <a:xfrm>
          <a:off x="681740" y="2160506"/>
          <a:ext cx="800491" cy="800491"/>
        </a:xfrm>
        <a:prstGeom prst="ellipse">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DC385-9B30-4198-8C6A-5D313287A65E}">
      <dsp:nvSpPr>
        <dsp:cNvPr id="0" name=""/>
        <dsp:cNvSpPr/>
      </dsp:nvSpPr>
      <dsp:spPr>
        <a:xfrm>
          <a:off x="941144" y="3200838"/>
          <a:ext cx="6834181" cy="64039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312"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Longitudinal programs/fellowships-10%</a:t>
          </a:r>
          <a:endParaRPr lang="en-US" sz="3000" kern="1200" dirty="0">
            <a:solidFill>
              <a:schemeClr val="tx1"/>
            </a:solidFill>
          </a:endParaRPr>
        </a:p>
      </dsp:txBody>
      <dsp:txXfrm>
        <a:off x="941144" y="3200838"/>
        <a:ext cx="6834181" cy="640392"/>
      </dsp:txXfrm>
    </dsp:sp>
    <dsp:sp modelId="{E8384A9B-B17D-43BE-A125-87E792EB5B5F}">
      <dsp:nvSpPr>
        <dsp:cNvPr id="0" name=""/>
        <dsp:cNvSpPr/>
      </dsp:nvSpPr>
      <dsp:spPr>
        <a:xfrm>
          <a:off x="540899" y="3120789"/>
          <a:ext cx="800491" cy="800491"/>
        </a:xfrm>
        <a:prstGeom prst="ellipse">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7CA2A-965B-46D8-AF40-36618D91FAC7}">
      <dsp:nvSpPr>
        <dsp:cNvPr id="0" name=""/>
        <dsp:cNvSpPr/>
      </dsp:nvSpPr>
      <dsp:spPr>
        <a:xfrm>
          <a:off x="482258" y="4161120"/>
          <a:ext cx="7293068" cy="640392"/>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312"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Other-17%</a:t>
          </a:r>
          <a:endParaRPr lang="en-US" sz="3000" kern="1200" dirty="0">
            <a:solidFill>
              <a:schemeClr val="tx1"/>
            </a:solidFill>
          </a:endParaRPr>
        </a:p>
      </dsp:txBody>
      <dsp:txXfrm>
        <a:off x="482258" y="4161120"/>
        <a:ext cx="7293068" cy="640392"/>
      </dsp:txXfrm>
    </dsp:sp>
    <dsp:sp modelId="{306A8FD2-56FE-425F-B47E-3FE9476EA01B}">
      <dsp:nvSpPr>
        <dsp:cNvPr id="0" name=""/>
        <dsp:cNvSpPr/>
      </dsp:nvSpPr>
      <dsp:spPr>
        <a:xfrm>
          <a:off x="82012" y="4081071"/>
          <a:ext cx="800491" cy="800491"/>
        </a:xfrm>
        <a:prstGeom prst="ellipse">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50372-C2FE-4FC2-9C3A-CE18AB2DACAB}"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DBA33-AF81-4DFE-935C-A13D1BF32B60}" type="slidenum">
              <a:rPr lang="en-US" smtClean="0"/>
              <a:t>‹#›</a:t>
            </a:fld>
            <a:endParaRPr lang="en-US"/>
          </a:p>
        </p:txBody>
      </p:sp>
    </p:spTree>
    <p:extLst>
      <p:ext uri="{BB962C8B-B14F-4D97-AF65-F5344CB8AC3E}">
        <p14:creationId xmlns:p14="http://schemas.microsoft.com/office/powerpoint/2010/main" val="371116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DBA33-AF81-4DFE-935C-A13D1BF32B60}" type="slidenum">
              <a:rPr lang="en-US" smtClean="0"/>
              <a:t>1</a:t>
            </a:fld>
            <a:endParaRPr lang="en-US"/>
          </a:p>
        </p:txBody>
      </p:sp>
    </p:spTree>
    <p:extLst>
      <p:ext uri="{BB962C8B-B14F-4D97-AF65-F5344CB8AC3E}">
        <p14:creationId xmlns:p14="http://schemas.microsoft.com/office/powerpoint/2010/main" val="40843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ln/>
        </p:spPr>
      </p:sp>
      <p:sp>
        <p:nvSpPr>
          <p:cNvPr id="27650" name="Rectangle 3"/>
          <p:cNvSpPr>
            <a:spLocks noGrp="1"/>
          </p:cNvSpPr>
          <p:nvPr>
            <p:ph type="body" idx="1"/>
          </p:nvPr>
        </p:nvSpPr>
        <p:spPr>
          <a:noFill/>
          <a:ln/>
        </p:spPr>
        <p:txBody>
          <a:bodyPr/>
          <a:lstStyle/>
          <a:p>
            <a:pPr eaLnBrk="1" hangingPunct="1">
              <a:lnSpc>
                <a:spcPct val="90000"/>
              </a:lnSpc>
            </a:pPr>
            <a:r>
              <a:rPr lang="en-US" sz="1000" b="1" dirty="0" smtClean="0"/>
              <a:t>Clinical topics in Faculty Development: </a:t>
            </a:r>
            <a:r>
              <a:rPr lang="en-US" sz="1000" dirty="0" smtClean="0"/>
              <a:t>This is backbone of residency education, so by default, faculty may need development in this. Each faculty member at Halifax Health has a specific interest – Sports Medicine, Hospice, Pediatrics, specific procedures, </a:t>
            </a:r>
            <a:r>
              <a:rPr lang="en-US" sz="1000" dirty="0" err="1" smtClean="0"/>
              <a:t>etc</a:t>
            </a:r>
            <a:r>
              <a:rPr lang="en-US" sz="1000" dirty="0" smtClean="0"/>
              <a:t>, so 10 minute faculty development can be utilized to share knowledge/expertise with other faculty. Also, the 10 minute faculty development session can be used to update other faculty members with information from a recent CME meeting.</a:t>
            </a:r>
            <a:endParaRPr lang="en-US" sz="1000" b="1" dirty="0" smtClean="0"/>
          </a:p>
          <a:p>
            <a:pPr eaLnBrk="1" hangingPunct="1">
              <a:lnSpc>
                <a:spcPct val="90000"/>
              </a:lnSpc>
            </a:pPr>
            <a:endParaRPr lang="en-US" sz="1000" b="1" dirty="0" smtClean="0"/>
          </a:p>
          <a:p>
            <a:pPr eaLnBrk="1" hangingPunct="1">
              <a:lnSpc>
                <a:spcPct val="90000"/>
              </a:lnSpc>
            </a:pPr>
            <a:r>
              <a:rPr lang="en-US" sz="1000" b="1" dirty="0" smtClean="0"/>
              <a:t>Behavioral topics within faculty development</a:t>
            </a:r>
            <a:r>
              <a:rPr lang="en-US" sz="1000" dirty="0" smtClean="0"/>
              <a:t>: Some overlap with Clinical. Topics include: </a:t>
            </a:r>
            <a:r>
              <a:rPr lang="en-US" sz="900" dirty="0" smtClean="0"/>
              <a:t>Family structure and dynamics, End of life issues, Family counseling and education</a:t>
            </a:r>
          </a:p>
          <a:p>
            <a:pPr eaLnBrk="1" hangingPunct="1">
              <a:lnSpc>
                <a:spcPct val="90000"/>
              </a:lnSpc>
            </a:pPr>
            <a:endParaRPr lang="en-US" sz="1000" dirty="0" smtClean="0"/>
          </a:p>
          <a:p>
            <a:pPr eaLnBrk="1" hangingPunct="1">
              <a:lnSpc>
                <a:spcPct val="90000"/>
              </a:lnSpc>
            </a:pPr>
            <a:r>
              <a:rPr lang="en-US" sz="1000" b="1" dirty="0" smtClean="0"/>
              <a:t>Administrative topics in Faculty development</a:t>
            </a:r>
            <a:r>
              <a:rPr lang="en-US" sz="1000" dirty="0" smtClean="0"/>
              <a:t>: This is a large area for faculty development, with recent ACGME changes. Topics include: Milestones evaluations, CLER (Clinical Learning Environment Review), Promotion and Tenure, Hospital-related topics, PQRS and Meaningful use. </a:t>
            </a:r>
          </a:p>
          <a:p>
            <a:pPr eaLnBrk="1" hangingPunct="1">
              <a:lnSpc>
                <a:spcPct val="90000"/>
              </a:lnSpc>
            </a:pPr>
            <a:endParaRPr lang="en-US" sz="1000" dirty="0" smtClean="0"/>
          </a:p>
          <a:p>
            <a:pPr eaLnBrk="1" hangingPunct="1">
              <a:lnSpc>
                <a:spcPct val="90000"/>
              </a:lnSpc>
            </a:pPr>
            <a:r>
              <a:rPr lang="en-US" sz="1000" b="1" dirty="0" smtClean="0"/>
              <a:t>Leadership topics in Faculty development: </a:t>
            </a:r>
            <a:r>
              <a:rPr lang="en-US" sz="1000" dirty="0" smtClean="0"/>
              <a:t>Does not need explanation. Topics include: Leadership skills for academic family physicians, Advising/mentoring residents, CV and teaching portfolio, Developing professional networks, Establishing a healthy work/life balance</a:t>
            </a:r>
          </a:p>
          <a:p>
            <a:pPr eaLnBrk="1" hangingPunct="1">
              <a:lnSpc>
                <a:spcPct val="90000"/>
              </a:lnSpc>
            </a:pPr>
            <a:endParaRPr lang="en-US" sz="1000" dirty="0" smtClean="0"/>
          </a:p>
          <a:p>
            <a:pPr eaLnBrk="1" hangingPunct="1">
              <a:lnSpc>
                <a:spcPct val="90000"/>
              </a:lnSpc>
            </a:pPr>
            <a:r>
              <a:rPr lang="en-US" sz="1000" b="1" dirty="0" smtClean="0"/>
              <a:t>Educational topics in Faculty development:</a:t>
            </a:r>
            <a:r>
              <a:rPr lang="en-US" sz="1000" dirty="0" smtClean="0"/>
              <a:t> Listed as “teaching” in previous slide. This tends to be the area that comes to mind when we think about faculty development. Topics may include: developing curricula, writing goals and objectives, presentation skills – such as PowerPoint and Prezi, Small group presentations, Clinical teaching, providing feedback, dealing with difficult or challenging learning situations</a:t>
            </a:r>
          </a:p>
          <a:p>
            <a:pPr eaLnBrk="1" hangingPunct="1">
              <a:lnSpc>
                <a:spcPct val="90000"/>
              </a:lnSpc>
              <a:spcBef>
                <a:spcPct val="0"/>
              </a:spcBef>
            </a:pPr>
            <a:endParaRPr lang="en-US" sz="1000" dirty="0" smtClean="0"/>
          </a:p>
          <a:p>
            <a:pPr eaLnBrk="1" hangingPunct="1">
              <a:lnSpc>
                <a:spcPct val="90000"/>
              </a:lnSpc>
            </a:pPr>
            <a:r>
              <a:rPr lang="en-US" sz="1000" b="1" dirty="0" smtClean="0"/>
              <a:t>Research topics for Faculty development</a:t>
            </a:r>
            <a:r>
              <a:rPr lang="en-US" sz="1000" dirty="0" smtClean="0"/>
              <a:t>: Listed as “scholarship” in ACGME requirement from previous slide. Topics include: encouraging or enhancing faculty and resident scholarly activity, evidence-based medicine and critical appraisal of literature, writing grant proposals, searching literature, electronic resources for academic family physicians </a:t>
            </a:r>
          </a:p>
        </p:txBody>
      </p:sp>
    </p:spTree>
    <p:extLst>
      <p:ext uri="{BB962C8B-B14F-4D97-AF65-F5344CB8AC3E}">
        <p14:creationId xmlns:p14="http://schemas.microsoft.com/office/powerpoint/2010/main" val="55353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noFill/>
          <a:ln/>
        </p:spPr>
        <p:txBody>
          <a:bodyPr/>
          <a:lstStyle/>
          <a:p>
            <a:pPr eaLnBrk="1" hangingPunct="1"/>
            <a:r>
              <a:rPr lang="en-US" dirty="0" smtClean="0"/>
              <a:t>Systematic review of 53 articles to evaluate effectiveness of faculty development</a:t>
            </a:r>
          </a:p>
          <a:p>
            <a:pPr eaLnBrk="1" hangingPunct="1"/>
            <a:endParaRPr lang="en-US" dirty="0" smtClean="0"/>
          </a:p>
          <a:p>
            <a:pPr eaLnBrk="1" hangingPunct="1"/>
            <a:r>
              <a:rPr lang="en-US" dirty="0" smtClean="0"/>
              <a:t>Some overlap in description of terms: seminar/short course.</a:t>
            </a:r>
          </a:p>
          <a:p>
            <a:pPr eaLnBrk="1" hangingPunct="1"/>
            <a:r>
              <a:rPr lang="en-US" dirty="0" smtClean="0"/>
              <a:t>Short course: 1week to 1 month</a:t>
            </a:r>
          </a:p>
          <a:p>
            <a:pPr eaLnBrk="1" hangingPunct="1"/>
            <a:r>
              <a:rPr lang="en-US" dirty="0" smtClean="0"/>
              <a:t>Seminar series: spaced sessions overtime</a:t>
            </a:r>
          </a:p>
          <a:p>
            <a:pPr eaLnBrk="1" hangingPunct="1"/>
            <a:r>
              <a:rPr lang="en-US" dirty="0" smtClean="0"/>
              <a:t>Other: e-learning, augmented feedback, site visits</a:t>
            </a:r>
          </a:p>
          <a:p>
            <a:pPr eaLnBrk="1" hangingPunct="1"/>
            <a:endParaRPr lang="en-US" dirty="0" smtClean="0"/>
          </a:p>
          <a:p>
            <a:pPr eaLnBrk="1" hangingPunct="1"/>
            <a:r>
              <a:rPr lang="en-US" dirty="0" smtClean="0"/>
              <a:t>Wide range of instructional methods: lectures, small group discussions, interactive exercises, role play, videotape reviews of performance</a:t>
            </a:r>
          </a:p>
          <a:p>
            <a:pPr eaLnBrk="1" hangingPunct="1"/>
            <a:endParaRPr lang="en-US" dirty="0" smtClean="0"/>
          </a:p>
          <a:p>
            <a:pPr eaLnBrk="1" hangingPunct="1"/>
            <a:r>
              <a:rPr lang="en-US" dirty="0" smtClean="0"/>
              <a:t>Satisfaction with faculty development high. FD programs acceptable, useful, and relevant.</a:t>
            </a:r>
          </a:p>
          <a:p>
            <a:pPr eaLnBrk="1" hangingPunct="1"/>
            <a:r>
              <a:rPr lang="en-US" dirty="0" smtClean="0"/>
              <a:t>Change in teaching behavior felt by faculty and noticed by students.</a:t>
            </a:r>
          </a:p>
        </p:txBody>
      </p:sp>
    </p:spTree>
    <p:extLst>
      <p:ext uri="{BB962C8B-B14F-4D97-AF65-F5344CB8AC3E}">
        <p14:creationId xmlns:p14="http://schemas.microsoft.com/office/powerpoint/2010/main" val="313330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a:ln/>
        </p:spPr>
        <p:txBody>
          <a:bodyPr/>
          <a:lstStyle/>
          <a:p>
            <a:pPr eaLnBrk="1" hangingPunct="1"/>
            <a:r>
              <a:rPr lang="en-US" dirty="0" smtClean="0"/>
              <a:t>Brain rules: fascinating book about how we learn, listing 12 “rules” for how the brain functions</a:t>
            </a:r>
          </a:p>
          <a:p>
            <a:pPr eaLnBrk="1" hangingPunct="1"/>
            <a:r>
              <a:rPr lang="en-US" dirty="0" smtClean="0"/>
              <a:t>Brain rule #6: We don’t pay attention to boring things. (Lose attention after 10 minutes; we pay attention when there is an emotional stimulus attached)</a:t>
            </a:r>
          </a:p>
          <a:p>
            <a:pPr eaLnBrk="1" hangingPunct="1"/>
            <a:r>
              <a:rPr lang="en-US" dirty="0" smtClean="0"/>
              <a:t>Brain rule #7: Repeat to remember</a:t>
            </a:r>
          </a:p>
          <a:p>
            <a:pPr eaLnBrk="1" hangingPunct="1"/>
            <a:r>
              <a:rPr lang="en-US" dirty="0" smtClean="0"/>
              <a:t>Brain rule #8: Stimulate more of the senses (colored, worked with </a:t>
            </a:r>
            <a:r>
              <a:rPr lang="en-US" dirty="0" err="1" smtClean="0"/>
              <a:t>playdough</a:t>
            </a:r>
            <a:r>
              <a:rPr lang="en-US" dirty="0" smtClean="0"/>
              <a:t>, and meditated)</a:t>
            </a:r>
          </a:p>
          <a:p>
            <a:pPr eaLnBrk="1" hangingPunct="1"/>
            <a:endParaRPr lang="en-US" dirty="0" smtClean="0"/>
          </a:p>
        </p:txBody>
      </p:sp>
    </p:spTree>
    <p:extLst>
      <p:ext uri="{BB962C8B-B14F-4D97-AF65-F5344CB8AC3E}">
        <p14:creationId xmlns:p14="http://schemas.microsoft.com/office/powerpoint/2010/main" val="246188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a:ln/>
        </p:spPr>
        <p:txBody>
          <a:bodyPr/>
          <a:lstStyle/>
          <a:p>
            <a:pPr eaLnBrk="1" hangingPunct="1"/>
            <a:r>
              <a:rPr lang="en-US" dirty="0" smtClean="0"/>
              <a:t>Brain rules: fascinating book about how we learn, listing 12 “rules” for how the brain functions</a:t>
            </a:r>
          </a:p>
          <a:p>
            <a:pPr eaLnBrk="1" hangingPunct="1"/>
            <a:r>
              <a:rPr lang="en-US" dirty="0" smtClean="0"/>
              <a:t>Brain rule #6: We don’t pay attention to boring things. (Lose attention after 10 minutes; we pay attention when there is an emotional stimulus attached)</a:t>
            </a:r>
          </a:p>
          <a:p>
            <a:pPr eaLnBrk="1" hangingPunct="1"/>
            <a:r>
              <a:rPr lang="en-US" dirty="0" smtClean="0"/>
              <a:t>Brain rule #7: Repeat to remember</a:t>
            </a:r>
          </a:p>
          <a:p>
            <a:pPr eaLnBrk="1" hangingPunct="1"/>
            <a:r>
              <a:rPr lang="en-US" dirty="0" smtClean="0"/>
              <a:t>Brain rule #8: Stimulate more of the senses (colored, worked with </a:t>
            </a:r>
            <a:r>
              <a:rPr lang="en-US" dirty="0" err="1" smtClean="0"/>
              <a:t>playdough</a:t>
            </a:r>
            <a:r>
              <a:rPr lang="en-US" dirty="0" smtClean="0"/>
              <a:t>, and meditated)</a:t>
            </a:r>
          </a:p>
          <a:p>
            <a:pPr eaLnBrk="1" hangingPunct="1"/>
            <a:endParaRPr lang="en-US" dirty="0" smtClean="0"/>
          </a:p>
        </p:txBody>
      </p:sp>
    </p:spTree>
    <p:extLst>
      <p:ext uri="{BB962C8B-B14F-4D97-AF65-F5344CB8AC3E}">
        <p14:creationId xmlns:p14="http://schemas.microsoft.com/office/powerpoint/2010/main" val="120930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p:spPr>
        <p:txBody>
          <a:bodyPr/>
          <a:lstStyle/>
          <a:p>
            <a:pPr eaLnBrk="1" hangingPunct="1"/>
            <a:r>
              <a:rPr lang="en-US" smtClean="0"/>
              <a:t>Different needs of faculty: Junior vs senior faculty; different faculty interests (peds, women’s health, sports, etc)</a:t>
            </a:r>
          </a:p>
          <a:p>
            <a:pPr eaLnBrk="1" hangingPunct="1"/>
            <a:r>
              <a:rPr lang="en-US" smtClean="0"/>
              <a:t>Competing priorities (teaching, patient care, research, administrative time)</a:t>
            </a:r>
          </a:p>
          <a:p>
            <a:pPr eaLnBrk="1" hangingPunct="1"/>
            <a:r>
              <a:rPr lang="en-US" smtClean="0"/>
              <a:t>Time (only have 10 minutes to be effective; also it takes time away from meeting agenda items)</a:t>
            </a:r>
          </a:p>
          <a:p>
            <a:pPr eaLnBrk="1" hangingPunct="1"/>
            <a:r>
              <a:rPr lang="en-US" smtClean="0"/>
              <a:t>Minimal prior training</a:t>
            </a:r>
          </a:p>
          <a:p>
            <a:pPr eaLnBrk="1" hangingPunct="1"/>
            <a:r>
              <a:rPr lang="en-US" smtClean="0"/>
              <a:t>Keeping resources updated for future access: are we practicing what we learn? Ex: microskills = is there a resource to review?</a:t>
            </a:r>
          </a:p>
          <a:p>
            <a:pPr eaLnBrk="1" hangingPunct="1"/>
            <a:r>
              <a:rPr lang="en-US" smtClean="0"/>
              <a:t>Perceived or real lack of institutional support (more emphasis on clinical/research activities than teaching)</a:t>
            </a:r>
          </a:p>
        </p:txBody>
      </p:sp>
    </p:spTree>
    <p:extLst>
      <p:ext uri="{BB962C8B-B14F-4D97-AF65-F5344CB8AC3E}">
        <p14:creationId xmlns:p14="http://schemas.microsoft.com/office/powerpoint/2010/main" val="21534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62A10E-61F5-40F7-AB5A-D9073E996F6D}"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245566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2A10E-61F5-40F7-AB5A-D9073E996F6D}"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72721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2A10E-61F5-40F7-AB5A-D9073E996F6D}"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13592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2A10E-61F5-40F7-AB5A-D9073E996F6D}"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41957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2A10E-61F5-40F7-AB5A-D9073E996F6D}"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33978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62A10E-61F5-40F7-AB5A-D9073E996F6D}"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295955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62A10E-61F5-40F7-AB5A-D9073E996F6D}"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418644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62A10E-61F5-40F7-AB5A-D9073E996F6D}"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13931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2A10E-61F5-40F7-AB5A-D9073E996F6D}"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38883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2A10E-61F5-40F7-AB5A-D9073E996F6D}"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4721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2A10E-61F5-40F7-AB5A-D9073E996F6D}"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5472-2C38-4268-9C68-52A609CD5B42}" type="slidenum">
              <a:rPr lang="en-US" smtClean="0"/>
              <a:t>‹#›</a:t>
            </a:fld>
            <a:endParaRPr lang="en-US"/>
          </a:p>
        </p:txBody>
      </p:sp>
    </p:spTree>
    <p:extLst>
      <p:ext uri="{BB962C8B-B14F-4D97-AF65-F5344CB8AC3E}">
        <p14:creationId xmlns:p14="http://schemas.microsoft.com/office/powerpoint/2010/main" val="8051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5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2A10E-61F5-40F7-AB5A-D9073E996F6D}" type="datetimeFigureOut">
              <a:rPr lang="en-US" smtClean="0"/>
              <a:t>6/26/2018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5472-2C38-4268-9C68-52A609CD5B42}" type="slidenum">
              <a:rPr lang="en-US" smtClean="0"/>
              <a:t>‹#›</a:t>
            </a:fld>
            <a:endParaRPr lang="en-US"/>
          </a:p>
        </p:txBody>
      </p:sp>
    </p:spTree>
    <p:extLst>
      <p:ext uri="{BB962C8B-B14F-4D97-AF65-F5344CB8AC3E}">
        <p14:creationId xmlns:p14="http://schemas.microsoft.com/office/powerpoint/2010/main" val="366257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3.xml"/><Relationship Id="rId7" Type="http://schemas.openxmlformats.org/officeDocument/2006/relationships/diagramQuickStyle" Target="../diagrams/quickStyl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gif"/><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halifaxhealth.org/doctor-finder" TargetMode="Externa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766" y="1890989"/>
            <a:ext cx="9144000" cy="2387600"/>
          </a:xfrm>
        </p:spPr>
        <p:txBody>
          <a:bodyPr>
            <a:normAutofit fontScale="90000"/>
          </a:bodyPr>
          <a:lstStyle/>
          <a:p>
            <a:r>
              <a:rPr lang="en-US" dirty="0" smtClean="0"/>
              <a:t>Personal Faculty Development and Seeking Mentorship</a:t>
            </a:r>
            <a:endParaRPr lang="en-US" dirty="0"/>
          </a:p>
        </p:txBody>
      </p:sp>
      <p:sp>
        <p:nvSpPr>
          <p:cNvPr id="3" name="Subtitle 2"/>
          <p:cNvSpPr>
            <a:spLocks noGrp="1"/>
          </p:cNvSpPr>
          <p:nvPr>
            <p:ph type="subTitle" idx="1"/>
          </p:nvPr>
        </p:nvSpPr>
        <p:spPr>
          <a:xfrm>
            <a:off x="1524000" y="4556195"/>
            <a:ext cx="9144000" cy="1655762"/>
          </a:xfrm>
        </p:spPr>
        <p:txBody>
          <a:bodyPr>
            <a:normAutofit/>
          </a:bodyPr>
          <a:lstStyle/>
          <a:p>
            <a:r>
              <a:rPr lang="en-US" sz="3600" dirty="0" smtClean="0"/>
              <a:t>Fraser/Morris</a:t>
            </a:r>
            <a:endParaRPr lang="en-US" sz="3600" dirty="0"/>
          </a:p>
        </p:txBody>
      </p:sp>
    </p:spTree>
    <p:extLst>
      <p:ext uri="{BB962C8B-B14F-4D97-AF65-F5344CB8AC3E}">
        <p14:creationId xmlns:p14="http://schemas.microsoft.com/office/powerpoint/2010/main" val="269640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Mentorship v. Coaching</a:t>
            </a:r>
            <a:endParaRPr lang="en-US" dirty="0"/>
          </a:p>
        </p:txBody>
      </p:sp>
      <p:sp>
        <p:nvSpPr>
          <p:cNvPr id="2" name="Content Placeholder 1"/>
          <p:cNvSpPr>
            <a:spLocks noGrp="1"/>
          </p:cNvSpPr>
          <p:nvPr>
            <p:ph idx="1"/>
          </p:nvPr>
        </p:nvSpPr>
        <p:spPr>
          <a:xfrm>
            <a:off x="2396068" y="1981201"/>
            <a:ext cx="7408333" cy="4144963"/>
          </a:xfrm>
        </p:spPr>
        <p:txBody>
          <a:bodyPr/>
          <a:lstStyle/>
          <a:p>
            <a:r>
              <a:rPr lang="en-US" dirty="0" smtClean="0"/>
              <a:t>Mentorship---long-term relationship over time covering variety of topics</a:t>
            </a:r>
          </a:p>
          <a:p>
            <a:endParaRPr lang="en-US" dirty="0"/>
          </a:p>
          <a:p>
            <a:r>
              <a:rPr lang="en-US" dirty="0" smtClean="0"/>
              <a:t>Coaching---specific project/goal, short-term, task-based</a:t>
            </a:r>
          </a:p>
          <a:p>
            <a:endParaRPr lang="en-US" dirty="0"/>
          </a:p>
          <a:p>
            <a:endParaRPr lang="en-US" dirty="0"/>
          </a:p>
        </p:txBody>
      </p:sp>
    </p:spTree>
    <p:extLst>
      <p:ext uri="{BB962C8B-B14F-4D97-AF65-F5344CB8AC3E}">
        <p14:creationId xmlns:p14="http://schemas.microsoft.com/office/powerpoint/2010/main" val="88443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Importance of mentorship</a:t>
            </a:r>
            <a:endParaRPr lang="en-US" dirty="0"/>
          </a:p>
        </p:txBody>
      </p:sp>
      <p:sp>
        <p:nvSpPr>
          <p:cNvPr id="3" name="Content Placeholder 2"/>
          <p:cNvSpPr>
            <a:spLocks noGrp="1"/>
          </p:cNvSpPr>
          <p:nvPr>
            <p:ph idx="1"/>
          </p:nvPr>
        </p:nvSpPr>
        <p:spPr>
          <a:xfrm>
            <a:off x="2396068" y="1905001"/>
            <a:ext cx="7408333" cy="4221163"/>
          </a:xfrm>
        </p:spPr>
        <p:txBody>
          <a:bodyPr>
            <a:normAutofit fontScale="92500" lnSpcReduction="20000"/>
          </a:bodyPr>
          <a:lstStyle/>
          <a:p>
            <a:r>
              <a:rPr lang="en-US" dirty="0" smtClean="0"/>
              <a:t>Satisfaction with “mentorship” is higher in those that have a mentor</a:t>
            </a:r>
          </a:p>
          <a:p>
            <a:r>
              <a:rPr lang="en-US" dirty="0" smtClean="0"/>
              <a:t>More </a:t>
            </a:r>
            <a:r>
              <a:rPr lang="en-US" dirty="0"/>
              <a:t>likely to have presented a talk or poster nationally</a:t>
            </a:r>
          </a:p>
          <a:p>
            <a:r>
              <a:rPr lang="en-US" dirty="0"/>
              <a:t>More likely to have taken on a new educational or leadership role</a:t>
            </a:r>
          </a:p>
          <a:p>
            <a:r>
              <a:rPr lang="en-US" dirty="0"/>
              <a:t>Greater number of academic activities overall</a:t>
            </a:r>
          </a:p>
          <a:p>
            <a:r>
              <a:rPr lang="en-US" dirty="0"/>
              <a:t>Junior faculty are more dissatisfied when they don’t have a </a:t>
            </a:r>
            <a:r>
              <a:rPr lang="en-US" dirty="0" smtClean="0"/>
              <a:t>mentor</a:t>
            </a:r>
          </a:p>
          <a:p>
            <a:pPr marL="114300" indent="0">
              <a:buNone/>
            </a:pPr>
            <a:endParaRPr lang="en-US" dirty="0" smtClean="0"/>
          </a:p>
          <a:p>
            <a:r>
              <a:rPr lang="en-US" sz="1200" dirty="0"/>
              <a:t>Riley M, Skye E, Reed B. Mentorship in an academic department of family medicine. Fam Med 2014; 46(10) 792-6.</a:t>
            </a:r>
          </a:p>
          <a:p>
            <a:r>
              <a:rPr lang="en-US" sz="1200" dirty="0" err="1"/>
              <a:t>Mylona</a:t>
            </a:r>
            <a:r>
              <a:rPr lang="en-US" sz="1200" dirty="0"/>
              <a:t> M, Brubaker L, Williams V, et al. Does formal mentoring for faculty members matter? A survey of clinical faculty members. Med </a:t>
            </a:r>
            <a:r>
              <a:rPr lang="en-US" sz="1200" dirty="0" err="1"/>
              <a:t>Educ</a:t>
            </a:r>
            <a:r>
              <a:rPr lang="en-US" sz="1200" dirty="0"/>
              <a:t> 2016:50: 670-681.</a:t>
            </a:r>
          </a:p>
          <a:p>
            <a:endParaRPr lang="en-US" dirty="0" smtClean="0"/>
          </a:p>
          <a:p>
            <a:endParaRPr lang="en-US" dirty="0"/>
          </a:p>
        </p:txBody>
      </p:sp>
    </p:spTree>
    <p:extLst>
      <p:ext uri="{BB962C8B-B14F-4D97-AF65-F5344CB8AC3E}">
        <p14:creationId xmlns:p14="http://schemas.microsoft.com/office/powerpoint/2010/main" val="87752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E</a:t>
            </a:r>
            <a:r>
              <a:rPr lang="en-US" dirty="0" smtClean="0"/>
              <a:t>ffective Mentorship</a:t>
            </a:r>
            <a:endParaRPr lang="en-US" dirty="0"/>
          </a:p>
        </p:txBody>
      </p:sp>
      <p:sp>
        <p:nvSpPr>
          <p:cNvPr id="2" name="Content Placeholder 1"/>
          <p:cNvSpPr>
            <a:spLocks noGrp="1"/>
          </p:cNvSpPr>
          <p:nvPr>
            <p:ph idx="1"/>
          </p:nvPr>
        </p:nvSpPr>
        <p:spPr>
          <a:xfrm>
            <a:off x="2362201" y="2286000"/>
            <a:ext cx="7408333" cy="3450696"/>
          </a:xfrm>
        </p:spPr>
        <p:txBody>
          <a:bodyPr>
            <a:normAutofit fontScale="85000" lnSpcReduction="20000"/>
          </a:bodyPr>
          <a:lstStyle/>
          <a:p>
            <a:r>
              <a:rPr lang="en-US" dirty="0" smtClean="0"/>
              <a:t>“Managing up”---make your mentor’s job easy</a:t>
            </a:r>
          </a:p>
          <a:p>
            <a:pPr marL="0" indent="0">
              <a:buNone/>
            </a:pPr>
            <a:endParaRPr lang="en-US" dirty="0" smtClean="0"/>
          </a:p>
          <a:p>
            <a:r>
              <a:rPr lang="en-US" dirty="0"/>
              <a:t>R</a:t>
            </a:r>
            <a:r>
              <a:rPr lang="en-US" dirty="0" smtClean="0"/>
              <a:t>efers to the mentee taking responsibility in the collaboration, taking ownership of the relationships</a:t>
            </a:r>
          </a:p>
          <a:p>
            <a:endParaRPr lang="en-US" dirty="0" smtClean="0"/>
          </a:p>
          <a:p>
            <a:endParaRPr lang="en-US" dirty="0" smtClean="0"/>
          </a:p>
          <a:p>
            <a:endParaRPr lang="en-US" dirty="0"/>
          </a:p>
          <a:p>
            <a:pPr marL="0" indent="0">
              <a:buNone/>
            </a:pPr>
            <a:endParaRPr lang="en-US" sz="1050" dirty="0"/>
          </a:p>
          <a:p>
            <a:endParaRPr lang="en-US" sz="1050" dirty="0"/>
          </a:p>
          <a:p>
            <a:endParaRPr lang="en-US" sz="1050" dirty="0"/>
          </a:p>
          <a:p>
            <a:r>
              <a:rPr lang="en-US" sz="1050" dirty="0" err="1"/>
              <a:t>Zerzan</a:t>
            </a:r>
            <a:r>
              <a:rPr lang="en-US" sz="1050" dirty="0"/>
              <a:t> JT, Hess R, </a:t>
            </a:r>
            <a:r>
              <a:rPr lang="en-US" sz="1050" dirty="0" err="1"/>
              <a:t>Schur</a:t>
            </a:r>
            <a:r>
              <a:rPr lang="en-US" sz="1050" dirty="0"/>
              <a:t> E, et al. Making the Most of Mentors: A Guide for Mentees. Academic Medicine, Vol. 84, No. 1, January 2009.</a:t>
            </a:r>
          </a:p>
        </p:txBody>
      </p:sp>
    </p:spTree>
    <p:extLst>
      <p:ext uri="{BB962C8B-B14F-4D97-AF65-F5344CB8AC3E}">
        <p14:creationId xmlns:p14="http://schemas.microsoft.com/office/powerpoint/2010/main" val="3692841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smtClean="0"/>
              <a:t>1. Getting Ready—prior to seeking a mentor</a:t>
            </a:r>
            <a:endParaRPr lang="en-US" dirty="0"/>
          </a:p>
        </p:txBody>
      </p:sp>
      <p:sp>
        <p:nvSpPr>
          <p:cNvPr id="2" name="Content Placeholder 1"/>
          <p:cNvSpPr>
            <a:spLocks noGrp="1"/>
          </p:cNvSpPr>
          <p:nvPr>
            <p:ph idx="1"/>
          </p:nvPr>
        </p:nvSpPr>
        <p:spPr/>
        <p:txBody>
          <a:bodyPr>
            <a:normAutofit/>
          </a:bodyPr>
          <a:lstStyle/>
          <a:p>
            <a:endParaRPr lang="en-US" dirty="0" smtClean="0"/>
          </a:p>
          <a:p>
            <a:r>
              <a:rPr lang="en-US" dirty="0" smtClean="0"/>
              <a:t>Clarify your values</a:t>
            </a:r>
          </a:p>
          <a:p>
            <a:pPr marL="0" indent="0">
              <a:buNone/>
            </a:pPr>
            <a:endParaRPr lang="en-US" dirty="0" smtClean="0"/>
          </a:p>
          <a:p>
            <a:r>
              <a:rPr lang="en-US" dirty="0" smtClean="0"/>
              <a:t>Identify your work style and habits</a:t>
            </a:r>
          </a:p>
          <a:p>
            <a:pPr marL="0" indent="0">
              <a:buNone/>
            </a:pPr>
            <a:endParaRPr lang="en-US" dirty="0" smtClean="0"/>
          </a:p>
          <a:p>
            <a:r>
              <a:rPr lang="en-US" dirty="0" smtClean="0"/>
              <a:t>Identify your knowledge skills and gaps</a:t>
            </a:r>
            <a:endParaRPr lang="en-US" dirty="0"/>
          </a:p>
        </p:txBody>
      </p:sp>
    </p:spTree>
    <p:extLst>
      <p:ext uri="{BB962C8B-B14F-4D97-AF65-F5344CB8AC3E}">
        <p14:creationId xmlns:p14="http://schemas.microsoft.com/office/powerpoint/2010/main" val="1880219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Clarify your values</a:t>
            </a:r>
            <a:endParaRPr lang="en-US" dirty="0"/>
          </a:p>
        </p:txBody>
      </p:sp>
      <p:sp>
        <p:nvSpPr>
          <p:cNvPr id="6" name="Content Placeholder 5"/>
          <p:cNvSpPr>
            <a:spLocks noGrp="1"/>
          </p:cNvSpPr>
          <p:nvPr>
            <p:ph idx="1"/>
          </p:nvPr>
        </p:nvSpPr>
        <p:spPr/>
        <p:txBody>
          <a:bodyPr>
            <a:normAutofit lnSpcReduction="10000"/>
          </a:bodyPr>
          <a:lstStyle/>
          <a:p>
            <a:r>
              <a:rPr lang="en-US" dirty="0" smtClean="0"/>
              <a:t>What motivates you?</a:t>
            </a:r>
          </a:p>
          <a:p>
            <a:pPr lvl="1"/>
            <a:r>
              <a:rPr lang="en-US" dirty="0" smtClean="0"/>
              <a:t>Teaching, research, patient relationships, being a part of the leadership team, community service/engagement, mentoring students/residents, care of a particular patient population (underserved, women’s health), scope of practice</a:t>
            </a:r>
          </a:p>
          <a:p>
            <a:pPr lvl="1"/>
            <a:r>
              <a:rPr lang="en-US" dirty="0" smtClean="0"/>
              <a:t>Why are you here (at this job) and not there?</a:t>
            </a:r>
          </a:p>
          <a:p>
            <a:endParaRPr lang="en-US" dirty="0"/>
          </a:p>
          <a:p>
            <a:r>
              <a:rPr lang="en-US" dirty="0" smtClean="0"/>
              <a:t>What are the values and attributes that are important to you in a mentoring relationship? </a:t>
            </a:r>
          </a:p>
          <a:p>
            <a:pPr lvl="1"/>
            <a:r>
              <a:rPr lang="en-US" dirty="0" smtClean="0"/>
              <a:t>Personal preferences?—gender or race congruence, personality, emotional needs, style of work habits</a:t>
            </a:r>
            <a:endParaRPr lang="en-US" dirty="0"/>
          </a:p>
        </p:txBody>
      </p:sp>
    </p:spTree>
    <p:extLst>
      <p:ext uri="{BB962C8B-B14F-4D97-AF65-F5344CB8AC3E}">
        <p14:creationId xmlns:p14="http://schemas.microsoft.com/office/powerpoint/2010/main" val="423952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work style and habits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How might your work style fit with different mentoring approaches?</a:t>
            </a:r>
          </a:p>
          <a:p>
            <a:pPr lvl="1"/>
            <a:r>
              <a:rPr lang="en-US" dirty="0" smtClean="0"/>
              <a:t>How do I learn best—reading or listening?</a:t>
            </a:r>
          </a:p>
          <a:p>
            <a:pPr lvl="1"/>
            <a:r>
              <a:rPr lang="en-US" dirty="0" smtClean="0"/>
              <a:t>Do I need structured, directed guidance or gentle supervision?</a:t>
            </a:r>
          </a:p>
          <a:p>
            <a:pPr marL="411480" lvl="1" indent="0">
              <a:buNone/>
            </a:pPr>
            <a:endParaRPr lang="en-US" dirty="0" smtClean="0"/>
          </a:p>
          <a:p>
            <a:pPr lvl="1"/>
            <a:endParaRPr lang="en-US" dirty="0"/>
          </a:p>
        </p:txBody>
      </p:sp>
    </p:spTree>
    <p:extLst>
      <p:ext uri="{BB962C8B-B14F-4D97-AF65-F5344CB8AC3E}">
        <p14:creationId xmlns:p14="http://schemas.microsoft.com/office/powerpoint/2010/main" val="148739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knowledge skills and gaps</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domains do you want to cultivate from the mentoring relationship?</a:t>
            </a:r>
          </a:p>
          <a:p>
            <a:pPr lvl="1"/>
            <a:r>
              <a:rPr lang="en-US" dirty="0" smtClean="0"/>
              <a:t>Work-life balance</a:t>
            </a:r>
          </a:p>
          <a:p>
            <a:pPr lvl="1"/>
            <a:r>
              <a:rPr lang="en-US" dirty="0" smtClean="0"/>
              <a:t>Networking</a:t>
            </a:r>
          </a:p>
          <a:p>
            <a:pPr lvl="1"/>
            <a:r>
              <a:rPr lang="en-US" dirty="0" smtClean="0"/>
              <a:t>Establishing goals</a:t>
            </a:r>
          </a:p>
          <a:p>
            <a:pPr lvl="1"/>
            <a:r>
              <a:rPr lang="en-US" dirty="0" smtClean="0"/>
              <a:t>Choosing roles</a:t>
            </a:r>
          </a:p>
          <a:p>
            <a:pPr lvl="1"/>
            <a:r>
              <a:rPr lang="en-US" dirty="0" smtClean="0"/>
              <a:t>Time management</a:t>
            </a:r>
          </a:p>
          <a:p>
            <a:pPr lvl="1"/>
            <a:r>
              <a:rPr lang="en-US" dirty="0" smtClean="0"/>
              <a:t>Clinical skills</a:t>
            </a:r>
          </a:p>
          <a:p>
            <a:pPr lvl="1"/>
            <a:r>
              <a:rPr lang="en-US" dirty="0" smtClean="0"/>
              <a:t>Writing grants</a:t>
            </a:r>
          </a:p>
          <a:p>
            <a:pPr lvl="1"/>
            <a:r>
              <a:rPr lang="en-US" dirty="0" smtClean="0"/>
              <a:t>Administrative skills and advancement</a:t>
            </a:r>
          </a:p>
          <a:p>
            <a:pPr lvl="1"/>
            <a:r>
              <a:rPr lang="en-US" dirty="0" smtClean="0"/>
              <a:t>Research collaboration</a:t>
            </a:r>
            <a:endParaRPr lang="en-US" strike="sngStrike" dirty="0" smtClean="0"/>
          </a:p>
        </p:txBody>
      </p:sp>
    </p:spTree>
    <p:extLst>
      <p:ext uri="{BB962C8B-B14F-4D97-AF65-F5344CB8AC3E}">
        <p14:creationId xmlns:p14="http://schemas.microsoft.com/office/powerpoint/2010/main" val="1130984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Identifying knowledge skills and gaps</a:t>
            </a:r>
            <a:endParaRPr lang="en-US" dirty="0"/>
          </a:p>
        </p:txBody>
      </p:sp>
      <p:sp>
        <p:nvSpPr>
          <p:cNvPr id="3" name="Content Placeholder 2"/>
          <p:cNvSpPr>
            <a:spLocks noGrp="1"/>
          </p:cNvSpPr>
          <p:nvPr>
            <p:ph idx="1"/>
          </p:nvPr>
        </p:nvSpPr>
        <p:spPr/>
        <p:txBody>
          <a:bodyPr>
            <a:normAutofit/>
          </a:bodyPr>
          <a:lstStyle/>
          <a:p>
            <a:endParaRPr lang="en-US" dirty="0" smtClean="0"/>
          </a:p>
          <a:p>
            <a:pPr marL="114300" indent="0">
              <a:buNone/>
            </a:pPr>
            <a:endParaRPr lang="en-US" dirty="0" smtClean="0"/>
          </a:p>
          <a:p>
            <a:r>
              <a:rPr lang="en-US" dirty="0"/>
              <a:t>Setting goals gives a measurable outcome</a:t>
            </a:r>
          </a:p>
          <a:p>
            <a:r>
              <a:rPr lang="en-US" dirty="0" smtClean="0"/>
              <a:t>Write </a:t>
            </a:r>
            <a:r>
              <a:rPr lang="en-US" dirty="0"/>
              <a:t>down </a:t>
            </a:r>
            <a:r>
              <a:rPr lang="en-US" dirty="0" smtClean="0"/>
              <a:t>the specific </a:t>
            </a:r>
            <a:r>
              <a:rPr lang="en-US" dirty="0"/>
              <a:t>goals you </a:t>
            </a:r>
            <a:r>
              <a:rPr lang="en-US" dirty="0" smtClean="0"/>
              <a:t>seek</a:t>
            </a:r>
          </a:p>
          <a:p>
            <a:r>
              <a:rPr lang="en-US" dirty="0" smtClean="0"/>
              <a:t>Write </a:t>
            </a:r>
            <a:r>
              <a:rPr lang="en-US" dirty="0"/>
              <a:t>down timeline </a:t>
            </a:r>
            <a:r>
              <a:rPr lang="en-US" dirty="0" smtClean="0"/>
              <a:t>goals</a:t>
            </a:r>
            <a:endParaRPr lang="en-US" strike="sngStrike" dirty="0"/>
          </a:p>
          <a:p>
            <a:r>
              <a:rPr lang="en-US" dirty="0" smtClean="0"/>
              <a:t>Refine </a:t>
            </a:r>
            <a:r>
              <a:rPr lang="en-US" dirty="0"/>
              <a:t>and rewrite goals</a:t>
            </a:r>
          </a:p>
          <a:p>
            <a:endParaRPr lang="en-US" dirty="0"/>
          </a:p>
        </p:txBody>
      </p:sp>
    </p:spTree>
    <p:extLst>
      <p:ext uri="{BB962C8B-B14F-4D97-AF65-F5344CB8AC3E}">
        <p14:creationId xmlns:p14="http://schemas.microsoft.com/office/powerpoint/2010/main" val="2932834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2. Finding a mentor</a:t>
            </a:r>
            <a:endParaRPr lang="en-US" dirty="0"/>
          </a:p>
        </p:txBody>
      </p:sp>
      <p:sp>
        <p:nvSpPr>
          <p:cNvPr id="2" name="Content Placeholder 1"/>
          <p:cNvSpPr>
            <a:spLocks noGrp="1"/>
          </p:cNvSpPr>
          <p:nvPr>
            <p:ph idx="1"/>
          </p:nvPr>
        </p:nvSpPr>
        <p:spPr/>
        <p:txBody>
          <a:bodyPr>
            <a:normAutofit/>
          </a:bodyPr>
          <a:lstStyle/>
          <a:p>
            <a:pPr marL="114300" indent="0">
              <a:buNone/>
            </a:pPr>
            <a:endParaRPr lang="en-US" dirty="0"/>
          </a:p>
          <a:p>
            <a:r>
              <a:rPr lang="en-US" dirty="0" smtClean="0"/>
              <a:t>May seek out multiple mentors</a:t>
            </a:r>
          </a:p>
          <a:p>
            <a:r>
              <a:rPr lang="en-US" dirty="0" smtClean="0"/>
              <a:t>Consider those that have already positively impacted you</a:t>
            </a:r>
          </a:p>
          <a:p>
            <a:r>
              <a:rPr lang="en-US" dirty="0" smtClean="0"/>
              <a:t>Available </a:t>
            </a:r>
            <a:r>
              <a:rPr lang="en-US" dirty="0"/>
              <a:t>and accessible</a:t>
            </a:r>
          </a:p>
          <a:p>
            <a:r>
              <a:rPr lang="en-US" dirty="0" smtClean="0"/>
              <a:t>Helps </a:t>
            </a:r>
            <a:r>
              <a:rPr lang="en-US" dirty="0"/>
              <a:t>you develop your agenda and </a:t>
            </a:r>
            <a:r>
              <a:rPr lang="en-US" dirty="0" smtClean="0"/>
              <a:t>goals</a:t>
            </a:r>
          </a:p>
          <a:p>
            <a:pPr lvl="0">
              <a:buClr>
                <a:srgbClr val="0F6FC6"/>
              </a:buClr>
            </a:pPr>
            <a:r>
              <a:rPr lang="en-US" dirty="0" smtClean="0"/>
              <a:t>Barriers include: </a:t>
            </a:r>
            <a:r>
              <a:rPr lang="en-US" sz="2000" dirty="0">
                <a:solidFill>
                  <a:prstClr val="black"/>
                </a:solidFill>
              </a:rPr>
              <a:t>Perception that people are too busy, fear of rejection, you may not know your career goals, not know who to approach</a:t>
            </a:r>
          </a:p>
          <a:p>
            <a:pPr lvl="0">
              <a:buClr>
                <a:srgbClr val="0F6FC6"/>
              </a:buClr>
            </a:pPr>
            <a:r>
              <a:rPr lang="en-US" sz="2000" dirty="0">
                <a:solidFill>
                  <a:prstClr val="black"/>
                </a:solidFill>
              </a:rPr>
              <a:t>Consider “junior” faculty and “senior” faculty, or having both</a:t>
            </a:r>
          </a:p>
          <a:p>
            <a:endParaRPr lang="en-US" dirty="0"/>
          </a:p>
          <a:p>
            <a:endParaRPr lang="en-US" dirty="0"/>
          </a:p>
          <a:p>
            <a:endParaRPr lang="en-US" dirty="0"/>
          </a:p>
        </p:txBody>
      </p:sp>
      <p:sp>
        <p:nvSpPr>
          <p:cNvPr id="4" name="Text Placeholder 3"/>
          <p:cNvSpPr>
            <a:spLocks noGrp="1"/>
          </p:cNvSpPr>
          <p:nvPr>
            <p:ph type="body" idx="4294967295"/>
          </p:nvPr>
        </p:nvSpPr>
        <p:spPr>
          <a:xfrm flipV="1">
            <a:off x="1752600" y="1295401"/>
            <a:ext cx="3594100" cy="304800"/>
          </a:xfrm>
        </p:spPr>
        <p:txBody>
          <a:bodyPr>
            <a:normAutofit fontScale="70000" lnSpcReduction="20000"/>
          </a:bodyPr>
          <a:lstStyle/>
          <a:p>
            <a:endParaRPr lang="en-US" dirty="0"/>
          </a:p>
        </p:txBody>
      </p:sp>
    </p:spTree>
    <p:extLst>
      <p:ext uri="{BB962C8B-B14F-4D97-AF65-F5344CB8AC3E}">
        <p14:creationId xmlns:p14="http://schemas.microsoft.com/office/powerpoint/2010/main" val="881708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3. First meeting</a:t>
            </a:r>
            <a:endParaRPr lang="en-US" dirty="0"/>
          </a:p>
        </p:txBody>
      </p:sp>
      <p:sp>
        <p:nvSpPr>
          <p:cNvPr id="2" name="Content Placeholder 1"/>
          <p:cNvSpPr>
            <a:spLocks noGrp="1"/>
          </p:cNvSpPr>
          <p:nvPr>
            <p:ph idx="1"/>
          </p:nvPr>
        </p:nvSpPr>
        <p:spPr>
          <a:xfrm>
            <a:off x="2362201" y="1828800"/>
            <a:ext cx="7408333" cy="4114800"/>
          </a:xfrm>
        </p:spPr>
        <p:txBody>
          <a:bodyPr>
            <a:normAutofit fontScale="92500" lnSpcReduction="10000"/>
          </a:bodyPr>
          <a:lstStyle/>
          <a:p>
            <a:r>
              <a:rPr lang="en-US" dirty="0" smtClean="0"/>
              <a:t>Consider a brief meeting prior to a first meeting</a:t>
            </a:r>
          </a:p>
          <a:p>
            <a:r>
              <a:rPr lang="en-US" dirty="0" smtClean="0"/>
              <a:t>Have a written agenda for that first meeting</a:t>
            </a:r>
          </a:p>
          <a:p>
            <a:r>
              <a:rPr lang="en-US" dirty="0" smtClean="0"/>
              <a:t>Establish the relationship clearly</a:t>
            </a:r>
          </a:p>
          <a:p>
            <a:r>
              <a:rPr lang="en-US" dirty="0" smtClean="0"/>
              <a:t>Tell them how they have helped in past</a:t>
            </a:r>
          </a:p>
          <a:p>
            <a:r>
              <a:rPr lang="en-US" dirty="0" smtClean="0"/>
              <a:t>Set time-table for meetings; review your needs assessment</a:t>
            </a:r>
          </a:p>
          <a:p>
            <a:r>
              <a:rPr lang="en-US" dirty="0" smtClean="0"/>
              <a:t>Establish preferred communication lines (email, </a:t>
            </a:r>
            <a:r>
              <a:rPr lang="en-US" dirty="0" err="1" smtClean="0"/>
              <a:t>etc</a:t>
            </a:r>
            <a:r>
              <a:rPr lang="en-US" dirty="0" smtClean="0"/>
              <a:t>)</a:t>
            </a:r>
          </a:p>
          <a:p>
            <a:r>
              <a:rPr lang="en-US" dirty="0" smtClean="0"/>
              <a:t>Follow-up each mentoring meeting with email, summarizing discussion/goals/plans--- keep your mentor engaged</a:t>
            </a:r>
          </a:p>
          <a:p>
            <a:endParaRPr lang="en-US" dirty="0" smtClean="0"/>
          </a:p>
        </p:txBody>
      </p:sp>
    </p:spTree>
    <p:extLst>
      <p:ext uri="{BB962C8B-B14F-4D97-AF65-F5344CB8AC3E}">
        <p14:creationId xmlns:p14="http://schemas.microsoft.com/office/powerpoint/2010/main" val="240274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82" y="0"/>
            <a:ext cx="10515600" cy="1325563"/>
          </a:xfrm>
        </p:spPr>
        <p:txBody>
          <a:bodyPr>
            <a:normAutofit/>
          </a:bodyPr>
          <a:lstStyle/>
          <a:p>
            <a:pPr algn="ctr"/>
            <a:r>
              <a:rPr lang="en-US" sz="5400" b="1" dirty="0" smtClean="0"/>
              <a:t>Objectives </a:t>
            </a:r>
            <a:endParaRPr lang="en-US"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7122053"/>
              </p:ext>
            </p:extLst>
          </p:nvPr>
        </p:nvGraphicFramePr>
        <p:xfrm>
          <a:off x="415636" y="1197032"/>
          <a:ext cx="11172306" cy="5253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197032"/>
            <a:ext cx="1805247" cy="180524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582" y="3173229"/>
            <a:ext cx="1986481" cy="132191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582" y="4904433"/>
            <a:ext cx="1793211" cy="1546242"/>
          </a:xfrm>
          <a:prstGeom prst="rect">
            <a:avLst/>
          </a:prstGeom>
        </p:spPr>
      </p:pic>
    </p:spTree>
    <p:extLst>
      <p:ext uri="{BB962C8B-B14F-4D97-AF65-F5344CB8AC3E}">
        <p14:creationId xmlns:p14="http://schemas.microsoft.com/office/powerpoint/2010/main" val="383069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274638"/>
            <a:ext cx="7620000" cy="1143000"/>
          </a:xfrm>
        </p:spPr>
        <p:txBody>
          <a:bodyPr/>
          <a:lstStyle/>
          <a:p>
            <a:pPr algn="l"/>
            <a:r>
              <a:rPr lang="en-US" dirty="0" smtClean="0"/>
              <a:t>4. Cultivating your relationship</a:t>
            </a:r>
            <a:endParaRPr lang="en-US" dirty="0"/>
          </a:p>
        </p:txBody>
      </p:sp>
      <p:sp>
        <p:nvSpPr>
          <p:cNvPr id="2" name="Content Placeholder 1"/>
          <p:cNvSpPr>
            <a:spLocks noGrp="1"/>
          </p:cNvSpPr>
          <p:nvPr>
            <p:ph idx="4294967295"/>
          </p:nvPr>
        </p:nvSpPr>
        <p:spPr>
          <a:xfrm>
            <a:off x="1828800" y="1371601"/>
            <a:ext cx="7239000" cy="3886200"/>
          </a:xfrm>
        </p:spPr>
        <p:txBody>
          <a:bodyPr>
            <a:normAutofit/>
          </a:bodyPr>
          <a:lstStyle/>
          <a:p>
            <a:r>
              <a:rPr lang="en-US" dirty="0" smtClean="0"/>
              <a:t>“Manage </a:t>
            </a:r>
            <a:r>
              <a:rPr lang="en-US" dirty="0"/>
              <a:t>u</a:t>
            </a:r>
            <a:r>
              <a:rPr lang="en-US" dirty="0" smtClean="0"/>
              <a:t>p”—take ownership</a:t>
            </a:r>
          </a:p>
          <a:p>
            <a:pPr lvl="1"/>
            <a:r>
              <a:rPr lang="en-US" dirty="0"/>
              <a:t>I</a:t>
            </a:r>
            <a:r>
              <a:rPr lang="en-US" dirty="0" smtClean="0"/>
              <a:t>nitiate goals and expectations discussion</a:t>
            </a:r>
          </a:p>
          <a:p>
            <a:pPr lvl="1"/>
            <a:r>
              <a:rPr lang="en-US" dirty="0" smtClean="0"/>
              <a:t>Direct flow of information—be proactive </a:t>
            </a:r>
          </a:p>
          <a:p>
            <a:pPr lvl="1"/>
            <a:r>
              <a:rPr lang="en-US" dirty="0" smtClean="0"/>
              <a:t>Follow a regular meeting schedule</a:t>
            </a:r>
          </a:p>
          <a:p>
            <a:pPr lvl="1"/>
            <a:r>
              <a:rPr lang="en-US" dirty="0" smtClean="0"/>
              <a:t>Set and send the agenda prior to your meeting</a:t>
            </a:r>
          </a:p>
          <a:p>
            <a:pPr lvl="1"/>
            <a:r>
              <a:rPr lang="en-US" dirty="0" smtClean="0"/>
              <a:t>Be responsive and flexible, open to feedback</a:t>
            </a:r>
          </a:p>
          <a:p>
            <a:pPr lvl="1"/>
            <a:r>
              <a:rPr lang="en-US" dirty="0" smtClean="0"/>
              <a:t>Agree </a:t>
            </a:r>
            <a:r>
              <a:rPr lang="en-US" dirty="0"/>
              <a:t>on structure and objectives</a:t>
            </a:r>
          </a:p>
          <a:p>
            <a:pPr lvl="1"/>
            <a:r>
              <a:rPr lang="en-US" dirty="0" smtClean="0"/>
              <a:t>Follow </a:t>
            </a:r>
            <a:r>
              <a:rPr lang="en-US" dirty="0"/>
              <a:t>through on assigned tasks</a:t>
            </a:r>
          </a:p>
          <a:p>
            <a:pPr lvl="1"/>
            <a:r>
              <a:rPr lang="en-US" dirty="0"/>
              <a:t>Ask for </a:t>
            </a:r>
            <a:r>
              <a:rPr lang="en-US" dirty="0" smtClean="0"/>
              <a:t>feedback</a:t>
            </a:r>
            <a:endParaRPr lang="en-US" dirty="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038601"/>
            <a:ext cx="3124200" cy="2535727"/>
          </a:xfrm>
          <a:prstGeom prst="rect">
            <a:avLst/>
          </a:prstGeom>
        </p:spPr>
      </p:pic>
    </p:spTree>
    <p:extLst>
      <p:ext uri="{BB962C8B-B14F-4D97-AF65-F5344CB8AC3E}">
        <p14:creationId xmlns:p14="http://schemas.microsoft.com/office/powerpoint/2010/main" val="212433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Pitfalls</a:t>
            </a:r>
            <a:endParaRPr lang="en-US" dirty="0"/>
          </a:p>
        </p:txBody>
      </p:sp>
      <p:sp>
        <p:nvSpPr>
          <p:cNvPr id="2" name="Content Placeholder 1"/>
          <p:cNvSpPr>
            <a:spLocks noGrp="1"/>
          </p:cNvSpPr>
          <p:nvPr>
            <p:ph idx="1"/>
          </p:nvPr>
        </p:nvSpPr>
        <p:spPr>
          <a:xfrm>
            <a:off x="2133601" y="1600200"/>
            <a:ext cx="7408333" cy="3886200"/>
          </a:xfrm>
        </p:spPr>
        <p:txBody>
          <a:bodyPr>
            <a:normAutofit fontScale="85000" lnSpcReduction="20000"/>
          </a:bodyPr>
          <a:lstStyle/>
          <a:p>
            <a:r>
              <a:rPr lang="en-US" dirty="0" smtClean="0"/>
              <a:t>Good relationships take work, may not be perfect</a:t>
            </a:r>
          </a:p>
          <a:p>
            <a:r>
              <a:rPr lang="en-US" dirty="0" smtClean="0"/>
              <a:t>Find more than one mentor if needed</a:t>
            </a:r>
          </a:p>
          <a:p>
            <a:r>
              <a:rPr lang="en-US" dirty="0" smtClean="0"/>
              <a:t>Generational differences, power issues, personality clash</a:t>
            </a:r>
          </a:p>
          <a:p>
            <a:r>
              <a:rPr lang="en-US" dirty="0" smtClean="0"/>
              <a:t>Be </a:t>
            </a:r>
            <a:r>
              <a:rPr lang="en-US" dirty="0"/>
              <a:t>open and communicative about special aspects to the relationship if needed:</a:t>
            </a:r>
          </a:p>
          <a:p>
            <a:pPr lvl="1"/>
            <a:r>
              <a:rPr lang="en-US" dirty="0"/>
              <a:t>Gender </a:t>
            </a:r>
          </a:p>
          <a:p>
            <a:pPr lvl="1"/>
            <a:r>
              <a:rPr lang="en-US" dirty="0"/>
              <a:t>Underrepresented minority status</a:t>
            </a:r>
          </a:p>
          <a:p>
            <a:pPr lvl="1"/>
            <a:r>
              <a:rPr lang="en-US" dirty="0"/>
              <a:t>Disadvantaged background---financial, family, physical disability or infirmity</a:t>
            </a:r>
          </a:p>
          <a:p>
            <a:pPr lvl="1"/>
            <a:r>
              <a:rPr lang="en-US" dirty="0"/>
              <a:t>Work-family balance</a:t>
            </a:r>
          </a:p>
          <a:p>
            <a:pPr lvl="1"/>
            <a:r>
              <a:rPr lang="en-US" dirty="0"/>
              <a:t> Financial debt</a:t>
            </a:r>
          </a:p>
          <a:p>
            <a:pPr lvl="1"/>
            <a:r>
              <a:rPr lang="en-US" dirty="0"/>
              <a:t>Personal health</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029115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Mentorship curriculum</a:t>
            </a:r>
            <a:endParaRPr lang="en-US" dirty="0"/>
          </a:p>
        </p:txBody>
      </p:sp>
      <p:sp>
        <p:nvSpPr>
          <p:cNvPr id="2" name="Content Placeholder 1"/>
          <p:cNvSpPr>
            <a:spLocks noGrp="1"/>
          </p:cNvSpPr>
          <p:nvPr>
            <p:ph idx="1"/>
          </p:nvPr>
        </p:nvSpPr>
        <p:spPr>
          <a:xfrm>
            <a:off x="2362201" y="2133601"/>
            <a:ext cx="7442200" cy="3992563"/>
          </a:xfrm>
        </p:spPr>
        <p:txBody>
          <a:bodyPr/>
          <a:lstStyle/>
          <a:p>
            <a:r>
              <a:rPr lang="en-US" dirty="0" smtClean="0"/>
              <a:t>Administrative topics</a:t>
            </a:r>
          </a:p>
          <a:p>
            <a:r>
              <a:rPr lang="en-US" dirty="0" smtClean="0"/>
              <a:t>Teaching skills</a:t>
            </a:r>
          </a:p>
          <a:p>
            <a:r>
              <a:rPr lang="en-US" dirty="0" smtClean="0"/>
              <a:t>Academic/scholarly skills</a:t>
            </a:r>
          </a:p>
          <a:p>
            <a:r>
              <a:rPr lang="en-US" dirty="0" smtClean="0"/>
              <a:t>Career Development/future direction and interests</a:t>
            </a:r>
          </a:p>
        </p:txBody>
      </p:sp>
    </p:spTree>
    <p:extLst>
      <p:ext uri="{BB962C8B-B14F-4D97-AF65-F5344CB8AC3E}">
        <p14:creationId xmlns:p14="http://schemas.microsoft.com/office/powerpoint/2010/main" val="792291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Administrative topics</a:t>
            </a:r>
            <a:endParaRPr lang="en-US" dirty="0"/>
          </a:p>
        </p:txBody>
      </p:sp>
      <p:sp>
        <p:nvSpPr>
          <p:cNvPr id="2" name="Content Placeholder 1"/>
          <p:cNvSpPr>
            <a:spLocks noGrp="1"/>
          </p:cNvSpPr>
          <p:nvPr>
            <p:ph idx="1"/>
          </p:nvPr>
        </p:nvSpPr>
        <p:spPr>
          <a:xfrm>
            <a:off x="2286001" y="1905001"/>
            <a:ext cx="7518400" cy="4221163"/>
          </a:xfrm>
        </p:spPr>
        <p:txBody>
          <a:bodyPr>
            <a:normAutofit lnSpcReduction="10000"/>
          </a:bodyPr>
          <a:lstStyle/>
          <a:p>
            <a:r>
              <a:rPr lang="en-US" dirty="0" smtClean="0"/>
              <a:t>Departmental mission and vision</a:t>
            </a:r>
          </a:p>
          <a:p>
            <a:r>
              <a:rPr lang="en-US" dirty="0" smtClean="0"/>
              <a:t>University travel and reimbursement</a:t>
            </a:r>
          </a:p>
          <a:p>
            <a:r>
              <a:rPr lang="en-US" dirty="0" smtClean="0"/>
              <a:t>Time management strategies</a:t>
            </a:r>
          </a:p>
          <a:p>
            <a:r>
              <a:rPr lang="en-US" dirty="0" smtClean="0"/>
              <a:t>Running meetings</a:t>
            </a:r>
          </a:p>
          <a:p>
            <a:r>
              <a:rPr lang="en-US" dirty="0" smtClean="0"/>
              <a:t>Overview of medical school and residency curriculum</a:t>
            </a:r>
          </a:p>
          <a:p>
            <a:r>
              <a:rPr lang="en-US" dirty="0" smtClean="0"/>
              <a:t>Teaching opportunities</a:t>
            </a:r>
          </a:p>
          <a:p>
            <a:r>
              <a:rPr lang="en-US" dirty="0" smtClean="0"/>
              <a:t>Promotion and tenure process orientation</a:t>
            </a:r>
          </a:p>
          <a:p>
            <a:r>
              <a:rPr lang="en-US" dirty="0" smtClean="0"/>
              <a:t>Departmental obligations</a:t>
            </a:r>
            <a:endParaRPr lang="en-US" dirty="0"/>
          </a:p>
        </p:txBody>
      </p:sp>
    </p:spTree>
    <p:extLst>
      <p:ext uri="{BB962C8B-B14F-4D97-AF65-F5344CB8AC3E}">
        <p14:creationId xmlns:p14="http://schemas.microsoft.com/office/powerpoint/2010/main" val="1406518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Teaching Skills and Resources </a:t>
            </a:r>
            <a:endParaRPr lang="en-US" dirty="0"/>
          </a:p>
        </p:txBody>
      </p:sp>
      <p:sp>
        <p:nvSpPr>
          <p:cNvPr id="2" name="Content Placeholder 1"/>
          <p:cNvSpPr>
            <a:spLocks noGrp="1"/>
          </p:cNvSpPr>
          <p:nvPr>
            <p:ph idx="1"/>
          </p:nvPr>
        </p:nvSpPr>
        <p:spPr>
          <a:xfrm>
            <a:off x="2362201" y="1905001"/>
            <a:ext cx="7442200" cy="4221163"/>
          </a:xfrm>
        </p:spPr>
        <p:txBody>
          <a:bodyPr>
            <a:normAutofit/>
          </a:bodyPr>
          <a:lstStyle/>
          <a:p>
            <a:r>
              <a:rPr lang="en-US" dirty="0" smtClean="0"/>
              <a:t>Preparing and giving lectures</a:t>
            </a:r>
          </a:p>
          <a:p>
            <a:r>
              <a:rPr lang="en-US" dirty="0" smtClean="0"/>
              <a:t>Teaching and learning theory</a:t>
            </a:r>
          </a:p>
          <a:p>
            <a:r>
              <a:rPr lang="en-US" dirty="0" smtClean="0"/>
              <a:t>Small and large group teaching</a:t>
            </a:r>
          </a:p>
          <a:p>
            <a:r>
              <a:rPr lang="en-US" dirty="0" smtClean="0"/>
              <a:t>Dealing with problem learners</a:t>
            </a:r>
          </a:p>
          <a:p>
            <a:r>
              <a:rPr lang="en-US" dirty="0" smtClean="0"/>
              <a:t>Evaluation of learners—logistics and theory</a:t>
            </a:r>
          </a:p>
          <a:p>
            <a:r>
              <a:rPr lang="en-US" dirty="0" smtClean="0"/>
              <a:t>How learners evaluate you</a:t>
            </a:r>
          </a:p>
          <a:p>
            <a:r>
              <a:rPr lang="en-US" dirty="0" smtClean="0"/>
              <a:t>Outside opportunities (STFM, PDW)</a:t>
            </a:r>
            <a:endParaRPr lang="en-US" dirty="0"/>
          </a:p>
        </p:txBody>
      </p:sp>
    </p:spTree>
    <p:extLst>
      <p:ext uri="{BB962C8B-B14F-4D97-AF65-F5344CB8AC3E}">
        <p14:creationId xmlns:p14="http://schemas.microsoft.com/office/powerpoint/2010/main" val="540476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Academic/Scholarly Skills</a:t>
            </a:r>
            <a:endParaRPr lang="en-US" dirty="0"/>
          </a:p>
        </p:txBody>
      </p:sp>
      <p:sp>
        <p:nvSpPr>
          <p:cNvPr id="2" name="Content Placeholder 1"/>
          <p:cNvSpPr>
            <a:spLocks noGrp="1"/>
          </p:cNvSpPr>
          <p:nvPr>
            <p:ph idx="1"/>
          </p:nvPr>
        </p:nvSpPr>
        <p:spPr>
          <a:xfrm>
            <a:off x="2362201" y="1905001"/>
            <a:ext cx="7442200" cy="4221163"/>
          </a:xfrm>
        </p:spPr>
        <p:txBody>
          <a:bodyPr>
            <a:normAutofit/>
          </a:bodyPr>
          <a:lstStyle/>
          <a:p>
            <a:r>
              <a:rPr lang="en-US" dirty="0" smtClean="0"/>
              <a:t>Searching the Literature (PubMed)</a:t>
            </a:r>
          </a:p>
          <a:p>
            <a:r>
              <a:rPr lang="en-US" dirty="0" smtClean="0"/>
              <a:t>Essentials in Scientific Writing</a:t>
            </a:r>
          </a:p>
          <a:p>
            <a:r>
              <a:rPr lang="en-US" dirty="0" smtClean="0"/>
              <a:t>Opportunities for scholarly activity</a:t>
            </a:r>
          </a:p>
          <a:p>
            <a:r>
              <a:rPr lang="en-US" dirty="0" smtClean="0"/>
              <a:t>Writing a conference abstract</a:t>
            </a:r>
          </a:p>
          <a:p>
            <a:r>
              <a:rPr lang="en-US" dirty="0" smtClean="0"/>
              <a:t>FPIN</a:t>
            </a:r>
          </a:p>
          <a:p>
            <a:r>
              <a:rPr lang="en-US" dirty="0" smtClean="0"/>
              <a:t>Creating a Curriculum, publishing and sharing that curriculum</a:t>
            </a:r>
          </a:p>
          <a:p>
            <a:r>
              <a:rPr lang="en-US" dirty="0" smtClean="0"/>
              <a:t>IRB process</a:t>
            </a:r>
            <a:endParaRPr lang="en-US" dirty="0"/>
          </a:p>
        </p:txBody>
      </p:sp>
    </p:spTree>
    <p:extLst>
      <p:ext uri="{BB962C8B-B14F-4D97-AF65-F5344CB8AC3E}">
        <p14:creationId xmlns:p14="http://schemas.microsoft.com/office/powerpoint/2010/main" val="1283123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Career Development</a:t>
            </a:r>
            <a:endParaRPr lang="en-US" dirty="0"/>
          </a:p>
        </p:txBody>
      </p:sp>
      <p:sp>
        <p:nvSpPr>
          <p:cNvPr id="2" name="Content Placeholder 1"/>
          <p:cNvSpPr>
            <a:spLocks noGrp="1"/>
          </p:cNvSpPr>
          <p:nvPr>
            <p:ph idx="1"/>
          </p:nvPr>
        </p:nvSpPr>
        <p:spPr>
          <a:xfrm>
            <a:off x="2438400" y="1981201"/>
            <a:ext cx="7366000" cy="4144963"/>
          </a:xfrm>
        </p:spPr>
        <p:txBody>
          <a:bodyPr>
            <a:normAutofit fontScale="92500" lnSpcReduction="10000"/>
          </a:bodyPr>
          <a:lstStyle/>
          <a:p>
            <a:r>
              <a:rPr lang="en-US" dirty="0" smtClean="0"/>
              <a:t>Starting an academic CV and Educator’s Portfolio</a:t>
            </a:r>
          </a:p>
          <a:p>
            <a:r>
              <a:rPr lang="en-US" dirty="0" smtClean="0"/>
              <a:t>Role of National Organizations and Meetings</a:t>
            </a:r>
          </a:p>
          <a:p>
            <a:r>
              <a:rPr lang="en-US" dirty="0" smtClean="0"/>
              <a:t>Identify a focus area for scholarly and/or curricular activity</a:t>
            </a:r>
          </a:p>
          <a:p>
            <a:r>
              <a:rPr lang="en-US" dirty="0" smtClean="0"/>
              <a:t>Setting 1 year, 5 year, 10 year goals</a:t>
            </a:r>
          </a:p>
          <a:p>
            <a:r>
              <a:rPr lang="en-US" dirty="0" smtClean="0"/>
              <a:t>Work-life balance, handling family balance and challenges, childcare and career conflicts</a:t>
            </a:r>
          </a:p>
          <a:p>
            <a:r>
              <a:rPr lang="en-US" dirty="0" smtClean="0"/>
              <a:t>Avoiding </a:t>
            </a:r>
            <a:r>
              <a:rPr lang="en-US" dirty="0" err="1" smtClean="0"/>
              <a:t>overcommittment</a:t>
            </a:r>
            <a:endParaRPr lang="en-US" dirty="0" smtClean="0"/>
          </a:p>
          <a:p>
            <a:r>
              <a:rPr lang="en-US" dirty="0" smtClean="0"/>
              <a:t>Improving clinical skills (procedures, bed-side imaging)</a:t>
            </a:r>
          </a:p>
          <a:p>
            <a:endParaRPr lang="en-US" dirty="0"/>
          </a:p>
        </p:txBody>
      </p:sp>
    </p:spTree>
    <p:extLst>
      <p:ext uri="{BB962C8B-B14F-4D97-AF65-F5344CB8AC3E}">
        <p14:creationId xmlns:p14="http://schemas.microsoft.com/office/powerpoint/2010/main" val="3071776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8952" y="1536701"/>
            <a:ext cx="3442097" cy="4589463"/>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51352" y="1536701"/>
            <a:ext cx="3442097" cy="4589463"/>
          </a:xfrm>
        </p:spPr>
      </p:pic>
    </p:spTree>
    <p:extLst>
      <p:ext uri="{BB962C8B-B14F-4D97-AF65-F5344CB8AC3E}">
        <p14:creationId xmlns:p14="http://schemas.microsoft.com/office/powerpoint/2010/main" val="1236223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2209801" y="1676401"/>
            <a:ext cx="7408333" cy="3916363"/>
          </a:xfrm>
        </p:spPr>
        <p:txBody>
          <a:bodyPr>
            <a:normAutofit fontScale="92500" lnSpcReduction="20000"/>
          </a:bodyPr>
          <a:lstStyle/>
          <a:p>
            <a:r>
              <a:rPr lang="en-US" dirty="0" smtClean="0"/>
              <a:t>Take a minute or two to write down on your worksheet:</a:t>
            </a:r>
          </a:p>
          <a:p>
            <a:r>
              <a:rPr lang="en-US" dirty="0" smtClean="0"/>
              <a:t>Your values</a:t>
            </a:r>
          </a:p>
          <a:p>
            <a:r>
              <a:rPr lang="en-US" dirty="0" smtClean="0"/>
              <a:t>Your work style/habits</a:t>
            </a:r>
          </a:p>
          <a:p>
            <a:r>
              <a:rPr lang="en-US" dirty="0" smtClean="0"/>
              <a:t>Your needs assessment</a:t>
            </a:r>
          </a:p>
          <a:p>
            <a:r>
              <a:rPr lang="en-US" dirty="0"/>
              <a:t>2-3 people who might be a mentor at your </a:t>
            </a:r>
            <a:r>
              <a:rPr lang="en-US" dirty="0" smtClean="0"/>
              <a:t>institution</a:t>
            </a:r>
          </a:p>
          <a:p>
            <a:r>
              <a:rPr lang="en-US" dirty="0" smtClean="0"/>
              <a:t>A potential mentorship curriculum to start</a:t>
            </a:r>
          </a:p>
          <a:p>
            <a:r>
              <a:rPr lang="en-US" dirty="0" smtClean="0"/>
              <a:t>Pair and share with a partner at your table each of your ideas</a:t>
            </a:r>
          </a:p>
          <a:p>
            <a:endParaRPr lang="en-US" dirty="0" smtClean="0"/>
          </a:p>
          <a:p>
            <a:endParaRPr lang="en-US" dirty="0" smtClean="0"/>
          </a:p>
          <a:p>
            <a:endParaRPr lang="en-US" dirty="0"/>
          </a:p>
        </p:txBody>
      </p:sp>
    </p:spTree>
    <p:extLst>
      <p:ext uri="{BB962C8B-B14F-4D97-AF65-F5344CB8AC3E}">
        <p14:creationId xmlns:p14="http://schemas.microsoft.com/office/powerpoint/2010/main" val="1219932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7041071"/>
              </p:ext>
            </p:extLst>
          </p:nvPr>
        </p:nvGraphicFramePr>
        <p:xfrm>
          <a:off x="2610196" y="116378"/>
          <a:ext cx="9825643" cy="6741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871258" y="619892"/>
            <a:ext cx="704039" cy="1323439"/>
          </a:xfrm>
          <a:prstGeom prst="rect">
            <a:avLst/>
          </a:prstGeom>
          <a:noFill/>
        </p:spPr>
        <p:txBody>
          <a:bodyPr wrap="none" rtlCol="0">
            <a:spAutoFit/>
          </a:bodyPr>
          <a:lstStyle/>
          <a:p>
            <a:r>
              <a:rPr lang="en-US" sz="8000" dirty="0" smtClean="0"/>
              <a:t>1</a:t>
            </a:r>
            <a:endParaRPr lang="en-US" dirty="0"/>
          </a:p>
        </p:txBody>
      </p:sp>
      <p:sp>
        <p:nvSpPr>
          <p:cNvPr id="8" name="Rectangle 7"/>
          <p:cNvSpPr/>
          <p:nvPr/>
        </p:nvSpPr>
        <p:spPr>
          <a:xfrm>
            <a:off x="4818359" y="2763914"/>
            <a:ext cx="756938" cy="1446550"/>
          </a:xfrm>
          <a:prstGeom prst="rect">
            <a:avLst/>
          </a:prstGeom>
        </p:spPr>
        <p:txBody>
          <a:bodyPr wrap="none">
            <a:spAutoFit/>
          </a:bodyPr>
          <a:lstStyle/>
          <a:p>
            <a:r>
              <a:rPr lang="en-US" sz="8800" dirty="0" smtClean="0"/>
              <a:t>2</a:t>
            </a:r>
            <a:endParaRPr lang="en-US" sz="8800" dirty="0"/>
          </a:p>
        </p:txBody>
      </p:sp>
      <p:sp>
        <p:nvSpPr>
          <p:cNvPr id="9" name="TextBox 8"/>
          <p:cNvSpPr txBox="1"/>
          <p:nvPr/>
        </p:nvSpPr>
        <p:spPr>
          <a:xfrm>
            <a:off x="4844808" y="4810957"/>
            <a:ext cx="756938" cy="1446550"/>
          </a:xfrm>
          <a:prstGeom prst="rect">
            <a:avLst/>
          </a:prstGeom>
          <a:noFill/>
        </p:spPr>
        <p:txBody>
          <a:bodyPr wrap="none" rtlCol="0">
            <a:spAutoFit/>
          </a:bodyPr>
          <a:lstStyle/>
          <a:p>
            <a:r>
              <a:rPr lang="en-US" sz="8800" dirty="0" smtClean="0"/>
              <a:t>3</a:t>
            </a:r>
            <a:endParaRPr lang="en-US" sz="9600" dirty="0"/>
          </a:p>
        </p:txBody>
      </p:sp>
      <p:sp>
        <p:nvSpPr>
          <p:cNvPr id="10" name="TextBox 9"/>
          <p:cNvSpPr txBox="1"/>
          <p:nvPr/>
        </p:nvSpPr>
        <p:spPr>
          <a:xfrm>
            <a:off x="498602" y="2333027"/>
            <a:ext cx="3605666" cy="2308324"/>
          </a:xfrm>
          <a:prstGeom prst="rect">
            <a:avLst/>
          </a:prstGeom>
          <a:solidFill>
            <a:schemeClr val="accent4">
              <a:lumMod val="60000"/>
              <a:lumOff val="40000"/>
            </a:schemeClr>
          </a:solidFill>
          <a:ln w="57150">
            <a:solidFill>
              <a:schemeClr val="accent1">
                <a:lumMod val="50000"/>
              </a:schemeClr>
            </a:solidFill>
          </a:ln>
        </p:spPr>
        <p:txBody>
          <a:bodyPr wrap="none" rtlCol="0">
            <a:spAutoFit/>
          </a:bodyPr>
          <a:lstStyle/>
          <a:p>
            <a:pPr algn="ctr"/>
            <a:r>
              <a:rPr lang="en-US" sz="4800" dirty="0" smtClean="0"/>
              <a:t>Brief Faculty</a:t>
            </a:r>
          </a:p>
          <a:p>
            <a:pPr algn="ctr"/>
            <a:r>
              <a:rPr lang="en-US" sz="4800" dirty="0" smtClean="0"/>
              <a:t>Development</a:t>
            </a:r>
          </a:p>
          <a:p>
            <a:pPr algn="ctr"/>
            <a:r>
              <a:rPr lang="en-US" sz="4800" dirty="0" smtClean="0"/>
              <a:t>Presentations</a:t>
            </a:r>
            <a:endParaRPr lang="en-US" sz="4800" dirty="0"/>
          </a:p>
        </p:txBody>
      </p:sp>
    </p:spTree>
    <p:extLst>
      <p:ext uri="{BB962C8B-B14F-4D97-AF65-F5344CB8AC3E}">
        <p14:creationId xmlns:p14="http://schemas.microsoft.com/office/powerpoint/2010/main" val="3320323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97" y="-194885"/>
            <a:ext cx="14350766" cy="1611042"/>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l="11971" t="17567" r="39783" b="11487"/>
          <a:stretch>
            <a:fillRect/>
          </a:stretch>
        </p:blipFill>
        <p:spPr bwMode="auto">
          <a:xfrm>
            <a:off x="4600331" y="638746"/>
            <a:ext cx="7045394" cy="55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90039" y="2426411"/>
            <a:ext cx="3251141" cy="1763560"/>
          </a:xfrm>
          <a:prstGeom prst="rect">
            <a:avLst/>
          </a:prstGeom>
          <a:solidFill>
            <a:schemeClr val="accent6">
              <a:lumMod val="40000"/>
              <a:lumOff val="60000"/>
            </a:schemeClr>
          </a:solidFill>
          <a:ln>
            <a:solidFill>
              <a:schemeClr val="accent6">
                <a:lumMod val="50000"/>
              </a:schemeClr>
            </a:solidFill>
          </a:ln>
          <a:effectLst>
            <a:glow rad="139700">
              <a:schemeClr val="accent2">
                <a:satMod val="175000"/>
                <a:alpha val="40000"/>
              </a:schemeClr>
            </a:glow>
          </a:effectLst>
        </p:spPr>
        <p:txBody>
          <a:bodyPr wrap="square">
            <a:spAutoFit/>
          </a:bodyPr>
          <a:lstStyle/>
          <a:p>
            <a:pPr marL="228600" marR="0" algn="ctr">
              <a:lnSpc>
                <a:spcPct val="90000"/>
              </a:lnSpc>
              <a:spcBef>
                <a:spcPts val="0"/>
              </a:spcBef>
              <a:spcAft>
                <a:spcPts val="0"/>
              </a:spcAft>
            </a:pPr>
            <a:r>
              <a:rPr lang="en-US" sz="2400" dirty="0" smtClean="0">
                <a:latin typeface="Aharoni" panose="02010803020104030203" pitchFamily="2" charset="-79"/>
                <a:ea typeface="Times New Roman" panose="02020603050405020304" pitchFamily="18" charset="0"/>
                <a:cs typeface="Aharoni" panose="02010803020104030203" pitchFamily="2" charset="-79"/>
              </a:rPr>
              <a:t>Learning </a:t>
            </a:r>
            <a:r>
              <a:rPr lang="en-US" sz="2400" dirty="0">
                <a:latin typeface="Aharoni" panose="02010803020104030203" pitchFamily="2" charset="-79"/>
                <a:ea typeface="Times New Roman" panose="02020603050405020304" pitchFamily="18" charset="0"/>
                <a:cs typeface="Aharoni" panose="02010803020104030203" pitchFamily="2" charset="-79"/>
              </a:rPr>
              <a:t>Faculty Development Skills:  A Toolkit for New Faculty in Family </a:t>
            </a:r>
            <a:r>
              <a:rPr lang="en-US" sz="2400" dirty="0" smtClean="0">
                <a:latin typeface="Aharoni" panose="02010803020104030203" pitchFamily="2" charset="-79"/>
                <a:ea typeface="Times New Roman" panose="02020603050405020304" pitchFamily="18" charset="0"/>
                <a:cs typeface="Aharoni" panose="02010803020104030203" pitchFamily="2" charset="-79"/>
              </a:rPr>
              <a:t>Medicine</a:t>
            </a:r>
          </a:p>
        </p:txBody>
      </p:sp>
      <p:sp>
        <p:nvSpPr>
          <p:cNvPr id="7" name="TextBox 6"/>
          <p:cNvSpPr txBox="1"/>
          <p:nvPr/>
        </p:nvSpPr>
        <p:spPr>
          <a:xfrm>
            <a:off x="322815" y="4599439"/>
            <a:ext cx="3985591" cy="867930"/>
          </a:xfrm>
          <a:prstGeom prst="rect">
            <a:avLst/>
          </a:prstGeom>
          <a:noFill/>
        </p:spPr>
        <p:txBody>
          <a:bodyPr wrap="square" rtlCol="0">
            <a:spAutoFit/>
          </a:bodyPr>
          <a:lstStyle/>
          <a:p>
            <a:pPr marL="228600" marR="0" algn="ctr">
              <a:lnSpc>
                <a:spcPct val="90000"/>
              </a:lnSpc>
              <a:spcBef>
                <a:spcPts val="0"/>
              </a:spcBef>
              <a:spcAft>
                <a:spcPts val="0"/>
              </a:spcAft>
            </a:pPr>
            <a:r>
              <a:rPr lang="en-US" sz="1200" dirty="0" smtClean="0"/>
              <a:t> </a:t>
            </a:r>
            <a:endParaRPr lang="en-US" sz="1200" dirty="0">
              <a:latin typeface="Aharoni" panose="02010803020104030203" pitchFamily="2" charset="-79"/>
              <a:ea typeface="Times New Roman" panose="02020603050405020304" pitchFamily="18" charset="0"/>
              <a:cs typeface="Aharoni" panose="02010803020104030203" pitchFamily="2" charset="-79"/>
            </a:endParaRPr>
          </a:p>
          <a:p>
            <a:pPr marL="228600" marR="0" algn="ctr">
              <a:lnSpc>
                <a:spcPct val="90000"/>
              </a:lnSpc>
              <a:spcBef>
                <a:spcPts val="0"/>
              </a:spcBef>
              <a:spcAft>
                <a:spcPts val="0"/>
              </a:spcAft>
            </a:pPr>
            <a:r>
              <a:rPr lang="en-US" sz="1200" dirty="0" err="1">
                <a:latin typeface="Aharoni" panose="02010803020104030203" pitchFamily="2" charset="-79"/>
                <a:ea typeface="Times New Roman" panose="02020603050405020304" pitchFamily="18" charset="0"/>
                <a:cs typeface="Aharoni" panose="02010803020104030203" pitchFamily="2" charset="-79"/>
              </a:rPr>
              <a:t>Roett</a:t>
            </a:r>
            <a:r>
              <a:rPr lang="en-US" sz="1200" dirty="0">
                <a:latin typeface="Aharoni" panose="02010803020104030203" pitchFamily="2" charset="-79"/>
                <a:ea typeface="Times New Roman" panose="02020603050405020304" pitchFamily="18" charset="0"/>
                <a:cs typeface="Aharoni" panose="02010803020104030203" pitchFamily="2" charset="-79"/>
              </a:rPr>
              <a:t>, </a:t>
            </a:r>
            <a:r>
              <a:rPr lang="en-US" sz="1200" dirty="0" err="1">
                <a:latin typeface="Aharoni" panose="02010803020104030203" pitchFamily="2" charset="-79"/>
                <a:ea typeface="Times New Roman" panose="02020603050405020304" pitchFamily="18" charset="0"/>
                <a:cs typeface="Aharoni" panose="02010803020104030203" pitchFamily="2" charset="-79"/>
              </a:rPr>
              <a:t>Na’Allah</a:t>
            </a:r>
            <a:r>
              <a:rPr lang="en-US" sz="1200" dirty="0">
                <a:latin typeface="Aharoni" panose="02010803020104030203" pitchFamily="2" charset="-79"/>
                <a:ea typeface="Times New Roman" panose="02020603050405020304" pitchFamily="18" charset="0"/>
                <a:cs typeface="Aharoni" panose="02010803020104030203" pitchFamily="2" charset="-79"/>
              </a:rPr>
              <a:t>, Morris and </a:t>
            </a:r>
            <a:r>
              <a:rPr lang="en-US" sz="1200" dirty="0" err="1">
                <a:latin typeface="Aharoni" panose="02010803020104030203" pitchFamily="2" charset="-79"/>
                <a:ea typeface="Times New Roman" panose="02020603050405020304" pitchFamily="18" charset="0"/>
                <a:cs typeface="Aharoni" panose="02010803020104030203" pitchFamily="2" charset="-79"/>
              </a:rPr>
              <a:t>Kuznia</a:t>
            </a:r>
            <a:r>
              <a:rPr lang="en-US" sz="1200" dirty="0">
                <a:latin typeface="Aharoni" panose="02010803020104030203" pitchFamily="2" charset="-79"/>
                <a:ea typeface="Times New Roman" panose="02020603050405020304" pitchFamily="18" charset="0"/>
                <a:cs typeface="Aharoni" panose="02010803020104030203" pitchFamily="2" charset="-79"/>
              </a:rPr>
              <a:t>, contact:  </a:t>
            </a:r>
          </a:p>
          <a:p>
            <a:pPr marL="228600" marR="0" algn="ctr">
              <a:lnSpc>
                <a:spcPct val="90000"/>
              </a:lnSpc>
              <a:spcBef>
                <a:spcPts val="0"/>
              </a:spcBef>
              <a:spcAft>
                <a:spcPts val="0"/>
              </a:spcAft>
            </a:pPr>
            <a:r>
              <a:rPr lang="en-US" sz="1200" dirty="0">
                <a:latin typeface="Aharoni" panose="02010803020104030203" pitchFamily="2" charset="-79"/>
                <a:ea typeface="Times New Roman" panose="02020603050405020304" pitchFamily="18" charset="0"/>
                <a:cs typeface="Aharoni" panose="02010803020104030203" pitchFamily="2" charset="-79"/>
              </a:rPr>
              <a:t>Elise Morris:  ebg7@georgetown.edu</a:t>
            </a:r>
            <a:r>
              <a:rPr lang="en-US" sz="1200" i="1"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r>
              <a:rPr lang="en-US" dirty="0" smtClean="0"/>
              <a:t>   </a:t>
            </a:r>
            <a:endParaRPr lang="en-US" dirty="0"/>
          </a:p>
        </p:txBody>
      </p:sp>
    </p:spTree>
    <p:extLst>
      <p:ext uri="{BB962C8B-B14F-4D97-AF65-F5344CB8AC3E}">
        <p14:creationId xmlns:p14="http://schemas.microsoft.com/office/powerpoint/2010/main" val="1484887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1429475" y="626269"/>
            <a:ext cx="9333050" cy="1143000"/>
          </a:xfrm>
        </p:spPr>
        <p:txBody>
          <a:bodyPr/>
          <a:lstStyle/>
          <a:p>
            <a:pPr eaLnBrk="1" hangingPunct="1"/>
            <a:r>
              <a:rPr lang="en-US" sz="3600" dirty="0">
                <a:latin typeface="Calibri" pitchFamily="34" charset="0"/>
                <a:cs typeface="Helvetica" pitchFamily="34" charset="0"/>
              </a:rPr>
              <a:t>ACGME-defined Areas </a:t>
            </a:r>
            <a:r>
              <a:rPr lang="en-US" sz="3600" dirty="0" smtClean="0">
                <a:latin typeface="Calibri" pitchFamily="34" charset="0"/>
                <a:cs typeface="Helvetica" pitchFamily="34" charset="0"/>
              </a:rPr>
              <a:t>for </a:t>
            </a:r>
            <a:r>
              <a:rPr lang="en-US" sz="3600" dirty="0">
                <a:latin typeface="Calibri" pitchFamily="34" charset="0"/>
                <a:cs typeface="Helvetica" pitchFamily="34" charset="0"/>
              </a:rPr>
              <a:t>Faculty Development</a:t>
            </a:r>
          </a:p>
        </p:txBody>
      </p:sp>
      <p:pic>
        <p:nvPicPr>
          <p:cNvPr id="26626" name="Picture 5" descr="CSS16-2"/>
          <p:cNvPicPr>
            <a:picLocks noChangeAspect="1" noChangeArrowheads="1"/>
          </p:cNvPicPr>
          <p:nvPr/>
        </p:nvPicPr>
        <p:blipFill>
          <a:blip r:embed="rId4"/>
          <a:srcRect/>
          <a:stretch>
            <a:fillRect/>
          </a:stretch>
        </p:blipFill>
        <p:spPr bwMode="auto">
          <a:xfrm>
            <a:off x="3243263" y="2091532"/>
            <a:ext cx="5486400" cy="3867150"/>
          </a:xfrm>
          <a:prstGeom prst="rect">
            <a:avLst/>
          </a:prstGeom>
          <a:noFill/>
          <a:ln w="9525">
            <a:noFill/>
            <a:miter lim="800000"/>
            <a:headEnd/>
            <a:tailEnd/>
          </a:ln>
        </p:spPr>
      </p:pic>
      <p:sp>
        <p:nvSpPr>
          <p:cNvPr id="10244" name="Text Box 6"/>
          <p:cNvSpPr txBox="1">
            <a:spLocks noChangeArrowheads="1"/>
          </p:cNvSpPr>
          <p:nvPr/>
        </p:nvSpPr>
        <p:spPr bwMode="auto">
          <a:xfrm>
            <a:off x="3548063" y="4654740"/>
            <a:ext cx="1676400" cy="457200"/>
          </a:xfrm>
          <a:prstGeom prst="rect">
            <a:avLst/>
          </a:prstGeom>
          <a:noFill/>
          <a:ln w="9525">
            <a:noFill/>
            <a:miter lim="800000"/>
            <a:headEnd/>
            <a:tailEnd/>
          </a:ln>
        </p:spPr>
        <p:txBody>
          <a:bodyPr>
            <a:spAutoFit/>
          </a:bodyPr>
          <a:lstStyle/>
          <a:p>
            <a:pPr>
              <a:spcBef>
                <a:spcPct val="50000"/>
              </a:spcBef>
            </a:pPr>
            <a:r>
              <a:rPr lang="en-US" sz="2400" dirty="0"/>
              <a:t>Clinical</a:t>
            </a:r>
          </a:p>
        </p:txBody>
      </p:sp>
      <p:sp>
        <p:nvSpPr>
          <p:cNvPr id="10245" name="Text Box 7"/>
          <p:cNvSpPr txBox="1">
            <a:spLocks noChangeArrowheads="1"/>
          </p:cNvSpPr>
          <p:nvPr/>
        </p:nvSpPr>
        <p:spPr bwMode="auto">
          <a:xfrm>
            <a:off x="5181600" y="2522935"/>
            <a:ext cx="1828800" cy="457200"/>
          </a:xfrm>
          <a:prstGeom prst="rect">
            <a:avLst/>
          </a:prstGeom>
          <a:noFill/>
          <a:ln w="9525">
            <a:noFill/>
            <a:miter lim="800000"/>
            <a:headEnd/>
            <a:tailEnd/>
          </a:ln>
        </p:spPr>
        <p:txBody>
          <a:bodyPr>
            <a:spAutoFit/>
          </a:bodyPr>
          <a:lstStyle/>
          <a:p>
            <a:pPr>
              <a:spcBef>
                <a:spcPct val="50000"/>
              </a:spcBef>
            </a:pPr>
            <a:r>
              <a:rPr lang="en-US" sz="2400" dirty="0"/>
              <a:t>Educational</a:t>
            </a:r>
          </a:p>
        </p:txBody>
      </p:sp>
      <p:sp>
        <p:nvSpPr>
          <p:cNvPr id="10246" name="Text Box 8"/>
          <p:cNvSpPr txBox="1">
            <a:spLocks noChangeArrowheads="1"/>
          </p:cNvSpPr>
          <p:nvPr/>
        </p:nvSpPr>
        <p:spPr bwMode="auto">
          <a:xfrm>
            <a:off x="3548063" y="3105989"/>
            <a:ext cx="2133600" cy="457200"/>
          </a:xfrm>
          <a:prstGeom prst="rect">
            <a:avLst/>
          </a:prstGeom>
          <a:noFill/>
          <a:ln w="9525">
            <a:noFill/>
            <a:miter lim="800000"/>
            <a:headEnd/>
            <a:tailEnd/>
          </a:ln>
        </p:spPr>
        <p:txBody>
          <a:bodyPr>
            <a:spAutoFit/>
          </a:bodyPr>
          <a:lstStyle/>
          <a:p>
            <a:pPr>
              <a:spcBef>
                <a:spcPct val="50000"/>
              </a:spcBef>
            </a:pPr>
            <a:r>
              <a:rPr lang="en-US" sz="2400" dirty="0"/>
              <a:t>Administrative</a:t>
            </a:r>
          </a:p>
        </p:txBody>
      </p:sp>
      <p:sp>
        <p:nvSpPr>
          <p:cNvPr id="10247" name="Text Box 9"/>
          <p:cNvSpPr txBox="1">
            <a:spLocks noChangeArrowheads="1"/>
          </p:cNvSpPr>
          <p:nvPr/>
        </p:nvSpPr>
        <p:spPr bwMode="auto">
          <a:xfrm>
            <a:off x="5100098" y="4565650"/>
            <a:ext cx="2438400" cy="457200"/>
          </a:xfrm>
          <a:prstGeom prst="rect">
            <a:avLst/>
          </a:prstGeom>
          <a:noFill/>
          <a:ln w="9525">
            <a:noFill/>
            <a:miter lim="800000"/>
            <a:headEnd/>
            <a:tailEnd/>
          </a:ln>
        </p:spPr>
        <p:txBody>
          <a:bodyPr>
            <a:spAutoFit/>
          </a:bodyPr>
          <a:lstStyle/>
          <a:p>
            <a:pPr>
              <a:spcBef>
                <a:spcPct val="50000"/>
              </a:spcBef>
            </a:pPr>
            <a:r>
              <a:rPr lang="en-US" sz="2400" dirty="0"/>
              <a:t>Leadership</a:t>
            </a:r>
          </a:p>
        </p:txBody>
      </p:sp>
      <p:sp>
        <p:nvSpPr>
          <p:cNvPr id="10248" name="Text Box 10"/>
          <p:cNvSpPr txBox="1">
            <a:spLocks noChangeArrowheads="1"/>
          </p:cNvSpPr>
          <p:nvPr/>
        </p:nvSpPr>
        <p:spPr bwMode="auto">
          <a:xfrm>
            <a:off x="6955632" y="4137673"/>
            <a:ext cx="1752600" cy="457200"/>
          </a:xfrm>
          <a:prstGeom prst="rect">
            <a:avLst/>
          </a:prstGeom>
          <a:noFill/>
          <a:ln w="9525">
            <a:noFill/>
            <a:miter lim="800000"/>
            <a:headEnd/>
            <a:tailEnd/>
          </a:ln>
        </p:spPr>
        <p:txBody>
          <a:bodyPr>
            <a:spAutoFit/>
          </a:bodyPr>
          <a:lstStyle/>
          <a:p>
            <a:pPr>
              <a:spcBef>
                <a:spcPct val="50000"/>
              </a:spcBef>
            </a:pPr>
            <a:r>
              <a:rPr lang="en-US" sz="2400" dirty="0"/>
              <a:t>Behavioral</a:t>
            </a:r>
          </a:p>
        </p:txBody>
      </p:sp>
      <p:sp>
        <p:nvSpPr>
          <p:cNvPr id="10249" name="Text Box 11"/>
          <p:cNvSpPr txBox="1">
            <a:spLocks noChangeArrowheads="1"/>
          </p:cNvSpPr>
          <p:nvPr/>
        </p:nvSpPr>
        <p:spPr bwMode="auto">
          <a:xfrm>
            <a:off x="6955632" y="2695179"/>
            <a:ext cx="1828800" cy="457200"/>
          </a:xfrm>
          <a:prstGeom prst="rect">
            <a:avLst/>
          </a:prstGeom>
          <a:noFill/>
          <a:ln w="9525">
            <a:noFill/>
            <a:miter lim="800000"/>
            <a:headEnd/>
            <a:tailEnd/>
          </a:ln>
        </p:spPr>
        <p:txBody>
          <a:bodyPr>
            <a:spAutoFit/>
          </a:bodyPr>
          <a:lstStyle/>
          <a:p>
            <a:pPr>
              <a:spcBef>
                <a:spcPct val="50000"/>
              </a:spcBef>
            </a:pPr>
            <a:r>
              <a:rPr lang="en-US" sz="2400" dirty="0"/>
              <a:t>Research</a:t>
            </a:r>
          </a:p>
        </p:txBody>
      </p:sp>
      <p:sp>
        <p:nvSpPr>
          <p:cNvPr id="26633" name="TextBox 3"/>
          <p:cNvSpPr txBox="1">
            <a:spLocks noChangeArrowheads="1"/>
          </p:cNvSpPr>
          <p:nvPr/>
        </p:nvSpPr>
        <p:spPr bwMode="auto">
          <a:xfrm>
            <a:off x="3243263" y="6491703"/>
            <a:ext cx="5105400" cy="246062"/>
          </a:xfrm>
          <a:prstGeom prst="rect">
            <a:avLst/>
          </a:prstGeom>
          <a:noFill/>
          <a:ln w="9525">
            <a:noFill/>
            <a:miter lim="800000"/>
            <a:headEnd/>
            <a:tailEnd/>
          </a:ln>
        </p:spPr>
        <p:txBody>
          <a:bodyPr>
            <a:spAutoFit/>
          </a:bodyPr>
          <a:lstStyle/>
          <a:p>
            <a:pPr algn="r"/>
            <a:r>
              <a:rPr lang="en-US" sz="1000">
                <a:latin typeface="Calibri" pitchFamily="34" charset="0"/>
              </a:rPr>
              <a:t>ACGME Program Requirements for Graduate Medical Education in Family Medicine</a:t>
            </a:r>
          </a:p>
        </p:txBody>
      </p:sp>
    </p:spTree>
    <p:custDataLst>
      <p:tags r:id="rId1"/>
    </p:custDataLst>
    <p:extLst>
      <p:ext uri="{BB962C8B-B14F-4D97-AF65-F5344CB8AC3E}">
        <p14:creationId xmlns:p14="http://schemas.microsoft.com/office/powerpoint/2010/main" val="2930438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1802477" y="264275"/>
            <a:ext cx="10515600" cy="1325563"/>
          </a:xfrm>
        </p:spPr>
        <p:txBody>
          <a:bodyPr>
            <a:normAutofit/>
          </a:bodyPr>
          <a:lstStyle/>
          <a:p>
            <a:r>
              <a:rPr lang="en-US" dirty="0">
                <a:latin typeface="Calibri" pitchFamily="34" charset="0"/>
                <a:cs typeface="Helvetica" pitchFamily="34" charset="0"/>
              </a:rPr>
              <a:t>How faculty development is </a:t>
            </a:r>
            <a:r>
              <a:rPr lang="en-US" dirty="0" smtClean="0">
                <a:latin typeface="Calibri" pitchFamily="34" charset="0"/>
                <a:cs typeface="Helvetica" pitchFamily="34" charset="0"/>
              </a:rPr>
              <a:t>delivered:</a:t>
            </a:r>
            <a:endParaRPr lang="en-US" dirty="0">
              <a:latin typeface="Calibri" pitchFamily="34" charset="0"/>
              <a:cs typeface="Helvetic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432" y="2061555"/>
            <a:ext cx="2541858" cy="3501765"/>
          </a:xfrm>
          <a:prstGeom prst="rect">
            <a:avLst/>
          </a:prstGeom>
          <a:ln w="38100">
            <a:solidFill>
              <a:schemeClr val="tx1"/>
            </a:solidFill>
          </a:ln>
        </p:spPr>
      </p:pic>
      <p:graphicFrame>
        <p:nvGraphicFramePr>
          <p:cNvPr id="3" name="Diagram 2"/>
          <p:cNvGraphicFramePr/>
          <p:nvPr>
            <p:extLst>
              <p:ext uri="{D42A27DB-BD31-4B8C-83A1-F6EECF244321}">
                <p14:modId xmlns:p14="http://schemas.microsoft.com/office/powerpoint/2010/main" val="4051904681"/>
              </p:ext>
            </p:extLst>
          </p:nvPr>
        </p:nvGraphicFramePr>
        <p:xfrm>
          <a:off x="266007" y="1179687"/>
          <a:ext cx="7847215" cy="51215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48393" y="1812175"/>
            <a:ext cx="914400" cy="914400"/>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560824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10 Minute FD talks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Know ACGME required topics</a:t>
            </a:r>
          </a:p>
          <a:p>
            <a:pPr marL="514350" indent="-514350">
              <a:buFont typeface="+mj-lt"/>
              <a:buAutoNum type="arabicPeriod"/>
            </a:pPr>
            <a:r>
              <a:rPr lang="en-US" dirty="0" smtClean="0"/>
              <a:t>Develop schedule</a:t>
            </a:r>
          </a:p>
          <a:p>
            <a:pPr marL="514350" indent="-514350">
              <a:buFont typeface="+mj-lt"/>
              <a:buAutoNum type="arabicPeriod"/>
            </a:pPr>
            <a:r>
              <a:rPr lang="en-US" dirty="0" smtClean="0"/>
              <a:t>Have faculty pick a day (ex. monthly faculty meeting)</a:t>
            </a:r>
          </a:p>
          <a:p>
            <a:pPr marL="514350" indent="-514350">
              <a:buFont typeface="+mj-lt"/>
              <a:buAutoNum type="arabicPeriod"/>
            </a:pPr>
            <a:r>
              <a:rPr lang="en-US" dirty="0" smtClean="0"/>
              <a:t>Keep track of topics, PowerPoints, handouts, resources, etc.</a:t>
            </a:r>
          </a:p>
          <a:p>
            <a:pPr marL="514350" indent="-514350">
              <a:buFont typeface="+mj-lt"/>
              <a:buAutoNum type="arabicPeriod"/>
            </a:pPr>
            <a:r>
              <a:rPr lang="en-US" dirty="0" smtClean="0"/>
              <a:t>Review at the end of the year:</a:t>
            </a:r>
          </a:p>
          <a:p>
            <a:pPr marL="914400" lvl="1" indent="-457200">
              <a:buFont typeface="+mj-lt"/>
              <a:buAutoNum type="alphaLcParenR"/>
            </a:pPr>
            <a:r>
              <a:rPr lang="en-US" dirty="0" smtClean="0"/>
              <a:t>What resources presented?  </a:t>
            </a:r>
          </a:p>
          <a:p>
            <a:pPr marL="914400" lvl="1" indent="-457200">
              <a:buFont typeface="+mj-lt"/>
              <a:buAutoNum type="alphaLcParenR"/>
            </a:pPr>
            <a:r>
              <a:rPr lang="en-US" dirty="0" smtClean="0"/>
              <a:t>What has been useful?  </a:t>
            </a:r>
          </a:p>
          <a:p>
            <a:pPr marL="914400" lvl="1" indent="-457200">
              <a:buFont typeface="+mj-lt"/>
              <a:buAutoNum type="alphaLcParenR"/>
            </a:pPr>
            <a:r>
              <a:rPr lang="en-US" dirty="0" smtClean="0"/>
              <a:t>What topics have and have not been adequately presented?</a:t>
            </a:r>
          </a:p>
          <a:p>
            <a:pPr marL="514350" indent="-514350">
              <a:buFont typeface="+mj-lt"/>
              <a:buAutoNum type="arabicPeriod"/>
            </a:pPr>
            <a:r>
              <a:rPr lang="en-US" dirty="0" smtClean="0"/>
              <a:t>Develop schedule for next year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526" y="140883"/>
            <a:ext cx="4075132" cy="2718695"/>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8346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547435" y="473336"/>
            <a:ext cx="11860696" cy="1189037"/>
          </a:xfrm>
        </p:spPr>
        <p:txBody>
          <a:bodyPr/>
          <a:lstStyle/>
          <a:p>
            <a:pPr eaLnBrk="1" hangingPunct="1"/>
            <a:r>
              <a:rPr lang="en-US" sz="3600" dirty="0">
                <a:latin typeface="Calibri" pitchFamily="34" charset="0"/>
                <a:cs typeface="Helvetica" pitchFamily="34" charset="0"/>
              </a:rPr>
              <a:t>Why 10 minute Faculty </a:t>
            </a:r>
            <a:r>
              <a:rPr lang="en-US" sz="3600" dirty="0" smtClean="0">
                <a:latin typeface="Calibri" pitchFamily="34" charset="0"/>
                <a:cs typeface="Helvetica" pitchFamily="34" charset="0"/>
              </a:rPr>
              <a:t>Development mini-sessions </a:t>
            </a:r>
            <a:r>
              <a:rPr lang="en-US" sz="3600" dirty="0">
                <a:latin typeface="Calibri" pitchFamily="34" charset="0"/>
                <a:cs typeface="Helvetica" pitchFamily="34" charset="0"/>
              </a:rPr>
              <a:t>work</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423" y="4427218"/>
            <a:ext cx="2459779" cy="1844834"/>
          </a:xfrm>
          <a:prstGeom prst="rect">
            <a:avLst/>
          </a:prstGeom>
        </p:spPr>
      </p:pic>
      <p:sp>
        <p:nvSpPr>
          <p:cNvPr id="3" name="TextBox 2"/>
          <p:cNvSpPr txBox="1"/>
          <p:nvPr/>
        </p:nvSpPr>
        <p:spPr>
          <a:xfrm>
            <a:off x="7963593" y="1845425"/>
            <a:ext cx="184731" cy="369332"/>
          </a:xfrm>
          <a:prstGeom prst="rect">
            <a:avLst/>
          </a:prstGeom>
          <a:noFill/>
        </p:spPr>
        <p:txBody>
          <a:bodyPr wrap="none" rtlCol="0">
            <a:spAutoFit/>
          </a:bodyPr>
          <a:lstStyle/>
          <a:p>
            <a:endParaRPr lang="en-US" dirty="0"/>
          </a:p>
        </p:txBody>
      </p:sp>
      <p:sp>
        <p:nvSpPr>
          <p:cNvPr id="15" name="Right Arrow 14"/>
          <p:cNvSpPr/>
          <p:nvPr/>
        </p:nvSpPr>
        <p:spPr>
          <a:xfrm>
            <a:off x="2548777" y="5548777"/>
            <a:ext cx="2059825" cy="4530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19638">
            <a:off x="3061980" y="3839634"/>
            <a:ext cx="1845425" cy="64633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000437">
            <a:off x="4003076" y="2905371"/>
            <a:ext cx="1709070" cy="64189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802183" y="2213143"/>
            <a:ext cx="630612" cy="153766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496143">
            <a:off x="7013981" y="2378343"/>
            <a:ext cx="549265" cy="163550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2747612">
            <a:off x="7803580" y="3566564"/>
            <a:ext cx="504753" cy="146321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Down Arrow 20"/>
          <p:cNvSpPr/>
          <p:nvPr/>
        </p:nvSpPr>
        <p:spPr>
          <a:xfrm rot="5400000">
            <a:off x="8225311" y="4862702"/>
            <a:ext cx="507497" cy="1837529"/>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64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547435" y="473336"/>
            <a:ext cx="11860696" cy="1189037"/>
          </a:xfrm>
        </p:spPr>
        <p:txBody>
          <a:bodyPr/>
          <a:lstStyle/>
          <a:p>
            <a:pPr eaLnBrk="1" hangingPunct="1"/>
            <a:r>
              <a:rPr lang="en-US" sz="3600" dirty="0">
                <a:latin typeface="Calibri" pitchFamily="34" charset="0"/>
                <a:cs typeface="Helvetica" pitchFamily="34" charset="0"/>
              </a:rPr>
              <a:t>Why 10 minute Faculty </a:t>
            </a:r>
            <a:r>
              <a:rPr lang="en-US" sz="3600" dirty="0" smtClean="0">
                <a:latin typeface="Calibri" pitchFamily="34" charset="0"/>
                <a:cs typeface="Helvetica" pitchFamily="34" charset="0"/>
              </a:rPr>
              <a:t>Development mini-sessions </a:t>
            </a:r>
            <a:r>
              <a:rPr lang="en-US" sz="3600" dirty="0">
                <a:latin typeface="Calibri" pitchFamily="34" charset="0"/>
                <a:cs typeface="Helvetica" pitchFamily="34" charset="0"/>
              </a:rPr>
              <a:t>work</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423" y="4427218"/>
            <a:ext cx="2459779" cy="1844834"/>
          </a:xfrm>
          <a:prstGeom prst="rect">
            <a:avLst/>
          </a:prstGeom>
        </p:spPr>
      </p:pic>
      <p:sp>
        <p:nvSpPr>
          <p:cNvPr id="3" name="TextBox 2"/>
          <p:cNvSpPr txBox="1"/>
          <p:nvPr/>
        </p:nvSpPr>
        <p:spPr>
          <a:xfrm>
            <a:off x="7963593" y="1845425"/>
            <a:ext cx="184731" cy="369332"/>
          </a:xfrm>
          <a:prstGeom prst="rect">
            <a:avLst/>
          </a:prstGeom>
          <a:noFill/>
        </p:spPr>
        <p:txBody>
          <a:bodyPr wrap="none" rtlCol="0">
            <a:spAutoFit/>
          </a:bodyPr>
          <a:lstStyle/>
          <a:p>
            <a:endParaRPr lang="en-US" dirty="0"/>
          </a:p>
        </p:txBody>
      </p:sp>
      <p:sp>
        <p:nvSpPr>
          <p:cNvPr id="5" name="TextBox 4"/>
          <p:cNvSpPr txBox="1"/>
          <p:nvPr/>
        </p:nvSpPr>
        <p:spPr>
          <a:xfrm>
            <a:off x="1438482" y="3040525"/>
            <a:ext cx="1768561" cy="830997"/>
          </a:xfrm>
          <a:prstGeom prst="rect">
            <a:avLst/>
          </a:prstGeom>
          <a:solidFill>
            <a:schemeClr val="accent2">
              <a:lumMod val="60000"/>
              <a:lumOff val="40000"/>
            </a:schemeClr>
          </a:solidFill>
          <a:ln>
            <a:solidFill>
              <a:schemeClr val="tx1"/>
            </a:solidFill>
          </a:ln>
        </p:spPr>
        <p:txBody>
          <a:bodyPr wrap="none" rtlCol="0">
            <a:spAutoFit/>
          </a:bodyPr>
          <a:lstStyle/>
          <a:p>
            <a:r>
              <a:rPr lang="en-US" sz="2400" dirty="0" smtClean="0"/>
              <a:t>Participation</a:t>
            </a:r>
          </a:p>
          <a:p>
            <a:r>
              <a:rPr lang="en-US" sz="2400" dirty="0"/>
              <a:t>o</a:t>
            </a:r>
            <a:r>
              <a:rPr lang="en-US" sz="2400" dirty="0" smtClean="0"/>
              <a:t>f all faculty</a:t>
            </a:r>
            <a:endParaRPr lang="en-US" sz="2400" dirty="0"/>
          </a:p>
        </p:txBody>
      </p:sp>
      <p:sp>
        <p:nvSpPr>
          <p:cNvPr id="6" name="TextBox 5"/>
          <p:cNvSpPr txBox="1"/>
          <p:nvPr/>
        </p:nvSpPr>
        <p:spPr>
          <a:xfrm>
            <a:off x="2781413" y="1807089"/>
            <a:ext cx="1682566" cy="830997"/>
          </a:xfrm>
          <a:prstGeom prst="rect">
            <a:avLst/>
          </a:prstGeom>
          <a:solidFill>
            <a:srgbClr val="92D050"/>
          </a:solidFill>
          <a:ln>
            <a:solidFill>
              <a:schemeClr val="tx1"/>
            </a:solidFill>
          </a:ln>
        </p:spPr>
        <p:txBody>
          <a:bodyPr wrap="square" rtlCol="0">
            <a:spAutoFit/>
          </a:bodyPr>
          <a:lstStyle/>
          <a:p>
            <a:pPr algn="ctr"/>
            <a:r>
              <a:rPr lang="en-US" sz="2400" dirty="0" smtClean="0"/>
              <a:t>Dedicated</a:t>
            </a:r>
          </a:p>
          <a:p>
            <a:pPr algn="ctr"/>
            <a:r>
              <a:rPr lang="en-US" sz="2400" dirty="0" smtClean="0"/>
              <a:t>time</a:t>
            </a:r>
            <a:endParaRPr lang="en-US" sz="2400" dirty="0"/>
          </a:p>
        </p:txBody>
      </p:sp>
      <p:sp>
        <p:nvSpPr>
          <p:cNvPr id="8" name="TextBox 7"/>
          <p:cNvSpPr txBox="1"/>
          <p:nvPr/>
        </p:nvSpPr>
        <p:spPr>
          <a:xfrm>
            <a:off x="5380003" y="1441965"/>
            <a:ext cx="1474971" cy="830997"/>
          </a:xfrm>
          <a:prstGeom prst="rect">
            <a:avLst/>
          </a:prstGeom>
          <a:solidFill>
            <a:schemeClr val="accent2"/>
          </a:solidFill>
          <a:ln>
            <a:solidFill>
              <a:schemeClr val="tx1"/>
            </a:solidFill>
          </a:ln>
        </p:spPr>
        <p:txBody>
          <a:bodyPr wrap="square" rtlCol="0">
            <a:spAutoFit/>
          </a:bodyPr>
          <a:lstStyle/>
          <a:p>
            <a:pPr algn="ctr"/>
            <a:r>
              <a:rPr lang="en-US" sz="2400" dirty="0" smtClean="0"/>
              <a:t>Culture of FD</a:t>
            </a:r>
            <a:endParaRPr lang="en-US" sz="2400" dirty="0"/>
          </a:p>
        </p:txBody>
      </p:sp>
      <p:sp>
        <p:nvSpPr>
          <p:cNvPr id="9" name="TextBox 8"/>
          <p:cNvSpPr txBox="1"/>
          <p:nvPr/>
        </p:nvSpPr>
        <p:spPr>
          <a:xfrm>
            <a:off x="8458368" y="3155769"/>
            <a:ext cx="1204369" cy="830997"/>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2400" dirty="0" smtClean="0"/>
              <a:t>Time to </a:t>
            </a:r>
          </a:p>
          <a:p>
            <a:pPr algn="ctr"/>
            <a:r>
              <a:rPr lang="en-US" sz="2400" dirty="0" smtClean="0"/>
              <a:t>bond</a:t>
            </a:r>
            <a:endParaRPr lang="en-US" sz="2400" dirty="0"/>
          </a:p>
        </p:txBody>
      </p:sp>
      <p:sp>
        <p:nvSpPr>
          <p:cNvPr id="12" name="TextBox 11"/>
          <p:cNvSpPr txBox="1"/>
          <p:nvPr/>
        </p:nvSpPr>
        <p:spPr>
          <a:xfrm>
            <a:off x="9397824" y="5071723"/>
            <a:ext cx="1839030" cy="1200329"/>
          </a:xfrm>
          <a:prstGeom prst="rect">
            <a:avLst/>
          </a:prstGeom>
          <a:solidFill>
            <a:schemeClr val="accent5">
              <a:lumMod val="60000"/>
              <a:lumOff val="40000"/>
            </a:schemeClr>
          </a:solidFill>
          <a:ln>
            <a:solidFill>
              <a:schemeClr val="tx1"/>
            </a:solidFill>
          </a:ln>
        </p:spPr>
        <p:txBody>
          <a:bodyPr wrap="none" rtlCol="0">
            <a:spAutoFit/>
          </a:bodyPr>
          <a:lstStyle/>
          <a:p>
            <a:r>
              <a:rPr lang="en-US" sz="2400" dirty="0" smtClean="0"/>
              <a:t>Stimulating/</a:t>
            </a:r>
          </a:p>
          <a:p>
            <a:r>
              <a:rPr lang="en-US" sz="2400" dirty="0" smtClean="0"/>
              <a:t>Step outside</a:t>
            </a:r>
          </a:p>
          <a:p>
            <a:r>
              <a:rPr lang="en-US" sz="2400" dirty="0"/>
              <a:t>c</a:t>
            </a:r>
            <a:r>
              <a:rPr lang="en-US" sz="2400" dirty="0" smtClean="0"/>
              <a:t>omfort zone</a:t>
            </a:r>
            <a:endParaRPr lang="en-US" sz="2400" dirty="0"/>
          </a:p>
        </p:txBody>
      </p:sp>
      <p:sp>
        <p:nvSpPr>
          <p:cNvPr id="13" name="TextBox 12"/>
          <p:cNvSpPr txBox="1"/>
          <p:nvPr/>
        </p:nvSpPr>
        <p:spPr>
          <a:xfrm>
            <a:off x="7474910" y="2053057"/>
            <a:ext cx="2491516" cy="461665"/>
          </a:xfrm>
          <a:prstGeom prst="rect">
            <a:avLst/>
          </a:prstGeom>
          <a:solidFill>
            <a:schemeClr val="accent4"/>
          </a:solidFill>
          <a:ln>
            <a:solidFill>
              <a:schemeClr val="tx1"/>
            </a:solidFill>
          </a:ln>
        </p:spPr>
        <p:txBody>
          <a:bodyPr wrap="none" rtlCol="0">
            <a:spAutoFit/>
          </a:bodyPr>
          <a:lstStyle/>
          <a:p>
            <a:r>
              <a:rPr lang="en-US" sz="2400" dirty="0" smtClean="0"/>
              <a:t>Uses “Brain Rules”</a:t>
            </a:r>
          </a:p>
        </p:txBody>
      </p:sp>
      <p:sp>
        <p:nvSpPr>
          <p:cNvPr id="14" name="TextBox 13"/>
          <p:cNvSpPr txBox="1"/>
          <p:nvPr/>
        </p:nvSpPr>
        <p:spPr>
          <a:xfrm>
            <a:off x="547435" y="5113563"/>
            <a:ext cx="2001342" cy="1323439"/>
          </a:xfrm>
          <a:prstGeom prst="rect">
            <a:avLst/>
          </a:prstGeom>
          <a:solidFill>
            <a:srgbClr val="FFFF00"/>
          </a:solidFill>
          <a:ln>
            <a:solidFill>
              <a:schemeClr val="tx1"/>
            </a:solidFill>
          </a:ln>
        </p:spPr>
        <p:txBody>
          <a:bodyPr wrap="square" rtlCol="0">
            <a:spAutoFit/>
          </a:bodyPr>
          <a:lstStyle/>
          <a:p>
            <a:pPr algn="ctr"/>
            <a:r>
              <a:rPr lang="en-US" sz="2000" dirty="0" smtClean="0"/>
              <a:t>Better understanding/</a:t>
            </a:r>
          </a:p>
          <a:p>
            <a:pPr algn="ctr"/>
            <a:r>
              <a:rPr lang="en-US" sz="2000" dirty="0"/>
              <a:t>a</a:t>
            </a:r>
            <a:r>
              <a:rPr lang="en-US" sz="2000" dirty="0" smtClean="0"/>
              <a:t>ppreciation of</a:t>
            </a:r>
          </a:p>
          <a:p>
            <a:pPr algn="ctr"/>
            <a:r>
              <a:rPr lang="en-US" sz="2000" dirty="0"/>
              <a:t>e</a:t>
            </a:r>
            <a:r>
              <a:rPr lang="en-US" sz="2000" dirty="0" smtClean="0"/>
              <a:t>ach other</a:t>
            </a:r>
            <a:endParaRPr lang="en-US" sz="2000" dirty="0"/>
          </a:p>
        </p:txBody>
      </p:sp>
      <p:sp>
        <p:nvSpPr>
          <p:cNvPr id="15" name="Right Arrow 14"/>
          <p:cNvSpPr/>
          <p:nvPr/>
        </p:nvSpPr>
        <p:spPr>
          <a:xfrm>
            <a:off x="2548777" y="5548777"/>
            <a:ext cx="2059825" cy="4530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19638">
            <a:off x="3061980" y="3839634"/>
            <a:ext cx="1845425" cy="64633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000437">
            <a:off x="4003076" y="2905371"/>
            <a:ext cx="1709070" cy="64189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802183" y="2213143"/>
            <a:ext cx="630612" cy="153766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496143">
            <a:off x="7013981" y="2378343"/>
            <a:ext cx="549265" cy="163550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2747612">
            <a:off x="7803580" y="3566564"/>
            <a:ext cx="504753" cy="146321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Down Arrow 20"/>
          <p:cNvSpPr/>
          <p:nvPr/>
        </p:nvSpPr>
        <p:spPr>
          <a:xfrm rot="5400000">
            <a:off x="8225311" y="4862702"/>
            <a:ext cx="507497" cy="1837529"/>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56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pPr eaLnBrk="1" hangingPunct="1"/>
            <a:r>
              <a:rPr lang="en-US" sz="3600" dirty="0">
                <a:latin typeface="Calibri" pitchFamily="34" charset="0"/>
                <a:cs typeface="Helvetica" pitchFamily="34" charset="0"/>
              </a:rPr>
              <a:t>Challenges of 10 minute </a:t>
            </a:r>
            <a:r>
              <a:rPr lang="en-US" sz="3600" dirty="0" smtClean="0">
                <a:latin typeface="Calibri" pitchFamily="34" charset="0"/>
                <a:cs typeface="Helvetica" pitchFamily="34" charset="0"/>
              </a:rPr>
              <a:t>Faculty </a:t>
            </a:r>
            <a:r>
              <a:rPr lang="en-US" sz="3600" dirty="0">
                <a:latin typeface="Calibri" pitchFamily="34" charset="0"/>
                <a:cs typeface="Helvetica" pitchFamily="34" charset="0"/>
              </a:rPr>
              <a:t>Development</a:t>
            </a:r>
          </a:p>
        </p:txBody>
      </p:sp>
      <p:sp>
        <p:nvSpPr>
          <p:cNvPr id="34818" name="Rectangle 3"/>
          <p:cNvSpPr>
            <a:spLocks noGrp="1"/>
          </p:cNvSpPr>
          <p:nvPr>
            <p:ph type="body" idx="4294967295"/>
          </p:nvPr>
        </p:nvSpPr>
        <p:spPr/>
        <p:txBody>
          <a:bodyPr/>
          <a:lstStyle/>
          <a:p>
            <a:pPr eaLnBrk="1" hangingPunct="1"/>
            <a:r>
              <a:rPr lang="en-US" dirty="0" smtClean="0">
                <a:latin typeface="Calibri" pitchFamily="34" charset="0"/>
                <a:cs typeface="Helvetica" pitchFamily="34" charset="0"/>
              </a:rPr>
              <a:t>Different needs of faculty </a:t>
            </a:r>
          </a:p>
          <a:p>
            <a:pPr eaLnBrk="1" hangingPunct="1"/>
            <a:r>
              <a:rPr lang="en-US" dirty="0" smtClean="0">
                <a:latin typeface="Calibri" pitchFamily="34" charset="0"/>
                <a:cs typeface="Helvetica" pitchFamily="34" charset="0"/>
              </a:rPr>
              <a:t>Competing priorities </a:t>
            </a:r>
          </a:p>
          <a:p>
            <a:pPr eaLnBrk="1" hangingPunct="1"/>
            <a:r>
              <a:rPr lang="en-US" dirty="0" smtClean="0">
                <a:latin typeface="Calibri" pitchFamily="34" charset="0"/>
                <a:cs typeface="Helvetica" pitchFamily="34" charset="0"/>
              </a:rPr>
              <a:t>Time constraints</a:t>
            </a:r>
          </a:p>
          <a:p>
            <a:pPr eaLnBrk="1" hangingPunct="1"/>
            <a:r>
              <a:rPr lang="en-US" dirty="0" smtClean="0">
                <a:latin typeface="Calibri" pitchFamily="34" charset="0"/>
                <a:cs typeface="Helvetica" pitchFamily="34" charset="0"/>
              </a:rPr>
              <a:t>Minimal prior training</a:t>
            </a:r>
          </a:p>
          <a:p>
            <a:pPr eaLnBrk="1" hangingPunct="1"/>
            <a:r>
              <a:rPr lang="en-US" dirty="0" smtClean="0">
                <a:latin typeface="Calibri" pitchFamily="34" charset="0"/>
                <a:cs typeface="Helvetica" pitchFamily="34" charset="0"/>
              </a:rPr>
              <a:t>Keeping resources updated for future access</a:t>
            </a:r>
          </a:p>
          <a:p>
            <a:pPr eaLnBrk="1" hangingPunct="1"/>
            <a:r>
              <a:rPr lang="en-US" dirty="0">
                <a:latin typeface="Calibri" pitchFamily="34" charset="0"/>
                <a:cs typeface="Helvetica" pitchFamily="34" charset="0"/>
              </a:rPr>
              <a:t>L</a:t>
            </a:r>
            <a:r>
              <a:rPr lang="en-US" dirty="0" smtClean="0">
                <a:latin typeface="Calibri" pitchFamily="34" charset="0"/>
                <a:cs typeface="Helvetica" pitchFamily="34" charset="0"/>
              </a:rPr>
              <a:t>ack of institutional support</a:t>
            </a:r>
          </a:p>
          <a:p>
            <a:pPr eaLnBrk="1" hangingPunct="1"/>
            <a:endParaRPr lang="en-US" dirty="0" smtClean="0">
              <a:latin typeface="Calibri" pitchFamily="34" charset="0"/>
              <a:cs typeface="Helvetica" pitchFamily="34" charset="0"/>
            </a:endParaRP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7296" y="1690688"/>
            <a:ext cx="1931781" cy="191261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295" y="5115410"/>
            <a:ext cx="1993575" cy="14048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283" y="4433185"/>
            <a:ext cx="4987633" cy="2161308"/>
          </a:xfrm>
          <a:prstGeom prst="rect">
            <a:avLst/>
          </a:prstGeom>
        </p:spPr>
      </p:pic>
    </p:spTree>
    <p:custDataLst>
      <p:tags r:id="rId1"/>
    </p:custDataLst>
    <p:extLst>
      <p:ext uri="{BB962C8B-B14F-4D97-AF65-F5344CB8AC3E}">
        <p14:creationId xmlns:p14="http://schemas.microsoft.com/office/powerpoint/2010/main" val="12725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818">
                                            <p:txEl>
                                              <p:pRg st="4" end="4"/>
                                            </p:txEl>
                                          </p:spTgt>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idx="4294967295"/>
          </p:nvPr>
        </p:nvSpPr>
        <p:spPr>
          <a:xfrm>
            <a:off x="2209800" y="2130426"/>
            <a:ext cx="7772400" cy="1470025"/>
          </a:xfrm>
        </p:spPr>
        <p:txBody>
          <a:bodyPr>
            <a:normAutofit fontScale="90000"/>
          </a:bodyPr>
          <a:lstStyle/>
          <a:p>
            <a:pPr eaLnBrk="1" hangingPunct="1">
              <a:defRPr/>
            </a:pPr>
            <a:r>
              <a:rPr lang="en-US" dirty="0"/>
              <a:t/>
            </a:r>
            <a:br>
              <a:rPr lang="en-US" dirty="0"/>
            </a:br>
            <a:r>
              <a:rPr lang="en-US" dirty="0"/>
              <a:t/>
            </a:r>
            <a:br>
              <a:rPr lang="en-US" dirty="0"/>
            </a:br>
            <a:endParaRPr lang="en-US" dirty="0"/>
          </a:p>
        </p:txBody>
      </p:sp>
      <p:sp>
        <p:nvSpPr>
          <p:cNvPr id="30723" name="Subtitle 4"/>
          <p:cNvSpPr>
            <a:spLocks noGrp="1"/>
          </p:cNvSpPr>
          <p:nvPr>
            <p:ph type="subTitle" idx="4294967295"/>
          </p:nvPr>
        </p:nvSpPr>
        <p:spPr>
          <a:xfrm>
            <a:off x="1631066" y="363736"/>
            <a:ext cx="10560934" cy="886984"/>
          </a:xfrm>
          <a:solidFill>
            <a:schemeClr val="accent2">
              <a:lumMod val="75000"/>
            </a:schemeClr>
          </a:solidFill>
        </p:spPr>
        <p:txBody>
          <a:bodyPr>
            <a:noAutofit/>
          </a:bodyPr>
          <a:lstStyle/>
          <a:p>
            <a:pPr marL="0" indent="0" algn="ctr">
              <a:buNone/>
              <a:defRPr/>
            </a:pPr>
            <a:r>
              <a:rPr lang="en-US" sz="2000" dirty="0">
                <a:solidFill>
                  <a:srgbClr val="FFFFFF"/>
                </a:solidFill>
              </a:rPr>
              <a:t>Practice Meditation to </a:t>
            </a:r>
            <a:r>
              <a:rPr lang="en-US" sz="2000" b="1" dirty="0" smtClean="0">
                <a:solidFill>
                  <a:srgbClr val="FFFFFF"/>
                </a:solidFill>
              </a:rPr>
              <a:t>Maintain </a:t>
            </a:r>
            <a:r>
              <a:rPr lang="en-US" sz="2000" b="1" dirty="0">
                <a:solidFill>
                  <a:srgbClr val="FFFFFF"/>
                </a:solidFill>
              </a:rPr>
              <a:t>Inner Peace</a:t>
            </a:r>
            <a:r>
              <a:rPr lang="en-US" sz="2000" dirty="0">
                <a:solidFill>
                  <a:srgbClr val="FFFFFF"/>
                </a:solidFill>
              </a:rPr>
              <a:t> and </a:t>
            </a:r>
            <a:r>
              <a:rPr lang="en-US" sz="2000" dirty="0" smtClean="0">
                <a:solidFill>
                  <a:srgbClr val="FFFFFF"/>
                </a:solidFill>
              </a:rPr>
              <a:t> Maximize </a:t>
            </a:r>
            <a:r>
              <a:rPr lang="en-US" sz="2000" dirty="0">
                <a:solidFill>
                  <a:srgbClr val="FFFFFF"/>
                </a:solidFill>
              </a:rPr>
              <a:t>Work Performance and </a:t>
            </a:r>
            <a:r>
              <a:rPr lang="en-US" sz="2000" dirty="0" smtClean="0">
                <a:solidFill>
                  <a:srgbClr val="FFFFFF"/>
                </a:solidFill>
              </a:rPr>
              <a:t>Teaching</a:t>
            </a:r>
          </a:p>
          <a:p>
            <a:pPr marL="0" indent="0" algn="ctr">
              <a:buNone/>
              <a:defRPr/>
            </a:pPr>
            <a:r>
              <a:rPr lang="en-US" sz="2400" dirty="0" smtClean="0">
                <a:solidFill>
                  <a:srgbClr val="FFFFFF"/>
                </a:solidFill>
              </a:rPr>
              <a:t>Phi-Yen Nguyen-</a:t>
            </a:r>
            <a:r>
              <a:rPr lang="en-US" sz="2400" dirty="0" err="1" smtClean="0">
                <a:solidFill>
                  <a:srgbClr val="FFFFFF"/>
                </a:solidFill>
              </a:rPr>
              <a:t>Tuong</a:t>
            </a:r>
            <a:r>
              <a:rPr lang="en-US" sz="2400" dirty="0" smtClean="0">
                <a:solidFill>
                  <a:srgbClr val="FFFFFF"/>
                </a:solidFill>
              </a:rPr>
              <a:t>, MD</a:t>
            </a:r>
            <a:endParaRPr lang="en-US" sz="2400" dirty="0">
              <a:solidFill>
                <a:srgbClr val="FFFFFF"/>
              </a:solidFill>
            </a:endParaRPr>
          </a:p>
        </p:txBody>
      </p:sp>
      <p:pic>
        <p:nvPicPr>
          <p:cNvPr id="4" name="Picture 8" descr="/Nguyen-Tuong_Phi-YenMD.jpg?v=1">
            <a:hlinkClick r:id="rId3"/>
          </p:cNvPr>
          <p:cNvPicPr>
            <a:picLocks noChangeAspect="1" noChangeArrowheads="1"/>
          </p:cNvPicPr>
          <p:nvPr/>
        </p:nvPicPr>
        <p:blipFill>
          <a:blip r:embed="rId4"/>
          <a:srcRect/>
          <a:stretch>
            <a:fillRect/>
          </a:stretch>
        </p:blipFill>
        <p:spPr bwMode="auto">
          <a:xfrm>
            <a:off x="10491623" y="1250720"/>
            <a:ext cx="1533153" cy="2003746"/>
          </a:xfrm>
          <a:prstGeom prst="rect">
            <a:avLst/>
          </a:prstGeom>
          <a:ln>
            <a:noFill/>
          </a:ln>
          <a:effectLst>
            <a:outerShdw blurRad="190500" algn="tl" rotWithShape="0">
              <a:srgbClr val="000000">
                <a:alpha val="70000"/>
              </a:srgbClr>
            </a:outerShdw>
          </a:effectLst>
        </p:spPr>
      </p:pic>
      <p:sp>
        <p:nvSpPr>
          <p:cNvPr id="2" name="TextBox 1"/>
          <p:cNvSpPr txBox="1"/>
          <p:nvPr/>
        </p:nvSpPr>
        <p:spPr>
          <a:xfrm rot="20366608">
            <a:off x="69679" y="422508"/>
            <a:ext cx="2054473" cy="769441"/>
          </a:xfrm>
          <a:prstGeom prst="rect">
            <a:avLst/>
          </a:prstGeom>
          <a:solidFill>
            <a:srgbClr val="FF0000"/>
          </a:solidFill>
        </p:spPr>
        <p:txBody>
          <a:bodyPr wrap="none" rtlCol="0">
            <a:spAutoFit/>
          </a:bodyPr>
          <a:lstStyle/>
          <a:p>
            <a:r>
              <a:rPr lang="en-US" sz="4400" dirty="0" smtClean="0"/>
              <a:t>SAMPLE</a:t>
            </a:r>
            <a:endParaRPr lang="en-US" sz="4400" dirty="0"/>
          </a:p>
        </p:txBody>
      </p:sp>
      <p:pic>
        <p:nvPicPr>
          <p:cNvPr id="6" name="Content Placeholder 3" descr="Meditation room 2.jpg"/>
          <p:cNvPicPr>
            <a:picLocks noChangeAspect="1"/>
          </p:cNvPicPr>
          <p:nvPr/>
        </p:nvPicPr>
        <p:blipFill>
          <a:blip r:embed="rId5"/>
          <a:srcRect/>
          <a:stretch>
            <a:fillRect/>
          </a:stretch>
        </p:blipFill>
        <p:spPr>
          <a:xfrm>
            <a:off x="279295" y="1901016"/>
            <a:ext cx="2451317" cy="1928841"/>
          </a:xfrm>
          <a:prstGeom prst="rect">
            <a:avLst/>
          </a:prstGeom>
          <a:ln>
            <a:solidFill>
              <a:schemeClr val="accent2">
                <a:lumMod val="75000"/>
              </a:schemeClr>
            </a:solidFill>
          </a:ln>
        </p:spPr>
      </p:pic>
      <p:pic>
        <p:nvPicPr>
          <p:cNvPr id="7" name="Content Placeholder 3" descr="divider 1.jpg"/>
          <p:cNvPicPr>
            <a:picLocks noChangeAspect="1"/>
          </p:cNvPicPr>
          <p:nvPr/>
        </p:nvPicPr>
        <p:blipFill>
          <a:blip r:embed="rId6"/>
          <a:srcRect/>
          <a:stretch>
            <a:fillRect/>
          </a:stretch>
        </p:blipFill>
        <p:spPr>
          <a:xfrm>
            <a:off x="3472208" y="1788995"/>
            <a:ext cx="1736337" cy="2152882"/>
          </a:xfrm>
          <a:prstGeom prst="rect">
            <a:avLst/>
          </a:prstGeom>
          <a:ln>
            <a:solidFill>
              <a:srgbClr val="002060"/>
            </a:solidFill>
          </a:ln>
        </p:spPr>
      </p:pic>
      <p:sp>
        <p:nvSpPr>
          <p:cNvPr id="8" name="Rectangle 4"/>
          <p:cNvSpPr txBox="1">
            <a:spLocks/>
          </p:cNvSpPr>
          <p:nvPr/>
        </p:nvSpPr>
        <p:spPr>
          <a:xfrm>
            <a:off x="5686390" y="2240560"/>
            <a:ext cx="4379422" cy="1143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Quiet Place, Calming Colors</a:t>
            </a:r>
            <a:r>
              <a:rPr lang="en-US" sz="2400" dirty="0" smtClean="0"/>
              <a:t> </a:t>
            </a:r>
            <a:br>
              <a:rPr lang="en-US" sz="2400" dirty="0" smtClean="0"/>
            </a:br>
            <a:r>
              <a:rPr lang="en-US" sz="2000" dirty="0" smtClean="0"/>
              <a:t> to achieve Focus, Clarity, Peace.</a:t>
            </a:r>
            <a:r>
              <a:rPr lang="en-US" sz="3600" dirty="0" smtClean="0"/>
              <a:t> </a:t>
            </a:r>
            <a:endParaRPr lang="en-US" sz="3600" dirty="0"/>
          </a:p>
        </p:txBody>
      </p:sp>
      <p:pic>
        <p:nvPicPr>
          <p:cNvPr id="9" name="Picture 7" descr="zafucoolsm"/>
          <p:cNvPicPr>
            <a:picLocks noChangeAspect="1" noChangeArrowheads="1"/>
          </p:cNvPicPr>
          <p:nvPr/>
        </p:nvPicPr>
        <p:blipFill>
          <a:blip r:embed="rId7"/>
          <a:srcRect/>
          <a:stretch>
            <a:fillRect/>
          </a:stretch>
        </p:blipFill>
        <p:spPr>
          <a:xfrm>
            <a:off x="6390917" y="4826408"/>
            <a:ext cx="2306654" cy="1498781"/>
          </a:xfrm>
          <a:prstGeom prst="rect">
            <a:avLst/>
          </a:prstGeom>
          <a:ln>
            <a:solidFill>
              <a:srgbClr val="002060"/>
            </a:solidFill>
          </a:ln>
        </p:spPr>
      </p:pic>
      <p:pic>
        <p:nvPicPr>
          <p:cNvPr id="10" name="Picture 9" descr="meditation_009"/>
          <p:cNvPicPr>
            <a:picLocks noChangeAspect="1" noChangeArrowheads="1"/>
          </p:cNvPicPr>
          <p:nvPr/>
        </p:nvPicPr>
        <p:blipFill>
          <a:blip r:embed="rId8"/>
          <a:srcRect/>
          <a:stretch>
            <a:fillRect/>
          </a:stretch>
        </p:blipFill>
        <p:spPr bwMode="auto">
          <a:xfrm>
            <a:off x="8979461" y="4008437"/>
            <a:ext cx="1933426" cy="2697163"/>
          </a:xfrm>
          <a:prstGeom prst="rect">
            <a:avLst/>
          </a:prstGeom>
          <a:noFill/>
          <a:ln w="9525">
            <a:solidFill>
              <a:srgbClr val="002060"/>
            </a:solidFill>
            <a:miter lim="800000"/>
            <a:headEnd/>
            <a:tailEnd/>
          </a:ln>
        </p:spPr>
      </p:pic>
      <p:sp>
        <p:nvSpPr>
          <p:cNvPr id="11" name="Rectangle 4"/>
          <p:cNvSpPr txBox="1">
            <a:spLocks/>
          </p:cNvSpPr>
          <p:nvPr/>
        </p:nvSpPr>
        <p:spPr>
          <a:xfrm>
            <a:off x="300001" y="4826409"/>
            <a:ext cx="5276132" cy="1152525"/>
          </a:xfrm>
          <a:prstGeom prst="rect">
            <a:avLst/>
          </a:prstGeom>
          <a:ln>
            <a:solidFill>
              <a:schemeClr val="tx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400" u="sng" dirty="0" smtClean="0"/>
              <a:t>Sit down with some padding</a:t>
            </a:r>
            <a:r>
              <a:rPr lang="en-US" sz="2400" dirty="0" smtClean="0"/>
              <a:t>: Be as comfortable as possible</a:t>
            </a:r>
            <a:br>
              <a:rPr lang="en-US" sz="2400" dirty="0" smtClean="0"/>
            </a:br>
            <a:r>
              <a:rPr lang="en-US" sz="2400" u="sng" dirty="0" smtClean="0"/>
              <a:t> Back straight, Shoulders back, Head level.</a:t>
            </a:r>
            <a:endParaRPr lang="en-US" sz="4000" dirty="0"/>
          </a:p>
        </p:txBody>
      </p:sp>
    </p:spTree>
    <p:custDataLst>
      <p:tags r:id="rId1"/>
    </p:custDataLst>
    <p:extLst>
      <p:ext uri="{BB962C8B-B14F-4D97-AF65-F5344CB8AC3E}">
        <p14:creationId xmlns:p14="http://schemas.microsoft.com/office/powerpoint/2010/main" val="3989269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19844" y="1163147"/>
            <a:ext cx="9336578" cy="1325563"/>
          </a:xfrm>
          <a:solidFill>
            <a:schemeClr val="accent2">
              <a:lumMod val="60000"/>
              <a:lumOff val="40000"/>
            </a:schemeClr>
          </a:solidFill>
          <a:ln w="12700">
            <a:solidFill>
              <a:schemeClr val="tx1"/>
            </a:solidFill>
          </a:ln>
        </p:spPr>
        <p:txBody>
          <a:bodyPr/>
          <a:lstStyle/>
          <a:p>
            <a:pPr eaLnBrk="1" hangingPunct="1"/>
            <a:r>
              <a:rPr lang="en-US" altLang="en-US" sz="4000" dirty="0"/>
              <a:t>Pain Management for </a:t>
            </a:r>
            <a:r>
              <a:rPr lang="en-US" altLang="en-US" sz="4000" dirty="0" smtClean="0"/>
              <a:t>Circumcisions</a:t>
            </a:r>
            <a:br>
              <a:rPr lang="en-US" altLang="en-US" sz="4000" dirty="0" smtClean="0"/>
            </a:br>
            <a:r>
              <a:rPr lang="en-US" altLang="en-US" sz="4000" dirty="0" smtClean="0"/>
              <a:t>Kathleen Santi, MD</a:t>
            </a:r>
            <a:endParaRPr lang="en-US" altLang="en-US" sz="4000" dirty="0"/>
          </a:p>
        </p:txBody>
      </p:sp>
      <p:sp>
        <p:nvSpPr>
          <p:cNvPr id="5123" name="Rectangle 3"/>
          <p:cNvSpPr>
            <a:spLocks noGrp="1" noChangeArrowheads="1"/>
          </p:cNvSpPr>
          <p:nvPr>
            <p:ph type="body" idx="1"/>
          </p:nvPr>
        </p:nvSpPr>
        <p:spPr>
          <a:xfrm>
            <a:off x="1519844" y="2939531"/>
            <a:ext cx="10515600" cy="4351338"/>
          </a:xfrm>
        </p:spPr>
        <p:txBody>
          <a:bodyPr/>
          <a:lstStyle/>
          <a:p>
            <a:pPr eaLnBrk="1" hangingPunct="1"/>
            <a:r>
              <a:rPr lang="en-US" altLang="en-US" dirty="0" smtClean="0"/>
              <a:t>AAFP first to promote pain management</a:t>
            </a:r>
          </a:p>
          <a:p>
            <a:pPr eaLnBrk="1" hangingPunct="1"/>
            <a:r>
              <a:rPr lang="en-US" altLang="en-US" dirty="0" smtClean="0"/>
              <a:t>AAP agrees that they have a right</a:t>
            </a:r>
          </a:p>
          <a:p>
            <a:pPr lvl="1" eaLnBrk="1" hangingPunct="1"/>
            <a:r>
              <a:rPr lang="en-US" altLang="en-US" dirty="0" smtClean="0"/>
              <a:t>Task Force on Circumcision. Pediatrics, 2099:103(3) 686-693. Again ’05. Ring block.</a:t>
            </a:r>
          </a:p>
          <a:p>
            <a:pPr lvl="1" eaLnBrk="1" hangingPunct="1"/>
            <a:r>
              <a:rPr lang="en-US" altLang="en-US" dirty="0" smtClean="0"/>
              <a:t>The Assessment &amp; Management Pain in Infants, Children &amp; Adolescents. Pediatrics: 2001, 108 (3), 793-97</a:t>
            </a:r>
          </a:p>
          <a:p>
            <a:pPr eaLnBrk="1" hangingPunct="1"/>
            <a:r>
              <a:rPr lang="en-US" altLang="en-US" dirty="0" smtClean="0"/>
              <a:t>AAPMN (Nursing) have same position</a:t>
            </a:r>
          </a:p>
        </p:txBody>
      </p:sp>
      <p:sp>
        <p:nvSpPr>
          <p:cNvPr id="4" name="TextBox 3"/>
          <p:cNvSpPr txBox="1"/>
          <p:nvPr/>
        </p:nvSpPr>
        <p:spPr>
          <a:xfrm rot="20366608">
            <a:off x="69679" y="422508"/>
            <a:ext cx="2054473" cy="769441"/>
          </a:xfrm>
          <a:prstGeom prst="rect">
            <a:avLst/>
          </a:prstGeom>
          <a:solidFill>
            <a:srgbClr val="FF0000"/>
          </a:solidFill>
        </p:spPr>
        <p:txBody>
          <a:bodyPr wrap="none" rtlCol="0">
            <a:spAutoFit/>
          </a:bodyPr>
          <a:lstStyle/>
          <a:p>
            <a:r>
              <a:rPr lang="en-US" sz="4400" dirty="0" smtClean="0"/>
              <a:t>SAMPLE</a:t>
            </a:r>
            <a:endParaRPr lang="en-US" sz="4400" dirty="0"/>
          </a:p>
        </p:txBody>
      </p:sp>
    </p:spTree>
    <p:extLst>
      <p:ext uri="{BB962C8B-B14F-4D97-AF65-F5344CB8AC3E}">
        <p14:creationId xmlns:p14="http://schemas.microsoft.com/office/powerpoint/2010/main" val="755746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140" y="1226760"/>
            <a:ext cx="10515600" cy="1325563"/>
          </a:xfrm>
        </p:spPr>
        <p:txBody>
          <a:bodyPr/>
          <a:lstStyle/>
          <a:p>
            <a:r>
              <a:rPr lang="en-US" dirty="0" smtClean="0"/>
              <a:t>Let’s practice!</a:t>
            </a:r>
            <a:endParaRPr lang="en-US" dirty="0"/>
          </a:p>
        </p:txBody>
      </p:sp>
      <p:sp>
        <p:nvSpPr>
          <p:cNvPr id="3" name="Content Placeholder 2"/>
          <p:cNvSpPr>
            <a:spLocks noGrp="1"/>
          </p:cNvSpPr>
          <p:nvPr>
            <p:ph idx="1"/>
          </p:nvPr>
        </p:nvSpPr>
        <p:spPr>
          <a:xfrm>
            <a:off x="930965" y="2740025"/>
            <a:ext cx="10515600" cy="4351338"/>
          </a:xfrm>
        </p:spPr>
        <p:txBody>
          <a:bodyPr/>
          <a:lstStyle/>
          <a:p>
            <a:r>
              <a:rPr lang="en-US" dirty="0" smtClean="0"/>
              <a:t>Work at your table</a:t>
            </a:r>
          </a:p>
          <a:p>
            <a:r>
              <a:rPr lang="en-US" dirty="0" smtClean="0"/>
              <a:t>Discuss your topic—narrow it down</a:t>
            </a:r>
          </a:p>
          <a:p>
            <a:r>
              <a:rPr lang="en-US" dirty="0" smtClean="0"/>
              <a:t>Find a website or web based resource</a:t>
            </a:r>
          </a:p>
          <a:p>
            <a:r>
              <a:rPr lang="en-US" dirty="0" smtClean="0"/>
              <a:t>Find an article</a:t>
            </a:r>
          </a:p>
          <a:p>
            <a:r>
              <a:rPr lang="en-US" dirty="0" smtClean="0"/>
              <a:t>Choose an interactive activity</a:t>
            </a:r>
          </a:p>
          <a:p>
            <a:r>
              <a:rPr lang="en-US" dirty="0" smtClean="0"/>
              <a:t>Present your idea to the large group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9352" y="768716"/>
            <a:ext cx="3567213" cy="3567213"/>
          </a:xfrm>
          <a:prstGeom prst="rect">
            <a:avLst/>
          </a:prstGeom>
        </p:spPr>
      </p:pic>
    </p:spTree>
    <p:extLst>
      <p:ext uri="{BB962C8B-B14F-4D97-AF65-F5344CB8AC3E}">
        <p14:creationId xmlns:p14="http://schemas.microsoft.com/office/powerpoint/2010/main" val="4184919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696" y="939403"/>
            <a:ext cx="7277179" cy="5080794"/>
          </a:xfrm>
          <a:ln w="76200">
            <a:solidFill>
              <a:schemeClr val="tx1"/>
            </a:solidFill>
          </a:ln>
        </p:spPr>
      </p:pic>
      <p:sp>
        <p:nvSpPr>
          <p:cNvPr id="9" name="TextBox 8"/>
          <p:cNvSpPr txBox="1"/>
          <p:nvPr/>
        </p:nvSpPr>
        <p:spPr>
          <a:xfrm>
            <a:off x="9071187" y="3479800"/>
            <a:ext cx="2282613" cy="646331"/>
          </a:xfrm>
          <a:prstGeom prst="rect">
            <a:avLst/>
          </a:prstGeom>
          <a:noFill/>
        </p:spPr>
        <p:txBody>
          <a:bodyPr wrap="none" rtlCol="0">
            <a:spAutoFit/>
          </a:bodyPr>
          <a:lstStyle/>
          <a:p>
            <a:r>
              <a:rPr lang="en-US" sz="3600" dirty="0" smtClean="0"/>
              <a:t>Questions?</a:t>
            </a:r>
            <a:endParaRPr lang="en-US" sz="3600" dirty="0"/>
          </a:p>
        </p:txBody>
      </p:sp>
    </p:spTree>
    <p:extLst>
      <p:ext uri="{BB962C8B-B14F-4D97-AF65-F5344CB8AC3E}">
        <p14:creationId xmlns:p14="http://schemas.microsoft.com/office/powerpoint/2010/main" val="426797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Seeking Mentorship</a:t>
            </a:r>
            <a:endParaRPr lang="en-US" dirty="0"/>
          </a:p>
        </p:txBody>
      </p:sp>
      <p:sp>
        <p:nvSpPr>
          <p:cNvPr id="3" name="Subtitle 2"/>
          <p:cNvSpPr>
            <a:spLocks noGrp="1"/>
          </p:cNvSpPr>
          <p:nvPr>
            <p:ph type="subTitle" idx="1"/>
          </p:nvPr>
        </p:nvSpPr>
        <p:spPr/>
        <p:txBody>
          <a:bodyPr/>
          <a:lstStyle/>
          <a:p>
            <a:r>
              <a:rPr lang="en-US" dirty="0" smtClean="0"/>
              <a:t>Elise Morris, MD</a:t>
            </a:r>
          </a:p>
        </p:txBody>
      </p:sp>
    </p:spTree>
    <p:extLst>
      <p:ext uri="{BB962C8B-B14F-4D97-AF65-F5344CB8AC3E}">
        <p14:creationId xmlns:p14="http://schemas.microsoft.com/office/powerpoint/2010/main" val="1548046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736600" y="96837"/>
            <a:ext cx="10515600" cy="1325563"/>
          </a:xfrm>
        </p:spPr>
        <p:txBody>
          <a:bodyPr/>
          <a:lstStyle/>
          <a:p>
            <a:r>
              <a:rPr lang="en-US" altLang="en-US" dirty="0" smtClean="0">
                <a:latin typeface="Helvetica" panose="020B0604020202020204" pitchFamily="34" charset="0"/>
                <a:ea typeface="Helvetica" panose="020B0604020202020204" pitchFamily="34" charset="0"/>
                <a:cs typeface="Helvetica" panose="020B0604020202020204" pitchFamily="34" charset="0"/>
              </a:rPr>
              <a:t>References/Resources </a:t>
            </a:r>
          </a:p>
        </p:txBody>
      </p:sp>
      <p:sp>
        <p:nvSpPr>
          <p:cNvPr id="28674" name="Text Box 4"/>
          <p:cNvSpPr>
            <a:spLocks noGrp="1" noChangeArrowheads="1"/>
          </p:cNvSpPr>
          <p:nvPr>
            <p:ph type="body" idx="1"/>
          </p:nvPr>
        </p:nvSpPr>
        <p:spPr>
          <a:xfrm>
            <a:off x="457200" y="1422400"/>
            <a:ext cx="11734799" cy="5296451"/>
          </a:xfrm>
        </p:spPr>
        <p:txBody>
          <a:bodyPr>
            <a:normAutofit fontScale="77500" lnSpcReduction="20000"/>
          </a:bodyPr>
          <a:lstStyle/>
          <a:p>
            <a:r>
              <a:rPr lang="en-US" altLang="en-US" sz="2100" dirty="0" smtClean="0">
                <a:latin typeface="Arial" panose="020B0604020202020204" pitchFamily="34" charset="0"/>
                <a:ea typeface="Helvetica" panose="020B0604020202020204" pitchFamily="34" charset="0"/>
                <a:cs typeface="Arial" panose="020B0604020202020204" pitchFamily="34" charset="0"/>
              </a:rPr>
              <a:t>Armstrong, E, </a:t>
            </a:r>
            <a:r>
              <a:rPr lang="en-US" altLang="en-US" sz="2100" dirty="0" err="1" smtClean="0">
                <a:latin typeface="Arial" panose="020B0604020202020204" pitchFamily="34" charset="0"/>
                <a:ea typeface="Helvetica" panose="020B0604020202020204" pitchFamily="34" charset="0"/>
                <a:cs typeface="Arial" panose="020B0604020202020204" pitchFamily="34" charset="0"/>
              </a:rPr>
              <a:t>Parsa-Parsi</a:t>
            </a:r>
            <a:r>
              <a:rPr lang="en-US" altLang="en-US" sz="2100" dirty="0" smtClean="0">
                <a:latin typeface="Arial" panose="020B0604020202020204" pitchFamily="34" charset="0"/>
                <a:ea typeface="Helvetica" panose="020B0604020202020204" pitchFamily="34" charset="0"/>
                <a:cs typeface="Arial" panose="020B0604020202020204" pitchFamily="34" charset="0"/>
              </a:rPr>
              <a:t>, </a:t>
            </a:r>
            <a:r>
              <a:rPr lang="en-US" altLang="en-US" sz="2100" dirty="0" err="1" smtClean="0">
                <a:latin typeface="Arial" panose="020B0604020202020204" pitchFamily="34" charset="0"/>
                <a:ea typeface="Helvetica" panose="020B0604020202020204" pitchFamily="34" charset="0"/>
                <a:cs typeface="Arial" panose="020B0604020202020204" pitchFamily="34" charset="0"/>
              </a:rPr>
              <a:t>Ramin</a:t>
            </a:r>
            <a:r>
              <a:rPr lang="en-US" altLang="en-US" sz="2100" dirty="0" smtClean="0">
                <a:latin typeface="Arial" panose="020B0604020202020204" pitchFamily="34" charset="0"/>
                <a:ea typeface="Helvetica" panose="020B0604020202020204" pitchFamily="34" charset="0"/>
                <a:cs typeface="Arial" panose="020B0604020202020204" pitchFamily="34" charset="0"/>
              </a:rPr>
              <a:t>.  How can physician learning styles drive educational planning.  </a:t>
            </a:r>
            <a:r>
              <a:rPr lang="en-US" altLang="en-US" sz="2100" i="1" dirty="0" err="1" smtClean="0">
                <a:latin typeface="Arial" panose="020B0604020202020204" pitchFamily="34" charset="0"/>
                <a:ea typeface="Helvetica" panose="020B0604020202020204" pitchFamily="34" charset="0"/>
                <a:cs typeface="Arial" panose="020B0604020202020204" pitchFamily="34" charset="0"/>
              </a:rPr>
              <a:t>Acad</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 Med.  </a:t>
            </a:r>
            <a:r>
              <a:rPr lang="en-US" altLang="en-US" sz="2100" dirty="0" smtClean="0">
                <a:latin typeface="Arial" panose="020B0604020202020204" pitchFamily="34" charset="0"/>
                <a:ea typeface="Helvetica" panose="020B0604020202020204" pitchFamily="34" charset="0"/>
                <a:cs typeface="Arial" panose="020B0604020202020204" pitchFamily="34" charset="0"/>
              </a:rPr>
              <a:t>2005; 80(7); 680-684.</a:t>
            </a:r>
          </a:p>
          <a:p>
            <a:r>
              <a:rPr lang="en-US" altLang="en-US" sz="2100" dirty="0" err="1" smtClean="0">
                <a:latin typeface="Arial" panose="020B0604020202020204" pitchFamily="34" charset="0"/>
                <a:ea typeface="Helvetica" panose="020B0604020202020204" pitchFamily="34" charset="0"/>
                <a:cs typeface="Arial" panose="020B0604020202020204" pitchFamily="34" charset="0"/>
              </a:rPr>
              <a:t>Ende</a:t>
            </a:r>
            <a:r>
              <a:rPr lang="en-US" altLang="en-US" sz="2100" dirty="0">
                <a:latin typeface="Arial" panose="020B0604020202020204" pitchFamily="34" charset="0"/>
                <a:ea typeface="Helvetica" panose="020B0604020202020204" pitchFamily="34" charset="0"/>
                <a:cs typeface="Arial" panose="020B0604020202020204" pitchFamily="34" charset="0"/>
              </a:rPr>
              <a:t>, J.  Feedback in Medical Education. </a:t>
            </a:r>
            <a:r>
              <a:rPr lang="en-US" altLang="en-US" sz="2100" i="1" dirty="0">
                <a:latin typeface="Arial" panose="020B0604020202020204" pitchFamily="34" charset="0"/>
                <a:ea typeface="Helvetica" panose="020B0604020202020204" pitchFamily="34" charset="0"/>
                <a:cs typeface="Arial" panose="020B0604020202020204" pitchFamily="34" charset="0"/>
              </a:rPr>
              <a:t>JAMA. </a:t>
            </a:r>
            <a:r>
              <a:rPr lang="en-US" altLang="en-US" sz="2100" dirty="0">
                <a:latin typeface="Arial" panose="020B0604020202020204" pitchFamily="34" charset="0"/>
                <a:ea typeface="Helvetica" panose="020B0604020202020204" pitchFamily="34" charset="0"/>
                <a:cs typeface="Arial" panose="020B0604020202020204" pitchFamily="34" charset="0"/>
              </a:rPr>
              <a:t>1983;250:777-781.</a:t>
            </a:r>
          </a:p>
          <a:p>
            <a:r>
              <a:rPr lang="en-US" altLang="en-US" sz="2100" dirty="0" err="1">
                <a:latin typeface="Arial" panose="020B0604020202020204" pitchFamily="34" charset="0"/>
                <a:ea typeface="Helvetica" panose="020B0604020202020204" pitchFamily="34" charset="0"/>
                <a:cs typeface="Arial" panose="020B0604020202020204" pitchFamily="34" charset="0"/>
              </a:rPr>
              <a:t>Eckleberry</a:t>
            </a:r>
            <a:r>
              <a:rPr lang="en-US" altLang="en-US" sz="2100" dirty="0">
                <a:latin typeface="Arial" panose="020B0604020202020204" pitchFamily="34" charset="0"/>
                <a:ea typeface="Helvetica" panose="020B0604020202020204" pitchFamily="34" charset="0"/>
                <a:cs typeface="Arial" panose="020B0604020202020204" pitchFamily="34" charset="0"/>
              </a:rPr>
              <a:t>-Hunt, J, </a:t>
            </a:r>
            <a:r>
              <a:rPr lang="en-US" altLang="en-US" sz="2100" dirty="0" err="1">
                <a:latin typeface="Arial" panose="020B0604020202020204" pitchFamily="34" charset="0"/>
                <a:ea typeface="Helvetica" panose="020B0604020202020204" pitchFamily="34" charset="0"/>
                <a:cs typeface="Arial" panose="020B0604020202020204" pitchFamily="34" charset="0"/>
              </a:rPr>
              <a:t>Tucciarone</a:t>
            </a:r>
            <a:r>
              <a:rPr lang="en-US" altLang="en-US" sz="2100" dirty="0">
                <a:latin typeface="Arial" panose="020B0604020202020204" pitchFamily="34" charset="0"/>
                <a:ea typeface="Helvetica" panose="020B0604020202020204" pitchFamily="34" charset="0"/>
                <a:cs typeface="Arial" panose="020B0604020202020204" pitchFamily="34" charset="0"/>
              </a:rPr>
              <a:t>, J. The challenges and opportunities of teaching “Generation Y.” </a:t>
            </a:r>
            <a:r>
              <a:rPr lang="en-US" altLang="en-US" sz="2100" i="1" dirty="0" err="1">
                <a:latin typeface="Arial" panose="020B0604020202020204" pitchFamily="34" charset="0"/>
                <a:ea typeface="Helvetica" panose="020B0604020202020204" pitchFamily="34" charset="0"/>
                <a:cs typeface="Arial" panose="020B0604020202020204" pitchFamily="34" charset="0"/>
              </a:rPr>
              <a:t>Jn</a:t>
            </a:r>
            <a:r>
              <a:rPr lang="en-US" altLang="en-US" sz="2100" i="1" dirty="0">
                <a:latin typeface="Arial" panose="020B0604020202020204" pitchFamily="34" charset="0"/>
                <a:ea typeface="Helvetica" panose="020B0604020202020204" pitchFamily="34" charset="0"/>
                <a:cs typeface="Arial" panose="020B0604020202020204" pitchFamily="34" charset="0"/>
              </a:rPr>
              <a:t> of Grad Med Educ. </a:t>
            </a:r>
            <a:r>
              <a:rPr lang="en-US" altLang="en-US" sz="2100" dirty="0">
                <a:latin typeface="Arial" panose="020B0604020202020204" pitchFamily="34" charset="0"/>
                <a:ea typeface="Helvetica" panose="020B0604020202020204" pitchFamily="34" charset="0"/>
                <a:cs typeface="Arial" panose="020B0604020202020204" pitchFamily="34" charset="0"/>
              </a:rPr>
              <a:t>Dec 2011:458-461</a:t>
            </a:r>
            <a:r>
              <a:rPr lang="en-US" altLang="en-US" sz="2100" dirty="0" smtClean="0">
                <a:latin typeface="Arial" panose="020B0604020202020204" pitchFamily="34" charset="0"/>
                <a:ea typeface="Helvetica" panose="020B0604020202020204" pitchFamily="34" charset="0"/>
                <a:cs typeface="Arial" panose="020B0604020202020204" pitchFamily="34" charset="0"/>
              </a:rPr>
              <a:t>.</a:t>
            </a:r>
          </a:p>
          <a:p>
            <a:r>
              <a:rPr lang="en-US" altLang="en-US" sz="2100" dirty="0" smtClean="0">
                <a:latin typeface="Arial" panose="020B0604020202020204" pitchFamily="34" charset="0"/>
                <a:ea typeface="Helvetica" panose="020B0604020202020204" pitchFamily="34" charset="0"/>
                <a:cs typeface="Arial" panose="020B0604020202020204" pitchFamily="34" charset="0"/>
              </a:rPr>
              <a:t>Leslie, K, Baker, L, Egan-Lee, E, </a:t>
            </a:r>
            <a:r>
              <a:rPr lang="en-US" altLang="en-US" sz="2100" dirty="0" err="1" smtClean="0">
                <a:latin typeface="Arial" panose="020B0604020202020204" pitchFamily="34" charset="0"/>
                <a:ea typeface="Helvetica" panose="020B0604020202020204" pitchFamily="34" charset="0"/>
                <a:cs typeface="Arial" panose="020B0604020202020204" pitchFamily="34" charset="0"/>
              </a:rPr>
              <a:t>Esdaile</a:t>
            </a:r>
            <a:r>
              <a:rPr lang="en-US" altLang="en-US" sz="2100" dirty="0" smtClean="0">
                <a:latin typeface="Arial" panose="020B0604020202020204" pitchFamily="34" charset="0"/>
                <a:ea typeface="Helvetica" panose="020B0604020202020204" pitchFamily="34" charset="0"/>
                <a:cs typeface="Arial" panose="020B0604020202020204" pitchFamily="34" charset="0"/>
              </a:rPr>
              <a:t>, M, Reeves, S.</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  </a:t>
            </a:r>
            <a:r>
              <a:rPr lang="en-US" altLang="en-US" sz="2100" dirty="0" smtClean="0">
                <a:latin typeface="Arial" panose="020B0604020202020204" pitchFamily="34" charset="0"/>
                <a:ea typeface="Helvetica" panose="020B0604020202020204" pitchFamily="34" charset="0"/>
                <a:cs typeface="Arial" panose="020B0604020202020204" pitchFamily="34" charset="0"/>
              </a:rPr>
              <a:t>Advancing Faculty Development in Medical Education:  A Systematic Review. </a:t>
            </a:r>
            <a:r>
              <a:rPr lang="en-US" altLang="en-US" sz="2100" i="1" dirty="0" err="1">
                <a:latin typeface="Arial" panose="020B0604020202020204" pitchFamily="34" charset="0"/>
                <a:ea typeface="Helvetica" panose="020B0604020202020204" pitchFamily="34" charset="0"/>
                <a:cs typeface="Arial" panose="020B0604020202020204" pitchFamily="34" charset="0"/>
              </a:rPr>
              <a:t>Acad</a:t>
            </a:r>
            <a:r>
              <a:rPr lang="en-US" altLang="en-US" sz="2100" i="1" dirty="0">
                <a:latin typeface="Arial" panose="020B0604020202020204" pitchFamily="34" charset="0"/>
                <a:ea typeface="Helvetica" panose="020B0604020202020204" pitchFamily="34" charset="0"/>
                <a:cs typeface="Arial" panose="020B0604020202020204" pitchFamily="34" charset="0"/>
              </a:rPr>
              <a:t> </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Med.  </a:t>
            </a:r>
            <a:r>
              <a:rPr lang="en-US" altLang="en-US" sz="2100" dirty="0" smtClean="0">
                <a:latin typeface="Arial" panose="020B0604020202020204" pitchFamily="34" charset="0"/>
                <a:ea typeface="Helvetica" panose="020B0604020202020204" pitchFamily="34" charset="0"/>
                <a:cs typeface="Arial" panose="020B0604020202020204" pitchFamily="34" charset="0"/>
              </a:rPr>
              <a:t>2013; 88:1038-1045.</a:t>
            </a:r>
            <a:endParaRPr lang="en-US" altLang="en-US" sz="2100" dirty="0">
              <a:latin typeface="Arial" panose="020B0604020202020204" pitchFamily="34" charset="0"/>
              <a:ea typeface="Helvetica" panose="020B0604020202020204" pitchFamily="34" charset="0"/>
              <a:cs typeface="Arial" panose="020B0604020202020204" pitchFamily="34" charset="0"/>
            </a:endParaRPr>
          </a:p>
          <a:p>
            <a:r>
              <a:rPr lang="en-US" altLang="en-US" sz="2100" dirty="0" err="1" smtClean="0">
                <a:latin typeface="Arial" panose="020B0604020202020204" pitchFamily="34" charset="0"/>
                <a:ea typeface="Helvetica" panose="020B0604020202020204" pitchFamily="34" charset="0"/>
                <a:cs typeface="Arial" panose="020B0604020202020204" pitchFamily="34" charset="0"/>
              </a:rPr>
              <a:t>Neher</a:t>
            </a:r>
            <a:r>
              <a:rPr lang="en-US" altLang="en-US" sz="2100" dirty="0" smtClean="0">
                <a:latin typeface="Arial" panose="020B0604020202020204" pitchFamily="34" charset="0"/>
                <a:ea typeface="Helvetica" panose="020B0604020202020204" pitchFamily="34" charset="0"/>
                <a:cs typeface="Arial" panose="020B0604020202020204" pitchFamily="34" charset="0"/>
              </a:rPr>
              <a:t>, JO, Gordon, K, Meyer, B, Stevens, N. A five step “</a:t>
            </a:r>
            <a:r>
              <a:rPr lang="en-US" altLang="en-US" sz="2100" dirty="0" err="1" smtClean="0">
                <a:latin typeface="Arial" panose="020B0604020202020204" pitchFamily="34" charset="0"/>
                <a:ea typeface="Helvetica" panose="020B0604020202020204" pitchFamily="34" charset="0"/>
                <a:cs typeface="Arial" panose="020B0604020202020204" pitchFamily="34" charset="0"/>
              </a:rPr>
              <a:t>microskills</a:t>
            </a:r>
            <a:r>
              <a:rPr lang="en-US" altLang="en-US" sz="2100" dirty="0" smtClean="0">
                <a:latin typeface="Arial" panose="020B0604020202020204" pitchFamily="34" charset="0"/>
                <a:ea typeface="Helvetica" panose="020B0604020202020204" pitchFamily="34" charset="0"/>
                <a:cs typeface="Arial" panose="020B0604020202020204" pitchFamily="34" charset="0"/>
              </a:rPr>
              <a:t>” model of clinical teaching. </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J Am Board </a:t>
            </a:r>
            <a:r>
              <a:rPr lang="en-US" altLang="en-US" sz="2100" i="1" dirty="0" err="1" smtClean="0">
                <a:latin typeface="Arial" panose="020B0604020202020204" pitchFamily="34" charset="0"/>
                <a:ea typeface="Helvetica" panose="020B0604020202020204" pitchFamily="34" charset="0"/>
                <a:cs typeface="Arial" panose="020B0604020202020204" pitchFamily="34" charset="0"/>
              </a:rPr>
              <a:t>Fam</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 </a:t>
            </a:r>
            <a:r>
              <a:rPr lang="en-US" altLang="en-US" sz="2100" i="1" dirty="0" err="1" smtClean="0">
                <a:latin typeface="Arial" panose="020B0604020202020204" pitchFamily="34" charset="0"/>
                <a:ea typeface="Helvetica" panose="020B0604020202020204" pitchFamily="34" charset="0"/>
                <a:cs typeface="Arial" panose="020B0604020202020204" pitchFamily="34" charset="0"/>
              </a:rPr>
              <a:t>Pract</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 </a:t>
            </a:r>
            <a:r>
              <a:rPr lang="en-US" altLang="en-US" sz="2100" dirty="0" smtClean="0">
                <a:latin typeface="Arial" panose="020B0604020202020204" pitchFamily="34" charset="0"/>
                <a:ea typeface="Helvetica" panose="020B0604020202020204" pitchFamily="34" charset="0"/>
                <a:cs typeface="Arial" panose="020B0604020202020204" pitchFamily="34" charset="0"/>
              </a:rPr>
              <a:t>1992; 5:419-424.</a:t>
            </a:r>
            <a:r>
              <a:rPr lang="en-US" altLang="en-US" sz="21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Medina, </a:t>
            </a:r>
            <a:r>
              <a:rPr lang="en-US" sz="2000" dirty="0">
                <a:latin typeface="Arial" panose="020B0604020202020204" pitchFamily="34" charset="0"/>
                <a:cs typeface="Arial" panose="020B0604020202020204" pitchFamily="34" charset="0"/>
              </a:rPr>
              <a:t>J</a:t>
            </a:r>
            <a:r>
              <a:rPr lang="en-US" sz="2000"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Brain rules: 12 principles for surviving and thriving at work, home, and school</a:t>
            </a:r>
            <a:r>
              <a:rPr lang="en-US" sz="2000" dirty="0">
                <a:latin typeface="Arial" panose="020B0604020202020204" pitchFamily="34" charset="0"/>
                <a:cs typeface="Arial" panose="020B0604020202020204" pitchFamily="34" charset="0"/>
              </a:rPr>
              <a:t>. Seattle, </a:t>
            </a:r>
            <a:r>
              <a:rPr lang="en-US" sz="2000" dirty="0" smtClean="0">
                <a:latin typeface="Arial" panose="020B0604020202020204" pitchFamily="34" charset="0"/>
                <a:cs typeface="Arial" panose="020B0604020202020204" pitchFamily="34" charset="0"/>
              </a:rPr>
              <a:t>WA: Pear Press, 2008.</a:t>
            </a:r>
            <a:endParaRPr lang="en-US" altLang="en-US" sz="2100" dirty="0" smtClean="0">
              <a:latin typeface="Arial" panose="020B0604020202020204" pitchFamily="34" charset="0"/>
              <a:cs typeface="Arial" panose="020B0604020202020204" pitchFamily="34" charset="0"/>
            </a:endParaRPr>
          </a:p>
          <a:p>
            <a:r>
              <a:rPr lang="en-US" altLang="en-US" sz="2100" dirty="0" err="1" smtClean="0">
                <a:latin typeface="Arial" panose="020B0604020202020204" pitchFamily="34" charset="0"/>
                <a:cs typeface="Arial" panose="020B0604020202020204" pitchFamily="34" charset="0"/>
              </a:rPr>
              <a:t>Neher</a:t>
            </a:r>
            <a:r>
              <a:rPr lang="en-US" altLang="en-US" sz="2100" dirty="0" smtClean="0">
                <a:latin typeface="Arial" panose="020B0604020202020204" pitchFamily="34" charset="0"/>
                <a:cs typeface="Arial" panose="020B0604020202020204" pitchFamily="34" charset="0"/>
              </a:rPr>
              <a:t>, JO., Stevens, NG.  The One Minute Preceptor: shaping the teaching conversation. </a:t>
            </a:r>
            <a:r>
              <a:rPr lang="en-US" altLang="en-US" sz="2100" i="1" dirty="0" err="1" smtClean="0">
                <a:latin typeface="Arial" panose="020B0604020202020204" pitchFamily="34" charset="0"/>
                <a:cs typeface="Arial" panose="020B0604020202020204" pitchFamily="34" charset="0"/>
              </a:rPr>
              <a:t>Fam</a:t>
            </a:r>
            <a:r>
              <a:rPr lang="en-US" altLang="en-US" sz="2100" i="1" dirty="0" smtClean="0">
                <a:latin typeface="Arial" panose="020B0604020202020204" pitchFamily="34" charset="0"/>
                <a:cs typeface="Arial" panose="020B0604020202020204" pitchFamily="34" charset="0"/>
              </a:rPr>
              <a:t> Med. </a:t>
            </a:r>
            <a:r>
              <a:rPr lang="en-US" sz="2100" dirty="0" smtClean="0">
                <a:latin typeface="Arial" panose="020B0604020202020204" pitchFamily="34" charset="0"/>
                <a:cs typeface="Arial" panose="020B0604020202020204" pitchFamily="34" charset="0"/>
              </a:rPr>
              <a:t>2003 Jun;35(6):391-3.</a:t>
            </a:r>
            <a:endParaRPr lang="en-US" altLang="en-US" sz="2100" dirty="0" smtClean="0">
              <a:latin typeface="Arial" panose="020B0604020202020204" pitchFamily="34" charset="0"/>
              <a:cs typeface="Arial" panose="020B0604020202020204" pitchFamily="34" charset="0"/>
            </a:endParaRPr>
          </a:p>
          <a:p>
            <a:r>
              <a:rPr lang="en-US" altLang="en-US" sz="2100" dirty="0" err="1" smtClean="0">
                <a:latin typeface="Arial" panose="020B0604020202020204" pitchFamily="34" charset="0"/>
                <a:cs typeface="Arial" panose="020B0604020202020204" pitchFamily="34" charset="0"/>
              </a:rPr>
              <a:t>Ramani</a:t>
            </a:r>
            <a:r>
              <a:rPr lang="en-US" altLang="en-US" sz="2100" dirty="0" smtClean="0">
                <a:latin typeface="Arial" panose="020B0604020202020204" pitchFamily="34" charset="0"/>
                <a:cs typeface="Arial" panose="020B0604020202020204" pitchFamily="34" charset="0"/>
              </a:rPr>
              <a:t> </a:t>
            </a:r>
            <a:r>
              <a:rPr lang="en-US" altLang="en-US" sz="2100" dirty="0">
                <a:latin typeface="Arial" panose="020B0604020202020204" pitchFamily="34" charset="0"/>
                <a:cs typeface="Arial" panose="020B0604020202020204" pitchFamily="34" charset="0"/>
              </a:rPr>
              <a:t>S and S </a:t>
            </a:r>
            <a:r>
              <a:rPr lang="en-US" altLang="en-US" sz="2100" dirty="0" err="1">
                <a:latin typeface="Arial" panose="020B0604020202020204" pitchFamily="34" charset="0"/>
                <a:cs typeface="Arial" panose="020B0604020202020204" pitchFamily="34" charset="0"/>
              </a:rPr>
              <a:t>Krackov</a:t>
            </a:r>
            <a:r>
              <a:rPr lang="en-US" altLang="en-US" sz="2100" dirty="0">
                <a:latin typeface="Arial" panose="020B0604020202020204" pitchFamily="34" charset="0"/>
                <a:cs typeface="Arial" panose="020B0604020202020204" pitchFamily="34" charset="0"/>
              </a:rPr>
              <a:t>. 12 tips for giving feedback effectively in the clinical environment. </a:t>
            </a:r>
            <a:r>
              <a:rPr lang="en-US" altLang="en-US" sz="2100" i="1" dirty="0">
                <a:latin typeface="Arial" panose="020B0604020202020204" pitchFamily="34" charset="0"/>
                <a:cs typeface="Arial" panose="020B0604020202020204" pitchFamily="34" charset="0"/>
              </a:rPr>
              <a:t>Med Teacher </a:t>
            </a:r>
            <a:r>
              <a:rPr lang="en-US" altLang="en-US" sz="2100" dirty="0">
                <a:latin typeface="Arial" panose="020B0604020202020204" pitchFamily="34" charset="0"/>
                <a:cs typeface="Arial" panose="020B0604020202020204" pitchFamily="34" charset="0"/>
              </a:rPr>
              <a:t>2012; 34:787-91</a:t>
            </a:r>
            <a:r>
              <a:rPr lang="en-US" altLang="en-US" sz="2100" dirty="0" smtClean="0">
                <a:latin typeface="Arial" panose="020B0604020202020204" pitchFamily="34" charset="0"/>
                <a:cs typeface="Arial" panose="020B0604020202020204" pitchFamily="34" charset="0"/>
              </a:rPr>
              <a:t>.</a:t>
            </a:r>
          </a:p>
          <a:p>
            <a:r>
              <a:rPr lang="en-US" altLang="en-US" sz="2100" dirty="0" smtClean="0">
                <a:latin typeface="Arial" panose="020B0604020202020204" pitchFamily="34" charset="0"/>
                <a:ea typeface="Helvetica" panose="020B0604020202020204" pitchFamily="34" charset="0"/>
                <a:cs typeface="Arial" panose="020B0604020202020204" pitchFamily="34" charset="0"/>
              </a:rPr>
              <a:t>Spencer, JA. Learner centered approaches in medical education. </a:t>
            </a:r>
            <a:r>
              <a:rPr lang="en-US" altLang="en-US" sz="2100" i="1" dirty="0">
                <a:latin typeface="Arial" panose="020B0604020202020204" pitchFamily="34" charset="0"/>
                <a:ea typeface="Helvetica" panose="020B0604020202020204" pitchFamily="34" charset="0"/>
                <a:cs typeface="Arial" panose="020B0604020202020204" pitchFamily="34" charset="0"/>
              </a:rPr>
              <a:t>BMJ.</a:t>
            </a:r>
            <a:r>
              <a:rPr lang="en-US" altLang="en-US" sz="2100" dirty="0">
                <a:latin typeface="Arial" panose="020B0604020202020204" pitchFamily="34" charset="0"/>
                <a:ea typeface="Helvetica" panose="020B0604020202020204" pitchFamily="34" charset="0"/>
                <a:cs typeface="Arial" panose="020B0604020202020204" pitchFamily="34" charset="0"/>
              </a:rPr>
              <a:t> </a:t>
            </a:r>
            <a:r>
              <a:rPr lang="en-US" altLang="en-US" sz="2100" dirty="0" smtClean="0">
                <a:latin typeface="Arial" panose="020B0604020202020204" pitchFamily="34" charset="0"/>
                <a:ea typeface="Helvetica" panose="020B0604020202020204" pitchFamily="34" charset="0"/>
                <a:cs typeface="Arial" panose="020B0604020202020204" pitchFamily="34" charset="0"/>
              </a:rPr>
              <a:t>1999; May 8; 318(7193); 1280-1283.</a:t>
            </a:r>
            <a:endParaRPr lang="en-US" altLang="en-US" sz="2100" dirty="0">
              <a:latin typeface="Arial" panose="020B0604020202020204" pitchFamily="34" charset="0"/>
              <a:ea typeface="Helvetica" panose="020B0604020202020204" pitchFamily="34" charset="0"/>
              <a:cs typeface="Arial" panose="020B0604020202020204" pitchFamily="34" charset="0"/>
            </a:endParaRPr>
          </a:p>
          <a:p>
            <a:r>
              <a:rPr lang="en-US" sz="2100" dirty="0" err="1">
                <a:latin typeface="Arial" panose="020B0604020202020204" pitchFamily="34" charset="0"/>
                <a:cs typeface="Arial" panose="020B0604020202020204" pitchFamily="34" charset="0"/>
              </a:rPr>
              <a:t>Steinert</a:t>
            </a:r>
            <a:r>
              <a:rPr lang="en-US" sz="2100" dirty="0">
                <a:latin typeface="Arial" panose="020B0604020202020204" pitchFamily="34" charset="0"/>
                <a:cs typeface="Arial" panose="020B0604020202020204" pitchFamily="34" charset="0"/>
              </a:rPr>
              <a:t> Y, Mann K, Centeno A, Dolmans D, Spencer J, </a:t>
            </a:r>
            <a:r>
              <a:rPr lang="en-US" sz="2100" dirty="0" err="1">
                <a:latin typeface="Arial" panose="020B0604020202020204" pitchFamily="34" charset="0"/>
                <a:cs typeface="Arial" panose="020B0604020202020204" pitchFamily="34" charset="0"/>
              </a:rPr>
              <a:t>Gelula</a:t>
            </a:r>
            <a:r>
              <a:rPr lang="en-US" sz="2100" dirty="0">
                <a:latin typeface="Arial" panose="020B0604020202020204" pitchFamily="34" charset="0"/>
                <a:cs typeface="Arial" panose="020B0604020202020204" pitchFamily="34" charset="0"/>
              </a:rPr>
              <a:t> M, et al. A systematic review of faculty development initiatives designed to improve teaching effectiveness in medical education: BEME guide no. 8. </a:t>
            </a:r>
            <a:r>
              <a:rPr lang="en-US" sz="2100" i="1" dirty="0">
                <a:latin typeface="Arial" panose="020B0604020202020204" pitchFamily="34" charset="0"/>
                <a:cs typeface="Arial" panose="020B0604020202020204" pitchFamily="34" charset="0"/>
              </a:rPr>
              <a:t>Med Teach. </a:t>
            </a:r>
            <a:r>
              <a:rPr lang="en-US" sz="2100" dirty="0">
                <a:latin typeface="Arial" panose="020B0604020202020204" pitchFamily="34" charset="0"/>
                <a:cs typeface="Arial" panose="020B0604020202020204" pitchFamily="34" charset="0"/>
              </a:rPr>
              <a:t>2006; 28 (6): 497-526.</a:t>
            </a:r>
          </a:p>
          <a:p>
            <a:r>
              <a:rPr lang="en-US" altLang="en-US" sz="2100" dirty="0" smtClean="0">
                <a:latin typeface="Arial" panose="020B0604020202020204" pitchFamily="34" charset="0"/>
                <a:ea typeface="Helvetica" panose="020B0604020202020204" pitchFamily="34" charset="0"/>
                <a:cs typeface="Arial" panose="020B0604020202020204" pitchFamily="34" charset="0"/>
              </a:rPr>
              <a:t>Whitman</a:t>
            </a:r>
            <a:r>
              <a:rPr lang="en-US" altLang="en-US" sz="2100" dirty="0">
                <a:latin typeface="Arial" panose="020B0604020202020204" pitchFamily="34" charset="0"/>
                <a:ea typeface="Helvetica" panose="020B0604020202020204" pitchFamily="34" charset="0"/>
                <a:cs typeface="Arial" panose="020B0604020202020204" pitchFamily="34" charset="0"/>
              </a:rPr>
              <a:t>, N, </a:t>
            </a:r>
            <a:r>
              <a:rPr lang="en-US" altLang="en-US" sz="2100" dirty="0" err="1">
                <a:latin typeface="Arial" panose="020B0604020202020204" pitchFamily="34" charset="0"/>
                <a:ea typeface="Helvetica" panose="020B0604020202020204" pitchFamily="34" charset="0"/>
                <a:cs typeface="Arial" panose="020B0604020202020204" pitchFamily="34" charset="0"/>
              </a:rPr>
              <a:t>Schwenk</a:t>
            </a:r>
            <a:r>
              <a:rPr lang="en-US" altLang="en-US" sz="2100" dirty="0">
                <a:latin typeface="Arial" panose="020B0604020202020204" pitchFamily="34" charset="0"/>
                <a:ea typeface="Helvetica" panose="020B0604020202020204" pitchFamily="34" charset="0"/>
                <a:cs typeface="Arial" panose="020B0604020202020204" pitchFamily="34" charset="0"/>
              </a:rPr>
              <a:t>, TL.  </a:t>
            </a:r>
            <a:r>
              <a:rPr lang="en-US" altLang="en-US" sz="2100" i="1" dirty="0">
                <a:latin typeface="Arial" panose="020B0604020202020204" pitchFamily="34" charset="0"/>
                <a:ea typeface="Helvetica" panose="020B0604020202020204" pitchFamily="34" charset="0"/>
                <a:cs typeface="Arial" panose="020B0604020202020204" pitchFamily="34" charset="0"/>
              </a:rPr>
              <a:t>Preceptors as Teachers:  A Guide to Clinical Teaching</a:t>
            </a:r>
            <a:r>
              <a:rPr lang="en-US" altLang="en-US" sz="2100" dirty="0">
                <a:latin typeface="Arial" panose="020B0604020202020204" pitchFamily="34" charset="0"/>
                <a:ea typeface="Helvetica" panose="020B0604020202020204" pitchFamily="34" charset="0"/>
                <a:cs typeface="Arial" panose="020B0604020202020204" pitchFamily="34" charset="0"/>
              </a:rPr>
              <a:t>. 2</a:t>
            </a:r>
            <a:r>
              <a:rPr lang="en-US" altLang="en-US" sz="2100" baseline="30000" dirty="0">
                <a:latin typeface="Arial" panose="020B0604020202020204" pitchFamily="34" charset="0"/>
                <a:ea typeface="Helvetica" panose="020B0604020202020204" pitchFamily="34" charset="0"/>
                <a:cs typeface="Arial" panose="020B0604020202020204" pitchFamily="34" charset="0"/>
              </a:rPr>
              <a:t>nd</a:t>
            </a:r>
            <a:r>
              <a:rPr lang="en-US" altLang="en-US" sz="2100" dirty="0">
                <a:latin typeface="Arial" panose="020B0604020202020204" pitchFamily="34" charset="0"/>
                <a:ea typeface="Helvetica" panose="020B0604020202020204" pitchFamily="34" charset="0"/>
                <a:cs typeface="Arial" panose="020B0604020202020204" pitchFamily="34" charset="0"/>
              </a:rPr>
              <a:t> Edition. Pacific Grove, CA:  Whitman Associates;2008.</a:t>
            </a:r>
          </a:p>
          <a:p>
            <a:r>
              <a:rPr lang="en-US" altLang="en-US" sz="2100" dirty="0">
                <a:latin typeface="Arial" panose="020B0604020202020204" pitchFamily="34" charset="0"/>
                <a:ea typeface="Helvetica" panose="020B0604020202020204" pitchFamily="34" charset="0"/>
                <a:cs typeface="Arial" panose="020B0604020202020204" pitchFamily="34" charset="0"/>
              </a:rPr>
              <a:t>Whitman, N.  </a:t>
            </a:r>
            <a:r>
              <a:rPr lang="en-US" altLang="en-US" sz="2100" i="1" dirty="0">
                <a:latin typeface="Arial" panose="020B0604020202020204" pitchFamily="34" charset="0"/>
                <a:ea typeface="Helvetica" panose="020B0604020202020204" pitchFamily="34" charset="0"/>
                <a:cs typeface="Arial" panose="020B0604020202020204" pitchFamily="34" charset="0"/>
              </a:rPr>
              <a:t>Creative Medical Teaching. </a:t>
            </a:r>
            <a:r>
              <a:rPr lang="en-US" altLang="en-US" sz="2100" dirty="0">
                <a:latin typeface="Arial" panose="020B0604020202020204" pitchFamily="34" charset="0"/>
                <a:ea typeface="Helvetica" panose="020B0604020202020204" pitchFamily="34" charset="0"/>
                <a:cs typeface="Arial" panose="020B0604020202020204" pitchFamily="34" charset="0"/>
              </a:rPr>
              <a:t>Pacific Grove, CA:  Whitman Associates;2004.</a:t>
            </a:r>
          </a:p>
          <a:p>
            <a:r>
              <a:rPr lang="en-US" altLang="en-US" sz="2100" dirty="0" smtClean="0">
                <a:latin typeface="Arial" panose="020B0604020202020204" pitchFamily="34" charset="0"/>
                <a:ea typeface="Helvetica" panose="020B0604020202020204" pitchFamily="34" charset="0"/>
                <a:cs typeface="Arial" panose="020B0604020202020204" pitchFamily="34" charset="0"/>
              </a:rPr>
              <a:t>Whitman, N</a:t>
            </a:r>
            <a:r>
              <a:rPr lang="en-US" altLang="en-US" sz="2100" i="1" dirty="0" smtClean="0">
                <a:latin typeface="Arial" panose="020B0604020202020204" pitchFamily="34" charset="0"/>
                <a:ea typeface="Helvetica" panose="020B0604020202020204" pitchFamily="34" charset="0"/>
                <a:cs typeface="Arial" panose="020B0604020202020204" pitchFamily="34" charset="0"/>
              </a:rPr>
              <a:t>.  Notes of a Medical Educator:  Observations, Reflections and Connections</a:t>
            </a:r>
            <a:r>
              <a:rPr lang="en-US" altLang="en-US" sz="2100" dirty="0" smtClean="0">
                <a:latin typeface="Arial" panose="020B0604020202020204" pitchFamily="34" charset="0"/>
                <a:ea typeface="Helvetica" panose="020B0604020202020204" pitchFamily="34" charset="0"/>
                <a:cs typeface="Arial" panose="020B0604020202020204" pitchFamily="34" charset="0"/>
              </a:rPr>
              <a:t>. Salt Lake City, UT:  Whitman Associates; 2001.</a:t>
            </a:r>
          </a:p>
          <a:p>
            <a:endParaRPr lang="en-US" altLang="en-US" sz="1800" dirty="0">
              <a:latin typeface="Helvetica" panose="020B060402020202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2655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toolkit….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0975" y="1600200"/>
            <a:ext cx="3600450" cy="4800600"/>
          </a:xfrm>
        </p:spPr>
      </p:pic>
    </p:spTree>
    <p:extLst>
      <p:ext uri="{BB962C8B-B14F-4D97-AF65-F5344CB8AC3E}">
        <p14:creationId xmlns:p14="http://schemas.microsoft.com/office/powerpoint/2010/main" val="70433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Objectives</a:t>
            </a:r>
            <a:endParaRPr lang="en-US" dirty="0"/>
          </a:p>
        </p:txBody>
      </p:sp>
      <p:sp>
        <p:nvSpPr>
          <p:cNvPr id="5" name="Content Placeholder 4"/>
          <p:cNvSpPr>
            <a:spLocks noGrp="1"/>
          </p:cNvSpPr>
          <p:nvPr>
            <p:ph idx="1"/>
          </p:nvPr>
        </p:nvSpPr>
        <p:spPr>
          <a:xfrm>
            <a:off x="2133601" y="1828800"/>
            <a:ext cx="7408333" cy="3755496"/>
          </a:xfrm>
        </p:spPr>
        <p:txBody>
          <a:bodyPr>
            <a:normAutofit/>
          </a:bodyPr>
          <a:lstStyle/>
          <a:p>
            <a:r>
              <a:rPr lang="en-US" dirty="0" smtClean="0"/>
              <a:t>1. Review the advantages of having a defined mentor in faculty development</a:t>
            </a:r>
          </a:p>
          <a:p>
            <a:r>
              <a:rPr lang="en-US" dirty="0" smtClean="0"/>
              <a:t>2. Review ways to prepare for a mentor</a:t>
            </a:r>
          </a:p>
          <a:p>
            <a:r>
              <a:rPr lang="en-US" dirty="0"/>
              <a:t>3</a:t>
            </a:r>
            <a:r>
              <a:rPr lang="en-US" dirty="0" smtClean="0"/>
              <a:t>. Start a personalized plan for a mentoring relationship</a:t>
            </a:r>
            <a:endParaRPr lang="en-US" dirty="0"/>
          </a:p>
          <a:p>
            <a:endParaRPr lang="en-US" dirty="0" smtClean="0"/>
          </a:p>
          <a:p>
            <a:pPr marL="114300" indent="0">
              <a:buNone/>
            </a:pPr>
            <a:endParaRPr lang="en-US" dirty="0" smtClean="0"/>
          </a:p>
          <a:p>
            <a:pPr marL="0" indent="0">
              <a:buNone/>
            </a:pPr>
            <a:endParaRPr lang="en-US" dirty="0"/>
          </a:p>
        </p:txBody>
      </p:sp>
    </p:spTree>
    <p:extLst>
      <p:ext uri="{BB962C8B-B14F-4D97-AF65-F5344CB8AC3E}">
        <p14:creationId xmlns:p14="http://schemas.microsoft.com/office/powerpoint/2010/main" val="275562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2391833" y="880303"/>
            <a:ext cx="7408333" cy="4449763"/>
          </a:xfrm>
        </p:spPr>
        <p:txBody>
          <a:bodyPr/>
          <a:lstStyle/>
          <a:p>
            <a:endParaRPr lang="en-US" dirty="0" smtClean="0"/>
          </a:p>
          <a:p>
            <a:r>
              <a:rPr lang="en-US" dirty="0" smtClean="0"/>
              <a:t>Think of a mentor you have had in the past, what was helpful?</a:t>
            </a:r>
          </a:p>
          <a:p>
            <a:endParaRPr lang="en-US" dirty="0"/>
          </a:p>
          <a:p>
            <a:r>
              <a:rPr lang="en-US" dirty="0" smtClean="0"/>
              <a:t>What characteristics made that mentor effective? </a:t>
            </a:r>
          </a:p>
          <a:p>
            <a:endParaRPr lang="en-US" dirty="0"/>
          </a:p>
          <a:p>
            <a:endParaRPr lang="en-US" dirty="0" smtClean="0"/>
          </a:p>
          <a:p>
            <a:endParaRPr lang="en-US" dirty="0"/>
          </a:p>
          <a:p>
            <a:endParaRPr lang="en-US" dirty="0"/>
          </a:p>
        </p:txBody>
      </p:sp>
      <p:pic>
        <p:nvPicPr>
          <p:cNvPr id="2052" name="Picture 4" descr="C:\Users\emorr007\AppData\Local\Microsoft\Windows\Temporary Internet Files\Content.IE5\4ZI3R9W3\Help.Support.Advice.Guidance.Assist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299" y="4148966"/>
            <a:ext cx="3581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5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2362201" y="1676401"/>
            <a:ext cx="7408333" cy="4144963"/>
          </a:xfrm>
        </p:spPr>
        <p:txBody>
          <a:bodyPr>
            <a:normAutofit fontScale="92500" lnSpcReduction="10000"/>
          </a:bodyPr>
          <a:lstStyle/>
          <a:p>
            <a:r>
              <a:rPr lang="en-US" dirty="0"/>
              <a:t>“Mentor”---- a friend of Odysseus entrusted with the education of Odysseus' son </a:t>
            </a:r>
            <a:r>
              <a:rPr lang="en-US" dirty="0" smtClean="0"/>
              <a:t>Telemachus</a:t>
            </a:r>
          </a:p>
          <a:p>
            <a:endParaRPr lang="en-US" dirty="0"/>
          </a:p>
          <a:p>
            <a:r>
              <a:rPr lang="en-US" dirty="0"/>
              <a:t>Merriam-Webster---- a trusted counselor or </a:t>
            </a:r>
            <a:r>
              <a:rPr lang="en-US" dirty="0" smtClean="0"/>
              <a:t>guide</a:t>
            </a:r>
          </a:p>
          <a:p>
            <a:endParaRPr lang="en-US" dirty="0" smtClean="0"/>
          </a:p>
          <a:p>
            <a:r>
              <a:rPr lang="en-US" dirty="0" smtClean="0"/>
              <a:t>“a dynamic, reciprocal relationship in a work environment between an advanced career incumbent (mentor) and a beginner (mentee) aimed at promoting the career development of both”– </a:t>
            </a:r>
            <a:r>
              <a:rPr lang="en-US" sz="1300" dirty="0"/>
              <a:t>Healy CC, </a:t>
            </a:r>
            <a:r>
              <a:rPr lang="en-US" sz="1300" dirty="0" err="1"/>
              <a:t>Welchert</a:t>
            </a:r>
            <a:r>
              <a:rPr lang="en-US" sz="1300" dirty="0"/>
              <a:t> AJ. Mentoring relationships: a definition to advance research and practice. </a:t>
            </a:r>
            <a:r>
              <a:rPr lang="en-US" sz="1300" dirty="0" err="1"/>
              <a:t>Educ</a:t>
            </a:r>
            <a:r>
              <a:rPr lang="en-US" sz="1300" dirty="0"/>
              <a:t> Res 1990; 19:17-21.</a:t>
            </a:r>
          </a:p>
        </p:txBody>
      </p:sp>
    </p:spTree>
    <p:extLst>
      <p:ext uri="{BB962C8B-B14F-4D97-AF65-F5344CB8AC3E}">
        <p14:creationId xmlns:p14="http://schemas.microsoft.com/office/powerpoint/2010/main" val="332314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dirty="0"/>
              <a:t>Mentoring is "A mutual relationship with an </a:t>
            </a:r>
            <a:r>
              <a:rPr lang="en-US" i="1" dirty="0"/>
              <a:t>intentional agenda </a:t>
            </a:r>
            <a:r>
              <a:rPr lang="en-US" dirty="0"/>
              <a:t>designed to convey specific content along with life wisdom from one individual to another. Mentoring does not happen by accident, nor do its benefits come quickly. It is relationally based, but it is more than a good friendship".-</a:t>
            </a:r>
            <a:r>
              <a:rPr lang="en-US" sz="1600" dirty="0"/>
              <a:t> Thomas Addington and Stephen Graves (The Coaching and Mentoring Network)</a:t>
            </a:r>
          </a:p>
          <a:p>
            <a:endParaRPr lang="en-US" dirty="0"/>
          </a:p>
        </p:txBody>
      </p:sp>
    </p:spTree>
    <p:extLst>
      <p:ext uri="{BB962C8B-B14F-4D97-AF65-F5344CB8AC3E}">
        <p14:creationId xmlns:p14="http://schemas.microsoft.com/office/powerpoint/2010/main" val="27671715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1284</TotalTime>
  <Words>2506</Words>
  <Application>Microsoft Office PowerPoint</Application>
  <PresentationFormat>Widescreen</PresentationFormat>
  <Paragraphs>309</Paragraphs>
  <Slides>40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Aharoni</vt:lpstr>
      <vt:lpstr>Arial</vt:lpstr>
      <vt:lpstr>Calibri</vt:lpstr>
      <vt:lpstr>Calibri Light</vt:lpstr>
      <vt:lpstr>Helvetica</vt:lpstr>
      <vt:lpstr>Times New Roman</vt:lpstr>
      <vt:lpstr>Office Theme</vt:lpstr>
      <vt:lpstr>Personal Faculty Development and Seeking Mentorship</vt:lpstr>
      <vt:lpstr>Objectives </vt:lpstr>
      <vt:lpstr>PowerPoint Presentation</vt:lpstr>
      <vt:lpstr>Seeking Mentorship</vt:lpstr>
      <vt:lpstr>Building your toolkit….</vt:lpstr>
      <vt:lpstr>Objectives</vt:lpstr>
      <vt:lpstr>PowerPoint Presentation</vt:lpstr>
      <vt:lpstr>PowerPoint Presentation</vt:lpstr>
      <vt:lpstr>PowerPoint Presentation</vt:lpstr>
      <vt:lpstr>Mentorship v. Coaching</vt:lpstr>
      <vt:lpstr>Importance of mentorship</vt:lpstr>
      <vt:lpstr>Effective Mentorship</vt:lpstr>
      <vt:lpstr>1. Getting Ready—prior to seeking a mentor</vt:lpstr>
      <vt:lpstr>Clarify your values</vt:lpstr>
      <vt:lpstr>Identify work style and habits</vt:lpstr>
      <vt:lpstr>Identify knowledge skills and gaps</vt:lpstr>
      <vt:lpstr>Identifying knowledge skills and gaps</vt:lpstr>
      <vt:lpstr>2. Finding a mentor</vt:lpstr>
      <vt:lpstr>3. First meeting</vt:lpstr>
      <vt:lpstr>4. Cultivating your relationship</vt:lpstr>
      <vt:lpstr>Pitfalls</vt:lpstr>
      <vt:lpstr>Mentorship curriculum</vt:lpstr>
      <vt:lpstr>Administrative topics</vt:lpstr>
      <vt:lpstr>Teaching Skills and Resources </vt:lpstr>
      <vt:lpstr>Academic/Scholarly Skills</vt:lpstr>
      <vt:lpstr>Career Development</vt:lpstr>
      <vt:lpstr>PowerPoint Presentation</vt:lpstr>
      <vt:lpstr>PowerPoint Presentation</vt:lpstr>
      <vt:lpstr>PowerPoint Presentation</vt:lpstr>
      <vt:lpstr>ACGME-defined Areas for Faculty Development</vt:lpstr>
      <vt:lpstr>How faculty development is delivered:</vt:lpstr>
      <vt:lpstr>Developing 10 Minute FD talks</vt:lpstr>
      <vt:lpstr>Why 10 minute Faculty Development mini-sessions work</vt:lpstr>
      <vt:lpstr>Why 10 minute Faculty Development mini-sessions work</vt:lpstr>
      <vt:lpstr>Challenges of 10 minute Faculty Development</vt:lpstr>
      <vt:lpstr>  </vt:lpstr>
      <vt:lpstr>Pain Management for Circumcisions Kathleen Santi, MD</vt:lpstr>
      <vt:lpstr>Let’s practice!</vt:lpstr>
      <vt:lpstr>PowerPoint Presentation</vt:lpstr>
      <vt:lpstr>References/Resources </vt:lpstr>
    </vt:vector>
  </TitlesOfParts>
  <Company>Halifax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Your Edges, Then Fill in The Pieces!    Solving the Puzzle of Faculty Development With Tips, Tools and Tricks of the Trade.</dc:title>
  <dc:creator>Fraser, Kathryn</dc:creator>
  <cp:lastModifiedBy>Fraser, Kathryn</cp:lastModifiedBy>
  <cp:revision>109</cp:revision>
  <dcterms:created xsi:type="dcterms:W3CDTF">2018-03-06T15:39:02Z</dcterms:created>
  <dcterms:modified xsi:type="dcterms:W3CDTF">2018-06-26T13:43:41Z</dcterms:modified>
</cp:coreProperties>
</file>