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88825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Even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B975B8-471B-4FFB-9642-7039FDD45F03}">
  <a:tblStyle styleId="{6EB975B8-471B-4FFB-9642-7039FDD45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339" autoAdjust="0"/>
  </p:normalViewPr>
  <p:slideViewPr>
    <p:cSldViewPr>
      <p:cViewPr>
        <p:scale>
          <a:sx n="75" d="100"/>
          <a:sy n="75" d="100"/>
        </p:scale>
        <p:origin x="-504" y="88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8984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mh.org/getattachment/Education-Resources/Approved-Diploma-Course/Criteria-for-Diploma-Course-and-application-as-of-8-23-17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https://batchgeo.com/</a:t>
            </a: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dirty="0"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981" y="685800"/>
            <a:ext cx="60947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981" y="685800"/>
            <a:ext cx="60947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http://www.astmh.org/getattachment/Education-Resources/Approved-Diploma-Course/Criteria-for-Diploma-Course-and-application-as-of-8-23-17.pdf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http://www.astmh.org/getattachment/Education-Resources/Approved-Diploma-Course/Diploma-Course-List-as-of-9-25-17.PDF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Drain et al. 2007, AAMC 2016, Kerry et al. 2013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brand ppt_MAI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3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 rot="5400000">
            <a:off x="7244289" y="1791069"/>
            <a:ext cx="5851525" cy="2818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 rot="5400000">
            <a:off x="1505383" y="-926024"/>
            <a:ext cx="5851525" cy="8252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3679071" y="-1774149"/>
            <a:ext cx="4525963" cy="11274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rand ppt_INTERIO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tchgeo.com/map/7cbddf404e5c57139e7366eb14aba82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tchgeo.com/map/41a7f08a1e5c0ec9587d7c1d8e730d2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065212" y="838200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7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Global Health Fellowships: Multidisciplinary Database Development and Program Survey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827212" y="32004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Wisconsin: Ann Evensen, MD and Sean Duffy, MD</a:t>
            </a: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/>
              <a:t>Memorial University of </a:t>
            </a: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Newfoundland: Russell Dawe MD, MDiv and Andrea Pike, MSc</a:t>
            </a: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Harvard: Brett D. Nelson MD, MPH, DTM&amp;H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Cumulative fellowship programs by year of founding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812" y="1524000"/>
            <a:ext cx="10287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Fellowship demographics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6612" y="155948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86% (</a:t>
            </a:r>
            <a:r>
              <a:rPr lang="en-US">
                <a:solidFill>
                  <a:schemeClr val="dk1"/>
                </a:solidFill>
              </a:rPr>
              <a:t>43/50)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responding programs are in US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fellowship programs follow residency (92%)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fellowships are 12 (30%) or 24 (54%) months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Mean of 1.9 </a:t>
            </a:r>
            <a:r>
              <a:rPr lang="en-US"/>
              <a:t>fellow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per year (range 1-15)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Mean of 3.4 graduates from 2012-2016 (range 0-19</a:t>
            </a:r>
            <a:r>
              <a:rPr lang="en-US"/>
              <a:t>)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 programs (26%) had 0 grads to date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113" y="-3"/>
            <a:ext cx="11274600" cy="87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All fellowships by location</a:t>
            </a:r>
          </a:p>
        </p:txBody>
      </p:sp>
      <p:pic>
        <p:nvPicPr>
          <p:cNvPr id="169" name="Shape 169" descr="Map of all fellowship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50" y="879450"/>
            <a:ext cx="10977902" cy="53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07125" y="210895"/>
            <a:ext cx="11274600" cy="6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Fellowships accepting Family Medicine applicants</a:t>
            </a:r>
          </a:p>
        </p:txBody>
      </p:sp>
      <p:pic>
        <p:nvPicPr>
          <p:cNvPr id="176" name="Shape 176" descr="Map of FM fellowships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75" y="907226"/>
            <a:ext cx="11009749" cy="52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49587" y="0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Percent of programs using f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unding </a:t>
            </a:r>
            <a:r>
              <a:rPr lang="en-US"/>
              <a:t>s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ource</a:t>
            </a:r>
          </a:p>
        </p:txBody>
      </p:sp>
      <p:pic>
        <p:nvPicPr>
          <p:cNvPr id="184" name="Shape 184" title="Points scored"/>
          <p:cNvPicPr preferRelativeResize="0"/>
          <p:nvPr/>
        </p:nvPicPr>
        <p:blipFill rotWithShape="1">
          <a:blip r:embed="rId3">
            <a:alphaModFix/>
          </a:blip>
          <a:srcRect r="9999" b="2865"/>
          <a:stretch/>
        </p:blipFill>
        <p:spPr>
          <a:xfrm>
            <a:off x="2063638" y="945712"/>
            <a:ext cx="7715499" cy="51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32046" y="174463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Fellowship Activities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200" y="1087350"/>
            <a:ext cx="8756299" cy="507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04721" y="119788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Work Settings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675" y="1023588"/>
            <a:ext cx="8306883" cy="51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Percent  of  graduates in work a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ctivit</a:t>
            </a:r>
            <a:r>
              <a:rPr lang="en-US"/>
              <a:t>y</a:t>
            </a:r>
          </a:p>
        </p:txBody>
      </p:sp>
      <p:pic>
        <p:nvPicPr>
          <p:cNvPr id="208" name="Shape 208" title="Points scored"/>
          <p:cNvPicPr preferRelativeResize="0"/>
          <p:nvPr/>
        </p:nvPicPr>
        <p:blipFill rotWithShape="1">
          <a:blip r:embed="rId3">
            <a:alphaModFix/>
          </a:blip>
          <a:srcRect r="9066"/>
          <a:stretch/>
        </p:blipFill>
        <p:spPr>
          <a:xfrm>
            <a:off x="2444650" y="1222375"/>
            <a:ext cx="7171749" cy="4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133045" y="238350"/>
            <a:ext cx="8535900" cy="12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Innovations</a:t>
            </a:r>
          </a:p>
        </p:txBody>
      </p:sp>
      <p:graphicFrame>
        <p:nvGraphicFramePr>
          <p:cNvPr id="215" name="Shape 215"/>
          <p:cNvGraphicFramePr/>
          <p:nvPr/>
        </p:nvGraphicFramePr>
        <p:xfrm>
          <a:off x="112655" y="1453975"/>
          <a:ext cx="11939250" cy="4567825"/>
        </p:xfrm>
        <a:graphic>
          <a:graphicData uri="http://schemas.openxmlformats.org/drawingml/2006/table">
            <a:tbl>
              <a:tblPr>
                <a:noFill/>
                <a:tableStyleId>{6EB975B8-471B-4FFB-9642-7039FDD45F03}</a:tableStyleId>
              </a:tblPr>
              <a:tblGrid>
                <a:gridCol w="3385325"/>
                <a:gridCol w="8553925"/>
              </a:tblGrid>
              <a:tr h="160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Structural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Recruit fellow from underserved partner site for every</a:t>
                      </a:r>
                      <a:r>
                        <a:rPr lang="en-US" sz="2400"/>
                        <a:t> 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US-trained fellow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Serve in N America via indigenous, migrant farmworker or refugee clinics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Pairs fellow from one discipline with senior investigator from different discipline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Education/training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Specialized training - ultrasound, trauma-informed care, low resource simulation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Online Masters in Public Health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Field site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 with host institution to develop QI, residency curriculum, CME</a:t>
                      </a:r>
                    </a:p>
                  </a:txBody>
                  <a:tcPr marL="87600" marR="87600" marT="65725" marB="6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6" name="Shape 216" descr="Image result for innov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044" y="228600"/>
            <a:ext cx="1519453" cy="121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Image result for innov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335" y="238325"/>
            <a:ext cx="1519453" cy="121564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272144" y="340962"/>
            <a:ext cx="7275600" cy="9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</a:p>
        </p:txBody>
      </p:sp>
      <p:graphicFrame>
        <p:nvGraphicFramePr>
          <p:cNvPr id="224" name="Shape 224"/>
          <p:cNvGraphicFramePr/>
          <p:nvPr/>
        </p:nvGraphicFramePr>
        <p:xfrm>
          <a:off x="218863" y="1752600"/>
          <a:ext cx="11721150" cy="4266565"/>
        </p:xfrm>
        <a:graphic>
          <a:graphicData uri="http://schemas.openxmlformats.org/drawingml/2006/table">
            <a:tbl>
              <a:tblPr>
                <a:noFill/>
                <a:tableStyleId>{6EB975B8-471B-4FFB-9642-7039FDD45F03}</a:tableStyleId>
              </a:tblPr>
              <a:tblGrid>
                <a:gridCol w="3842200"/>
                <a:gridCol w="7878950"/>
              </a:tblGrid>
              <a:tr h="85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Recruitment**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Many programs, few applicants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Particularly hard for new programs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Funding**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Difficulty with obtaining grants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Priorities of funding agencies restrict fellow activities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Education/training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Lack of training standards/credibility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volume for desired experiences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Field site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Political unpredictability </a:t>
                      </a:r>
                    </a:p>
                    <a:p>
                      <a:pPr marL="457200" marR="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Differences in priorities, administrative styles between US administration and partners abroad</a:t>
                      </a:r>
                    </a:p>
                  </a:txBody>
                  <a:tcPr marL="91050" marR="91050" marT="68300" marB="683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" name="Shape 225" descr="https://lh4.googleusercontent.com/OLherrSjZx0XAy2xf14_V2fQFpfO2wGtGh2u9Yl8wnkQd-pVq-0VeRHWla3wT6VCq7Ha-TU8baO7XAWBbaB6Mww3zBS-o-Tuu9mdI1QCvnrctgDV5B7hNTOCmSgvli2_Z2bAF3Tmdh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456" y="407219"/>
            <a:ext cx="1815303" cy="8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https://lh4.googleusercontent.com/OLherrSjZx0XAy2xf14_V2fQFpfO2wGtGh2u9Yl8wnkQd-pVq-0VeRHWla3wT6VCq7Ha-TU8baO7XAWBbaB6Mww3zBS-o-Tuu9mdI1QCvnrctgDV5B7hNTOCmSgvli2_Z2bAF3Tmdh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43516" y="407219"/>
            <a:ext cx="1815303" cy="82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3212" y="381000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Workshop structure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from survey of </a:t>
            </a:r>
            <a:r>
              <a:rPr lang="en-US"/>
              <a:t>80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GH fellowships in N America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 information for discussing the future of FM GH fellowships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Small groups discussing options for accreditation or certification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Certifi</a:t>
            </a:r>
            <a:r>
              <a:rPr lang="en-US"/>
              <a:t>cation/endorsement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(eg EM global health)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ACGME accredited (eg FM </a:t>
            </a:r>
            <a:r>
              <a:rPr lang="en-US"/>
              <a:t>sports medicine)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/>
              <a:t>non-ACGME accredited (eg FM Integrative Medicine)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Survey results interpretation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04721" y="1417651"/>
            <a:ext cx="11274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 b="1"/>
              <a:t>↑</a:t>
            </a:r>
            <a:r>
              <a:rPr lang="en-US" sz="3000"/>
              <a:t> fellowships mirrors </a:t>
            </a:r>
            <a:r>
              <a:rPr lang="en-US" sz="3000" b="1"/>
              <a:t>↑</a:t>
            </a:r>
            <a:r>
              <a:rPr lang="en-US" sz="3000"/>
              <a:t>interest in GH at med school, residency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3000">
                <a:solidFill>
                  <a:schemeClr val="dk1"/>
                </a:solidFill>
              </a:rPr>
              <a:t>EM </a:t>
            </a:r>
            <a:r>
              <a:rPr lang="en-US" sz="3000"/>
              <a:t>+</a:t>
            </a:r>
            <a:r>
              <a:rPr lang="en-US" sz="3000">
                <a:solidFill>
                  <a:schemeClr val="dk1"/>
                </a:solidFill>
              </a:rPr>
              <a:t> FM = large majority of single-speciality GH fellowships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000">
                <a:solidFill>
                  <a:schemeClr val="dk1"/>
                </a:solidFill>
              </a:rPr>
              <a:t>Fellowship candidates have few choices outside Northeast US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3000">
                <a:solidFill>
                  <a:schemeClr val="dk1"/>
                </a:solidFill>
              </a:rPr>
              <a:t>Fellow self-support is primary mode of funding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3000">
                <a:solidFill>
                  <a:schemeClr val="dk1"/>
                </a:solidFill>
              </a:rPr>
              <a:t>Recruitment and funding most biggest worries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3000">
                <a:solidFill>
                  <a:schemeClr val="dk1"/>
                </a:solidFill>
              </a:rPr>
              <a:t>Creative adaptations meet needs of fellows and partners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4285"/>
              <a:buFont typeface="Arial"/>
              <a:buNone/>
            </a:pPr>
            <a:endParaRPr sz="280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Preparing for discussion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04724" y="1474650"/>
            <a:ext cx="72291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Questions/comments about survey?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Background data/info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FM fellowship options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FM GH fellowship capacity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FM GH fellowship competencies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fellowship funding and admin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/>
              <a:t>Small group discussion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Pros and cons of accreditation, certification, endorsement vs. status quo</a:t>
            </a:r>
          </a:p>
          <a:p>
            <a:pPr marL="20320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825" y="1741125"/>
            <a:ext cx="3930125" cy="42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FM options for fellowships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121" y="116595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ACGME-accredited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Sports Medicine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Geriatrics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Hospice and Palliative Medicine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Clinical Informatics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</a:rPr>
              <a:t>Addiction Medicine spring 2018?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Examples of non-accredited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Sleep, Adolescent, </a:t>
            </a:r>
            <a:r>
              <a:rPr lang="en-US">
                <a:solidFill>
                  <a:schemeClr val="dk1"/>
                </a:solidFill>
              </a:rPr>
              <a:t>Integrative Medicine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Research, Academic, Pain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Global health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447" y="1506538"/>
            <a:ext cx="3844925" cy="38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Interest in FM Fellowship training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1063 FM residents planning fellowship training surveyed in 2014-2015  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22 (2.1%) intended to enroll in GH/International fellowship 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More common choices:</a:t>
            </a:r>
          </a:p>
          <a:p>
            <a:pPr marL="1371600" lvl="0" indent="-228600">
              <a:spcBef>
                <a:spcPts val="0"/>
              </a:spcBef>
            </a:pPr>
            <a:r>
              <a:rPr lang="en-US"/>
              <a:t>Sports Medicine (330, 31%)</a:t>
            </a:r>
          </a:p>
          <a:p>
            <a:pPr marL="1371600" lvl="0" indent="-228600">
              <a:spcBef>
                <a:spcPts val="0"/>
              </a:spcBef>
            </a:pPr>
            <a:r>
              <a:rPr lang="en-US"/>
              <a:t>Geriatrics (139, 13%)</a:t>
            </a:r>
          </a:p>
          <a:p>
            <a:pPr marL="1371600" lvl="0" indent="-228600" rtl="0">
              <a:spcBef>
                <a:spcPts val="0"/>
              </a:spcBef>
            </a:pPr>
            <a:r>
              <a:rPr lang="en-US"/>
              <a:t>Maternity Care (134, 12.6%)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 sz="2400"/>
              <a:t>                          Reference: Sairenji et al Fam Med 2017 49(8):618-621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FM GH fellowship capacity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18 primarily FM GH fellowships (10 US, 8 Canadian)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Assuming a mean of 1.9 fellowship positions/year/program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Approx</a:t>
            </a:r>
            <a:r>
              <a:rPr lang="en-US" sz="3600"/>
              <a:t> </a:t>
            </a:r>
            <a:r>
              <a:rPr lang="en-US"/>
              <a:t>20 openings/year in FM in US, 16 in Canada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Additional spots possible in multidisciplinary programs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With current trajectory, likely more spots in future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Matches Sairenji, </a:t>
            </a:r>
            <a:r>
              <a:rPr lang="en-US" i="1"/>
              <a:t>et al</a:t>
            </a:r>
            <a:r>
              <a:rPr lang="en-US"/>
              <a:t> survey data about US FM GH interest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4294967295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9" y="1802488"/>
            <a:ext cx="11191375" cy="3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 Rayess, </a:t>
            </a:r>
            <a:r>
              <a:rPr lang="en-US" i="1"/>
              <a:t>et al</a:t>
            </a:r>
            <a:r>
              <a:rPr lang="en-US"/>
              <a:t> FM GH core competencies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Mirror ACGME competencies for residents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-Patient care				-</a:t>
            </a:r>
            <a:r>
              <a:rPr lang="en-US">
                <a:solidFill>
                  <a:schemeClr val="dk1"/>
                </a:solidFill>
              </a:rPr>
              <a:t>Leadership and communication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-Medical education		-</a:t>
            </a:r>
            <a:r>
              <a:rPr lang="en-US">
                <a:solidFill>
                  <a:schemeClr val="dk1"/>
                </a:solidFill>
              </a:rPr>
              <a:t>Teaching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-Professionalism		-</a:t>
            </a:r>
            <a:r>
              <a:rPr lang="en-US">
                <a:solidFill>
                  <a:schemeClr val="dk1"/>
                </a:solidFill>
              </a:rPr>
              <a:t>Scholarship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In some categories, specific means of achieving competency described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04721" y="23818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40"/>
              </a:spcBef>
              <a:spcAft>
                <a:spcPts val="10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/>
              <a:t>ACGME-accredited fellowships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04721" y="116595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For billing, fellows = residents = learners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Medicare funding available for some learner costs</a:t>
            </a:r>
          </a:p>
          <a:p>
            <a:pPr marL="914400" lvl="1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>
                <a:solidFill>
                  <a:schemeClr val="dk1"/>
                </a:solidFill>
              </a:rPr>
              <a:t>“Indirect” funding: fellow counted same as resident</a:t>
            </a:r>
          </a:p>
          <a:p>
            <a:pPr marL="914400" lvl="1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/>
              <a:t>However...</a:t>
            </a:r>
          </a:p>
          <a:p>
            <a:pPr marL="1371600" lvl="2" indent="-406400" rtl="0">
              <a:spcBef>
                <a:spcPts val="0"/>
              </a:spcBef>
              <a:spcAft>
                <a:spcPts val="1000"/>
              </a:spcAft>
              <a:buSzPct val="116666"/>
            </a:pPr>
            <a:r>
              <a:rPr lang="en-US"/>
              <a:t>“Direct” funding: 1.0 fellow FTE counted as 0.5 resident FTE</a:t>
            </a:r>
          </a:p>
          <a:p>
            <a:pPr marL="1371600" lvl="2" indent="-2286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Cap for funded slots at each institution (1996 levels)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 b="1">
                <a:solidFill>
                  <a:schemeClr val="dk1"/>
                </a:solidFill>
              </a:rPr>
              <a:t>No Medicare funding for rotations abroad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Fellows can bill for moonlighting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Other sources of GME funding: Medicaid, VA, CHGME, THCGME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  <p:sp>
        <p:nvSpPr>
          <p:cNvPr id="295" name="Shape 295"/>
          <p:cNvSpPr txBox="1"/>
          <p:nvPr/>
        </p:nvSpPr>
        <p:spPr>
          <a:xfrm>
            <a:off x="8797900" y="4726825"/>
            <a:ext cx="2413500" cy="8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6" name="Shape 296" descr="Währungen, Menschen, Personen - Kostenlose Bilder auf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175" y="126225"/>
            <a:ext cx="2559175" cy="25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04721" y="163263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Non-accredited program sample budget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04725" y="1306275"/>
            <a:ext cx="11274600" cy="484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No GME funding, fellow = attending billing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First year fellow salary and benefits: $90,000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With favorable payor mix, full year of 1/2 FM clinic day/ week (10% FTE) = approx $50,000 revenue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20-40% FTE would be needed to cover fellow salary/benefits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Ability to cover international time with clinic work limited by time for education, teaching, advocacy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en-US"/>
              <a:t>ACGME Accreditation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04725" y="1326850"/>
            <a:ext cx="11274600" cy="48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/>
              <a:t>No GH fellowship in any specialty currently accredited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/>
              <a:t>At least 2 Peds GH programs pair nonaccredited GH time with accredited subspecialty Peds time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/>
              <a:t>Accreditation requires application to ACGME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-US" sz="3000"/>
              <a:t>22 page document of Common Requirements for 1 year fellowships (see handout)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	-Duty hours, call, moonlighting, milestones etc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/>
              <a:t>	-Mandates fellowship director/coordinator positions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Learning objectives: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/>
              <a:t>D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escribe the breadth of global health (GH) fellowships available in the US and Canada across all disciplines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/>
              <a:t>I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dentify regions in North America that are underrepresented amongst available family medicine (FM) GH fellowships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/>
              <a:t>L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ist common challenges and unique aspects of FM GH fellowship programs currently available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advantages and disadvantages of informal, certified and accredited fellowship</a:t>
            </a:r>
            <a:r>
              <a:rPr lang="en-US" sz="2800"/>
              <a:t> models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Non-ACGME Accreditation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04724" y="1600200"/>
            <a:ext cx="8855700" cy="430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Alternate accrediting agencies exist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Example: American Board of Physician Specialties is consortium of boards such as American Board of Integrative Medicine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Create fellowships examinations and other criteria for Diplomate recognition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Less rigorous and prestigious than American Board of Medical Specialties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ABFM belongs to ABMS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203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5623" y="1906150"/>
            <a:ext cx="2969875" cy="32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640"/>
              </a:spcBef>
              <a:buNone/>
            </a:pPr>
            <a:r>
              <a:rPr lang="en-US"/>
              <a:t>Certification or Endorsement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04723" y="1417650"/>
            <a:ext cx="5745000" cy="458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>
                <a:solidFill>
                  <a:schemeClr val="dk1"/>
                </a:solidFill>
              </a:rPr>
              <a:t>Independent of any governing board such as ABMS or ABPS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Example: Society for Academic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Emergency Medicine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/>
              <a:t>has 3 year GH endorsement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/>
              <a:t>Sets expectations for GH programs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/>
              <a:t>Application and review required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/>
              <a:t>All faculty must be members to apply for endorsement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400"/>
              <a:t>Must be affiliated with ACGME-accredited EM residency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000" y="2947663"/>
            <a:ext cx="5426326" cy="18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Tropical medicine certificate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04725" y="1165076"/>
            <a:ext cx="8146500" cy="472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ASTMH offers CTropMed certificate to recognize excellence in clinical tropical medicine and travelers' health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Complete pathway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“Diploma Course” pathway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18 approved diploma courses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“Practice” pathway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Take exam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Diploma courses not necessarily affiliated with GH fellowships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450" y="2929700"/>
            <a:ext cx="6127375" cy="18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Divide into two groups to discuss the following questions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/>
              <a:t>What are the pros and cons of a certification system or ACGME accreditation vs the status quo? 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-US"/>
              <a:t>1 group will discuss certification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  <a:buAutoNum type="alphaLcPeriod"/>
            </a:pPr>
            <a:r>
              <a:rPr lang="en-US"/>
              <a:t>1 group will discuss ACGME or alternate board accreditation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What would be the next steps forward for your respective pathway?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Final thoughts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4812" rtl="0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99107"/>
            </a:pPr>
            <a:r>
              <a:rPr lang="en-US" sz="2775">
                <a:solidFill>
                  <a:schemeClr val="dk1"/>
                </a:solidFill>
              </a:rPr>
              <a:t>GH interest at medical school, residency and fellowship levels continues to grow</a:t>
            </a:r>
          </a:p>
          <a:p>
            <a:pPr marL="457200" lvl="0" indent="-404812" rtl="0">
              <a:lnSpc>
                <a:spcPct val="115000"/>
              </a:lnSpc>
              <a:spcBef>
                <a:spcPts val="555"/>
              </a:spcBef>
              <a:spcAft>
                <a:spcPts val="1000"/>
              </a:spcAft>
              <a:buClr>
                <a:schemeClr val="dk1"/>
              </a:buClr>
              <a:buSzPct val="99107"/>
            </a:pPr>
            <a:r>
              <a:rPr lang="en-US" sz="2775">
                <a:solidFill>
                  <a:schemeClr val="dk1"/>
                </a:solidFill>
              </a:rPr>
              <a:t>Characteristics of fellowships to date can frame expectations and shape decisions about individual programs and national standards</a:t>
            </a:r>
          </a:p>
          <a:p>
            <a:pPr marL="457200" lvl="0" indent="-404812" rtl="0">
              <a:lnSpc>
                <a:spcPct val="115000"/>
              </a:lnSpc>
              <a:spcBef>
                <a:spcPts val="555"/>
              </a:spcBef>
              <a:spcAft>
                <a:spcPts val="1000"/>
              </a:spcAft>
              <a:buClr>
                <a:schemeClr val="dk1"/>
              </a:buClr>
              <a:buSzPct val="99107"/>
            </a:pPr>
            <a:r>
              <a:rPr lang="en-US" sz="2775">
                <a:solidFill>
                  <a:schemeClr val="dk1"/>
                </a:solidFill>
              </a:rPr>
              <a:t>Send any corrections or additions about GH fellowships (no residency pathways please) to</a:t>
            </a:r>
            <a:r>
              <a:rPr lang="en-US" sz="2775" b="1">
                <a:solidFill>
                  <a:schemeClr val="dk1"/>
                </a:solidFill>
              </a:rPr>
              <a:t> globalhealthfellowships.org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References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71150" y="1439275"/>
            <a:ext cx="11505300" cy="44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AAMC.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School Graduation Questionnaire - 2016 All Schools Summary Report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.; 2016.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Drain PK, Primack A, Hunt DD, Fawzi WW, Holmes KK, Gardner P. Global health in medical education: a call for more training and opportunities.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 Med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2007;82(3):226-230.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Kerry VB, Walensky RP, Tsai AC, et al. US medical specialty global health training and the global burden of disease.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 Glob Health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2013;3(2):020406.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Nelson B, Izadnegahdar R, Hall L, Lee PT. Global Health Fellowships: A National,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Cross-Disciplinary Survey of US Training Opportunities. 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 Grad Med Educ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2012;4(2):184-189.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</a:rPr>
              <a:t>Sairenji T, Dai M, Eden AR, Peterson LE, Mainous AG. Fellowship or Further Training for Family Medicine Residents?. Fam Med 2017;49(8):618-621.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Background: increasing global health (GH) interest among medical trainees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0812" y="1484897"/>
            <a:ext cx="3886200" cy="4569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 student participation in GH experiences increased from 5.9% in 1978 to 31.2% in 2015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20% of residencies offer GH training programs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Increasing number of GH fellowship opportunities across various specialties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4113212" y="1752599"/>
            <a:ext cx="7719589" cy="4034589"/>
            <a:chOff x="3624123" y="2369240"/>
            <a:chExt cx="7721600" cy="4034589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4123" y="2369240"/>
              <a:ext cx="7721600" cy="40345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6" name="Shape 96"/>
            <p:cNvGrpSpPr/>
            <p:nvPr/>
          </p:nvGrpSpPr>
          <p:grpSpPr>
            <a:xfrm>
              <a:off x="4521871" y="4386534"/>
              <a:ext cx="571787" cy="858011"/>
              <a:chOff x="4521871" y="4386534"/>
              <a:chExt cx="571787" cy="858011"/>
            </a:xfrm>
          </p:grpSpPr>
          <p:cxnSp>
            <p:nvCxnSpPr>
              <p:cNvPr id="97" name="Shape 97"/>
              <p:cNvCxnSpPr/>
              <p:nvPr/>
            </p:nvCxnSpPr>
            <p:spPr>
              <a:xfrm rot="10800000" flipH="1">
                <a:off x="4521871" y="4937040"/>
                <a:ext cx="174529" cy="307505"/>
              </a:xfrm>
              <a:prstGeom prst="straightConnector1">
                <a:avLst/>
              </a:prstGeom>
              <a:noFill/>
              <a:ln w="34925" cap="flat" cmpd="sng">
                <a:solidFill>
                  <a:srgbClr val="B5DAD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Shape 98"/>
              <p:cNvCxnSpPr/>
              <p:nvPr/>
            </p:nvCxnSpPr>
            <p:spPr>
              <a:xfrm>
                <a:off x="4715061" y="4708237"/>
                <a:ext cx="0" cy="382555"/>
              </a:xfrm>
              <a:prstGeom prst="straightConnector1">
                <a:avLst/>
              </a:prstGeom>
              <a:noFill/>
              <a:ln w="34925" cap="flat" cmpd="sng">
                <a:solidFill>
                  <a:srgbClr val="B5DAD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Shape 99"/>
              <p:cNvCxnSpPr/>
              <p:nvPr/>
            </p:nvCxnSpPr>
            <p:spPr>
              <a:xfrm>
                <a:off x="4835512" y="4636904"/>
                <a:ext cx="0" cy="382555"/>
              </a:xfrm>
              <a:prstGeom prst="straightConnector1">
                <a:avLst/>
              </a:prstGeom>
              <a:noFill/>
              <a:ln w="34925" cap="flat" cmpd="sng">
                <a:solidFill>
                  <a:srgbClr val="B5DAD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Shape 100"/>
              <p:cNvCxnSpPr/>
              <p:nvPr/>
            </p:nvCxnSpPr>
            <p:spPr>
              <a:xfrm rot="10800000" flipH="1">
                <a:off x="4835512" y="4386534"/>
                <a:ext cx="258146" cy="441647"/>
              </a:xfrm>
              <a:prstGeom prst="straightConnector1">
                <a:avLst/>
              </a:prstGeom>
              <a:noFill/>
              <a:ln w="34925" cap="flat" cmpd="sng">
                <a:solidFill>
                  <a:srgbClr val="B5DAD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1" name="Shape 101"/>
          <p:cNvSpPr txBox="1"/>
          <p:nvPr/>
        </p:nvSpPr>
        <p:spPr>
          <a:xfrm>
            <a:off x="4875212" y="5743329"/>
            <a:ext cx="6777655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of American Medical Colleges. Medical School Graduation Questionnaire: All Schools Report.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00441" y="187452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2010 Survey of GH Fellowships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03212" y="1008245"/>
            <a:ext cx="5789700" cy="46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Quantify and describe current GH fellowship opportunities</a:t>
            </a:r>
          </a:p>
          <a:p>
            <a:pPr marL="342900" marR="0" lvl="0" indent="-342900" algn="l" rtl="0">
              <a:lnSpc>
                <a:spcPct val="6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>
                <a:solidFill>
                  <a:schemeClr val="dk1"/>
                </a:solidFill>
              </a:rPr>
              <a:t>Web search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or phone survey</a:t>
            </a:r>
          </a:p>
          <a:p>
            <a:pPr marL="342900" marR="0" lvl="0" indent="-342900" algn="l" rtl="0">
              <a:lnSpc>
                <a:spcPct val="6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fellowships in 7 specialties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57% had graduated fellows</a:t>
            </a:r>
          </a:p>
          <a:p>
            <a:pPr marL="742950" marR="0" lvl="1" indent="-28575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 fellowship database created</a:t>
            </a:r>
          </a:p>
          <a:p>
            <a:pPr marL="0" lvl="0" indent="0" rtl="0">
              <a:lnSpc>
                <a:spcPct val="60000"/>
              </a:lnSpc>
              <a:spcBef>
                <a:spcPts val="555"/>
              </a:spcBef>
              <a:buNone/>
            </a:pPr>
            <a:r>
              <a:rPr lang="en-US" sz="2775" b="1">
                <a:solidFill>
                  <a:schemeClr val="dk1"/>
                </a:solidFill>
              </a:rPr>
              <a:t>globalhealthfellowships.org</a:t>
            </a:r>
          </a:p>
          <a:p>
            <a:pPr marL="457200" marR="0" lvl="1" indent="0" algn="l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742950" marR="0" lvl="1" indent="-285750" algn="l" rtl="0">
              <a:lnSpc>
                <a:spcPct val="6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ct val="99071"/>
              <a:buFont typeface="Arial"/>
              <a:buNone/>
            </a:pPr>
            <a:endParaRPr sz="138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9212" y="1219200"/>
            <a:ext cx="5237162" cy="4754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2017 Survey of GH Fellowships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362075"/>
            <a:ext cx="5686425" cy="4727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  <a:p>
            <a:pPr marL="742950" marR="0" lvl="1" indent="-2730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600">
                <a:solidFill>
                  <a:schemeClr val="dk1"/>
                </a:solidFill>
              </a:rPr>
              <a:t>U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pdate fellowship database </a:t>
            </a:r>
          </a:p>
          <a:p>
            <a:pPr marL="742950" marR="0" lvl="1" indent="-2730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600">
                <a:solidFill>
                  <a:schemeClr val="dk1"/>
                </a:solidFill>
              </a:rPr>
              <a:t>Le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 more about current program characteristics </a:t>
            </a:r>
          </a:p>
          <a:p>
            <a:pPr marL="342900" marR="0" lvl="0" indent="-304800" algn="l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from 2010 </a:t>
            </a:r>
          </a:p>
          <a:p>
            <a:pPr marL="742950" marR="0" lvl="1" indent="-2730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restrictive definition of GH fellowships</a:t>
            </a:r>
          </a:p>
          <a:p>
            <a:pPr marL="742950" marR="0" lvl="1" indent="-2730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 of Canadian programs</a:t>
            </a:r>
          </a:p>
          <a:p>
            <a:pPr marL="742950" marR="0" lvl="1" indent="-27305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focus on logistics, challenges, and unique features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 descr="C:\Users\aee1\Desktop\ALSO\_Ethiopia\pictures\Ethiopia favorite pics\8366107339_abc600d1df_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412" y="1447800"/>
            <a:ext cx="6054996" cy="421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Methods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03212" y="1143000"/>
            <a:ext cx="11274663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Definition of  GH fellowship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Formal training principally focused on global health beyond  minimum required length of residency (subsequent to or integrated into residency)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Identifying programs and contacts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Contacts from previous survey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Literature review, google search, snowballing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Survey tool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32 questions, emailed, follow up for non-responders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8246" y="291113"/>
            <a:ext cx="1127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Programs surveyed in 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2010 (</a:t>
            </a:r>
            <a:r>
              <a:rPr lang="en-US"/>
              <a:t>light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) and 2017 (</a:t>
            </a:r>
            <a:r>
              <a:rPr lang="en-US"/>
              <a:t>dark</a:t>
            </a:r>
            <a:r>
              <a:rPr lang="en-US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</a:p>
        </p:txBody>
      </p:sp>
      <p:pic>
        <p:nvPicPr>
          <p:cNvPr id="136" name="Shape 136" title="Points scored"/>
          <p:cNvPicPr preferRelativeResize="0"/>
          <p:nvPr/>
        </p:nvPicPr>
        <p:blipFill rotWithShape="1">
          <a:blip r:embed="rId3">
            <a:alphaModFix/>
          </a:blip>
          <a:srcRect t="15095" r="11063"/>
          <a:stretch/>
        </p:blipFill>
        <p:spPr>
          <a:xfrm>
            <a:off x="2371775" y="1314300"/>
            <a:ext cx="8092149" cy="477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02800" y="1434125"/>
            <a:ext cx="4877400" cy="4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2400" b="1"/>
              <a:t>Accepts more than one specialty/Other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04721" y="274638"/>
            <a:ext cx="11274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2017 Survey Response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04724" y="1254000"/>
            <a:ext cx="7690800" cy="491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80 programs surveyed, 54 responded (68%)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Includes 18 programs based in FM depts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-US"/>
              <a:t>8 of 8 Canadian and 8 of 10 US programs responded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Of 54 respondents, 50 have active fellowships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sz="2800"/>
              <a:t>Data on following slides represent 50 active programs unless otherwise stated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203147" y="6381750"/>
            <a:ext cx="711000" cy="476100"/>
          </a:xfrm>
          <a:prstGeom prst="rect">
            <a:avLst/>
          </a:prstGeom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147" name="Shape 14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95525" y="2539096"/>
            <a:ext cx="3949800" cy="22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1442</Words>
  <Application>Microsoft Office PowerPoint</Application>
  <PresentationFormat>Custom</PresentationFormat>
  <Paragraphs>286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PowerPoint</vt:lpstr>
      <vt:lpstr>Global Health Fellowships: Multidisciplinary Database Development and Program Survey</vt:lpstr>
      <vt:lpstr>Workshop structure</vt:lpstr>
      <vt:lpstr>Learning objectives:</vt:lpstr>
      <vt:lpstr>Background: increasing global health (GH) interest among medical trainees</vt:lpstr>
      <vt:lpstr>2010 Survey of GH Fellowships</vt:lpstr>
      <vt:lpstr>2017 Survey of GH Fellowships</vt:lpstr>
      <vt:lpstr>Methods</vt:lpstr>
      <vt:lpstr>Programs surveyed in 2010 (light) and 2017 (dark) </vt:lpstr>
      <vt:lpstr>2017 Survey Response</vt:lpstr>
      <vt:lpstr>Cumulative fellowship programs by year of founding</vt:lpstr>
      <vt:lpstr>Fellowship demographics</vt:lpstr>
      <vt:lpstr>All fellowships by location</vt:lpstr>
      <vt:lpstr>Fellowships accepting Family Medicine applicants</vt:lpstr>
      <vt:lpstr>Percent of programs using funding source</vt:lpstr>
      <vt:lpstr>Fellowship Activities</vt:lpstr>
      <vt:lpstr>Work Settings</vt:lpstr>
      <vt:lpstr>Percent  of  graduates in work activity</vt:lpstr>
      <vt:lpstr>Innovations</vt:lpstr>
      <vt:lpstr>Challenges</vt:lpstr>
      <vt:lpstr>Survey results interpretation</vt:lpstr>
      <vt:lpstr>Preparing for discussion</vt:lpstr>
      <vt:lpstr>FM options for fellowships</vt:lpstr>
      <vt:lpstr>Interest in FM Fellowship training</vt:lpstr>
      <vt:lpstr>FM GH fellowship capacity</vt:lpstr>
      <vt:lpstr> </vt:lpstr>
      <vt:lpstr>El Rayess, et al FM GH core competencies</vt:lpstr>
      <vt:lpstr>ACGME-accredited fellowships</vt:lpstr>
      <vt:lpstr>Non-accredited program sample budget</vt:lpstr>
      <vt:lpstr>ACGME Accreditation</vt:lpstr>
      <vt:lpstr>Non-ACGME Accreditation</vt:lpstr>
      <vt:lpstr>Certification or Endorsement</vt:lpstr>
      <vt:lpstr>Tropical medicine certificate</vt:lpstr>
      <vt:lpstr>Divide into two groups to discuss the following questions</vt:lpstr>
      <vt:lpstr>Final thoughts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Fellowships: Multidisciplinary Database Development and Program Survey</dc:title>
  <dc:creator>Evensen Ann E</dc:creator>
  <cp:lastModifiedBy>Evensen Ann E</cp:lastModifiedBy>
  <cp:revision>2</cp:revision>
  <dcterms:modified xsi:type="dcterms:W3CDTF">2017-10-18T18:53:02Z</dcterms:modified>
</cp:coreProperties>
</file>