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7" r:id="rId2"/>
    <p:sldId id="331" r:id="rId3"/>
    <p:sldId id="334" r:id="rId4"/>
    <p:sldId id="270" r:id="rId5"/>
    <p:sldId id="271" r:id="rId6"/>
    <p:sldId id="316" r:id="rId7"/>
    <p:sldId id="317" r:id="rId8"/>
    <p:sldId id="318" r:id="rId9"/>
    <p:sldId id="319" r:id="rId10"/>
    <p:sldId id="320" r:id="rId11"/>
    <p:sldId id="321" r:id="rId12"/>
    <p:sldId id="322" r:id="rId13"/>
    <p:sldId id="324" r:id="rId14"/>
    <p:sldId id="325" r:id="rId15"/>
    <p:sldId id="326" r:id="rId16"/>
    <p:sldId id="330" r:id="rId17"/>
    <p:sldId id="275" r:id="rId18"/>
    <p:sldId id="333" r:id="rId19"/>
    <p:sldId id="335" r:id="rId20"/>
    <p:sldId id="3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6B87"/>
    <a:srgbClr val="2182A5"/>
    <a:srgbClr val="238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71758" autoAdjust="0"/>
  </p:normalViewPr>
  <p:slideViewPr>
    <p:cSldViewPr snapToGrid="0" snapToObjects="1">
      <p:cViewPr varScale="1">
        <p:scale>
          <a:sx n="73" d="100"/>
          <a:sy n="73" d="100"/>
        </p:scale>
        <p:origin x="90" y="6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54" d="100"/>
          <a:sy n="54" d="100"/>
        </p:scale>
        <p:origin x="1133"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 Underrepresented in Medicine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trendline>
            <c:spPr>
              <a:ln w="19050" cap="rnd">
                <a:solidFill>
                  <a:schemeClr val="accent2"/>
                </a:solidFill>
              </a:ln>
              <a:effectLst/>
            </c:spPr>
            <c:trendlineType val="linear"/>
            <c:dispRSqr val="0"/>
            <c:dispEq val="0"/>
          </c:trendline>
          <c:cat>
            <c:numRef>
              <c:f>Sheet1!$A$1:$A$7</c:f>
              <c:numCache>
                <c:formatCode>General</c:formatCode>
                <c:ptCount val="7"/>
                <c:pt idx="0">
                  <c:v>2015</c:v>
                </c:pt>
                <c:pt idx="1">
                  <c:v>2016</c:v>
                </c:pt>
                <c:pt idx="2">
                  <c:v>2017</c:v>
                </c:pt>
                <c:pt idx="3">
                  <c:v>2018</c:v>
                </c:pt>
                <c:pt idx="4">
                  <c:v>2019</c:v>
                </c:pt>
                <c:pt idx="5">
                  <c:v>2020</c:v>
                </c:pt>
                <c:pt idx="6">
                  <c:v>2021</c:v>
                </c:pt>
              </c:numCache>
            </c:numRef>
          </c:cat>
          <c:val>
            <c:numRef>
              <c:f>Sheet1!$B$1:$B$7</c:f>
              <c:numCache>
                <c:formatCode>General</c:formatCode>
                <c:ptCount val="7"/>
                <c:pt idx="0">
                  <c:v>19</c:v>
                </c:pt>
                <c:pt idx="1">
                  <c:v>19</c:v>
                </c:pt>
                <c:pt idx="2">
                  <c:v>10</c:v>
                </c:pt>
                <c:pt idx="3">
                  <c:v>25</c:v>
                </c:pt>
                <c:pt idx="4">
                  <c:v>24</c:v>
                </c:pt>
                <c:pt idx="5">
                  <c:v>17</c:v>
                </c:pt>
                <c:pt idx="6">
                  <c:v>32</c:v>
                </c:pt>
              </c:numCache>
            </c:numRef>
          </c:val>
          <c:smooth val="0"/>
          <c:extLst>
            <c:ext xmlns:c16="http://schemas.microsoft.com/office/drawing/2014/chart" uri="{C3380CC4-5D6E-409C-BE32-E72D297353CC}">
              <c16:uniqueId val="{00000000-8497-4F8B-B943-03E53A84ED0A}"/>
            </c:ext>
          </c:extLst>
        </c:ser>
        <c:dLbls>
          <c:showLegendKey val="0"/>
          <c:showVal val="0"/>
          <c:showCatName val="0"/>
          <c:showSerName val="0"/>
          <c:showPercent val="0"/>
          <c:showBubbleSize val="0"/>
        </c:dLbls>
        <c:smooth val="0"/>
        <c:axId val="114865768"/>
        <c:axId val="114866160"/>
        <c:extLst>
          <c:ext xmlns:c15="http://schemas.microsoft.com/office/drawing/2012/chart" uri="{02D57815-91ED-43cb-92C2-25804820EDAC}">
            <c15:filteredLineSeries>
              <c15:ser>
                <c:idx val="0"/>
                <c:order val="0"/>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cat>
                  <c:numRef>
                    <c:extLst>
                      <c:ext uri="{02D57815-91ED-43cb-92C2-25804820EDAC}">
                        <c15:formulaRef>
                          <c15:sqref>Sheet1!$A$1:$A$7</c15:sqref>
                        </c15:formulaRef>
                      </c:ext>
                    </c:extLst>
                    <c:numCache>
                      <c:formatCode>General</c:formatCode>
                      <c:ptCount val="7"/>
                      <c:pt idx="0">
                        <c:v>2015</c:v>
                      </c:pt>
                      <c:pt idx="1">
                        <c:v>2016</c:v>
                      </c:pt>
                      <c:pt idx="2">
                        <c:v>2017</c:v>
                      </c:pt>
                      <c:pt idx="3">
                        <c:v>2018</c:v>
                      </c:pt>
                      <c:pt idx="4">
                        <c:v>2019</c:v>
                      </c:pt>
                      <c:pt idx="5">
                        <c:v>2020</c:v>
                      </c:pt>
                      <c:pt idx="6">
                        <c:v>2021</c:v>
                      </c:pt>
                    </c:numCache>
                  </c:numRef>
                </c:cat>
                <c:val>
                  <c:numRef>
                    <c:extLst>
                      <c:ext uri="{02D57815-91ED-43cb-92C2-25804820EDAC}">
                        <c15:formulaRef>
                          <c15:sqref>Sheet1!$A$1:$A$7</c15:sqref>
                        </c15:formulaRef>
                      </c:ext>
                    </c:extLst>
                    <c:numCache>
                      <c:formatCode>General</c:formatCode>
                      <c:ptCount val="7"/>
                      <c:pt idx="0">
                        <c:v>2015</c:v>
                      </c:pt>
                      <c:pt idx="1">
                        <c:v>2016</c:v>
                      </c:pt>
                      <c:pt idx="2">
                        <c:v>2017</c:v>
                      </c:pt>
                      <c:pt idx="3">
                        <c:v>2018</c:v>
                      </c:pt>
                      <c:pt idx="4">
                        <c:v>2019</c:v>
                      </c:pt>
                      <c:pt idx="5">
                        <c:v>2020</c:v>
                      </c:pt>
                      <c:pt idx="6">
                        <c:v>2021</c:v>
                      </c:pt>
                    </c:numCache>
                  </c:numRef>
                </c:val>
                <c:smooth val="0"/>
                <c:extLst>
                  <c:ext xmlns:c16="http://schemas.microsoft.com/office/drawing/2014/chart" uri="{C3380CC4-5D6E-409C-BE32-E72D297353CC}">
                    <c16:uniqueId val="{00000001-8497-4F8B-B943-03E53A84ED0A}"/>
                  </c:ext>
                </c:extLst>
              </c15:ser>
            </c15:filteredLineSeries>
          </c:ext>
        </c:extLst>
      </c:lineChart>
      <c:catAx>
        <c:axId val="114865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866160"/>
        <c:crosses val="autoZero"/>
        <c:auto val="1"/>
        <c:lblAlgn val="ctr"/>
        <c:lblOffset val="100"/>
        <c:noMultiLvlLbl val="0"/>
      </c:catAx>
      <c:valAx>
        <c:axId val="11486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865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39B67-269A-4E12-A8C5-776564C0784D}"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0C561360-F371-46EE-82BB-1CA8FB0FAEF9}">
      <dgm:prSet phldrT="[Text]" custT="1"/>
      <dgm:spPr>
        <a:solidFill>
          <a:srgbClr val="238AAF"/>
        </a:solidFill>
      </dgm:spPr>
      <dgm:t>
        <a:bodyPr/>
        <a:lstStyle/>
        <a:p>
          <a:pPr algn="ctr">
            <a:lnSpc>
              <a:spcPct val="100000"/>
            </a:lnSpc>
          </a:pPr>
          <a:r>
            <a:rPr lang="en-US" sz="2000" b="1" dirty="0"/>
            <a:t>Local school districts </a:t>
          </a:r>
          <a:endParaRPr lang="en-US" sz="2000" dirty="0"/>
        </a:p>
      </dgm:t>
    </dgm:pt>
    <dgm:pt modelId="{9105470D-2E81-45FF-8A1D-2D8653A00A10}" type="parTrans" cxnId="{DB7F01FD-49E5-42B6-93FA-330CEEEAEB63}">
      <dgm:prSet/>
      <dgm:spPr/>
      <dgm:t>
        <a:bodyPr/>
        <a:lstStyle/>
        <a:p>
          <a:endParaRPr lang="en-US" sz="2800"/>
        </a:p>
      </dgm:t>
    </dgm:pt>
    <dgm:pt modelId="{FE3D0034-5642-4AEA-9F5A-3D9AF917CA1E}" type="sibTrans" cxnId="{DB7F01FD-49E5-42B6-93FA-330CEEEAEB63}">
      <dgm:prSet/>
      <dgm:spPr/>
      <dgm:t>
        <a:bodyPr/>
        <a:lstStyle/>
        <a:p>
          <a:endParaRPr lang="en-US" sz="2800"/>
        </a:p>
      </dgm:t>
    </dgm:pt>
    <dgm:pt modelId="{8C565491-AB3D-463C-A0E7-241226B62F56}">
      <dgm:prSet phldrT="[Text]" custT="1"/>
      <dgm:spPr>
        <a:solidFill>
          <a:srgbClr val="238AAF"/>
        </a:solidFill>
      </dgm:spPr>
      <dgm:t>
        <a:bodyPr/>
        <a:lstStyle/>
        <a:p>
          <a:r>
            <a:rPr lang="en-US" sz="2000" b="1" dirty="0"/>
            <a:t>PSU branch campuses</a:t>
          </a:r>
          <a:endParaRPr lang="en-US" sz="2000" dirty="0"/>
        </a:p>
      </dgm:t>
    </dgm:pt>
    <dgm:pt modelId="{DD083749-2470-442C-827E-A3A245FFD837}" type="parTrans" cxnId="{97AC119B-AEBE-48E8-809C-B18FB795B1D9}">
      <dgm:prSet/>
      <dgm:spPr/>
      <dgm:t>
        <a:bodyPr/>
        <a:lstStyle/>
        <a:p>
          <a:endParaRPr lang="en-US" sz="2800"/>
        </a:p>
      </dgm:t>
    </dgm:pt>
    <dgm:pt modelId="{3A5E5BBA-62E5-4F31-8475-1B216C5E6D3B}" type="sibTrans" cxnId="{97AC119B-AEBE-48E8-809C-B18FB795B1D9}">
      <dgm:prSet/>
      <dgm:spPr/>
      <dgm:t>
        <a:bodyPr/>
        <a:lstStyle/>
        <a:p>
          <a:endParaRPr lang="en-US" sz="2800"/>
        </a:p>
      </dgm:t>
    </dgm:pt>
    <dgm:pt modelId="{2439FF56-2D13-491C-BA48-44BD3875B225}">
      <dgm:prSet custT="1"/>
      <dgm:spPr>
        <a:solidFill>
          <a:srgbClr val="238AAF"/>
        </a:solidFill>
      </dgm:spPr>
      <dgm:t>
        <a:bodyPr/>
        <a:lstStyle/>
        <a:p>
          <a:r>
            <a:rPr lang="en-US" sz="2000" b="1" dirty="0"/>
            <a:t>HBCU and MSI partner schools</a:t>
          </a:r>
        </a:p>
      </dgm:t>
    </dgm:pt>
    <dgm:pt modelId="{817999A2-CFFB-4D4F-B5E3-527AACD72936}" type="parTrans" cxnId="{6CCB462D-D66B-45B0-91C7-CD718BAA7E86}">
      <dgm:prSet/>
      <dgm:spPr/>
      <dgm:t>
        <a:bodyPr/>
        <a:lstStyle/>
        <a:p>
          <a:endParaRPr lang="en-US" sz="2800"/>
        </a:p>
      </dgm:t>
    </dgm:pt>
    <dgm:pt modelId="{AACDE167-7D4F-4FD1-94D3-F0DEEA10DFEC}" type="sibTrans" cxnId="{6CCB462D-D66B-45B0-91C7-CD718BAA7E86}">
      <dgm:prSet/>
      <dgm:spPr/>
      <dgm:t>
        <a:bodyPr/>
        <a:lstStyle/>
        <a:p>
          <a:endParaRPr lang="en-US" sz="2800"/>
        </a:p>
      </dgm:t>
    </dgm:pt>
    <dgm:pt modelId="{F42861A7-D1BB-4632-8847-ADC16659C9C2}" type="pres">
      <dgm:prSet presAssocID="{01739B67-269A-4E12-A8C5-776564C0784D}" presName="compositeShape" presStyleCnt="0">
        <dgm:presLayoutVars>
          <dgm:chMax val="7"/>
          <dgm:dir/>
          <dgm:resizeHandles val="exact"/>
        </dgm:presLayoutVars>
      </dgm:prSet>
      <dgm:spPr/>
    </dgm:pt>
    <dgm:pt modelId="{B582448D-BDA1-4D1D-B04B-6E2AFF4BB82A}" type="pres">
      <dgm:prSet presAssocID="{01739B67-269A-4E12-A8C5-776564C0784D}" presName="wedge1" presStyleLbl="node1" presStyleIdx="0" presStyleCnt="3" custLinFactNeighborX="-4948" custLinFactNeighborY="3016"/>
      <dgm:spPr/>
    </dgm:pt>
    <dgm:pt modelId="{3C483D82-FCA8-4B76-A63B-3A32DFDD7903}" type="pres">
      <dgm:prSet presAssocID="{01739B67-269A-4E12-A8C5-776564C0784D}" presName="wedge1Tx" presStyleLbl="node1" presStyleIdx="0" presStyleCnt="3">
        <dgm:presLayoutVars>
          <dgm:chMax val="0"/>
          <dgm:chPref val="0"/>
          <dgm:bulletEnabled val="1"/>
        </dgm:presLayoutVars>
      </dgm:prSet>
      <dgm:spPr/>
    </dgm:pt>
    <dgm:pt modelId="{E30C9A83-766A-41E8-8590-43BD221DB1CD}" type="pres">
      <dgm:prSet presAssocID="{01739B67-269A-4E12-A8C5-776564C0784D}" presName="wedge2" presStyleLbl="node1" presStyleIdx="1" presStyleCnt="3" custScaleY="100776" custLinFactNeighborX="0"/>
      <dgm:spPr>
        <a:solidFill>
          <a:srgbClr val="238AAF"/>
        </a:solidFill>
      </dgm:spPr>
    </dgm:pt>
    <dgm:pt modelId="{F95D73B9-C738-465A-86BF-7FA9E554D448}" type="pres">
      <dgm:prSet presAssocID="{01739B67-269A-4E12-A8C5-776564C0784D}" presName="wedge2Tx" presStyleLbl="node1" presStyleIdx="1" presStyleCnt="3">
        <dgm:presLayoutVars>
          <dgm:chMax val="0"/>
          <dgm:chPref val="0"/>
          <dgm:bulletEnabled val="1"/>
        </dgm:presLayoutVars>
      </dgm:prSet>
      <dgm:spPr/>
    </dgm:pt>
    <dgm:pt modelId="{A8FDCCB8-034B-48B3-A6E2-FA52448D52DD}" type="pres">
      <dgm:prSet presAssocID="{01739B67-269A-4E12-A8C5-776564C0784D}" presName="wedge3" presStyleLbl="node1" presStyleIdx="2" presStyleCnt="3"/>
      <dgm:spPr>
        <a:solidFill>
          <a:srgbClr val="238AAF"/>
        </a:solidFill>
      </dgm:spPr>
    </dgm:pt>
    <dgm:pt modelId="{67FA6115-5A79-45A6-B4F6-859E484E0396}" type="pres">
      <dgm:prSet presAssocID="{01739B67-269A-4E12-A8C5-776564C0784D}" presName="wedge3Tx" presStyleLbl="node1" presStyleIdx="2" presStyleCnt="3">
        <dgm:presLayoutVars>
          <dgm:chMax val="0"/>
          <dgm:chPref val="0"/>
          <dgm:bulletEnabled val="1"/>
        </dgm:presLayoutVars>
      </dgm:prSet>
      <dgm:spPr/>
    </dgm:pt>
  </dgm:ptLst>
  <dgm:cxnLst>
    <dgm:cxn modelId="{043ACB07-EC01-431F-A29C-5B05AECED136}" type="presOf" srcId="{0C561360-F371-46EE-82BB-1CA8FB0FAEF9}" destId="{B582448D-BDA1-4D1D-B04B-6E2AFF4BB82A}" srcOrd="0" destOrd="0" presId="urn:microsoft.com/office/officeart/2005/8/layout/chart3"/>
    <dgm:cxn modelId="{DFE3A71D-E41E-4483-9816-0A8F24AEB7BB}" type="presOf" srcId="{2439FF56-2D13-491C-BA48-44BD3875B225}" destId="{67FA6115-5A79-45A6-B4F6-859E484E0396}" srcOrd="1" destOrd="0" presId="urn:microsoft.com/office/officeart/2005/8/layout/chart3"/>
    <dgm:cxn modelId="{6CCB462D-D66B-45B0-91C7-CD718BAA7E86}" srcId="{01739B67-269A-4E12-A8C5-776564C0784D}" destId="{2439FF56-2D13-491C-BA48-44BD3875B225}" srcOrd="2" destOrd="0" parTransId="{817999A2-CFFB-4D4F-B5E3-527AACD72936}" sibTransId="{AACDE167-7D4F-4FD1-94D3-F0DEEA10DFEC}"/>
    <dgm:cxn modelId="{FEAA0748-6CE9-431D-95F6-EC1F0D850CA2}" type="presOf" srcId="{2439FF56-2D13-491C-BA48-44BD3875B225}" destId="{A8FDCCB8-034B-48B3-A6E2-FA52448D52DD}" srcOrd="0" destOrd="0" presId="urn:microsoft.com/office/officeart/2005/8/layout/chart3"/>
    <dgm:cxn modelId="{D7DAF758-CA26-49F9-BD81-C76C9843CB3C}" type="presOf" srcId="{8C565491-AB3D-463C-A0E7-241226B62F56}" destId="{F95D73B9-C738-465A-86BF-7FA9E554D448}" srcOrd="1" destOrd="0" presId="urn:microsoft.com/office/officeart/2005/8/layout/chart3"/>
    <dgm:cxn modelId="{A7185D82-3D34-47E3-830E-88404E29FFAB}" type="presOf" srcId="{01739B67-269A-4E12-A8C5-776564C0784D}" destId="{F42861A7-D1BB-4632-8847-ADC16659C9C2}" srcOrd="0" destOrd="0" presId="urn:microsoft.com/office/officeart/2005/8/layout/chart3"/>
    <dgm:cxn modelId="{97AC119B-AEBE-48E8-809C-B18FB795B1D9}" srcId="{01739B67-269A-4E12-A8C5-776564C0784D}" destId="{8C565491-AB3D-463C-A0E7-241226B62F56}" srcOrd="1" destOrd="0" parTransId="{DD083749-2470-442C-827E-A3A245FFD837}" sibTransId="{3A5E5BBA-62E5-4F31-8475-1B216C5E6D3B}"/>
    <dgm:cxn modelId="{BD120EC6-1FBF-48A1-AC4B-DE5699D8699E}" type="presOf" srcId="{0C561360-F371-46EE-82BB-1CA8FB0FAEF9}" destId="{3C483D82-FCA8-4B76-A63B-3A32DFDD7903}" srcOrd="1" destOrd="0" presId="urn:microsoft.com/office/officeart/2005/8/layout/chart3"/>
    <dgm:cxn modelId="{803436E2-B5B9-4091-9205-4D6F289B5F26}" type="presOf" srcId="{8C565491-AB3D-463C-A0E7-241226B62F56}" destId="{E30C9A83-766A-41E8-8590-43BD221DB1CD}" srcOrd="0" destOrd="0" presId="urn:microsoft.com/office/officeart/2005/8/layout/chart3"/>
    <dgm:cxn modelId="{DB7F01FD-49E5-42B6-93FA-330CEEEAEB63}" srcId="{01739B67-269A-4E12-A8C5-776564C0784D}" destId="{0C561360-F371-46EE-82BB-1CA8FB0FAEF9}" srcOrd="0" destOrd="0" parTransId="{9105470D-2E81-45FF-8A1D-2D8653A00A10}" sibTransId="{FE3D0034-5642-4AEA-9F5A-3D9AF917CA1E}"/>
    <dgm:cxn modelId="{6C4B747C-FC79-45E1-A035-679942E3C64F}" type="presParOf" srcId="{F42861A7-D1BB-4632-8847-ADC16659C9C2}" destId="{B582448D-BDA1-4D1D-B04B-6E2AFF4BB82A}" srcOrd="0" destOrd="0" presId="urn:microsoft.com/office/officeart/2005/8/layout/chart3"/>
    <dgm:cxn modelId="{037AEA0E-88DC-4F40-9D66-56EBCA700392}" type="presParOf" srcId="{F42861A7-D1BB-4632-8847-ADC16659C9C2}" destId="{3C483D82-FCA8-4B76-A63B-3A32DFDD7903}" srcOrd="1" destOrd="0" presId="urn:microsoft.com/office/officeart/2005/8/layout/chart3"/>
    <dgm:cxn modelId="{34AA7754-9DAB-4D94-AC48-62B45104E284}" type="presParOf" srcId="{F42861A7-D1BB-4632-8847-ADC16659C9C2}" destId="{E30C9A83-766A-41E8-8590-43BD221DB1CD}" srcOrd="2" destOrd="0" presId="urn:microsoft.com/office/officeart/2005/8/layout/chart3"/>
    <dgm:cxn modelId="{E166E37B-3B15-4DBC-AF39-17CB5B74AF3E}" type="presParOf" srcId="{F42861A7-D1BB-4632-8847-ADC16659C9C2}" destId="{F95D73B9-C738-465A-86BF-7FA9E554D448}" srcOrd="3" destOrd="0" presId="urn:microsoft.com/office/officeart/2005/8/layout/chart3"/>
    <dgm:cxn modelId="{B957ED9D-E0D6-4DA9-B3CF-E058BF337EA8}" type="presParOf" srcId="{F42861A7-D1BB-4632-8847-ADC16659C9C2}" destId="{A8FDCCB8-034B-48B3-A6E2-FA52448D52DD}" srcOrd="4" destOrd="0" presId="urn:microsoft.com/office/officeart/2005/8/layout/chart3"/>
    <dgm:cxn modelId="{B33BB7D7-B66F-44BD-8254-A588091A35B1}" type="presParOf" srcId="{F42861A7-D1BB-4632-8847-ADC16659C9C2}" destId="{67FA6115-5A79-45A6-B4F6-859E484E0396}"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39B67-269A-4E12-A8C5-776564C0784D}"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0C561360-F371-46EE-82BB-1CA8FB0FAEF9}">
      <dgm:prSet phldrT="[Text]" custT="1"/>
      <dgm:spPr>
        <a:solidFill>
          <a:srgbClr val="238AAF"/>
        </a:solidFill>
      </dgm:spPr>
      <dgm:t>
        <a:bodyPr/>
        <a:lstStyle/>
        <a:p>
          <a:pPr algn="ctr"/>
          <a:r>
            <a:rPr lang="en-US" sz="1600" b="1" dirty="0"/>
            <a:t>Student &amp; employee affinity  groups</a:t>
          </a:r>
          <a:endParaRPr lang="en-US" sz="1600" dirty="0"/>
        </a:p>
      </dgm:t>
    </dgm:pt>
    <dgm:pt modelId="{9105470D-2E81-45FF-8A1D-2D8653A00A10}" type="parTrans" cxnId="{DB7F01FD-49E5-42B6-93FA-330CEEEAEB63}">
      <dgm:prSet/>
      <dgm:spPr/>
      <dgm:t>
        <a:bodyPr/>
        <a:lstStyle/>
        <a:p>
          <a:endParaRPr lang="en-US" sz="2400"/>
        </a:p>
      </dgm:t>
    </dgm:pt>
    <dgm:pt modelId="{FE3D0034-5642-4AEA-9F5A-3D9AF917CA1E}" type="sibTrans" cxnId="{DB7F01FD-49E5-42B6-93FA-330CEEEAEB63}">
      <dgm:prSet/>
      <dgm:spPr/>
      <dgm:t>
        <a:bodyPr/>
        <a:lstStyle/>
        <a:p>
          <a:endParaRPr lang="en-US" sz="2400"/>
        </a:p>
      </dgm:t>
    </dgm:pt>
    <dgm:pt modelId="{A35C3A8A-E457-46EB-8C77-A56E2439F82E}">
      <dgm:prSet phldrT="[Text]" custT="1"/>
      <dgm:spPr>
        <a:solidFill>
          <a:srgbClr val="238AAF"/>
        </a:solidFill>
      </dgm:spPr>
      <dgm:t>
        <a:bodyPr/>
        <a:lstStyle/>
        <a:p>
          <a:pPr algn="ctr"/>
          <a:r>
            <a:rPr lang="en-US" sz="1800" b="1" dirty="0"/>
            <a:t>Diversity Council</a:t>
          </a:r>
          <a:endParaRPr lang="en-US" sz="1800" dirty="0"/>
        </a:p>
      </dgm:t>
    </dgm:pt>
    <dgm:pt modelId="{409AA590-A0F5-4C06-BFE3-A41DF7A1C5BB}" type="parTrans" cxnId="{6CA8B801-D7BD-499B-A198-342DECE5D980}">
      <dgm:prSet/>
      <dgm:spPr/>
      <dgm:t>
        <a:bodyPr/>
        <a:lstStyle/>
        <a:p>
          <a:endParaRPr lang="en-US" sz="2400"/>
        </a:p>
      </dgm:t>
    </dgm:pt>
    <dgm:pt modelId="{35ED1A68-5C4B-45B4-9367-440D94716FC3}" type="sibTrans" cxnId="{6CA8B801-D7BD-499B-A198-342DECE5D980}">
      <dgm:prSet/>
      <dgm:spPr/>
      <dgm:t>
        <a:bodyPr/>
        <a:lstStyle/>
        <a:p>
          <a:endParaRPr lang="en-US" sz="2400"/>
        </a:p>
      </dgm:t>
    </dgm:pt>
    <dgm:pt modelId="{8C565491-AB3D-463C-A0E7-241226B62F56}">
      <dgm:prSet phldrT="[Text]" custT="1"/>
      <dgm:spPr>
        <a:solidFill>
          <a:srgbClr val="238AAF"/>
        </a:solidFill>
      </dgm:spPr>
      <dgm:t>
        <a:bodyPr/>
        <a:lstStyle/>
        <a:p>
          <a:r>
            <a:rPr lang="en-US" sz="1800" b="1" dirty="0"/>
            <a:t>Advisory Committee</a:t>
          </a:r>
          <a:endParaRPr lang="en-US" sz="1800" dirty="0"/>
        </a:p>
      </dgm:t>
    </dgm:pt>
    <dgm:pt modelId="{DD083749-2470-442C-827E-A3A245FFD837}" type="parTrans" cxnId="{97AC119B-AEBE-48E8-809C-B18FB795B1D9}">
      <dgm:prSet/>
      <dgm:spPr/>
      <dgm:t>
        <a:bodyPr/>
        <a:lstStyle/>
        <a:p>
          <a:endParaRPr lang="en-US" sz="2400"/>
        </a:p>
      </dgm:t>
    </dgm:pt>
    <dgm:pt modelId="{3A5E5BBA-62E5-4F31-8475-1B216C5E6D3B}" type="sibTrans" cxnId="{97AC119B-AEBE-48E8-809C-B18FB795B1D9}">
      <dgm:prSet/>
      <dgm:spPr/>
      <dgm:t>
        <a:bodyPr/>
        <a:lstStyle/>
        <a:p>
          <a:endParaRPr lang="en-US" sz="2400"/>
        </a:p>
      </dgm:t>
    </dgm:pt>
    <dgm:pt modelId="{2439FF56-2D13-491C-BA48-44BD3875B225}">
      <dgm:prSet custT="1"/>
      <dgm:spPr>
        <a:solidFill>
          <a:srgbClr val="238AAF"/>
        </a:solidFill>
      </dgm:spPr>
      <dgm:t>
        <a:bodyPr/>
        <a:lstStyle/>
        <a:p>
          <a:r>
            <a:rPr lang="en-US" sz="1700" b="1" dirty="0"/>
            <a:t>Departments</a:t>
          </a:r>
        </a:p>
      </dgm:t>
    </dgm:pt>
    <dgm:pt modelId="{817999A2-CFFB-4D4F-B5E3-527AACD72936}" type="parTrans" cxnId="{6CCB462D-D66B-45B0-91C7-CD718BAA7E86}">
      <dgm:prSet/>
      <dgm:spPr/>
      <dgm:t>
        <a:bodyPr/>
        <a:lstStyle/>
        <a:p>
          <a:endParaRPr lang="en-US" sz="2400"/>
        </a:p>
      </dgm:t>
    </dgm:pt>
    <dgm:pt modelId="{AACDE167-7D4F-4FD1-94D3-F0DEEA10DFEC}" type="sibTrans" cxnId="{6CCB462D-D66B-45B0-91C7-CD718BAA7E86}">
      <dgm:prSet/>
      <dgm:spPr/>
      <dgm:t>
        <a:bodyPr/>
        <a:lstStyle/>
        <a:p>
          <a:endParaRPr lang="en-US" sz="2400"/>
        </a:p>
      </dgm:t>
    </dgm:pt>
    <dgm:pt modelId="{D403B3B6-9CC7-4140-9176-9C7124362195}">
      <dgm:prSet phldrT="[Text]" custT="1"/>
      <dgm:spPr>
        <a:solidFill>
          <a:srgbClr val="238AAF"/>
        </a:solidFill>
      </dgm:spPr>
      <dgm:t>
        <a:bodyPr/>
        <a:lstStyle/>
        <a:p>
          <a:r>
            <a:rPr lang="en-US" sz="1600" b="1" dirty="0"/>
            <a:t>Local, regional, &amp; state community &amp; education agencies</a:t>
          </a:r>
        </a:p>
      </dgm:t>
    </dgm:pt>
    <dgm:pt modelId="{91A10657-7B93-4BB4-99D1-524BD7E0A904}" type="parTrans" cxnId="{5F23871C-320D-471A-A069-3E64F18D7325}">
      <dgm:prSet/>
      <dgm:spPr/>
      <dgm:t>
        <a:bodyPr/>
        <a:lstStyle/>
        <a:p>
          <a:endParaRPr lang="en-US"/>
        </a:p>
      </dgm:t>
    </dgm:pt>
    <dgm:pt modelId="{EFE6DFE7-FCF4-44EB-AD04-07768662224A}" type="sibTrans" cxnId="{5F23871C-320D-471A-A069-3E64F18D7325}">
      <dgm:prSet/>
      <dgm:spPr/>
      <dgm:t>
        <a:bodyPr/>
        <a:lstStyle/>
        <a:p>
          <a:endParaRPr lang="en-US"/>
        </a:p>
      </dgm:t>
    </dgm:pt>
    <dgm:pt modelId="{F42861A7-D1BB-4632-8847-ADC16659C9C2}" type="pres">
      <dgm:prSet presAssocID="{01739B67-269A-4E12-A8C5-776564C0784D}" presName="compositeShape" presStyleCnt="0">
        <dgm:presLayoutVars>
          <dgm:chMax val="7"/>
          <dgm:dir/>
          <dgm:resizeHandles val="exact"/>
        </dgm:presLayoutVars>
      </dgm:prSet>
      <dgm:spPr/>
    </dgm:pt>
    <dgm:pt modelId="{B582448D-BDA1-4D1D-B04B-6E2AFF4BB82A}" type="pres">
      <dgm:prSet presAssocID="{01739B67-269A-4E12-A8C5-776564C0784D}" presName="wedge1" presStyleLbl="node1" presStyleIdx="0" presStyleCnt="5" custLinFactNeighborX="-4408" custLinFactNeighborY="5020"/>
      <dgm:spPr/>
    </dgm:pt>
    <dgm:pt modelId="{3C483D82-FCA8-4B76-A63B-3A32DFDD7903}" type="pres">
      <dgm:prSet presAssocID="{01739B67-269A-4E12-A8C5-776564C0784D}" presName="wedge1Tx" presStyleLbl="node1" presStyleIdx="0" presStyleCnt="5">
        <dgm:presLayoutVars>
          <dgm:chMax val="0"/>
          <dgm:chPref val="0"/>
          <dgm:bulletEnabled val="1"/>
        </dgm:presLayoutVars>
      </dgm:prSet>
      <dgm:spPr/>
    </dgm:pt>
    <dgm:pt modelId="{E30C9A83-766A-41E8-8590-43BD221DB1CD}" type="pres">
      <dgm:prSet presAssocID="{01739B67-269A-4E12-A8C5-776564C0784D}" presName="wedge2" presStyleLbl="node1" presStyleIdx="1" presStyleCnt="5" custLinFactNeighborX="-840" custLinFactNeighborY="332"/>
      <dgm:spPr/>
    </dgm:pt>
    <dgm:pt modelId="{F95D73B9-C738-465A-86BF-7FA9E554D448}" type="pres">
      <dgm:prSet presAssocID="{01739B67-269A-4E12-A8C5-776564C0784D}" presName="wedge2Tx" presStyleLbl="node1" presStyleIdx="1" presStyleCnt="5">
        <dgm:presLayoutVars>
          <dgm:chMax val="0"/>
          <dgm:chPref val="0"/>
          <dgm:bulletEnabled val="1"/>
        </dgm:presLayoutVars>
      </dgm:prSet>
      <dgm:spPr/>
    </dgm:pt>
    <dgm:pt modelId="{A8FDCCB8-034B-48B3-A6E2-FA52448D52DD}" type="pres">
      <dgm:prSet presAssocID="{01739B67-269A-4E12-A8C5-776564C0784D}" presName="wedge3" presStyleLbl="node1" presStyleIdx="2" presStyleCnt="5" custLinFactNeighborX="0"/>
      <dgm:spPr/>
    </dgm:pt>
    <dgm:pt modelId="{67FA6115-5A79-45A6-B4F6-859E484E0396}" type="pres">
      <dgm:prSet presAssocID="{01739B67-269A-4E12-A8C5-776564C0784D}" presName="wedge3Tx" presStyleLbl="node1" presStyleIdx="2" presStyleCnt="5">
        <dgm:presLayoutVars>
          <dgm:chMax val="0"/>
          <dgm:chPref val="0"/>
          <dgm:bulletEnabled val="1"/>
        </dgm:presLayoutVars>
      </dgm:prSet>
      <dgm:spPr/>
    </dgm:pt>
    <dgm:pt modelId="{649F5D34-57DA-421B-8711-71438BD615E5}" type="pres">
      <dgm:prSet presAssocID="{01739B67-269A-4E12-A8C5-776564C0784D}" presName="wedge4" presStyleLbl="node1" presStyleIdx="3" presStyleCnt="5"/>
      <dgm:spPr/>
    </dgm:pt>
    <dgm:pt modelId="{544A1762-BFB1-4F27-A614-07FB5A09F44A}" type="pres">
      <dgm:prSet presAssocID="{01739B67-269A-4E12-A8C5-776564C0784D}" presName="wedge4Tx" presStyleLbl="node1" presStyleIdx="3" presStyleCnt="5">
        <dgm:presLayoutVars>
          <dgm:chMax val="0"/>
          <dgm:chPref val="0"/>
          <dgm:bulletEnabled val="1"/>
        </dgm:presLayoutVars>
      </dgm:prSet>
      <dgm:spPr/>
    </dgm:pt>
    <dgm:pt modelId="{E7CFB406-3AD7-4EB1-B4CD-617265C52ACC}" type="pres">
      <dgm:prSet presAssocID="{01739B67-269A-4E12-A8C5-776564C0784D}" presName="wedge5" presStyleLbl="node1" presStyleIdx="4" presStyleCnt="5" custScaleY="100776" custLinFactNeighborY="280"/>
      <dgm:spPr/>
    </dgm:pt>
    <dgm:pt modelId="{2DE6ACE4-9EE9-4BB3-8367-F218727C25A8}" type="pres">
      <dgm:prSet presAssocID="{01739B67-269A-4E12-A8C5-776564C0784D}" presName="wedge5Tx" presStyleLbl="node1" presStyleIdx="4" presStyleCnt="5">
        <dgm:presLayoutVars>
          <dgm:chMax val="0"/>
          <dgm:chPref val="0"/>
          <dgm:bulletEnabled val="1"/>
        </dgm:presLayoutVars>
      </dgm:prSet>
      <dgm:spPr/>
    </dgm:pt>
  </dgm:ptLst>
  <dgm:cxnLst>
    <dgm:cxn modelId="{07D41301-DBA7-4B94-BAF3-6E3C19B4DA13}" type="presOf" srcId="{0C561360-F371-46EE-82BB-1CA8FB0FAEF9}" destId="{3C483D82-FCA8-4B76-A63B-3A32DFDD7903}" srcOrd="1" destOrd="0" presId="urn:microsoft.com/office/officeart/2005/8/layout/chart3"/>
    <dgm:cxn modelId="{6CA8B801-D7BD-499B-A198-342DECE5D980}" srcId="{01739B67-269A-4E12-A8C5-776564C0784D}" destId="{A35C3A8A-E457-46EB-8C77-A56E2439F82E}" srcOrd="1" destOrd="0" parTransId="{409AA590-A0F5-4C06-BFE3-A41DF7A1C5BB}" sibTransId="{35ED1A68-5C4B-45B4-9367-440D94716FC3}"/>
    <dgm:cxn modelId="{581AF309-933A-42E8-8801-9E87FBC4CE8B}" type="presOf" srcId="{D403B3B6-9CC7-4140-9176-9C7124362195}" destId="{E7CFB406-3AD7-4EB1-B4CD-617265C52ACC}" srcOrd="0" destOrd="0" presId="urn:microsoft.com/office/officeart/2005/8/layout/chart3"/>
    <dgm:cxn modelId="{11610418-044F-43EF-9580-193D92FDB3A0}" type="presOf" srcId="{2439FF56-2D13-491C-BA48-44BD3875B225}" destId="{649F5D34-57DA-421B-8711-71438BD615E5}" srcOrd="0" destOrd="0" presId="urn:microsoft.com/office/officeart/2005/8/layout/chart3"/>
    <dgm:cxn modelId="{5F23871C-320D-471A-A069-3E64F18D7325}" srcId="{01739B67-269A-4E12-A8C5-776564C0784D}" destId="{D403B3B6-9CC7-4140-9176-9C7124362195}" srcOrd="4" destOrd="0" parTransId="{91A10657-7B93-4BB4-99D1-524BD7E0A904}" sibTransId="{EFE6DFE7-FCF4-44EB-AD04-07768662224A}"/>
    <dgm:cxn modelId="{6CCB462D-D66B-45B0-91C7-CD718BAA7E86}" srcId="{01739B67-269A-4E12-A8C5-776564C0784D}" destId="{2439FF56-2D13-491C-BA48-44BD3875B225}" srcOrd="3" destOrd="0" parTransId="{817999A2-CFFB-4D4F-B5E3-527AACD72936}" sibTransId="{AACDE167-7D4F-4FD1-94D3-F0DEEA10DFEC}"/>
    <dgm:cxn modelId="{F7B2793A-E22C-43CE-923F-53559626C1A3}" type="presOf" srcId="{8C565491-AB3D-463C-A0E7-241226B62F56}" destId="{67FA6115-5A79-45A6-B4F6-859E484E0396}" srcOrd="1" destOrd="0" presId="urn:microsoft.com/office/officeart/2005/8/layout/chart3"/>
    <dgm:cxn modelId="{3AED9C5F-DDCA-4B1E-888A-6313DBCA4E9A}" type="presOf" srcId="{A35C3A8A-E457-46EB-8C77-A56E2439F82E}" destId="{E30C9A83-766A-41E8-8590-43BD221DB1CD}" srcOrd="0" destOrd="0" presId="urn:microsoft.com/office/officeart/2005/8/layout/chart3"/>
    <dgm:cxn modelId="{D2737861-883B-47D4-A52C-2B237090E5D0}" type="presOf" srcId="{2439FF56-2D13-491C-BA48-44BD3875B225}" destId="{544A1762-BFB1-4F27-A614-07FB5A09F44A}" srcOrd="1" destOrd="0" presId="urn:microsoft.com/office/officeart/2005/8/layout/chart3"/>
    <dgm:cxn modelId="{97AC119B-AEBE-48E8-809C-B18FB795B1D9}" srcId="{01739B67-269A-4E12-A8C5-776564C0784D}" destId="{8C565491-AB3D-463C-A0E7-241226B62F56}" srcOrd="2" destOrd="0" parTransId="{DD083749-2470-442C-827E-A3A245FFD837}" sibTransId="{3A5E5BBA-62E5-4F31-8475-1B216C5E6D3B}"/>
    <dgm:cxn modelId="{12B41FA1-3E30-4E8C-87D9-2DFC0444C4DF}" type="presOf" srcId="{8C565491-AB3D-463C-A0E7-241226B62F56}" destId="{A8FDCCB8-034B-48B3-A6E2-FA52448D52DD}" srcOrd="0" destOrd="0" presId="urn:microsoft.com/office/officeart/2005/8/layout/chart3"/>
    <dgm:cxn modelId="{6AEAC3A5-3070-4FBA-BC8C-E31615A6ACA9}" type="presOf" srcId="{D403B3B6-9CC7-4140-9176-9C7124362195}" destId="{2DE6ACE4-9EE9-4BB3-8367-F218727C25A8}" srcOrd="1" destOrd="0" presId="urn:microsoft.com/office/officeart/2005/8/layout/chart3"/>
    <dgm:cxn modelId="{ECAE78AB-7F86-4D6F-A675-FC5568EDB37D}" type="presOf" srcId="{A35C3A8A-E457-46EB-8C77-A56E2439F82E}" destId="{F95D73B9-C738-465A-86BF-7FA9E554D448}" srcOrd="1" destOrd="0" presId="urn:microsoft.com/office/officeart/2005/8/layout/chart3"/>
    <dgm:cxn modelId="{1BCB8CC2-529B-49B5-95BF-CA0B6A123E93}" type="presOf" srcId="{01739B67-269A-4E12-A8C5-776564C0784D}" destId="{F42861A7-D1BB-4632-8847-ADC16659C9C2}" srcOrd="0" destOrd="0" presId="urn:microsoft.com/office/officeart/2005/8/layout/chart3"/>
    <dgm:cxn modelId="{DB7F01FD-49E5-42B6-93FA-330CEEEAEB63}" srcId="{01739B67-269A-4E12-A8C5-776564C0784D}" destId="{0C561360-F371-46EE-82BB-1CA8FB0FAEF9}" srcOrd="0" destOrd="0" parTransId="{9105470D-2E81-45FF-8A1D-2D8653A00A10}" sibTransId="{FE3D0034-5642-4AEA-9F5A-3D9AF917CA1E}"/>
    <dgm:cxn modelId="{D436F6FD-5275-4019-868A-11CE0C59D918}" type="presOf" srcId="{0C561360-F371-46EE-82BB-1CA8FB0FAEF9}" destId="{B582448D-BDA1-4D1D-B04B-6E2AFF4BB82A}" srcOrd="0" destOrd="0" presId="urn:microsoft.com/office/officeart/2005/8/layout/chart3"/>
    <dgm:cxn modelId="{068B11ED-575F-46BE-96BF-1E268A1DEA6D}" type="presParOf" srcId="{F42861A7-D1BB-4632-8847-ADC16659C9C2}" destId="{B582448D-BDA1-4D1D-B04B-6E2AFF4BB82A}" srcOrd="0" destOrd="0" presId="urn:microsoft.com/office/officeart/2005/8/layout/chart3"/>
    <dgm:cxn modelId="{87FA8311-E658-41B8-85F2-0A900960AB4E}" type="presParOf" srcId="{F42861A7-D1BB-4632-8847-ADC16659C9C2}" destId="{3C483D82-FCA8-4B76-A63B-3A32DFDD7903}" srcOrd="1" destOrd="0" presId="urn:microsoft.com/office/officeart/2005/8/layout/chart3"/>
    <dgm:cxn modelId="{75E9392F-A926-4690-8D60-12AA3202CE84}" type="presParOf" srcId="{F42861A7-D1BB-4632-8847-ADC16659C9C2}" destId="{E30C9A83-766A-41E8-8590-43BD221DB1CD}" srcOrd="2" destOrd="0" presId="urn:microsoft.com/office/officeart/2005/8/layout/chart3"/>
    <dgm:cxn modelId="{AAC0F2F4-24AF-4BF7-8BFD-5327726CD8D5}" type="presParOf" srcId="{F42861A7-D1BB-4632-8847-ADC16659C9C2}" destId="{F95D73B9-C738-465A-86BF-7FA9E554D448}" srcOrd="3" destOrd="0" presId="urn:microsoft.com/office/officeart/2005/8/layout/chart3"/>
    <dgm:cxn modelId="{A88E0D45-E506-4B11-8316-D8397D8A91A9}" type="presParOf" srcId="{F42861A7-D1BB-4632-8847-ADC16659C9C2}" destId="{A8FDCCB8-034B-48B3-A6E2-FA52448D52DD}" srcOrd="4" destOrd="0" presId="urn:microsoft.com/office/officeart/2005/8/layout/chart3"/>
    <dgm:cxn modelId="{093DCCC3-1F96-4D79-95DE-5511F7848046}" type="presParOf" srcId="{F42861A7-D1BB-4632-8847-ADC16659C9C2}" destId="{67FA6115-5A79-45A6-B4F6-859E484E0396}" srcOrd="5" destOrd="0" presId="urn:microsoft.com/office/officeart/2005/8/layout/chart3"/>
    <dgm:cxn modelId="{57FCAC60-1BC0-407A-BBD5-1EF670B3A523}" type="presParOf" srcId="{F42861A7-D1BB-4632-8847-ADC16659C9C2}" destId="{649F5D34-57DA-421B-8711-71438BD615E5}" srcOrd="6" destOrd="0" presId="urn:microsoft.com/office/officeart/2005/8/layout/chart3"/>
    <dgm:cxn modelId="{53559EE8-672B-4FC8-9AF0-0EFD77927110}" type="presParOf" srcId="{F42861A7-D1BB-4632-8847-ADC16659C9C2}" destId="{544A1762-BFB1-4F27-A614-07FB5A09F44A}" srcOrd="7" destOrd="0" presId="urn:microsoft.com/office/officeart/2005/8/layout/chart3"/>
    <dgm:cxn modelId="{5AD93EB6-F790-464F-B568-A175BEF07E80}" type="presParOf" srcId="{F42861A7-D1BB-4632-8847-ADC16659C9C2}" destId="{E7CFB406-3AD7-4EB1-B4CD-617265C52ACC}" srcOrd="8" destOrd="0" presId="urn:microsoft.com/office/officeart/2005/8/layout/chart3"/>
    <dgm:cxn modelId="{1F921B8F-B9A2-4FD2-A586-16A476C0F2CA}" type="presParOf" srcId="{F42861A7-D1BB-4632-8847-ADC16659C9C2}" destId="{2DE6ACE4-9EE9-4BB3-8367-F218727C25A8}" srcOrd="9" destOrd="0" presId="urn:microsoft.com/office/officeart/2005/8/layout/chart3"/>
  </dgm:cxnLst>
  <dgm:bg>
    <a:noFill/>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A24CD-D7BE-4509-B4D4-1E4A980C5622}"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C4EC523A-DB13-4EF2-8A40-561F75965685}">
      <dgm:prSet phldrT="[Text]"/>
      <dgm:spPr/>
      <dgm:t>
        <a:bodyPr/>
        <a:lstStyle/>
        <a:p>
          <a:r>
            <a:rPr lang="en-US" dirty="0"/>
            <a:t> </a:t>
          </a:r>
        </a:p>
      </dgm:t>
    </dgm:pt>
    <dgm:pt modelId="{F9761CD4-4397-4404-A5F4-049DBE502C13}" type="parTrans" cxnId="{73AE0CCC-380D-4A83-B9BC-FC6DA06FB457}">
      <dgm:prSet/>
      <dgm:spPr/>
      <dgm:t>
        <a:bodyPr/>
        <a:lstStyle/>
        <a:p>
          <a:endParaRPr lang="en-US"/>
        </a:p>
      </dgm:t>
    </dgm:pt>
    <dgm:pt modelId="{C505CA56-4B20-46FA-9648-6C87734789CF}" type="sibTrans" cxnId="{73AE0CCC-380D-4A83-B9BC-FC6DA06FB457}">
      <dgm:prSet/>
      <dgm:spPr/>
      <dgm:t>
        <a:bodyPr/>
        <a:lstStyle/>
        <a:p>
          <a:endParaRPr lang="en-US"/>
        </a:p>
      </dgm:t>
    </dgm:pt>
    <dgm:pt modelId="{0F80AA32-8596-4BEC-9EDA-DDBF0490F8BD}">
      <dgm:prSet phldrT="[Text]"/>
      <dgm:spPr/>
      <dgm:t>
        <a:bodyPr/>
        <a:lstStyle/>
        <a:p>
          <a:r>
            <a:rPr lang="en-US" dirty="0"/>
            <a:t> </a:t>
          </a:r>
        </a:p>
      </dgm:t>
    </dgm:pt>
    <dgm:pt modelId="{DFAAD32D-2FBB-471E-AC37-C20878524556}" type="sibTrans" cxnId="{F8331049-5EA9-493F-AABC-B486B94F3991}">
      <dgm:prSet/>
      <dgm:spPr/>
      <dgm:t>
        <a:bodyPr/>
        <a:lstStyle/>
        <a:p>
          <a:endParaRPr lang="en-US"/>
        </a:p>
      </dgm:t>
    </dgm:pt>
    <dgm:pt modelId="{4E65D735-24CF-4822-9A68-EB492F6DD3C2}" type="parTrans" cxnId="{F8331049-5EA9-493F-AABC-B486B94F3991}">
      <dgm:prSet/>
      <dgm:spPr/>
      <dgm:t>
        <a:bodyPr/>
        <a:lstStyle/>
        <a:p>
          <a:endParaRPr lang="en-US"/>
        </a:p>
      </dgm:t>
    </dgm:pt>
    <dgm:pt modelId="{A95985B6-54FC-4B6B-A523-E9977C6AE7D8}">
      <dgm:prSet phldrT="[Text]"/>
      <dgm:spPr/>
      <dgm:t>
        <a:bodyPr/>
        <a:lstStyle/>
        <a:p>
          <a:r>
            <a:rPr lang="en-US" dirty="0"/>
            <a:t> </a:t>
          </a:r>
        </a:p>
      </dgm:t>
    </dgm:pt>
    <dgm:pt modelId="{4A94AE45-E7A5-4CCF-BA17-ABD8B6409884}" type="sibTrans" cxnId="{B6B12A8D-9475-4D6E-923B-E0D3D8F5A2E6}">
      <dgm:prSet/>
      <dgm:spPr/>
      <dgm:t>
        <a:bodyPr/>
        <a:lstStyle/>
        <a:p>
          <a:endParaRPr lang="en-US"/>
        </a:p>
      </dgm:t>
    </dgm:pt>
    <dgm:pt modelId="{60215FA1-F9EF-404E-9A47-621A98EB43F5}" type="parTrans" cxnId="{B6B12A8D-9475-4D6E-923B-E0D3D8F5A2E6}">
      <dgm:prSet/>
      <dgm:spPr/>
      <dgm:t>
        <a:bodyPr/>
        <a:lstStyle/>
        <a:p>
          <a:endParaRPr lang="en-US"/>
        </a:p>
      </dgm:t>
    </dgm:pt>
    <dgm:pt modelId="{4582C55C-EFE8-4321-994F-7590C454772B}">
      <dgm:prSet phldrT="[Text]"/>
      <dgm:spPr/>
      <dgm:t>
        <a:bodyPr/>
        <a:lstStyle/>
        <a:p>
          <a:r>
            <a:rPr lang="en-US" dirty="0"/>
            <a:t> </a:t>
          </a:r>
        </a:p>
      </dgm:t>
    </dgm:pt>
    <dgm:pt modelId="{88768A34-FFC1-41BB-8A71-B507769D9F47}" type="sibTrans" cxnId="{6951B9AA-6785-4CA4-8AE6-CADF006114C6}">
      <dgm:prSet/>
      <dgm:spPr/>
      <dgm:t>
        <a:bodyPr/>
        <a:lstStyle/>
        <a:p>
          <a:endParaRPr lang="en-US"/>
        </a:p>
      </dgm:t>
    </dgm:pt>
    <dgm:pt modelId="{9DFBC1A8-F6AA-4920-82BE-264FFACC2864}" type="parTrans" cxnId="{6951B9AA-6785-4CA4-8AE6-CADF006114C6}">
      <dgm:prSet/>
      <dgm:spPr/>
      <dgm:t>
        <a:bodyPr/>
        <a:lstStyle/>
        <a:p>
          <a:endParaRPr lang="en-US"/>
        </a:p>
      </dgm:t>
    </dgm:pt>
    <dgm:pt modelId="{71C68370-D130-4B09-8B1B-A70F8540124E}" type="pres">
      <dgm:prSet presAssocID="{69AA24CD-D7BE-4509-B4D4-1E4A980C5622}" presName="Name0" presStyleCnt="0">
        <dgm:presLayoutVars>
          <dgm:dir/>
          <dgm:resizeHandles val="exact"/>
        </dgm:presLayoutVars>
      </dgm:prSet>
      <dgm:spPr/>
    </dgm:pt>
    <dgm:pt modelId="{3974D5E4-BA1B-4E15-B179-C9B2837D7202}" type="pres">
      <dgm:prSet presAssocID="{C4EC523A-DB13-4EF2-8A40-561F75965685}" presName="compNode" presStyleCnt="0"/>
      <dgm:spPr/>
    </dgm:pt>
    <dgm:pt modelId="{3DC15F9F-5B35-4DFE-BE27-856FCDFD660A}" type="pres">
      <dgm:prSet presAssocID="{C4EC523A-DB13-4EF2-8A40-561F75965685}" presName="pictRect" presStyleLbl="node1" presStyleIdx="0" presStyleCnt="4" custScaleX="137935" custScaleY="115144" custLinFactNeighborY="8616"/>
      <dgm:spPr>
        <a:blipFill rotWithShape="1">
          <a:blip xmlns:r="http://schemas.openxmlformats.org/officeDocument/2006/relationships" r:embed="rId1"/>
          <a:stretch>
            <a:fillRect/>
          </a:stretch>
        </a:blipFill>
        <a:ln>
          <a:solidFill>
            <a:srgbClr val="238AAF"/>
          </a:solidFill>
        </a:ln>
      </dgm:spPr>
    </dgm:pt>
    <dgm:pt modelId="{303C350E-2CFE-4CEC-BBB3-4CEFBFF33863}" type="pres">
      <dgm:prSet presAssocID="{C4EC523A-DB13-4EF2-8A40-561F75965685}" presName="textRect" presStyleLbl="revTx" presStyleIdx="0" presStyleCnt="4">
        <dgm:presLayoutVars>
          <dgm:bulletEnabled val="1"/>
        </dgm:presLayoutVars>
      </dgm:prSet>
      <dgm:spPr/>
    </dgm:pt>
    <dgm:pt modelId="{7C32C414-10B0-4674-8218-25DF9D374720}" type="pres">
      <dgm:prSet presAssocID="{C505CA56-4B20-46FA-9648-6C87734789CF}" presName="sibTrans" presStyleLbl="sibTrans2D1" presStyleIdx="0" presStyleCnt="0"/>
      <dgm:spPr/>
    </dgm:pt>
    <dgm:pt modelId="{08246E54-71FB-4462-A522-5312F2C4DB22}" type="pres">
      <dgm:prSet presAssocID="{0F80AA32-8596-4BEC-9EDA-DDBF0490F8BD}" presName="compNode" presStyleCnt="0"/>
      <dgm:spPr/>
    </dgm:pt>
    <dgm:pt modelId="{F9553302-AB5B-4DC7-A22F-9785B96B8AAA}" type="pres">
      <dgm:prSet presAssocID="{0F80AA32-8596-4BEC-9EDA-DDBF0490F8BD}" presName="pictRect" presStyleLbl="node1" presStyleIdx="1" presStyleCnt="4" custScaleX="114531" custScaleY="223451" custLinFactNeighborX="-12634" custLinFactNeighborY="17489"/>
      <dgm:spPr>
        <a:blipFill rotWithShape="1">
          <a:blip xmlns:r="http://schemas.openxmlformats.org/officeDocument/2006/relationships" r:embed="rId2"/>
          <a:stretch>
            <a:fillRect/>
          </a:stretch>
        </a:blipFill>
        <a:ln>
          <a:solidFill>
            <a:srgbClr val="238AAF"/>
          </a:solidFill>
        </a:ln>
      </dgm:spPr>
    </dgm:pt>
    <dgm:pt modelId="{29E06142-6812-4E8E-9B11-012C72823449}" type="pres">
      <dgm:prSet presAssocID="{0F80AA32-8596-4BEC-9EDA-DDBF0490F8BD}" presName="textRect" presStyleLbl="revTx" presStyleIdx="1" presStyleCnt="4">
        <dgm:presLayoutVars>
          <dgm:bulletEnabled val="1"/>
        </dgm:presLayoutVars>
      </dgm:prSet>
      <dgm:spPr/>
    </dgm:pt>
    <dgm:pt modelId="{B732B960-94CF-4117-BC86-DAB492CC6E81}" type="pres">
      <dgm:prSet presAssocID="{DFAAD32D-2FBB-471E-AC37-C20878524556}" presName="sibTrans" presStyleLbl="sibTrans2D1" presStyleIdx="0" presStyleCnt="0"/>
      <dgm:spPr/>
    </dgm:pt>
    <dgm:pt modelId="{44BFD327-1F0C-42CF-BE56-D2CAA0D3449E}" type="pres">
      <dgm:prSet presAssocID="{A95985B6-54FC-4B6B-A523-E9977C6AE7D8}" presName="compNode" presStyleCnt="0"/>
      <dgm:spPr/>
    </dgm:pt>
    <dgm:pt modelId="{481A897B-F3C0-47E3-8BCE-EE907E027BFA}" type="pres">
      <dgm:prSet presAssocID="{A95985B6-54FC-4B6B-A523-E9977C6AE7D8}" presName="pictRect" presStyleLbl="node1" presStyleIdx="2" presStyleCnt="4" custScaleX="166000" custScaleY="132577" custLinFactNeighborX="-2060" custLinFactNeighborY="-70156"/>
      <dgm:spPr>
        <a:blipFill rotWithShape="1">
          <a:blip xmlns:r="http://schemas.openxmlformats.org/officeDocument/2006/relationships" r:embed="rId3"/>
          <a:stretch>
            <a:fillRect/>
          </a:stretch>
        </a:blipFill>
        <a:ln>
          <a:solidFill>
            <a:srgbClr val="238AAF"/>
          </a:solidFill>
        </a:ln>
      </dgm:spPr>
    </dgm:pt>
    <dgm:pt modelId="{38FE11C3-4A6A-478F-AD39-442CECA8B34C}" type="pres">
      <dgm:prSet presAssocID="{A95985B6-54FC-4B6B-A523-E9977C6AE7D8}" presName="textRect" presStyleLbl="revTx" presStyleIdx="2" presStyleCnt="4">
        <dgm:presLayoutVars>
          <dgm:bulletEnabled val="1"/>
        </dgm:presLayoutVars>
      </dgm:prSet>
      <dgm:spPr/>
    </dgm:pt>
    <dgm:pt modelId="{BB0D4FC8-B3BF-4DA3-B453-899641FC7091}" type="pres">
      <dgm:prSet presAssocID="{4A94AE45-E7A5-4CCF-BA17-ABD8B6409884}" presName="sibTrans" presStyleLbl="sibTrans2D1" presStyleIdx="0" presStyleCnt="0"/>
      <dgm:spPr/>
    </dgm:pt>
    <dgm:pt modelId="{5915256B-378F-4118-8BC8-98E0BAF4DA6D}" type="pres">
      <dgm:prSet presAssocID="{4582C55C-EFE8-4321-994F-7590C454772B}" presName="compNode" presStyleCnt="0"/>
      <dgm:spPr/>
    </dgm:pt>
    <dgm:pt modelId="{1AB4680C-CCB5-4B39-9514-75DBEFABE1D1}" type="pres">
      <dgm:prSet presAssocID="{4582C55C-EFE8-4321-994F-7590C454772B}" presName="pictRect" presStyleLbl="node1" presStyleIdx="3" presStyleCnt="4" custScaleX="152649" custScaleY="122748" custLinFactNeighborX="-35768" custLinFactNeighborY="6337"/>
      <dgm:spPr>
        <a:blipFill rotWithShape="1">
          <a:blip xmlns:r="http://schemas.openxmlformats.org/officeDocument/2006/relationships" r:embed="rId4"/>
          <a:stretch>
            <a:fillRect/>
          </a:stretch>
        </a:blipFill>
        <a:ln>
          <a:solidFill>
            <a:srgbClr val="238AAF"/>
          </a:solidFill>
        </a:ln>
      </dgm:spPr>
    </dgm:pt>
    <dgm:pt modelId="{DB256468-7B87-4F86-B019-FD0B49F821C9}" type="pres">
      <dgm:prSet presAssocID="{4582C55C-EFE8-4321-994F-7590C454772B}" presName="textRect" presStyleLbl="revTx" presStyleIdx="3" presStyleCnt="4">
        <dgm:presLayoutVars>
          <dgm:bulletEnabled val="1"/>
        </dgm:presLayoutVars>
      </dgm:prSet>
      <dgm:spPr/>
    </dgm:pt>
  </dgm:ptLst>
  <dgm:cxnLst>
    <dgm:cxn modelId="{3EBA8D1B-EADC-495C-A36F-6763C6736789}" type="presOf" srcId="{DFAAD32D-2FBB-471E-AC37-C20878524556}" destId="{B732B960-94CF-4117-BC86-DAB492CC6E81}" srcOrd="0" destOrd="0" presId="urn:microsoft.com/office/officeart/2005/8/layout/pList1"/>
    <dgm:cxn modelId="{6F0E3224-D9D2-4A30-999A-C187BE476C1E}" type="presOf" srcId="{69AA24CD-D7BE-4509-B4D4-1E4A980C5622}" destId="{71C68370-D130-4B09-8B1B-A70F8540124E}" srcOrd="0" destOrd="0" presId="urn:microsoft.com/office/officeart/2005/8/layout/pList1"/>
    <dgm:cxn modelId="{A8E8C55F-B413-44A2-AA30-EAED76D4E2A0}" type="presOf" srcId="{0F80AA32-8596-4BEC-9EDA-DDBF0490F8BD}" destId="{29E06142-6812-4E8E-9B11-012C72823449}" srcOrd="0" destOrd="0" presId="urn:microsoft.com/office/officeart/2005/8/layout/pList1"/>
    <dgm:cxn modelId="{F8331049-5EA9-493F-AABC-B486B94F3991}" srcId="{69AA24CD-D7BE-4509-B4D4-1E4A980C5622}" destId="{0F80AA32-8596-4BEC-9EDA-DDBF0490F8BD}" srcOrd="1" destOrd="0" parTransId="{4E65D735-24CF-4822-9A68-EB492F6DD3C2}" sibTransId="{DFAAD32D-2FBB-471E-AC37-C20878524556}"/>
    <dgm:cxn modelId="{183D3A73-05CE-49D4-BBAD-751059E4D034}" type="presOf" srcId="{C4EC523A-DB13-4EF2-8A40-561F75965685}" destId="{303C350E-2CFE-4CEC-BBB3-4CEFBFF33863}" srcOrd="0" destOrd="0" presId="urn:microsoft.com/office/officeart/2005/8/layout/pList1"/>
    <dgm:cxn modelId="{FFD4FF7C-28FC-4969-A686-2358531E35BF}" type="presOf" srcId="{C505CA56-4B20-46FA-9648-6C87734789CF}" destId="{7C32C414-10B0-4674-8218-25DF9D374720}" srcOrd="0" destOrd="0" presId="urn:microsoft.com/office/officeart/2005/8/layout/pList1"/>
    <dgm:cxn modelId="{B6B12A8D-9475-4D6E-923B-E0D3D8F5A2E6}" srcId="{69AA24CD-D7BE-4509-B4D4-1E4A980C5622}" destId="{A95985B6-54FC-4B6B-A523-E9977C6AE7D8}" srcOrd="2" destOrd="0" parTransId="{60215FA1-F9EF-404E-9A47-621A98EB43F5}" sibTransId="{4A94AE45-E7A5-4CCF-BA17-ABD8B6409884}"/>
    <dgm:cxn modelId="{A772938D-A758-4A89-B444-010A57AE0294}" type="presOf" srcId="{4A94AE45-E7A5-4CCF-BA17-ABD8B6409884}" destId="{BB0D4FC8-B3BF-4DA3-B453-899641FC7091}" srcOrd="0" destOrd="0" presId="urn:microsoft.com/office/officeart/2005/8/layout/pList1"/>
    <dgm:cxn modelId="{97E8B6A6-43C0-4C43-8A02-B76173BA34A7}" type="presOf" srcId="{4582C55C-EFE8-4321-994F-7590C454772B}" destId="{DB256468-7B87-4F86-B019-FD0B49F821C9}" srcOrd="0" destOrd="0" presId="urn:microsoft.com/office/officeart/2005/8/layout/pList1"/>
    <dgm:cxn modelId="{6951B9AA-6785-4CA4-8AE6-CADF006114C6}" srcId="{69AA24CD-D7BE-4509-B4D4-1E4A980C5622}" destId="{4582C55C-EFE8-4321-994F-7590C454772B}" srcOrd="3" destOrd="0" parTransId="{9DFBC1A8-F6AA-4920-82BE-264FFACC2864}" sibTransId="{88768A34-FFC1-41BB-8A71-B507769D9F47}"/>
    <dgm:cxn modelId="{CCD556C1-3C62-4F92-B9B5-6833052316C7}" type="presOf" srcId="{A95985B6-54FC-4B6B-A523-E9977C6AE7D8}" destId="{38FE11C3-4A6A-478F-AD39-442CECA8B34C}" srcOrd="0" destOrd="0" presId="urn:microsoft.com/office/officeart/2005/8/layout/pList1"/>
    <dgm:cxn modelId="{73AE0CCC-380D-4A83-B9BC-FC6DA06FB457}" srcId="{69AA24CD-D7BE-4509-B4D4-1E4A980C5622}" destId="{C4EC523A-DB13-4EF2-8A40-561F75965685}" srcOrd="0" destOrd="0" parTransId="{F9761CD4-4397-4404-A5F4-049DBE502C13}" sibTransId="{C505CA56-4B20-46FA-9648-6C87734789CF}"/>
    <dgm:cxn modelId="{CD962D8F-E1C4-435D-9E55-9E513BA85095}" type="presParOf" srcId="{71C68370-D130-4B09-8B1B-A70F8540124E}" destId="{3974D5E4-BA1B-4E15-B179-C9B2837D7202}" srcOrd="0" destOrd="0" presId="urn:microsoft.com/office/officeart/2005/8/layout/pList1"/>
    <dgm:cxn modelId="{44DF3047-85D4-4617-906B-54BCA48B087D}" type="presParOf" srcId="{3974D5E4-BA1B-4E15-B179-C9B2837D7202}" destId="{3DC15F9F-5B35-4DFE-BE27-856FCDFD660A}" srcOrd="0" destOrd="0" presId="urn:microsoft.com/office/officeart/2005/8/layout/pList1"/>
    <dgm:cxn modelId="{1F17B8CB-0BC3-44DB-92E7-78F82FB45B34}" type="presParOf" srcId="{3974D5E4-BA1B-4E15-B179-C9B2837D7202}" destId="{303C350E-2CFE-4CEC-BBB3-4CEFBFF33863}" srcOrd="1" destOrd="0" presId="urn:microsoft.com/office/officeart/2005/8/layout/pList1"/>
    <dgm:cxn modelId="{C7ADA7A4-A23F-449C-B63F-34CAE3631CBE}" type="presParOf" srcId="{71C68370-D130-4B09-8B1B-A70F8540124E}" destId="{7C32C414-10B0-4674-8218-25DF9D374720}" srcOrd="1" destOrd="0" presId="urn:microsoft.com/office/officeart/2005/8/layout/pList1"/>
    <dgm:cxn modelId="{E03EE329-9C11-4E50-A98B-C3C1A336E947}" type="presParOf" srcId="{71C68370-D130-4B09-8B1B-A70F8540124E}" destId="{08246E54-71FB-4462-A522-5312F2C4DB22}" srcOrd="2" destOrd="0" presId="urn:microsoft.com/office/officeart/2005/8/layout/pList1"/>
    <dgm:cxn modelId="{ED99A6B4-F81E-4469-9943-9588B45959DF}" type="presParOf" srcId="{08246E54-71FB-4462-A522-5312F2C4DB22}" destId="{F9553302-AB5B-4DC7-A22F-9785B96B8AAA}" srcOrd="0" destOrd="0" presId="urn:microsoft.com/office/officeart/2005/8/layout/pList1"/>
    <dgm:cxn modelId="{251F2F50-AC85-4108-AA33-1024A1DCD259}" type="presParOf" srcId="{08246E54-71FB-4462-A522-5312F2C4DB22}" destId="{29E06142-6812-4E8E-9B11-012C72823449}" srcOrd="1" destOrd="0" presId="urn:microsoft.com/office/officeart/2005/8/layout/pList1"/>
    <dgm:cxn modelId="{BE446183-1A84-4168-9563-9AC43BA01E6C}" type="presParOf" srcId="{71C68370-D130-4B09-8B1B-A70F8540124E}" destId="{B732B960-94CF-4117-BC86-DAB492CC6E81}" srcOrd="3" destOrd="0" presId="urn:microsoft.com/office/officeart/2005/8/layout/pList1"/>
    <dgm:cxn modelId="{123C331C-1895-417A-AA2E-BC85287C445C}" type="presParOf" srcId="{71C68370-D130-4B09-8B1B-A70F8540124E}" destId="{44BFD327-1F0C-42CF-BE56-D2CAA0D3449E}" srcOrd="4" destOrd="0" presId="urn:microsoft.com/office/officeart/2005/8/layout/pList1"/>
    <dgm:cxn modelId="{AF92F253-070B-4594-95A8-822A9F621AEA}" type="presParOf" srcId="{44BFD327-1F0C-42CF-BE56-D2CAA0D3449E}" destId="{481A897B-F3C0-47E3-8BCE-EE907E027BFA}" srcOrd="0" destOrd="0" presId="urn:microsoft.com/office/officeart/2005/8/layout/pList1"/>
    <dgm:cxn modelId="{7CACBCBB-09F3-4B34-9C66-4C7D9CA71FB3}" type="presParOf" srcId="{44BFD327-1F0C-42CF-BE56-D2CAA0D3449E}" destId="{38FE11C3-4A6A-478F-AD39-442CECA8B34C}" srcOrd="1" destOrd="0" presId="urn:microsoft.com/office/officeart/2005/8/layout/pList1"/>
    <dgm:cxn modelId="{2A18ECD7-4727-49A3-B42C-841BB30985DB}" type="presParOf" srcId="{71C68370-D130-4B09-8B1B-A70F8540124E}" destId="{BB0D4FC8-B3BF-4DA3-B453-899641FC7091}" srcOrd="5" destOrd="0" presId="urn:microsoft.com/office/officeart/2005/8/layout/pList1"/>
    <dgm:cxn modelId="{F45CCA39-8350-4EEF-B0FE-72CDB2E74FE0}" type="presParOf" srcId="{71C68370-D130-4B09-8B1B-A70F8540124E}" destId="{5915256B-378F-4118-8BC8-98E0BAF4DA6D}" srcOrd="6" destOrd="0" presId="urn:microsoft.com/office/officeart/2005/8/layout/pList1"/>
    <dgm:cxn modelId="{72C7A250-C2CD-42E4-BB29-1B0611ED71C1}" type="presParOf" srcId="{5915256B-378F-4118-8BC8-98E0BAF4DA6D}" destId="{1AB4680C-CCB5-4B39-9514-75DBEFABE1D1}" srcOrd="0" destOrd="0" presId="urn:microsoft.com/office/officeart/2005/8/layout/pList1"/>
    <dgm:cxn modelId="{3332683F-50F5-4B04-B0C7-4675D4C4A244}" type="presParOf" srcId="{5915256B-378F-4118-8BC8-98E0BAF4DA6D}" destId="{DB256468-7B87-4F86-B019-FD0B49F821C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AA24CD-D7BE-4509-B4D4-1E4A980C5622}"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C4EC523A-DB13-4EF2-8A40-561F75965685}">
      <dgm:prSet phldrT="[Text]"/>
      <dgm:spPr/>
      <dgm:t>
        <a:bodyPr/>
        <a:lstStyle/>
        <a:p>
          <a:r>
            <a:rPr lang="en-US"/>
            <a:t> </a:t>
          </a:r>
        </a:p>
      </dgm:t>
    </dgm:pt>
    <dgm:pt modelId="{F9761CD4-4397-4404-A5F4-049DBE502C13}" type="parTrans" cxnId="{73AE0CCC-380D-4A83-B9BC-FC6DA06FB457}">
      <dgm:prSet/>
      <dgm:spPr/>
      <dgm:t>
        <a:bodyPr/>
        <a:lstStyle/>
        <a:p>
          <a:endParaRPr lang="en-US"/>
        </a:p>
      </dgm:t>
    </dgm:pt>
    <dgm:pt modelId="{C505CA56-4B20-46FA-9648-6C87734789CF}" type="sibTrans" cxnId="{73AE0CCC-380D-4A83-B9BC-FC6DA06FB457}">
      <dgm:prSet/>
      <dgm:spPr/>
      <dgm:t>
        <a:bodyPr/>
        <a:lstStyle/>
        <a:p>
          <a:endParaRPr lang="en-US"/>
        </a:p>
      </dgm:t>
    </dgm:pt>
    <dgm:pt modelId="{A95985B6-54FC-4B6B-A523-E9977C6AE7D8}">
      <dgm:prSet phldrT="[Text]"/>
      <dgm:spPr/>
      <dgm:t>
        <a:bodyPr/>
        <a:lstStyle/>
        <a:p>
          <a:r>
            <a:rPr lang="en-US" dirty="0"/>
            <a:t> </a:t>
          </a:r>
        </a:p>
      </dgm:t>
    </dgm:pt>
    <dgm:pt modelId="{4A94AE45-E7A5-4CCF-BA17-ABD8B6409884}" type="sibTrans" cxnId="{B6B12A8D-9475-4D6E-923B-E0D3D8F5A2E6}">
      <dgm:prSet/>
      <dgm:spPr/>
      <dgm:t>
        <a:bodyPr/>
        <a:lstStyle/>
        <a:p>
          <a:endParaRPr lang="en-US"/>
        </a:p>
      </dgm:t>
    </dgm:pt>
    <dgm:pt modelId="{60215FA1-F9EF-404E-9A47-621A98EB43F5}" type="parTrans" cxnId="{B6B12A8D-9475-4D6E-923B-E0D3D8F5A2E6}">
      <dgm:prSet/>
      <dgm:spPr/>
      <dgm:t>
        <a:bodyPr/>
        <a:lstStyle/>
        <a:p>
          <a:endParaRPr lang="en-US"/>
        </a:p>
      </dgm:t>
    </dgm:pt>
    <dgm:pt modelId="{4582C55C-EFE8-4321-994F-7590C454772B}">
      <dgm:prSet phldrT="[Text]"/>
      <dgm:spPr/>
      <dgm:t>
        <a:bodyPr/>
        <a:lstStyle/>
        <a:p>
          <a:r>
            <a:rPr lang="en-US" dirty="0"/>
            <a:t> </a:t>
          </a:r>
        </a:p>
      </dgm:t>
    </dgm:pt>
    <dgm:pt modelId="{88768A34-FFC1-41BB-8A71-B507769D9F47}" type="sibTrans" cxnId="{6951B9AA-6785-4CA4-8AE6-CADF006114C6}">
      <dgm:prSet/>
      <dgm:spPr/>
      <dgm:t>
        <a:bodyPr/>
        <a:lstStyle/>
        <a:p>
          <a:endParaRPr lang="en-US"/>
        </a:p>
      </dgm:t>
    </dgm:pt>
    <dgm:pt modelId="{9DFBC1A8-F6AA-4920-82BE-264FFACC2864}" type="parTrans" cxnId="{6951B9AA-6785-4CA4-8AE6-CADF006114C6}">
      <dgm:prSet/>
      <dgm:spPr/>
      <dgm:t>
        <a:bodyPr/>
        <a:lstStyle/>
        <a:p>
          <a:endParaRPr lang="en-US"/>
        </a:p>
      </dgm:t>
    </dgm:pt>
    <dgm:pt modelId="{71C68370-D130-4B09-8B1B-A70F8540124E}" type="pres">
      <dgm:prSet presAssocID="{69AA24CD-D7BE-4509-B4D4-1E4A980C5622}" presName="Name0" presStyleCnt="0">
        <dgm:presLayoutVars>
          <dgm:dir/>
          <dgm:resizeHandles val="exact"/>
        </dgm:presLayoutVars>
      </dgm:prSet>
      <dgm:spPr/>
    </dgm:pt>
    <dgm:pt modelId="{3974D5E4-BA1B-4E15-B179-C9B2837D7202}" type="pres">
      <dgm:prSet presAssocID="{C4EC523A-DB13-4EF2-8A40-561F75965685}" presName="compNode" presStyleCnt="0"/>
      <dgm:spPr/>
    </dgm:pt>
    <dgm:pt modelId="{3DC15F9F-5B35-4DFE-BE27-856FCDFD660A}" type="pres">
      <dgm:prSet presAssocID="{C4EC523A-DB13-4EF2-8A40-561F75965685}" presName="pictRect" presStyleLbl="node1" presStyleIdx="0" presStyleCnt="3" custScaleX="137935" custScaleY="107745" custLinFactNeighborX="-9845" custLinFactNeighborY="11064"/>
      <dgm:spPr>
        <a:blipFill rotWithShape="1">
          <a:blip xmlns:r="http://schemas.openxmlformats.org/officeDocument/2006/relationships" r:embed="rId1"/>
          <a:stretch>
            <a:fillRect/>
          </a:stretch>
        </a:blipFill>
        <a:ln>
          <a:solidFill>
            <a:srgbClr val="238AAF"/>
          </a:solidFill>
        </a:ln>
      </dgm:spPr>
    </dgm:pt>
    <dgm:pt modelId="{303C350E-2CFE-4CEC-BBB3-4CEFBFF33863}" type="pres">
      <dgm:prSet presAssocID="{C4EC523A-DB13-4EF2-8A40-561F75965685}" presName="textRect" presStyleLbl="revTx" presStyleIdx="0" presStyleCnt="3">
        <dgm:presLayoutVars>
          <dgm:bulletEnabled val="1"/>
        </dgm:presLayoutVars>
      </dgm:prSet>
      <dgm:spPr/>
    </dgm:pt>
    <dgm:pt modelId="{7C32C414-10B0-4674-8218-25DF9D374720}" type="pres">
      <dgm:prSet presAssocID="{C505CA56-4B20-46FA-9648-6C87734789CF}" presName="sibTrans" presStyleLbl="sibTrans2D1" presStyleIdx="0" presStyleCnt="0"/>
      <dgm:spPr/>
    </dgm:pt>
    <dgm:pt modelId="{44BFD327-1F0C-42CF-BE56-D2CAA0D3449E}" type="pres">
      <dgm:prSet presAssocID="{A95985B6-54FC-4B6B-A523-E9977C6AE7D8}" presName="compNode" presStyleCnt="0"/>
      <dgm:spPr/>
    </dgm:pt>
    <dgm:pt modelId="{481A897B-F3C0-47E3-8BCE-EE907E027BFA}" type="pres">
      <dgm:prSet presAssocID="{A95985B6-54FC-4B6B-A523-E9977C6AE7D8}" presName="pictRect" presStyleLbl="node1" presStyleIdx="1" presStyleCnt="3" custScaleX="124231" custScaleY="101300" custLinFactX="-57784" custLinFactY="100000" custLinFactNeighborX="-100000" custLinFactNeighborY="104004"/>
      <dgm:spPr>
        <a:blipFill rotWithShape="1">
          <a:blip xmlns:r="http://schemas.openxmlformats.org/officeDocument/2006/relationships" r:embed="rId2"/>
          <a:stretch>
            <a:fillRect/>
          </a:stretch>
        </a:blipFill>
        <a:ln>
          <a:solidFill>
            <a:srgbClr val="238AAF"/>
          </a:solidFill>
        </a:ln>
      </dgm:spPr>
    </dgm:pt>
    <dgm:pt modelId="{38FE11C3-4A6A-478F-AD39-442CECA8B34C}" type="pres">
      <dgm:prSet presAssocID="{A95985B6-54FC-4B6B-A523-E9977C6AE7D8}" presName="textRect" presStyleLbl="revTx" presStyleIdx="1" presStyleCnt="3">
        <dgm:presLayoutVars>
          <dgm:bulletEnabled val="1"/>
        </dgm:presLayoutVars>
      </dgm:prSet>
      <dgm:spPr/>
    </dgm:pt>
    <dgm:pt modelId="{BB0D4FC8-B3BF-4DA3-B453-899641FC7091}" type="pres">
      <dgm:prSet presAssocID="{4A94AE45-E7A5-4CCF-BA17-ABD8B6409884}" presName="sibTrans" presStyleLbl="sibTrans2D1" presStyleIdx="0" presStyleCnt="0"/>
      <dgm:spPr/>
    </dgm:pt>
    <dgm:pt modelId="{5915256B-378F-4118-8BC8-98E0BAF4DA6D}" type="pres">
      <dgm:prSet presAssocID="{4582C55C-EFE8-4321-994F-7590C454772B}" presName="compNode" presStyleCnt="0"/>
      <dgm:spPr/>
    </dgm:pt>
    <dgm:pt modelId="{1AB4680C-CCB5-4B39-9514-75DBEFABE1D1}" type="pres">
      <dgm:prSet presAssocID="{4582C55C-EFE8-4321-994F-7590C454772B}" presName="pictRect" presStyleLbl="node1" presStyleIdx="2" presStyleCnt="3" custScaleX="158578" custScaleY="93368" custLinFactNeighborX="-39955" custLinFactNeighborY="-56546"/>
      <dgm:spPr>
        <a:blipFill rotWithShape="1">
          <a:blip xmlns:r="http://schemas.openxmlformats.org/officeDocument/2006/relationships" r:embed="rId3"/>
          <a:stretch>
            <a:fillRect/>
          </a:stretch>
        </a:blipFill>
        <a:ln>
          <a:solidFill>
            <a:srgbClr val="238AAF"/>
          </a:solidFill>
        </a:ln>
      </dgm:spPr>
    </dgm:pt>
    <dgm:pt modelId="{DB256468-7B87-4F86-B019-FD0B49F821C9}" type="pres">
      <dgm:prSet presAssocID="{4582C55C-EFE8-4321-994F-7590C454772B}" presName="textRect" presStyleLbl="revTx" presStyleIdx="2" presStyleCnt="3">
        <dgm:presLayoutVars>
          <dgm:bulletEnabled val="1"/>
        </dgm:presLayoutVars>
      </dgm:prSet>
      <dgm:spPr/>
    </dgm:pt>
  </dgm:ptLst>
  <dgm:cxnLst>
    <dgm:cxn modelId="{501A8D15-9615-4AD4-A255-EF607B63C7B1}" type="presOf" srcId="{A95985B6-54FC-4B6B-A523-E9977C6AE7D8}" destId="{38FE11C3-4A6A-478F-AD39-442CECA8B34C}" srcOrd="0" destOrd="0" presId="urn:microsoft.com/office/officeart/2005/8/layout/pList1"/>
    <dgm:cxn modelId="{380CAB45-B0EC-4623-B505-EBA0870DC533}" type="presOf" srcId="{4A94AE45-E7A5-4CCF-BA17-ABD8B6409884}" destId="{BB0D4FC8-B3BF-4DA3-B453-899641FC7091}" srcOrd="0" destOrd="0" presId="urn:microsoft.com/office/officeart/2005/8/layout/pList1"/>
    <dgm:cxn modelId="{60865B82-D7B2-4D5C-9F52-0FE3ED866D15}" type="presOf" srcId="{4582C55C-EFE8-4321-994F-7590C454772B}" destId="{DB256468-7B87-4F86-B019-FD0B49F821C9}" srcOrd="0" destOrd="0" presId="urn:microsoft.com/office/officeart/2005/8/layout/pList1"/>
    <dgm:cxn modelId="{B6B12A8D-9475-4D6E-923B-E0D3D8F5A2E6}" srcId="{69AA24CD-D7BE-4509-B4D4-1E4A980C5622}" destId="{A95985B6-54FC-4B6B-A523-E9977C6AE7D8}" srcOrd="1" destOrd="0" parTransId="{60215FA1-F9EF-404E-9A47-621A98EB43F5}" sibTransId="{4A94AE45-E7A5-4CCF-BA17-ABD8B6409884}"/>
    <dgm:cxn modelId="{6951B9AA-6785-4CA4-8AE6-CADF006114C6}" srcId="{69AA24CD-D7BE-4509-B4D4-1E4A980C5622}" destId="{4582C55C-EFE8-4321-994F-7590C454772B}" srcOrd="2" destOrd="0" parTransId="{9DFBC1A8-F6AA-4920-82BE-264FFACC2864}" sibTransId="{88768A34-FFC1-41BB-8A71-B507769D9F47}"/>
    <dgm:cxn modelId="{EC2682B5-AD2A-440F-9364-D1412DA214AA}" type="presOf" srcId="{C4EC523A-DB13-4EF2-8A40-561F75965685}" destId="{303C350E-2CFE-4CEC-BBB3-4CEFBFF33863}" srcOrd="0" destOrd="0" presId="urn:microsoft.com/office/officeart/2005/8/layout/pList1"/>
    <dgm:cxn modelId="{7DCBDAC9-52A5-4214-9018-0E3710E752C1}" type="presOf" srcId="{69AA24CD-D7BE-4509-B4D4-1E4A980C5622}" destId="{71C68370-D130-4B09-8B1B-A70F8540124E}" srcOrd="0" destOrd="0" presId="urn:microsoft.com/office/officeart/2005/8/layout/pList1"/>
    <dgm:cxn modelId="{73AE0CCC-380D-4A83-B9BC-FC6DA06FB457}" srcId="{69AA24CD-D7BE-4509-B4D4-1E4A980C5622}" destId="{C4EC523A-DB13-4EF2-8A40-561F75965685}" srcOrd="0" destOrd="0" parTransId="{F9761CD4-4397-4404-A5F4-049DBE502C13}" sibTransId="{C505CA56-4B20-46FA-9648-6C87734789CF}"/>
    <dgm:cxn modelId="{70D5D0EC-7A73-49BB-8C67-3A7EBD80AEE5}" type="presOf" srcId="{C505CA56-4B20-46FA-9648-6C87734789CF}" destId="{7C32C414-10B0-4674-8218-25DF9D374720}" srcOrd="0" destOrd="0" presId="urn:microsoft.com/office/officeart/2005/8/layout/pList1"/>
    <dgm:cxn modelId="{F1760E4D-BC7E-43C4-8874-40AA250FE8B5}" type="presParOf" srcId="{71C68370-D130-4B09-8B1B-A70F8540124E}" destId="{3974D5E4-BA1B-4E15-B179-C9B2837D7202}" srcOrd="0" destOrd="0" presId="urn:microsoft.com/office/officeart/2005/8/layout/pList1"/>
    <dgm:cxn modelId="{5151F960-EDEB-468A-BA8D-674828D548FA}" type="presParOf" srcId="{3974D5E4-BA1B-4E15-B179-C9B2837D7202}" destId="{3DC15F9F-5B35-4DFE-BE27-856FCDFD660A}" srcOrd="0" destOrd="0" presId="urn:microsoft.com/office/officeart/2005/8/layout/pList1"/>
    <dgm:cxn modelId="{5B7A4B1C-E84F-45C1-A599-5872A91E9A76}" type="presParOf" srcId="{3974D5E4-BA1B-4E15-B179-C9B2837D7202}" destId="{303C350E-2CFE-4CEC-BBB3-4CEFBFF33863}" srcOrd="1" destOrd="0" presId="urn:microsoft.com/office/officeart/2005/8/layout/pList1"/>
    <dgm:cxn modelId="{F3C141A4-0B63-47BD-A567-1CE7630C5090}" type="presParOf" srcId="{71C68370-D130-4B09-8B1B-A70F8540124E}" destId="{7C32C414-10B0-4674-8218-25DF9D374720}" srcOrd="1" destOrd="0" presId="urn:microsoft.com/office/officeart/2005/8/layout/pList1"/>
    <dgm:cxn modelId="{057C36EC-CFCC-43B4-AB71-7682FC182DAD}" type="presParOf" srcId="{71C68370-D130-4B09-8B1B-A70F8540124E}" destId="{44BFD327-1F0C-42CF-BE56-D2CAA0D3449E}" srcOrd="2" destOrd="0" presId="urn:microsoft.com/office/officeart/2005/8/layout/pList1"/>
    <dgm:cxn modelId="{F7B3E8BF-7153-4775-B5CA-CE912A9FF151}" type="presParOf" srcId="{44BFD327-1F0C-42CF-BE56-D2CAA0D3449E}" destId="{481A897B-F3C0-47E3-8BCE-EE907E027BFA}" srcOrd="0" destOrd="0" presId="urn:microsoft.com/office/officeart/2005/8/layout/pList1"/>
    <dgm:cxn modelId="{7FF91FF1-AE3E-4BA7-8E45-4621F3E660E0}" type="presParOf" srcId="{44BFD327-1F0C-42CF-BE56-D2CAA0D3449E}" destId="{38FE11C3-4A6A-478F-AD39-442CECA8B34C}" srcOrd="1" destOrd="0" presId="urn:microsoft.com/office/officeart/2005/8/layout/pList1"/>
    <dgm:cxn modelId="{7B0EBC6A-54FA-43A5-874C-320E70EC4702}" type="presParOf" srcId="{71C68370-D130-4B09-8B1B-A70F8540124E}" destId="{BB0D4FC8-B3BF-4DA3-B453-899641FC7091}" srcOrd="3" destOrd="0" presId="urn:microsoft.com/office/officeart/2005/8/layout/pList1"/>
    <dgm:cxn modelId="{13C283A1-CDA2-431F-A707-382429270A8B}" type="presParOf" srcId="{71C68370-D130-4B09-8B1B-A70F8540124E}" destId="{5915256B-378F-4118-8BC8-98E0BAF4DA6D}" srcOrd="4" destOrd="0" presId="urn:microsoft.com/office/officeart/2005/8/layout/pList1"/>
    <dgm:cxn modelId="{17BCC776-475F-4808-AB6B-5F7286D2B391}" type="presParOf" srcId="{5915256B-378F-4118-8BC8-98E0BAF4DA6D}" destId="{1AB4680C-CCB5-4B39-9514-75DBEFABE1D1}" srcOrd="0" destOrd="0" presId="urn:microsoft.com/office/officeart/2005/8/layout/pList1"/>
    <dgm:cxn modelId="{1CD4BF22-D2AF-477E-B280-B84F2EC4C8ED}" type="presParOf" srcId="{5915256B-378F-4118-8BC8-98E0BAF4DA6D}" destId="{DB256468-7B87-4F86-B019-FD0B49F821C9}"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AA5F92-4CA3-414C-825A-4F8BC97DA0C9}"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27CA64FF-AF47-4FE5-BD74-5975F40F6AF7}">
      <dgm:prSet phldrT="[Text]" custT="1"/>
      <dgm:spPr/>
      <dgm:t>
        <a:bodyPr/>
        <a:lstStyle/>
        <a:p>
          <a:r>
            <a:rPr lang="en-US" sz="900" b="1" dirty="0"/>
            <a:t>Formal Recommendation</a:t>
          </a:r>
        </a:p>
      </dgm:t>
    </dgm:pt>
    <dgm:pt modelId="{4F66BFDD-833B-40C6-B8BC-2EABCC99F3E9}" type="parTrans" cxnId="{30245D1B-B831-4DAA-9EEC-4E8865E8E180}">
      <dgm:prSet/>
      <dgm:spPr/>
      <dgm:t>
        <a:bodyPr/>
        <a:lstStyle/>
        <a:p>
          <a:endParaRPr lang="en-US"/>
        </a:p>
      </dgm:t>
    </dgm:pt>
    <dgm:pt modelId="{A5DC61CA-E49D-4DA4-8BB0-AC1B85D13F32}" type="sibTrans" cxnId="{30245D1B-B831-4DAA-9EEC-4E8865E8E180}">
      <dgm:prSet/>
      <dgm:spPr/>
      <dgm:t>
        <a:bodyPr/>
        <a:lstStyle/>
        <a:p>
          <a:endParaRPr lang="en-US"/>
        </a:p>
      </dgm:t>
    </dgm:pt>
    <dgm:pt modelId="{76C310FA-9C9A-4183-9880-4413C86AAD18}">
      <dgm:prSet phldrT="[Text]" custT="1"/>
      <dgm:spPr/>
      <dgm:t>
        <a:bodyPr/>
        <a:lstStyle/>
        <a:p>
          <a:r>
            <a:rPr lang="en-US" sz="900" dirty="0"/>
            <a:t>Four Positions Created</a:t>
          </a:r>
        </a:p>
      </dgm:t>
    </dgm:pt>
    <dgm:pt modelId="{A9E6AE8D-FFF8-471E-AF01-EB13DB6842CF}" type="parTrans" cxnId="{FAAF6092-0668-466B-A992-186E9A531B72}">
      <dgm:prSet/>
      <dgm:spPr/>
      <dgm:t>
        <a:bodyPr/>
        <a:lstStyle/>
        <a:p>
          <a:endParaRPr lang="en-US"/>
        </a:p>
      </dgm:t>
    </dgm:pt>
    <dgm:pt modelId="{D8D0C161-F03B-4637-84D1-675CB97DA4BD}" type="sibTrans" cxnId="{FAAF6092-0668-466B-A992-186E9A531B72}">
      <dgm:prSet/>
      <dgm:spPr/>
      <dgm:t>
        <a:bodyPr/>
        <a:lstStyle/>
        <a:p>
          <a:endParaRPr lang="en-US"/>
        </a:p>
      </dgm:t>
    </dgm:pt>
    <dgm:pt modelId="{CA259502-ED7A-429A-A23A-87166A21B5F7}">
      <dgm:prSet phldrT="[Text]" custT="1"/>
      <dgm:spPr/>
      <dgm:t>
        <a:bodyPr/>
        <a:lstStyle/>
        <a:p>
          <a:r>
            <a:rPr lang="en-US" sz="900" dirty="0"/>
            <a:t>Presented at Clerkship Meeting</a:t>
          </a:r>
        </a:p>
      </dgm:t>
    </dgm:pt>
    <dgm:pt modelId="{5ABF507A-A166-41A0-9E7E-74166631E1FC}" type="parTrans" cxnId="{1984B170-1166-4CA5-9413-C138AA43DBFD}">
      <dgm:prSet/>
      <dgm:spPr/>
      <dgm:t>
        <a:bodyPr/>
        <a:lstStyle/>
        <a:p>
          <a:endParaRPr lang="en-US"/>
        </a:p>
      </dgm:t>
    </dgm:pt>
    <dgm:pt modelId="{5B04F150-28F2-40C9-A6E5-25A3B03D8CAD}" type="sibTrans" cxnId="{1984B170-1166-4CA5-9413-C138AA43DBFD}">
      <dgm:prSet/>
      <dgm:spPr/>
      <dgm:t>
        <a:bodyPr/>
        <a:lstStyle/>
        <a:p>
          <a:endParaRPr lang="en-US"/>
        </a:p>
      </dgm:t>
    </dgm:pt>
    <dgm:pt modelId="{68D46D5C-6A5C-4002-B7E8-D21D01C3D77B}">
      <dgm:prSet phldrT="[Text]"/>
      <dgm:spPr/>
      <dgm:t>
        <a:bodyPr/>
        <a:lstStyle/>
        <a:p>
          <a:r>
            <a:rPr lang="en-US" b="1"/>
            <a:t>Recruitment</a:t>
          </a:r>
          <a:endParaRPr lang="en-US" b="1" dirty="0"/>
        </a:p>
      </dgm:t>
    </dgm:pt>
    <dgm:pt modelId="{C3BE66DD-3E9A-434F-B203-C30729785D66}" type="parTrans" cxnId="{3DC956FA-9E4B-44DD-834F-710D21E1D001}">
      <dgm:prSet/>
      <dgm:spPr/>
      <dgm:t>
        <a:bodyPr/>
        <a:lstStyle/>
        <a:p>
          <a:endParaRPr lang="en-US"/>
        </a:p>
      </dgm:t>
    </dgm:pt>
    <dgm:pt modelId="{60BFFDBE-7DA6-4884-B821-0B3AF4DFACC0}" type="sibTrans" cxnId="{3DC956FA-9E4B-44DD-834F-710D21E1D001}">
      <dgm:prSet/>
      <dgm:spPr/>
      <dgm:t>
        <a:bodyPr/>
        <a:lstStyle/>
        <a:p>
          <a:endParaRPr lang="en-US"/>
        </a:p>
      </dgm:t>
    </dgm:pt>
    <dgm:pt modelId="{CD867D8D-1815-46A6-A5E9-9EB627DFEEC8}">
      <dgm:prSet phldrT="[Text]" custT="1"/>
      <dgm:spPr/>
      <dgm:t>
        <a:bodyPr/>
        <a:lstStyle/>
        <a:p>
          <a:r>
            <a:rPr lang="en-US" sz="900" dirty="0"/>
            <a:t>Contacted Directly or Contacted the Director of ORLE</a:t>
          </a:r>
        </a:p>
      </dgm:t>
    </dgm:pt>
    <dgm:pt modelId="{E0F2355E-793E-4ED9-AF5C-CDD7A5FE1B24}" type="parTrans" cxnId="{DEA40707-F9C8-4F46-A0DD-6C91A96F0968}">
      <dgm:prSet/>
      <dgm:spPr/>
      <dgm:t>
        <a:bodyPr/>
        <a:lstStyle/>
        <a:p>
          <a:endParaRPr lang="en-US"/>
        </a:p>
      </dgm:t>
    </dgm:pt>
    <dgm:pt modelId="{CFD83CE6-F844-4867-92E4-7EF03AE1FA11}" type="sibTrans" cxnId="{DEA40707-F9C8-4F46-A0DD-6C91A96F0968}">
      <dgm:prSet/>
      <dgm:spPr/>
      <dgm:t>
        <a:bodyPr/>
        <a:lstStyle/>
        <a:p>
          <a:endParaRPr lang="en-US"/>
        </a:p>
      </dgm:t>
    </dgm:pt>
    <dgm:pt modelId="{531523BB-FE33-40CD-9900-0F38A3E2CB38}">
      <dgm:prSet phldrT="[Text]" custT="1"/>
      <dgm:spPr/>
      <dgm:t>
        <a:bodyPr/>
        <a:lstStyle/>
        <a:p>
          <a:r>
            <a:rPr lang="en-US" sz="900" dirty="0"/>
            <a:t>Interviewed and Selected</a:t>
          </a:r>
        </a:p>
      </dgm:t>
    </dgm:pt>
    <dgm:pt modelId="{C45DD5F4-74CE-43ED-8C12-653605192E41}" type="parTrans" cxnId="{F231B495-4C5C-481D-AC0E-F8B82D255449}">
      <dgm:prSet/>
      <dgm:spPr/>
      <dgm:t>
        <a:bodyPr/>
        <a:lstStyle/>
        <a:p>
          <a:endParaRPr lang="en-US"/>
        </a:p>
      </dgm:t>
    </dgm:pt>
    <dgm:pt modelId="{299B1AAF-E544-4E9D-BBF2-2E0CF6AAB92B}" type="sibTrans" cxnId="{F231B495-4C5C-481D-AC0E-F8B82D255449}">
      <dgm:prSet/>
      <dgm:spPr/>
      <dgm:t>
        <a:bodyPr/>
        <a:lstStyle/>
        <a:p>
          <a:endParaRPr lang="en-US"/>
        </a:p>
      </dgm:t>
    </dgm:pt>
    <dgm:pt modelId="{2EA791EE-8D97-4566-B6F9-21F26247AED7}">
      <dgm:prSet phldrT="[Text]"/>
      <dgm:spPr/>
      <dgm:t>
        <a:bodyPr/>
        <a:lstStyle/>
        <a:p>
          <a:r>
            <a:rPr lang="en-US" b="1" dirty="0"/>
            <a:t>Launch</a:t>
          </a:r>
        </a:p>
      </dgm:t>
    </dgm:pt>
    <dgm:pt modelId="{E1981CEB-4449-4928-BBC2-613FC3D519C7}" type="parTrans" cxnId="{0F83725D-6967-48ED-9B02-4592ED0207CE}">
      <dgm:prSet/>
      <dgm:spPr/>
      <dgm:t>
        <a:bodyPr/>
        <a:lstStyle/>
        <a:p>
          <a:endParaRPr lang="en-US"/>
        </a:p>
      </dgm:t>
    </dgm:pt>
    <dgm:pt modelId="{E47F76C9-DBB7-4D58-82F3-1F4CB213C834}" type="sibTrans" cxnId="{0F83725D-6967-48ED-9B02-4592ED0207CE}">
      <dgm:prSet/>
      <dgm:spPr/>
      <dgm:t>
        <a:bodyPr/>
        <a:lstStyle/>
        <a:p>
          <a:endParaRPr lang="en-US"/>
        </a:p>
      </dgm:t>
    </dgm:pt>
    <dgm:pt modelId="{20279F43-F480-439C-9551-5B8EDD4B24F8}">
      <dgm:prSet phldrT="[Text]" custT="1"/>
      <dgm:spPr/>
      <dgm:t>
        <a:bodyPr/>
        <a:lstStyle/>
        <a:p>
          <a:r>
            <a:rPr lang="en-US" sz="900" dirty="0">
              <a:solidFill>
                <a:schemeClr val="bg1"/>
              </a:solidFill>
            </a:rPr>
            <a:t>Training Sessions</a:t>
          </a:r>
        </a:p>
      </dgm:t>
    </dgm:pt>
    <dgm:pt modelId="{A1C1ABED-8382-49A1-88B5-FAB8EEFB824B}" type="parTrans" cxnId="{45EE6DF2-3E45-4A6A-81E3-CD8A926F90C9}">
      <dgm:prSet/>
      <dgm:spPr/>
      <dgm:t>
        <a:bodyPr/>
        <a:lstStyle/>
        <a:p>
          <a:endParaRPr lang="en-US"/>
        </a:p>
      </dgm:t>
    </dgm:pt>
    <dgm:pt modelId="{06556BFC-F547-4E75-9654-E9E0785AFD4B}" type="sibTrans" cxnId="{45EE6DF2-3E45-4A6A-81E3-CD8A926F90C9}">
      <dgm:prSet/>
      <dgm:spPr/>
      <dgm:t>
        <a:bodyPr/>
        <a:lstStyle/>
        <a:p>
          <a:endParaRPr lang="en-US"/>
        </a:p>
      </dgm:t>
    </dgm:pt>
    <dgm:pt modelId="{0652192F-0DB5-43CF-9622-445632C53599}">
      <dgm:prSet phldrT="[Text]"/>
      <dgm:spPr/>
      <dgm:t>
        <a:bodyPr/>
        <a:lstStyle/>
        <a:p>
          <a:endParaRPr lang="en-US" sz="500" dirty="0"/>
        </a:p>
      </dgm:t>
    </dgm:pt>
    <dgm:pt modelId="{EDA4151E-B329-43B7-B832-D4342AE0D0C6}" type="parTrans" cxnId="{FED8A91F-592B-444C-8175-A1430A3C81C6}">
      <dgm:prSet/>
      <dgm:spPr/>
      <dgm:t>
        <a:bodyPr/>
        <a:lstStyle/>
        <a:p>
          <a:endParaRPr lang="en-US"/>
        </a:p>
      </dgm:t>
    </dgm:pt>
    <dgm:pt modelId="{37E3F4CD-AD13-422F-BA99-62745A518BBC}" type="sibTrans" cxnId="{FED8A91F-592B-444C-8175-A1430A3C81C6}">
      <dgm:prSet/>
      <dgm:spPr/>
      <dgm:t>
        <a:bodyPr/>
        <a:lstStyle/>
        <a:p>
          <a:endParaRPr lang="en-US"/>
        </a:p>
      </dgm:t>
    </dgm:pt>
    <dgm:pt modelId="{DD54FCA3-B173-4B8F-AB7F-6F28CFC8B229}">
      <dgm:prSet phldrT="[Text]"/>
      <dgm:spPr/>
      <dgm:t>
        <a:bodyPr/>
        <a:lstStyle/>
        <a:p>
          <a:r>
            <a:rPr lang="en-US" b="1" dirty="0"/>
            <a:t>Training and Development</a:t>
          </a:r>
        </a:p>
      </dgm:t>
    </dgm:pt>
    <dgm:pt modelId="{9E42A3BF-B0B5-4064-8CB2-EC8C7C910A63}" type="parTrans" cxnId="{5DAC297D-53C5-4912-88FD-B6F38A79DB41}">
      <dgm:prSet/>
      <dgm:spPr/>
      <dgm:t>
        <a:bodyPr/>
        <a:lstStyle/>
        <a:p>
          <a:endParaRPr lang="en-US"/>
        </a:p>
      </dgm:t>
    </dgm:pt>
    <dgm:pt modelId="{3F586AC6-1E34-447A-B867-5C00707EB174}" type="sibTrans" cxnId="{5DAC297D-53C5-4912-88FD-B6F38A79DB41}">
      <dgm:prSet/>
      <dgm:spPr/>
      <dgm:t>
        <a:bodyPr/>
        <a:lstStyle/>
        <a:p>
          <a:endParaRPr lang="en-US"/>
        </a:p>
      </dgm:t>
    </dgm:pt>
    <dgm:pt modelId="{002B6A86-15B8-44D4-AE1B-07550F4DC78C}">
      <dgm:prSet phldrT="[Text]" custT="1"/>
      <dgm:spPr/>
      <dgm:t>
        <a:bodyPr/>
        <a:lstStyle/>
        <a:p>
          <a:r>
            <a:rPr lang="en-US" sz="600" dirty="0"/>
            <a:t>Introduced to Students</a:t>
          </a:r>
        </a:p>
      </dgm:t>
    </dgm:pt>
    <dgm:pt modelId="{8F6797A1-C3A9-42D1-83B1-DEF954372EFB}" type="parTrans" cxnId="{F63C450E-8299-443D-92FF-C1AB15DC4416}">
      <dgm:prSet/>
      <dgm:spPr/>
      <dgm:t>
        <a:bodyPr/>
        <a:lstStyle/>
        <a:p>
          <a:endParaRPr lang="en-US"/>
        </a:p>
      </dgm:t>
    </dgm:pt>
    <dgm:pt modelId="{3F34AAE5-C3A0-4F24-A247-1E6C2E7D74DD}" type="sibTrans" cxnId="{F63C450E-8299-443D-92FF-C1AB15DC4416}">
      <dgm:prSet/>
      <dgm:spPr/>
      <dgm:t>
        <a:bodyPr/>
        <a:lstStyle/>
        <a:p>
          <a:endParaRPr lang="en-US"/>
        </a:p>
      </dgm:t>
    </dgm:pt>
    <dgm:pt modelId="{F5238714-D9E2-4C90-AD90-A9665DF9FD90}">
      <dgm:prSet phldrT="[Text]" custT="1"/>
      <dgm:spPr/>
      <dgm:t>
        <a:bodyPr/>
        <a:lstStyle/>
        <a:p>
          <a:r>
            <a:rPr lang="en-US" sz="600" dirty="0"/>
            <a:t>Program Launched</a:t>
          </a:r>
          <a:endParaRPr lang="en-US" sz="600" b="1" dirty="0"/>
        </a:p>
      </dgm:t>
    </dgm:pt>
    <dgm:pt modelId="{8E4A84ED-7E6D-4DCC-BD9A-0B7A0EC5C8C7}" type="parTrans" cxnId="{E3047FA0-F00B-4EB7-ACE2-0F4BE40D6390}">
      <dgm:prSet/>
      <dgm:spPr/>
      <dgm:t>
        <a:bodyPr/>
        <a:lstStyle/>
        <a:p>
          <a:endParaRPr lang="en-US"/>
        </a:p>
      </dgm:t>
    </dgm:pt>
    <dgm:pt modelId="{9FED9837-812A-4EA8-B325-405F8962281C}" type="sibTrans" cxnId="{E3047FA0-F00B-4EB7-ACE2-0F4BE40D6390}">
      <dgm:prSet/>
      <dgm:spPr/>
      <dgm:t>
        <a:bodyPr/>
        <a:lstStyle/>
        <a:p>
          <a:endParaRPr lang="en-US"/>
        </a:p>
      </dgm:t>
    </dgm:pt>
    <dgm:pt modelId="{93D6C420-C584-4993-AE67-F9C18973BB89}">
      <dgm:prSet phldrT="[Text]" custT="1"/>
      <dgm:spPr/>
      <dgm:t>
        <a:bodyPr/>
        <a:lstStyle/>
        <a:p>
          <a:r>
            <a:rPr lang="en-US" sz="900" dirty="0">
              <a:solidFill>
                <a:schemeClr val="bg1"/>
              </a:solidFill>
            </a:rPr>
            <a:t>Observation Sessions</a:t>
          </a:r>
        </a:p>
      </dgm:t>
    </dgm:pt>
    <dgm:pt modelId="{3E734EDC-2A41-45FA-B684-D6F3F7AA943D}" type="parTrans" cxnId="{3C96D71E-D4F8-4D68-825B-C6931BE3BD89}">
      <dgm:prSet/>
      <dgm:spPr/>
      <dgm:t>
        <a:bodyPr/>
        <a:lstStyle/>
        <a:p>
          <a:endParaRPr lang="en-US"/>
        </a:p>
      </dgm:t>
    </dgm:pt>
    <dgm:pt modelId="{28308848-6AC9-445D-BF13-A899B1A9314E}" type="sibTrans" cxnId="{3C96D71E-D4F8-4D68-825B-C6931BE3BD89}">
      <dgm:prSet/>
      <dgm:spPr/>
      <dgm:t>
        <a:bodyPr/>
        <a:lstStyle/>
        <a:p>
          <a:endParaRPr lang="en-US"/>
        </a:p>
      </dgm:t>
    </dgm:pt>
    <dgm:pt modelId="{FAD9CBC6-A54D-4730-BE20-CCE437D4E6B2}">
      <dgm:prSet phldrT="[Text]" custT="1"/>
      <dgm:spPr/>
      <dgm:t>
        <a:bodyPr/>
        <a:lstStyle/>
        <a:p>
          <a:r>
            <a:rPr lang="en-US" sz="900" dirty="0">
              <a:solidFill>
                <a:schemeClr val="bg1"/>
              </a:solidFill>
            </a:rPr>
            <a:t>Debrief Sessions</a:t>
          </a:r>
        </a:p>
      </dgm:t>
    </dgm:pt>
    <dgm:pt modelId="{482B286F-27E0-4190-AB43-82F1F104CF07}" type="parTrans" cxnId="{E83C55C5-CA11-49AF-A2D8-207D56B4E668}">
      <dgm:prSet/>
      <dgm:spPr/>
      <dgm:t>
        <a:bodyPr/>
        <a:lstStyle/>
        <a:p>
          <a:endParaRPr lang="en-US"/>
        </a:p>
      </dgm:t>
    </dgm:pt>
    <dgm:pt modelId="{EE94658A-6292-4E56-8448-7BB0755AC75F}" type="sibTrans" cxnId="{E83C55C5-CA11-49AF-A2D8-207D56B4E668}">
      <dgm:prSet/>
      <dgm:spPr/>
      <dgm:t>
        <a:bodyPr/>
        <a:lstStyle/>
        <a:p>
          <a:endParaRPr lang="en-US"/>
        </a:p>
      </dgm:t>
    </dgm:pt>
    <dgm:pt modelId="{796B0375-E5A9-4F61-960E-BB60B79B14E6}" type="pres">
      <dgm:prSet presAssocID="{0CAA5F92-4CA3-414C-825A-4F8BC97DA0C9}" presName="rootnode" presStyleCnt="0">
        <dgm:presLayoutVars>
          <dgm:chMax/>
          <dgm:chPref/>
          <dgm:dir/>
          <dgm:animLvl val="lvl"/>
        </dgm:presLayoutVars>
      </dgm:prSet>
      <dgm:spPr/>
    </dgm:pt>
    <dgm:pt modelId="{1AF88393-1218-4C70-A8E5-376D8C0D24FD}" type="pres">
      <dgm:prSet presAssocID="{27CA64FF-AF47-4FE5-BD74-5975F40F6AF7}" presName="composite" presStyleCnt="0"/>
      <dgm:spPr/>
    </dgm:pt>
    <dgm:pt modelId="{B07E7132-093E-48C4-85CA-2DF502219DB4}" type="pres">
      <dgm:prSet presAssocID="{27CA64FF-AF47-4FE5-BD74-5975F40F6AF7}" presName="bentUpArrow1" presStyleLbl="alignImgPlace1" presStyleIdx="0" presStyleCnt="3"/>
      <dgm:spPr/>
    </dgm:pt>
    <dgm:pt modelId="{25A2DEF4-A041-49A4-9A54-1F8F8BAADAE1}" type="pres">
      <dgm:prSet presAssocID="{27CA64FF-AF47-4FE5-BD74-5975F40F6AF7}" presName="ParentText" presStyleLbl="node1" presStyleIdx="0" presStyleCnt="4" custScaleX="111698">
        <dgm:presLayoutVars>
          <dgm:chMax val="1"/>
          <dgm:chPref val="1"/>
          <dgm:bulletEnabled val="1"/>
        </dgm:presLayoutVars>
      </dgm:prSet>
      <dgm:spPr/>
    </dgm:pt>
    <dgm:pt modelId="{910D885F-B1D6-49E6-B024-E29C81DF0C27}" type="pres">
      <dgm:prSet presAssocID="{27CA64FF-AF47-4FE5-BD74-5975F40F6AF7}" presName="ChildText" presStyleLbl="revTx" presStyleIdx="0" presStyleCnt="4" custScaleX="228557" custLinFactNeighborX="85484" custLinFactNeighborY="-1898">
        <dgm:presLayoutVars>
          <dgm:chMax val="0"/>
          <dgm:chPref val="0"/>
          <dgm:bulletEnabled val="1"/>
        </dgm:presLayoutVars>
      </dgm:prSet>
      <dgm:spPr/>
    </dgm:pt>
    <dgm:pt modelId="{53B342DA-796A-4F61-AF2E-1383CA487159}" type="pres">
      <dgm:prSet presAssocID="{A5DC61CA-E49D-4DA4-8BB0-AC1B85D13F32}" presName="sibTrans" presStyleCnt="0"/>
      <dgm:spPr/>
    </dgm:pt>
    <dgm:pt modelId="{0C59CC52-036E-430A-8714-A9CD9DF4AD07}" type="pres">
      <dgm:prSet presAssocID="{68D46D5C-6A5C-4002-B7E8-D21D01C3D77B}" presName="composite" presStyleCnt="0"/>
      <dgm:spPr/>
    </dgm:pt>
    <dgm:pt modelId="{67BD8050-78E7-4B25-BB72-C892799C7125}" type="pres">
      <dgm:prSet presAssocID="{68D46D5C-6A5C-4002-B7E8-D21D01C3D77B}" presName="bentUpArrow1" presStyleLbl="alignImgPlace1" presStyleIdx="1" presStyleCnt="3" custLinFactNeighborX="-15575" custLinFactNeighborY="-12724"/>
      <dgm:spPr/>
    </dgm:pt>
    <dgm:pt modelId="{3B38DBFE-6681-4752-99E6-ED77E0B8399B}" type="pres">
      <dgm:prSet presAssocID="{68D46D5C-6A5C-4002-B7E8-D21D01C3D77B}" presName="ParentText" presStyleLbl="node1" presStyleIdx="1" presStyleCnt="4" custLinFactNeighborX="-10528" custLinFactNeighborY="-8568">
        <dgm:presLayoutVars>
          <dgm:chMax val="1"/>
          <dgm:chPref val="1"/>
          <dgm:bulletEnabled val="1"/>
        </dgm:presLayoutVars>
      </dgm:prSet>
      <dgm:spPr/>
    </dgm:pt>
    <dgm:pt modelId="{B351A11F-B893-43D0-919F-ACC49C673E73}" type="pres">
      <dgm:prSet presAssocID="{68D46D5C-6A5C-4002-B7E8-D21D01C3D77B}" presName="ChildText" presStyleLbl="revTx" presStyleIdx="1" presStyleCnt="4" custScaleX="254222" custLinFactNeighborX="82457" custLinFactNeighborY="-14929">
        <dgm:presLayoutVars>
          <dgm:chMax val="0"/>
          <dgm:chPref val="0"/>
          <dgm:bulletEnabled val="1"/>
        </dgm:presLayoutVars>
      </dgm:prSet>
      <dgm:spPr/>
    </dgm:pt>
    <dgm:pt modelId="{88396A4C-6931-4427-B06C-B4CB0DA8CC71}" type="pres">
      <dgm:prSet presAssocID="{60BFFDBE-7DA6-4884-B821-0B3AF4DFACC0}" presName="sibTrans" presStyleCnt="0"/>
      <dgm:spPr/>
    </dgm:pt>
    <dgm:pt modelId="{9366DC03-15E3-4D52-8948-FF1AFF0D33DB}" type="pres">
      <dgm:prSet presAssocID="{2EA791EE-8D97-4566-B6F9-21F26247AED7}" presName="composite" presStyleCnt="0"/>
      <dgm:spPr/>
    </dgm:pt>
    <dgm:pt modelId="{61341C1C-2A45-4DFB-8579-53F6110FC2A1}" type="pres">
      <dgm:prSet presAssocID="{2EA791EE-8D97-4566-B6F9-21F26247AED7}" presName="bentUpArrow1" presStyleLbl="alignImgPlace1" presStyleIdx="2" presStyleCnt="3" custLinFactNeighborX="-33621" custLinFactNeighborY="-17772"/>
      <dgm:spPr/>
    </dgm:pt>
    <dgm:pt modelId="{3D307439-EA65-40D9-8074-E314D439D56F}" type="pres">
      <dgm:prSet presAssocID="{2EA791EE-8D97-4566-B6F9-21F26247AED7}" presName="ParentText" presStyleLbl="node1" presStyleIdx="2" presStyleCnt="4" custLinFactNeighborX="-28856" custLinFactNeighborY="-15081">
        <dgm:presLayoutVars>
          <dgm:chMax val="1"/>
          <dgm:chPref val="1"/>
          <dgm:bulletEnabled val="1"/>
        </dgm:presLayoutVars>
      </dgm:prSet>
      <dgm:spPr/>
    </dgm:pt>
    <dgm:pt modelId="{94646E0C-1096-4B16-BDBF-FA674DFE2428}" type="pres">
      <dgm:prSet presAssocID="{2EA791EE-8D97-4566-B6F9-21F26247AED7}" presName="ChildText" presStyleLbl="revTx" presStyleIdx="2" presStyleCnt="4" custScaleX="166882" custLinFactNeighborX="36992" custLinFactNeighborY="-13163">
        <dgm:presLayoutVars>
          <dgm:chMax val="0"/>
          <dgm:chPref val="0"/>
          <dgm:bulletEnabled val="1"/>
        </dgm:presLayoutVars>
      </dgm:prSet>
      <dgm:spPr/>
    </dgm:pt>
    <dgm:pt modelId="{878A3FB9-211C-4156-8E54-A0B38CD4C8F2}" type="pres">
      <dgm:prSet presAssocID="{E47F76C9-DBB7-4D58-82F3-1F4CB213C834}" presName="sibTrans" presStyleCnt="0"/>
      <dgm:spPr/>
    </dgm:pt>
    <dgm:pt modelId="{E8CA965E-9754-4AD2-A6A5-0F082DA12F2C}" type="pres">
      <dgm:prSet presAssocID="{DD54FCA3-B173-4B8F-AB7F-6F28CFC8B229}" presName="composite" presStyleCnt="0"/>
      <dgm:spPr/>
    </dgm:pt>
    <dgm:pt modelId="{EEDE8829-DFDE-43AB-A6D6-A80F451CC6E1}" type="pres">
      <dgm:prSet presAssocID="{DD54FCA3-B173-4B8F-AB7F-6F28CFC8B229}" presName="ParentText" presStyleLbl="node1" presStyleIdx="3" presStyleCnt="4" custLinFactNeighborX="-39567" custLinFactNeighborY="-12492">
        <dgm:presLayoutVars>
          <dgm:chMax val="1"/>
          <dgm:chPref val="1"/>
          <dgm:bulletEnabled val="1"/>
        </dgm:presLayoutVars>
      </dgm:prSet>
      <dgm:spPr/>
    </dgm:pt>
    <dgm:pt modelId="{2B7E0186-0A68-4F0C-911C-3A21FF592576}" type="pres">
      <dgm:prSet presAssocID="{DD54FCA3-B173-4B8F-AB7F-6F28CFC8B229}" presName="FinalChildText" presStyleLbl="revTx" presStyleIdx="3" presStyleCnt="4" custScaleX="155278" custLinFactNeighborX="-8183" custLinFactNeighborY="23662">
        <dgm:presLayoutVars>
          <dgm:chMax val="0"/>
          <dgm:chPref val="0"/>
          <dgm:bulletEnabled val="1"/>
        </dgm:presLayoutVars>
      </dgm:prSet>
      <dgm:spPr/>
    </dgm:pt>
  </dgm:ptLst>
  <dgm:cxnLst>
    <dgm:cxn modelId="{DEA40707-F9C8-4F46-A0DD-6C91A96F0968}" srcId="{68D46D5C-6A5C-4002-B7E8-D21D01C3D77B}" destId="{CD867D8D-1815-46A6-A5E9-9EB627DFEEC8}" srcOrd="0" destOrd="0" parTransId="{E0F2355E-793E-4ED9-AF5C-CDD7A5FE1B24}" sibTransId="{CFD83CE6-F844-4867-92E4-7EF03AE1FA11}"/>
    <dgm:cxn modelId="{F63C450E-8299-443D-92FF-C1AB15DC4416}" srcId="{2EA791EE-8D97-4566-B6F9-21F26247AED7}" destId="{002B6A86-15B8-44D4-AE1B-07550F4DC78C}" srcOrd="1" destOrd="0" parTransId="{8F6797A1-C3A9-42D1-83B1-DEF954372EFB}" sibTransId="{3F34AAE5-C3A0-4F24-A247-1E6C2E7D74DD}"/>
    <dgm:cxn modelId="{30245D1B-B831-4DAA-9EEC-4E8865E8E180}" srcId="{0CAA5F92-4CA3-414C-825A-4F8BC97DA0C9}" destId="{27CA64FF-AF47-4FE5-BD74-5975F40F6AF7}" srcOrd="0" destOrd="0" parTransId="{4F66BFDD-833B-40C6-B8BC-2EABCC99F3E9}" sibTransId="{A5DC61CA-E49D-4DA4-8BB0-AC1B85D13F32}"/>
    <dgm:cxn modelId="{3C96D71E-D4F8-4D68-825B-C6931BE3BD89}" srcId="{DD54FCA3-B173-4B8F-AB7F-6F28CFC8B229}" destId="{93D6C420-C584-4993-AE67-F9C18973BB89}" srcOrd="1" destOrd="0" parTransId="{3E734EDC-2A41-45FA-B684-D6F3F7AA943D}" sibTransId="{28308848-6AC9-445D-BF13-A899B1A9314E}"/>
    <dgm:cxn modelId="{FED8A91F-592B-444C-8175-A1430A3C81C6}" srcId="{DD54FCA3-B173-4B8F-AB7F-6F28CFC8B229}" destId="{0652192F-0DB5-43CF-9622-445632C53599}" srcOrd="3" destOrd="0" parTransId="{EDA4151E-B329-43B7-B832-D4342AE0D0C6}" sibTransId="{37E3F4CD-AD13-422F-BA99-62745A518BBC}"/>
    <dgm:cxn modelId="{63D6F021-4241-4BD9-B05A-E468F7E99AA7}" type="presOf" srcId="{76C310FA-9C9A-4183-9880-4413C86AAD18}" destId="{910D885F-B1D6-49E6-B024-E29C81DF0C27}" srcOrd="0" destOrd="0" presId="urn:microsoft.com/office/officeart/2005/8/layout/StepDownProcess"/>
    <dgm:cxn modelId="{737FCA33-F689-4F17-8916-F545FEE94CAD}" type="presOf" srcId="{CD867D8D-1815-46A6-A5E9-9EB627DFEEC8}" destId="{B351A11F-B893-43D0-919F-ACC49C673E73}" srcOrd="0" destOrd="0" presId="urn:microsoft.com/office/officeart/2005/8/layout/StepDownProcess"/>
    <dgm:cxn modelId="{8F26465D-6951-4994-9B79-F150F3222728}" type="presOf" srcId="{0CAA5F92-4CA3-414C-825A-4F8BC97DA0C9}" destId="{796B0375-E5A9-4F61-960E-BB60B79B14E6}" srcOrd="0" destOrd="0" presId="urn:microsoft.com/office/officeart/2005/8/layout/StepDownProcess"/>
    <dgm:cxn modelId="{0F83725D-6967-48ED-9B02-4592ED0207CE}" srcId="{0CAA5F92-4CA3-414C-825A-4F8BC97DA0C9}" destId="{2EA791EE-8D97-4566-B6F9-21F26247AED7}" srcOrd="2" destOrd="0" parTransId="{E1981CEB-4449-4928-BBC2-613FC3D519C7}" sibTransId="{E47F76C9-DBB7-4D58-82F3-1F4CB213C834}"/>
    <dgm:cxn modelId="{1B1C7260-1547-4EE3-8F4B-E6A3989F6E8D}" type="presOf" srcId="{002B6A86-15B8-44D4-AE1B-07550F4DC78C}" destId="{94646E0C-1096-4B16-BDBF-FA674DFE2428}" srcOrd="0" destOrd="1" presId="urn:microsoft.com/office/officeart/2005/8/layout/StepDownProcess"/>
    <dgm:cxn modelId="{14720A41-956D-4461-A01B-6A21E7ABF0D6}" type="presOf" srcId="{F5238714-D9E2-4C90-AD90-A9665DF9FD90}" destId="{94646E0C-1096-4B16-BDBF-FA674DFE2428}" srcOrd="0" destOrd="0" presId="urn:microsoft.com/office/officeart/2005/8/layout/StepDownProcess"/>
    <dgm:cxn modelId="{A86A5C41-713E-4EC2-8C47-8FA538085B33}" type="presOf" srcId="{CA259502-ED7A-429A-A23A-87166A21B5F7}" destId="{910D885F-B1D6-49E6-B024-E29C81DF0C27}" srcOrd="0" destOrd="1" presId="urn:microsoft.com/office/officeart/2005/8/layout/StepDownProcess"/>
    <dgm:cxn modelId="{17CD0442-2888-4E5C-AAE5-6E129493BAEE}" type="presOf" srcId="{68D46D5C-6A5C-4002-B7E8-D21D01C3D77B}" destId="{3B38DBFE-6681-4752-99E6-ED77E0B8399B}" srcOrd="0" destOrd="0" presId="urn:microsoft.com/office/officeart/2005/8/layout/StepDownProcess"/>
    <dgm:cxn modelId="{CFAA9F69-1508-493E-9E03-54A9CADF63B2}" type="presOf" srcId="{531523BB-FE33-40CD-9900-0F38A3E2CB38}" destId="{B351A11F-B893-43D0-919F-ACC49C673E73}" srcOrd="0" destOrd="1" presId="urn:microsoft.com/office/officeart/2005/8/layout/StepDownProcess"/>
    <dgm:cxn modelId="{1984B170-1166-4CA5-9413-C138AA43DBFD}" srcId="{27CA64FF-AF47-4FE5-BD74-5975F40F6AF7}" destId="{CA259502-ED7A-429A-A23A-87166A21B5F7}" srcOrd="1" destOrd="0" parTransId="{5ABF507A-A166-41A0-9E7E-74166631E1FC}" sibTransId="{5B04F150-28F2-40C9-A6E5-25A3B03D8CAD}"/>
    <dgm:cxn modelId="{5DAC297D-53C5-4912-88FD-B6F38A79DB41}" srcId="{0CAA5F92-4CA3-414C-825A-4F8BC97DA0C9}" destId="{DD54FCA3-B173-4B8F-AB7F-6F28CFC8B229}" srcOrd="3" destOrd="0" parTransId="{9E42A3BF-B0B5-4064-8CB2-EC8C7C910A63}" sibTransId="{3F586AC6-1E34-447A-B867-5C00707EB174}"/>
    <dgm:cxn modelId="{FAAF6092-0668-466B-A992-186E9A531B72}" srcId="{27CA64FF-AF47-4FE5-BD74-5975F40F6AF7}" destId="{76C310FA-9C9A-4183-9880-4413C86AAD18}" srcOrd="0" destOrd="0" parTransId="{A9E6AE8D-FFF8-471E-AF01-EB13DB6842CF}" sibTransId="{D8D0C161-F03B-4637-84D1-675CB97DA4BD}"/>
    <dgm:cxn modelId="{F231B495-4C5C-481D-AC0E-F8B82D255449}" srcId="{68D46D5C-6A5C-4002-B7E8-D21D01C3D77B}" destId="{531523BB-FE33-40CD-9900-0F38A3E2CB38}" srcOrd="1" destOrd="0" parTransId="{C45DD5F4-74CE-43ED-8C12-653605192E41}" sibTransId="{299B1AAF-E544-4E9D-BBF2-2E0CF6AAB92B}"/>
    <dgm:cxn modelId="{8690969A-3374-41F6-A76C-C186EA419A34}" type="presOf" srcId="{FAD9CBC6-A54D-4730-BE20-CCE437D4E6B2}" destId="{2B7E0186-0A68-4F0C-911C-3A21FF592576}" srcOrd="0" destOrd="2" presId="urn:microsoft.com/office/officeart/2005/8/layout/StepDownProcess"/>
    <dgm:cxn modelId="{A3265F9D-CEEC-424B-A0DF-BAA5707F4F3F}" type="presOf" srcId="{2EA791EE-8D97-4566-B6F9-21F26247AED7}" destId="{3D307439-EA65-40D9-8074-E314D439D56F}" srcOrd="0" destOrd="0" presId="urn:microsoft.com/office/officeart/2005/8/layout/StepDownProcess"/>
    <dgm:cxn modelId="{E3047FA0-F00B-4EB7-ACE2-0F4BE40D6390}" srcId="{2EA791EE-8D97-4566-B6F9-21F26247AED7}" destId="{F5238714-D9E2-4C90-AD90-A9665DF9FD90}" srcOrd="0" destOrd="0" parTransId="{8E4A84ED-7E6D-4DCC-BD9A-0B7A0EC5C8C7}" sibTransId="{9FED9837-812A-4EA8-B325-405F8962281C}"/>
    <dgm:cxn modelId="{5887E5BC-2B9C-408A-8FE4-02753739C85E}" type="presOf" srcId="{27CA64FF-AF47-4FE5-BD74-5975F40F6AF7}" destId="{25A2DEF4-A041-49A4-9A54-1F8F8BAADAE1}" srcOrd="0" destOrd="0" presId="urn:microsoft.com/office/officeart/2005/8/layout/StepDownProcess"/>
    <dgm:cxn modelId="{E83C55C5-CA11-49AF-A2D8-207D56B4E668}" srcId="{DD54FCA3-B173-4B8F-AB7F-6F28CFC8B229}" destId="{FAD9CBC6-A54D-4730-BE20-CCE437D4E6B2}" srcOrd="2" destOrd="0" parTransId="{482B286F-27E0-4190-AB43-82F1F104CF07}" sibTransId="{EE94658A-6292-4E56-8448-7BB0755AC75F}"/>
    <dgm:cxn modelId="{74E1CFD3-9038-429E-B091-F37771CB62DE}" type="presOf" srcId="{DD54FCA3-B173-4B8F-AB7F-6F28CFC8B229}" destId="{EEDE8829-DFDE-43AB-A6D6-A80F451CC6E1}" srcOrd="0" destOrd="0" presId="urn:microsoft.com/office/officeart/2005/8/layout/StepDownProcess"/>
    <dgm:cxn modelId="{B1280AD5-A4DE-4405-8976-1BACA77AA641}" type="presOf" srcId="{0652192F-0DB5-43CF-9622-445632C53599}" destId="{2B7E0186-0A68-4F0C-911C-3A21FF592576}" srcOrd="0" destOrd="3" presId="urn:microsoft.com/office/officeart/2005/8/layout/StepDownProcess"/>
    <dgm:cxn modelId="{6DE1E7EA-63A7-45DB-AA35-A301F3414E96}" type="presOf" srcId="{93D6C420-C584-4993-AE67-F9C18973BB89}" destId="{2B7E0186-0A68-4F0C-911C-3A21FF592576}" srcOrd="0" destOrd="1" presId="urn:microsoft.com/office/officeart/2005/8/layout/StepDownProcess"/>
    <dgm:cxn modelId="{5A0BA6EE-A1DE-4739-AEE9-8C0D0A899536}" type="presOf" srcId="{20279F43-F480-439C-9551-5B8EDD4B24F8}" destId="{2B7E0186-0A68-4F0C-911C-3A21FF592576}" srcOrd="0" destOrd="0" presId="urn:microsoft.com/office/officeart/2005/8/layout/StepDownProcess"/>
    <dgm:cxn modelId="{45EE6DF2-3E45-4A6A-81E3-CD8A926F90C9}" srcId="{DD54FCA3-B173-4B8F-AB7F-6F28CFC8B229}" destId="{20279F43-F480-439C-9551-5B8EDD4B24F8}" srcOrd="0" destOrd="0" parTransId="{A1C1ABED-8382-49A1-88B5-FAB8EEFB824B}" sibTransId="{06556BFC-F547-4E75-9654-E9E0785AFD4B}"/>
    <dgm:cxn modelId="{3DC956FA-9E4B-44DD-834F-710D21E1D001}" srcId="{0CAA5F92-4CA3-414C-825A-4F8BC97DA0C9}" destId="{68D46D5C-6A5C-4002-B7E8-D21D01C3D77B}" srcOrd="1" destOrd="0" parTransId="{C3BE66DD-3E9A-434F-B203-C30729785D66}" sibTransId="{60BFFDBE-7DA6-4884-B821-0B3AF4DFACC0}"/>
    <dgm:cxn modelId="{41B5C7C4-F941-4D9C-B528-529B76DDE14E}" type="presParOf" srcId="{796B0375-E5A9-4F61-960E-BB60B79B14E6}" destId="{1AF88393-1218-4C70-A8E5-376D8C0D24FD}" srcOrd="0" destOrd="0" presId="urn:microsoft.com/office/officeart/2005/8/layout/StepDownProcess"/>
    <dgm:cxn modelId="{7369C0B0-7CB6-44C4-864F-2109069627DD}" type="presParOf" srcId="{1AF88393-1218-4C70-A8E5-376D8C0D24FD}" destId="{B07E7132-093E-48C4-85CA-2DF502219DB4}" srcOrd="0" destOrd="0" presId="urn:microsoft.com/office/officeart/2005/8/layout/StepDownProcess"/>
    <dgm:cxn modelId="{0719C950-7B03-4589-8353-8A28FD014F05}" type="presParOf" srcId="{1AF88393-1218-4C70-A8E5-376D8C0D24FD}" destId="{25A2DEF4-A041-49A4-9A54-1F8F8BAADAE1}" srcOrd="1" destOrd="0" presId="urn:microsoft.com/office/officeart/2005/8/layout/StepDownProcess"/>
    <dgm:cxn modelId="{8AADE9CF-2681-444C-B755-514734331B9F}" type="presParOf" srcId="{1AF88393-1218-4C70-A8E5-376D8C0D24FD}" destId="{910D885F-B1D6-49E6-B024-E29C81DF0C27}" srcOrd="2" destOrd="0" presId="urn:microsoft.com/office/officeart/2005/8/layout/StepDownProcess"/>
    <dgm:cxn modelId="{169B89FC-C346-4666-919D-8B0D1368E33C}" type="presParOf" srcId="{796B0375-E5A9-4F61-960E-BB60B79B14E6}" destId="{53B342DA-796A-4F61-AF2E-1383CA487159}" srcOrd="1" destOrd="0" presId="urn:microsoft.com/office/officeart/2005/8/layout/StepDownProcess"/>
    <dgm:cxn modelId="{6CDBF6D3-02D4-4AD7-B0CA-351F2741BE79}" type="presParOf" srcId="{796B0375-E5A9-4F61-960E-BB60B79B14E6}" destId="{0C59CC52-036E-430A-8714-A9CD9DF4AD07}" srcOrd="2" destOrd="0" presId="urn:microsoft.com/office/officeart/2005/8/layout/StepDownProcess"/>
    <dgm:cxn modelId="{C9941A8F-A73C-43F2-914A-22421196CE7E}" type="presParOf" srcId="{0C59CC52-036E-430A-8714-A9CD9DF4AD07}" destId="{67BD8050-78E7-4B25-BB72-C892799C7125}" srcOrd="0" destOrd="0" presId="urn:microsoft.com/office/officeart/2005/8/layout/StepDownProcess"/>
    <dgm:cxn modelId="{906321DB-3387-430E-BA2C-FB6601669426}" type="presParOf" srcId="{0C59CC52-036E-430A-8714-A9CD9DF4AD07}" destId="{3B38DBFE-6681-4752-99E6-ED77E0B8399B}" srcOrd="1" destOrd="0" presId="urn:microsoft.com/office/officeart/2005/8/layout/StepDownProcess"/>
    <dgm:cxn modelId="{6BA78D7A-E3A6-4C38-B79E-30E469906E55}" type="presParOf" srcId="{0C59CC52-036E-430A-8714-A9CD9DF4AD07}" destId="{B351A11F-B893-43D0-919F-ACC49C673E73}" srcOrd="2" destOrd="0" presId="urn:microsoft.com/office/officeart/2005/8/layout/StepDownProcess"/>
    <dgm:cxn modelId="{2F3B614A-5BFA-43F5-96F2-BED896D5E141}" type="presParOf" srcId="{796B0375-E5A9-4F61-960E-BB60B79B14E6}" destId="{88396A4C-6931-4427-B06C-B4CB0DA8CC71}" srcOrd="3" destOrd="0" presId="urn:microsoft.com/office/officeart/2005/8/layout/StepDownProcess"/>
    <dgm:cxn modelId="{48A0F1EE-6E06-40F9-A79D-5852025AA505}" type="presParOf" srcId="{796B0375-E5A9-4F61-960E-BB60B79B14E6}" destId="{9366DC03-15E3-4D52-8948-FF1AFF0D33DB}" srcOrd="4" destOrd="0" presId="urn:microsoft.com/office/officeart/2005/8/layout/StepDownProcess"/>
    <dgm:cxn modelId="{69072893-E704-4797-8A8B-A9DF6210449F}" type="presParOf" srcId="{9366DC03-15E3-4D52-8948-FF1AFF0D33DB}" destId="{61341C1C-2A45-4DFB-8579-53F6110FC2A1}" srcOrd="0" destOrd="0" presId="urn:microsoft.com/office/officeart/2005/8/layout/StepDownProcess"/>
    <dgm:cxn modelId="{9D6C9FA9-98C1-4090-B4C1-4282195E56C7}" type="presParOf" srcId="{9366DC03-15E3-4D52-8948-FF1AFF0D33DB}" destId="{3D307439-EA65-40D9-8074-E314D439D56F}" srcOrd="1" destOrd="0" presId="urn:microsoft.com/office/officeart/2005/8/layout/StepDownProcess"/>
    <dgm:cxn modelId="{8D7D8401-D737-44E9-9B7A-BF100C81EB19}" type="presParOf" srcId="{9366DC03-15E3-4D52-8948-FF1AFF0D33DB}" destId="{94646E0C-1096-4B16-BDBF-FA674DFE2428}" srcOrd="2" destOrd="0" presId="urn:microsoft.com/office/officeart/2005/8/layout/StepDownProcess"/>
    <dgm:cxn modelId="{FBB9C80C-F448-415E-80BE-FAD730BF5FFA}" type="presParOf" srcId="{796B0375-E5A9-4F61-960E-BB60B79B14E6}" destId="{878A3FB9-211C-4156-8E54-A0B38CD4C8F2}" srcOrd="5" destOrd="0" presId="urn:microsoft.com/office/officeart/2005/8/layout/StepDownProcess"/>
    <dgm:cxn modelId="{4A24F269-D7C6-4352-9A0B-109FD1C2FE85}" type="presParOf" srcId="{796B0375-E5A9-4F61-960E-BB60B79B14E6}" destId="{E8CA965E-9754-4AD2-A6A5-0F082DA12F2C}" srcOrd="6" destOrd="0" presId="urn:microsoft.com/office/officeart/2005/8/layout/StepDownProcess"/>
    <dgm:cxn modelId="{2914859E-B186-4C70-91E4-7F575C6FBA8D}" type="presParOf" srcId="{E8CA965E-9754-4AD2-A6A5-0F082DA12F2C}" destId="{EEDE8829-DFDE-43AB-A6D6-A80F451CC6E1}" srcOrd="0" destOrd="0" presId="urn:microsoft.com/office/officeart/2005/8/layout/StepDownProcess"/>
    <dgm:cxn modelId="{4CE92139-EE9D-4521-AAB9-A59913CD1072}" type="presParOf" srcId="{E8CA965E-9754-4AD2-A6A5-0F082DA12F2C}" destId="{2B7E0186-0A68-4F0C-911C-3A21FF592576}"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2448D-BDA1-4D1D-B04B-6E2AFF4BB82A}">
      <dsp:nvSpPr>
        <dsp:cNvPr id="0" name=""/>
        <dsp:cNvSpPr/>
      </dsp:nvSpPr>
      <dsp:spPr>
        <a:xfrm>
          <a:off x="1676062" y="482586"/>
          <a:ext cx="4444641" cy="4444641"/>
        </a:xfrm>
        <a:prstGeom prst="pie">
          <a:avLst>
            <a:gd name="adj1" fmla="val 16200000"/>
            <a:gd name="adj2" fmla="val 1800000"/>
          </a:avLst>
        </a:prstGeom>
        <a:solidFill>
          <a:srgbClr val="238A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ct val="35000"/>
            </a:spcAft>
            <a:buNone/>
          </a:pPr>
          <a:r>
            <a:rPr lang="en-US" sz="2000" b="1" kern="1200" dirty="0"/>
            <a:t>Local school districts </a:t>
          </a:r>
          <a:endParaRPr lang="en-US" sz="2000" kern="1200" dirty="0"/>
        </a:p>
      </dsp:txBody>
      <dsp:txXfrm>
        <a:off x="4092571" y="1302728"/>
        <a:ext cx="1508003" cy="1481547"/>
      </dsp:txXfrm>
    </dsp:sp>
    <dsp:sp modelId="{E30C9A83-766A-41E8-8590-43BD221DB1CD}">
      <dsp:nvSpPr>
        <dsp:cNvPr id="0" name=""/>
        <dsp:cNvSpPr/>
      </dsp:nvSpPr>
      <dsp:spPr>
        <a:xfrm>
          <a:off x="1666872" y="463571"/>
          <a:ext cx="4444641" cy="4479132"/>
        </a:xfrm>
        <a:prstGeom prst="pie">
          <a:avLst>
            <a:gd name="adj1" fmla="val 1800000"/>
            <a:gd name="adj2" fmla="val 9000000"/>
          </a:avLst>
        </a:prstGeom>
        <a:solidFill>
          <a:srgbClr val="238A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PSU branch campuses</a:t>
          </a:r>
          <a:endParaRPr lang="en-US" sz="2000" kern="1200" dirty="0"/>
        </a:p>
      </dsp:txBody>
      <dsp:txXfrm>
        <a:off x="2883857" y="3289690"/>
        <a:ext cx="2010671" cy="1386398"/>
      </dsp:txXfrm>
    </dsp:sp>
    <dsp:sp modelId="{A8FDCCB8-034B-48B3-A6E2-FA52448D52DD}">
      <dsp:nvSpPr>
        <dsp:cNvPr id="0" name=""/>
        <dsp:cNvSpPr/>
      </dsp:nvSpPr>
      <dsp:spPr>
        <a:xfrm>
          <a:off x="1666872" y="480817"/>
          <a:ext cx="4444641" cy="4444641"/>
        </a:xfrm>
        <a:prstGeom prst="pie">
          <a:avLst>
            <a:gd name="adj1" fmla="val 9000000"/>
            <a:gd name="adj2" fmla="val 16200000"/>
          </a:avLst>
        </a:prstGeom>
        <a:solidFill>
          <a:srgbClr val="238A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HBCU and MSI partner schools</a:t>
          </a:r>
        </a:p>
      </dsp:txBody>
      <dsp:txXfrm>
        <a:off x="2143083" y="1353871"/>
        <a:ext cx="1508003" cy="1481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2448D-BDA1-4D1D-B04B-6E2AFF4BB82A}">
      <dsp:nvSpPr>
        <dsp:cNvPr id="0" name=""/>
        <dsp:cNvSpPr/>
      </dsp:nvSpPr>
      <dsp:spPr>
        <a:xfrm>
          <a:off x="1707968" y="539362"/>
          <a:ext cx="4517616" cy="4517616"/>
        </a:xfrm>
        <a:prstGeom prst="pie">
          <a:avLst>
            <a:gd name="adj1" fmla="val 16200000"/>
            <a:gd name="adj2" fmla="val 20520000"/>
          </a:avLst>
        </a:prstGeom>
        <a:solidFill>
          <a:srgbClr val="238A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Student &amp; employee affinity  groups</a:t>
          </a:r>
          <a:endParaRPr lang="en-US" sz="1600" kern="1200" dirty="0"/>
        </a:p>
      </dsp:txBody>
      <dsp:txXfrm>
        <a:off x="4023785" y="1214315"/>
        <a:ext cx="1532762" cy="1048732"/>
      </dsp:txXfrm>
    </dsp:sp>
    <dsp:sp modelId="{E30C9A83-766A-41E8-8590-43BD221DB1CD}">
      <dsp:nvSpPr>
        <dsp:cNvPr id="0" name=""/>
        <dsp:cNvSpPr/>
      </dsp:nvSpPr>
      <dsp:spPr>
        <a:xfrm>
          <a:off x="1711040" y="545390"/>
          <a:ext cx="4517616" cy="4517616"/>
        </a:xfrm>
        <a:prstGeom prst="pie">
          <a:avLst>
            <a:gd name="adj1" fmla="val 20520000"/>
            <a:gd name="adj2" fmla="val 3240000"/>
          </a:avLst>
        </a:prstGeom>
        <a:solidFill>
          <a:srgbClr val="238A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Diversity Council</a:t>
          </a:r>
          <a:endParaRPr lang="en-US" sz="1800" kern="1200" dirty="0"/>
        </a:p>
      </dsp:txBody>
      <dsp:txXfrm>
        <a:off x="4663626" y="2589074"/>
        <a:ext cx="1344528" cy="1134782"/>
      </dsp:txXfrm>
    </dsp:sp>
    <dsp:sp modelId="{A8FDCCB8-034B-48B3-A6E2-FA52448D52DD}">
      <dsp:nvSpPr>
        <dsp:cNvPr id="0" name=""/>
        <dsp:cNvSpPr/>
      </dsp:nvSpPr>
      <dsp:spPr>
        <a:xfrm>
          <a:off x="1748988" y="530391"/>
          <a:ext cx="4517616" cy="4517616"/>
        </a:xfrm>
        <a:prstGeom prst="pie">
          <a:avLst>
            <a:gd name="adj1" fmla="val 3240000"/>
            <a:gd name="adj2" fmla="val 7560000"/>
          </a:avLst>
        </a:prstGeom>
        <a:solidFill>
          <a:srgbClr val="238A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Advisory Committee</a:t>
          </a:r>
          <a:endParaRPr lang="en-US" sz="1800" kern="1200" dirty="0"/>
        </a:p>
      </dsp:txBody>
      <dsp:txXfrm>
        <a:off x="3201079" y="3918604"/>
        <a:ext cx="1613434" cy="968060"/>
      </dsp:txXfrm>
    </dsp:sp>
    <dsp:sp modelId="{649F5D34-57DA-421B-8711-71438BD615E5}">
      <dsp:nvSpPr>
        <dsp:cNvPr id="0" name=""/>
        <dsp:cNvSpPr/>
      </dsp:nvSpPr>
      <dsp:spPr>
        <a:xfrm>
          <a:off x="1748988" y="530391"/>
          <a:ext cx="4517616" cy="4517616"/>
        </a:xfrm>
        <a:prstGeom prst="pie">
          <a:avLst>
            <a:gd name="adj1" fmla="val 7560000"/>
            <a:gd name="adj2" fmla="val 11880000"/>
          </a:avLst>
        </a:prstGeom>
        <a:solidFill>
          <a:srgbClr val="238A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Departments</a:t>
          </a:r>
        </a:p>
      </dsp:txBody>
      <dsp:txXfrm>
        <a:off x="1964113" y="2574075"/>
        <a:ext cx="1344528" cy="1134782"/>
      </dsp:txXfrm>
    </dsp:sp>
    <dsp:sp modelId="{E7CFB406-3AD7-4EB1-B4CD-617265C52ACC}">
      <dsp:nvSpPr>
        <dsp:cNvPr id="0" name=""/>
        <dsp:cNvSpPr/>
      </dsp:nvSpPr>
      <dsp:spPr>
        <a:xfrm>
          <a:off x="1748988" y="525512"/>
          <a:ext cx="4517616" cy="4552673"/>
        </a:xfrm>
        <a:prstGeom prst="pie">
          <a:avLst>
            <a:gd name="adj1" fmla="val 11880000"/>
            <a:gd name="adj2" fmla="val 16200000"/>
          </a:avLst>
        </a:prstGeom>
        <a:solidFill>
          <a:srgbClr val="238A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Local, regional, &amp; state community &amp; education agencies</a:t>
          </a:r>
        </a:p>
      </dsp:txBody>
      <dsp:txXfrm>
        <a:off x="2407807" y="1219253"/>
        <a:ext cx="1532762" cy="1056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15F9F-5B35-4DFE-BE27-856FCDFD660A}">
      <dsp:nvSpPr>
        <dsp:cNvPr id="0" name=""/>
        <dsp:cNvSpPr/>
      </dsp:nvSpPr>
      <dsp:spPr>
        <a:xfrm>
          <a:off x="1536387" y="527471"/>
          <a:ext cx="2656654" cy="1527991"/>
        </a:xfrm>
        <a:prstGeom prst="roundRect">
          <a:avLst/>
        </a:prstGeom>
        <a:blipFill rotWithShape="1">
          <a:blip xmlns:r="http://schemas.openxmlformats.org/officeDocument/2006/relationships" r:embed="rId1"/>
          <a:stretch>
            <a:fillRect/>
          </a:stretch>
        </a:blipFill>
        <a:ln w="12700" cap="flat" cmpd="sng" algn="ctr">
          <a:solidFill>
            <a:srgbClr val="238A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C350E-2CFE-4CEC-BBB3-4CEFBFF33863}">
      <dsp:nvSpPr>
        <dsp:cNvPr id="0" name=""/>
        <dsp:cNvSpPr/>
      </dsp:nvSpPr>
      <dsp:spPr>
        <a:xfrm>
          <a:off x="1901704" y="1840644"/>
          <a:ext cx="1926018" cy="71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 </a:t>
          </a:r>
        </a:p>
      </dsp:txBody>
      <dsp:txXfrm>
        <a:off x="1901704" y="1840644"/>
        <a:ext cx="1926018" cy="714552"/>
      </dsp:txXfrm>
    </dsp:sp>
    <dsp:sp modelId="{F9553302-AB5B-4DC7-A22F-9785B96B8AAA}">
      <dsp:nvSpPr>
        <dsp:cNvPr id="0" name=""/>
        <dsp:cNvSpPr/>
      </dsp:nvSpPr>
      <dsp:spPr>
        <a:xfrm>
          <a:off x="4142390" y="233622"/>
          <a:ext cx="2205888" cy="2965255"/>
        </a:xfrm>
        <a:prstGeom prst="roundRect">
          <a:avLst/>
        </a:prstGeom>
        <a:blipFill rotWithShape="1">
          <a:blip xmlns:r="http://schemas.openxmlformats.org/officeDocument/2006/relationships" r:embed="rId2"/>
          <a:stretch>
            <a:fillRect/>
          </a:stretch>
        </a:blipFill>
        <a:ln w="12700" cap="flat" cmpd="sng" algn="ctr">
          <a:solidFill>
            <a:srgbClr val="238A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06142-6812-4E8E-9B11-012C72823449}">
      <dsp:nvSpPr>
        <dsp:cNvPr id="0" name=""/>
        <dsp:cNvSpPr/>
      </dsp:nvSpPr>
      <dsp:spPr>
        <a:xfrm>
          <a:off x="4525659" y="2147679"/>
          <a:ext cx="1926018" cy="71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 </a:t>
          </a:r>
        </a:p>
      </dsp:txBody>
      <dsp:txXfrm>
        <a:off x="4525659" y="2147679"/>
        <a:ext cx="1926018" cy="714552"/>
      </dsp:txXfrm>
    </dsp:sp>
    <dsp:sp modelId="{481A897B-F3C0-47E3-8BCE-EE907E027BFA}">
      <dsp:nvSpPr>
        <dsp:cNvPr id="0" name=""/>
        <dsp:cNvSpPr/>
      </dsp:nvSpPr>
      <dsp:spPr>
        <a:xfrm>
          <a:off x="859362" y="2228406"/>
          <a:ext cx="3197191" cy="1759332"/>
        </a:xfrm>
        <a:prstGeom prst="roundRect">
          <a:avLst/>
        </a:prstGeom>
        <a:blipFill rotWithShape="1">
          <a:blip xmlns:r="http://schemas.openxmlformats.org/officeDocument/2006/relationships" r:embed="rId3"/>
          <a:stretch>
            <a:fillRect/>
          </a:stretch>
        </a:blipFill>
        <a:ln w="12700" cap="flat" cmpd="sng" algn="ctr">
          <a:solidFill>
            <a:srgbClr val="238A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E11C3-4A6A-478F-AD39-442CECA8B34C}">
      <dsp:nvSpPr>
        <dsp:cNvPr id="0" name=""/>
        <dsp:cNvSpPr/>
      </dsp:nvSpPr>
      <dsp:spPr>
        <a:xfrm>
          <a:off x="1534624" y="4702575"/>
          <a:ext cx="1926018" cy="71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 </a:t>
          </a:r>
        </a:p>
      </dsp:txBody>
      <dsp:txXfrm>
        <a:off x="1534624" y="4702575"/>
        <a:ext cx="1926018" cy="714552"/>
      </dsp:txXfrm>
    </dsp:sp>
    <dsp:sp modelId="{1AB4680C-CCB5-4B39-9514-75DBEFABE1D1}">
      <dsp:nvSpPr>
        <dsp:cNvPr id="0" name=""/>
        <dsp:cNvSpPr/>
      </dsp:nvSpPr>
      <dsp:spPr>
        <a:xfrm>
          <a:off x="3600014" y="3276097"/>
          <a:ext cx="2940048" cy="1628899"/>
        </a:xfrm>
        <a:prstGeom prst="roundRect">
          <a:avLst/>
        </a:prstGeom>
        <a:blipFill rotWithShape="1">
          <a:blip xmlns:r="http://schemas.openxmlformats.org/officeDocument/2006/relationships" r:embed="rId4"/>
          <a:stretch>
            <a:fillRect/>
          </a:stretch>
        </a:blipFill>
        <a:ln w="12700" cap="flat" cmpd="sng" algn="ctr">
          <a:solidFill>
            <a:srgbClr val="238A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56468-7B87-4F86-B019-FD0B49F821C9}">
      <dsp:nvSpPr>
        <dsp:cNvPr id="0" name=""/>
        <dsp:cNvSpPr/>
      </dsp:nvSpPr>
      <dsp:spPr>
        <a:xfrm>
          <a:off x="4795927" y="4669967"/>
          <a:ext cx="1926018" cy="714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 </a:t>
          </a:r>
        </a:p>
      </dsp:txBody>
      <dsp:txXfrm>
        <a:off x="4795927" y="4669967"/>
        <a:ext cx="1926018" cy="714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15F9F-5B35-4DFE-BE27-856FCDFD660A}">
      <dsp:nvSpPr>
        <dsp:cNvPr id="0" name=""/>
        <dsp:cNvSpPr/>
      </dsp:nvSpPr>
      <dsp:spPr>
        <a:xfrm>
          <a:off x="3" y="187807"/>
          <a:ext cx="3358225" cy="1807389"/>
        </a:xfrm>
        <a:prstGeom prst="roundRect">
          <a:avLst/>
        </a:prstGeom>
        <a:blipFill rotWithShape="1">
          <a:blip xmlns:r="http://schemas.openxmlformats.org/officeDocument/2006/relationships" r:embed="rId1"/>
          <a:stretch>
            <a:fillRect/>
          </a:stretch>
        </a:blipFill>
        <a:ln w="12700" cap="flat" cmpd="sng" algn="ctr">
          <a:solidFill>
            <a:srgbClr val="238A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C350E-2CFE-4CEC-BBB3-4CEFBFF33863}">
      <dsp:nvSpPr>
        <dsp:cNvPr id="0" name=""/>
        <dsp:cNvSpPr/>
      </dsp:nvSpPr>
      <dsp:spPr>
        <a:xfrm>
          <a:off x="701484" y="1744641"/>
          <a:ext cx="2434643" cy="90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a:lnSpc>
              <a:spcPct val="90000"/>
            </a:lnSpc>
            <a:spcBef>
              <a:spcPct val="0"/>
            </a:spcBef>
            <a:spcAft>
              <a:spcPct val="35000"/>
            </a:spcAft>
            <a:buNone/>
          </a:pPr>
          <a:r>
            <a:rPr lang="en-US" sz="4200" kern="1200"/>
            <a:t> </a:t>
          </a:r>
        </a:p>
      </dsp:txBody>
      <dsp:txXfrm>
        <a:off x="701484" y="1744641"/>
        <a:ext cx="2434643" cy="903252"/>
      </dsp:txXfrm>
    </dsp:sp>
    <dsp:sp modelId="{481A897B-F3C0-47E3-8BCE-EE907E027BFA}">
      <dsp:nvSpPr>
        <dsp:cNvPr id="0" name=""/>
        <dsp:cNvSpPr/>
      </dsp:nvSpPr>
      <dsp:spPr>
        <a:xfrm>
          <a:off x="8" y="3451344"/>
          <a:ext cx="3024581" cy="1699276"/>
        </a:xfrm>
        <a:prstGeom prst="roundRect">
          <a:avLst/>
        </a:prstGeom>
        <a:blipFill rotWithShape="1">
          <a:blip xmlns:r="http://schemas.openxmlformats.org/officeDocument/2006/relationships" r:embed="rId2"/>
          <a:stretch>
            <a:fillRect/>
          </a:stretch>
        </a:blipFill>
        <a:ln w="12700" cap="flat" cmpd="sng" algn="ctr">
          <a:solidFill>
            <a:srgbClr val="238A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E11C3-4A6A-478F-AD39-442CECA8B34C}">
      <dsp:nvSpPr>
        <dsp:cNvPr id="0" name=""/>
        <dsp:cNvSpPr/>
      </dsp:nvSpPr>
      <dsp:spPr>
        <a:xfrm>
          <a:off x="4136454" y="1717612"/>
          <a:ext cx="2434643" cy="90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a:lnSpc>
              <a:spcPct val="90000"/>
            </a:lnSpc>
            <a:spcBef>
              <a:spcPct val="0"/>
            </a:spcBef>
            <a:spcAft>
              <a:spcPct val="35000"/>
            </a:spcAft>
            <a:buNone/>
          </a:pPr>
          <a:r>
            <a:rPr lang="en-US" sz="4200" kern="1200" dirty="0"/>
            <a:t> </a:t>
          </a:r>
        </a:p>
      </dsp:txBody>
      <dsp:txXfrm>
        <a:off x="4136454" y="1717612"/>
        <a:ext cx="2434643" cy="903252"/>
      </dsp:txXfrm>
    </dsp:sp>
    <dsp:sp modelId="{1AB4680C-CCB5-4B39-9514-75DBEFABE1D1}">
      <dsp:nvSpPr>
        <dsp:cNvPr id="0" name=""/>
        <dsp:cNvSpPr/>
      </dsp:nvSpPr>
      <dsp:spPr>
        <a:xfrm>
          <a:off x="649714" y="1942816"/>
          <a:ext cx="3860808" cy="1566219"/>
        </a:xfrm>
        <a:prstGeom prst="roundRect">
          <a:avLst/>
        </a:prstGeom>
        <a:blipFill rotWithShape="1">
          <a:blip xmlns:r="http://schemas.openxmlformats.org/officeDocument/2006/relationships" r:embed="rId3"/>
          <a:stretch>
            <a:fillRect/>
          </a:stretch>
        </a:blipFill>
        <a:ln w="12700" cap="flat" cmpd="sng" algn="ctr">
          <a:solidFill>
            <a:srgbClr val="238A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256468-7B87-4F86-B019-FD0B49F821C9}">
      <dsp:nvSpPr>
        <dsp:cNvPr id="0" name=""/>
        <dsp:cNvSpPr/>
      </dsp:nvSpPr>
      <dsp:spPr>
        <a:xfrm>
          <a:off x="2335558" y="4513202"/>
          <a:ext cx="2434643" cy="903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a:lnSpc>
              <a:spcPct val="90000"/>
            </a:lnSpc>
            <a:spcBef>
              <a:spcPct val="0"/>
            </a:spcBef>
            <a:spcAft>
              <a:spcPct val="35000"/>
            </a:spcAft>
            <a:buNone/>
          </a:pPr>
          <a:r>
            <a:rPr lang="en-US" sz="4200" kern="1200" dirty="0"/>
            <a:t> </a:t>
          </a:r>
        </a:p>
      </dsp:txBody>
      <dsp:txXfrm>
        <a:off x="2335558" y="4513202"/>
        <a:ext cx="2434643" cy="903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E7132-093E-48C4-85CA-2DF502219DB4}">
      <dsp:nvSpPr>
        <dsp:cNvPr id="0" name=""/>
        <dsp:cNvSpPr/>
      </dsp:nvSpPr>
      <dsp:spPr>
        <a:xfrm rot="5400000">
          <a:off x="207772" y="735624"/>
          <a:ext cx="570792" cy="649827"/>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5A2DEF4-A041-49A4-9A54-1F8F8BAADAE1}">
      <dsp:nvSpPr>
        <dsp:cNvPr id="0" name=""/>
        <dsp:cNvSpPr/>
      </dsp:nvSpPr>
      <dsp:spPr>
        <a:xfrm>
          <a:off x="345" y="102889"/>
          <a:ext cx="1073282" cy="67258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t>Formal Recommendation</a:t>
          </a:r>
        </a:p>
      </dsp:txBody>
      <dsp:txXfrm>
        <a:off x="33184" y="135728"/>
        <a:ext cx="1007604" cy="606905"/>
      </dsp:txXfrm>
    </dsp:sp>
    <dsp:sp modelId="{910D885F-B1D6-49E6-B024-E29C81DF0C27}">
      <dsp:nvSpPr>
        <dsp:cNvPr id="0" name=""/>
        <dsp:cNvSpPr/>
      </dsp:nvSpPr>
      <dsp:spPr>
        <a:xfrm>
          <a:off x="1165620" y="156718"/>
          <a:ext cx="1597274" cy="54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Four Positions Created</a:t>
          </a:r>
        </a:p>
        <a:p>
          <a:pPr marL="57150" lvl="1" indent="-57150" algn="l" defTabSz="400050">
            <a:lnSpc>
              <a:spcPct val="90000"/>
            </a:lnSpc>
            <a:spcBef>
              <a:spcPct val="0"/>
            </a:spcBef>
            <a:spcAft>
              <a:spcPct val="15000"/>
            </a:spcAft>
            <a:buChar char="•"/>
          </a:pPr>
          <a:r>
            <a:rPr lang="en-US" sz="900" kern="1200" dirty="0"/>
            <a:t>Presented at Clerkship Meeting</a:t>
          </a:r>
        </a:p>
      </dsp:txBody>
      <dsp:txXfrm>
        <a:off x="1165620" y="156718"/>
        <a:ext cx="1597274" cy="543611"/>
      </dsp:txXfrm>
    </dsp:sp>
    <dsp:sp modelId="{67BD8050-78E7-4B25-BB72-C892799C7125}">
      <dsp:nvSpPr>
        <dsp:cNvPr id="0" name=""/>
        <dsp:cNvSpPr/>
      </dsp:nvSpPr>
      <dsp:spPr>
        <a:xfrm rot="5400000">
          <a:off x="1089629" y="1418530"/>
          <a:ext cx="570792" cy="649827"/>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B38DBFE-6681-4752-99E6-ED77E0B8399B}">
      <dsp:nvSpPr>
        <dsp:cNvPr id="0" name=""/>
        <dsp:cNvSpPr/>
      </dsp:nvSpPr>
      <dsp:spPr>
        <a:xfrm>
          <a:off x="938452" y="800796"/>
          <a:ext cx="960878" cy="67258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Recruitment</a:t>
          </a:r>
          <a:endParaRPr lang="en-US" sz="1100" b="1" kern="1200" dirty="0"/>
        </a:p>
      </dsp:txBody>
      <dsp:txXfrm>
        <a:off x="971291" y="833635"/>
        <a:ext cx="895200" cy="606905"/>
      </dsp:txXfrm>
    </dsp:sp>
    <dsp:sp modelId="{B351A11F-B893-43D0-919F-ACC49C673E73}">
      <dsp:nvSpPr>
        <dsp:cNvPr id="0" name=""/>
        <dsp:cNvSpPr/>
      </dsp:nvSpPr>
      <dsp:spPr>
        <a:xfrm>
          <a:off x="2037853" y="841413"/>
          <a:ext cx="1776634" cy="54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t>Contacted Directly or Contacted the Director of ORLE</a:t>
          </a:r>
        </a:p>
        <a:p>
          <a:pPr marL="57150" lvl="1" indent="-57150" algn="l" defTabSz="400050">
            <a:lnSpc>
              <a:spcPct val="90000"/>
            </a:lnSpc>
            <a:spcBef>
              <a:spcPct val="0"/>
            </a:spcBef>
            <a:spcAft>
              <a:spcPct val="15000"/>
            </a:spcAft>
            <a:buChar char="•"/>
          </a:pPr>
          <a:r>
            <a:rPr lang="en-US" sz="900" kern="1200" dirty="0"/>
            <a:t>Interviewed and Selected</a:t>
          </a:r>
        </a:p>
      </dsp:txBody>
      <dsp:txXfrm>
        <a:off x="2037853" y="841413"/>
        <a:ext cx="1776634" cy="543611"/>
      </dsp:txXfrm>
    </dsp:sp>
    <dsp:sp modelId="{61341C1C-2A45-4DFB-8579-53F6110FC2A1}">
      <dsp:nvSpPr>
        <dsp:cNvPr id="0" name=""/>
        <dsp:cNvSpPr/>
      </dsp:nvSpPr>
      <dsp:spPr>
        <a:xfrm rot="5400000">
          <a:off x="2011629" y="2145250"/>
          <a:ext cx="570792" cy="649827"/>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3D307439-EA65-40D9-8074-E314D439D56F}">
      <dsp:nvSpPr>
        <dsp:cNvPr id="0" name=""/>
        <dsp:cNvSpPr/>
      </dsp:nvSpPr>
      <dsp:spPr>
        <a:xfrm>
          <a:off x="1801611" y="1512524"/>
          <a:ext cx="960878" cy="67258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Launch</a:t>
          </a:r>
        </a:p>
      </dsp:txBody>
      <dsp:txXfrm>
        <a:off x="1834450" y="1545363"/>
        <a:ext cx="895200" cy="606905"/>
      </dsp:txXfrm>
    </dsp:sp>
    <dsp:sp modelId="{94646E0C-1096-4B16-BDBF-FA674DFE2428}">
      <dsp:nvSpPr>
        <dsp:cNvPr id="0" name=""/>
        <dsp:cNvSpPr/>
      </dsp:nvSpPr>
      <dsp:spPr>
        <a:xfrm>
          <a:off x="3064577" y="1606547"/>
          <a:ext cx="1166257" cy="54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57150" lvl="1" indent="-57150" algn="l" defTabSz="266700">
            <a:lnSpc>
              <a:spcPct val="90000"/>
            </a:lnSpc>
            <a:spcBef>
              <a:spcPct val="0"/>
            </a:spcBef>
            <a:spcAft>
              <a:spcPct val="15000"/>
            </a:spcAft>
            <a:buChar char="•"/>
          </a:pPr>
          <a:r>
            <a:rPr lang="en-US" sz="600" kern="1200" dirty="0"/>
            <a:t>Program Launched</a:t>
          </a:r>
          <a:endParaRPr lang="en-US" sz="600" b="1" kern="1200" dirty="0"/>
        </a:p>
        <a:p>
          <a:pPr marL="57150" lvl="1" indent="-57150" algn="l" defTabSz="266700">
            <a:lnSpc>
              <a:spcPct val="90000"/>
            </a:lnSpc>
            <a:spcBef>
              <a:spcPct val="0"/>
            </a:spcBef>
            <a:spcAft>
              <a:spcPct val="15000"/>
            </a:spcAft>
            <a:buChar char="•"/>
          </a:pPr>
          <a:r>
            <a:rPr lang="en-US" sz="600" kern="1200" dirty="0"/>
            <a:t>Introduced to Students</a:t>
          </a:r>
        </a:p>
      </dsp:txBody>
      <dsp:txXfrm>
        <a:off x="3064577" y="1606547"/>
        <a:ext cx="1166257" cy="543611"/>
      </dsp:txXfrm>
    </dsp:sp>
    <dsp:sp modelId="{EEDE8829-DFDE-43AB-A6D6-A80F451CC6E1}">
      <dsp:nvSpPr>
        <dsp:cNvPr id="0" name=""/>
        <dsp:cNvSpPr/>
      </dsp:nvSpPr>
      <dsp:spPr>
        <a:xfrm>
          <a:off x="2737960" y="2285471"/>
          <a:ext cx="960878" cy="672583"/>
        </a:xfrm>
        <a:prstGeom prst="roundRect">
          <a:avLst>
            <a:gd name="adj" fmla="val 166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Training and Development</a:t>
          </a:r>
        </a:p>
      </dsp:txBody>
      <dsp:txXfrm>
        <a:off x="2770799" y="2318310"/>
        <a:ext cx="895200" cy="606905"/>
      </dsp:txXfrm>
    </dsp:sp>
    <dsp:sp modelId="{2B7E0186-0A68-4F0C-911C-3A21FF592576}">
      <dsp:nvSpPr>
        <dsp:cNvPr id="0" name=""/>
        <dsp:cNvSpPr/>
      </dsp:nvSpPr>
      <dsp:spPr>
        <a:xfrm>
          <a:off x="3828687" y="2562266"/>
          <a:ext cx="1085162" cy="543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chemeClr val="bg1"/>
              </a:solidFill>
            </a:rPr>
            <a:t>Training Sessions</a:t>
          </a:r>
        </a:p>
        <a:p>
          <a:pPr marL="57150" lvl="1" indent="-57150" algn="l" defTabSz="400050">
            <a:lnSpc>
              <a:spcPct val="90000"/>
            </a:lnSpc>
            <a:spcBef>
              <a:spcPct val="0"/>
            </a:spcBef>
            <a:spcAft>
              <a:spcPct val="15000"/>
            </a:spcAft>
            <a:buChar char="•"/>
          </a:pPr>
          <a:r>
            <a:rPr lang="en-US" sz="900" kern="1200" dirty="0">
              <a:solidFill>
                <a:schemeClr val="bg1"/>
              </a:solidFill>
            </a:rPr>
            <a:t>Observation Sessions</a:t>
          </a:r>
        </a:p>
        <a:p>
          <a:pPr marL="57150" lvl="1" indent="-57150" algn="l" defTabSz="400050">
            <a:lnSpc>
              <a:spcPct val="90000"/>
            </a:lnSpc>
            <a:spcBef>
              <a:spcPct val="0"/>
            </a:spcBef>
            <a:spcAft>
              <a:spcPct val="15000"/>
            </a:spcAft>
            <a:buChar char="•"/>
          </a:pPr>
          <a:r>
            <a:rPr lang="en-US" sz="900" kern="1200" dirty="0">
              <a:solidFill>
                <a:schemeClr val="bg1"/>
              </a:solidFill>
            </a:rPr>
            <a:t>Debrief Sessions</a:t>
          </a:r>
        </a:p>
        <a:p>
          <a:pPr marL="57150" lvl="1" indent="-57150" algn="l" defTabSz="222250">
            <a:lnSpc>
              <a:spcPct val="90000"/>
            </a:lnSpc>
            <a:spcBef>
              <a:spcPct val="0"/>
            </a:spcBef>
            <a:spcAft>
              <a:spcPct val="15000"/>
            </a:spcAft>
            <a:buChar char="•"/>
          </a:pPr>
          <a:endParaRPr lang="en-US" sz="500" kern="1200" dirty="0"/>
        </a:p>
      </dsp:txBody>
      <dsp:txXfrm>
        <a:off x="3828687" y="2562266"/>
        <a:ext cx="1085162" cy="54361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B436B-5C8E-4E24-B045-BD641D1ED67A}"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72E0A-E30C-4CE6-8837-1B0D53147A26}" type="slidenum">
              <a:rPr lang="en-US" smtClean="0"/>
              <a:t>‹#›</a:t>
            </a:fld>
            <a:endParaRPr lang="en-US"/>
          </a:p>
        </p:txBody>
      </p:sp>
    </p:spTree>
    <p:extLst>
      <p:ext uri="{BB962C8B-B14F-4D97-AF65-F5344CB8AC3E}">
        <p14:creationId xmlns:p14="http://schemas.microsoft.com/office/powerpoint/2010/main" val="3957415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2E0A-E30C-4CE6-8837-1B0D53147A26}" type="slidenum">
              <a:rPr lang="en-US" smtClean="0"/>
              <a:t>5</a:t>
            </a:fld>
            <a:endParaRPr lang="en-US"/>
          </a:p>
        </p:txBody>
      </p:sp>
    </p:spTree>
    <p:extLst>
      <p:ext uri="{BB962C8B-B14F-4D97-AF65-F5344CB8AC3E}">
        <p14:creationId xmlns:p14="http://schemas.microsoft.com/office/powerpoint/2010/main" val="274634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34380-8A92-4969-9546-F8DDBE5B35EE}" type="slidenum">
              <a:rPr lang="en-US" smtClean="0"/>
              <a:t>6</a:t>
            </a:fld>
            <a:endParaRPr lang="en-US"/>
          </a:p>
        </p:txBody>
      </p:sp>
    </p:spTree>
    <p:extLst>
      <p:ext uri="{BB962C8B-B14F-4D97-AF65-F5344CB8AC3E}">
        <p14:creationId xmlns:p14="http://schemas.microsoft.com/office/powerpoint/2010/main" val="231499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34380-8A92-4969-9546-F8DDBE5B35EE}" type="slidenum">
              <a:rPr lang="en-US" smtClean="0"/>
              <a:t>7</a:t>
            </a:fld>
            <a:endParaRPr lang="en-US"/>
          </a:p>
        </p:txBody>
      </p:sp>
    </p:spTree>
    <p:extLst>
      <p:ext uri="{BB962C8B-B14F-4D97-AF65-F5344CB8AC3E}">
        <p14:creationId xmlns:p14="http://schemas.microsoft.com/office/powerpoint/2010/main" val="358398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2E0A-E30C-4CE6-8837-1B0D53147A26}" type="slidenum">
              <a:rPr lang="en-US" smtClean="0"/>
              <a:t>13</a:t>
            </a:fld>
            <a:endParaRPr lang="en-US"/>
          </a:p>
        </p:txBody>
      </p:sp>
    </p:spTree>
    <p:extLst>
      <p:ext uri="{BB962C8B-B14F-4D97-AF65-F5344CB8AC3E}">
        <p14:creationId xmlns:p14="http://schemas.microsoft.com/office/powerpoint/2010/main" val="238001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xfrm>
            <a:off x="381000" y="685800"/>
            <a:ext cx="6096000" cy="3429000"/>
          </a:xfrm>
          <a:ln/>
        </p:spPr>
      </p:sp>
      <p:sp>
        <p:nvSpPr>
          <p:cNvPr id="389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extLst>
      <p:ext uri="{BB962C8B-B14F-4D97-AF65-F5344CB8AC3E}">
        <p14:creationId xmlns:p14="http://schemas.microsoft.com/office/powerpoint/2010/main" val="1109253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34380-8A92-4969-9546-F8DDBE5B35EE}" type="slidenum">
              <a:rPr lang="en-US" smtClean="0"/>
              <a:t>17</a:t>
            </a:fld>
            <a:endParaRPr lang="en-US"/>
          </a:p>
        </p:txBody>
      </p:sp>
    </p:spTree>
    <p:extLst>
      <p:ext uri="{BB962C8B-B14F-4D97-AF65-F5344CB8AC3E}">
        <p14:creationId xmlns:p14="http://schemas.microsoft.com/office/powerpoint/2010/main" val="70080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21155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52072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749531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299" y="274639"/>
            <a:ext cx="10973405" cy="1143000"/>
          </a:xfrm>
        </p:spPr>
        <p:txBody>
          <a:bodyPr/>
          <a:lstStyle/>
          <a:p>
            <a:r>
              <a:rPr lang="en-US"/>
              <a:t>Click to edit Master title style</a:t>
            </a:r>
          </a:p>
        </p:txBody>
      </p:sp>
      <p:sp>
        <p:nvSpPr>
          <p:cNvPr id="3" name="Text Placeholder 2"/>
          <p:cNvSpPr>
            <a:spLocks noGrp="1"/>
          </p:cNvSpPr>
          <p:nvPr>
            <p:ph type="body" sz="half" idx="1"/>
          </p:nvPr>
        </p:nvSpPr>
        <p:spPr>
          <a:xfrm>
            <a:off x="609297" y="1600200"/>
            <a:ext cx="5462512" cy="4526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0191" y="1600200"/>
            <a:ext cx="5462512" cy="4526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8855" y="6245369"/>
            <a:ext cx="2846295" cy="476251"/>
          </a:xfrm>
          <a:prstGeom prst="rect">
            <a:avLst/>
          </a:prstGeom>
        </p:spPr>
        <p:txBody>
          <a:bodyPr lIns="24998" tIns="12499" rIns="24998" bIns="12499"/>
          <a:lstStyle>
            <a:lvl1pPr>
              <a:defRPr/>
            </a:lvl1pPr>
          </a:lstStyle>
          <a:p>
            <a:pPr>
              <a:defRPr/>
            </a:pPr>
            <a:endParaRPr lang="en-US"/>
          </a:p>
        </p:txBody>
      </p:sp>
      <p:sp>
        <p:nvSpPr>
          <p:cNvPr id="6" name="Footer Placeholder 5"/>
          <p:cNvSpPr>
            <a:spLocks noGrp="1" noChangeArrowheads="1"/>
          </p:cNvSpPr>
          <p:nvPr>
            <p:ph type="ftr" sz="quarter" idx="11"/>
          </p:nvPr>
        </p:nvSpPr>
        <p:spPr>
          <a:xfrm>
            <a:off x="4164855" y="6245369"/>
            <a:ext cx="3862295" cy="476251"/>
          </a:xfrm>
          <a:prstGeom prst="rect">
            <a:avLst/>
          </a:prstGeom>
        </p:spPr>
        <p:txBody>
          <a:bodyPr lIns="24998" tIns="12499" rIns="24998" bIns="12499"/>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6855" y="6245369"/>
            <a:ext cx="2846295" cy="476251"/>
          </a:xfrm>
          <a:prstGeom prst="rect">
            <a:avLst/>
          </a:prstGeom>
        </p:spPr>
        <p:txBody>
          <a:bodyPr lIns="24998" tIns="12499" rIns="24998" bIns="12499"/>
          <a:lstStyle>
            <a:lvl1pPr>
              <a:defRPr/>
            </a:lvl1pPr>
          </a:lstStyle>
          <a:p>
            <a:pPr>
              <a:defRPr/>
            </a:pPr>
            <a:fld id="{DC998C90-05E3-AA43-8023-15F233E1E239}" type="slidenum">
              <a:rPr lang="en-US"/>
              <a:pPr>
                <a:defRPr/>
              </a:pPr>
              <a:t>‹#›</a:t>
            </a:fld>
            <a:endParaRPr lang="en-US"/>
          </a:p>
        </p:txBody>
      </p:sp>
    </p:spTree>
    <p:extLst>
      <p:ext uri="{BB962C8B-B14F-4D97-AF65-F5344CB8AC3E}">
        <p14:creationId xmlns:p14="http://schemas.microsoft.com/office/powerpoint/2010/main" val="219563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156660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185899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35541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13557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183738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1355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169747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EDD1EFC-BB97-3D45-AE4E-860407C3F4C2}" type="datetimeFigureOut">
              <a:rPr lang="en-US" smtClean="0"/>
              <a:t>2/8/2022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DB8EE49-A013-DB49-8D28-32B8575E16C7}" type="slidenum">
              <a:rPr lang="en-US" smtClean="0"/>
              <a:t>‹#›</a:t>
            </a:fld>
            <a:endParaRPr lang="en-US"/>
          </a:p>
        </p:txBody>
      </p:sp>
    </p:spTree>
    <p:extLst>
      <p:ext uri="{BB962C8B-B14F-4D97-AF65-F5344CB8AC3E}">
        <p14:creationId xmlns:p14="http://schemas.microsoft.com/office/powerpoint/2010/main" val="15348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032896"/>
            <a:ext cx="12220752" cy="825104"/>
          </a:xfrm>
          <a:prstGeom prst="rect">
            <a:avLst/>
          </a:prstGeom>
        </p:spPr>
      </p:pic>
    </p:spTree>
    <p:extLst>
      <p:ext uri="{BB962C8B-B14F-4D97-AF65-F5344CB8AC3E}">
        <p14:creationId xmlns:p14="http://schemas.microsoft.com/office/powerpoint/2010/main" val="1264966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8430" y="1520948"/>
            <a:ext cx="9654237" cy="2387600"/>
          </a:xfrm>
        </p:spPr>
        <p:txBody>
          <a:bodyPr>
            <a:noAutofit/>
          </a:bodyPr>
          <a:lstStyle/>
          <a:p>
            <a:r>
              <a:rPr lang="en-US" sz="4800" b="1" dirty="0">
                <a:effectLst>
                  <a:outerShdw blurRad="38100" dist="38100" dir="2700000" algn="tl">
                    <a:srgbClr val="000000">
                      <a:alpha val="43137"/>
                    </a:srgbClr>
                  </a:outerShdw>
                </a:effectLst>
              </a:rPr>
              <a:t>The Future of Family Medicine: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Integrated Strategies to Attract a Diverse Workforce</a:t>
            </a:r>
          </a:p>
        </p:txBody>
      </p:sp>
      <p:sp>
        <p:nvSpPr>
          <p:cNvPr id="3" name="Subtitle 2"/>
          <p:cNvSpPr>
            <a:spLocks noGrp="1"/>
          </p:cNvSpPr>
          <p:nvPr>
            <p:ph type="subTitle" idx="1"/>
          </p:nvPr>
        </p:nvSpPr>
        <p:spPr>
          <a:xfrm>
            <a:off x="595223" y="4419967"/>
            <a:ext cx="10912415" cy="1655762"/>
          </a:xfrm>
        </p:spPr>
        <p:txBody>
          <a:bodyPr>
            <a:normAutofit/>
          </a:bodyPr>
          <a:lstStyle/>
          <a:p>
            <a:r>
              <a:rPr lang="en-US" dirty="0"/>
              <a:t>Penn State College of Medicine</a:t>
            </a:r>
          </a:p>
          <a:p>
            <a:r>
              <a:rPr lang="en-US" dirty="0"/>
              <a:t>January 27, 2022</a:t>
            </a:r>
          </a:p>
        </p:txBody>
      </p:sp>
      <p:sp>
        <p:nvSpPr>
          <p:cNvPr id="4" name="Rectangle 3"/>
          <p:cNvSpPr/>
          <p:nvPr/>
        </p:nvSpPr>
        <p:spPr>
          <a:xfrm>
            <a:off x="2609911" y="778696"/>
            <a:ext cx="6883038" cy="461665"/>
          </a:xfrm>
          <a:prstGeom prst="rect">
            <a:avLst/>
          </a:prstGeom>
        </p:spPr>
        <p:txBody>
          <a:bodyPr wrap="none">
            <a:spAutoFit/>
          </a:bodyPr>
          <a:lstStyle/>
          <a:p>
            <a:r>
              <a:rPr lang="en-US" sz="2400" i="1" dirty="0"/>
              <a:t>2022 STFM Conference on Medical Student Education</a:t>
            </a:r>
          </a:p>
        </p:txBody>
      </p:sp>
    </p:spTree>
    <p:extLst>
      <p:ext uri="{BB962C8B-B14F-4D97-AF65-F5344CB8AC3E}">
        <p14:creationId xmlns:p14="http://schemas.microsoft.com/office/powerpoint/2010/main" val="4287434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A97B8C-9959-834F-B328-1319B3CAE085}"/>
              </a:ext>
            </a:extLst>
          </p:cNvPr>
          <p:cNvSpPr>
            <a:spLocks noGrp="1"/>
          </p:cNvSpPr>
          <p:nvPr>
            <p:ph type="title"/>
          </p:nvPr>
        </p:nvSpPr>
        <p:spPr/>
        <p:txBody>
          <a:bodyPr/>
          <a:lstStyle/>
          <a:p>
            <a:r>
              <a:rPr lang="en-US" b="1" dirty="0"/>
              <a:t>Commitment to Diversity</a:t>
            </a:r>
          </a:p>
        </p:txBody>
      </p:sp>
      <p:sp>
        <p:nvSpPr>
          <p:cNvPr id="6" name="Content Placeholder 2">
            <a:extLst>
              <a:ext uri="{FF2B5EF4-FFF2-40B4-BE49-F238E27FC236}">
                <a16:creationId xmlns:a16="http://schemas.microsoft.com/office/drawing/2014/main" id="{4A37FEB7-4642-3C46-9C66-9F5FDBBBB82D}"/>
              </a:ext>
            </a:extLst>
          </p:cNvPr>
          <p:cNvSpPr txBox="1">
            <a:spLocks/>
          </p:cNvSpPr>
          <p:nvPr/>
        </p:nvSpPr>
        <p:spPr>
          <a:xfrm>
            <a:off x="838200" y="1492700"/>
            <a:ext cx="10515600" cy="452709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buFont typeface="Arial"/>
              <a:buNone/>
            </a:pPr>
            <a:r>
              <a:rPr lang="en-US" dirty="0"/>
              <a:t>Percentage of Primary Care Scholars identified as underrepresented in medicine* </a:t>
            </a:r>
          </a:p>
          <a:p>
            <a:pPr marL="0" indent="0">
              <a:buFont typeface="Arial"/>
              <a:buNone/>
            </a:pPr>
            <a:endParaRPr lang="en-US" dirty="0"/>
          </a:p>
          <a:p>
            <a:pPr marL="0" indent="0">
              <a:buFont typeface="Arial"/>
              <a:buNone/>
            </a:pPr>
            <a:endParaRPr lang="en-US" dirty="0"/>
          </a:p>
          <a:p>
            <a:pPr marL="0" indent="0">
              <a:buFont typeface="Arial"/>
              <a:buNone/>
            </a:pPr>
            <a:endParaRPr lang="en-US" dirty="0"/>
          </a:p>
          <a:p>
            <a:pPr marL="0" indent="0">
              <a:buFont typeface="Arial"/>
              <a:buNone/>
            </a:pPr>
            <a:endParaRPr lang="en-US" dirty="0"/>
          </a:p>
          <a:p>
            <a:pPr marL="0" indent="0">
              <a:buFont typeface="Arial"/>
              <a:buNone/>
            </a:pPr>
            <a:endParaRPr lang="en-US" dirty="0"/>
          </a:p>
          <a:p>
            <a:pPr marL="0" indent="0">
              <a:buFont typeface="Arial"/>
              <a:buNone/>
            </a:pPr>
            <a:endParaRPr lang="en-US" sz="2400" dirty="0"/>
          </a:p>
          <a:p>
            <a:pPr marL="0" indent="0">
              <a:buFont typeface="Arial"/>
              <a:buNone/>
            </a:pPr>
            <a:endParaRPr lang="en-US" sz="2400" dirty="0"/>
          </a:p>
          <a:p>
            <a:pPr marL="0" indent="0">
              <a:buNone/>
            </a:pPr>
            <a:r>
              <a:rPr lang="en-US" sz="2000" dirty="0"/>
              <a:t>*Black/African American, Hispanic/Latinx, and Native American</a:t>
            </a:r>
          </a:p>
        </p:txBody>
      </p:sp>
      <p:graphicFrame>
        <p:nvGraphicFramePr>
          <p:cNvPr id="7" name="Chart 6"/>
          <p:cNvGraphicFramePr>
            <a:graphicFrameLocks/>
          </p:cNvGraphicFramePr>
          <p:nvPr>
            <p:extLst/>
          </p:nvPr>
        </p:nvGraphicFramePr>
        <p:xfrm>
          <a:off x="2943225" y="2038350"/>
          <a:ext cx="6496050"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28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 in the Admissions Committee</a:t>
            </a:r>
          </a:p>
        </p:txBody>
      </p:sp>
      <p:sp>
        <p:nvSpPr>
          <p:cNvPr id="3" name="Content Placeholder 2"/>
          <p:cNvSpPr>
            <a:spLocks noGrp="1"/>
          </p:cNvSpPr>
          <p:nvPr>
            <p:ph idx="1"/>
          </p:nvPr>
        </p:nvSpPr>
        <p:spPr/>
        <p:txBody>
          <a:bodyPr/>
          <a:lstStyle/>
          <a:p>
            <a:r>
              <a:rPr lang="en-US" dirty="0"/>
              <a:t>Look for diversity in faculty participants</a:t>
            </a:r>
          </a:p>
          <a:p>
            <a:r>
              <a:rPr lang="en-US"/>
              <a:t>Partner </a:t>
            </a:r>
            <a:r>
              <a:rPr lang="en-US" dirty="0"/>
              <a:t>with the Office for Diversity, Equity and Belonging</a:t>
            </a:r>
          </a:p>
          <a:p>
            <a:r>
              <a:rPr lang="en-US" dirty="0"/>
              <a:t>Identify definition of diversity</a:t>
            </a:r>
          </a:p>
          <a:p>
            <a:r>
              <a:rPr lang="en-US" dirty="0"/>
              <a:t>Track data on emerging class and share with committee members</a:t>
            </a:r>
          </a:p>
          <a:p>
            <a:r>
              <a:rPr lang="en-US" dirty="0"/>
              <a:t>Consider admissions bias training</a:t>
            </a:r>
          </a:p>
        </p:txBody>
      </p:sp>
    </p:spTree>
    <p:extLst>
      <p:ext uri="{BB962C8B-B14F-4D97-AF65-F5344CB8AC3E}">
        <p14:creationId xmlns:p14="http://schemas.microsoft.com/office/powerpoint/2010/main" val="104718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Opportunities in the Admissions Process</a:t>
            </a:r>
          </a:p>
        </p:txBody>
      </p:sp>
      <p:sp>
        <p:nvSpPr>
          <p:cNvPr id="3" name="Content Placeholder 2"/>
          <p:cNvSpPr>
            <a:spLocks noGrp="1"/>
          </p:cNvSpPr>
          <p:nvPr>
            <p:ph idx="1"/>
          </p:nvPr>
        </p:nvSpPr>
        <p:spPr/>
        <p:txBody>
          <a:bodyPr/>
          <a:lstStyle/>
          <a:p>
            <a:r>
              <a:rPr lang="en-US" dirty="0"/>
              <a:t>Link with preadmissions programming</a:t>
            </a:r>
          </a:p>
          <a:p>
            <a:r>
              <a:rPr lang="en-US" dirty="0"/>
              <a:t>Partner outside the university (Undergraduate advisors, AHEC program)</a:t>
            </a:r>
          </a:p>
          <a:p>
            <a:r>
              <a:rPr lang="en-US" dirty="0"/>
              <a:t>Go outside the box with innovative early accept programming</a:t>
            </a:r>
          </a:p>
          <a:p>
            <a:r>
              <a:rPr lang="en-US" dirty="0"/>
              <a:t>Utilize mentors of diverse backgrounds</a:t>
            </a:r>
          </a:p>
        </p:txBody>
      </p:sp>
    </p:spTree>
    <p:extLst>
      <p:ext uri="{BB962C8B-B14F-4D97-AF65-F5344CB8AC3E}">
        <p14:creationId xmlns:p14="http://schemas.microsoft.com/office/powerpoint/2010/main" val="415391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Intentional Mentoring</a:t>
            </a:r>
          </a:p>
        </p:txBody>
      </p:sp>
      <p:sp>
        <p:nvSpPr>
          <p:cNvPr id="3" name="Content Placeholder 2"/>
          <p:cNvSpPr>
            <a:spLocks noGrp="1"/>
          </p:cNvSpPr>
          <p:nvPr>
            <p:ph idx="1"/>
          </p:nvPr>
        </p:nvSpPr>
        <p:spPr/>
        <p:txBody>
          <a:bodyPr/>
          <a:lstStyle/>
          <a:p>
            <a:r>
              <a:rPr lang="en-US" dirty="0"/>
              <a:t>Aligning with existing and developing AHEC initiatives</a:t>
            </a:r>
          </a:p>
          <a:p>
            <a:r>
              <a:rPr lang="en-US" dirty="0"/>
              <a:t>Association with early accept students from time of admission</a:t>
            </a:r>
          </a:p>
          <a:p>
            <a:r>
              <a:rPr lang="en-US" dirty="0"/>
              <a:t>Assigning a student to a 3+3 student/resident and a faculty with similar background interests</a:t>
            </a:r>
          </a:p>
        </p:txBody>
      </p:sp>
    </p:spTree>
    <p:extLst>
      <p:ext uri="{BB962C8B-B14F-4D97-AF65-F5344CB8AC3E}">
        <p14:creationId xmlns:p14="http://schemas.microsoft.com/office/powerpoint/2010/main" val="244534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42898" y="985834"/>
          <a:ext cx="11601451" cy="4471990"/>
        </p:xfrm>
        <a:graphic>
          <a:graphicData uri="http://schemas.openxmlformats.org/drawingml/2006/table">
            <a:tbl>
              <a:tblPr/>
              <a:tblGrid>
                <a:gridCol w="792133">
                  <a:extLst>
                    <a:ext uri="{9D8B030D-6E8A-4147-A177-3AD203B41FA5}">
                      <a16:colId xmlns:a16="http://schemas.microsoft.com/office/drawing/2014/main" val="20000"/>
                    </a:ext>
                  </a:extLst>
                </a:gridCol>
                <a:gridCol w="511585">
                  <a:extLst>
                    <a:ext uri="{9D8B030D-6E8A-4147-A177-3AD203B41FA5}">
                      <a16:colId xmlns:a16="http://schemas.microsoft.com/office/drawing/2014/main" val="20001"/>
                    </a:ext>
                  </a:extLst>
                </a:gridCol>
                <a:gridCol w="680740">
                  <a:extLst>
                    <a:ext uri="{9D8B030D-6E8A-4147-A177-3AD203B41FA5}">
                      <a16:colId xmlns:a16="http://schemas.microsoft.com/office/drawing/2014/main" val="20002"/>
                    </a:ext>
                  </a:extLst>
                </a:gridCol>
                <a:gridCol w="561095">
                  <a:extLst>
                    <a:ext uri="{9D8B030D-6E8A-4147-A177-3AD203B41FA5}">
                      <a16:colId xmlns:a16="http://schemas.microsoft.com/office/drawing/2014/main" val="20003"/>
                    </a:ext>
                  </a:extLst>
                </a:gridCol>
                <a:gridCol w="676613">
                  <a:extLst>
                    <a:ext uri="{9D8B030D-6E8A-4147-A177-3AD203B41FA5}">
                      <a16:colId xmlns:a16="http://schemas.microsoft.com/office/drawing/2014/main" val="20004"/>
                    </a:ext>
                  </a:extLst>
                </a:gridCol>
                <a:gridCol w="730248">
                  <a:extLst>
                    <a:ext uri="{9D8B030D-6E8A-4147-A177-3AD203B41FA5}">
                      <a16:colId xmlns:a16="http://schemas.microsoft.com/office/drawing/2014/main" val="20005"/>
                    </a:ext>
                  </a:extLst>
                </a:gridCol>
                <a:gridCol w="742624">
                  <a:extLst>
                    <a:ext uri="{9D8B030D-6E8A-4147-A177-3AD203B41FA5}">
                      <a16:colId xmlns:a16="http://schemas.microsoft.com/office/drawing/2014/main" val="20006"/>
                    </a:ext>
                  </a:extLst>
                </a:gridCol>
                <a:gridCol w="627107">
                  <a:extLst>
                    <a:ext uri="{9D8B030D-6E8A-4147-A177-3AD203B41FA5}">
                      <a16:colId xmlns:a16="http://schemas.microsoft.com/office/drawing/2014/main" val="20007"/>
                    </a:ext>
                  </a:extLst>
                </a:gridCol>
                <a:gridCol w="693116">
                  <a:extLst>
                    <a:ext uri="{9D8B030D-6E8A-4147-A177-3AD203B41FA5}">
                      <a16:colId xmlns:a16="http://schemas.microsoft.com/office/drawing/2014/main" val="20008"/>
                    </a:ext>
                  </a:extLst>
                </a:gridCol>
                <a:gridCol w="544591">
                  <a:extLst>
                    <a:ext uri="{9D8B030D-6E8A-4147-A177-3AD203B41FA5}">
                      <a16:colId xmlns:a16="http://schemas.microsoft.com/office/drawing/2014/main" val="20009"/>
                    </a:ext>
                  </a:extLst>
                </a:gridCol>
                <a:gridCol w="594101">
                  <a:extLst>
                    <a:ext uri="{9D8B030D-6E8A-4147-A177-3AD203B41FA5}">
                      <a16:colId xmlns:a16="http://schemas.microsoft.com/office/drawing/2014/main" val="20010"/>
                    </a:ext>
                  </a:extLst>
                </a:gridCol>
                <a:gridCol w="924156">
                  <a:extLst>
                    <a:ext uri="{9D8B030D-6E8A-4147-A177-3AD203B41FA5}">
                      <a16:colId xmlns:a16="http://schemas.microsoft.com/office/drawing/2014/main" val="20011"/>
                    </a:ext>
                  </a:extLst>
                </a:gridCol>
                <a:gridCol w="726122">
                  <a:extLst>
                    <a:ext uri="{9D8B030D-6E8A-4147-A177-3AD203B41FA5}">
                      <a16:colId xmlns:a16="http://schemas.microsoft.com/office/drawing/2014/main" val="20012"/>
                    </a:ext>
                  </a:extLst>
                </a:gridCol>
                <a:gridCol w="829265">
                  <a:extLst>
                    <a:ext uri="{9D8B030D-6E8A-4147-A177-3AD203B41FA5}">
                      <a16:colId xmlns:a16="http://schemas.microsoft.com/office/drawing/2014/main" val="20013"/>
                    </a:ext>
                  </a:extLst>
                </a:gridCol>
                <a:gridCol w="511585">
                  <a:extLst>
                    <a:ext uri="{9D8B030D-6E8A-4147-A177-3AD203B41FA5}">
                      <a16:colId xmlns:a16="http://schemas.microsoft.com/office/drawing/2014/main" val="20014"/>
                    </a:ext>
                  </a:extLst>
                </a:gridCol>
                <a:gridCol w="924156">
                  <a:extLst>
                    <a:ext uri="{9D8B030D-6E8A-4147-A177-3AD203B41FA5}">
                      <a16:colId xmlns:a16="http://schemas.microsoft.com/office/drawing/2014/main" val="20015"/>
                    </a:ext>
                  </a:extLst>
                </a:gridCol>
                <a:gridCol w="532214">
                  <a:extLst>
                    <a:ext uri="{9D8B030D-6E8A-4147-A177-3AD203B41FA5}">
                      <a16:colId xmlns:a16="http://schemas.microsoft.com/office/drawing/2014/main" val="20016"/>
                    </a:ext>
                  </a:extLst>
                </a:gridCol>
              </a:tblGrid>
              <a:tr h="1092959">
                <a:tc>
                  <a:txBody>
                    <a:bodyPr/>
                    <a:lstStyle/>
                    <a:p>
                      <a:pPr algn="l" fontAlgn="b"/>
                      <a:r>
                        <a:rPr lang="en-US" sz="1000" b="1"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FFFF"/>
                          </a:solidFill>
                          <a:effectLst/>
                          <a:latin typeface="Times New Roman" panose="02020603050405020304" pitchFamily="18" charset="0"/>
                        </a:rPr>
                        <a:t>Grad.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Early Accept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Former Primary Care Scholars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1st Year Welcome Email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Former PCS Luncheon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FMIG Member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dirty="0">
                          <a:solidFill>
                            <a:srgbClr val="FFFFFF"/>
                          </a:solidFill>
                          <a:effectLst/>
                          <a:latin typeface="Times New Roman" panose="02020603050405020304" pitchFamily="18" charset="0"/>
                        </a:rPr>
                        <a:t>Current/ Prior FMIG Officer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3+ FM-APPS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MSR Federal Work Study Student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Special Interest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Referred From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Mentoring Program Advisor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3rd Year Letter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Scholarship Recipient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n-US" sz="1000" b="1" i="0" u="none" strike="noStrike">
                          <a:solidFill>
                            <a:srgbClr val="FFFFFF"/>
                          </a:solidFill>
                          <a:effectLst/>
                          <a:latin typeface="Times New Roman" panose="02020603050405020304" pitchFamily="18" charset="0"/>
                        </a:rPr>
                        <a:t>Part'd in 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0000"/>
                  </a:ext>
                </a:extLst>
              </a:tr>
              <a:tr h="763335">
                <a:tc>
                  <a:txBody>
                    <a:bodyPr/>
                    <a:lstStyle/>
                    <a:p>
                      <a:pPr algn="l" fontAlgn="b"/>
                      <a:r>
                        <a:rPr lang="en-US" sz="1000" b="0" i="0" u="none" strike="noStrike">
                          <a:solidFill>
                            <a:srgbClr val="000000"/>
                          </a:solidFill>
                          <a:effectLst/>
                          <a:latin typeface="Times New Roman" panose="02020603050405020304" pitchFamily="18" charset="0"/>
                        </a:rPr>
                        <a:t>Student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Women's Health &amp; Rural Underserved Medicine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Dr. Henning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3924">
                <a:tc>
                  <a:txBody>
                    <a:bodyPr/>
                    <a:lstStyle/>
                    <a:p>
                      <a:pPr algn="l" fontAlgn="b"/>
                      <a:r>
                        <a:rPr lang="en-US" sz="1000" b="0" i="0" u="none" strike="noStrike">
                          <a:solidFill>
                            <a:srgbClr val="000000"/>
                          </a:solidFill>
                          <a:effectLst/>
                          <a:latin typeface="Times New Roman" panose="02020603050405020304" pitchFamily="18" charset="0"/>
                        </a:rPr>
                        <a:t>Student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Hershey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Sports Med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Dr. Silvis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Dr. Onks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3924">
                <a:tc>
                  <a:txBody>
                    <a:bodyPr/>
                    <a:lstStyle/>
                    <a:p>
                      <a:pPr algn="l" fontAlgn="b"/>
                      <a:r>
                        <a:rPr lang="en-US" sz="1000" b="0" i="0" u="none" strike="noStrike">
                          <a:solidFill>
                            <a:srgbClr val="000000"/>
                          </a:solidFill>
                          <a:effectLst/>
                          <a:latin typeface="Times New Roman" panose="02020603050405020304" pitchFamily="18" charset="0"/>
                        </a:rPr>
                        <a:t>Student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FF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Dr. Wiedemer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3924">
                <a:tc>
                  <a:txBody>
                    <a:bodyPr/>
                    <a:lstStyle/>
                    <a:p>
                      <a:pPr algn="l" fontAlgn="b"/>
                      <a:r>
                        <a:rPr lang="en-US" sz="1000" b="0" i="0" u="none" strike="noStrike">
                          <a:solidFill>
                            <a:srgbClr val="000000"/>
                          </a:solidFill>
                          <a:effectLst/>
                          <a:latin typeface="Times New Roman" panose="02020603050405020304" pitchFamily="18" charset="0"/>
                        </a:rPr>
                        <a:t>Student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Hershey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Geriatrics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Dr. Richard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3924">
                <a:tc>
                  <a:txBody>
                    <a:bodyPr/>
                    <a:lstStyle/>
                    <a:p>
                      <a:pPr algn="l" fontAlgn="b"/>
                      <a:r>
                        <a:rPr lang="en-US" sz="1000" b="0" i="0" u="none" strike="noStrike">
                          <a:solidFill>
                            <a:srgbClr val="000000"/>
                          </a:solidFill>
                          <a:effectLst/>
                          <a:latin typeface="Times New Roman" panose="02020603050405020304" pitchFamily="18" charset="0"/>
                        </a:rPr>
                        <a:t>Student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Hershey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Wilkes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Dr. Anderson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p:nvPr/>
        </p:nvSpPr>
        <p:spPr>
          <a:xfrm>
            <a:off x="2926710" y="462614"/>
            <a:ext cx="6433825" cy="523220"/>
          </a:xfrm>
          <a:prstGeom prst="rect">
            <a:avLst/>
          </a:prstGeom>
          <a:noFill/>
        </p:spPr>
        <p:txBody>
          <a:bodyPr wrap="square" rtlCol="0">
            <a:spAutoFit/>
          </a:bodyPr>
          <a:lstStyle/>
          <a:p>
            <a:pPr algn="ctr"/>
            <a:r>
              <a:rPr lang="en-US" sz="2800" b="1" dirty="0"/>
              <a:t>Student Interest in Family Medicine</a:t>
            </a:r>
          </a:p>
        </p:txBody>
      </p:sp>
    </p:spTree>
    <p:extLst>
      <p:ext uri="{BB962C8B-B14F-4D97-AF65-F5344CB8AC3E}">
        <p14:creationId xmlns:p14="http://schemas.microsoft.com/office/powerpoint/2010/main" val="36844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Intentional Mentoring</a:t>
            </a:r>
          </a:p>
        </p:txBody>
      </p:sp>
      <p:sp>
        <p:nvSpPr>
          <p:cNvPr id="3" name="Content Placeholder 2"/>
          <p:cNvSpPr>
            <a:spLocks noGrp="1"/>
          </p:cNvSpPr>
          <p:nvPr>
            <p:ph idx="1"/>
          </p:nvPr>
        </p:nvSpPr>
        <p:spPr/>
        <p:txBody>
          <a:bodyPr/>
          <a:lstStyle/>
          <a:p>
            <a:r>
              <a:rPr lang="en-US" dirty="0"/>
              <a:t>Allows for longitudinal contact with students</a:t>
            </a:r>
          </a:p>
          <a:p>
            <a:r>
              <a:rPr lang="en-US" dirty="0"/>
              <a:t>Allows for virtual shadowing/shadowing opportunities to enhance connections in family medicine</a:t>
            </a:r>
          </a:p>
          <a:p>
            <a:r>
              <a:rPr lang="en-US" dirty="0"/>
              <a:t>Makes connections that make sense and are not random (college, interest, backgrounds, </a:t>
            </a:r>
            <a:r>
              <a:rPr lang="en-US" dirty="0" err="1"/>
              <a:t>etc</a:t>
            </a:r>
            <a:r>
              <a:rPr lang="en-US" dirty="0"/>
              <a:t>)</a:t>
            </a:r>
          </a:p>
          <a:p>
            <a:r>
              <a:rPr lang="en-US" dirty="0"/>
              <a:t>Requires constant updating and vigilance</a:t>
            </a:r>
          </a:p>
        </p:txBody>
      </p:sp>
    </p:spTree>
    <p:extLst>
      <p:ext uri="{BB962C8B-B14F-4D97-AF65-F5344CB8AC3E}">
        <p14:creationId xmlns:p14="http://schemas.microsoft.com/office/powerpoint/2010/main" val="249403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2FAA8-3C40-4FA9-B0E0-FF6786D47D1F}"/>
              </a:ext>
            </a:extLst>
          </p:cNvPr>
          <p:cNvSpPr/>
          <p:nvPr/>
        </p:nvSpPr>
        <p:spPr>
          <a:xfrm>
            <a:off x="0" y="1"/>
            <a:ext cx="12192000" cy="1324299"/>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65" name="Rectangle 17"/>
          <p:cNvSpPr>
            <a:spLocks noChangeArrowheads="1"/>
          </p:cNvSpPr>
          <p:nvPr/>
        </p:nvSpPr>
        <p:spPr bwMode="auto">
          <a:xfrm>
            <a:off x="135718" y="1469390"/>
            <a:ext cx="3195311" cy="285751"/>
          </a:xfrm>
          <a:prstGeom prst="rect">
            <a:avLst/>
          </a:prstGeom>
          <a:noFill/>
          <a:ln w="9525">
            <a:noFill/>
            <a:miter lim="800000"/>
            <a:headEnd/>
            <a:tailEnd/>
          </a:ln>
          <a:effectLst/>
        </p:spPr>
        <p:txBody>
          <a:bodyPr wrap="none" lIns="36576" tIns="19047" rIns="38095" bIns="19047" anchor="ctr"/>
          <a:lstStyle/>
          <a:p>
            <a:pPr defTabSz="1044750">
              <a:defRPr/>
            </a:pPr>
            <a:r>
              <a:rPr lang="en-US" sz="1467" dirty="0">
                <a:solidFill>
                  <a:srgbClr val="0070C0"/>
                </a:solidFill>
              </a:rPr>
              <a:t>Introduction and Problem Addressed</a:t>
            </a:r>
          </a:p>
        </p:txBody>
      </p:sp>
      <p:sp>
        <p:nvSpPr>
          <p:cNvPr id="22535" name="Text Box 21"/>
          <p:cNvSpPr txBox="1">
            <a:spLocks noChangeArrowheads="1"/>
          </p:cNvSpPr>
          <p:nvPr/>
        </p:nvSpPr>
        <p:spPr bwMode="auto">
          <a:xfrm>
            <a:off x="202952" y="3475544"/>
            <a:ext cx="3691715" cy="53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5" tIns="19047" rIns="38095" bIns="19047">
            <a:spAutoFit/>
          </a:bodyPr>
          <a:lstStyle>
            <a:lvl1pPr defTabSz="3224213">
              <a:defRPr sz="2400" b="1">
                <a:solidFill>
                  <a:schemeClr val="bg1"/>
                </a:solidFill>
                <a:latin typeface="Times New Roman" charset="0"/>
                <a:ea typeface="ＭＳ Ｐゴシック" charset="0"/>
                <a:cs typeface="ＭＳ Ｐゴシック" charset="0"/>
              </a:defRPr>
            </a:lvl1pPr>
            <a:lvl2pPr marL="742950" indent="-285750" defTabSz="3224213">
              <a:defRPr sz="2400" b="1">
                <a:solidFill>
                  <a:schemeClr val="bg1"/>
                </a:solidFill>
                <a:latin typeface="Times New Roman" charset="0"/>
                <a:ea typeface="ＭＳ Ｐゴシック" charset="0"/>
              </a:defRPr>
            </a:lvl2pPr>
            <a:lvl3pPr marL="1143000" indent="-228600" defTabSz="3224213">
              <a:defRPr sz="2400" b="1">
                <a:solidFill>
                  <a:schemeClr val="bg1"/>
                </a:solidFill>
                <a:latin typeface="Times New Roman" charset="0"/>
                <a:ea typeface="ＭＳ Ｐゴシック" charset="0"/>
              </a:defRPr>
            </a:lvl3pPr>
            <a:lvl4pPr marL="1600200" indent="-228600" defTabSz="3224213">
              <a:defRPr sz="2400" b="1">
                <a:solidFill>
                  <a:schemeClr val="bg1"/>
                </a:solidFill>
                <a:latin typeface="Times New Roman" charset="0"/>
                <a:ea typeface="ＭＳ Ｐゴシック" charset="0"/>
              </a:defRPr>
            </a:lvl4pPr>
            <a:lvl5pPr marL="2057400" indent="-228600" defTabSz="3224213">
              <a:defRPr sz="2400" b="1">
                <a:solidFill>
                  <a:schemeClr val="bg1"/>
                </a:solidFill>
                <a:latin typeface="Times New Roman" charset="0"/>
                <a:ea typeface="ＭＳ Ｐゴシック" charset="0"/>
              </a:defRPr>
            </a:lvl5pPr>
            <a:lvl6pPr marL="25146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6pPr>
            <a:lvl7pPr marL="29718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7pPr>
            <a:lvl8pPr marL="34290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8pPr>
            <a:lvl9pPr marL="38862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9pPr>
          </a:lstStyle>
          <a:p>
            <a:pPr eaLnBrk="1" hangingPunct="1"/>
            <a:endParaRPr lang="en-US" sz="3200">
              <a:solidFill>
                <a:schemeClr val="tx1"/>
              </a:solidFill>
              <a:latin typeface="Arial" charset="0"/>
            </a:endParaRPr>
          </a:p>
        </p:txBody>
      </p:sp>
      <p:sp>
        <p:nvSpPr>
          <p:cNvPr id="22536" name="Text Box 22"/>
          <p:cNvSpPr txBox="1">
            <a:spLocks noChangeArrowheads="1"/>
          </p:cNvSpPr>
          <p:nvPr/>
        </p:nvSpPr>
        <p:spPr bwMode="auto">
          <a:xfrm>
            <a:off x="169333" y="3444155"/>
            <a:ext cx="3827432" cy="53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5" tIns="19047" rIns="38095" bIns="19047">
            <a:spAutoFit/>
          </a:bodyPr>
          <a:lstStyle>
            <a:lvl1pPr defTabSz="3224213">
              <a:defRPr sz="2400" b="1">
                <a:solidFill>
                  <a:schemeClr val="bg1"/>
                </a:solidFill>
                <a:latin typeface="Times New Roman" charset="0"/>
                <a:ea typeface="ＭＳ Ｐゴシック" charset="0"/>
                <a:cs typeface="ＭＳ Ｐゴシック" charset="0"/>
              </a:defRPr>
            </a:lvl1pPr>
            <a:lvl2pPr marL="742950" indent="-285750" defTabSz="3224213">
              <a:defRPr sz="2400" b="1">
                <a:solidFill>
                  <a:schemeClr val="bg1"/>
                </a:solidFill>
                <a:latin typeface="Times New Roman" charset="0"/>
                <a:ea typeface="ＭＳ Ｐゴシック" charset="0"/>
              </a:defRPr>
            </a:lvl2pPr>
            <a:lvl3pPr marL="1143000" indent="-228600" defTabSz="3224213">
              <a:defRPr sz="2400" b="1">
                <a:solidFill>
                  <a:schemeClr val="bg1"/>
                </a:solidFill>
                <a:latin typeface="Times New Roman" charset="0"/>
                <a:ea typeface="ＭＳ Ｐゴシック" charset="0"/>
              </a:defRPr>
            </a:lvl3pPr>
            <a:lvl4pPr marL="1600200" indent="-228600" defTabSz="3224213">
              <a:defRPr sz="2400" b="1">
                <a:solidFill>
                  <a:schemeClr val="bg1"/>
                </a:solidFill>
                <a:latin typeface="Times New Roman" charset="0"/>
                <a:ea typeface="ＭＳ Ｐゴシック" charset="0"/>
              </a:defRPr>
            </a:lvl4pPr>
            <a:lvl5pPr marL="2057400" indent="-228600" defTabSz="3224213">
              <a:defRPr sz="2400" b="1">
                <a:solidFill>
                  <a:schemeClr val="bg1"/>
                </a:solidFill>
                <a:latin typeface="Times New Roman" charset="0"/>
                <a:ea typeface="ＭＳ Ｐゴシック" charset="0"/>
              </a:defRPr>
            </a:lvl5pPr>
            <a:lvl6pPr marL="25146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6pPr>
            <a:lvl7pPr marL="29718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7pPr>
            <a:lvl8pPr marL="34290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8pPr>
            <a:lvl9pPr marL="38862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9pPr>
          </a:lstStyle>
          <a:p>
            <a:pPr eaLnBrk="1" hangingPunct="1"/>
            <a:endParaRPr lang="en-US" sz="3200">
              <a:solidFill>
                <a:schemeClr val="tx1"/>
              </a:solidFill>
              <a:latin typeface="Arial" charset="0"/>
            </a:endParaRPr>
          </a:p>
        </p:txBody>
      </p:sp>
      <p:sp>
        <p:nvSpPr>
          <p:cNvPr id="2073" name="Rectangle 25"/>
          <p:cNvSpPr>
            <a:spLocks noChangeArrowheads="1"/>
          </p:cNvSpPr>
          <p:nvPr/>
        </p:nvSpPr>
        <p:spPr bwMode="auto">
          <a:xfrm>
            <a:off x="3722915" y="1471554"/>
            <a:ext cx="4778828" cy="285751"/>
          </a:xfrm>
          <a:prstGeom prst="rect">
            <a:avLst/>
          </a:prstGeom>
          <a:noFill/>
          <a:ln w="9525">
            <a:noFill/>
            <a:miter lim="800000"/>
            <a:headEnd/>
            <a:tailEnd/>
          </a:ln>
          <a:effectLst/>
        </p:spPr>
        <p:txBody>
          <a:bodyPr wrap="none" lIns="36576" tIns="19047" rIns="38095" bIns="19047" anchor="ctr"/>
          <a:lstStyle/>
          <a:p>
            <a:pPr defTabSz="1044750">
              <a:defRPr/>
            </a:pPr>
            <a:r>
              <a:rPr lang="en-US" sz="1467" dirty="0">
                <a:solidFill>
                  <a:srgbClr val="0070C0"/>
                </a:solidFill>
              </a:rPr>
              <a:t>Description of Program/Intervention</a:t>
            </a:r>
          </a:p>
        </p:txBody>
      </p:sp>
      <p:sp>
        <p:nvSpPr>
          <p:cNvPr id="22540" name="Text Box 32"/>
          <p:cNvSpPr txBox="1">
            <a:spLocks noChangeArrowheads="1"/>
          </p:cNvSpPr>
          <p:nvPr/>
        </p:nvSpPr>
        <p:spPr bwMode="auto">
          <a:xfrm>
            <a:off x="3722915" y="1770921"/>
            <a:ext cx="4778828" cy="151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095" tIns="19047" rIns="38095" bIns="19047">
            <a:spAutoFit/>
          </a:bodyPr>
          <a:lstStyle>
            <a:lvl1pPr defTabSz="3224213">
              <a:defRPr sz="2400" b="1">
                <a:solidFill>
                  <a:schemeClr val="bg1"/>
                </a:solidFill>
                <a:latin typeface="Times New Roman" charset="0"/>
                <a:ea typeface="ＭＳ Ｐゴシック" charset="0"/>
                <a:cs typeface="ＭＳ Ｐゴシック" charset="0"/>
              </a:defRPr>
            </a:lvl1pPr>
            <a:lvl2pPr marL="742950" indent="-285750" defTabSz="3224213">
              <a:defRPr sz="2400" b="1">
                <a:solidFill>
                  <a:schemeClr val="bg1"/>
                </a:solidFill>
                <a:latin typeface="Times New Roman" charset="0"/>
                <a:ea typeface="ＭＳ Ｐゴシック" charset="0"/>
              </a:defRPr>
            </a:lvl2pPr>
            <a:lvl3pPr marL="1143000" indent="-228600" defTabSz="3224213">
              <a:defRPr sz="2400" b="1">
                <a:solidFill>
                  <a:schemeClr val="bg1"/>
                </a:solidFill>
                <a:latin typeface="Times New Roman" charset="0"/>
                <a:ea typeface="ＭＳ Ｐゴシック" charset="0"/>
              </a:defRPr>
            </a:lvl3pPr>
            <a:lvl4pPr marL="1600200" indent="-228600" defTabSz="3224213">
              <a:defRPr sz="2400" b="1">
                <a:solidFill>
                  <a:schemeClr val="bg1"/>
                </a:solidFill>
                <a:latin typeface="Times New Roman" charset="0"/>
                <a:ea typeface="ＭＳ Ｐゴシック" charset="0"/>
              </a:defRPr>
            </a:lvl4pPr>
            <a:lvl5pPr marL="2057400" indent="-228600" defTabSz="3224213">
              <a:defRPr sz="2400" b="1">
                <a:solidFill>
                  <a:schemeClr val="bg1"/>
                </a:solidFill>
                <a:latin typeface="Times New Roman" charset="0"/>
                <a:ea typeface="ＭＳ Ｐゴシック" charset="0"/>
              </a:defRPr>
            </a:lvl5pPr>
            <a:lvl6pPr marL="25146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6pPr>
            <a:lvl7pPr marL="29718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7pPr>
            <a:lvl8pPr marL="34290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8pPr>
            <a:lvl9pPr marL="38862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9pPr>
          </a:lstStyle>
          <a:p>
            <a:pPr>
              <a:spcBef>
                <a:spcPts val="667"/>
              </a:spcBef>
            </a:pPr>
            <a:r>
              <a:rPr lang="en-US" sz="1067" dirty="0">
                <a:solidFill>
                  <a:srgbClr val="333333"/>
                </a:solidFill>
                <a:latin typeface="Arial" panose="020B0604020202020204" pitchFamily="34" charset="0"/>
                <a:ea typeface="MS Mincho" panose="02020609040205080304" pitchFamily="49" charset="-128"/>
                <a:cs typeface="Arial" panose="020B0604020202020204" pitchFamily="34" charset="0"/>
              </a:rPr>
              <a:t>Students are divided into four learning communities known as the George T. Harrell’s Societies.  Each society will have a dedicated Clerkship Ally.  Allies will be recruited from the departments of Family and Community Medicine, Obstetrics and Gynecology, Internal Medicine, and General Surgery.  Allies will be responsible for building a longitudinal relationship with all the clinical students in their respective societies throughout their entire clinical year.  Allies will be available to meet with any student during rotations to address issues or concerns that may arise as well as provide mentorship and support when needed.  </a:t>
            </a:r>
            <a:endParaRPr lang="en-US" sz="1067" dirty="0">
              <a:latin typeface="Arial" panose="020B0604020202020204" pitchFamily="34" charset="0"/>
              <a:ea typeface="MS Mincho" panose="02020609040205080304" pitchFamily="49" charset="-128"/>
              <a:cs typeface="Arial" panose="020B0604020202020204" pitchFamily="34" charset="0"/>
            </a:endParaRPr>
          </a:p>
        </p:txBody>
      </p:sp>
      <p:sp>
        <p:nvSpPr>
          <p:cNvPr id="22543" name="Text Box 36"/>
          <p:cNvSpPr txBox="1">
            <a:spLocks noChangeArrowheads="1"/>
          </p:cNvSpPr>
          <p:nvPr/>
        </p:nvSpPr>
        <p:spPr bwMode="auto">
          <a:xfrm>
            <a:off x="8891212" y="1765812"/>
            <a:ext cx="3188309" cy="151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095" tIns="19047" rIns="38095" bIns="19047">
            <a:spAutoFit/>
          </a:bodyPr>
          <a:lstStyle>
            <a:lvl1pPr defTabSz="3224213">
              <a:defRPr sz="2400" b="1">
                <a:solidFill>
                  <a:schemeClr val="bg1"/>
                </a:solidFill>
                <a:latin typeface="Times New Roman" charset="0"/>
                <a:ea typeface="ＭＳ Ｐゴシック" charset="0"/>
                <a:cs typeface="ＭＳ Ｐゴシック" charset="0"/>
              </a:defRPr>
            </a:lvl1pPr>
            <a:lvl2pPr marL="742950" indent="-285750" defTabSz="3224213">
              <a:defRPr sz="2400" b="1">
                <a:solidFill>
                  <a:schemeClr val="bg1"/>
                </a:solidFill>
                <a:latin typeface="Times New Roman" charset="0"/>
                <a:ea typeface="ＭＳ Ｐゴシック" charset="0"/>
              </a:defRPr>
            </a:lvl2pPr>
            <a:lvl3pPr marL="1143000" indent="-228600" defTabSz="3224213">
              <a:defRPr sz="2400" b="1">
                <a:solidFill>
                  <a:schemeClr val="bg1"/>
                </a:solidFill>
                <a:latin typeface="Times New Roman" charset="0"/>
                <a:ea typeface="ＭＳ Ｐゴシック" charset="0"/>
              </a:defRPr>
            </a:lvl3pPr>
            <a:lvl4pPr marL="1600200" indent="-228600" defTabSz="3224213">
              <a:defRPr sz="2400" b="1">
                <a:solidFill>
                  <a:schemeClr val="bg1"/>
                </a:solidFill>
                <a:latin typeface="Times New Roman" charset="0"/>
                <a:ea typeface="ＭＳ Ｐゴシック" charset="0"/>
              </a:defRPr>
            </a:lvl4pPr>
            <a:lvl5pPr marL="2057400" indent="-228600" defTabSz="3224213">
              <a:defRPr sz="2400" b="1">
                <a:solidFill>
                  <a:schemeClr val="bg1"/>
                </a:solidFill>
                <a:latin typeface="Times New Roman" charset="0"/>
                <a:ea typeface="ＭＳ Ｐゴシック" charset="0"/>
              </a:defRPr>
            </a:lvl5pPr>
            <a:lvl6pPr marL="25146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6pPr>
            <a:lvl7pPr marL="29718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7pPr>
            <a:lvl8pPr marL="34290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8pPr>
            <a:lvl9pPr marL="38862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9pPr>
          </a:lstStyle>
          <a:p>
            <a:pPr marL="304792" indent="-304792">
              <a:buAutoNum type="arabicPeriod"/>
            </a:pPr>
            <a:r>
              <a:rPr lang="en-US" sz="1067" dirty="0">
                <a:solidFill>
                  <a:schemeClr val="tx1"/>
                </a:solidFill>
                <a:latin typeface="Arial" charset="0"/>
              </a:rPr>
              <a:t>Providing salary support is critical to the success of recruiting faculty for the position</a:t>
            </a:r>
          </a:p>
          <a:p>
            <a:pPr marL="304792" indent="-304792">
              <a:buAutoNum type="arabicPeriod"/>
            </a:pPr>
            <a:r>
              <a:rPr lang="en-US" sz="1067" dirty="0">
                <a:solidFill>
                  <a:schemeClr val="tx1"/>
                </a:solidFill>
                <a:latin typeface="Arial" charset="0"/>
              </a:rPr>
              <a:t>Support from the clerkship directors is instrumental</a:t>
            </a:r>
          </a:p>
          <a:p>
            <a:pPr marL="304792" indent="-304792">
              <a:buAutoNum type="arabicPeriod"/>
            </a:pPr>
            <a:r>
              <a:rPr lang="en-US" sz="1067" dirty="0">
                <a:solidFill>
                  <a:schemeClr val="tx1"/>
                </a:solidFill>
                <a:latin typeface="Arial" charset="0"/>
              </a:rPr>
              <a:t>Obtaining input from the medical students from whom the idea initially was developed will be instrumental in the development and success of the program </a:t>
            </a:r>
          </a:p>
        </p:txBody>
      </p:sp>
      <p:sp>
        <p:nvSpPr>
          <p:cNvPr id="22544" name="Text Box 40"/>
          <p:cNvSpPr txBox="1">
            <a:spLocks noChangeArrowheads="1"/>
          </p:cNvSpPr>
          <p:nvPr/>
        </p:nvSpPr>
        <p:spPr bwMode="auto">
          <a:xfrm>
            <a:off x="169336" y="4212143"/>
            <a:ext cx="3195312"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5" tIns="19047" rIns="38095" bIns="19047"/>
          <a:lstStyle>
            <a:lvl1pPr defTabSz="3224213">
              <a:defRPr sz="2400" b="1">
                <a:solidFill>
                  <a:schemeClr val="bg1"/>
                </a:solidFill>
                <a:latin typeface="Times New Roman" charset="0"/>
                <a:ea typeface="ＭＳ Ｐゴシック" charset="0"/>
                <a:cs typeface="ＭＳ Ｐゴシック" charset="0"/>
              </a:defRPr>
            </a:lvl1pPr>
            <a:lvl2pPr marL="742950" indent="-285750" defTabSz="3224213">
              <a:defRPr sz="2400" b="1">
                <a:solidFill>
                  <a:schemeClr val="bg1"/>
                </a:solidFill>
                <a:latin typeface="Times New Roman" charset="0"/>
                <a:ea typeface="ＭＳ Ｐゴシック" charset="0"/>
              </a:defRPr>
            </a:lvl2pPr>
            <a:lvl3pPr marL="1143000" indent="-228600" defTabSz="3224213">
              <a:defRPr sz="2400" b="1">
                <a:solidFill>
                  <a:schemeClr val="bg1"/>
                </a:solidFill>
                <a:latin typeface="Times New Roman" charset="0"/>
                <a:ea typeface="ＭＳ Ｐゴシック" charset="0"/>
              </a:defRPr>
            </a:lvl3pPr>
            <a:lvl4pPr marL="1600200" indent="-228600" defTabSz="3224213">
              <a:defRPr sz="2400" b="1">
                <a:solidFill>
                  <a:schemeClr val="bg1"/>
                </a:solidFill>
                <a:latin typeface="Times New Roman" charset="0"/>
                <a:ea typeface="ＭＳ Ｐゴシック" charset="0"/>
              </a:defRPr>
            </a:lvl4pPr>
            <a:lvl5pPr marL="2057400" indent="-228600" defTabSz="3224213">
              <a:defRPr sz="2400" b="1">
                <a:solidFill>
                  <a:schemeClr val="bg1"/>
                </a:solidFill>
                <a:latin typeface="Times New Roman" charset="0"/>
                <a:ea typeface="ＭＳ Ｐゴシック" charset="0"/>
              </a:defRPr>
            </a:lvl5pPr>
            <a:lvl6pPr marL="25146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6pPr>
            <a:lvl7pPr marL="29718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7pPr>
            <a:lvl8pPr marL="34290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8pPr>
            <a:lvl9pPr marL="38862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9pPr>
          </a:lstStyle>
          <a:p>
            <a:pPr eaLnBrk="1" hangingPunct="1"/>
            <a:r>
              <a:rPr lang="en-US" sz="1067" dirty="0">
                <a:solidFill>
                  <a:schemeClr val="tx1"/>
                </a:solidFill>
                <a:latin typeface="Arial" charset="0"/>
              </a:rPr>
              <a:t>The purpose of this project was to create a Clerkship Ally Program with the goal to improve student experience within the clerkship learning environment by enhancing communication between students and the Office for a Respectful Learning Environment.  </a:t>
            </a:r>
          </a:p>
        </p:txBody>
      </p:sp>
      <p:sp>
        <p:nvSpPr>
          <p:cNvPr id="2089" name="Rectangle 41"/>
          <p:cNvSpPr>
            <a:spLocks noChangeArrowheads="1"/>
          </p:cNvSpPr>
          <p:nvPr/>
        </p:nvSpPr>
        <p:spPr bwMode="auto">
          <a:xfrm>
            <a:off x="169337" y="3952875"/>
            <a:ext cx="3161692" cy="285751"/>
          </a:xfrm>
          <a:prstGeom prst="rect">
            <a:avLst/>
          </a:prstGeom>
          <a:noFill/>
          <a:ln w="9525">
            <a:noFill/>
            <a:miter lim="800000"/>
            <a:headEnd/>
            <a:tailEnd/>
          </a:ln>
          <a:effectLst/>
        </p:spPr>
        <p:txBody>
          <a:bodyPr wrap="none" lIns="36576" tIns="19047" rIns="38095" bIns="19047" anchor="ctr"/>
          <a:lstStyle/>
          <a:p>
            <a:pPr defTabSz="1044750">
              <a:defRPr/>
            </a:pPr>
            <a:r>
              <a:rPr lang="en-US" sz="1467" dirty="0">
                <a:solidFill>
                  <a:srgbClr val="0070C0"/>
                </a:solidFill>
              </a:rPr>
              <a:t>Statement of Project/Study Intent</a:t>
            </a:r>
          </a:p>
        </p:txBody>
      </p:sp>
      <p:sp>
        <p:nvSpPr>
          <p:cNvPr id="5" name="TextBox 4">
            <a:extLst>
              <a:ext uri="{FF2B5EF4-FFF2-40B4-BE49-F238E27FC236}">
                <a16:creationId xmlns:a16="http://schemas.microsoft.com/office/drawing/2014/main" id="{59BD2116-51AE-4136-92E7-45363574A782}"/>
              </a:ext>
            </a:extLst>
          </p:cNvPr>
          <p:cNvSpPr txBox="1"/>
          <p:nvPr/>
        </p:nvSpPr>
        <p:spPr>
          <a:xfrm>
            <a:off x="135717" y="-4058"/>
            <a:ext cx="10861892" cy="748988"/>
          </a:xfrm>
          <a:prstGeom prst="rect">
            <a:avLst/>
          </a:prstGeom>
          <a:noFill/>
        </p:spPr>
        <p:txBody>
          <a:bodyPr wrap="square" rtlCol="0">
            <a:spAutoFit/>
          </a:bodyPr>
          <a:lstStyle/>
          <a:p>
            <a:r>
              <a:rPr lang="en-CA" sz="4267" cap="small" dirty="0">
                <a:solidFill>
                  <a:schemeClr val="bg1"/>
                </a:solidFill>
              </a:rPr>
              <a:t>The Creation of a Clerkship Ally Program</a:t>
            </a:r>
            <a:endParaRPr lang="en-US" sz="4267" cap="small" dirty="0">
              <a:solidFill>
                <a:schemeClr val="bg1"/>
              </a:solidFill>
            </a:endParaRPr>
          </a:p>
        </p:txBody>
      </p:sp>
      <p:sp>
        <p:nvSpPr>
          <p:cNvPr id="7" name="Rectangle 6">
            <a:extLst>
              <a:ext uri="{FF2B5EF4-FFF2-40B4-BE49-F238E27FC236}">
                <a16:creationId xmlns:a16="http://schemas.microsoft.com/office/drawing/2014/main" id="{72C4022E-6D7D-4E94-83F0-E15D89FA474E}"/>
              </a:ext>
            </a:extLst>
          </p:cNvPr>
          <p:cNvSpPr/>
          <p:nvPr/>
        </p:nvSpPr>
        <p:spPr>
          <a:xfrm>
            <a:off x="0" y="6701581"/>
            <a:ext cx="12192000" cy="156420"/>
          </a:xfrm>
          <a:prstGeom prst="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5" name="TextBox 24">
            <a:extLst>
              <a:ext uri="{FF2B5EF4-FFF2-40B4-BE49-F238E27FC236}">
                <a16:creationId xmlns:a16="http://schemas.microsoft.com/office/drawing/2014/main" id="{A3FF3219-48BD-45EC-86B1-E53606668B38}"/>
              </a:ext>
            </a:extLst>
          </p:cNvPr>
          <p:cNvSpPr txBox="1"/>
          <p:nvPr/>
        </p:nvSpPr>
        <p:spPr>
          <a:xfrm>
            <a:off x="196143" y="721394"/>
            <a:ext cx="10798287" cy="584775"/>
          </a:xfrm>
          <a:prstGeom prst="rect">
            <a:avLst/>
          </a:prstGeom>
          <a:noFill/>
        </p:spPr>
        <p:txBody>
          <a:bodyPr wrap="square" rtlCol="0">
            <a:spAutoFit/>
          </a:bodyPr>
          <a:lstStyle/>
          <a:p>
            <a:r>
              <a:rPr lang="en-CA" sz="1600" dirty="0">
                <a:solidFill>
                  <a:schemeClr val="bg1"/>
                </a:solidFill>
              </a:rPr>
              <a:t>Bernadatte G. Gilbert, MD, Assistant Professor/Staff Physician</a:t>
            </a:r>
          </a:p>
          <a:p>
            <a:r>
              <a:rPr lang="en-CA" sz="1600" dirty="0">
                <a:solidFill>
                  <a:schemeClr val="bg1"/>
                </a:solidFill>
              </a:rPr>
              <a:t>Department of Family and Community Medicine Penn State College of Medicine/Penn State Health</a:t>
            </a:r>
            <a:endParaRPr lang="en-US" sz="1600" dirty="0">
              <a:solidFill>
                <a:schemeClr val="bg1"/>
              </a:solidFill>
            </a:endParaRPr>
          </a:p>
        </p:txBody>
      </p:sp>
      <p:sp>
        <p:nvSpPr>
          <p:cNvPr id="28" name="Text Box 40">
            <a:extLst>
              <a:ext uri="{FF2B5EF4-FFF2-40B4-BE49-F238E27FC236}">
                <a16:creationId xmlns:a16="http://schemas.microsoft.com/office/drawing/2014/main" id="{6241EBB8-2A6D-41C1-A5E8-1331A75F20D9}"/>
              </a:ext>
            </a:extLst>
          </p:cNvPr>
          <p:cNvSpPr txBox="1">
            <a:spLocks noChangeArrowheads="1"/>
          </p:cNvSpPr>
          <p:nvPr/>
        </p:nvSpPr>
        <p:spPr bwMode="auto">
          <a:xfrm>
            <a:off x="135717" y="1773984"/>
            <a:ext cx="3195311"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095" tIns="19047" rIns="38095" bIns="19047"/>
          <a:lstStyle>
            <a:lvl1pPr defTabSz="3224213">
              <a:defRPr sz="2400" b="1">
                <a:solidFill>
                  <a:schemeClr val="bg1"/>
                </a:solidFill>
                <a:latin typeface="Times New Roman" charset="0"/>
                <a:ea typeface="ＭＳ Ｐゴシック" charset="0"/>
                <a:cs typeface="ＭＳ Ｐゴシック" charset="0"/>
              </a:defRPr>
            </a:lvl1pPr>
            <a:lvl2pPr marL="742950" indent="-285750" defTabSz="3224213">
              <a:defRPr sz="2400" b="1">
                <a:solidFill>
                  <a:schemeClr val="bg1"/>
                </a:solidFill>
                <a:latin typeface="Times New Roman" charset="0"/>
                <a:ea typeface="ＭＳ Ｐゴシック" charset="0"/>
              </a:defRPr>
            </a:lvl2pPr>
            <a:lvl3pPr marL="1143000" indent="-228600" defTabSz="3224213">
              <a:defRPr sz="2400" b="1">
                <a:solidFill>
                  <a:schemeClr val="bg1"/>
                </a:solidFill>
                <a:latin typeface="Times New Roman" charset="0"/>
                <a:ea typeface="ＭＳ Ｐゴシック" charset="0"/>
              </a:defRPr>
            </a:lvl3pPr>
            <a:lvl4pPr marL="1600200" indent="-228600" defTabSz="3224213">
              <a:defRPr sz="2400" b="1">
                <a:solidFill>
                  <a:schemeClr val="bg1"/>
                </a:solidFill>
                <a:latin typeface="Times New Roman" charset="0"/>
                <a:ea typeface="ＭＳ Ｐゴシック" charset="0"/>
              </a:defRPr>
            </a:lvl4pPr>
            <a:lvl5pPr marL="2057400" indent="-228600" defTabSz="3224213">
              <a:defRPr sz="2400" b="1">
                <a:solidFill>
                  <a:schemeClr val="bg1"/>
                </a:solidFill>
                <a:latin typeface="Times New Roman" charset="0"/>
                <a:ea typeface="ＭＳ Ｐゴシック" charset="0"/>
              </a:defRPr>
            </a:lvl5pPr>
            <a:lvl6pPr marL="25146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6pPr>
            <a:lvl7pPr marL="29718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7pPr>
            <a:lvl8pPr marL="34290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8pPr>
            <a:lvl9pPr marL="38862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9pPr>
          </a:lstStyle>
          <a:p>
            <a:pPr eaLnBrk="1" hangingPunct="1"/>
            <a:r>
              <a:rPr lang="en-US" sz="1067" dirty="0">
                <a:solidFill>
                  <a:schemeClr val="tx1"/>
                </a:solidFill>
                <a:latin typeface="Arial" charset="0"/>
              </a:rPr>
              <a:t>Students made the Student Affairs Liaison for Underrepresented Medical Student Support aware of clinical experiences that would be considered mistreatment according to current Penn State College of Medicine (PSCOM) Office for a Respectful Learning Environment (ORLE) policies.  It was recognized they were not fully utilizing the current processes in place to report these experiences.  The medical students expressed a desire to have a “trust-worthy person” among faculty </a:t>
            </a:r>
            <a:r>
              <a:rPr lang="en-US" sz="1067">
                <a:solidFill>
                  <a:schemeClr val="tx1"/>
                </a:solidFill>
                <a:latin typeface="Arial" charset="0"/>
              </a:rPr>
              <a:t>to whom they </a:t>
            </a:r>
            <a:r>
              <a:rPr lang="en-US" sz="1067" dirty="0">
                <a:solidFill>
                  <a:schemeClr val="tx1"/>
                </a:solidFill>
                <a:latin typeface="Arial" charset="0"/>
              </a:rPr>
              <a:t>could report their experiences. </a:t>
            </a:r>
          </a:p>
        </p:txBody>
      </p:sp>
      <p:sp>
        <p:nvSpPr>
          <p:cNvPr id="29" name="Rectangle 17">
            <a:extLst>
              <a:ext uri="{FF2B5EF4-FFF2-40B4-BE49-F238E27FC236}">
                <a16:creationId xmlns:a16="http://schemas.microsoft.com/office/drawing/2014/main" id="{62BFCDFD-97FC-4DAC-9D97-E3592653B418}"/>
              </a:ext>
            </a:extLst>
          </p:cNvPr>
          <p:cNvSpPr>
            <a:spLocks noChangeArrowheads="1"/>
          </p:cNvSpPr>
          <p:nvPr/>
        </p:nvSpPr>
        <p:spPr bwMode="auto">
          <a:xfrm>
            <a:off x="8891212" y="1476649"/>
            <a:ext cx="3188309" cy="285751"/>
          </a:xfrm>
          <a:prstGeom prst="rect">
            <a:avLst/>
          </a:prstGeom>
          <a:noFill/>
          <a:ln w="9525">
            <a:noFill/>
            <a:miter lim="800000"/>
            <a:headEnd/>
            <a:tailEnd/>
          </a:ln>
          <a:effectLst/>
        </p:spPr>
        <p:txBody>
          <a:bodyPr wrap="none" lIns="36576" tIns="19047" rIns="38095" bIns="19047" anchor="ctr"/>
          <a:lstStyle/>
          <a:p>
            <a:pPr defTabSz="1044750">
              <a:defRPr/>
            </a:pPr>
            <a:r>
              <a:rPr lang="en-US" sz="1467" dirty="0">
                <a:solidFill>
                  <a:srgbClr val="0070C0"/>
                </a:solidFill>
              </a:rPr>
              <a:t>Key Lessons Learned</a:t>
            </a:r>
          </a:p>
        </p:txBody>
      </p:sp>
      <p:sp>
        <p:nvSpPr>
          <p:cNvPr id="30" name="Rectangle 17">
            <a:extLst>
              <a:ext uri="{FF2B5EF4-FFF2-40B4-BE49-F238E27FC236}">
                <a16:creationId xmlns:a16="http://schemas.microsoft.com/office/drawing/2014/main" id="{7C6B7326-C752-4427-8144-6AFEAC30D4C0}"/>
              </a:ext>
            </a:extLst>
          </p:cNvPr>
          <p:cNvSpPr>
            <a:spLocks noChangeArrowheads="1"/>
          </p:cNvSpPr>
          <p:nvPr/>
        </p:nvSpPr>
        <p:spPr bwMode="auto">
          <a:xfrm>
            <a:off x="8891212" y="3802563"/>
            <a:ext cx="3184680" cy="285751"/>
          </a:xfrm>
          <a:prstGeom prst="rect">
            <a:avLst/>
          </a:prstGeom>
          <a:noFill/>
          <a:ln w="9525">
            <a:noFill/>
            <a:miter lim="800000"/>
            <a:headEnd/>
            <a:tailEnd/>
          </a:ln>
          <a:effectLst/>
        </p:spPr>
        <p:txBody>
          <a:bodyPr wrap="none" lIns="36576" tIns="19047" rIns="38095" bIns="19047" anchor="ctr"/>
          <a:lstStyle/>
          <a:p>
            <a:pPr defTabSz="1044750">
              <a:defRPr/>
            </a:pPr>
            <a:r>
              <a:rPr lang="en-US" sz="1467" dirty="0">
                <a:solidFill>
                  <a:srgbClr val="0070C0"/>
                </a:solidFill>
              </a:rPr>
              <a:t>Questions</a:t>
            </a:r>
          </a:p>
        </p:txBody>
      </p:sp>
      <p:sp>
        <p:nvSpPr>
          <p:cNvPr id="33" name="Text Box 36">
            <a:extLst>
              <a:ext uri="{FF2B5EF4-FFF2-40B4-BE49-F238E27FC236}">
                <a16:creationId xmlns:a16="http://schemas.microsoft.com/office/drawing/2014/main" id="{20055E29-2883-434F-92A6-FD494F3C7288}"/>
              </a:ext>
            </a:extLst>
          </p:cNvPr>
          <p:cNvSpPr txBox="1">
            <a:spLocks noChangeArrowheads="1"/>
          </p:cNvSpPr>
          <p:nvPr/>
        </p:nvSpPr>
        <p:spPr bwMode="auto">
          <a:xfrm>
            <a:off x="8891212" y="4061086"/>
            <a:ext cx="3188309" cy="184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095" tIns="19047" rIns="38095" bIns="19047">
            <a:spAutoFit/>
          </a:bodyPr>
          <a:lstStyle>
            <a:lvl1pPr defTabSz="3224213">
              <a:defRPr sz="2400" b="1">
                <a:solidFill>
                  <a:schemeClr val="bg1"/>
                </a:solidFill>
                <a:latin typeface="Times New Roman" charset="0"/>
                <a:ea typeface="ＭＳ Ｐゴシック" charset="0"/>
                <a:cs typeface="ＭＳ Ｐゴシック" charset="0"/>
              </a:defRPr>
            </a:lvl1pPr>
            <a:lvl2pPr marL="742950" indent="-285750" defTabSz="3224213">
              <a:defRPr sz="2400" b="1">
                <a:solidFill>
                  <a:schemeClr val="bg1"/>
                </a:solidFill>
                <a:latin typeface="Times New Roman" charset="0"/>
                <a:ea typeface="ＭＳ Ｐゴシック" charset="0"/>
              </a:defRPr>
            </a:lvl2pPr>
            <a:lvl3pPr marL="1143000" indent="-228600" defTabSz="3224213">
              <a:defRPr sz="2400" b="1">
                <a:solidFill>
                  <a:schemeClr val="bg1"/>
                </a:solidFill>
                <a:latin typeface="Times New Roman" charset="0"/>
                <a:ea typeface="ＭＳ Ｐゴシック" charset="0"/>
              </a:defRPr>
            </a:lvl3pPr>
            <a:lvl4pPr marL="1600200" indent="-228600" defTabSz="3224213">
              <a:defRPr sz="2400" b="1">
                <a:solidFill>
                  <a:schemeClr val="bg1"/>
                </a:solidFill>
                <a:latin typeface="Times New Roman" charset="0"/>
                <a:ea typeface="ＭＳ Ｐゴシック" charset="0"/>
              </a:defRPr>
            </a:lvl4pPr>
            <a:lvl5pPr marL="2057400" indent="-228600" defTabSz="3224213">
              <a:defRPr sz="2400" b="1">
                <a:solidFill>
                  <a:schemeClr val="bg1"/>
                </a:solidFill>
                <a:latin typeface="Times New Roman" charset="0"/>
                <a:ea typeface="ＭＳ Ｐゴシック" charset="0"/>
              </a:defRPr>
            </a:lvl5pPr>
            <a:lvl6pPr marL="25146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6pPr>
            <a:lvl7pPr marL="29718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7pPr>
            <a:lvl8pPr marL="34290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8pPr>
            <a:lvl9pPr marL="3886200" indent="-228600" algn="ctr" defTabSz="3224213" eaLnBrk="0" fontAlgn="base" hangingPunct="0">
              <a:spcBef>
                <a:spcPct val="50000"/>
              </a:spcBef>
              <a:spcAft>
                <a:spcPct val="0"/>
              </a:spcAft>
              <a:defRPr sz="2400" b="1">
                <a:solidFill>
                  <a:schemeClr val="bg1"/>
                </a:solidFill>
                <a:latin typeface="Times New Roman" charset="0"/>
                <a:ea typeface="ＭＳ Ｐゴシック" charset="0"/>
              </a:defRPr>
            </a:lvl9pPr>
          </a:lstStyle>
          <a:p>
            <a:pPr marL="304792" indent="-304792">
              <a:buAutoNum type="arabicPeriod"/>
            </a:pPr>
            <a:r>
              <a:rPr lang="en-US" sz="1067" dirty="0">
                <a:solidFill>
                  <a:schemeClr val="tx1"/>
                </a:solidFill>
                <a:latin typeface="Arial" charset="0"/>
              </a:rPr>
              <a:t>Will the ally be viewed as a valued, trusted, and approachable resource by the clinical students? </a:t>
            </a:r>
          </a:p>
          <a:p>
            <a:pPr marL="304792" indent="-304792">
              <a:buAutoNum type="arabicPeriod"/>
            </a:pPr>
            <a:r>
              <a:rPr lang="en-US" sz="1067" dirty="0">
                <a:solidFill>
                  <a:schemeClr val="tx1"/>
                </a:solidFill>
                <a:latin typeface="Arial" charset="0"/>
              </a:rPr>
              <a:t>Will the ally program be well received by the clinical students? </a:t>
            </a:r>
          </a:p>
          <a:p>
            <a:pPr marL="304792" indent="-304792">
              <a:buAutoNum type="arabicPeriod"/>
            </a:pPr>
            <a:r>
              <a:rPr lang="en-US" sz="1067" dirty="0">
                <a:solidFill>
                  <a:schemeClr val="tx1"/>
                </a:solidFill>
                <a:latin typeface="Arial" charset="0"/>
              </a:rPr>
              <a:t>Will there be positive engagement with faculty? </a:t>
            </a:r>
          </a:p>
          <a:p>
            <a:pPr marL="304792" indent="-304792">
              <a:buAutoNum type="arabicPeriod"/>
            </a:pPr>
            <a:r>
              <a:rPr lang="en-US" sz="1067" dirty="0">
                <a:solidFill>
                  <a:schemeClr val="tx1"/>
                </a:solidFill>
                <a:latin typeface="Arial" charset="0"/>
              </a:rPr>
              <a:t>Will a change be observed in the number of reports of microaggressions and mistreatments due to clerkship ally program?</a:t>
            </a:r>
          </a:p>
        </p:txBody>
      </p:sp>
      <p:sp>
        <p:nvSpPr>
          <p:cNvPr id="34" name="Rectangle 25">
            <a:extLst>
              <a:ext uri="{FF2B5EF4-FFF2-40B4-BE49-F238E27FC236}">
                <a16:creationId xmlns:a16="http://schemas.microsoft.com/office/drawing/2014/main" id="{8CDFD1AA-278E-44CD-A417-355F7ABB717C}"/>
              </a:ext>
            </a:extLst>
          </p:cNvPr>
          <p:cNvSpPr>
            <a:spLocks noChangeArrowheads="1"/>
          </p:cNvSpPr>
          <p:nvPr/>
        </p:nvSpPr>
        <p:spPr bwMode="auto">
          <a:xfrm>
            <a:off x="3624221" y="3305994"/>
            <a:ext cx="4778828" cy="285751"/>
          </a:xfrm>
          <a:prstGeom prst="rect">
            <a:avLst/>
          </a:prstGeom>
          <a:noFill/>
          <a:ln w="9525">
            <a:noFill/>
            <a:miter lim="800000"/>
            <a:headEnd/>
            <a:tailEnd/>
          </a:ln>
          <a:effectLst/>
        </p:spPr>
        <p:txBody>
          <a:bodyPr wrap="none" lIns="36576" tIns="19047" rIns="38095" bIns="19047" anchor="ctr"/>
          <a:lstStyle/>
          <a:p>
            <a:pPr defTabSz="1044750">
              <a:defRPr/>
            </a:pPr>
            <a:r>
              <a:rPr lang="en-US" sz="1467" dirty="0">
                <a:solidFill>
                  <a:srgbClr val="0070C0"/>
                </a:solidFill>
              </a:rPr>
              <a:t>Findings to Date</a:t>
            </a:r>
          </a:p>
        </p:txBody>
      </p:sp>
      <p:cxnSp>
        <p:nvCxnSpPr>
          <p:cNvPr id="3" name="Straight Connector 2">
            <a:extLst>
              <a:ext uri="{FF2B5EF4-FFF2-40B4-BE49-F238E27FC236}">
                <a16:creationId xmlns:a16="http://schemas.microsoft.com/office/drawing/2014/main" id="{87C365A7-8C96-4278-8A0F-49ED339FD0E5}"/>
              </a:ext>
            </a:extLst>
          </p:cNvPr>
          <p:cNvCxnSpPr>
            <a:cxnSpLocks/>
          </p:cNvCxnSpPr>
          <p:nvPr/>
        </p:nvCxnSpPr>
        <p:spPr>
          <a:xfrm>
            <a:off x="3516089" y="1536069"/>
            <a:ext cx="33620" cy="495182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D276A0A2-3BF1-46FE-ADF6-71E5C146E663}"/>
              </a:ext>
            </a:extLst>
          </p:cNvPr>
          <p:cNvCxnSpPr>
            <a:cxnSpLocks/>
          </p:cNvCxnSpPr>
          <p:nvPr/>
        </p:nvCxnSpPr>
        <p:spPr>
          <a:xfrm>
            <a:off x="8672531" y="1462091"/>
            <a:ext cx="33620" cy="4951820"/>
          </a:xfrm>
          <a:prstGeom prst="line">
            <a:avLst/>
          </a:prstGeom>
          <a:ln w="12700">
            <a:prstDash val="sysDot"/>
          </a:ln>
        </p:spPr>
        <p:style>
          <a:lnRef idx="2">
            <a:schemeClr val="accent1"/>
          </a:lnRef>
          <a:fillRef idx="0">
            <a:schemeClr val="accent1"/>
          </a:fillRef>
          <a:effectRef idx="1">
            <a:schemeClr val="accent1"/>
          </a:effectRef>
          <a:fontRef idx="minor">
            <a:schemeClr val="tx1"/>
          </a:fontRef>
        </p:style>
      </p:cxnSp>
      <p:pic>
        <p:nvPicPr>
          <p:cNvPr id="8" name="Picture 7" descr="A picture containing text, sky, outdoor&#10;&#10;Description automatically generated">
            <a:extLst>
              <a:ext uri="{FF2B5EF4-FFF2-40B4-BE49-F238E27FC236}">
                <a16:creationId xmlns:a16="http://schemas.microsoft.com/office/drawing/2014/main" id="{2D5628CA-C510-44C8-9430-198C59C79A0B}"/>
              </a:ext>
            </a:extLst>
          </p:cNvPr>
          <p:cNvPicPr>
            <a:picLocks noChangeAspect="1"/>
          </p:cNvPicPr>
          <p:nvPr/>
        </p:nvPicPr>
        <p:blipFill>
          <a:blip r:embed="rId3"/>
          <a:stretch>
            <a:fillRect/>
          </a:stretch>
        </p:blipFill>
        <p:spPr>
          <a:xfrm>
            <a:off x="9283031" y="47058"/>
            <a:ext cx="2792860" cy="1228236"/>
          </a:xfrm>
          <a:prstGeom prst="rect">
            <a:avLst/>
          </a:prstGeom>
        </p:spPr>
      </p:pic>
      <p:graphicFrame>
        <p:nvGraphicFramePr>
          <p:cNvPr id="2" name="Diagram 1">
            <a:extLst>
              <a:ext uri="{FF2B5EF4-FFF2-40B4-BE49-F238E27FC236}">
                <a16:creationId xmlns:a16="http://schemas.microsoft.com/office/drawing/2014/main" id="{FBACD818-9036-4223-880F-99559DDA762A}"/>
              </a:ext>
            </a:extLst>
          </p:cNvPr>
          <p:cNvGraphicFramePr/>
          <p:nvPr>
            <p:extLst>
              <p:ext uri="{D42A27DB-BD31-4B8C-83A1-F6EECF244321}">
                <p14:modId xmlns:p14="http://schemas.microsoft.com/office/powerpoint/2010/main" val="4234278879"/>
              </p:ext>
            </p:extLst>
          </p:nvPr>
        </p:nvGraphicFramePr>
        <p:xfrm>
          <a:off x="3626637" y="3571289"/>
          <a:ext cx="4971383" cy="3144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574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3092"/>
            <a:ext cx="10515600" cy="4351338"/>
          </a:xfrm>
        </p:spPr>
        <p:txBody>
          <a:bodyPr>
            <a:normAutofit/>
          </a:bodyPr>
          <a:lstStyle/>
          <a:p>
            <a:pPr marL="0" indent="0">
              <a:buNone/>
            </a:pPr>
            <a:r>
              <a:rPr lang="en-US" sz="5400" b="1" dirty="0">
                <a:solidFill>
                  <a:srgbClr val="0070C0"/>
                </a:solidFill>
              </a:rPr>
              <a:t>WE ARE…</a:t>
            </a:r>
          </a:p>
          <a:p>
            <a:r>
              <a:rPr lang="en-US" sz="2400" dirty="0"/>
              <a:t>Increasing visibility of PSUCOM among prospective underrepresented students;</a:t>
            </a:r>
          </a:p>
          <a:p>
            <a:r>
              <a:rPr lang="en-US" sz="2400" dirty="0"/>
              <a:t>Contributing to the national effort to increase the number of underrepresented students who pursue careers in medicine and specifically family medicine;</a:t>
            </a:r>
          </a:p>
          <a:p>
            <a:r>
              <a:rPr lang="en-US" sz="2400" dirty="0"/>
              <a:t>Providing intentional mentoring and </a:t>
            </a:r>
            <a:r>
              <a:rPr lang="en-US" sz="2400" dirty="0" err="1"/>
              <a:t>allyship</a:t>
            </a:r>
            <a:r>
              <a:rPr lang="en-US" sz="2400" dirty="0"/>
              <a:t> to foster growth and support for the next generation of family physicians;</a:t>
            </a:r>
          </a:p>
          <a:p>
            <a:pPr marL="0" indent="0">
              <a:buNone/>
            </a:pPr>
            <a:endParaRPr lang="en-US" sz="2400" dirty="0"/>
          </a:p>
          <a:p>
            <a:pPr marL="0" indent="0">
              <a:buNone/>
            </a:pPr>
            <a:r>
              <a:rPr lang="en-US" sz="2400" b="1" dirty="0"/>
              <a:t>Building relationships, building trust, and establishing PSUCOM as an open, accepting, and nurturing place to learn and grow.</a:t>
            </a:r>
            <a:endParaRPr lang="en-US" b="1" dirty="0"/>
          </a:p>
        </p:txBody>
      </p:sp>
      <p:sp>
        <p:nvSpPr>
          <p:cNvPr id="4" name="Title 3"/>
          <p:cNvSpPr>
            <a:spLocks noGrp="1"/>
          </p:cNvSpPr>
          <p:nvPr>
            <p:ph type="title"/>
          </p:nvPr>
        </p:nvSpPr>
        <p:spPr>
          <a:xfrm>
            <a:off x="838200" y="365125"/>
            <a:ext cx="10515600" cy="1087967"/>
          </a:xfrm>
        </p:spPr>
        <p:txBody>
          <a:bodyPr/>
          <a:lstStyle/>
          <a:p>
            <a:r>
              <a:rPr lang="en-US" sz="4800" b="1" dirty="0"/>
              <a:t>Impact</a:t>
            </a:r>
          </a:p>
        </p:txBody>
      </p:sp>
    </p:spTree>
    <p:extLst>
      <p:ext uri="{BB962C8B-B14F-4D97-AF65-F5344CB8AC3E}">
        <p14:creationId xmlns:p14="http://schemas.microsoft.com/office/powerpoint/2010/main" val="73902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Initiatives Have Worked at Your Institution?</a:t>
            </a:r>
          </a:p>
        </p:txBody>
      </p:sp>
      <p:sp>
        <p:nvSpPr>
          <p:cNvPr id="3" name="Content Placeholder 2"/>
          <p:cNvSpPr>
            <a:spLocks noGrp="1"/>
          </p:cNvSpPr>
          <p:nvPr>
            <p:ph idx="1"/>
          </p:nvPr>
        </p:nvSpPr>
        <p:spPr>
          <a:xfrm>
            <a:off x="838200" y="2140419"/>
            <a:ext cx="10515600" cy="4351338"/>
          </a:xfrm>
        </p:spPr>
        <p:txBody>
          <a:bodyPr/>
          <a:lstStyle/>
          <a:p>
            <a:r>
              <a:rPr lang="en-US" dirty="0"/>
              <a:t>Please share what efforts have worked for your institution in helping to promote diversity</a:t>
            </a:r>
          </a:p>
          <a:p>
            <a:r>
              <a:rPr lang="en-US" dirty="0"/>
              <a:t>What might have been some roadblocks or barriers that you have experienced?</a:t>
            </a:r>
          </a:p>
        </p:txBody>
      </p:sp>
    </p:spTree>
    <p:extLst>
      <p:ext uri="{BB962C8B-B14F-4D97-AF65-F5344CB8AC3E}">
        <p14:creationId xmlns:p14="http://schemas.microsoft.com/office/powerpoint/2010/main" val="392466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lstStyle/>
          <a:p>
            <a:r>
              <a:rPr lang="en-US" dirty="0"/>
              <a:t>Please remember to evaluate our presentation</a:t>
            </a:r>
          </a:p>
        </p:txBody>
      </p:sp>
    </p:spTree>
    <p:extLst>
      <p:ext uri="{BB962C8B-B14F-4D97-AF65-F5344CB8AC3E}">
        <p14:creationId xmlns:p14="http://schemas.microsoft.com/office/powerpoint/2010/main" val="115342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Presenters</a:t>
            </a:r>
          </a:p>
        </p:txBody>
      </p:sp>
      <p:sp>
        <p:nvSpPr>
          <p:cNvPr id="3" name="Content Placeholder 2"/>
          <p:cNvSpPr>
            <a:spLocks noGrp="1"/>
          </p:cNvSpPr>
          <p:nvPr>
            <p:ph idx="1"/>
          </p:nvPr>
        </p:nvSpPr>
        <p:spPr>
          <a:xfrm>
            <a:off x="838200" y="1510832"/>
            <a:ext cx="10515600" cy="4351338"/>
          </a:xfrm>
        </p:spPr>
        <p:txBody>
          <a:bodyPr/>
          <a:lstStyle/>
          <a:p>
            <a:r>
              <a:rPr lang="en-US" dirty="0"/>
              <a:t>Sonnya Nieves, LCSW, Program Director, Diversity Pipeline Programs, Office for Diversity, Equity &amp; Belonging</a:t>
            </a:r>
          </a:p>
          <a:p>
            <a:r>
              <a:rPr lang="en-US"/>
              <a:t>Andrew </a:t>
            </a:r>
            <a:r>
              <a:rPr lang="en-US" dirty="0"/>
              <a:t>Lutzkanin, MD; Director Primary Care Scholars Program</a:t>
            </a:r>
          </a:p>
          <a:p>
            <a:r>
              <a:rPr lang="en-US" dirty="0"/>
              <a:t>Dennis Gingrich, MD</a:t>
            </a:r>
          </a:p>
          <a:p>
            <a:r>
              <a:rPr lang="en-US" dirty="0"/>
              <a:t>Kristen Slinkard, MD; Director, Student Mentorship Program </a:t>
            </a:r>
          </a:p>
          <a:p>
            <a:r>
              <a:rPr lang="en-US" dirty="0"/>
              <a:t>Bernadatte Gilbert, MD; Vice Chair of Diversity, Inclusion and Belonging</a:t>
            </a:r>
          </a:p>
          <a:p>
            <a:r>
              <a:rPr lang="en-US" dirty="0"/>
              <a:t>Dave Richard, MD; Vice Chair for Education</a:t>
            </a:r>
          </a:p>
        </p:txBody>
      </p:sp>
    </p:spTree>
    <p:extLst>
      <p:ext uri="{BB962C8B-B14F-4D97-AF65-F5344CB8AC3E}">
        <p14:creationId xmlns:p14="http://schemas.microsoft.com/office/powerpoint/2010/main" val="217893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A97B8C-9959-834F-B328-1319B3CAE085}"/>
              </a:ext>
            </a:extLst>
          </p:cNvPr>
          <p:cNvSpPr>
            <a:spLocks noGrp="1"/>
          </p:cNvSpPr>
          <p:nvPr>
            <p:ph type="title"/>
          </p:nvPr>
        </p:nvSpPr>
        <p:spPr>
          <a:xfrm>
            <a:off x="838200" y="365126"/>
            <a:ext cx="10515600" cy="938742"/>
          </a:xfrm>
        </p:spPr>
        <p:txBody>
          <a:bodyPr/>
          <a:lstStyle/>
          <a:p>
            <a:r>
              <a:rPr lang="en-US" b="1" dirty="0">
                <a:effectLst>
                  <a:outerShdw blurRad="38100" dist="38100" dir="2700000" algn="tl">
                    <a:srgbClr val="000000">
                      <a:alpha val="43137"/>
                    </a:srgbClr>
                  </a:outerShdw>
                </a:effectLst>
              </a:rPr>
              <a:t>Thank you!</a:t>
            </a:r>
          </a:p>
        </p:txBody>
      </p:sp>
      <p:sp>
        <p:nvSpPr>
          <p:cNvPr id="6" name="Content Placeholder 5"/>
          <p:cNvSpPr>
            <a:spLocks noGrp="1"/>
          </p:cNvSpPr>
          <p:nvPr>
            <p:ph idx="1"/>
          </p:nvPr>
        </p:nvSpPr>
        <p:spPr>
          <a:xfrm>
            <a:off x="838200" y="1825625"/>
            <a:ext cx="10515600" cy="2926257"/>
          </a:xfrm>
        </p:spPr>
        <p:txBody>
          <a:bodyPr/>
          <a:lstStyle/>
          <a:p>
            <a:r>
              <a:rPr lang="en-US" dirty="0"/>
              <a:t>We would be delighted to answer any questions</a:t>
            </a:r>
          </a:p>
          <a:p>
            <a:r>
              <a:rPr lang="en-US" dirty="0"/>
              <a:t>We appreciate your time and reflections</a:t>
            </a:r>
          </a:p>
          <a:p>
            <a:r>
              <a:rPr lang="en-US" dirty="0"/>
              <a:t>Please feel free to contact us:</a:t>
            </a:r>
          </a:p>
          <a:p>
            <a:pPr marL="0" indent="0">
              <a:buNone/>
            </a:pPr>
            <a:r>
              <a:rPr lang="en-US" dirty="0"/>
              <a:t>	drichard@pennstatehealth.psu.edu</a:t>
            </a:r>
          </a:p>
        </p:txBody>
      </p:sp>
    </p:spTree>
    <p:extLst>
      <p:ext uri="{BB962C8B-B14F-4D97-AF65-F5344CB8AC3E}">
        <p14:creationId xmlns:p14="http://schemas.microsoft.com/office/powerpoint/2010/main" val="318109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 of the participants have any disclosures to declare</a:t>
            </a:r>
          </a:p>
        </p:txBody>
      </p:sp>
    </p:spTree>
    <p:extLst>
      <p:ext uri="{BB962C8B-B14F-4D97-AF65-F5344CB8AC3E}">
        <p14:creationId xmlns:p14="http://schemas.microsoft.com/office/powerpoint/2010/main" val="163800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2383"/>
            <a:ext cx="10515600" cy="1325563"/>
          </a:xfrm>
        </p:spPr>
        <p:txBody>
          <a:bodyPr/>
          <a:lstStyle/>
          <a:p>
            <a:r>
              <a:rPr lang="en-US" b="1" dirty="0"/>
              <a:t>Roadmap for our Discussion</a:t>
            </a:r>
          </a:p>
        </p:txBody>
      </p:sp>
      <p:sp>
        <p:nvSpPr>
          <p:cNvPr id="4" name="Content Placeholder 3"/>
          <p:cNvSpPr>
            <a:spLocks noGrp="1"/>
          </p:cNvSpPr>
          <p:nvPr>
            <p:ph idx="1"/>
          </p:nvPr>
        </p:nvSpPr>
        <p:spPr>
          <a:xfrm>
            <a:off x="838200" y="1465861"/>
            <a:ext cx="10515600" cy="4351338"/>
          </a:xfrm>
        </p:spPr>
        <p:txBody>
          <a:bodyPr/>
          <a:lstStyle/>
          <a:p>
            <a:r>
              <a:rPr lang="en-US" dirty="0"/>
              <a:t>Review of Office of Diversity pre-matriculation efforts and collaboration with FCM to enhance diversity</a:t>
            </a:r>
          </a:p>
          <a:p>
            <a:r>
              <a:rPr lang="en-US" dirty="0"/>
              <a:t>Discussion of departmental pre-matriculation efforts and programs to improve diversity</a:t>
            </a:r>
          </a:p>
          <a:p>
            <a:r>
              <a:rPr lang="en-US" dirty="0"/>
              <a:t>Role of admissions committee membership in promoting this process</a:t>
            </a:r>
          </a:p>
          <a:p>
            <a:r>
              <a:rPr lang="en-US" dirty="0"/>
              <a:t>Providing student and faculty mentoring for students, both pre-matriculation and after they arrive</a:t>
            </a:r>
          </a:p>
          <a:p>
            <a:r>
              <a:rPr lang="en-US" dirty="0"/>
              <a:t>Providing support services once students arrive on campus</a:t>
            </a:r>
          </a:p>
          <a:p>
            <a:r>
              <a:rPr lang="en-US" dirty="0"/>
              <a:t>Discuss successful interventions at participant’s institutions</a:t>
            </a:r>
          </a:p>
        </p:txBody>
      </p:sp>
    </p:spTree>
    <p:extLst>
      <p:ext uri="{BB962C8B-B14F-4D97-AF65-F5344CB8AC3E}">
        <p14:creationId xmlns:p14="http://schemas.microsoft.com/office/powerpoint/2010/main" val="202413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Recruiting students from underrepresented backgrounds</a:t>
            </a:r>
          </a:p>
        </p:txBody>
      </p:sp>
      <p:sp>
        <p:nvSpPr>
          <p:cNvPr id="3" name="Content Placeholder 2"/>
          <p:cNvSpPr>
            <a:spLocks noGrp="1"/>
          </p:cNvSpPr>
          <p:nvPr>
            <p:ph idx="1"/>
          </p:nvPr>
        </p:nvSpPr>
        <p:spPr>
          <a:xfrm>
            <a:off x="838200" y="2052633"/>
            <a:ext cx="10166684" cy="2457531"/>
          </a:xfrm>
        </p:spPr>
        <p:txBody>
          <a:bodyPr>
            <a:normAutofit fontScale="92500" lnSpcReduction="20000"/>
          </a:bodyPr>
          <a:lstStyle/>
          <a:p>
            <a:pPr marL="0" indent="0">
              <a:lnSpc>
                <a:spcPct val="100000"/>
              </a:lnSpc>
              <a:buNone/>
            </a:pPr>
            <a:r>
              <a:rPr lang="en-US" sz="3900" b="1" dirty="0"/>
              <a:t>Office for Diversity, Equity &amp; Belonging</a:t>
            </a:r>
          </a:p>
          <a:p>
            <a:pPr marL="0" indent="0">
              <a:lnSpc>
                <a:spcPct val="100000"/>
              </a:lnSpc>
              <a:buNone/>
            </a:pPr>
            <a:r>
              <a:rPr lang="en-US" dirty="0"/>
              <a:t>Dedicated to support the institution’s strategic goals around creating “a sustainable environment and culture that prioritizes a diverse workforce and student body, and the patients that we care for; creates an environment of inclusion and equity in the opportunities provided to maximize the potential of all stakeholders.”</a:t>
            </a:r>
          </a:p>
          <a:p>
            <a:pPr marL="457200" lvl="1" indent="0">
              <a:buNone/>
            </a:pPr>
            <a:endParaRPr lang="en-US" dirty="0"/>
          </a:p>
          <a:p>
            <a:pPr marL="457200" lvl="1" indent="0">
              <a:buNone/>
            </a:pPr>
            <a:endParaRPr lang="en-US" dirty="0"/>
          </a:p>
        </p:txBody>
      </p:sp>
      <p:sp>
        <p:nvSpPr>
          <p:cNvPr id="5" name="Rectangle 4"/>
          <p:cNvSpPr/>
          <p:nvPr/>
        </p:nvSpPr>
        <p:spPr>
          <a:xfrm>
            <a:off x="2330116" y="4776945"/>
            <a:ext cx="8849226" cy="830997"/>
          </a:xfrm>
          <a:prstGeom prst="rect">
            <a:avLst/>
          </a:prstGeom>
        </p:spPr>
        <p:txBody>
          <a:bodyPr wrap="square">
            <a:spAutoFit/>
          </a:bodyPr>
          <a:lstStyle/>
          <a:p>
            <a:r>
              <a:rPr lang="en-US" sz="2400" dirty="0"/>
              <a:t>A full-time staff member dedicated to recruitment of students from underrepresented backgrounds.</a:t>
            </a:r>
          </a:p>
        </p:txBody>
      </p:sp>
      <p:sp>
        <p:nvSpPr>
          <p:cNvPr id="12" name="Bent Arrow 11"/>
          <p:cNvSpPr/>
          <p:nvPr/>
        </p:nvSpPr>
        <p:spPr>
          <a:xfrm flipV="1">
            <a:off x="1221456" y="4408323"/>
            <a:ext cx="1022684" cy="1082841"/>
          </a:xfrm>
          <a:prstGeom prst="bentArrow">
            <a:avLst>
              <a:gd name="adj1" fmla="val 16379"/>
              <a:gd name="adj2" fmla="val 25000"/>
              <a:gd name="adj3" fmla="val 25000"/>
              <a:gd name="adj4" fmla="val 4375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B6B87"/>
                </a:solidFill>
              </a:ln>
              <a:solidFill>
                <a:srgbClr val="2182A5"/>
              </a:solidFill>
            </a:endParaRPr>
          </a:p>
        </p:txBody>
      </p:sp>
    </p:spTree>
    <p:extLst>
      <p:ext uri="{BB962C8B-B14F-4D97-AF65-F5344CB8AC3E}">
        <p14:creationId xmlns:p14="http://schemas.microsoft.com/office/powerpoint/2010/main" val="21494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65" y="369408"/>
            <a:ext cx="10515600" cy="1087966"/>
          </a:xfrm>
        </p:spPr>
        <p:txBody>
          <a:bodyPr/>
          <a:lstStyle/>
          <a:p>
            <a:r>
              <a:rPr lang="en-US" b="1" dirty="0"/>
              <a:t>Strategic Partnerships</a:t>
            </a:r>
          </a:p>
        </p:txBody>
      </p:sp>
      <p:graphicFrame>
        <p:nvGraphicFramePr>
          <p:cNvPr id="4" name="Diagram 3"/>
          <p:cNvGraphicFramePr/>
          <p:nvPr>
            <p:extLst>
              <p:ext uri="{D42A27DB-BD31-4B8C-83A1-F6EECF244321}">
                <p14:modId xmlns:p14="http://schemas.microsoft.com/office/powerpoint/2010/main" val="3878329764"/>
              </p:ext>
            </p:extLst>
          </p:nvPr>
        </p:nvGraphicFramePr>
        <p:xfrm>
          <a:off x="-527616" y="856898"/>
          <a:ext cx="8007497" cy="5291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019560690"/>
              </p:ext>
            </p:extLst>
          </p:nvPr>
        </p:nvGraphicFramePr>
        <p:xfrm>
          <a:off x="4841958" y="745959"/>
          <a:ext cx="8173711" cy="5378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77084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15" y="252103"/>
            <a:ext cx="10515600" cy="1087966"/>
          </a:xfrm>
        </p:spPr>
        <p:txBody>
          <a:bodyPr/>
          <a:lstStyle/>
          <a:p>
            <a:r>
              <a:rPr lang="en-US" b="1" dirty="0"/>
              <a:t>Career exposure &amp; student recruitment</a:t>
            </a:r>
          </a:p>
        </p:txBody>
      </p:sp>
      <p:graphicFrame>
        <p:nvGraphicFramePr>
          <p:cNvPr id="12" name="Diagram 11"/>
          <p:cNvGraphicFramePr/>
          <p:nvPr>
            <p:extLst>
              <p:ext uri="{D42A27DB-BD31-4B8C-83A1-F6EECF244321}">
                <p14:modId xmlns:p14="http://schemas.microsoft.com/office/powerpoint/2010/main" val="3538099548"/>
              </p:ext>
            </p:extLst>
          </p:nvPr>
        </p:nvGraphicFramePr>
        <p:xfrm>
          <a:off x="-256466" y="9447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4239645854"/>
              </p:ext>
            </p:extLst>
          </p:nvPr>
        </p:nvGraphicFramePr>
        <p:xfrm>
          <a:off x="6971185" y="769012"/>
          <a:ext cx="7105761"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4760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Premedical student programming</a:t>
            </a:r>
          </a:p>
        </p:txBody>
      </p:sp>
      <p:sp>
        <p:nvSpPr>
          <p:cNvPr id="4" name="Content Placeholder 2"/>
          <p:cNvSpPr>
            <a:spLocks noGrp="1"/>
          </p:cNvSpPr>
          <p:nvPr>
            <p:ph idx="1"/>
          </p:nvPr>
        </p:nvSpPr>
        <p:spPr>
          <a:xfrm>
            <a:off x="838200" y="1688757"/>
            <a:ext cx="10515600" cy="4441587"/>
          </a:xfrm>
        </p:spPr>
        <p:txBody>
          <a:bodyPr>
            <a:normAutofit/>
          </a:bodyPr>
          <a:lstStyle/>
          <a:p>
            <a:r>
              <a:rPr lang="en-US" dirty="0"/>
              <a:t>Opportunity for </a:t>
            </a:r>
            <a:r>
              <a:rPr lang="en-US" dirty="0" err="1"/>
              <a:t>UiM</a:t>
            </a:r>
            <a:r>
              <a:rPr lang="en-US" dirty="0"/>
              <a:t> students </a:t>
            </a:r>
          </a:p>
          <a:p>
            <a:pPr lvl="1"/>
            <a:r>
              <a:rPr lang="en-US" dirty="0"/>
              <a:t>Contact with primary care physicians</a:t>
            </a:r>
          </a:p>
          <a:p>
            <a:pPr lvl="1"/>
            <a:r>
              <a:rPr lang="en-US" dirty="0"/>
              <a:t>Contact with medical students</a:t>
            </a:r>
          </a:p>
          <a:p>
            <a:pPr lvl="1"/>
            <a:r>
              <a:rPr lang="en-US" dirty="0"/>
              <a:t>Information about primary care</a:t>
            </a:r>
          </a:p>
          <a:p>
            <a:pPr lvl="1"/>
            <a:r>
              <a:rPr lang="en-US" dirty="0"/>
              <a:t>Information regarding medical school application and preparation</a:t>
            </a:r>
          </a:p>
          <a:p>
            <a:pPr lvl="1"/>
            <a:r>
              <a:rPr lang="en-US" dirty="0"/>
              <a:t>Shadowing opportunities</a:t>
            </a:r>
          </a:p>
          <a:p>
            <a:endParaRPr lang="en-US" dirty="0"/>
          </a:p>
        </p:txBody>
      </p:sp>
    </p:spTree>
    <p:extLst>
      <p:ext uri="{BB962C8B-B14F-4D97-AF65-F5344CB8AC3E}">
        <p14:creationId xmlns:p14="http://schemas.microsoft.com/office/powerpoint/2010/main" val="321153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A97B8C-9959-834F-B328-1319B3CAE085}"/>
              </a:ext>
            </a:extLst>
          </p:cNvPr>
          <p:cNvSpPr>
            <a:spLocks noGrp="1"/>
          </p:cNvSpPr>
          <p:nvPr>
            <p:ph type="title"/>
          </p:nvPr>
        </p:nvSpPr>
        <p:spPr/>
        <p:txBody>
          <a:bodyPr/>
          <a:lstStyle/>
          <a:p>
            <a:r>
              <a:rPr lang="en-US" b="1" dirty="0"/>
              <a:t>Primary Care Scholars Program</a:t>
            </a:r>
          </a:p>
        </p:txBody>
      </p:sp>
      <p:sp>
        <p:nvSpPr>
          <p:cNvPr id="2" name="Content Placeholder 1"/>
          <p:cNvSpPr>
            <a:spLocks noGrp="1"/>
          </p:cNvSpPr>
          <p:nvPr>
            <p:ph idx="1"/>
          </p:nvPr>
        </p:nvSpPr>
        <p:spPr/>
        <p:txBody>
          <a:bodyPr/>
          <a:lstStyle/>
          <a:p>
            <a:r>
              <a:rPr lang="en-US" dirty="0"/>
              <a:t>Application based program solicited via undergraduate pre-health advisors</a:t>
            </a:r>
          </a:p>
          <a:p>
            <a:pPr lvl="1"/>
            <a:r>
              <a:rPr lang="en-US" dirty="0"/>
              <a:t>Advisors asked specifically to identify underrepresented students to put forward who may greatly benefit from program</a:t>
            </a:r>
          </a:p>
          <a:p>
            <a:r>
              <a:rPr lang="en-US" dirty="0"/>
              <a:t>Ongoing relationships with HBCUs</a:t>
            </a:r>
          </a:p>
          <a:p>
            <a:r>
              <a:rPr lang="en-US" dirty="0"/>
              <a:t>Representation from Office for Diversity, Equity, and Belonging in selection process</a:t>
            </a:r>
          </a:p>
          <a:p>
            <a:pPr lvl="1"/>
            <a:r>
              <a:rPr lang="en-US" dirty="0"/>
              <a:t>Allowed for outreach to new schools: Jackson State University, Xavier</a:t>
            </a:r>
          </a:p>
        </p:txBody>
      </p:sp>
    </p:spTree>
    <p:extLst>
      <p:ext uri="{BB962C8B-B14F-4D97-AF65-F5344CB8AC3E}">
        <p14:creationId xmlns:p14="http://schemas.microsoft.com/office/powerpoint/2010/main" val="2331297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TotalTime>
  <Words>1301</Words>
  <Application>Microsoft Office PowerPoint</Application>
  <PresentationFormat>Widescreen</PresentationFormat>
  <Paragraphs>242</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Mincho</vt:lpstr>
      <vt:lpstr>ＭＳ Ｐゴシック</vt:lpstr>
      <vt:lpstr>Arial</vt:lpstr>
      <vt:lpstr>Calibri</vt:lpstr>
      <vt:lpstr>Calibri Light</vt:lpstr>
      <vt:lpstr>Times New Roman</vt:lpstr>
      <vt:lpstr>Office Theme</vt:lpstr>
      <vt:lpstr>The Future of Family Medicine:  Integrated Strategies to Attract a Diverse Workforce</vt:lpstr>
      <vt:lpstr>Presenters</vt:lpstr>
      <vt:lpstr>Disclosures</vt:lpstr>
      <vt:lpstr>Roadmap for our Discussion</vt:lpstr>
      <vt:lpstr>Recruiting students from underrepresented backgrounds</vt:lpstr>
      <vt:lpstr>Strategic Partnerships</vt:lpstr>
      <vt:lpstr>Career exposure &amp; student recruitment</vt:lpstr>
      <vt:lpstr>Premedical student programming</vt:lpstr>
      <vt:lpstr>Primary Care Scholars Program</vt:lpstr>
      <vt:lpstr>Commitment to Diversity</vt:lpstr>
      <vt:lpstr>Opportunities in the Admissions Committee</vt:lpstr>
      <vt:lpstr>Opportunities in the Admissions Process</vt:lpstr>
      <vt:lpstr>Intentional Mentoring</vt:lpstr>
      <vt:lpstr>PowerPoint Presentation</vt:lpstr>
      <vt:lpstr>Intentional Mentoring</vt:lpstr>
      <vt:lpstr>PowerPoint Presentation</vt:lpstr>
      <vt:lpstr>Impact</vt:lpstr>
      <vt:lpstr>What Initiatives Have Worked at Your Institution?</vt:lpstr>
      <vt:lpstr>Evaluation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Lutzkanin, Andrew</cp:lastModifiedBy>
  <cp:revision>61</cp:revision>
  <dcterms:created xsi:type="dcterms:W3CDTF">2017-11-10T17:48:10Z</dcterms:created>
  <dcterms:modified xsi:type="dcterms:W3CDTF">2022-02-08T13:00:52Z</dcterms:modified>
</cp:coreProperties>
</file>