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85" r:id="rId3"/>
    <p:sldId id="293" r:id="rId4"/>
    <p:sldId id="286" r:id="rId5"/>
    <p:sldId id="257" r:id="rId6"/>
    <p:sldId id="264" r:id="rId7"/>
    <p:sldId id="292" r:id="rId8"/>
    <p:sldId id="265" r:id="rId9"/>
    <p:sldId id="287" r:id="rId10"/>
    <p:sldId id="288" r:id="rId11"/>
    <p:sldId id="278" r:id="rId12"/>
    <p:sldId id="267" r:id="rId13"/>
    <p:sldId id="290" r:id="rId14"/>
    <p:sldId id="268" r:id="rId15"/>
    <p:sldId id="289" r:id="rId16"/>
    <p:sldId id="269" r:id="rId17"/>
    <p:sldId id="272" r:id="rId18"/>
    <p:sldId id="274" r:id="rId19"/>
    <p:sldId id="280" r:id="rId20"/>
    <p:sldId id="279" r:id="rId21"/>
    <p:sldId id="281" r:id="rId22"/>
    <p:sldId id="282" r:id="rId23"/>
    <p:sldId id="283" r:id="rId24"/>
    <p:sldId id="276" r:id="rId25"/>
    <p:sldId id="277" r:id="rId26"/>
  </p:sldIdLst>
  <p:sldSz cx="9144000" cy="6858000" type="screen4x3"/>
  <p:notesSz cx="6858000" cy="9144000"/>
  <p:defaultTextStyle>
    <a:lvl1pPr>
      <a:defRPr>
        <a:latin typeface="Rockwell"/>
        <a:ea typeface="Rockwell"/>
        <a:cs typeface="Rockwell"/>
        <a:sym typeface="Rockwell"/>
      </a:defRPr>
    </a:lvl1pPr>
    <a:lvl2pPr indent="457200">
      <a:defRPr>
        <a:latin typeface="Rockwell"/>
        <a:ea typeface="Rockwell"/>
        <a:cs typeface="Rockwell"/>
        <a:sym typeface="Rockwell"/>
      </a:defRPr>
    </a:lvl2pPr>
    <a:lvl3pPr indent="914400">
      <a:defRPr>
        <a:latin typeface="Rockwell"/>
        <a:ea typeface="Rockwell"/>
        <a:cs typeface="Rockwell"/>
        <a:sym typeface="Rockwell"/>
      </a:defRPr>
    </a:lvl3pPr>
    <a:lvl4pPr indent="1371600">
      <a:defRPr>
        <a:latin typeface="Rockwell"/>
        <a:ea typeface="Rockwell"/>
        <a:cs typeface="Rockwell"/>
        <a:sym typeface="Rockwell"/>
      </a:defRPr>
    </a:lvl4pPr>
    <a:lvl5pPr indent="1828800">
      <a:defRPr>
        <a:latin typeface="Rockwell"/>
        <a:ea typeface="Rockwell"/>
        <a:cs typeface="Rockwell"/>
        <a:sym typeface="Rockwell"/>
      </a:defRPr>
    </a:lvl5pPr>
    <a:lvl6pPr indent="2286000">
      <a:defRPr>
        <a:latin typeface="Rockwell"/>
        <a:ea typeface="Rockwell"/>
        <a:cs typeface="Rockwell"/>
        <a:sym typeface="Rockwell"/>
      </a:defRPr>
    </a:lvl6pPr>
    <a:lvl7pPr indent="2743200">
      <a:defRPr>
        <a:latin typeface="Rockwell"/>
        <a:ea typeface="Rockwell"/>
        <a:cs typeface="Rockwell"/>
        <a:sym typeface="Rockwell"/>
      </a:defRPr>
    </a:lvl7pPr>
    <a:lvl8pPr indent="3200400">
      <a:defRPr>
        <a:latin typeface="Rockwell"/>
        <a:ea typeface="Rockwell"/>
        <a:cs typeface="Rockwell"/>
        <a:sym typeface="Rockwell"/>
      </a:defRPr>
    </a:lvl8pPr>
    <a:lvl9pPr indent="3657600">
      <a:defRPr>
        <a:latin typeface="Rockwell"/>
        <a:ea typeface="Rockwell"/>
        <a:cs typeface="Rockwell"/>
        <a:sym typeface="Rockwe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Rockwell"/>
          <a:ea typeface="Rockwell"/>
          <a:cs typeface="Rockwel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0D5"/>
          </a:solidFill>
        </a:fill>
      </a:tcStyle>
    </a:wholeTbl>
    <a:band2H>
      <a:tcTxStyle/>
      <a:tcStyle>
        <a:tcBdr/>
        <a:fill>
          <a:solidFill>
            <a:srgbClr val="EBF0EB"/>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2A376"/>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2A376"/>
          </a:solid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2A376"/>
          </a:solidFill>
        </a:fill>
      </a:tcStyle>
    </a:firstRow>
  </a:tblStyle>
  <a:tblStyle styleId="{C7B018BB-80A7-4F77-B60F-C8B233D01FF8}" styleName="">
    <a:tblBg/>
    <a:wholeTbl>
      <a:tcTxStyle b="on" i="on">
        <a:font>
          <a:latin typeface="Rockwell"/>
          <a:ea typeface="Rockwell"/>
          <a:cs typeface="Rockwel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1EDF0"/>
          </a:solidFill>
        </a:fill>
      </a:tcStyle>
    </a:wholeTbl>
    <a:band2H>
      <a:tcTxStyle/>
      <a:tcStyle>
        <a:tcBdr/>
        <a:fill>
          <a:solidFill>
            <a:srgbClr val="F1F6F8"/>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8CDD7"/>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8CDD7"/>
          </a:solid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8CDD7"/>
          </a:solidFill>
        </a:fill>
      </a:tcStyle>
    </a:firstRow>
  </a:tblStyle>
  <a:tblStyle styleId="{EEE7283C-3CF3-47DC-8721-378D4A62B228}" styleName="">
    <a:tblBg/>
    <a:wholeTbl>
      <a:tcTxStyle b="on" i="on">
        <a:font>
          <a:latin typeface="Rockwell"/>
          <a:ea typeface="Rockwell"/>
          <a:cs typeface="Rockwel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6E5E5"/>
          </a:solidFill>
        </a:fill>
      </a:tcStyle>
    </a:wholeTbl>
    <a:band2H>
      <a:tcTxStyle/>
      <a:tcStyle>
        <a:tcBdr/>
        <a:fill>
          <a:solidFill>
            <a:srgbClr val="FBF3F3"/>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B7B7"/>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B7B7"/>
          </a:solid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B7B7"/>
          </a:solidFill>
        </a:fill>
      </a:tcStyle>
    </a:firstRow>
  </a:tblStyle>
  <a:tblStyle styleId="{CF821DB8-F4EB-4A41-A1BA-3FCAFE7338EE}" styleName="">
    <a:tblBg/>
    <a:wholeTbl>
      <a:tcTxStyle b="on" i="on">
        <a:font>
          <a:latin typeface="Rockwell"/>
          <a:ea typeface="Rockwell"/>
          <a:cs typeface="Rockwel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Rockwell"/>
          <a:ea typeface="Rockwell"/>
          <a:cs typeface="Rockwel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2A376"/>
          </a:solidFill>
        </a:fill>
      </a:tcStyle>
    </a:firstCol>
    <a:lastRow>
      <a:tcTxStyle b="on" i="on">
        <a:font>
          <a:latin typeface="Rockwell"/>
          <a:ea typeface="Rockwell"/>
          <a:cs typeface="Rockwel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Rockwell"/>
          <a:ea typeface="Rockwell"/>
          <a:cs typeface="Rockwel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72A376"/>
          </a:solidFill>
        </a:fill>
      </a:tcStyle>
    </a:firstRow>
  </a:tblStyle>
  <a:tblStyle styleId="{33BA23B1-9221-436E-865A-0063620EA4FD}" styleName="">
    <a:tblBg/>
    <a:wholeTbl>
      <a:tcTxStyle b="on" i="on">
        <a:font>
          <a:latin typeface="Rockwell"/>
          <a:ea typeface="Rockwell"/>
          <a:cs typeface="Rockwel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116" autoAdjust="0"/>
  </p:normalViewPr>
  <p:slideViewPr>
    <p:cSldViewPr>
      <p:cViewPr>
        <p:scale>
          <a:sx n="87" d="100"/>
          <a:sy n="87" d="100"/>
        </p:scale>
        <p:origin x="-23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8" name="Shape 5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56151190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physician’s family is always in the room</a:t>
            </a:r>
            <a:endParaRPr lang="en-US" dirty="0"/>
          </a:p>
        </p:txBody>
      </p:sp>
    </p:spTree>
    <p:extLst>
      <p:ext uri="{BB962C8B-B14F-4D97-AF65-F5344CB8AC3E}">
        <p14:creationId xmlns:p14="http://schemas.microsoft.com/office/powerpoint/2010/main" val="104254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597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smtClean="0">
                <a:effectLst/>
                <a:latin typeface="+mj-lt"/>
                <a:ea typeface="+mj-ea"/>
                <a:cs typeface="+mj-cs"/>
                <a:sym typeface="Helvetica Neue"/>
              </a:rPr>
              <a:t>. </a:t>
            </a:r>
            <a:r>
              <a:rPr lang="en-US" sz="2200" dirty="0" smtClean="0">
                <a:effectLst/>
                <a:latin typeface="+mj-lt"/>
                <a:ea typeface="+mj-ea"/>
                <a:cs typeface="+mj-cs"/>
                <a:sym typeface="Helvetica Neue"/>
              </a:rPr>
              <a:t>In addition to completing a pre- and post-assessment rating scale, residents responded to several post-curriculum questions about the most relevant content learned and any anticipated changes in their practice (see Table 3). Their  comments supported the positive results of the quantitative analysis. Residents demonstrated intention to continue using family systems thinking in their clinical care: “I believe I will focus and shift more attention to delving into a patient’s family history in encounters that have historically been more challenging.” Some residents stated improvement in self-awareness: </a:t>
            </a:r>
            <a:endParaRPr lang="en-US" dirty="0" smtClean="0">
              <a:effectLst/>
            </a:endParaRPr>
          </a:p>
          <a:p>
            <a:r>
              <a:rPr lang="en-US" sz="2200" dirty="0" smtClean="0">
                <a:effectLst/>
                <a:latin typeface="+mj-lt"/>
                <a:ea typeface="+mj-ea"/>
                <a:cs typeface="+mj-cs"/>
                <a:sym typeface="Helvetica Neue"/>
              </a:rPr>
              <a:t>“One of the more important fundamental concepts I gained included foundations and developing genogram making skills. Using that to examine my own family to elucidate potential dynamic family patterns was enlightening. I think it allowed me to explore a concept of myself that I hadn’t examined prior.” </a:t>
            </a:r>
            <a:endParaRPr lang="en-US" dirty="0" smtClean="0">
              <a:effectLst/>
            </a:endParaRPr>
          </a:p>
          <a:p>
            <a:r>
              <a:rPr lang="en-US" sz="2200" dirty="0" smtClean="0">
                <a:effectLst/>
                <a:latin typeface="+mj-lt"/>
                <a:ea typeface="+mj-ea"/>
                <a:cs typeface="+mj-cs"/>
                <a:sym typeface="Helvetica Neue"/>
              </a:rPr>
              <a:t>Several residents reported the curriculum also helped them with caring for themselves: “Understanding fusion characteristics in a patient can help me feel less inadequate when I feel like I’m not ‘helping’ someone.” Other residents expressed a general appreciation for developing clinical skills: “This curriculum has provided me with some of the most valuable patient care skills” and “It was one of the best longitudinal curriculums we’ve had!” </a:t>
            </a:r>
            <a:endParaRPr lang="en-US" dirty="0" smtClean="0">
              <a:effectLst/>
            </a:endParaRPr>
          </a:p>
          <a:p>
            <a:endParaRPr lang="en-US" dirty="0"/>
          </a:p>
        </p:txBody>
      </p:sp>
    </p:spTree>
    <p:extLst>
      <p:ext uri="{BB962C8B-B14F-4D97-AF65-F5344CB8AC3E}">
        <p14:creationId xmlns:p14="http://schemas.microsoft.com/office/powerpoint/2010/main" val="354434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prstGeom prst="rect">
            <a:avLst/>
          </a:prstGeom>
        </p:spPr>
        <p:txBody>
          <a:bodyPr/>
          <a:lstStyle/>
          <a:p>
            <a:pPr lvl="0"/>
            <a:endParaRPr/>
          </a:p>
        </p:txBody>
      </p:sp>
      <p:sp>
        <p:nvSpPr>
          <p:cNvPr id="66" name="Shape 6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lang="en-US" sz="1200" dirty="0" smtClean="0"/>
          </a:p>
          <a:p>
            <a:pPr lvl="0">
              <a:defRPr sz="1800"/>
            </a:pPr>
            <a:r>
              <a:rPr lang="en-US" sz="1200" dirty="0" smtClean="0"/>
              <a:t>John will talk about abstract</a:t>
            </a:r>
            <a:r>
              <a:rPr lang="en-US" sz="1200" baseline="0" dirty="0" smtClean="0"/>
              <a:t> from our paper &amp; include discussion of </a:t>
            </a:r>
            <a:r>
              <a:rPr lang="en-US" sz="1200" baseline="0" dirty="0" err="1" smtClean="0"/>
              <a:t>Korin</a:t>
            </a:r>
            <a:r>
              <a:rPr lang="en-US" sz="1200" baseline="0" dirty="0" smtClean="0"/>
              <a:t> paper. </a:t>
            </a:r>
            <a:endParaRPr sz="1200" dirty="0"/>
          </a:p>
        </p:txBody>
      </p:sp>
    </p:spTree>
    <p:extLst>
      <p:ext uri="{BB962C8B-B14F-4D97-AF65-F5344CB8AC3E}">
        <p14:creationId xmlns:p14="http://schemas.microsoft.com/office/powerpoint/2010/main" val="268152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directly</a:t>
            </a:r>
            <a:r>
              <a:rPr lang="en-US" baseline="0" dirty="0" smtClean="0"/>
              <a:t> from the syllabus. Another goal we had, though was less clearly defined, was to demonstrate the value of self reflection and self discovery and how that can assist in making one’s professional work more pleasurable or tolerable. For example, residents who gained recognition around certain patterns in functioning or behavior felt much more free to change their response and position and they were relieved when they recognized where those emotions and </a:t>
            </a:r>
            <a:r>
              <a:rPr lang="en-US" baseline="0" dirty="0" err="1" smtClean="0"/>
              <a:t>beahviors</a:t>
            </a:r>
            <a:r>
              <a:rPr lang="en-US" baseline="0" dirty="0" smtClean="0"/>
              <a:t> came from. </a:t>
            </a:r>
          </a:p>
          <a:p>
            <a:endParaRPr lang="en-US" baseline="0" dirty="0" smtClean="0"/>
          </a:p>
          <a:p>
            <a:endParaRPr lang="en-US" dirty="0"/>
          </a:p>
        </p:txBody>
      </p:sp>
    </p:spTree>
    <p:extLst>
      <p:ext uri="{BB962C8B-B14F-4D97-AF65-F5344CB8AC3E}">
        <p14:creationId xmlns:p14="http://schemas.microsoft.com/office/powerpoint/2010/main" val="175297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167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Ordinary people: Explore grief,</a:t>
            </a:r>
            <a:r>
              <a:rPr lang="en-US" baseline="0" dirty="0" smtClean="0"/>
              <a:t> loss, how death can change family dynamic, triangles and family projection process. Residents talk about how each of the family members might present in an office visit and what approach they might take.</a:t>
            </a:r>
          </a:p>
          <a:p>
            <a:endParaRPr lang="en-US" baseline="0" dirty="0" smtClean="0"/>
          </a:p>
          <a:p>
            <a:r>
              <a:rPr lang="en-US" baseline="0" dirty="0" smtClean="0"/>
              <a:t>The Namesake: We discuss fusion/differentiation, multi generational transmission of values, trauma, importance of family stories and how family of origin shapes our relationships. Also generates discussion of racism and how generational experience of racism impacts the family and family stress. </a:t>
            </a:r>
            <a:endParaRPr lang="en-US" dirty="0"/>
          </a:p>
        </p:txBody>
      </p:sp>
    </p:spTree>
    <p:extLst>
      <p:ext uri="{BB962C8B-B14F-4D97-AF65-F5344CB8AC3E}">
        <p14:creationId xmlns:p14="http://schemas.microsoft.com/office/powerpoint/2010/main" val="152514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week we discuss a case study</a:t>
            </a:r>
            <a:r>
              <a:rPr lang="en-US" baseline="0" dirty="0" smtClean="0"/>
              <a:t> that demonstrates a </a:t>
            </a:r>
            <a:r>
              <a:rPr lang="en-US" baseline="0" dirty="0" err="1" smtClean="0"/>
              <a:t>physcian’s</a:t>
            </a:r>
            <a:r>
              <a:rPr lang="en-US" baseline="0" dirty="0" smtClean="0"/>
              <a:t> level of engagement with a family. Residents are encouraged to discuss whether they agree with the interventions, what they liked about how the physician handled the case and thoughts on next steps.</a:t>
            </a:r>
            <a:endParaRPr lang="en-US" dirty="0"/>
          </a:p>
        </p:txBody>
      </p:sp>
    </p:spTree>
    <p:extLst>
      <p:ext uri="{BB962C8B-B14F-4D97-AF65-F5344CB8AC3E}">
        <p14:creationId xmlns:p14="http://schemas.microsoft.com/office/powerpoint/2010/main" val="231342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prstGeom prst="rect">
            <a:avLst/>
          </a:prstGeom>
        </p:spPr>
        <p:txBody>
          <a:bodyPr/>
          <a:lstStyle/>
          <a:p>
            <a:pPr lvl="0"/>
            <a:endParaRPr/>
          </a:p>
        </p:txBody>
      </p:sp>
      <p:sp>
        <p:nvSpPr>
          <p:cNvPr id="113" name="Shape 113"/>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Murray Bowen was a psychiatrist who specialized in treating people with schizophrenia. He expanded family therapy and added additional ideas around family functioning. Central to his theory are the concepts of triangles, differentiation and the importance of recognizing and resolving own family of origin issues in order to maintain neutrality and avoid fusion or reactiveness with patients and their families. </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Has anyone here ever felt reactive towards a patient or family and realized it was related to your own history or family experience?</a:t>
            </a:r>
          </a:p>
        </p:txBody>
      </p:sp>
    </p:spTree>
    <p:extLst>
      <p:ext uri="{BB962C8B-B14F-4D97-AF65-F5344CB8AC3E}">
        <p14:creationId xmlns:p14="http://schemas.microsoft.com/office/powerpoint/2010/main" val="2304602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prstGeom prst="rect">
            <a:avLst/>
          </a:prstGeom>
        </p:spPr>
        <p:txBody>
          <a:bodyPr/>
          <a:lstStyle/>
          <a:p>
            <a:pPr lvl="0"/>
            <a:endParaRPr/>
          </a:p>
        </p:txBody>
      </p:sp>
      <p:sp>
        <p:nvSpPr>
          <p:cNvPr id="118" name="Shape 118"/>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lang="en-US" sz="1200" dirty="0" smtClean="0"/>
              <a:t>Residents</a:t>
            </a:r>
            <a:r>
              <a:rPr lang="en-US" sz="1200" baseline="0" dirty="0" smtClean="0"/>
              <a:t> asked to present their own family genogram and consider the following questions:</a:t>
            </a:r>
          </a:p>
          <a:p>
            <a:pPr lvl="0">
              <a:defRPr sz="1800"/>
            </a:pPr>
            <a:endParaRPr lang="en-US" sz="1200" baseline="0" dirty="0" smtClean="0"/>
          </a:p>
          <a:p>
            <a:r>
              <a:rPr lang="en-US" sz="1200" dirty="0" smtClean="0">
                <a:effectLst/>
                <a:latin typeface="Calibri"/>
                <a:ea typeface="Calibri"/>
                <a:cs typeface="Calibri"/>
                <a:sym typeface="Calibri"/>
              </a:rPr>
              <a:t>Questions to consider for your genogram presentation:</a:t>
            </a:r>
          </a:p>
          <a:p>
            <a:pPr lvl="0"/>
            <a:r>
              <a:rPr lang="en-US" sz="1200" dirty="0" smtClean="0">
                <a:effectLst/>
                <a:latin typeface="Calibri"/>
                <a:ea typeface="Calibri"/>
                <a:cs typeface="Calibri"/>
                <a:sym typeface="Calibri"/>
              </a:rPr>
              <a:t>How are conflicts handled in your family of origin?</a:t>
            </a:r>
          </a:p>
          <a:p>
            <a:pPr lvl="0"/>
            <a:r>
              <a:rPr lang="en-US" sz="1200" dirty="0" smtClean="0">
                <a:effectLst/>
                <a:latin typeface="Calibri"/>
                <a:ea typeface="Calibri"/>
                <a:cs typeface="Calibri"/>
                <a:sym typeface="Calibri"/>
              </a:rPr>
              <a:t>What strengths does your family have? </a:t>
            </a:r>
          </a:p>
          <a:p>
            <a:pPr lvl="0"/>
            <a:r>
              <a:rPr lang="en-US" sz="1200" dirty="0" smtClean="0">
                <a:effectLst/>
                <a:latin typeface="Calibri"/>
                <a:ea typeface="Calibri"/>
                <a:cs typeface="Calibri"/>
                <a:sym typeface="Calibri"/>
              </a:rPr>
              <a:t>How is closeness and distance handled in your family of origin?</a:t>
            </a:r>
          </a:p>
          <a:p>
            <a:pPr lvl="0"/>
            <a:r>
              <a:rPr lang="en-US" sz="1200" dirty="0" smtClean="0">
                <a:effectLst/>
                <a:latin typeface="Calibri"/>
                <a:ea typeface="Calibri"/>
                <a:cs typeface="Calibri"/>
                <a:sym typeface="Calibri"/>
              </a:rPr>
              <a:t>What are the ways in which your family of origin influenced your decision to become a physician?</a:t>
            </a:r>
          </a:p>
          <a:p>
            <a:pPr lvl="0"/>
            <a:r>
              <a:rPr lang="en-US" sz="1200" dirty="0" smtClean="0">
                <a:effectLst/>
                <a:latin typeface="Calibri"/>
                <a:ea typeface="Calibri"/>
                <a:cs typeface="Calibri"/>
                <a:sym typeface="Calibri"/>
              </a:rPr>
              <a:t>What values from your family of origin influence your values as a physician?</a:t>
            </a:r>
          </a:p>
          <a:p>
            <a:pPr lvl="0"/>
            <a:r>
              <a:rPr lang="en-US" sz="1200" dirty="0" smtClean="0">
                <a:effectLst/>
                <a:latin typeface="Calibri"/>
                <a:ea typeface="Calibri"/>
                <a:cs typeface="Calibri"/>
                <a:sym typeface="Calibri"/>
              </a:rPr>
              <a:t>Are there particular patients or patient care situations that you enjoy or find particularly challenging? How might this relate to your family of origin?</a:t>
            </a:r>
          </a:p>
          <a:p>
            <a:pPr lvl="0">
              <a:defRPr sz="1800"/>
            </a:pPr>
            <a:endParaRPr lang="en-US" sz="1200" dirty="0" smtClean="0"/>
          </a:p>
          <a:p>
            <a:pPr lvl="0">
              <a:defRPr sz="1800"/>
            </a:pPr>
            <a:r>
              <a:rPr lang="en-US" sz="1200" dirty="0" smtClean="0"/>
              <a:t>We ask residents</a:t>
            </a:r>
            <a:r>
              <a:rPr lang="en-US" sz="1200" baseline="0" dirty="0" smtClean="0"/>
              <a:t> to identify patterns, themes and to apply and discuss at least two family of origin concepts during their presentation.</a:t>
            </a:r>
            <a:endParaRPr lang="en-US" sz="1200" dirty="0" smtClean="0"/>
          </a:p>
          <a:p>
            <a:pPr lvl="0">
              <a:defRPr sz="1800"/>
            </a:pPr>
            <a:endParaRPr lang="en-US" sz="1200" dirty="0" smtClean="0"/>
          </a:p>
          <a:p>
            <a:pPr lvl="0">
              <a:defRPr sz="1800"/>
            </a:pPr>
            <a:r>
              <a:rPr sz="1200" dirty="0" smtClean="0"/>
              <a:t>Explain </a:t>
            </a:r>
            <a:r>
              <a:rPr sz="1200" dirty="0"/>
              <a:t>how our longitudinal curriculum is using genograms to understand Bowen’s interlocking concepts and how they are play out in resident’s lives. Additionally, resident’s are asked to form open-ended questions that they would like to ask the presenting resident to further understand his/her family structure. Hope is that learning this skill (often sensitive subject) with each other will translate to better family-centered questions with patients. </a:t>
            </a:r>
          </a:p>
        </p:txBody>
      </p:sp>
    </p:spTree>
    <p:extLst>
      <p:ext uri="{BB962C8B-B14F-4D97-AF65-F5344CB8AC3E}">
        <p14:creationId xmlns:p14="http://schemas.microsoft.com/office/powerpoint/2010/main" val="384100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dirty="0" smtClean="0">
                <a:effectLst/>
                <a:latin typeface="+mj-lt"/>
                <a:ea typeface="+mj-ea"/>
                <a:cs typeface="+mj-cs"/>
                <a:sym typeface="Helvetica Neue"/>
              </a:rPr>
              <a:t>Discuss how this </a:t>
            </a:r>
            <a:r>
              <a:rPr lang="en-US" sz="2200" b="1" dirty="0" smtClean="0">
                <a:effectLst/>
                <a:latin typeface="+mj-lt"/>
                <a:ea typeface="+mj-ea"/>
                <a:cs typeface="+mj-cs"/>
                <a:sym typeface="Helvetica Neue"/>
              </a:rPr>
              <a:t>patient’s presenting problems influence their family functioning</a:t>
            </a:r>
            <a:r>
              <a:rPr lang="en-US" sz="2200" dirty="0" smtClean="0">
                <a:effectLst/>
                <a:latin typeface="+mj-lt"/>
                <a:ea typeface="+mj-ea"/>
                <a:cs typeface="+mj-cs"/>
                <a:sym typeface="Helvetica Neue"/>
              </a:rPr>
              <a:t> and family members. Examples of presenting problems or issues/challenges/events that impact family functioning can include: Chronic disease, death/grief, divorce, substance use, mental health issues, marriage/divorce, parenting, illness in child or family member, diaspora, immigration, institutionalized racism/classism, homophobia, sexism.  </a:t>
            </a:r>
          </a:p>
          <a:p>
            <a:pPr lvl="0"/>
            <a:r>
              <a:rPr lang="en-US" sz="2200" b="1" dirty="0" smtClean="0">
                <a:effectLst/>
                <a:latin typeface="+mj-lt"/>
                <a:ea typeface="+mj-ea"/>
                <a:cs typeface="+mj-cs"/>
                <a:sym typeface="Helvetica Neue"/>
              </a:rPr>
              <a:t>Choose two Bowen concepts (triangulation, emotional cut off, fusion, </a:t>
            </a:r>
            <a:r>
              <a:rPr lang="en-US" sz="2200" b="1" dirty="0" err="1" smtClean="0">
                <a:effectLst/>
                <a:latin typeface="+mj-lt"/>
                <a:ea typeface="+mj-ea"/>
                <a:cs typeface="+mj-cs"/>
                <a:sym typeface="Helvetica Neue"/>
              </a:rPr>
              <a:t>etc</a:t>
            </a:r>
            <a:r>
              <a:rPr lang="en-US" sz="2200" b="1" dirty="0" smtClean="0">
                <a:effectLst/>
                <a:latin typeface="+mj-lt"/>
                <a:ea typeface="+mj-ea"/>
                <a:cs typeface="+mj-cs"/>
                <a:sym typeface="Helvetica Neue"/>
              </a:rPr>
              <a:t>) and apply these concepts to your patient and their family</a:t>
            </a:r>
            <a:r>
              <a:rPr lang="en-US" sz="2200" dirty="0" smtClean="0">
                <a:effectLst/>
                <a:latin typeface="+mj-lt"/>
                <a:ea typeface="+mj-ea"/>
                <a:cs typeface="+mj-cs"/>
                <a:sym typeface="Helvetica Neue"/>
              </a:rPr>
              <a:t>. Be prepared to discuss how you see these concepts appear in your own interactions with the patient and/or in witnessed interactions with their family members. </a:t>
            </a:r>
          </a:p>
          <a:p>
            <a:pPr lvl="0"/>
            <a:r>
              <a:rPr lang="en-US" sz="2200" dirty="0" smtClean="0">
                <a:effectLst/>
                <a:latin typeface="+mj-lt"/>
                <a:ea typeface="+mj-ea"/>
                <a:cs typeface="+mj-cs"/>
                <a:sym typeface="Helvetica Neue"/>
              </a:rPr>
              <a:t>Discuss your treatment and interventions with this patient and their family. </a:t>
            </a:r>
            <a:r>
              <a:rPr lang="en-US" sz="2200" b="1" dirty="0" smtClean="0">
                <a:effectLst/>
                <a:latin typeface="+mj-lt"/>
                <a:ea typeface="+mj-ea"/>
                <a:cs typeface="+mj-cs"/>
                <a:sym typeface="Helvetica Neue"/>
              </a:rPr>
              <a:t>Be prepared to discuss what level (1-5 from Family Therapy and Family Medicine) of intervention you are using and why. </a:t>
            </a:r>
            <a:endParaRPr lang="en-US" sz="2200" dirty="0" smtClean="0">
              <a:effectLst/>
              <a:latin typeface="+mj-lt"/>
              <a:ea typeface="+mj-ea"/>
              <a:cs typeface="+mj-cs"/>
              <a:sym typeface="Helvetica Neue"/>
            </a:endParaRPr>
          </a:p>
          <a:p>
            <a:pPr lvl="0"/>
            <a:r>
              <a:rPr lang="en-US" sz="2200" dirty="0" smtClean="0">
                <a:effectLst/>
                <a:latin typeface="+mj-lt"/>
                <a:ea typeface="+mj-ea"/>
                <a:cs typeface="+mj-cs"/>
                <a:sym typeface="Helvetica Neue"/>
              </a:rPr>
              <a:t>Keeping your own family of origin in mind, discuss areas for attention or reflection in your care of this patient. Are there things that are particularly easy, difficult, challenging or enjoyable about working with this patient? Why or why not? </a:t>
            </a:r>
            <a:r>
              <a:rPr lang="en-US" sz="2200" b="1" dirty="0" smtClean="0">
                <a:effectLst/>
                <a:latin typeface="+mj-lt"/>
                <a:ea typeface="+mj-ea"/>
                <a:cs typeface="+mj-cs"/>
                <a:sym typeface="Helvetica Neue"/>
              </a:rPr>
              <a:t>What have you learned about your own family of origin that may improve your care of this patient?</a:t>
            </a:r>
            <a:endParaRPr lang="en-US" sz="2200" dirty="0" smtClean="0">
              <a:effectLst/>
              <a:latin typeface="+mj-lt"/>
              <a:ea typeface="+mj-ea"/>
              <a:cs typeface="+mj-cs"/>
              <a:sym typeface="Helvetica Neue"/>
            </a:endParaRPr>
          </a:p>
          <a:p>
            <a:endParaRPr lang="en-US" dirty="0"/>
          </a:p>
        </p:txBody>
      </p:sp>
    </p:spTree>
    <p:extLst>
      <p:ext uri="{BB962C8B-B14F-4D97-AF65-F5344CB8AC3E}">
        <p14:creationId xmlns:p14="http://schemas.microsoft.com/office/powerpoint/2010/main" val="244837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p:nvPr/>
        </p:nvSpPr>
        <p:spPr>
          <a:xfrm>
            <a:off x="164591" y="146304"/>
            <a:ext cx="8814818" cy="2505457"/>
          </a:xfrm>
          <a:custGeom>
            <a:avLst/>
            <a:gdLst/>
            <a:ahLst/>
            <a:cxnLst>
              <a:cxn ang="0">
                <a:pos x="wd2" y="hd2"/>
              </a:cxn>
              <a:cxn ang="5400000">
                <a:pos x="wd2" y="hd2"/>
              </a:cxn>
              <a:cxn ang="10800000">
                <a:pos x="wd2" y="hd2"/>
              </a:cxn>
              <a:cxn ang="16200000">
                <a:pos x="wd2" y="hd2"/>
              </a:cxn>
            </a:cxnLst>
            <a:rect l="0" t="0" r="r" b="b"/>
            <a:pathLst>
              <a:path w="21600" h="21600" extrusionOk="0">
                <a:moveTo>
                  <a:pt x="725" y="0"/>
                </a:moveTo>
                <a:lnTo>
                  <a:pt x="21600" y="0"/>
                </a:lnTo>
                <a:lnTo>
                  <a:pt x="21600" y="19050"/>
                </a:lnTo>
                <a:cubicBezTo>
                  <a:pt x="21600" y="20458"/>
                  <a:pt x="21275" y="21600"/>
                  <a:pt x="20875" y="21600"/>
                </a:cubicBezTo>
                <a:lnTo>
                  <a:pt x="0" y="21600"/>
                </a:lnTo>
                <a:lnTo>
                  <a:pt x="0" y="2550"/>
                </a:lnTo>
                <a:cubicBezTo>
                  <a:pt x="0" y="1142"/>
                  <a:pt x="325" y="0"/>
                  <a:pt x="725"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9" name="Shape 9"/>
          <p:cNvSpPr>
            <a:spLocks noGrp="1"/>
          </p:cNvSpPr>
          <p:nvPr>
            <p:ph type="title"/>
          </p:nvPr>
        </p:nvSpPr>
        <p:spPr>
          <a:xfrm>
            <a:off x="464234" y="0"/>
            <a:ext cx="8229601" cy="2590801"/>
          </a:xfrm>
          <a:prstGeom prst="rect">
            <a:avLst/>
          </a:prstGeom>
        </p:spPr>
        <p:txBody>
          <a:bodyPr/>
          <a:lstStyle>
            <a:lvl1pPr indent="0">
              <a:defRPr sz="4800"/>
            </a:lvl1pPr>
          </a:lstStyle>
          <a:p>
            <a:pPr lvl="0">
              <a:defRPr sz="1800">
                <a:solidFill>
                  <a:srgbClr val="000000"/>
                </a:solidFill>
                <a:effectLst/>
              </a:defRPr>
            </a:pPr>
            <a:r>
              <a:rPr sz="4800">
                <a:solidFill>
                  <a:srgbClr val="E7E9CA"/>
                </a:solidFill>
                <a:effectLst>
                  <a:outerShdw blurRad="38100" dist="25500" dir="5400000" rotWithShape="0">
                    <a:srgbClr val="000000">
                      <a:alpha val="75000"/>
                    </a:srgbClr>
                  </a:outerShdw>
                </a:effectLst>
              </a:rPr>
              <a:t>Title Text</a:t>
            </a:r>
          </a:p>
        </p:txBody>
      </p:sp>
      <p:sp>
        <p:nvSpPr>
          <p:cNvPr id="10" name="Shape 10"/>
          <p:cNvSpPr>
            <a:spLocks noGrp="1"/>
          </p:cNvSpPr>
          <p:nvPr>
            <p:ph type="body" idx="1"/>
          </p:nvPr>
        </p:nvSpPr>
        <p:spPr>
          <a:xfrm>
            <a:off x="2133600" y="2819400"/>
            <a:ext cx="6560234" cy="3467100"/>
          </a:xfrm>
          <a:prstGeom prst="rect">
            <a:avLst/>
          </a:prstGeom>
        </p:spPr>
        <p:txBody>
          <a:bodyPr/>
          <a:lstStyle>
            <a:lvl1pPr marL="0" indent="0" algn="r">
              <a:buClrTx/>
              <a:buSzTx/>
              <a:buFontTx/>
              <a:buNone/>
            </a:lvl1pPr>
            <a:lvl2pPr marL="0" indent="457200" algn="r">
              <a:buClrTx/>
              <a:buSzTx/>
              <a:buFontTx/>
              <a:buNone/>
            </a:lvl2pPr>
            <a:lvl3pPr marL="0" indent="914400" algn="r">
              <a:buClrTx/>
              <a:buSzTx/>
              <a:buFontTx/>
              <a:buNone/>
            </a:lvl3pPr>
            <a:lvl4pPr marL="0" indent="1371600" algn="r">
              <a:buClrTx/>
              <a:buSzTx/>
              <a:buFontTx/>
              <a:buNone/>
            </a:lvl4pPr>
            <a:lvl5pPr marL="0" indent="1828800" algn="r">
              <a:buClrTx/>
              <a:buSzTx/>
              <a:buFontTx/>
              <a:buNone/>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11" name="Shape 11"/>
          <p:cNvSpPr>
            <a:spLocks noGrp="1"/>
          </p:cNvSpPr>
          <p:nvPr>
            <p:ph type="sldNum" sz="quarter" idx="2"/>
          </p:nvPr>
        </p:nvSpPr>
        <p:spPr>
          <a:xfrm>
            <a:off x="8638951" y="6479794"/>
            <a:ext cx="464289" cy="332741"/>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48" name="Shape 48"/>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49" name="Shape 49"/>
          <p:cNvSpPr>
            <a:spLocks noGrp="1"/>
          </p:cNvSpPr>
          <p:nvPr>
            <p:ph type="title"/>
          </p:nvPr>
        </p:nvSpPr>
        <p:spPr>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50" name="Shape 50"/>
          <p:cNvSpPr>
            <a:spLocks noGrp="1"/>
          </p:cNvSpPr>
          <p:nvPr>
            <p:ph type="body" idx="1"/>
          </p:nvPr>
        </p:nvSpPr>
        <p:spPr>
          <a:prstGeom prst="rect">
            <a:avLst/>
          </a:prstGeom>
        </p:spPr>
        <p:txBody>
          <a:body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51" name="Shape 5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53" name="Shape 53"/>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54" name="Shape 54"/>
          <p:cNvSpPr>
            <a:spLocks noGrp="1"/>
          </p:cNvSpPr>
          <p:nvPr>
            <p:ph type="title"/>
          </p:nvPr>
        </p:nvSpPr>
        <p:spPr>
          <a:xfrm>
            <a:off x="6629400" y="0"/>
            <a:ext cx="2057400" cy="6126163"/>
          </a:xfrm>
          <a:prstGeom prst="rect">
            <a:avLst/>
          </a:prstGeom>
        </p:spPr>
        <p:txBody>
          <a:bodyPr/>
          <a:lstStyle>
            <a:lvl1pPr algn="l"/>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55" name="Shape 55"/>
          <p:cNvSpPr>
            <a:spLocks noGrp="1"/>
          </p:cNvSpPr>
          <p:nvPr>
            <p:ph type="body" idx="1"/>
          </p:nvPr>
        </p:nvSpPr>
        <p:spPr>
          <a:xfrm>
            <a:off x="457200" y="274638"/>
            <a:ext cx="6019800" cy="6583363"/>
          </a:xfrm>
          <a:prstGeom prst="rect">
            <a:avLst/>
          </a:prstGeom>
        </p:spPr>
        <p:txBody>
          <a:body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56" name="Shape 5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14" name="Shape 14"/>
          <p:cNvSpPr>
            <a:spLocks noGrp="1"/>
          </p:cNvSpPr>
          <p:nvPr>
            <p:ph type="body" idx="1"/>
          </p:nvPr>
        </p:nvSpPr>
        <p:spPr>
          <a:prstGeom prst="rect">
            <a:avLst/>
          </a:prstGeom>
        </p:spPr>
        <p:txBody>
          <a:body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676A55"/>
        </a:solidFill>
        <a:effectLst/>
      </p:bgPr>
    </p:bg>
    <p:spTree>
      <p:nvGrpSpPr>
        <p:cNvPr id="1" name=""/>
        <p:cNvGrpSpPr/>
        <p:nvPr/>
      </p:nvGrpSpPr>
      <p:grpSpPr>
        <a:xfrm>
          <a:off x="0" y="0"/>
          <a:ext cx="0" cy="0"/>
          <a:chOff x="0" y="0"/>
          <a:chExt cx="0" cy="0"/>
        </a:xfrm>
      </p:grpSpPr>
      <p:sp>
        <p:nvSpPr>
          <p:cNvPr id="17" name="Shape 17"/>
          <p:cNvSpPr/>
          <p:nvPr/>
        </p:nvSpPr>
        <p:spPr>
          <a:xfrm>
            <a:off x="1000127" y="3267455"/>
            <a:ext cx="7406642" cy="9145"/>
          </a:xfrm>
          <a:prstGeom prst="rect">
            <a:avLst/>
          </a:prstGeom>
          <a:solidFill>
            <a:srgbClr val="72A376"/>
          </a:solidFill>
          <a:ln w="12700">
            <a:miter lim="400000"/>
          </a:ln>
          <a:effectLst>
            <a:outerShdw blurRad="12700" dist="12900" dir="5400000" rotWithShape="0">
              <a:srgbClr val="000000">
                <a:alpha val="75000"/>
              </a:srgbClr>
            </a:outerShdw>
          </a:effectLst>
        </p:spPr>
        <p:txBody>
          <a:bodyPr lIns="0" tIns="0" rIns="0" bIns="0" anchor="ctr"/>
          <a:lstStyle/>
          <a:p>
            <a:pPr lvl="0" algn="ctr">
              <a:defRPr>
                <a:solidFill>
                  <a:srgbClr val="FFFFFF"/>
                </a:solidFill>
              </a:defRPr>
            </a:pPr>
            <a:endParaRPr/>
          </a:p>
        </p:txBody>
      </p:sp>
      <p:sp>
        <p:nvSpPr>
          <p:cNvPr id="18" name="Shape 18"/>
          <p:cNvSpPr>
            <a:spLocks noGrp="1"/>
          </p:cNvSpPr>
          <p:nvPr>
            <p:ph type="title"/>
          </p:nvPr>
        </p:nvSpPr>
        <p:spPr>
          <a:xfrm>
            <a:off x="722376" y="0"/>
            <a:ext cx="7772401" cy="3229238"/>
          </a:xfrm>
          <a:prstGeom prst="rect">
            <a:avLst/>
          </a:prstGeom>
        </p:spPr>
        <p:txBody>
          <a:bodyPr/>
          <a:lstStyle>
            <a:lvl1pPr>
              <a:defRPr sz="4000">
                <a:solidFill>
                  <a:srgbClr val="68BF6F"/>
                </a:solidFill>
              </a:defRPr>
            </a:lvl1pPr>
          </a:lstStyle>
          <a:p>
            <a:pPr lvl="0">
              <a:defRPr sz="1800">
                <a:solidFill>
                  <a:srgbClr val="000000"/>
                </a:solidFill>
                <a:effectLst/>
              </a:defRPr>
            </a:pPr>
            <a:r>
              <a:rPr sz="4000">
                <a:solidFill>
                  <a:srgbClr val="68BF6F"/>
                </a:solidFill>
                <a:effectLst>
                  <a:outerShdw blurRad="38100" dist="25500" dir="5400000" rotWithShape="0">
                    <a:srgbClr val="000000">
                      <a:alpha val="75000"/>
                    </a:srgbClr>
                  </a:outerShdw>
                </a:effectLst>
              </a:rPr>
              <a:t>Title Text</a:t>
            </a:r>
          </a:p>
        </p:txBody>
      </p:sp>
      <p:sp>
        <p:nvSpPr>
          <p:cNvPr id="19" name="Shape 19"/>
          <p:cNvSpPr>
            <a:spLocks noGrp="1"/>
          </p:cNvSpPr>
          <p:nvPr>
            <p:ph type="body" idx="1"/>
          </p:nvPr>
        </p:nvSpPr>
        <p:spPr>
          <a:xfrm>
            <a:off x="722312" y="3287712"/>
            <a:ext cx="7772401" cy="3224213"/>
          </a:xfrm>
          <a:prstGeom prst="rect">
            <a:avLst/>
          </a:prstGeom>
        </p:spPr>
        <p:txBody>
          <a:bodyPr/>
          <a:lstStyle>
            <a:lvl1pPr marL="0" indent="0" algn="r">
              <a:buClrTx/>
              <a:buSzTx/>
              <a:buFontTx/>
              <a:buNone/>
              <a:defRPr sz="2000"/>
            </a:lvl1pPr>
            <a:lvl2pPr marL="0" indent="411480" algn="r">
              <a:buClrTx/>
              <a:buSzTx/>
              <a:buFontTx/>
              <a:buNone/>
              <a:defRPr sz="2000"/>
            </a:lvl2pPr>
            <a:lvl3pPr marL="0" indent="630936" algn="r">
              <a:buClrTx/>
              <a:buSzTx/>
              <a:buFontTx/>
              <a:buNone/>
              <a:defRPr sz="2000"/>
            </a:lvl3pPr>
            <a:lvl4pPr marL="0" indent="822959" algn="r">
              <a:buClrTx/>
              <a:buSzTx/>
              <a:buFontTx/>
              <a:buNone/>
              <a:defRPr sz="2000"/>
            </a:lvl4pPr>
            <a:lvl5pPr marL="0" indent="1005839" algn="r">
              <a:buClrTx/>
              <a:buSzTx/>
              <a:buFontTx/>
              <a:buNone/>
              <a:defRPr sz="2000"/>
            </a:lvl5p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20" name="Shape 20"/>
          <p:cNvSpPr>
            <a:spLocks noGrp="1"/>
          </p:cNvSpPr>
          <p:nvPr>
            <p:ph type="sldNum" sz="quarter" idx="2"/>
          </p:nvPr>
        </p:nvSpPr>
        <p:spPr>
          <a:xfrm>
            <a:off x="8638951" y="6484459"/>
            <a:ext cx="464289" cy="332741"/>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23" name="Shape 23"/>
          <p:cNvSpPr>
            <a:spLocks noGrp="1"/>
          </p:cNvSpPr>
          <p:nvPr>
            <p:ph type="body" idx="1"/>
          </p:nvPr>
        </p:nvSpPr>
        <p:spPr>
          <a:xfrm>
            <a:off x="457200" y="1645920"/>
            <a:ext cx="4038600" cy="5212080"/>
          </a:xfrm>
          <a:prstGeom prst="rect">
            <a:avLst/>
          </a:prstGeom>
        </p:spPr>
        <p:txBody>
          <a:bodyPr/>
          <a:lstStyle>
            <a:lvl1pPr>
              <a:defRPr sz="2800"/>
            </a:lvl1pPr>
            <a:lvl2pPr marL="678180" indent="-266700">
              <a:defRPr sz="2800"/>
            </a:lvl2pPr>
            <a:lvl3pPr marL="899769" indent="-268833">
              <a:defRPr sz="2800"/>
            </a:lvl3pPr>
            <a:lvl4pPr marL="1107439" indent="-284480">
              <a:defRPr sz="2800"/>
            </a:lvl4pPr>
            <a:lvl5pPr marL="1290319" indent="-284480">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
        <p:nvSpPr>
          <p:cNvPr id="24" name="Shape 24"/>
          <p:cNvSpPr>
            <a:spLocks noGrp="1"/>
          </p:cNvSpPr>
          <p:nvPr>
            <p:ph type="sldNum" sz="quarter" idx="2"/>
          </p:nvPr>
        </p:nvSpPr>
        <p:spPr>
          <a:xfrm>
            <a:off x="8641080" y="6485358"/>
            <a:ext cx="464289" cy="332741"/>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6" name="Shape 26"/>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27" name="Shape 27"/>
          <p:cNvSpPr/>
          <p:nvPr/>
        </p:nvSpPr>
        <p:spPr>
          <a:xfrm>
            <a:off x="616743" y="2165216"/>
            <a:ext cx="3749042" cy="9145"/>
          </a:xfrm>
          <a:prstGeom prst="rect">
            <a:avLst/>
          </a:prstGeom>
          <a:solidFill>
            <a:srgbClr val="72A376"/>
          </a:solidFill>
          <a:ln w="12700">
            <a:miter lim="400000"/>
          </a:ln>
          <a:effectLst>
            <a:outerShdw blurRad="12700" dist="12900" dir="5400000" rotWithShape="0">
              <a:srgbClr val="000000">
                <a:alpha val="75000"/>
              </a:srgbClr>
            </a:outerShdw>
          </a:effectLst>
        </p:spPr>
        <p:txBody>
          <a:bodyPr lIns="0" tIns="0" rIns="0" bIns="0" anchor="b"/>
          <a:lstStyle/>
          <a:p>
            <a:pPr lvl="0" algn="ctr">
              <a:defRPr>
                <a:solidFill>
                  <a:srgbClr val="FFFFFF"/>
                </a:solidFill>
              </a:defRPr>
            </a:pPr>
            <a:endParaRPr/>
          </a:p>
        </p:txBody>
      </p:sp>
      <p:sp>
        <p:nvSpPr>
          <p:cNvPr id="28" name="Shape 28"/>
          <p:cNvSpPr/>
          <p:nvPr/>
        </p:nvSpPr>
        <p:spPr>
          <a:xfrm>
            <a:off x="4800600" y="2165216"/>
            <a:ext cx="3749041" cy="9145"/>
          </a:xfrm>
          <a:prstGeom prst="rect">
            <a:avLst/>
          </a:prstGeom>
          <a:solidFill>
            <a:srgbClr val="72A376"/>
          </a:solidFill>
          <a:ln w="12700">
            <a:miter lim="400000"/>
          </a:ln>
          <a:effectLst>
            <a:outerShdw blurRad="12700" dist="12900" dir="5400000" rotWithShape="0">
              <a:srgbClr val="000000">
                <a:alpha val="75000"/>
              </a:srgbClr>
            </a:outerShdw>
          </a:effectLst>
        </p:spPr>
        <p:txBody>
          <a:bodyPr lIns="0" tIns="0" rIns="0" bIns="0" anchor="b"/>
          <a:lstStyle/>
          <a:p>
            <a:pPr lvl="0" algn="ctr">
              <a:defRPr>
                <a:solidFill>
                  <a:srgbClr val="FFFFFF"/>
                </a:solidFill>
              </a:defRPr>
            </a:pPr>
            <a:endParaRPr/>
          </a:p>
        </p:txBody>
      </p:sp>
      <p:sp>
        <p:nvSpPr>
          <p:cNvPr id="29" name="Shape 29"/>
          <p:cNvSpPr>
            <a:spLocks noGrp="1"/>
          </p:cNvSpPr>
          <p:nvPr>
            <p:ph type="title"/>
          </p:nvPr>
        </p:nvSpPr>
        <p:spPr>
          <a:xfrm>
            <a:off x="457200" y="0"/>
            <a:ext cx="8229600" cy="1394948"/>
          </a:xfrm>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30" name="Shape 30"/>
          <p:cNvSpPr>
            <a:spLocks noGrp="1"/>
          </p:cNvSpPr>
          <p:nvPr>
            <p:ph type="body" idx="1"/>
          </p:nvPr>
        </p:nvSpPr>
        <p:spPr>
          <a:xfrm>
            <a:off x="457200" y="1394947"/>
            <a:ext cx="4040188" cy="779928"/>
          </a:xfrm>
          <a:prstGeom prst="rect">
            <a:avLst/>
          </a:prstGeom>
        </p:spPr>
        <p:txBody>
          <a:bodyPr anchor="b">
            <a:noAutofit/>
          </a:bodyPr>
          <a:lstStyle>
            <a:lvl1pPr marL="0" indent="91439">
              <a:buClrTx/>
              <a:buSzTx/>
              <a:buFontTx/>
              <a:buNone/>
              <a:defRPr sz="2200" cap="all"/>
            </a:lvl1pPr>
            <a:lvl2pPr marL="0" indent="411480">
              <a:buClrTx/>
              <a:buSzTx/>
              <a:buFontTx/>
              <a:buNone/>
              <a:defRPr sz="2200" cap="all"/>
            </a:lvl2pPr>
            <a:lvl3pPr marL="0" indent="630936">
              <a:buClrTx/>
              <a:buSzTx/>
              <a:buFontTx/>
              <a:buNone/>
              <a:defRPr sz="2200" cap="all"/>
            </a:lvl3pPr>
            <a:lvl4pPr marL="0" indent="822959">
              <a:buClrTx/>
              <a:buSzTx/>
              <a:buFontTx/>
              <a:buNone/>
              <a:defRPr sz="2200" cap="all"/>
            </a:lvl4pPr>
            <a:lvl5pPr marL="0" indent="1005839">
              <a:buClrTx/>
              <a:buSzTx/>
              <a:buFontTx/>
              <a:buNone/>
              <a:defRPr sz="2200" cap="all"/>
            </a:lvl5pPr>
          </a:lstStyle>
          <a:p>
            <a:pPr lvl="0">
              <a:defRPr sz="1800" cap="none">
                <a:solidFill>
                  <a:srgbClr val="000000"/>
                </a:solidFill>
              </a:defRPr>
            </a:pPr>
            <a:r>
              <a:rPr sz="2200" cap="all">
                <a:solidFill>
                  <a:srgbClr val="FFFFFF"/>
                </a:solidFill>
              </a:rPr>
              <a:t>Body Level One</a:t>
            </a:r>
          </a:p>
          <a:p>
            <a:pPr lvl="1">
              <a:defRPr sz="1800" cap="none">
                <a:solidFill>
                  <a:srgbClr val="000000"/>
                </a:solidFill>
              </a:defRPr>
            </a:pPr>
            <a:r>
              <a:rPr sz="2200" cap="all">
                <a:solidFill>
                  <a:srgbClr val="FFFFFF"/>
                </a:solidFill>
              </a:rPr>
              <a:t>Body Level Two</a:t>
            </a:r>
          </a:p>
          <a:p>
            <a:pPr lvl="2">
              <a:defRPr sz="1800" cap="none">
                <a:solidFill>
                  <a:srgbClr val="000000"/>
                </a:solidFill>
              </a:defRPr>
            </a:pPr>
            <a:r>
              <a:rPr sz="2200" cap="all">
                <a:solidFill>
                  <a:srgbClr val="FFFFFF"/>
                </a:solidFill>
              </a:rPr>
              <a:t>Body Level Three</a:t>
            </a:r>
          </a:p>
          <a:p>
            <a:pPr lvl="3">
              <a:defRPr sz="1800" cap="none">
                <a:solidFill>
                  <a:srgbClr val="000000"/>
                </a:solidFill>
              </a:defRPr>
            </a:pPr>
            <a:r>
              <a:rPr sz="2200" cap="all">
                <a:solidFill>
                  <a:srgbClr val="FFFFFF"/>
                </a:solidFill>
              </a:rPr>
              <a:t>Body Level Four</a:t>
            </a:r>
          </a:p>
          <a:p>
            <a:pPr lvl="4">
              <a:defRPr sz="1800" cap="none">
                <a:solidFill>
                  <a:srgbClr val="000000"/>
                </a:solidFill>
              </a:defRPr>
            </a:pPr>
            <a:r>
              <a:rPr sz="2200" cap="all">
                <a:solidFill>
                  <a:srgbClr val="FFFFFF"/>
                </a:solidFill>
              </a:rPr>
              <a:t>Body Level Five</a:t>
            </a:r>
          </a:p>
        </p:txBody>
      </p:sp>
      <p:sp>
        <p:nvSpPr>
          <p:cNvPr id="31" name="Shape 31"/>
          <p:cNvSpPr>
            <a:spLocks noGrp="1"/>
          </p:cNvSpPr>
          <p:nvPr>
            <p:ph type="sldNum" sz="quarter" idx="2"/>
          </p:nvPr>
        </p:nvSpPr>
        <p:spPr>
          <a:xfrm>
            <a:off x="8641080" y="6485358"/>
            <a:ext cx="464289" cy="332741"/>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3" name="Shape 33"/>
          <p:cNvSpPr>
            <a:spLocks noGrp="1"/>
          </p:cNvSpPr>
          <p:nvPr>
            <p:ph type="title"/>
          </p:nvPr>
        </p:nvSpPr>
        <p:spPr>
          <a:xfrm>
            <a:off x="457200" y="0"/>
            <a:ext cx="8229600" cy="1396218"/>
          </a:xfrm>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34" name="Shape 3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6" name="Shape 36"/>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676A55"/>
        </a:solidFill>
        <a:effectLst/>
      </p:bgPr>
    </p:bg>
    <p:spTree>
      <p:nvGrpSpPr>
        <p:cNvPr id="1" name=""/>
        <p:cNvGrpSpPr/>
        <p:nvPr/>
      </p:nvGrpSpPr>
      <p:grpSpPr>
        <a:xfrm>
          <a:off x="0" y="0"/>
          <a:ext cx="0" cy="0"/>
          <a:chOff x="0" y="0"/>
          <a:chExt cx="0" cy="0"/>
        </a:xfrm>
      </p:grpSpPr>
      <p:sp>
        <p:nvSpPr>
          <p:cNvPr id="39" name="Shape 39"/>
          <p:cNvSpPr/>
          <p:nvPr/>
        </p:nvSpPr>
        <p:spPr>
          <a:xfrm>
            <a:off x="5057552" y="1057655"/>
            <a:ext cx="3749041" cy="9145"/>
          </a:xfrm>
          <a:prstGeom prst="rect">
            <a:avLst/>
          </a:prstGeom>
          <a:solidFill>
            <a:srgbClr val="72A376"/>
          </a:solidFill>
          <a:ln w="12700">
            <a:miter lim="400000"/>
          </a:ln>
          <a:effectLst>
            <a:outerShdw blurRad="12700" dist="12900" dir="5400000" rotWithShape="0">
              <a:srgbClr val="000000">
                <a:alpha val="75000"/>
              </a:srgbClr>
            </a:outerShdw>
          </a:effectLst>
        </p:spPr>
        <p:txBody>
          <a:bodyPr lIns="0" tIns="0" rIns="0" bIns="0" anchor="ctr"/>
          <a:lstStyle/>
          <a:p>
            <a:pPr lvl="0" algn="ctr">
              <a:defRPr>
                <a:solidFill>
                  <a:srgbClr val="FFFFFF"/>
                </a:solidFill>
              </a:defRPr>
            </a:pPr>
            <a:endParaRPr/>
          </a:p>
        </p:txBody>
      </p:sp>
      <p:sp>
        <p:nvSpPr>
          <p:cNvPr id="40" name="Shape 40"/>
          <p:cNvSpPr>
            <a:spLocks noGrp="1"/>
          </p:cNvSpPr>
          <p:nvPr>
            <p:ph type="title"/>
          </p:nvPr>
        </p:nvSpPr>
        <p:spPr>
          <a:xfrm>
            <a:off x="4963135" y="0"/>
            <a:ext cx="3931921" cy="1066800"/>
          </a:xfrm>
          <a:prstGeom prst="rect">
            <a:avLst/>
          </a:prstGeom>
        </p:spPr>
        <p:txBody>
          <a:bodyPr/>
          <a:lstStyle>
            <a:lvl1pPr indent="0">
              <a:defRPr sz="2000"/>
            </a:lvl1pPr>
          </a:lstStyle>
          <a:p>
            <a:pPr lvl="0">
              <a:defRPr sz="1800">
                <a:solidFill>
                  <a:srgbClr val="000000"/>
                </a:solidFill>
                <a:effectLst/>
              </a:defRPr>
            </a:pPr>
            <a:r>
              <a:rPr sz="2000">
                <a:solidFill>
                  <a:srgbClr val="E7E9CA"/>
                </a:solidFill>
                <a:effectLst>
                  <a:outerShdw blurRad="38100" dist="25500" dir="5400000" rotWithShape="0">
                    <a:srgbClr val="000000">
                      <a:alpha val="75000"/>
                    </a:srgbClr>
                  </a:outerShdw>
                </a:effectLst>
              </a:rPr>
              <a:t>Title Text</a:t>
            </a:r>
          </a:p>
        </p:txBody>
      </p:sp>
      <p:sp>
        <p:nvSpPr>
          <p:cNvPr id="41" name="Shape 41"/>
          <p:cNvSpPr>
            <a:spLocks noGrp="1"/>
          </p:cNvSpPr>
          <p:nvPr>
            <p:ph type="body" idx="1"/>
          </p:nvPr>
        </p:nvSpPr>
        <p:spPr>
          <a:xfrm>
            <a:off x="4963135" y="1107560"/>
            <a:ext cx="3931921" cy="2781301"/>
          </a:xfrm>
          <a:prstGeom prst="rect">
            <a:avLst/>
          </a:prstGeom>
        </p:spPr>
        <p:txBody>
          <a:bodyPr/>
          <a:lstStyle>
            <a:lvl1pPr marL="0" indent="0" algn="r">
              <a:buClrTx/>
              <a:buSzTx/>
              <a:buFontTx/>
              <a:buNone/>
              <a:defRPr sz="1400"/>
            </a:lvl1pPr>
            <a:lvl2pPr marL="0" indent="411480" algn="r">
              <a:buClrTx/>
              <a:buSzTx/>
              <a:buFontTx/>
              <a:buNone/>
              <a:defRPr sz="1400"/>
            </a:lvl2pPr>
            <a:lvl3pPr marL="0" indent="630936" algn="r">
              <a:buClrTx/>
              <a:buSzTx/>
              <a:buFontTx/>
              <a:buNone/>
              <a:defRPr sz="1400"/>
            </a:lvl3pPr>
            <a:lvl4pPr marL="0" indent="822959" algn="r">
              <a:buClrTx/>
              <a:buSzTx/>
              <a:buFontTx/>
              <a:buNone/>
              <a:defRPr sz="1400"/>
            </a:lvl4pPr>
            <a:lvl5pPr marL="0" indent="1005839" algn="r">
              <a:buClrTx/>
              <a:buSzTx/>
              <a:buFontTx/>
              <a:buNone/>
              <a:defRPr sz="1400"/>
            </a:lvl5pPr>
          </a:lstStyle>
          <a:p>
            <a:pPr lvl="0">
              <a:defRPr sz="1800">
                <a:solidFill>
                  <a:srgbClr val="000000"/>
                </a:solidFill>
              </a:defRPr>
            </a:pPr>
            <a:r>
              <a:rPr sz="1400">
                <a:solidFill>
                  <a:srgbClr val="FFFFFF"/>
                </a:solidFill>
              </a:rPr>
              <a:t>Body Level One</a:t>
            </a:r>
          </a:p>
          <a:p>
            <a:pPr lvl="1">
              <a:defRPr sz="1800">
                <a:solidFill>
                  <a:srgbClr val="000000"/>
                </a:solidFill>
              </a:defRPr>
            </a:pPr>
            <a:r>
              <a:rPr sz="1400">
                <a:solidFill>
                  <a:srgbClr val="FFFFFF"/>
                </a:solidFill>
              </a:rPr>
              <a:t>Body Level Two</a:t>
            </a:r>
          </a:p>
          <a:p>
            <a:pPr lvl="2">
              <a:defRPr sz="1800">
                <a:solidFill>
                  <a:srgbClr val="000000"/>
                </a:solidFill>
              </a:defRPr>
            </a:pPr>
            <a:r>
              <a:rPr sz="1400">
                <a:solidFill>
                  <a:srgbClr val="FFFFFF"/>
                </a:solidFill>
              </a:rPr>
              <a:t>Body Level Three</a:t>
            </a:r>
          </a:p>
          <a:p>
            <a:pPr lvl="3">
              <a:defRPr sz="1800">
                <a:solidFill>
                  <a:srgbClr val="000000"/>
                </a:solidFill>
              </a:defRPr>
            </a:pPr>
            <a:r>
              <a:rPr sz="1400">
                <a:solidFill>
                  <a:srgbClr val="FFFFFF"/>
                </a:solidFill>
              </a:rPr>
              <a:t>Body Level Four</a:t>
            </a:r>
          </a:p>
          <a:p>
            <a:pPr lvl="4">
              <a:defRPr sz="1800">
                <a:solidFill>
                  <a:srgbClr val="000000"/>
                </a:solidFill>
              </a:defRPr>
            </a:pPr>
            <a:r>
              <a:rPr sz="1400">
                <a:solidFill>
                  <a:srgbClr val="FFFFFF"/>
                </a:solidFill>
              </a:rPr>
              <a:t>Body Level Five</a:t>
            </a:r>
          </a:p>
        </p:txBody>
      </p:sp>
      <p:sp>
        <p:nvSpPr>
          <p:cNvPr id="42" name="Shape 42"/>
          <p:cNvSpPr>
            <a:spLocks noGrp="1"/>
          </p:cNvSpPr>
          <p:nvPr>
            <p:ph type="sldNum" sz="quarter" idx="2"/>
          </p:nvPr>
        </p:nvSpPr>
        <p:spPr>
          <a:xfrm>
            <a:off x="8638951" y="6484459"/>
            <a:ext cx="464289" cy="332741"/>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44" name="Shape 44"/>
          <p:cNvSpPr>
            <a:spLocks noGrp="1"/>
          </p:cNvSpPr>
          <p:nvPr>
            <p:ph type="title"/>
          </p:nvPr>
        </p:nvSpPr>
        <p:spPr>
          <a:xfrm>
            <a:off x="3040442" y="3009900"/>
            <a:ext cx="5486401" cy="2379036"/>
          </a:xfrm>
          <a:prstGeom prst="rect">
            <a:avLst/>
          </a:prstGeom>
        </p:spPr>
        <p:txBody>
          <a:bodyPr/>
          <a:lstStyle>
            <a:lvl1pPr indent="0">
              <a:defRPr sz="2000"/>
            </a:lvl1pPr>
          </a:lstStyle>
          <a:p>
            <a:pPr lvl="0">
              <a:defRPr sz="1800">
                <a:solidFill>
                  <a:srgbClr val="000000"/>
                </a:solidFill>
                <a:effectLst/>
              </a:defRPr>
            </a:pPr>
            <a:r>
              <a:rPr sz="2000">
                <a:solidFill>
                  <a:srgbClr val="E7E9CA"/>
                </a:solidFill>
                <a:effectLst>
                  <a:outerShdw blurRad="38100" dist="25500" dir="5400000" rotWithShape="0">
                    <a:srgbClr val="000000">
                      <a:alpha val="75000"/>
                    </a:srgbClr>
                  </a:outerShdw>
                </a:effectLst>
              </a:rPr>
              <a:t>Title Text</a:t>
            </a:r>
          </a:p>
        </p:txBody>
      </p:sp>
      <p:sp>
        <p:nvSpPr>
          <p:cNvPr id="45" name="Shape 45"/>
          <p:cNvSpPr>
            <a:spLocks noGrp="1"/>
          </p:cNvSpPr>
          <p:nvPr>
            <p:ph type="body" idx="1"/>
          </p:nvPr>
        </p:nvSpPr>
        <p:spPr>
          <a:xfrm>
            <a:off x="3040442" y="5388936"/>
            <a:ext cx="5486401" cy="1469064"/>
          </a:xfrm>
          <a:prstGeom prst="rect">
            <a:avLst/>
          </a:prstGeom>
        </p:spPr>
        <p:txBody>
          <a:bodyPr/>
          <a:lstStyle>
            <a:lvl1pPr marL="0" indent="0" algn="r">
              <a:buClrTx/>
              <a:buSzTx/>
              <a:buFontTx/>
              <a:buNone/>
              <a:defRPr sz="1400"/>
            </a:lvl1pPr>
            <a:lvl2pPr marL="678180" indent="-266700" algn="r">
              <a:buClrTx/>
              <a:buFontTx/>
              <a:defRPr sz="1400"/>
            </a:lvl2pPr>
            <a:lvl3pPr marL="899769" indent="-268833" algn="r">
              <a:buClrTx/>
              <a:buFontTx/>
              <a:defRPr sz="1400"/>
            </a:lvl3pPr>
            <a:lvl4pPr marL="1107439" indent="-284480" algn="r">
              <a:buClrTx/>
              <a:buFontTx/>
              <a:defRPr sz="1400"/>
            </a:lvl4pPr>
            <a:lvl5pPr marL="1290319" indent="-284480" algn="r">
              <a:buClrTx/>
              <a:buFontTx/>
              <a:defRPr sz="1400"/>
            </a:lvl5pPr>
          </a:lstStyle>
          <a:p>
            <a:pPr lvl="0">
              <a:defRPr sz="1800">
                <a:solidFill>
                  <a:srgbClr val="000000"/>
                </a:solidFill>
              </a:defRPr>
            </a:pPr>
            <a:r>
              <a:rPr sz="1400">
                <a:solidFill>
                  <a:srgbClr val="FFFFFF"/>
                </a:solidFill>
              </a:rPr>
              <a:t>Body Level One</a:t>
            </a:r>
          </a:p>
          <a:p>
            <a:pPr lvl="1">
              <a:defRPr sz="1800">
                <a:solidFill>
                  <a:srgbClr val="000000"/>
                </a:solidFill>
              </a:defRPr>
            </a:pPr>
            <a:r>
              <a:rPr sz="1400">
                <a:solidFill>
                  <a:srgbClr val="FFFFFF"/>
                </a:solidFill>
              </a:rPr>
              <a:t>Body Level Two</a:t>
            </a:r>
          </a:p>
          <a:p>
            <a:pPr lvl="2">
              <a:defRPr sz="1800">
                <a:solidFill>
                  <a:srgbClr val="000000"/>
                </a:solidFill>
              </a:defRPr>
            </a:pPr>
            <a:r>
              <a:rPr sz="1400">
                <a:solidFill>
                  <a:srgbClr val="FFFFFF"/>
                </a:solidFill>
              </a:rPr>
              <a:t>Body Level Three</a:t>
            </a:r>
          </a:p>
          <a:p>
            <a:pPr lvl="3">
              <a:defRPr sz="1800">
                <a:solidFill>
                  <a:srgbClr val="000000"/>
                </a:solidFill>
              </a:defRPr>
            </a:pPr>
            <a:r>
              <a:rPr sz="1400">
                <a:solidFill>
                  <a:srgbClr val="FFFFFF"/>
                </a:solidFill>
              </a:rPr>
              <a:t>Body Level Four</a:t>
            </a:r>
          </a:p>
          <a:p>
            <a:pPr lvl="4">
              <a:defRPr sz="1800">
                <a:solidFill>
                  <a:srgbClr val="000000"/>
                </a:solidFill>
              </a:defRPr>
            </a:pPr>
            <a:r>
              <a:rPr sz="1400">
                <a:solidFill>
                  <a:srgbClr val="FFFFFF"/>
                </a:solidFill>
              </a:rPr>
              <a:t>Body Level Five</a:t>
            </a:r>
          </a:p>
        </p:txBody>
      </p:sp>
      <p:sp>
        <p:nvSpPr>
          <p:cNvPr id="46" name="Shape 46"/>
          <p:cNvSpPr>
            <a:spLocks noGrp="1"/>
          </p:cNvSpPr>
          <p:nvPr>
            <p:ph type="sldNum" sz="quarter" idx="2"/>
          </p:nvPr>
        </p:nvSpPr>
        <p:spPr>
          <a:xfrm>
            <a:off x="8638951" y="6479794"/>
            <a:ext cx="464289" cy="332741"/>
          </a:xfrm>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3" name="Shape 3"/>
          <p:cNvSpPr/>
          <p:nvPr/>
        </p:nvSpPr>
        <p:spPr>
          <a:xfrm>
            <a:off x="588391" y="1424588"/>
            <a:ext cx="8001001" cy="9145"/>
          </a:xfrm>
          <a:prstGeom prst="rect">
            <a:avLst/>
          </a:prstGeom>
          <a:solidFill>
            <a:srgbClr val="72A376"/>
          </a:solidFill>
          <a:ln w="12700">
            <a:miter lim="400000"/>
          </a:ln>
          <a:effectLst>
            <a:outerShdw blurRad="12700" dist="12900" dir="5400000" rotWithShape="0">
              <a:srgbClr val="000000">
                <a:alpha val="75000"/>
              </a:srgbClr>
            </a:outerShdw>
          </a:effectLst>
        </p:spPr>
        <p:txBody>
          <a:bodyPr lIns="0" tIns="0" rIns="0" bIns="0" anchor="ctr"/>
          <a:lstStyle/>
          <a:p>
            <a:pPr lvl="0" algn="ctr">
              <a:defRPr>
                <a:solidFill>
                  <a:srgbClr val="FFFFFF"/>
                </a:solidFill>
              </a:defRPr>
            </a:pPr>
            <a:endParaRPr/>
          </a:p>
        </p:txBody>
      </p:sp>
      <p:sp>
        <p:nvSpPr>
          <p:cNvPr id="4" name="Shape 4"/>
          <p:cNvSpPr>
            <a:spLocks noGrp="1"/>
          </p:cNvSpPr>
          <p:nvPr>
            <p:ph type="title"/>
          </p:nvPr>
        </p:nvSpPr>
        <p:spPr>
          <a:xfrm>
            <a:off x="457200" y="0"/>
            <a:ext cx="8229600" cy="139653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5719" rIns="45719" anchor="b">
            <a:normAutofit/>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5" name="Shape 5"/>
          <p:cNvSpPr>
            <a:spLocks noGrp="1"/>
          </p:cNvSpPr>
          <p:nvPr>
            <p:ph type="body" idx="1"/>
          </p:nvPr>
        </p:nvSpPr>
        <p:spPr>
          <a:xfrm>
            <a:off x="457200" y="1646236"/>
            <a:ext cx="8229600" cy="521176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lIns="45719" rIns="45719">
            <a:normAutofit/>
          </a:body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6" name="Shape 6"/>
          <p:cNvSpPr>
            <a:spLocks noGrp="1"/>
          </p:cNvSpPr>
          <p:nvPr>
            <p:ph type="sldNum" sz="quarter" idx="2"/>
          </p:nvPr>
        </p:nvSpPr>
        <p:spPr>
          <a:xfrm>
            <a:off x="8638951" y="6485358"/>
            <a:ext cx="464289" cy="332741"/>
          </a:xfrm>
          <a:prstGeom prst="rect">
            <a:avLst/>
          </a:prstGeom>
          <a:ln w="12700">
            <a:miter lim="400000"/>
          </a:ln>
        </p:spPr>
        <p:txBody>
          <a:bodyPr lIns="45719" rIns="45719" anchor="ctr">
            <a:spAutoFit/>
          </a:bodyPr>
          <a:lstStyle>
            <a:lvl1pPr algn="r">
              <a:defRPr sz="1600">
                <a:solidFill>
                  <a:srgbClr val="DFE0D4"/>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indent="54864"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1pPr>
      <a:lvl2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2pPr>
      <a:lvl3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3pPr>
      <a:lvl4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4pPr>
      <a:lvl5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5pPr>
      <a:lvl6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6pPr>
      <a:lvl7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7pPr>
      <a:lvl8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8pPr>
      <a:lvl9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9pPr>
    </p:titleStyle>
    <p:bodyStyle>
      <a:lvl1pPr marL="292100" indent="-292100">
        <a:buClr>
          <a:srgbClr val="72A376"/>
        </a:buClr>
        <a:buSzPct val="70000"/>
        <a:buFont typeface="Wingdings 2"/>
        <a:buChar char="⦿"/>
        <a:defRPr sz="3200">
          <a:solidFill>
            <a:srgbClr val="FFFFFF"/>
          </a:solidFill>
          <a:latin typeface="Rockwell"/>
          <a:ea typeface="Rockwell"/>
          <a:cs typeface="Rockwell"/>
          <a:sym typeface="Rockwell"/>
        </a:defRPr>
      </a:lvl1pPr>
      <a:lvl2pPr marL="692833" indent="-281353">
        <a:buClr>
          <a:srgbClr val="72A376"/>
        </a:buClr>
        <a:buSzPct val="90000"/>
        <a:buFont typeface="Wingdings 2"/>
        <a:buChar char="•"/>
        <a:defRPr sz="3200">
          <a:solidFill>
            <a:srgbClr val="FFFFFF"/>
          </a:solidFill>
          <a:latin typeface="Rockwell"/>
          <a:ea typeface="Rockwell"/>
          <a:cs typeface="Rockwell"/>
          <a:sym typeface="Rockwell"/>
        </a:defRPr>
      </a:lvl2pPr>
      <a:lvl3pPr marL="898099" indent="-267163">
        <a:buClr>
          <a:srgbClr val="72A376"/>
        </a:buClr>
        <a:buSzPct val="100000"/>
        <a:buFont typeface="Wingdings 2"/>
        <a:buChar char="●"/>
        <a:defRPr sz="3200">
          <a:solidFill>
            <a:srgbClr val="FFFFFF"/>
          </a:solidFill>
          <a:latin typeface="Rockwell"/>
          <a:ea typeface="Rockwell"/>
          <a:cs typeface="Rockwell"/>
          <a:sym typeface="Rockwell"/>
        </a:defRPr>
      </a:lvl3pPr>
      <a:lvl4pPr marL="1115567" indent="-292608">
        <a:buClr>
          <a:srgbClr val="72A376"/>
        </a:buClr>
        <a:buSzPct val="100000"/>
        <a:buFont typeface="Wingdings 2"/>
        <a:buChar char="●"/>
        <a:defRPr sz="3200">
          <a:solidFill>
            <a:srgbClr val="FFFFFF"/>
          </a:solidFill>
          <a:latin typeface="Rockwell"/>
          <a:ea typeface="Rockwell"/>
          <a:cs typeface="Rockwell"/>
          <a:sym typeface="Rockwell"/>
        </a:defRPr>
      </a:lvl4pPr>
      <a:lvl5pPr marL="1313848" indent="-308008">
        <a:buClr>
          <a:srgbClr val="72A376"/>
        </a:buClr>
        <a:buSzPct val="100000"/>
        <a:buFont typeface="Wingdings 2"/>
        <a:buChar char="●"/>
        <a:defRPr sz="3200">
          <a:solidFill>
            <a:srgbClr val="FFFFFF"/>
          </a:solidFill>
          <a:latin typeface="Rockwell"/>
          <a:ea typeface="Rockwell"/>
          <a:cs typeface="Rockwell"/>
          <a:sym typeface="Rockwell"/>
        </a:defRPr>
      </a:lvl5pPr>
      <a:lvl6pPr marL="1506727" indent="-308863">
        <a:buClr>
          <a:srgbClr val="72A376"/>
        </a:buClr>
        <a:buSzPct val="100000"/>
        <a:buFont typeface="Wingdings 2"/>
        <a:buChar char="●"/>
        <a:defRPr sz="3200">
          <a:solidFill>
            <a:srgbClr val="FFFFFF"/>
          </a:solidFill>
          <a:latin typeface="Rockwell"/>
          <a:ea typeface="Rockwell"/>
          <a:cs typeface="Rockwell"/>
          <a:sym typeface="Rockwell"/>
        </a:defRPr>
      </a:lvl6pPr>
      <a:lvl7pPr marL="1728216" indent="-347472">
        <a:buClr>
          <a:srgbClr val="72A376"/>
        </a:buClr>
        <a:buSzPct val="100000"/>
        <a:buFont typeface="Wingdings 2"/>
        <a:buChar char="●"/>
        <a:defRPr sz="3200">
          <a:solidFill>
            <a:srgbClr val="FFFFFF"/>
          </a:solidFill>
          <a:latin typeface="Rockwell"/>
          <a:ea typeface="Rockwell"/>
          <a:cs typeface="Rockwell"/>
          <a:sym typeface="Rockwell"/>
        </a:defRPr>
      </a:lvl7pPr>
      <a:lvl8pPr marL="1911096" indent="-347472">
        <a:buClr>
          <a:srgbClr val="72A376"/>
        </a:buClr>
        <a:buSzPct val="100000"/>
        <a:buFont typeface="Wingdings 2"/>
        <a:buChar char="●"/>
        <a:defRPr sz="3200">
          <a:solidFill>
            <a:srgbClr val="FFFFFF"/>
          </a:solidFill>
          <a:latin typeface="Rockwell"/>
          <a:ea typeface="Rockwell"/>
          <a:cs typeface="Rockwell"/>
          <a:sym typeface="Rockwell"/>
        </a:defRPr>
      </a:lvl8pPr>
      <a:lvl9pPr marL="2093976" indent="-347472">
        <a:buClr>
          <a:srgbClr val="72A376"/>
        </a:buClr>
        <a:buSzPct val="100000"/>
        <a:buFont typeface="Wingdings 2"/>
        <a:buChar char="●"/>
        <a:defRPr sz="3200">
          <a:solidFill>
            <a:srgbClr val="FFFFFF"/>
          </a:solidFill>
          <a:latin typeface="Rockwell"/>
          <a:ea typeface="Rockwell"/>
          <a:cs typeface="Rockwell"/>
          <a:sym typeface="Rockwell"/>
        </a:defRPr>
      </a:lvl9pPr>
    </p:bodyStyle>
    <p:otherStyle>
      <a:lvl1pPr algn="r">
        <a:defRPr sz="1600">
          <a:solidFill>
            <a:schemeClr val="tx1"/>
          </a:solidFill>
          <a:latin typeface="+mn-lt"/>
          <a:ea typeface="+mn-ea"/>
          <a:cs typeface="+mn-cs"/>
          <a:sym typeface="Rockwell"/>
        </a:defRPr>
      </a:lvl1pPr>
      <a:lvl2pPr indent="457200" algn="r">
        <a:defRPr sz="1600">
          <a:solidFill>
            <a:schemeClr val="tx1"/>
          </a:solidFill>
          <a:latin typeface="+mn-lt"/>
          <a:ea typeface="+mn-ea"/>
          <a:cs typeface="+mn-cs"/>
          <a:sym typeface="Rockwell"/>
        </a:defRPr>
      </a:lvl2pPr>
      <a:lvl3pPr indent="914400" algn="r">
        <a:defRPr sz="1600">
          <a:solidFill>
            <a:schemeClr val="tx1"/>
          </a:solidFill>
          <a:latin typeface="+mn-lt"/>
          <a:ea typeface="+mn-ea"/>
          <a:cs typeface="+mn-cs"/>
          <a:sym typeface="Rockwell"/>
        </a:defRPr>
      </a:lvl3pPr>
      <a:lvl4pPr indent="1371600" algn="r">
        <a:defRPr sz="1600">
          <a:solidFill>
            <a:schemeClr val="tx1"/>
          </a:solidFill>
          <a:latin typeface="+mn-lt"/>
          <a:ea typeface="+mn-ea"/>
          <a:cs typeface="+mn-cs"/>
          <a:sym typeface="Rockwell"/>
        </a:defRPr>
      </a:lvl4pPr>
      <a:lvl5pPr indent="1828800" algn="r">
        <a:defRPr sz="1600">
          <a:solidFill>
            <a:schemeClr val="tx1"/>
          </a:solidFill>
          <a:latin typeface="+mn-lt"/>
          <a:ea typeface="+mn-ea"/>
          <a:cs typeface="+mn-cs"/>
          <a:sym typeface="Rockwell"/>
        </a:defRPr>
      </a:lvl5pPr>
      <a:lvl6pPr indent="2286000" algn="r">
        <a:defRPr sz="1600">
          <a:solidFill>
            <a:schemeClr val="tx1"/>
          </a:solidFill>
          <a:latin typeface="+mn-lt"/>
          <a:ea typeface="+mn-ea"/>
          <a:cs typeface="+mn-cs"/>
          <a:sym typeface="Rockwell"/>
        </a:defRPr>
      </a:lvl6pPr>
      <a:lvl7pPr indent="2743200" algn="r">
        <a:defRPr sz="1600">
          <a:solidFill>
            <a:schemeClr val="tx1"/>
          </a:solidFill>
          <a:latin typeface="+mn-lt"/>
          <a:ea typeface="+mn-ea"/>
          <a:cs typeface="+mn-cs"/>
          <a:sym typeface="Rockwell"/>
        </a:defRPr>
      </a:lvl7pPr>
      <a:lvl8pPr indent="3200400" algn="r">
        <a:defRPr sz="1600">
          <a:solidFill>
            <a:schemeClr val="tx1"/>
          </a:solidFill>
          <a:latin typeface="+mn-lt"/>
          <a:ea typeface="+mn-ea"/>
          <a:cs typeface="+mn-cs"/>
          <a:sym typeface="Rockwell"/>
        </a:defRPr>
      </a:lvl8pPr>
      <a:lvl9pPr indent="3657600" algn="r">
        <a:defRPr sz="1600">
          <a:solidFill>
            <a:schemeClr val="tx1"/>
          </a:solidFill>
          <a:latin typeface="+mn-lt"/>
          <a:ea typeface="+mn-ea"/>
          <a:cs typeface="+mn-cs"/>
          <a:sym typeface="Rockwel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464234" y="381000"/>
            <a:ext cx="8229601" cy="2209801"/>
          </a:xfrm>
          <a:prstGeom prst="rect">
            <a:avLst/>
          </a:prstGeom>
        </p:spPr>
        <p:txBody>
          <a:bodyPr/>
          <a:lstStyle/>
          <a:p>
            <a:pPr lvl="0">
              <a:defRPr sz="1800">
                <a:solidFill>
                  <a:srgbClr val="000000"/>
                </a:solidFill>
                <a:effectLst/>
              </a:defRPr>
            </a:pPr>
            <a:r>
              <a:rPr sz="4800">
                <a:solidFill>
                  <a:srgbClr val="E7E9CA"/>
                </a:solidFill>
                <a:effectLst>
                  <a:outerShdw blurRad="38100" dist="25500" dir="5400000" rotWithShape="0">
                    <a:srgbClr val="000000">
                      <a:alpha val="75000"/>
                    </a:srgbClr>
                  </a:outerShdw>
                </a:effectLst>
              </a:rPr>
              <a:t>Family Systems Theory for the Family Physician: </a:t>
            </a:r>
          </a:p>
        </p:txBody>
      </p:sp>
      <p:sp>
        <p:nvSpPr>
          <p:cNvPr id="2" name="Text Placeholder 1"/>
          <p:cNvSpPr>
            <a:spLocks noGrp="1"/>
          </p:cNvSpPr>
          <p:nvPr>
            <p:ph type="body" idx="1"/>
          </p:nvPr>
        </p:nvSpPr>
        <p:spPr/>
        <p:txBody>
          <a:bodyPr/>
          <a:lstStyle/>
          <a:p>
            <a:r>
              <a:rPr lang="en-US" dirty="0" smtClean="0"/>
              <a:t>Rebekah Schiefer, LCSW</a:t>
            </a:r>
          </a:p>
          <a:p>
            <a:r>
              <a:rPr lang="en-US" dirty="0" smtClean="0"/>
              <a:t>John Muench, MD, MPH</a:t>
            </a:r>
          </a:p>
          <a:p>
            <a:r>
              <a:rPr lang="en-US" dirty="0" smtClean="0"/>
              <a:t>Holly Hofkamp, MD</a:t>
            </a:r>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Films</a:t>
            </a:r>
            <a:endParaRPr lang="en-US" dirty="0"/>
          </a:p>
        </p:txBody>
      </p:sp>
      <p:sp>
        <p:nvSpPr>
          <p:cNvPr id="3" name="Text Placeholder 2"/>
          <p:cNvSpPr>
            <a:spLocks noGrp="1"/>
          </p:cNvSpPr>
          <p:nvPr>
            <p:ph type="body" idx="1"/>
          </p:nvPr>
        </p:nvSpPr>
        <p:spPr/>
        <p:txBody>
          <a:bodyPr/>
          <a:lstStyle/>
          <a:p>
            <a:pPr marL="0" indent="0">
              <a:buNone/>
            </a:pPr>
            <a:endParaRPr lang="en-US" dirty="0" smtClean="0"/>
          </a:p>
          <a:p>
            <a:r>
              <a:rPr lang="en-US" dirty="0" smtClean="0"/>
              <a:t>Ordinary People              The Namesake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276600"/>
            <a:ext cx="3886200" cy="274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0" y="3307080"/>
            <a:ext cx="3860800" cy="2743200"/>
          </a:xfrm>
          <a:prstGeom prst="rect">
            <a:avLst/>
          </a:prstGeom>
        </p:spPr>
      </p:pic>
    </p:spTree>
    <p:extLst>
      <p:ext uri="{BB962C8B-B14F-4D97-AF65-F5344CB8AC3E}">
        <p14:creationId xmlns:p14="http://schemas.microsoft.com/office/powerpoint/2010/main" val="20974337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10435945"/>
              </p:ext>
            </p:extLst>
          </p:nvPr>
        </p:nvGraphicFramePr>
        <p:xfrm>
          <a:off x="152400" y="1600200"/>
          <a:ext cx="8839200" cy="5062870"/>
        </p:xfrm>
        <a:graphic>
          <a:graphicData uri="http://schemas.openxmlformats.org/drawingml/2006/table">
            <a:tbl>
              <a:tblPr firstRow="1" firstCol="1" bandRow="1">
                <a:tableStyleId>{5940675A-B579-460E-94D1-54222C63F5DA}</a:tableStyleId>
              </a:tblPr>
              <a:tblGrid>
                <a:gridCol w="1096593"/>
                <a:gridCol w="2326105"/>
                <a:gridCol w="5416502"/>
              </a:tblGrid>
              <a:tr h="53199">
                <a:tc>
                  <a:txBody>
                    <a:bodyPr/>
                    <a:lstStyle/>
                    <a:p>
                      <a:pPr marL="0" marR="0">
                        <a:lnSpc>
                          <a:spcPct val="115000"/>
                        </a:lnSpc>
                        <a:spcBef>
                          <a:spcPts val="0"/>
                        </a:spcBef>
                        <a:spcAft>
                          <a:spcPts val="1000"/>
                        </a:spcAft>
                      </a:pPr>
                      <a:r>
                        <a:rPr lang="en-US" sz="1800" dirty="0">
                          <a:solidFill>
                            <a:schemeClr val="bg1"/>
                          </a:solidFill>
                          <a:effectLst/>
                        </a:rPr>
                        <a:t>Level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a:solidFill>
                            <a:schemeClr val="bg1"/>
                          </a:solidFill>
                          <a:effectLst/>
                        </a:rPr>
                        <a:t>Title</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a:solidFill>
                            <a:schemeClr val="bg1"/>
                          </a:solidFill>
                          <a:effectLst/>
                        </a:rPr>
                        <a:t>Description</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0598">
                <a:tc>
                  <a:txBody>
                    <a:bodyPr/>
                    <a:lstStyle/>
                    <a:p>
                      <a:pPr marL="0" marR="0">
                        <a:lnSpc>
                          <a:spcPct val="115000"/>
                        </a:lnSpc>
                        <a:spcBef>
                          <a:spcPts val="0"/>
                        </a:spcBef>
                        <a:spcAft>
                          <a:spcPts val="1000"/>
                        </a:spcAft>
                      </a:pPr>
                      <a:r>
                        <a:rPr lang="en-US" sz="1800" dirty="0">
                          <a:solidFill>
                            <a:schemeClr val="bg1"/>
                          </a:solidFill>
                          <a:effectLst/>
                        </a:rPr>
                        <a:t>Level One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dirty="0">
                          <a:solidFill>
                            <a:schemeClr val="bg1"/>
                          </a:solidFill>
                          <a:effectLst/>
                        </a:rPr>
                        <a:t>Minimal Emphasis on Family</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a:solidFill>
                            <a:schemeClr val="bg1"/>
                          </a:solidFill>
                          <a:effectLst/>
                        </a:rPr>
                        <a:t>Communication with families only as necessary for practical and medical/legal reasons.</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02409">
                <a:tc>
                  <a:txBody>
                    <a:bodyPr/>
                    <a:lstStyle/>
                    <a:p>
                      <a:pPr marL="0" marR="0">
                        <a:lnSpc>
                          <a:spcPct val="115000"/>
                        </a:lnSpc>
                        <a:spcBef>
                          <a:spcPts val="0"/>
                        </a:spcBef>
                        <a:spcAft>
                          <a:spcPts val="1000"/>
                        </a:spcAft>
                      </a:pPr>
                      <a:r>
                        <a:rPr lang="en-US" sz="1800">
                          <a:solidFill>
                            <a:schemeClr val="bg1"/>
                          </a:solidFill>
                          <a:effectLst/>
                        </a:rPr>
                        <a:t>Level Two</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dirty="0">
                          <a:solidFill>
                            <a:schemeClr val="bg1"/>
                          </a:solidFill>
                          <a:effectLst/>
                        </a:rPr>
                        <a:t>Ongoing Medical Information and Advice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dirty="0">
                          <a:solidFill>
                            <a:schemeClr val="bg1"/>
                          </a:solidFill>
                          <a:effectLst/>
                        </a:rPr>
                        <a:t>A beginning emphasis on listening and communication skills needed to understand family functions affecting the care of the patient.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0598">
                <a:tc>
                  <a:txBody>
                    <a:bodyPr/>
                    <a:lstStyle/>
                    <a:p>
                      <a:pPr marL="0" marR="0">
                        <a:lnSpc>
                          <a:spcPct val="115000"/>
                        </a:lnSpc>
                        <a:spcBef>
                          <a:spcPts val="0"/>
                        </a:spcBef>
                        <a:spcAft>
                          <a:spcPts val="1000"/>
                        </a:spcAft>
                      </a:pPr>
                      <a:r>
                        <a:rPr lang="en-US" sz="1800">
                          <a:solidFill>
                            <a:schemeClr val="bg1"/>
                          </a:solidFill>
                          <a:effectLst/>
                        </a:rPr>
                        <a:t>Level Three</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a:solidFill>
                            <a:schemeClr val="bg1"/>
                          </a:solidFill>
                          <a:effectLst/>
                        </a:rPr>
                        <a:t>Feelings and Support</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dirty="0">
                          <a:solidFill>
                            <a:schemeClr val="bg1"/>
                          </a:solidFill>
                          <a:effectLst/>
                        </a:rPr>
                        <a:t>The ability to explore emotional content affecting family structure and health.</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23199">
                <a:tc>
                  <a:txBody>
                    <a:bodyPr/>
                    <a:lstStyle/>
                    <a:p>
                      <a:pPr marL="0" marR="0">
                        <a:lnSpc>
                          <a:spcPct val="115000"/>
                        </a:lnSpc>
                        <a:spcBef>
                          <a:spcPts val="0"/>
                        </a:spcBef>
                        <a:spcAft>
                          <a:spcPts val="1000"/>
                        </a:spcAft>
                      </a:pPr>
                      <a:r>
                        <a:rPr lang="en-US" sz="1800">
                          <a:solidFill>
                            <a:schemeClr val="bg1"/>
                          </a:solidFill>
                          <a:effectLst/>
                        </a:rPr>
                        <a:t>Level Four</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a:solidFill>
                            <a:schemeClr val="bg1"/>
                          </a:solidFill>
                          <a:effectLst/>
                        </a:rPr>
                        <a:t>Systematic Assessment and Planned Intervention</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dirty="0">
                          <a:solidFill>
                            <a:schemeClr val="bg1"/>
                          </a:solidFill>
                          <a:effectLst/>
                        </a:rPr>
                        <a:t>The ability to conduct basic primary care counseling of families who are developing dysfunction due to medical or situational crises.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0598">
                <a:tc>
                  <a:txBody>
                    <a:bodyPr/>
                    <a:lstStyle/>
                    <a:p>
                      <a:pPr marL="0" marR="0">
                        <a:lnSpc>
                          <a:spcPct val="115000"/>
                        </a:lnSpc>
                        <a:spcBef>
                          <a:spcPts val="0"/>
                        </a:spcBef>
                        <a:spcAft>
                          <a:spcPts val="1000"/>
                        </a:spcAft>
                      </a:pPr>
                      <a:r>
                        <a:rPr lang="en-US" sz="1800">
                          <a:solidFill>
                            <a:schemeClr val="bg1"/>
                          </a:solidFill>
                          <a:effectLst/>
                        </a:rPr>
                        <a:t>Level Five</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a:solidFill>
                            <a:schemeClr val="bg1"/>
                          </a:solidFill>
                          <a:effectLst/>
                        </a:rPr>
                        <a:t>Family Therapy</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800" dirty="0">
                          <a:solidFill>
                            <a:schemeClr val="bg1"/>
                          </a:solidFill>
                          <a:effectLst/>
                        </a:rPr>
                        <a:t>Moving beyond the primary care domain into more intensive counseling.</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angle 6"/>
          <p:cNvSpPr/>
          <p:nvPr/>
        </p:nvSpPr>
        <p:spPr>
          <a:xfrm>
            <a:off x="457200" y="381000"/>
            <a:ext cx="8534400" cy="830997"/>
          </a:xfrm>
          <a:prstGeom prst="rect">
            <a:avLst/>
          </a:prstGeom>
        </p:spPr>
        <p:txBody>
          <a:bodyPr wrap="square">
            <a:spAutoFit/>
          </a:bodyPr>
          <a:lstStyle/>
          <a:p>
            <a:r>
              <a:rPr lang="en-US" sz="2400" b="1" dirty="0">
                <a:solidFill>
                  <a:schemeClr val="bg1"/>
                </a:solidFill>
                <a:latin typeface="Arial" panose="020B0604020202020204" pitchFamily="34" charset="0"/>
                <a:ea typeface="Calibri" panose="020F0502020204030204" pitchFamily="34" charset="0"/>
              </a:rPr>
              <a:t>Doherty and Baird: Five developmental levels for residency family systems training</a:t>
            </a:r>
            <a:endParaRPr lang="en-US" sz="2400" dirty="0">
              <a:solidFill>
                <a:schemeClr val="bg1"/>
              </a:solidFill>
            </a:endParaRPr>
          </a:p>
        </p:txBody>
      </p:sp>
    </p:spTree>
    <p:extLst>
      <p:ext uri="{BB962C8B-B14F-4D97-AF65-F5344CB8AC3E}">
        <p14:creationId xmlns:p14="http://schemas.microsoft.com/office/powerpoint/2010/main" val="108547038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xfrm>
            <a:off x="457200" y="253536"/>
            <a:ext cx="8229600" cy="1143001"/>
          </a:xfrm>
          <a:prstGeom prst="rect">
            <a:avLst/>
          </a:prstGeom>
        </p:spPr>
        <p:txBody>
          <a:bodyPr/>
          <a:lstStyle>
            <a:lvl1pPr algn="l"/>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Family of Origin Work</a:t>
            </a:r>
          </a:p>
        </p:txBody>
      </p:sp>
      <p:sp>
        <p:nvSpPr>
          <p:cNvPr id="111" name="Shape 111"/>
          <p:cNvSpPr>
            <a:spLocks noGrp="1"/>
          </p:cNvSpPr>
          <p:nvPr>
            <p:ph type="body" idx="1"/>
          </p:nvPr>
        </p:nvSpPr>
        <p:spPr>
          <a:xfrm>
            <a:off x="457200" y="1646236"/>
            <a:ext cx="8229600" cy="4526281"/>
          </a:xfrm>
          <a:prstGeom prst="rect">
            <a:avLst/>
          </a:prstGeom>
        </p:spPr>
        <p:txBody>
          <a:bodyPr/>
          <a:lstStyle/>
          <a:p>
            <a:pPr lvl="0">
              <a:defRPr sz="1800">
                <a:solidFill>
                  <a:srgbClr val="000000"/>
                </a:solidFill>
              </a:defRPr>
            </a:pPr>
            <a:r>
              <a:rPr sz="3200">
                <a:solidFill>
                  <a:srgbClr val="FFFFFF"/>
                </a:solidFill>
              </a:rPr>
              <a:t>Murray Bowen and Family Systems</a:t>
            </a:r>
          </a:p>
          <a:p>
            <a:pPr marL="640080" lvl="1" indent="-228600">
              <a:spcBef>
                <a:spcPts val="400"/>
              </a:spcBef>
              <a:buClr>
                <a:srgbClr val="B0CCB0"/>
              </a:buClr>
              <a:buFontTx/>
              <a:defRPr sz="1800">
                <a:solidFill>
                  <a:srgbClr val="000000"/>
                </a:solidFill>
              </a:defRPr>
            </a:pPr>
            <a:r>
              <a:rPr sz="2600">
                <a:solidFill>
                  <a:srgbClr val="FFFFFF"/>
                </a:solidFill>
              </a:rPr>
              <a:t>Theory of human behavior using systems approach</a:t>
            </a:r>
          </a:p>
          <a:p>
            <a:pPr marL="640080" lvl="1" indent="-228600">
              <a:spcBef>
                <a:spcPts val="400"/>
              </a:spcBef>
              <a:buClr>
                <a:srgbClr val="B0CCB0"/>
              </a:buClr>
              <a:buFontTx/>
              <a:defRPr sz="1800">
                <a:solidFill>
                  <a:srgbClr val="000000"/>
                </a:solidFill>
              </a:defRPr>
            </a:pPr>
            <a:r>
              <a:rPr sz="2600">
                <a:solidFill>
                  <a:srgbClr val="FFFFFF"/>
                </a:solidFill>
              </a:rPr>
              <a:t>Family as emotional unit</a:t>
            </a:r>
          </a:p>
          <a:p>
            <a:pPr marL="640080" lvl="1" indent="-228600">
              <a:spcBef>
                <a:spcPts val="400"/>
              </a:spcBef>
              <a:buClr>
                <a:srgbClr val="B0CCB0"/>
              </a:buClr>
              <a:buFontTx/>
              <a:defRPr sz="1800">
                <a:solidFill>
                  <a:srgbClr val="000000"/>
                </a:solidFill>
              </a:defRPr>
            </a:pPr>
            <a:r>
              <a:rPr sz="2600">
                <a:solidFill>
                  <a:srgbClr val="FFFFFF"/>
                </a:solidFill>
              </a:rPr>
              <a:t>Patterns and attempts to diffuse anxiety</a:t>
            </a:r>
          </a:p>
          <a:p>
            <a:pPr lvl="0">
              <a:defRPr sz="1800">
                <a:solidFill>
                  <a:srgbClr val="000000"/>
                </a:solidFill>
              </a:defRPr>
            </a:pPr>
            <a:r>
              <a:rPr sz="3200">
                <a:solidFill>
                  <a:srgbClr val="FFFFFF"/>
                </a:solidFill>
              </a:rPr>
              <a:t>Seven interlocking concepts</a:t>
            </a:r>
          </a:p>
          <a:p>
            <a:pPr lvl="0">
              <a:defRPr sz="1800">
                <a:solidFill>
                  <a:srgbClr val="000000"/>
                </a:solidFill>
              </a:defRPr>
            </a:pPr>
            <a:r>
              <a:rPr sz="3200">
                <a:solidFill>
                  <a:srgbClr val="FFFFFF"/>
                </a:solidFill>
              </a:rPr>
              <a:t>Can be used for enhanced understanding of self and to improve relationships, reduce reactivity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11">
                                            <p:bg/>
                                          </p:spTgt>
                                        </p:tgtEl>
                                        <p:attrNameLst>
                                          <p:attrName>style.visibility</p:attrName>
                                        </p:attrNameLst>
                                      </p:cBhvr>
                                      <p:to>
                                        <p:strVal val="visible"/>
                                      </p:to>
                                    </p:set>
                                    <p:animEffect transition="in" filter="fade">
                                      <p:cBhvr>
                                        <p:cTn id="7" dur="500"/>
                                        <p:tgtEl>
                                          <p:spTgt spid="111">
                                            <p:bg/>
                                          </p:spTgt>
                                        </p:tgtEl>
                                      </p:cBhvr>
                                    </p:animEffect>
                                  </p:childTnLst>
                                </p:cTn>
                              </p:par>
                              <p:par>
                                <p:cTn id="8" presetID="10" presetClass="entr" presetSubtype="0" fill="hold" grpId="1">
                                  <p:stCondLst>
                                    <p:cond delay="0"/>
                                  </p:stCondLst>
                                  <p:iterate>
                                    <p:tmAbs val="0"/>
                                  </p:iterate>
                                  <p:childTnLst>
                                    <p:set>
                                      <p:cBhvr>
                                        <p:cTn id="9" fill="hold"/>
                                        <p:tgtEl>
                                          <p:spTgt spid="111">
                                            <p:txEl>
                                              <p:pRg st="0" end="0"/>
                                            </p:txEl>
                                          </p:spTgt>
                                        </p:tgtEl>
                                        <p:attrNameLst>
                                          <p:attrName>style.visibility</p:attrName>
                                        </p:attrNameLst>
                                      </p:cBhvr>
                                      <p:to>
                                        <p:strVal val="visible"/>
                                      </p:to>
                                    </p:set>
                                    <p:animEffect transition="in" filter="fade">
                                      <p:cBhvr>
                                        <p:cTn id="10" dur="500"/>
                                        <p:tgtEl>
                                          <p:spTgt spid="111">
                                            <p:txEl>
                                              <p:pRg st="0" end="0"/>
                                            </p:txEl>
                                          </p:spTgt>
                                        </p:tgtEl>
                                      </p:cBhvr>
                                    </p:animEffect>
                                  </p:childTnLst>
                                </p:cTn>
                              </p:par>
                              <p:par>
                                <p:cTn id="11" presetID="10" presetClass="entr" presetSubtype="0" fill="hold" grpId="1">
                                  <p:stCondLst>
                                    <p:cond delay="0"/>
                                  </p:stCondLst>
                                  <p:iterate>
                                    <p:tmAbs val="0"/>
                                  </p:iterate>
                                  <p:childTnLst>
                                    <p:set>
                                      <p:cBhvr>
                                        <p:cTn id="12" fill="hold"/>
                                        <p:tgtEl>
                                          <p:spTgt spid="111">
                                            <p:txEl>
                                              <p:pRg st="1" end="1"/>
                                            </p:txEl>
                                          </p:spTgt>
                                        </p:tgtEl>
                                        <p:attrNameLst>
                                          <p:attrName>style.visibility</p:attrName>
                                        </p:attrNameLst>
                                      </p:cBhvr>
                                      <p:to>
                                        <p:strVal val="visible"/>
                                      </p:to>
                                    </p:set>
                                    <p:animEffect transition="in" filter="fade">
                                      <p:cBhvr>
                                        <p:cTn id="13" dur="500"/>
                                        <p:tgtEl>
                                          <p:spTgt spid="111">
                                            <p:txEl>
                                              <p:pRg st="1" end="1"/>
                                            </p:txEl>
                                          </p:spTgt>
                                        </p:tgtEl>
                                      </p:cBhvr>
                                    </p:animEffect>
                                  </p:childTnLst>
                                </p:cTn>
                              </p:par>
                              <p:par>
                                <p:cTn id="14" presetID="10" presetClass="entr" presetSubtype="0" fill="hold" grpId="1">
                                  <p:stCondLst>
                                    <p:cond delay="0"/>
                                  </p:stCondLst>
                                  <p:iterate>
                                    <p:tmAbs val="0"/>
                                  </p:iterate>
                                  <p:childTnLst>
                                    <p:set>
                                      <p:cBhvr>
                                        <p:cTn id="15" fill="hold"/>
                                        <p:tgtEl>
                                          <p:spTgt spid="111">
                                            <p:txEl>
                                              <p:pRg st="2" end="2"/>
                                            </p:txEl>
                                          </p:spTgt>
                                        </p:tgtEl>
                                        <p:attrNameLst>
                                          <p:attrName>style.visibility</p:attrName>
                                        </p:attrNameLst>
                                      </p:cBhvr>
                                      <p:to>
                                        <p:strVal val="visible"/>
                                      </p:to>
                                    </p:set>
                                    <p:animEffect transition="in" filter="fade">
                                      <p:cBhvr>
                                        <p:cTn id="16" dur="500"/>
                                        <p:tgtEl>
                                          <p:spTgt spid="111">
                                            <p:txEl>
                                              <p:pRg st="2" end="2"/>
                                            </p:txEl>
                                          </p:spTgt>
                                        </p:tgtEl>
                                      </p:cBhvr>
                                    </p:animEffect>
                                  </p:childTnLst>
                                </p:cTn>
                              </p:par>
                              <p:par>
                                <p:cTn id="17" presetID="10" presetClass="entr" presetSubtype="0" fill="hold" grpId="1">
                                  <p:stCondLst>
                                    <p:cond delay="0"/>
                                  </p:stCondLst>
                                  <p:iterate>
                                    <p:tmAbs val="0"/>
                                  </p:iterate>
                                  <p:childTnLst>
                                    <p:set>
                                      <p:cBhvr>
                                        <p:cTn id="18" fill="hold"/>
                                        <p:tgtEl>
                                          <p:spTgt spid="111">
                                            <p:txEl>
                                              <p:pRg st="3" end="3"/>
                                            </p:txEl>
                                          </p:spTgt>
                                        </p:tgtEl>
                                        <p:attrNameLst>
                                          <p:attrName>style.visibility</p:attrName>
                                        </p:attrNameLst>
                                      </p:cBhvr>
                                      <p:to>
                                        <p:strVal val="visible"/>
                                      </p:to>
                                    </p:set>
                                    <p:animEffect transition="in" filter="fade">
                                      <p:cBhvr>
                                        <p:cTn id="19" dur="500"/>
                                        <p:tgtEl>
                                          <p:spTgt spid="11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iterate>
                                    <p:tmAbs val="0"/>
                                  </p:iterate>
                                  <p:childTnLst>
                                    <p:set>
                                      <p:cBhvr>
                                        <p:cTn id="23" fill="hold"/>
                                        <p:tgtEl>
                                          <p:spTgt spid="111">
                                            <p:txEl>
                                              <p:pRg st="4" end="4"/>
                                            </p:txEl>
                                          </p:spTgt>
                                        </p:tgtEl>
                                        <p:attrNameLst>
                                          <p:attrName>style.visibility</p:attrName>
                                        </p:attrNameLst>
                                      </p:cBhvr>
                                      <p:to>
                                        <p:strVal val="visible"/>
                                      </p:to>
                                    </p:set>
                                    <p:animEffect transition="in" filter="fade">
                                      <p:cBhvr>
                                        <p:cTn id="24" dur="500"/>
                                        <p:tgtEl>
                                          <p:spTgt spid="1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iterate>
                                    <p:tmAbs val="0"/>
                                  </p:iterate>
                                  <p:childTnLst>
                                    <p:set>
                                      <p:cBhvr>
                                        <p:cTn id="28" fill="hold"/>
                                        <p:tgtEl>
                                          <p:spTgt spid="111">
                                            <p:txEl>
                                              <p:pRg st="5" end="5"/>
                                            </p:txEl>
                                          </p:spTgt>
                                        </p:tgtEl>
                                        <p:attrNameLst>
                                          <p:attrName>style.visibility</p:attrName>
                                        </p:attrNameLst>
                                      </p:cBhvr>
                                      <p:to>
                                        <p:strVal val="visible"/>
                                      </p:to>
                                    </p:set>
                                    <p:animEffect transition="in" filter="fade">
                                      <p:cBhvr>
                                        <p:cTn id="29" dur="500"/>
                                        <p:tgtEl>
                                          <p:spTgt spid="1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457200" y="253536"/>
            <a:ext cx="8229600" cy="1143001"/>
          </a:xfrm>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Core Concepts</a:t>
            </a:r>
          </a:p>
        </p:txBody>
      </p:sp>
      <p:sp>
        <p:nvSpPr>
          <p:cNvPr id="125" name="Shape 125"/>
          <p:cNvSpPr>
            <a:spLocks noGrp="1"/>
          </p:cNvSpPr>
          <p:nvPr>
            <p:ph type="body" idx="1"/>
          </p:nvPr>
        </p:nvSpPr>
        <p:spPr>
          <a:xfrm>
            <a:off x="457200" y="1646236"/>
            <a:ext cx="8229600" cy="4526281"/>
          </a:xfrm>
          <a:prstGeom prst="rect">
            <a:avLst/>
          </a:prstGeom>
        </p:spPr>
        <p:txBody>
          <a:bodyPr/>
          <a:lstStyle/>
          <a:p>
            <a:pPr lvl="0">
              <a:defRPr sz="1800">
                <a:solidFill>
                  <a:srgbClr val="000000"/>
                </a:solidFill>
              </a:defRPr>
            </a:pPr>
            <a:r>
              <a:rPr sz="3200">
                <a:solidFill>
                  <a:srgbClr val="FFFFFF"/>
                </a:solidFill>
              </a:rPr>
              <a:t>Triangles</a:t>
            </a:r>
          </a:p>
          <a:p>
            <a:pPr lvl="0">
              <a:defRPr sz="1800">
                <a:solidFill>
                  <a:srgbClr val="000000"/>
                </a:solidFill>
              </a:defRPr>
            </a:pPr>
            <a:r>
              <a:rPr sz="3200">
                <a:solidFill>
                  <a:srgbClr val="FFFFFF"/>
                </a:solidFill>
              </a:rPr>
              <a:t>Differentiation of self vs. fusion</a:t>
            </a:r>
          </a:p>
          <a:p>
            <a:pPr lvl="0">
              <a:defRPr sz="1800">
                <a:solidFill>
                  <a:srgbClr val="000000"/>
                </a:solidFill>
              </a:defRPr>
            </a:pPr>
            <a:r>
              <a:rPr sz="3200">
                <a:solidFill>
                  <a:srgbClr val="FFFFFF"/>
                </a:solidFill>
              </a:rPr>
              <a:t>Nuclear family emotional system</a:t>
            </a:r>
          </a:p>
          <a:p>
            <a:pPr lvl="0">
              <a:defRPr sz="1800">
                <a:solidFill>
                  <a:srgbClr val="000000"/>
                </a:solidFill>
              </a:defRPr>
            </a:pPr>
            <a:r>
              <a:rPr sz="3200">
                <a:solidFill>
                  <a:srgbClr val="FFFFFF"/>
                </a:solidFill>
              </a:rPr>
              <a:t>Family projection process</a:t>
            </a:r>
          </a:p>
          <a:p>
            <a:pPr lvl="0">
              <a:defRPr sz="1800">
                <a:solidFill>
                  <a:srgbClr val="000000"/>
                </a:solidFill>
              </a:defRPr>
            </a:pPr>
            <a:r>
              <a:rPr sz="3200">
                <a:solidFill>
                  <a:srgbClr val="FFFFFF"/>
                </a:solidFill>
              </a:rPr>
              <a:t>Sibling position</a:t>
            </a:r>
          </a:p>
          <a:p>
            <a:pPr lvl="0">
              <a:defRPr sz="1800">
                <a:solidFill>
                  <a:srgbClr val="000000"/>
                </a:solidFill>
              </a:defRPr>
            </a:pPr>
            <a:r>
              <a:rPr sz="3200">
                <a:solidFill>
                  <a:srgbClr val="FFFFFF"/>
                </a:solidFill>
              </a:rPr>
              <a:t>Multigenerational transmission process</a:t>
            </a:r>
          </a:p>
          <a:p>
            <a:pPr lvl="0">
              <a:defRPr sz="1800">
                <a:solidFill>
                  <a:srgbClr val="000000"/>
                </a:solidFill>
              </a:defRPr>
            </a:pPr>
            <a:r>
              <a:rPr sz="3200">
                <a:solidFill>
                  <a:srgbClr val="FFFFFF"/>
                </a:solidFill>
              </a:rPr>
              <a:t>Emotional cut-off</a:t>
            </a:r>
          </a:p>
        </p:txBody>
      </p:sp>
    </p:spTree>
    <p:extLst>
      <p:ext uri="{BB962C8B-B14F-4D97-AF65-F5344CB8AC3E}">
        <p14:creationId xmlns:p14="http://schemas.microsoft.com/office/powerpoint/2010/main" val="414914602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125">
                                            <p:bg/>
                                          </p:spTgt>
                                        </p:tgtEl>
                                        <p:attrNameLst>
                                          <p:attrName>style.visibility</p:attrName>
                                        </p:attrNameLst>
                                      </p:cBhvr>
                                      <p:to>
                                        <p:strVal val="visible"/>
                                      </p:to>
                                    </p:set>
                                    <p:animEffect transition="in" filter="fade">
                                      <p:cBhvr>
                                        <p:cTn id="7" dur="500"/>
                                        <p:tgtEl>
                                          <p:spTgt spid="125">
                                            <p:bg/>
                                          </p:spTgt>
                                        </p:tgtEl>
                                      </p:cBhvr>
                                    </p:animEffect>
                                  </p:childTnLst>
                                </p:cTn>
                              </p:par>
                              <p:par>
                                <p:cTn id="8" presetID="10" presetClass="entr" presetSubtype="0" fill="hold" grpId="0">
                                  <p:stCondLst>
                                    <p:cond delay="0"/>
                                  </p:stCondLst>
                                  <p:iterate>
                                    <p:tmAbs val="0"/>
                                  </p:iterate>
                                  <p:childTnLst>
                                    <p:set>
                                      <p:cBhvr>
                                        <p:cTn id="9" fill="hold"/>
                                        <p:tgtEl>
                                          <p:spTgt spid="125">
                                            <p:txEl>
                                              <p:pRg st="0" end="0"/>
                                            </p:txEl>
                                          </p:spTgt>
                                        </p:tgtEl>
                                        <p:attrNameLst>
                                          <p:attrName>style.visibility</p:attrName>
                                        </p:attrNameLst>
                                      </p:cBhvr>
                                      <p:to>
                                        <p:strVal val="visible"/>
                                      </p:to>
                                    </p:set>
                                    <p:animEffect transition="in" filter="fade">
                                      <p:cBhvr>
                                        <p:cTn id="10" dur="500"/>
                                        <p:tgtEl>
                                          <p:spTgt spid="1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p:tmAbs val="0"/>
                                  </p:iterate>
                                  <p:childTnLst>
                                    <p:set>
                                      <p:cBhvr>
                                        <p:cTn id="14" fill="hold"/>
                                        <p:tgtEl>
                                          <p:spTgt spid="125">
                                            <p:txEl>
                                              <p:pRg st="1" end="1"/>
                                            </p:txEl>
                                          </p:spTgt>
                                        </p:tgtEl>
                                        <p:attrNameLst>
                                          <p:attrName>style.visibility</p:attrName>
                                        </p:attrNameLst>
                                      </p:cBhvr>
                                      <p:to>
                                        <p:strVal val="visible"/>
                                      </p:to>
                                    </p:set>
                                    <p:animEffect transition="in" filter="fade">
                                      <p:cBhvr>
                                        <p:cTn id="15" dur="500"/>
                                        <p:tgtEl>
                                          <p:spTgt spid="12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p:tmAbs val="0"/>
                                  </p:iterate>
                                  <p:childTnLst>
                                    <p:set>
                                      <p:cBhvr>
                                        <p:cTn id="19" fill="hold"/>
                                        <p:tgtEl>
                                          <p:spTgt spid="125">
                                            <p:txEl>
                                              <p:pRg st="2" end="2"/>
                                            </p:txEl>
                                          </p:spTgt>
                                        </p:tgtEl>
                                        <p:attrNameLst>
                                          <p:attrName>style.visibility</p:attrName>
                                        </p:attrNameLst>
                                      </p:cBhvr>
                                      <p:to>
                                        <p:strVal val="visible"/>
                                      </p:to>
                                    </p:set>
                                    <p:animEffect transition="in" filter="fade">
                                      <p:cBhvr>
                                        <p:cTn id="20" dur="500"/>
                                        <p:tgtEl>
                                          <p:spTgt spid="12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p:tmAbs val="0"/>
                                  </p:iterate>
                                  <p:childTnLst>
                                    <p:set>
                                      <p:cBhvr>
                                        <p:cTn id="24" fill="hold"/>
                                        <p:tgtEl>
                                          <p:spTgt spid="125">
                                            <p:txEl>
                                              <p:pRg st="3" end="3"/>
                                            </p:txEl>
                                          </p:spTgt>
                                        </p:tgtEl>
                                        <p:attrNameLst>
                                          <p:attrName>style.visibility</p:attrName>
                                        </p:attrNameLst>
                                      </p:cBhvr>
                                      <p:to>
                                        <p:strVal val="visible"/>
                                      </p:to>
                                    </p:set>
                                    <p:animEffect transition="in" filter="fade">
                                      <p:cBhvr>
                                        <p:cTn id="25" dur="500"/>
                                        <p:tgtEl>
                                          <p:spTgt spid="12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p:tmAbs val="0"/>
                                  </p:iterate>
                                  <p:childTnLst>
                                    <p:set>
                                      <p:cBhvr>
                                        <p:cTn id="29" fill="hold"/>
                                        <p:tgtEl>
                                          <p:spTgt spid="125">
                                            <p:txEl>
                                              <p:pRg st="4" end="4"/>
                                            </p:txEl>
                                          </p:spTgt>
                                        </p:tgtEl>
                                        <p:attrNameLst>
                                          <p:attrName>style.visibility</p:attrName>
                                        </p:attrNameLst>
                                      </p:cBhvr>
                                      <p:to>
                                        <p:strVal val="visible"/>
                                      </p:to>
                                    </p:set>
                                    <p:animEffect transition="in" filter="fade">
                                      <p:cBhvr>
                                        <p:cTn id="30" dur="500"/>
                                        <p:tgtEl>
                                          <p:spTgt spid="12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iterate>
                                    <p:tmAbs val="0"/>
                                  </p:iterate>
                                  <p:childTnLst>
                                    <p:set>
                                      <p:cBhvr>
                                        <p:cTn id="34" fill="hold"/>
                                        <p:tgtEl>
                                          <p:spTgt spid="125">
                                            <p:txEl>
                                              <p:pRg st="5" end="5"/>
                                            </p:txEl>
                                          </p:spTgt>
                                        </p:tgtEl>
                                        <p:attrNameLst>
                                          <p:attrName>style.visibility</p:attrName>
                                        </p:attrNameLst>
                                      </p:cBhvr>
                                      <p:to>
                                        <p:strVal val="visible"/>
                                      </p:to>
                                    </p:set>
                                    <p:animEffect transition="in" filter="fade">
                                      <p:cBhvr>
                                        <p:cTn id="35" dur="500"/>
                                        <p:tgtEl>
                                          <p:spTgt spid="12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iterate>
                                    <p:tmAbs val="0"/>
                                  </p:iterate>
                                  <p:childTnLst>
                                    <p:set>
                                      <p:cBhvr>
                                        <p:cTn id="39" fill="hold"/>
                                        <p:tgtEl>
                                          <p:spTgt spid="125">
                                            <p:txEl>
                                              <p:pRg st="6" end="6"/>
                                            </p:txEl>
                                          </p:spTgt>
                                        </p:tgtEl>
                                        <p:attrNameLst>
                                          <p:attrName>style.visibility</p:attrName>
                                        </p:attrNameLst>
                                      </p:cBhvr>
                                      <p:to>
                                        <p:strVal val="visible"/>
                                      </p:to>
                                    </p:set>
                                    <p:animEffect transition="in" filter="fade">
                                      <p:cBhvr>
                                        <p:cTn id="40" dur="500"/>
                                        <p:tgtEl>
                                          <p:spTgt spid="1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xfrm>
            <a:off x="457200" y="253536"/>
            <a:ext cx="8229600" cy="1143001"/>
          </a:xfrm>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Genograms</a:t>
            </a:r>
          </a:p>
        </p:txBody>
      </p:sp>
      <p:pic>
        <p:nvPicPr>
          <p:cNvPr id="116" name="image3.jpg"/>
          <p:cNvPicPr/>
          <p:nvPr/>
        </p:nvPicPr>
        <p:blipFill>
          <a:blip r:embed="rId3">
            <a:extLst/>
          </a:blip>
          <a:stretch>
            <a:fillRect/>
          </a:stretch>
        </p:blipFill>
        <p:spPr>
          <a:xfrm>
            <a:off x="685800" y="1600200"/>
            <a:ext cx="7924800" cy="48768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a:t>
            </a:r>
            <a:endParaRPr lang="en-US" dirty="0"/>
          </a:p>
        </p:txBody>
      </p:sp>
      <p:sp>
        <p:nvSpPr>
          <p:cNvPr id="3" name="Text Placeholder 2"/>
          <p:cNvSpPr>
            <a:spLocks noGrp="1"/>
          </p:cNvSpPr>
          <p:nvPr>
            <p:ph type="body" idx="1"/>
          </p:nvPr>
        </p:nvSpPr>
        <p:spPr/>
        <p:txBody>
          <a:bodyPr/>
          <a:lstStyle/>
          <a:p>
            <a:r>
              <a:rPr lang="en-US" dirty="0" smtClean="0"/>
              <a:t>Resident presentation of patient genogram</a:t>
            </a:r>
          </a:p>
          <a:p>
            <a:pPr lvl="1"/>
            <a:r>
              <a:rPr lang="en-US" dirty="0" smtClean="0"/>
              <a:t>Presenting problem</a:t>
            </a:r>
          </a:p>
          <a:p>
            <a:pPr lvl="1"/>
            <a:r>
              <a:rPr lang="en-US" dirty="0" smtClean="0"/>
              <a:t>Discussion of family functioning</a:t>
            </a:r>
          </a:p>
          <a:p>
            <a:pPr lvl="1"/>
            <a:r>
              <a:rPr lang="en-US" dirty="0" smtClean="0"/>
              <a:t>Apply and discuss two Bowen concepts</a:t>
            </a:r>
          </a:p>
          <a:p>
            <a:pPr lvl="1"/>
            <a:r>
              <a:rPr lang="en-US" dirty="0" smtClean="0"/>
              <a:t>Discuss treatments/interventions and what level of intervention is being used</a:t>
            </a:r>
          </a:p>
          <a:p>
            <a:pPr lvl="1"/>
            <a:r>
              <a:rPr lang="en-US" dirty="0" smtClean="0"/>
              <a:t>Apply own FOO to case.</a:t>
            </a:r>
          </a:p>
          <a:p>
            <a:pPr marL="411480" lvl="1" indent="0">
              <a:buNone/>
            </a:pPr>
            <a:endParaRPr lang="en-US" dirty="0"/>
          </a:p>
          <a:p>
            <a:endParaRPr lang="en-US" dirty="0"/>
          </a:p>
        </p:txBody>
      </p:sp>
    </p:spTree>
    <p:extLst>
      <p:ext uri="{BB962C8B-B14F-4D97-AF65-F5344CB8AC3E}">
        <p14:creationId xmlns:p14="http://schemas.microsoft.com/office/powerpoint/2010/main" val="14788382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BH Faculty Role</a:t>
            </a:r>
          </a:p>
        </p:txBody>
      </p:sp>
      <p:sp>
        <p:nvSpPr>
          <p:cNvPr id="121" name="Shape 121"/>
          <p:cNvSpPr>
            <a:spLocks noGrp="1"/>
          </p:cNvSpPr>
          <p:nvPr>
            <p:ph type="body" idx="1"/>
          </p:nvPr>
        </p:nvSpPr>
        <p:spPr>
          <a:prstGeom prst="rect">
            <a:avLst/>
          </a:prstGeom>
        </p:spPr>
        <p:txBody>
          <a:bodyPr>
            <a:normAutofit/>
          </a:bodyPr>
          <a:lstStyle/>
          <a:p>
            <a:pPr lvl="0">
              <a:defRPr sz="1800">
                <a:solidFill>
                  <a:srgbClr val="000000"/>
                </a:solidFill>
              </a:defRPr>
            </a:pPr>
            <a:r>
              <a:rPr sz="3200" dirty="0">
                <a:solidFill>
                  <a:srgbClr val="FFFFFF"/>
                </a:solidFill>
              </a:rPr>
              <a:t>Setting safe environment is imperative</a:t>
            </a:r>
          </a:p>
          <a:p>
            <a:pPr lvl="1">
              <a:defRPr sz="1800">
                <a:solidFill>
                  <a:srgbClr val="000000"/>
                </a:solidFill>
              </a:defRPr>
            </a:pPr>
            <a:r>
              <a:rPr sz="3200" dirty="0">
                <a:solidFill>
                  <a:srgbClr val="FFFFFF"/>
                </a:solidFill>
              </a:rPr>
              <a:t>BH Faculty role-models by sharing own </a:t>
            </a:r>
            <a:r>
              <a:rPr sz="3200" dirty="0" smtClean="0">
                <a:solidFill>
                  <a:srgbClr val="FFFFFF"/>
                </a:solidFill>
              </a:rPr>
              <a:t>genogram</a:t>
            </a:r>
            <a:endParaRPr lang="en-US" sz="3200" dirty="0" smtClean="0">
              <a:solidFill>
                <a:srgbClr val="FFFFFF"/>
              </a:solidFill>
            </a:endParaRPr>
          </a:p>
          <a:p>
            <a:pPr lvl="1">
              <a:defRPr sz="1800">
                <a:solidFill>
                  <a:srgbClr val="000000"/>
                </a:solidFill>
              </a:defRPr>
            </a:pPr>
            <a:r>
              <a:rPr lang="en-US" sz="3200" dirty="0" smtClean="0">
                <a:solidFill>
                  <a:srgbClr val="FFFFFF"/>
                </a:solidFill>
              </a:rPr>
              <a:t>Confidentiality </a:t>
            </a:r>
          </a:p>
          <a:p>
            <a:pPr lvl="1">
              <a:defRPr sz="1800">
                <a:solidFill>
                  <a:srgbClr val="000000"/>
                </a:solidFill>
              </a:defRPr>
            </a:pPr>
            <a:r>
              <a:rPr lang="en-US" sz="3200" dirty="0" smtClean="0">
                <a:solidFill>
                  <a:srgbClr val="FFFFFF"/>
                </a:solidFill>
              </a:rPr>
              <a:t>Facilitate vulnerability</a:t>
            </a:r>
          </a:p>
          <a:p>
            <a:pPr lvl="1">
              <a:defRPr sz="1800">
                <a:solidFill>
                  <a:srgbClr val="000000"/>
                </a:solidFill>
              </a:defRPr>
            </a:pPr>
            <a:r>
              <a:rPr lang="en-US" sz="3200" dirty="0" smtClean="0">
                <a:solidFill>
                  <a:srgbClr val="FFFFFF"/>
                </a:solidFill>
              </a:rPr>
              <a:t>Provide supportive feedback</a:t>
            </a:r>
            <a:endParaRPr sz="3200" dirty="0">
              <a:solidFill>
                <a:srgbClr val="FFFFFF"/>
              </a:solidFill>
            </a:endParaRPr>
          </a:p>
        </p:txBody>
      </p:sp>
      <p:sp>
        <p:nvSpPr>
          <p:cNvPr id="122" name="Shape 122"/>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DFE0D4"/>
                </a:solidFill>
              </a:rPr>
              <a:pPr lvl="0">
                <a:defRPr sz="1800">
                  <a:solidFill>
                    <a:srgbClr val="000000"/>
                  </a:solidFill>
                </a:defRPr>
              </a:pPr>
              <a:t>16</a:t>
            </a:fld>
            <a:endParaRPr sz="1600">
              <a:solidFill>
                <a:srgbClr val="DFE0D4"/>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p>
            <a:pPr lvl="0">
              <a:defRPr sz="1800">
                <a:solidFill>
                  <a:srgbClr val="000000"/>
                </a:solidFill>
                <a:effectLst/>
              </a:defRPr>
            </a:pPr>
            <a:r>
              <a:rPr lang="en-US" sz="4600" dirty="0" smtClean="0">
                <a:solidFill>
                  <a:srgbClr val="E7E9CA"/>
                </a:solidFill>
                <a:effectLst>
                  <a:outerShdw blurRad="38100" dist="25500" dir="5400000" rotWithShape="0">
                    <a:srgbClr val="000000">
                      <a:alpha val="75000"/>
                    </a:srgbClr>
                  </a:outerShdw>
                </a:effectLst>
              </a:rPr>
              <a:t>Family </a:t>
            </a:r>
            <a:r>
              <a:rPr sz="4600" dirty="0" smtClean="0">
                <a:solidFill>
                  <a:srgbClr val="E7E9CA"/>
                </a:solidFill>
                <a:effectLst>
                  <a:outerShdw blurRad="38100" dist="25500" dir="5400000" rotWithShape="0">
                    <a:srgbClr val="000000">
                      <a:alpha val="75000"/>
                    </a:srgbClr>
                  </a:outerShdw>
                </a:effectLst>
              </a:rPr>
              <a:t>Concepts </a:t>
            </a:r>
            <a:r>
              <a:rPr lang="en-US" sz="4600" dirty="0" smtClean="0">
                <a:solidFill>
                  <a:srgbClr val="E7E9CA"/>
                </a:solidFill>
                <a:effectLst>
                  <a:outerShdw blurRad="38100" dist="25500" dir="5400000" rotWithShape="0">
                    <a:srgbClr val="000000">
                      <a:alpha val="75000"/>
                    </a:srgbClr>
                  </a:outerShdw>
                </a:effectLst>
              </a:rPr>
              <a:t>Discussed</a:t>
            </a:r>
            <a:endParaRPr sz="4600" dirty="0">
              <a:solidFill>
                <a:srgbClr val="E7E9CA"/>
              </a:solidFill>
              <a:effectLst>
                <a:outerShdw blurRad="38100" dist="25500" dir="5400000" rotWithShape="0">
                  <a:srgbClr val="000000">
                    <a:alpha val="75000"/>
                  </a:srgbClr>
                </a:outerShdw>
              </a:effectLst>
            </a:endParaRPr>
          </a:p>
        </p:txBody>
      </p:sp>
      <p:sp>
        <p:nvSpPr>
          <p:cNvPr id="132" name="Shape 132"/>
          <p:cNvSpPr>
            <a:spLocks noGrp="1"/>
          </p:cNvSpPr>
          <p:nvPr>
            <p:ph type="body" idx="1"/>
          </p:nvPr>
        </p:nvSpPr>
        <p:spPr>
          <a:prstGeom prst="rect">
            <a:avLst/>
          </a:prstGeom>
        </p:spPr>
        <p:txBody>
          <a:bodyPr/>
          <a:lstStyle/>
          <a:p>
            <a:pPr lvl="0">
              <a:defRPr sz="1800">
                <a:solidFill>
                  <a:srgbClr val="000000"/>
                </a:solidFill>
              </a:defRPr>
            </a:pPr>
            <a:r>
              <a:rPr sz="3200">
                <a:solidFill>
                  <a:srgbClr val="FFFFFF"/>
                </a:solidFill>
              </a:rPr>
              <a:t>Marital/Divorce</a:t>
            </a:r>
          </a:p>
          <a:p>
            <a:pPr lvl="0">
              <a:defRPr sz="1800">
                <a:solidFill>
                  <a:srgbClr val="000000"/>
                </a:solidFill>
              </a:defRPr>
            </a:pPr>
            <a:r>
              <a:rPr sz="3200">
                <a:solidFill>
                  <a:srgbClr val="FFFFFF"/>
                </a:solidFill>
              </a:rPr>
              <a:t>Adoption</a:t>
            </a:r>
          </a:p>
          <a:p>
            <a:pPr lvl="0">
              <a:defRPr sz="1800">
                <a:solidFill>
                  <a:srgbClr val="000000"/>
                </a:solidFill>
              </a:defRPr>
            </a:pPr>
            <a:r>
              <a:rPr sz="3200">
                <a:solidFill>
                  <a:srgbClr val="FFFFFF"/>
                </a:solidFill>
              </a:rPr>
              <a:t>Step-parenting</a:t>
            </a:r>
          </a:p>
          <a:p>
            <a:pPr lvl="0">
              <a:defRPr sz="1800">
                <a:solidFill>
                  <a:srgbClr val="000000"/>
                </a:solidFill>
              </a:defRPr>
            </a:pPr>
            <a:r>
              <a:rPr sz="3200">
                <a:solidFill>
                  <a:srgbClr val="FFFFFF"/>
                </a:solidFill>
              </a:rPr>
              <a:t>Infertility/Pregnancy Loss</a:t>
            </a:r>
          </a:p>
          <a:p>
            <a:pPr lvl="0">
              <a:defRPr sz="1800">
                <a:solidFill>
                  <a:srgbClr val="000000"/>
                </a:solidFill>
              </a:defRPr>
            </a:pPr>
            <a:r>
              <a:rPr sz="3200">
                <a:solidFill>
                  <a:srgbClr val="FFFFFF"/>
                </a:solidFill>
              </a:rPr>
              <a:t>Death, Health, Illness</a:t>
            </a:r>
          </a:p>
          <a:p>
            <a:pPr lvl="0">
              <a:defRPr sz="1800">
                <a:solidFill>
                  <a:srgbClr val="000000"/>
                </a:solidFill>
              </a:defRPr>
            </a:pPr>
            <a:r>
              <a:rPr sz="3200">
                <a:solidFill>
                  <a:srgbClr val="FFFFFF"/>
                </a:solidFill>
              </a:rPr>
              <a:t>Mental Illness</a:t>
            </a:r>
          </a:p>
          <a:p>
            <a:pPr lvl="0">
              <a:defRPr sz="1800">
                <a:solidFill>
                  <a:srgbClr val="000000"/>
                </a:solidFill>
              </a:defRPr>
            </a:pPr>
            <a:r>
              <a:rPr sz="3200">
                <a:solidFill>
                  <a:srgbClr val="FFFFFF"/>
                </a:solidFill>
              </a:rPr>
              <a:t>Addiction</a:t>
            </a:r>
          </a:p>
          <a:p>
            <a:pPr lvl="0">
              <a:defRPr sz="1800">
                <a:solidFill>
                  <a:srgbClr val="000000"/>
                </a:solidFill>
              </a:defRPr>
            </a:pPr>
            <a:r>
              <a:rPr sz="3200">
                <a:solidFill>
                  <a:srgbClr val="FFFFFF"/>
                </a:solidFill>
              </a:rPr>
              <a:t>Race</a:t>
            </a:r>
          </a:p>
          <a:p>
            <a:pPr lvl="0">
              <a:defRPr sz="1800">
                <a:solidFill>
                  <a:srgbClr val="000000"/>
                </a:solidFill>
              </a:defRPr>
            </a:pPr>
            <a:r>
              <a:rPr sz="3200">
                <a:solidFill>
                  <a:srgbClr val="FFFFFF"/>
                </a:solidFill>
              </a:rPr>
              <a:t>Culture</a:t>
            </a:r>
          </a:p>
          <a:p>
            <a:pPr lvl="0">
              <a:defRPr sz="1800">
                <a:solidFill>
                  <a:srgbClr val="000000"/>
                </a:solidFill>
              </a:defRPr>
            </a:pPr>
            <a:r>
              <a:rPr sz="3200">
                <a:solidFill>
                  <a:srgbClr val="FFFFFF"/>
                </a:solidFill>
              </a:rPr>
              <a:t>Spirituality</a:t>
            </a:r>
          </a:p>
        </p:txBody>
      </p:sp>
      <p:sp>
        <p:nvSpPr>
          <p:cNvPr id="133" name="Shape 133"/>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DFE0D4"/>
                </a:solidFill>
              </a:rPr>
              <a:pPr lvl="0">
                <a:defRPr sz="1800">
                  <a:solidFill>
                    <a:srgbClr val="000000"/>
                  </a:solidFill>
                </a:defRPr>
              </a:pPr>
              <a:t>17</a:t>
            </a:fld>
            <a:endParaRPr sz="1600">
              <a:solidFill>
                <a:srgbClr val="DFE0D4"/>
              </a:solidFill>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normAutofit/>
          </a:bodyPr>
          <a:lstStyle/>
          <a:p>
            <a:pPr lvl="0">
              <a:defRPr sz="1800">
                <a:solidFill>
                  <a:srgbClr val="000000"/>
                </a:solidFill>
                <a:effectLst/>
              </a:defRPr>
            </a:pPr>
            <a:r>
              <a:rPr sz="4600" dirty="0">
                <a:solidFill>
                  <a:srgbClr val="E7E9CA"/>
                </a:solidFill>
                <a:effectLst>
                  <a:outerShdw blurRad="38100" dist="25500" dir="5400000" rotWithShape="0">
                    <a:srgbClr val="000000">
                      <a:alpha val="75000"/>
                    </a:srgbClr>
                  </a:outerShdw>
                </a:effectLst>
              </a:rPr>
              <a:t>Milestones: </a:t>
            </a:r>
            <a:r>
              <a:rPr sz="4600" dirty="0" err="1" smtClean="0">
                <a:solidFill>
                  <a:srgbClr val="E7E9CA"/>
                </a:solidFill>
                <a:effectLst>
                  <a:outerShdw blurRad="38100" dist="25500" dir="5400000" rotWithShape="0">
                    <a:srgbClr val="000000">
                      <a:alpha val="75000"/>
                    </a:srgbClr>
                  </a:outerShdw>
                </a:effectLst>
              </a:rPr>
              <a:t>Subcompetencies</a:t>
            </a:r>
            <a:endParaRPr sz="4600" dirty="0">
              <a:solidFill>
                <a:srgbClr val="E7E9CA"/>
              </a:solidFill>
              <a:effectLst>
                <a:outerShdw blurRad="38100" dist="25500" dir="5400000" rotWithShape="0">
                  <a:srgbClr val="000000">
                    <a:alpha val="75000"/>
                  </a:srgbClr>
                </a:outerShdw>
              </a:effectLst>
            </a:endParaRPr>
          </a:p>
        </p:txBody>
      </p:sp>
      <p:sp>
        <p:nvSpPr>
          <p:cNvPr id="140" name="Shape 140"/>
          <p:cNvSpPr>
            <a:spLocks noGrp="1"/>
          </p:cNvSpPr>
          <p:nvPr>
            <p:ph type="body" idx="1"/>
          </p:nvPr>
        </p:nvSpPr>
        <p:spPr>
          <a:prstGeom prst="rect">
            <a:avLst/>
          </a:prstGeom>
        </p:spPr>
        <p:txBody>
          <a:bodyPr/>
          <a:lstStyle/>
          <a:p>
            <a:pPr marL="182562" lvl="0" indent="-182562">
              <a:defRPr sz="1800">
                <a:solidFill>
                  <a:srgbClr val="000000"/>
                </a:solidFill>
              </a:defRPr>
            </a:pPr>
            <a:endParaRPr sz="2000" dirty="0">
              <a:solidFill>
                <a:srgbClr val="FFFFFF"/>
              </a:solidFill>
            </a:endParaRPr>
          </a:p>
          <a:p>
            <a:pPr marL="182562" lvl="0" indent="-182562">
              <a:defRPr sz="1800">
                <a:solidFill>
                  <a:srgbClr val="000000"/>
                </a:solidFill>
              </a:defRPr>
            </a:pPr>
            <a:r>
              <a:rPr sz="2000" dirty="0">
                <a:solidFill>
                  <a:srgbClr val="FFFFFF"/>
                </a:solidFill>
              </a:rPr>
              <a:t>PC3 - Partners w/ the patient, family and community to improve health through disease prevention and health promotion</a:t>
            </a:r>
          </a:p>
          <a:p>
            <a:pPr marL="182562" lvl="0" indent="-182562">
              <a:defRPr sz="1800">
                <a:solidFill>
                  <a:srgbClr val="000000"/>
                </a:solidFill>
              </a:defRPr>
            </a:pPr>
            <a:endParaRPr sz="2000" dirty="0">
              <a:solidFill>
                <a:srgbClr val="FFFFFF"/>
              </a:solidFill>
            </a:endParaRPr>
          </a:p>
          <a:p>
            <a:pPr marL="182562" lvl="0" indent="-182562">
              <a:defRPr sz="1800">
                <a:solidFill>
                  <a:srgbClr val="000000"/>
                </a:solidFill>
              </a:defRPr>
            </a:pPr>
            <a:r>
              <a:rPr sz="2000" dirty="0">
                <a:solidFill>
                  <a:srgbClr val="FFFFFF"/>
                </a:solidFill>
              </a:rPr>
              <a:t>PROF4 - Maintains emotional, physical, and mental health and pursues continual personal and professional growth</a:t>
            </a:r>
          </a:p>
          <a:p>
            <a:pPr marL="182562" lvl="0" indent="-182562">
              <a:defRPr sz="1800">
                <a:solidFill>
                  <a:srgbClr val="000000"/>
                </a:solidFill>
              </a:defRPr>
            </a:pPr>
            <a:endParaRPr sz="2000" dirty="0">
              <a:solidFill>
                <a:srgbClr val="FFFFFF"/>
              </a:solidFill>
            </a:endParaRPr>
          </a:p>
          <a:p>
            <a:pPr marL="182562" lvl="0" indent="-182562">
              <a:defRPr sz="1800">
                <a:solidFill>
                  <a:srgbClr val="000000"/>
                </a:solidFill>
              </a:defRPr>
            </a:pPr>
            <a:r>
              <a:rPr sz="2000" dirty="0">
                <a:solidFill>
                  <a:srgbClr val="FFFFFF"/>
                </a:solidFill>
              </a:rPr>
              <a:t>PBLI 2 - Demonstrates self-directed learning. Ex. Residents identifying their own biases, how to deal with them, how they interfere then revise their approach to patient care. </a:t>
            </a:r>
          </a:p>
        </p:txBody>
      </p:sp>
      <p:sp>
        <p:nvSpPr>
          <p:cNvPr id="141" name="Shape 141"/>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DFE0D4"/>
                </a:solidFill>
              </a:rPr>
              <a:pPr lvl="0">
                <a:defRPr sz="1800">
                  <a:solidFill>
                    <a:srgbClr val="000000"/>
                  </a:solidFill>
                </a:defRPr>
              </a:pPr>
              <a:t>18</a:t>
            </a:fld>
            <a:endParaRPr sz="1600">
              <a:solidFill>
                <a:srgbClr val="DFE0D4"/>
              </a:solid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71452228"/>
              </p:ext>
            </p:extLst>
          </p:nvPr>
        </p:nvGraphicFramePr>
        <p:xfrm>
          <a:off x="228600" y="838199"/>
          <a:ext cx="8915399" cy="6208344"/>
        </p:xfrm>
        <a:graphic>
          <a:graphicData uri="http://schemas.openxmlformats.org/drawingml/2006/table">
            <a:tbl>
              <a:tblPr firstRow="1" firstCol="1" bandRow="1">
                <a:tableStyleId>{5940675A-B579-460E-94D1-54222C63F5DA}</a:tableStyleId>
              </a:tblPr>
              <a:tblGrid>
                <a:gridCol w="5885895"/>
                <a:gridCol w="952130"/>
                <a:gridCol w="1038687"/>
                <a:gridCol w="1038687"/>
              </a:tblGrid>
              <a:tr h="822053">
                <a:tc>
                  <a:txBody>
                    <a:bodyPr/>
                    <a:lstStyle/>
                    <a:p>
                      <a:pPr marL="0" marR="0">
                        <a:lnSpc>
                          <a:spcPct val="115000"/>
                        </a:lnSpc>
                        <a:spcBef>
                          <a:spcPts val="0"/>
                        </a:spcBef>
                        <a:spcAft>
                          <a:spcPts val="0"/>
                        </a:spcAft>
                      </a:pPr>
                      <a:r>
                        <a:rPr lang="en-US" sz="1600" dirty="0">
                          <a:solidFill>
                            <a:schemeClr val="bg1"/>
                          </a:solidFill>
                          <a:effectLst/>
                        </a:rPr>
                        <a:t>Question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Pre-Test Mean Score</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Post-Test Mean Score</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1000"/>
                        </a:spcBef>
                        <a:spcAft>
                          <a:spcPts val="0"/>
                        </a:spcAft>
                      </a:pPr>
                      <a:r>
                        <a:rPr lang="en-US" sz="1600" dirty="0">
                          <a:solidFill>
                            <a:schemeClr val="bg1"/>
                          </a:solidFill>
                          <a:effectLst/>
                        </a:rPr>
                        <a:t>P-Value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2015">
                <a:tc>
                  <a:txBody>
                    <a:bodyPr/>
                    <a:lstStyle/>
                    <a:p>
                      <a:pPr marL="0" marR="0">
                        <a:lnSpc>
                          <a:spcPct val="115000"/>
                        </a:lnSpc>
                        <a:spcBef>
                          <a:spcPts val="0"/>
                        </a:spcBef>
                        <a:spcAft>
                          <a:spcPts val="0"/>
                        </a:spcAft>
                      </a:pPr>
                      <a:r>
                        <a:rPr lang="en-US" sz="1600" dirty="0">
                          <a:solidFill>
                            <a:schemeClr val="bg1"/>
                          </a:solidFill>
                          <a:effectLst/>
                        </a:rPr>
                        <a:t>How well do you feel you know the mechanics of making genograms?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3.35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8.45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bg1"/>
                          </a:solidFill>
                          <a:effectLst/>
                        </a:rPr>
                        <a:t>&lt;0.05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9608">
                <a:tc>
                  <a:txBody>
                    <a:bodyPr/>
                    <a:lstStyle/>
                    <a:p>
                      <a:pPr marL="0" marR="0">
                        <a:lnSpc>
                          <a:spcPct val="115000"/>
                        </a:lnSpc>
                        <a:spcBef>
                          <a:spcPts val="0"/>
                        </a:spcBef>
                        <a:spcAft>
                          <a:spcPts val="0"/>
                        </a:spcAft>
                      </a:pPr>
                      <a:r>
                        <a:rPr lang="en-US" sz="1600">
                          <a:solidFill>
                            <a:schemeClr val="bg1"/>
                          </a:solidFill>
                          <a:effectLst/>
                        </a:rPr>
                        <a:t>How confident are you in using genograms in family practice?</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1.95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7.70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bg1"/>
                          </a:solidFill>
                          <a:effectLst/>
                        </a:rPr>
                        <a:t>&lt;0.05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2015">
                <a:tc>
                  <a:txBody>
                    <a:bodyPr/>
                    <a:lstStyle/>
                    <a:p>
                      <a:pPr marL="0" marR="0">
                        <a:lnSpc>
                          <a:spcPct val="115000"/>
                        </a:lnSpc>
                        <a:spcBef>
                          <a:spcPts val="0"/>
                        </a:spcBef>
                        <a:spcAft>
                          <a:spcPts val="0"/>
                        </a:spcAft>
                      </a:pPr>
                      <a:r>
                        <a:rPr lang="en-US" sz="1600" dirty="0">
                          <a:solidFill>
                            <a:schemeClr val="bg1"/>
                          </a:solidFill>
                          <a:effectLst/>
                        </a:rPr>
                        <a:t>How confident are you in your ability to identify strengths and challenges that exist within families?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4.30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7.25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bg1"/>
                          </a:solidFill>
                          <a:effectLst/>
                        </a:rPr>
                        <a:t>&lt;0.05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2015">
                <a:tc>
                  <a:txBody>
                    <a:bodyPr/>
                    <a:lstStyle/>
                    <a:p>
                      <a:pPr marL="0" marR="0">
                        <a:lnSpc>
                          <a:spcPct val="115000"/>
                        </a:lnSpc>
                        <a:spcBef>
                          <a:spcPts val="0"/>
                        </a:spcBef>
                        <a:spcAft>
                          <a:spcPts val="0"/>
                        </a:spcAft>
                      </a:pPr>
                      <a:r>
                        <a:rPr lang="en-US" sz="1600" dirty="0">
                          <a:solidFill>
                            <a:schemeClr val="bg1"/>
                          </a:solidFill>
                          <a:effectLst/>
                        </a:rPr>
                        <a:t>How confident are you in your understanding of Family Systems Theory?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2.50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7.25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bg1"/>
                          </a:solidFill>
                          <a:effectLst/>
                        </a:rPr>
                        <a:t>&lt;0.05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2015">
                <a:tc>
                  <a:txBody>
                    <a:bodyPr/>
                    <a:lstStyle/>
                    <a:p>
                      <a:pPr marL="0" marR="0">
                        <a:lnSpc>
                          <a:spcPct val="115000"/>
                        </a:lnSpc>
                        <a:spcBef>
                          <a:spcPts val="0"/>
                        </a:spcBef>
                        <a:spcAft>
                          <a:spcPts val="0"/>
                        </a:spcAft>
                      </a:pPr>
                      <a:r>
                        <a:rPr lang="en-US" sz="1600" dirty="0">
                          <a:solidFill>
                            <a:schemeClr val="bg1"/>
                          </a:solidFill>
                          <a:effectLst/>
                        </a:rPr>
                        <a:t>How confident are you in your ability to use family systems to formulate assessment and intervention plans for patients?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2.00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6.90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bg1"/>
                          </a:solidFill>
                          <a:effectLst/>
                        </a:rPr>
                        <a:t>&lt;0.05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2015">
                <a:tc>
                  <a:txBody>
                    <a:bodyPr/>
                    <a:lstStyle/>
                    <a:p>
                      <a:pPr marL="0" marR="0">
                        <a:lnSpc>
                          <a:spcPct val="115000"/>
                        </a:lnSpc>
                        <a:spcBef>
                          <a:spcPts val="0"/>
                        </a:spcBef>
                        <a:spcAft>
                          <a:spcPts val="0"/>
                        </a:spcAft>
                      </a:pPr>
                      <a:r>
                        <a:rPr lang="en-US" sz="1600" dirty="0">
                          <a:solidFill>
                            <a:schemeClr val="bg1"/>
                          </a:solidFill>
                          <a:effectLst/>
                        </a:rPr>
                        <a:t>How confident are you in your ability to understand how families and family dynamics play a role in a patient’s health?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4.70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8.10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bg1"/>
                          </a:solidFill>
                          <a:effectLst/>
                        </a:rPr>
                        <a:t>&lt;0.05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2015">
                <a:tc>
                  <a:txBody>
                    <a:bodyPr/>
                    <a:lstStyle/>
                    <a:p>
                      <a:pPr marL="0" marR="0">
                        <a:lnSpc>
                          <a:spcPct val="115000"/>
                        </a:lnSpc>
                        <a:spcBef>
                          <a:spcPts val="0"/>
                        </a:spcBef>
                        <a:spcAft>
                          <a:spcPts val="0"/>
                        </a:spcAft>
                      </a:pPr>
                      <a:r>
                        <a:rPr lang="en-US" sz="1600" dirty="0">
                          <a:solidFill>
                            <a:schemeClr val="bg1"/>
                          </a:solidFill>
                          <a:effectLst/>
                        </a:rPr>
                        <a:t>How confident are you in your understanding of intergenerational trauma?</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3.60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7.33</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bg1"/>
                          </a:solidFill>
                          <a:effectLst/>
                        </a:rPr>
                        <a:t>&lt;0.05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2015">
                <a:tc>
                  <a:txBody>
                    <a:bodyPr/>
                    <a:lstStyle/>
                    <a:p>
                      <a:pPr marL="0" marR="0">
                        <a:lnSpc>
                          <a:spcPct val="115000"/>
                        </a:lnSpc>
                        <a:spcBef>
                          <a:spcPts val="0"/>
                        </a:spcBef>
                        <a:spcAft>
                          <a:spcPts val="0"/>
                        </a:spcAft>
                      </a:pPr>
                      <a:r>
                        <a:rPr lang="en-US" sz="1600" dirty="0">
                          <a:solidFill>
                            <a:schemeClr val="bg1"/>
                          </a:solidFill>
                          <a:effectLst/>
                        </a:rPr>
                        <a:t>How confident are you in your communication and interviewing skills?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6.65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7.98</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bg1"/>
                          </a:solidFill>
                          <a:effectLst/>
                        </a:rPr>
                        <a:t>&lt;0.05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2015">
                <a:tc>
                  <a:txBody>
                    <a:bodyPr/>
                    <a:lstStyle/>
                    <a:p>
                      <a:pPr marL="0" marR="0">
                        <a:lnSpc>
                          <a:spcPct val="115000"/>
                        </a:lnSpc>
                        <a:spcBef>
                          <a:spcPts val="0"/>
                        </a:spcBef>
                        <a:spcAft>
                          <a:spcPts val="0"/>
                        </a:spcAft>
                      </a:pPr>
                      <a:r>
                        <a:rPr lang="en-US" sz="1600" dirty="0">
                          <a:solidFill>
                            <a:schemeClr val="bg1"/>
                          </a:solidFill>
                          <a:effectLst/>
                        </a:rPr>
                        <a:t>How confident are you in your interviewing skills with patients and families with history of trauma?</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4.20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bg1"/>
                          </a:solidFill>
                          <a:effectLst/>
                        </a:rPr>
                        <a:t>6.77</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bg1"/>
                          </a:solidFill>
                          <a:effectLst/>
                        </a:rPr>
                        <a:t>&lt;0.05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2015">
                <a:tc>
                  <a:txBody>
                    <a:bodyPr/>
                    <a:lstStyle/>
                    <a:p>
                      <a:pPr marL="0" marR="0">
                        <a:lnSpc>
                          <a:spcPct val="115000"/>
                        </a:lnSpc>
                        <a:spcBef>
                          <a:spcPts val="0"/>
                        </a:spcBef>
                        <a:spcAft>
                          <a:spcPts val="0"/>
                        </a:spcAft>
                      </a:pPr>
                      <a:r>
                        <a:rPr lang="en-US" sz="1600" dirty="0">
                          <a:solidFill>
                            <a:schemeClr val="bg1"/>
                          </a:solidFill>
                          <a:effectLst/>
                        </a:rPr>
                        <a:t>How confident are you in your ability to connect with patients/families with emotional neutrality?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bg1"/>
                          </a:solidFill>
                          <a:effectLst/>
                        </a:rPr>
                        <a:t>5.05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bg1"/>
                          </a:solidFill>
                          <a:effectLst/>
                        </a:rPr>
                        <a:t>7.40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bg1"/>
                          </a:solidFill>
                          <a:effectLst/>
                        </a:rPr>
                        <a:t>&lt;0.05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152400" y="0"/>
            <a:ext cx="9144000" cy="646331"/>
          </a:xfrm>
          <a:prstGeom prst="rect">
            <a:avLst/>
          </a:prstGeom>
        </p:spPr>
        <p:txBody>
          <a:bodyPr wrap="square">
            <a:spAutoFit/>
          </a:bodyPr>
          <a:lstStyle/>
          <a:p>
            <a:r>
              <a:rPr lang="en-US" b="1" dirty="0">
                <a:solidFill>
                  <a:schemeClr val="bg1"/>
                </a:solidFill>
                <a:latin typeface="Arial" panose="020B0604020202020204" pitchFamily="34" charset="0"/>
                <a:ea typeface="Calibri" panose="020F0502020204030204" pitchFamily="34" charset="0"/>
              </a:rPr>
              <a:t>Questions with 11-point rating scale (0-10). Pre- and post-curriculum responses averaged for all residents. All p-values less than 0.005.</a:t>
            </a:r>
            <a:endParaRPr lang="en-US" dirty="0">
              <a:solidFill>
                <a:schemeClr val="bg1"/>
              </a:solidFill>
            </a:endParaRPr>
          </a:p>
        </p:txBody>
      </p:sp>
    </p:spTree>
    <p:extLst>
      <p:ext uri="{BB962C8B-B14F-4D97-AF65-F5344CB8AC3E}">
        <p14:creationId xmlns:p14="http://schemas.microsoft.com/office/powerpoint/2010/main" val="17231470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Text Placeholder 2"/>
          <p:cNvSpPr>
            <a:spLocks noGrp="1"/>
          </p:cNvSpPr>
          <p:nvPr>
            <p:ph type="body" idx="1"/>
          </p:nvPr>
        </p:nvSpPr>
        <p:spPr/>
        <p:txBody>
          <a:bodyPr/>
          <a:lstStyle/>
          <a:p>
            <a:r>
              <a:rPr lang="en-US" dirty="0" smtClean="0"/>
              <a:t>We have no conflicts to disclose.</a:t>
            </a:r>
            <a:endParaRPr lang="en-US" dirty="0"/>
          </a:p>
        </p:txBody>
      </p:sp>
    </p:spTree>
    <p:extLst>
      <p:ext uri="{BB962C8B-B14F-4D97-AF65-F5344CB8AC3E}">
        <p14:creationId xmlns:p14="http://schemas.microsoft.com/office/powerpoint/2010/main" val="176145831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1740157"/>
              </p:ext>
            </p:extLst>
          </p:nvPr>
        </p:nvGraphicFramePr>
        <p:xfrm>
          <a:off x="152400" y="533400"/>
          <a:ext cx="8991600" cy="6449568"/>
        </p:xfrm>
        <a:graphic>
          <a:graphicData uri="http://schemas.openxmlformats.org/drawingml/2006/table">
            <a:tbl>
              <a:tblPr firstRow="1" firstCol="1" bandRow="1">
                <a:tableStyleId>{5940675A-B579-460E-94D1-54222C63F5DA}</a:tableStyleId>
              </a:tblPr>
              <a:tblGrid>
                <a:gridCol w="5936202"/>
                <a:gridCol w="960268"/>
                <a:gridCol w="1047565"/>
                <a:gridCol w="1047565"/>
              </a:tblGrid>
              <a:tr h="541708">
                <a:tc>
                  <a:txBody>
                    <a:bodyPr/>
                    <a:lstStyle/>
                    <a:p>
                      <a:pPr marL="0" marR="0">
                        <a:lnSpc>
                          <a:spcPct val="115000"/>
                        </a:lnSpc>
                        <a:spcBef>
                          <a:spcPts val="0"/>
                        </a:spcBef>
                        <a:spcAft>
                          <a:spcPts val="0"/>
                        </a:spcAft>
                      </a:pPr>
                      <a:r>
                        <a:rPr lang="en-US" sz="1600" dirty="0">
                          <a:solidFill>
                            <a:schemeClr val="bg1"/>
                          </a:solidFill>
                          <a:effectLst/>
                        </a:rPr>
                        <a:t>How well do you know how your own family-of-origin affects your care with patients?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4.60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8.30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&lt;0.05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46575">
                <a:tc>
                  <a:txBody>
                    <a:bodyPr/>
                    <a:lstStyle/>
                    <a:p>
                      <a:pPr marL="0" marR="0">
                        <a:lnSpc>
                          <a:spcPct val="115000"/>
                        </a:lnSpc>
                        <a:spcBef>
                          <a:spcPts val="0"/>
                        </a:spcBef>
                        <a:spcAft>
                          <a:spcPts val="0"/>
                        </a:spcAft>
                      </a:pPr>
                      <a:r>
                        <a:rPr lang="en-US" sz="1600" dirty="0">
                          <a:solidFill>
                            <a:schemeClr val="bg1"/>
                          </a:solidFill>
                          <a:effectLst/>
                        </a:rPr>
                        <a:t>How confident are you in your ability to coordinate team-based care for a family of patients to optimize their health?</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5.20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7.75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&lt;0.05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46575">
                <a:tc>
                  <a:txBody>
                    <a:bodyPr/>
                    <a:lstStyle/>
                    <a:p>
                      <a:pPr marL="0" marR="0">
                        <a:lnSpc>
                          <a:spcPct val="115000"/>
                        </a:lnSpc>
                        <a:spcBef>
                          <a:spcPts val="0"/>
                        </a:spcBef>
                        <a:spcAft>
                          <a:spcPts val="0"/>
                        </a:spcAft>
                      </a:pPr>
                      <a:r>
                        <a:rPr lang="en-US" sz="1600" dirty="0">
                          <a:solidFill>
                            <a:schemeClr val="bg1"/>
                          </a:solidFill>
                          <a:effectLst/>
                        </a:rPr>
                        <a:t>How confident are you in your ability to use family systems approaches to improve patient safety?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3.00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6.90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&lt;0.05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821587">
                <a:tc>
                  <a:txBody>
                    <a:bodyPr/>
                    <a:lstStyle/>
                    <a:p>
                      <a:pPr marL="0" marR="0">
                        <a:lnSpc>
                          <a:spcPct val="115000"/>
                        </a:lnSpc>
                        <a:spcBef>
                          <a:spcPts val="0"/>
                        </a:spcBef>
                        <a:spcAft>
                          <a:spcPts val="0"/>
                        </a:spcAft>
                      </a:pPr>
                      <a:r>
                        <a:rPr lang="en-US" sz="1600" dirty="0">
                          <a:solidFill>
                            <a:schemeClr val="bg1"/>
                          </a:solidFill>
                          <a:effectLst/>
                        </a:rPr>
                        <a:t>How confident are you in your ability to understand how ethnicity, culture, socioeconomic status, religion, sexual orientation affect family systems?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4.95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7.70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&lt;0.05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41708">
                <a:tc>
                  <a:txBody>
                    <a:bodyPr/>
                    <a:lstStyle/>
                    <a:p>
                      <a:pPr marL="0" marR="0">
                        <a:lnSpc>
                          <a:spcPct val="115000"/>
                        </a:lnSpc>
                        <a:spcBef>
                          <a:spcPts val="0"/>
                        </a:spcBef>
                        <a:spcAft>
                          <a:spcPts val="0"/>
                        </a:spcAft>
                      </a:pPr>
                      <a:r>
                        <a:rPr lang="en-US" sz="1600" dirty="0">
                          <a:solidFill>
                            <a:schemeClr val="bg1"/>
                          </a:solidFill>
                          <a:effectLst/>
                        </a:rPr>
                        <a:t>How confident are you in your ability to understand how the following concept affects families? Marital/Divorce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5.30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7.30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&lt;0.05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41708">
                <a:tc>
                  <a:txBody>
                    <a:bodyPr/>
                    <a:lstStyle/>
                    <a:p>
                      <a:pPr marL="0" marR="0">
                        <a:lnSpc>
                          <a:spcPct val="115000"/>
                        </a:lnSpc>
                        <a:spcBef>
                          <a:spcPts val="0"/>
                        </a:spcBef>
                        <a:spcAft>
                          <a:spcPts val="0"/>
                        </a:spcAft>
                      </a:pPr>
                      <a:r>
                        <a:rPr lang="en-US" sz="1600" dirty="0">
                          <a:solidFill>
                            <a:schemeClr val="bg1"/>
                          </a:solidFill>
                          <a:effectLst/>
                        </a:rPr>
                        <a:t>How confident are you in your ability to understand how the following concept affects families? Adoption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4.10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6.40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&lt;0.05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41708">
                <a:tc>
                  <a:txBody>
                    <a:bodyPr/>
                    <a:lstStyle/>
                    <a:p>
                      <a:pPr marL="0" marR="0">
                        <a:lnSpc>
                          <a:spcPct val="115000"/>
                        </a:lnSpc>
                        <a:spcBef>
                          <a:spcPts val="0"/>
                        </a:spcBef>
                        <a:spcAft>
                          <a:spcPts val="0"/>
                        </a:spcAft>
                      </a:pPr>
                      <a:r>
                        <a:rPr lang="en-US" sz="1600" dirty="0">
                          <a:solidFill>
                            <a:schemeClr val="bg1"/>
                          </a:solidFill>
                          <a:effectLst/>
                        </a:rPr>
                        <a:t>How confident are you in your ability to understand how the following concept affects families? Step-parenting</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3.85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6.60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&lt;0.05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41708">
                <a:tc>
                  <a:txBody>
                    <a:bodyPr/>
                    <a:lstStyle/>
                    <a:p>
                      <a:pPr marL="0" marR="0">
                        <a:lnSpc>
                          <a:spcPct val="115000"/>
                        </a:lnSpc>
                        <a:spcBef>
                          <a:spcPts val="0"/>
                        </a:spcBef>
                        <a:spcAft>
                          <a:spcPts val="0"/>
                        </a:spcAft>
                      </a:pPr>
                      <a:r>
                        <a:rPr lang="en-US" sz="1600" dirty="0">
                          <a:solidFill>
                            <a:schemeClr val="bg1"/>
                          </a:solidFill>
                          <a:effectLst/>
                        </a:rPr>
                        <a:t>How confident are you in your ability to understand how the following concept affects families? Infertility/Pregnancy loss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bg1"/>
                          </a:solidFill>
                          <a:effectLst/>
                        </a:rPr>
                        <a:t>4.70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6.93</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&lt;0.05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41708">
                <a:tc>
                  <a:txBody>
                    <a:bodyPr/>
                    <a:lstStyle/>
                    <a:p>
                      <a:pPr marL="0" marR="0">
                        <a:lnSpc>
                          <a:spcPct val="115000"/>
                        </a:lnSpc>
                        <a:spcBef>
                          <a:spcPts val="0"/>
                        </a:spcBef>
                        <a:spcAft>
                          <a:spcPts val="0"/>
                        </a:spcAft>
                      </a:pPr>
                      <a:r>
                        <a:rPr lang="en-US" sz="1600">
                          <a:solidFill>
                            <a:schemeClr val="bg1"/>
                          </a:solidFill>
                          <a:effectLst/>
                        </a:rPr>
                        <a:t>How confident are you in your ability to understand how the following concept affects families?Death, Health/Illness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bg1"/>
                          </a:solidFill>
                          <a:effectLst/>
                        </a:rPr>
                        <a:t>5.80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bg1"/>
                          </a:solidFill>
                          <a:effectLst/>
                        </a:rPr>
                        <a:t>7.75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bg1"/>
                          </a:solidFill>
                          <a:effectLst/>
                        </a:rPr>
                        <a:t>&lt;0.05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41708">
                <a:tc>
                  <a:txBody>
                    <a:bodyPr/>
                    <a:lstStyle/>
                    <a:p>
                      <a:pPr marL="0" marR="0">
                        <a:lnSpc>
                          <a:spcPct val="115000"/>
                        </a:lnSpc>
                        <a:spcBef>
                          <a:spcPts val="0"/>
                        </a:spcBef>
                        <a:spcAft>
                          <a:spcPts val="0"/>
                        </a:spcAft>
                      </a:pPr>
                      <a:r>
                        <a:rPr lang="en-US" sz="1600">
                          <a:solidFill>
                            <a:schemeClr val="bg1"/>
                          </a:solidFill>
                          <a:effectLst/>
                        </a:rPr>
                        <a:t>How confident are you in your ability to understand how the following concept affects families? Mental Illness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5.55</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bg1"/>
                          </a:solidFill>
                          <a:effectLst/>
                        </a:rPr>
                        <a:t>8.00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bg1"/>
                          </a:solidFill>
                          <a:effectLst/>
                        </a:rPr>
                        <a:t>&lt;0.05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41708">
                <a:tc>
                  <a:txBody>
                    <a:bodyPr/>
                    <a:lstStyle/>
                    <a:p>
                      <a:pPr marL="0" marR="0">
                        <a:lnSpc>
                          <a:spcPct val="115000"/>
                        </a:lnSpc>
                        <a:spcBef>
                          <a:spcPts val="0"/>
                        </a:spcBef>
                        <a:spcAft>
                          <a:spcPts val="0"/>
                        </a:spcAft>
                      </a:pPr>
                      <a:r>
                        <a:rPr lang="en-US" sz="1600" dirty="0">
                          <a:solidFill>
                            <a:schemeClr val="bg1"/>
                          </a:solidFill>
                          <a:effectLst/>
                        </a:rPr>
                        <a:t>How confident are you in your ability to understand how the following concept affects families? Addictions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5.23</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solidFill>
                            <a:schemeClr val="bg1"/>
                          </a:solidFill>
                          <a:effectLst/>
                        </a:rPr>
                        <a:t>7.70</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bg1"/>
                          </a:solidFill>
                          <a:effectLst/>
                        </a:rPr>
                        <a:t>&lt;0.05</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229032106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49365105"/>
              </p:ext>
            </p:extLst>
          </p:nvPr>
        </p:nvGraphicFramePr>
        <p:xfrm>
          <a:off x="152400" y="1600193"/>
          <a:ext cx="8763000" cy="4572006"/>
        </p:xfrm>
        <a:graphic>
          <a:graphicData uri="http://schemas.openxmlformats.org/drawingml/2006/table">
            <a:tbl>
              <a:tblPr firstRow="1" firstCol="1" bandRow="1">
                <a:tableStyleId>{5940675A-B579-460E-94D1-54222C63F5DA}</a:tableStyleId>
              </a:tblPr>
              <a:tblGrid>
                <a:gridCol w="8763000"/>
              </a:tblGrid>
              <a:tr h="762001">
                <a:tc>
                  <a:txBody>
                    <a:bodyPr/>
                    <a:lstStyle/>
                    <a:p>
                      <a:pPr marL="0" marR="0">
                        <a:lnSpc>
                          <a:spcPct val="115000"/>
                        </a:lnSpc>
                        <a:spcBef>
                          <a:spcPts val="0"/>
                        </a:spcBef>
                        <a:spcAft>
                          <a:spcPts val="1000"/>
                        </a:spcAft>
                      </a:pPr>
                      <a:r>
                        <a:rPr lang="en-US" sz="1800" dirty="0">
                          <a:solidFill>
                            <a:schemeClr val="bg1"/>
                          </a:solidFill>
                          <a:effectLst/>
                        </a:rPr>
                        <a:t>Please provide short answer for following: What do you feel is the most important thing you have learned by participating in the BH longitudinal curriculum?</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2001">
                <a:tc>
                  <a:txBody>
                    <a:bodyPr/>
                    <a:lstStyle/>
                    <a:p>
                      <a:pPr marL="0" marR="0">
                        <a:lnSpc>
                          <a:spcPct val="115000"/>
                        </a:lnSpc>
                        <a:spcBef>
                          <a:spcPts val="0"/>
                        </a:spcBef>
                        <a:spcAft>
                          <a:spcPts val="1000"/>
                        </a:spcAft>
                      </a:pPr>
                      <a:r>
                        <a:rPr lang="en-US" sz="1800">
                          <a:solidFill>
                            <a:schemeClr val="bg1"/>
                          </a:solidFill>
                          <a:effectLst/>
                        </a:rPr>
                        <a:t>Can you list at least one way in which you anticipate your practice will change as a result of participating in the BH longitudinal curriculum?</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2001">
                <a:tc>
                  <a:txBody>
                    <a:bodyPr/>
                    <a:lstStyle/>
                    <a:p>
                      <a:pPr marL="0" marR="0">
                        <a:lnSpc>
                          <a:spcPct val="115000"/>
                        </a:lnSpc>
                        <a:spcBef>
                          <a:spcPts val="0"/>
                        </a:spcBef>
                        <a:spcAft>
                          <a:spcPts val="1000"/>
                        </a:spcAft>
                      </a:pPr>
                      <a:r>
                        <a:rPr lang="en-US" sz="1800" dirty="0">
                          <a:solidFill>
                            <a:schemeClr val="bg1"/>
                          </a:solidFill>
                          <a:effectLst/>
                        </a:rPr>
                        <a:t>Did you feel this curriculum was introduced at an appropriate time in your resident training? Why or why not?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2001">
                <a:tc>
                  <a:txBody>
                    <a:bodyPr/>
                    <a:lstStyle/>
                    <a:p>
                      <a:pPr marL="0" marR="0">
                        <a:lnSpc>
                          <a:spcPct val="115000"/>
                        </a:lnSpc>
                        <a:spcBef>
                          <a:spcPts val="0"/>
                        </a:spcBef>
                        <a:spcAft>
                          <a:spcPts val="1000"/>
                        </a:spcAft>
                      </a:pPr>
                      <a:r>
                        <a:rPr lang="en-US" sz="1800">
                          <a:solidFill>
                            <a:schemeClr val="bg1"/>
                          </a:solidFill>
                          <a:effectLst/>
                        </a:rPr>
                        <a:t>Is there anything you learned in this curriculum that you are now using or would expect to use in the future to take better care of yourself as a physician?</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2001">
                <a:tc>
                  <a:txBody>
                    <a:bodyPr/>
                    <a:lstStyle/>
                    <a:p>
                      <a:pPr marL="0" marR="0">
                        <a:lnSpc>
                          <a:spcPct val="115000"/>
                        </a:lnSpc>
                        <a:spcBef>
                          <a:spcPts val="0"/>
                        </a:spcBef>
                        <a:spcAft>
                          <a:spcPts val="1000"/>
                        </a:spcAft>
                      </a:pPr>
                      <a:r>
                        <a:rPr lang="en-US" sz="1800" dirty="0">
                          <a:solidFill>
                            <a:schemeClr val="bg1"/>
                          </a:solidFill>
                          <a:effectLst/>
                        </a:rPr>
                        <a:t>What changes would you recommend to the curriculum? Content? Logistics? Leaders? Group size?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2001">
                <a:tc>
                  <a:txBody>
                    <a:bodyPr/>
                    <a:lstStyle/>
                    <a:p>
                      <a:pPr marL="0" marR="0">
                        <a:lnSpc>
                          <a:spcPct val="115000"/>
                        </a:lnSpc>
                        <a:spcBef>
                          <a:spcPts val="0"/>
                        </a:spcBef>
                        <a:spcAft>
                          <a:spcPts val="1000"/>
                        </a:spcAft>
                      </a:pPr>
                      <a:r>
                        <a:rPr lang="en-US" sz="1800" dirty="0">
                          <a:solidFill>
                            <a:schemeClr val="bg1"/>
                          </a:solidFill>
                          <a:effectLst/>
                        </a:rPr>
                        <a:t>Is there anything else you’d like to tell us?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tangle 2"/>
          <p:cNvSpPr/>
          <p:nvPr/>
        </p:nvSpPr>
        <p:spPr>
          <a:xfrm>
            <a:off x="1143000" y="304800"/>
            <a:ext cx="7772400" cy="555986"/>
          </a:xfrm>
          <a:prstGeom prst="rect">
            <a:avLst/>
          </a:prstGeom>
        </p:spPr>
        <p:txBody>
          <a:bodyPr wrap="square">
            <a:spAutoFit/>
          </a:bodyPr>
          <a:lstStyle/>
          <a:p>
            <a:pPr marL="0" marR="0">
              <a:lnSpc>
                <a:spcPct val="115000"/>
              </a:lnSpc>
              <a:spcBef>
                <a:spcPts val="0"/>
              </a:spcBef>
              <a:spcAft>
                <a:spcPts val="1000"/>
              </a:spcAft>
            </a:pPr>
            <a:r>
              <a:rPr lang="en-US"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Qualitative questions asked in the post-test.</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849131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a:sym typeface="Helvetica Neue"/>
              </a:rPr>
              <a:t>I believe I will focus and shift more attention to delving into a patient’s family history in encounters that have historically been more </a:t>
            </a:r>
            <a:r>
              <a:rPr lang="en-US" dirty="0" smtClean="0">
                <a:sym typeface="Helvetica Neue"/>
              </a:rPr>
              <a:t>challenging.</a:t>
            </a:r>
            <a:br>
              <a:rPr lang="en-US" dirty="0" smtClean="0">
                <a:sym typeface="Helvetica Neue"/>
              </a:rPr>
            </a:br>
            <a:endParaRPr lang="en-US" dirty="0" smtClean="0">
              <a:sym typeface="Helvetica Neue"/>
            </a:endParaRPr>
          </a:p>
          <a:p>
            <a:r>
              <a:rPr lang="en-US" dirty="0">
                <a:sym typeface="Helvetica Neue"/>
              </a:rPr>
              <a:t>One of the more important fundamental concepts I gained included foundations and developing genogram making skills. Using that to examine my own family to elucidate potential dynamic family patterns was enlightening. I think it allowed me to explore a concept of myself that I hadn’t </a:t>
            </a:r>
            <a:r>
              <a:rPr lang="en-US">
                <a:sym typeface="Helvetica Neue"/>
              </a:rPr>
              <a:t>examined </a:t>
            </a:r>
            <a:r>
              <a:rPr lang="en-US" smtClean="0">
                <a:sym typeface="Helvetica Neue"/>
              </a:rPr>
              <a:t>prior.</a:t>
            </a:r>
            <a:endParaRPr lang="en-US" dirty="0" smtClean="0">
              <a:sym typeface="Helvetica Neue"/>
            </a:endParaRPr>
          </a:p>
          <a:p>
            <a:endParaRPr lang="en-US" dirty="0"/>
          </a:p>
        </p:txBody>
      </p:sp>
    </p:spTree>
    <p:extLst>
      <p:ext uri="{BB962C8B-B14F-4D97-AF65-F5344CB8AC3E}">
        <p14:creationId xmlns:p14="http://schemas.microsoft.com/office/powerpoint/2010/main" val="12817407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a:t>
            </a:r>
            <a:endParaRPr lang="en-US" dirty="0"/>
          </a:p>
        </p:txBody>
      </p:sp>
      <p:sp>
        <p:nvSpPr>
          <p:cNvPr id="3" name="Text Placeholder 2"/>
          <p:cNvSpPr>
            <a:spLocks noGrp="1"/>
          </p:cNvSpPr>
          <p:nvPr>
            <p:ph type="body" idx="1"/>
          </p:nvPr>
        </p:nvSpPr>
        <p:spPr/>
        <p:txBody>
          <a:bodyPr/>
          <a:lstStyle/>
          <a:p>
            <a:r>
              <a:rPr lang="en-US" dirty="0">
                <a:sym typeface="Helvetica Neue"/>
              </a:rPr>
              <a:t>Understanding fusion characteristics in a patient can help me feel less inadequate when I feel like I’m not ‘helping’ </a:t>
            </a:r>
            <a:r>
              <a:rPr lang="en-US" dirty="0" smtClean="0">
                <a:sym typeface="Helvetica Neue"/>
              </a:rPr>
              <a:t>someone.</a:t>
            </a:r>
          </a:p>
          <a:p>
            <a:r>
              <a:rPr lang="en-US" dirty="0" smtClean="0"/>
              <a:t>This </a:t>
            </a:r>
            <a:r>
              <a:rPr lang="en-US" dirty="0"/>
              <a:t>curriculum has provided me with some of the most valuable patient care </a:t>
            </a:r>
            <a:r>
              <a:rPr lang="en-US" dirty="0" smtClean="0"/>
              <a:t>skills.</a:t>
            </a:r>
          </a:p>
          <a:p>
            <a:r>
              <a:rPr lang="en-US" dirty="0" smtClean="0"/>
              <a:t>It </a:t>
            </a:r>
            <a:r>
              <a:rPr lang="en-US" dirty="0"/>
              <a:t>was one of the best longitudinal curriculums we’ve had!</a:t>
            </a:r>
          </a:p>
        </p:txBody>
      </p:sp>
    </p:spTree>
    <p:extLst>
      <p:ext uri="{BB962C8B-B14F-4D97-AF65-F5344CB8AC3E}">
        <p14:creationId xmlns:p14="http://schemas.microsoft.com/office/powerpoint/2010/main" val="376204500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normAutofit/>
          </a:bodyPr>
          <a:lstStyle/>
          <a:p>
            <a:pPr indent="0" algn="ctr">
              <a:buClr>
                <a:srgbClr val="72A376"/>
              </a:buClr>
              <a:buSzPct val="70000"/>
              <a:defRPr sz="1800">
                <a:solidFill>
                  <a:srgbClr val="000000"/>
                </a:solidFill>
              </a:defRPr>
            </a:pPr>
            <a:r>
              <a:rPr lang="en-US" sz="5400" dirty="0">
                <a:solidFill>
                  <a:srgbClr val="FFFFFF"/>
                </a:solidFill>
              </a:rPr>
              <a:t>Questions</a:t>
            </a:r>
            <a:endParaRPr sz="5400" dirty="0">
              <a:solidFill>
                <a:srgbClr val="FFFFFF"/>
              </a:solidFill>
            </a:endParaRPr>
          </a:p>
        </p:txBody>
      </p:sp>
      <p:sp>
        <p:nvSpPr>
          <p:cNvPr id="148" name="Shape 148"/>
          <p:cNvSpPr>
            <a:spLocks noGrp="1"/>
          </p:cNvSpPr>
          <p:nvPr>
            <p:ph type="body" idx="1"/>
          </p:nvPr>
        </p:nvSpPr>
        <p:spPr>
          <a:prstGeom prst="rect">
            <a:avLst/>
          </a:prstGeom>
        </p:spPr>
        <p:txBody>
          <a:bodyPr/>
          <a:lstStyle/>
          <a:p>
            <a:pPr marL="0" lvl="0" indent="0">
              <a:buNone/>
              <a:defRPr sz="1800">
                <a:solidFill>
                  <a:srgbClr val="000000"/>
                </a:solidFill>
              </a:defRPr>
            </a:pPr>
            <a:endParaRPr sz="3200" dirty="0">
              <a:solidFill>
                <a:srgbClr val="FFFFFF"/>
              </a:solidFill>
            </a:endParaRPr>
          </a:p>
        </p:txBody>
      </p:sp>
      <p:sp>
        <p:nvSpPr>
          <p:cNvPr id="149" name="Shape 149"/>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DFE0D4"/>
                </a:solidFill>
              </a:rPr>
              <a:pPr lvl="0">
                <a:defRPr sz="1800">
                  <a:solidFill>
                    <a:srgbClr val="000000"/>
                  </a:solidFill>
                </a:defRPr>
              </a:pPr>
              <a:t>24</a:t>
            </a:fld>
            <a:endParaRPr sz="1600">
              <a:solidFill>
                <a:srgbClr val="DFE0D4"/>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 y="1905000"/>
            <a:ext cx="7829550" cy="4400550"/>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457200" y="253536"/>
            <a:ext cx="8229600" cy="1143001"/>
          </a:xfrm>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Small Group Discussion</a:t>
            </a:r>
          </a:p>
        </p:txBody>
      </p:sp>
      <p:sp>
        <p:nvSpPr>
          <p:cNvPr id="152" name="Shape 152"/>
          <p:cNvSpPr>
            <a:spLocks noGrp="1"/>
          </p:cNvSpPr>
          <p:nvPr>
            <p:ph type="body" idx="1"/>
          </p:nvPr>
        </p:nvSpPr>
        <p:spPr>
          <a:xfrm>
            <a:off x="457200" y="1646236"/>
            <a:ext cx="8229600" cy="4526281"/>
          </a:xfrm>
          <a:prstGeom prst="rect">
            <a:avLst/>
          </a:prstGeom>
        </p:spPr>
        <p:txBody>
          <a:bodyPr/>
          <a:lstStyle/>
          <a:p>
            <a:pPr marL="0" lvl="2" indent="630936">
              <a:spcBef>
                <a:spcPts val="400"/>
              </a:spcBef>
              <a:buSzTx/>
              <a:buNone/>
              <a:defRPr sz="1800">
                <a:solidFill>
                  <a:srgbClr val="000000"/>
                </a:solidFill>
              </a:defRPr>
            </a:pPr>
            <a:r>
              <a:rPr sz="2300" dirty="0">
                <a:solidFill>
                  <a:srgbClr val="FFFFFF"/>
                </a:solidFill>
              </a:rPr>
              <a:t>In groups of three, discuss the following questions:</a:t>
            </a:r>
          </a:p>
          <a:p>
            <a:pPr marL="822960" lvl="2" indent="-192023">
              <a:spcBef>
                <a:spcPts val="400"/>
              </a:spcBef>
              <a:buClr>
                <a:srgbClr val="A8CDD7"/>
              </a:buClr>
              <a:defRPr sz="1800">
                <a:solidFill>
                  <a:srgbClr val="000000"/>
                </a:solidFill>
              </a:defRPr>
            </a:pPr>
            <a:r>
              <a:rPr sz="2300" dirty="0">
                <a:solidFill>
                  <a:srgbClr val="FFFFFF"/>
                </a:solidFill>
              </a:rPr>
              <a:t>As a preceptor, how often do I consider family systems in the intervention and treatment of an individual?</a:t>
            </a:r>
          </a:p>
          <a:p>
            <a:pPr marL="822960" lvl="2" indent="-192023">
              <a:spcBef>
                <a:spcPts val="400"/>
              </a:spcBef>
              <a:buClr>
                <a:srgbClr val="A8CDD7"/>
              </a:buClr>
              <a:defRPr sz="1800">
                <a:solidFill>
                  <a:srgbClr val="000000"/>
                </a:solidFill>
              </a:defRPr>
            </a:pPr>
            <a:r>
              <a:rPr sz="2300" dirty="0">
                <a:solidFill>
                  <a:srgbClr val="FFFFFF"/>
                </a:solidFill>
              </a:rPr>
              <a:t>Do you as an educator think you can recognize some of the concepts discussed today to improve application in clinical practice?</a:t>
            </a:r>
          </a:p>
          <a:p>
            <a:pPr marL="822960" lvl="2" indent="-192023">
              <a:spcBef>
                <a:spcPts val="400"/>
              </a:spcBef>
              <a:buClr>
                <a:srgbClr val="A8CDD7"/>
              </a:buClr>
              <a:defRPr sz="1800">
                <a:solidFill>
                  <a:srgbClr val="000000"/>
                </a:solidFill>
              </a:defRPr>
            </a:pPr>
            <a:r>
              <a:rPr sz="2300" dirty="0">
                <a:solidFill>
                  <a:srgbClr val="FFFFFF"/>
                </a:solidFill>
              </a:rPr>
              <a:t>How does your own family of origin affect your neutrality in your own practice?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Gratitude</a:t>
            </a:r>
            <a:endParaRPr lang="en-US" dirty="0"/>
          </a:p>
        </p:txBody>
      </p:sp>
      <p:sp>
        <p:nvSpPr>
          <p:cNvPr id="3" name="Text Placeholder 2"/>
          <p:cNvSpPr>
            <a:spLocks noGrp="1"/>
          </p:cNvSpPr>
          <p:nvPr>
            <p:ph type="body" idx="1"/>
          </p:nvPr>
        </p:nvSpPr>
        <p:spPr/>
        <p:txBody>
          <a:bodyPr/>
          <a:lstStyle/>
          <a:p>
            <a:r>
              <a:rPr lang="en-US" dirty="0" smtClean="0"/>
              <a:t>Demetrio Sanchez, LCSW</a:t>
            </a:r>
          </a:p>
          <a:p>
            <a:r>
              <a:rPr lang="en-US" dirty="0" smtClean="0"/>
              <a:t>Sheldon Levy, PhD MPH</a:t>
            </a:r>
          </a:p>
          <a:p>
            <a:r>
              <a:rPr lang="en-US" dirty="0" smtClean="0"/>
              <a:t>Alex </a:t>
            </a:r>
            <a:r>
              <a:rPr lang="en-US" dirty="0" err="1" smtClean="0"/>
              <a:t>Verdieck</a:t>
            </a:r>
            <a:r>
              <a:rPr lang="en-US" dirty="0" smtClean="0"/>
              <a:t>, MD</a:t>
            </a:r>
            <a:endParaRPr lang="en-US" dirty="0"/>
          </a:p>
        </p:txBody>
      </p:sp>
    </p:spTree>
    <p:extLst>
      <p:ext uri="{BB962C8B-B14F-4D97-AF65-F5344CB8AC3E}">
        <p14:creationId xmlns:p14="http://schemas.microsoft.com/office/powerpoint/2010/main" val="22851029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8600"/>
            <a:ext cx="8534400" cy="6172200"/>
          </a:xfrm>
          <a:prstGeom prst="rect">
            <a:avLst/>
          </a:prstGeom>
        </p:spPr>
      </p:pic>
    </p:spTree>
    <p:extLst>
      <p:ext uri="{BB962C8B-B14F-4D97-AF65-F5344CB8AC3E}">
        <p14:creationId xmlns:p14="http://schemas.microsoft.com/office/powerpoint/2010/main" val="324517046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xfrm>
            <a:off x="457200" y="253536"/>
            <a:ext cx="8229600" cy="1143001"/>
          </a:xfrm>
          <a:prstGeom prst="rect">
            <a:avLst/>
          </a:prstGeom>
        </p:spPr>
        <p:txBody>
          <a:bodyPr>
            <a:normAutofit fontScale="90000"/>
          </a:bodyPr>
          <a:lstStyle/>
          <a:p>
            <a:pPr lvl="0">
              <a:defRPr sz="1800">
                <a:solidFill>
                  <a:srgbClr val="000000"/>
                </a:solidFill>
                <a:effectLst/>
              </a:defRPr>
            </a:pPr>
            <a:r>
              <a:rPr sz="4600" dirty="0">
                <a:solidFill>
                  <a:srgbClr val="E7E9CA"/>
                </a:solidFill>
                <a:effectLst>
                  <a:outerShdw blurRad="38100" dist="25500" dir="5400000" rotWithShape="0">
                    <a:srgbClr val="000000">
                      <a:alpha val="75000"/>
                    </a:srgbClr>
                  </a:outerShdw>
                </a:effectLst>
              </a:rPr>
              <a:t>Why </a:t>
            </a:r>
            <a:r>
              <a:rPr sz="4600" dirty="0" smtClean="0">
                <a:solidFill>
                  <a:srgbClr val="E7E9CA"/>
                </a:solidFill>
                <a:effectLst>
                  <a:outerShdw blurRad="38100" dist="25500" dir="5400000" rotWithShape="0">
                    <a:srgbClr val="000000">
                      <a:alpha val="75000"/>
                    </a:srgbClr>
                  </a:outerShdw>
                </a:effectLst>
              </a:rPr>
              <a:t>Famil</a:t>
            </a:r>
            <a:r>
              <a:rPr lang="en-US" sz="4600" dirty="0" smtClean="0">
                <a:solidFill>
                  <a:srgbClr val="E7E9CA"/>
                </a:solidFill>
                <a:effectLst>
                  <a:outerShdw blurRad="38100" dist="25500" dir="5400000" rotWithShape="0">
                    <a:srgbClr val="000000">
                      <a:alpha val="75000"/>
                    </a:srgbClr>
                  </a:outerShdw>
                </a:effectLst>
              </a:rPr>
              <a:t>y Systems Curriculum?</a:t>
            </a:r>
            <a:endParaRPr sz="4600" dirty="0">
              <a:solidFill>
                <a:srgbClr val="E7E9CA"/>
              </a:solidFill>
              <a:effectLst>
                <a:outerShdw blurRad="38100" dist="25500" dir="5400000" rotWithShape="0">
                  <a:srgbClr val="000000">
                    <a:alpha val="75000"/>
                  </a:srgbClr>
                </a:outerShdw>
              </a:effectLst>
            </a:endParaRPr>
          </a:p>
        </p:txBody>
      </p:sp>
      <p:sp>
        <p:nvSpPr>
          <p:cNvPr id="64" name="Shape 64"/>
          <p:cNvSpPr>
            <a:spLocks noGrp="1"/>
          </p:cNvSpPr>
          <p:nvPr>
            <p:ph type="body" idx="1"/>
          </p:nvPr>
        </p:nvSpPr>
        <p:spPr>
          <a:xfrm>
            <a:off x="457200" y="1646236"/>
            <a:ext cx="8229600" cy="4526281"/>
          </a:xfrm>
          <a:prstGeom prst="rect">
            <a:avLst/>
          </a:prstGeom>
        </p:spPr>
        <p:txBody>
          <a:bodyPr/>
          <a:lstStyle/>
          <a:p>
            <a:pPr marL="0" lvl="0" indent="0">
              <a:buSzTx/>
              <a:buNone/>
              <a:defRPr sz="1800">
                <a:solidFill>
                  <a:srgbClr val="000000"/>
                </a:solidFill>
              </a:defRPr>
            </a:pPr>
            <a:r>
              <a:rPr sz="3200" dirty="0">
                <a:solidFill>
                  <a:srgbClr val="FFFFFF"/>
                </a:solidFill>
              </a:rPr>
              <a:t>“The aim of family medicine is to provide personal, comprehensive and continuing care for individual in the context of the family and community”</a:t>
            </a:r>
          </a:p>
          <a:p>
            <a:pPr marL="0" lvl="0" indent="0">
              <a:buSzTx/>
              <a:buNone/>
              <a:defRPr sz="1800">
                <a:solidFill>
                  <a:srgbClr val="000000"/>
                </a:solidFill>
              </a:defRPr>
            </a:pPr>
            <a:r>
              <a:rPr sz="3200" dirty="0">
                <a:solidFill>
                  <a:srgbClr val="FFFFFF"/>
                </a:solidFill>
              </a:rPr>
              <a:t>				-</a:t>
            </a:r>
            <a:r>
              <a:rPr sz="1600" dirty="0">
                <a:solidFill>
                  <a:srgbClr val="FFFFFF"/>
                </a:solidFill>
              </a:rPr>
              <a:t>World Organization of Family Doctors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64">
                                            <p:bg/>
                                          </p:spTgt>
                                        </p:tgtEl>
                                        <p:attrNameLst>
                                          <p:attrName>style.visibility</p:attrName>
                                        </p:attrNameLst>
                                      </p:cBhvr>
                                      <p:to>
                                        <p:strVal val="visible"/>
                                      </p:to>
                                    </p:set>
                                    <p:animEffect transition="in" filter="fade">
                                      <p:cBhvr>
                                        <p:cTn id="7" dur="500"/>
                                        <p:tgtEl>
                                          <p:spTgt spid="64">
                                            <p:bg/>
                                          </p:spTgt>
                                        </p:tgtEl>
                                      </p:cBhvr>
                                    </p:animEffect>
                                  </p:childTnLst>
                                </p:cTn>
                              </p:par>
                              <p:par>
                                <p:cTn id="8" presetID="10" presetClass="entr" presetSubtype="0" fill="hold" grpId="1">
                                  <p:stCondLst>
                                    <p:cond delay="0"/>
                                  </p:stCondLst>
                                  <p:iterate>
                                    <p:tmAbs val="0"/>
                                  </p:iterate>
                                  <p:childTnLst>
                                    <p:set>
                                      <p:cBhvr>
                                        <p:cTn id="9" fill="hold"/>
                                        <p:tgtEl>
                                          <p:spTgt spid="64">
                                            <p:txEl>
                                              <p:pRg st="0" end="0"/>
                                            </p:txEl>
                                          </p:spTgt>
                                        </p:tgtEl>
                                        <p:attrNameLst>
                                          <p:attrName>style.visibility</p:attrName>
                                        </p:attrNameLst>
                                      </p:cBhvr>
                                      <p:to>
                                        <p:strVal val="visible"/>
                                      </p:to>
                                    </p:set>
                                    <p:animEffect transition="in" filter="fade">
                                      <p:cBhvr>
                                        <p:cTn id="10" dur="500"/>
                                        <p:tgtEl>
                                          <p:spTgt spid="6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iterate>
                                    <p:tmAbs val="0"/>
                                  </p:iterate>
                                  <p:childTnLst>
                                    <p:set>
                                      <p:cBhvr>
                                        <p:cTn id="14" fill="hold"/>
                                        <p:tgtEl>
                                          <p:spTgt spid="64">
                                            <p:txEl>
                                              <p:pRg st="1" end="1"/>
                                            </p:txEl>
                                          </p:spTgt>
                                        </p:tgtEl>
                                        <p:attrNameLst>
                                          <p:attrName>style.visibility</p:attrName>
                                        </p:attrNameLst>
                                      </p:cBhvr>
                                      <p:to>
                                        <p:strVal val="visible"/>
                                      </p:to>
                                    </p:set>
                                    <p:animEffect transition="in" filter="fade">
                                      <p:cBhvr>
                                        <p:cTn id="15" dur="500"/>
                                        <p:tgtEl>
                                          <p:spTgt spid="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prstGeom prst="rect">
            <a:avLst/>
          </a:prstGeom>
        </p:spPr>
        <p:txBody>
          <a:bodyPr>
            <a:normAutofit/>
          </a:bodyPr>
          <a:lstStyle/>
          <a:p>
            <a:pPr lvl="0">
              <a:defRPr sz="1800">
                <a:solidFill>
                  <a:srgbClr val="000000"/>
                </a:solidFill>
                <a:effectLst/>
              </a:defRPr>
            </a:pPr>
            <a:r>
              <a:rPr lang="en-US" sz="4800" dirty="0" smtClean="0">
                <a:solidFill>
                  <a:schemeClr val="bg1"/>
                </a:solidFill>
              </a:rPr>
              <a:t>Basic Structure</a:t>
            </a:r>
            <a:endParaRPr sz="4800" dirty="0">
              <a:solidFill>
                <a:schemeClr val="bg1"/>
              </a:solidFill>
              <a:effectLst>
                <a:outerShdw blurRad="38100" dist="25500" dir="5400000" rotWithShape="0">
                  <a:srgbClr val="000000">
                    <a:alpha val="75000"/>
                  </a:srgbClr>
                </a:outerShdw>
              </a:effectLst>
            </a:endParaRPr>
          </a:p>
        </p:txBody>
      </p:sp>
      <p:sp>
        <p:nvSpPr>
          <p:cNvPr id="97" name="Shape 97"/>
          <p:cNvSpPr>
            <a:spLocks noGrp="1"/>
          </p:cNvSpPr>
          <p:nvPr>
            <p:ph type="body" idx="1"/>
          </p:nvPr>
        </p:nvSpPr>
        <p:spPr>
          <a:prstGeom prst="rect">
            <a:avLst/>
          </a:prstGeom>
        </p:spPr>
        <p:txBody>
          <a:bodyPr>
            <a:normAutofit/>
          </a:bodyPr>
          <a:lstStyle/>
          <a:p>
            <a:pPr lvl="0">
              <a:defRPr sz="1800">
                <a:solidFill>
                  <a:srgbClr val="000000"/>
                </a:solidFill>
              </a:defRPr>
            </a:pPr>
            <a:r>
              <a:rPr lang="en-US" sz="3200" dirty="0" smtClean="0">
                <a:solidFill>
                  <a:srgbClr val="FFFFFF"/>
                </a:solidFill>
              </a:rPr>
              <a:t>Curriculum year 3 of 4 year residency</a:t>
            </a:r>
          </a:p>
          <a:p>
            <a:pPr lvl="0">
              <a:defRPr sz="1800">
                <a:solidFill>
                  <a:srgbClr val="000000"/>
                </a:solidFill>
              </a:defRPr>
            </a:pPr>
            <a:r>
              <a:rPr lang="en-US" sz="3200" dirty="0" smtClean="0">
                <a:solidFill>
                  <a:srgbClr val="FFFFFF"/>
                </a:solidFill>
              </a:rPr>
              <a:t>Large residency</a:t>
            </a:r>
            <a:endParaRPr sz="3200" dirty="0" smtClean="0">
              <a:solidFill>
                <a:srgbClr val="FFFFFF"/>
              </a:solidFill>
            </a:endParaRPr>
          </a:p>
          <a:p>
            <a:pPr lvl="0">
              <a:defRPr sz="1800">
                <a:solidFill>
                  <a:srgbClr val="000000"/>
                </a:solidFill>
              </a:defRPr>
            </a:pPr>
            <a:r>
              <a:rPr sz="3200" dirty="0" smtClean="0">
                <a:solidFill>
                  <a:srgbClr val="FFFFFF"/>
                </a:solidFill>
              </a:rPr>
              <a:t>Longitudinal </a:t>
            </a:r>
            <a:r>
              <a:rPr lang="en-US" sz="3200" dirty="0" smtClean="0">
                <a:solidFill>
                  <a:srgbClr val="FFFFFF"/>
                </a:solidFill>
              </a:rPr>
              <a:t>cu</a:t>
            </a:r>
            <a:r>
              <a:rPr sz="3200" dirty="0" smtClean="0">
                <a:solidFill>
                  <a:srgbClr val="FFFFFF"/>
                </a:solidFill>
              </a:rPr>
              <a:t>rriculum </a:t>
            </a:r>
            <a:r>
              <a:rPr lang="en-US" sz="3200" dirty="0" smtClean="0">
                <a:solidFill>
                  <a:srgbClr val="FFFFFF"/>
                </a:solidFill>
              </a:rPr>
              <a:t>delivered over four</a:t>
            </a:r>
            <a:r>
              <a:rPr sz="3200" dirty="0" smtClean="0">
                <a:solidFill>
                  <a:srgbClr val="FFFFFF"/>
                </a:solidFill>
              </a:rPr>
              <a:t> months </a:t>
            </a:r>
            <a:r>
              <a:rPr lang="en-US" sz="3200" dirty="0" smtClean="0">
                <a:solidFill>
                  <a:srgbClr val="FFFFFF"/>
                </a:solidFill>
              </a:rPr>
              <a:t>in eight two hour sessions</a:t>
            </a:r>
          </a:p>
          <a:p>
            <a:pPr lvl="0">
              <a:defRPr sz="1800">
                <a:solidFill>
                  <a:srgbClr val="000000"/>
                </a:solidFill>
              </a:defRPr>
            </a:pPr>
            <a:r>
              <a:rPr lang="en-US" sz="3200" dirty="0" smtClean="0">
                <a:solidFill>
                  <a:srgbClr val="FFFFFF"/>
                </a:solidFill>
              </a:rPr>
              <a:t>Assignment/reading on off weeks</a:t>
            </a:r>
          </a:p>
          <a:p>
            <a:pPr lvl="0">
              <a:defRPr sz="1800">
                <a:solidFill>
                  <a:srgbClr val="000000"/>
                </a:solidFill>
              </a:defRPr>
            </a:pPr>
            <a:r>
              <a:rPr lang="en-US" sz="3200" dirty="0" smtClean="0">
                <a:solidFill>
                  <a:srgbClr val="FFFFFF"/>
                </a:solidFill>
              </a:rPr>
              <a:t>Small groups of six</a:t>
            </a:r>
          </a:p>
        </p:txBody>
      </p:sp>
      <p:sp>
        <p:nvSpPr>
          <p:cNvPr id="98" name="Shape 98"/>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DFE0D4"/>
                </a:solidFill>
              </a:rPr>
              <a:pPr lvl="0">
                <a:defRPr sz="1800">
                  <a:solidFill>
                    <a:srgbClr val="000000"/>
                  </a:solidFill>
                </a:defRPr>
              </a:pPr>
              <a:t>6</a:t>
            </a:fld>
            <a:endParaRPr sz="1600">
              <a:solidFill>
                <a:srgbClr val="DFE0D4"/>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normAutofit fontScale="90000"/>
          </a:bodyPr>
          <a:lstStyle/>
          <a:p>
            <a:pPr lvl="0">
              <a:defRPr sz="1800">
                <a:solidFill>
                  <a:srgbClr val="000000"/>
                </a:solidFill>
                <a:effectLst/>
              </a:defRPr>
            </a:pPr>
            <a:r>
              <a:rPr lang="en-US" sz="4600" dirty="0" smtClean="0">
                <a:solidFill>
                  <a:srgbClr val="E7E9CA"/>
                </a:solidFill>
                <a:effectLst>
                  <a:outerShdw blurRad="38100" dist="25500" dir="5400000" rotWithShape="0">
                    <a:srgbClr val="000000">
                      <a:alpha val="75000"/>
                    </a:srgbClr>
                  </a:outerShdw>
                </a:effectLst>
              </a:rPr>
              <a:t>Curriculum </a:t>
            </a:r>
            <a:r>
              <a:rPr sz="4600" dirty="0" smtClean="0">
                <a:solidFill>
                  <a:srgbClr val="E7E9CA"/>
                </a:solidFill>
                <a:effectLst>
                  <a:outerShdw blurRad="38100" dist="25500" dir="5400000" rotWithShape="0">
                    <a:srgbClr val="000000">
                      <a:alpha val="75000"/>
                    </a:srgbClr>
                  </a:outerShdw>
                </a:effectLst>
              </a:rPr>
              <a:t>Goal</a:t>
            </a:r>
            <a:r>
              <a:rPr lang="en-US" sz="4600" dirty="0" smtClean="0">
                <a:solidFill>
                  <a:srgbClr val="E7E9CA"/>
                </a:solidFill>
                <a:effectLst>
                  <a:outerShdw blurRad="38100" dist="25500" dir="5400000" rotWithShape="0">
                    <a:srgbClr val="000000">
                      <a:alpha val="75000"/>
                    </a:srgbClr>
                  </a:outerShdw>
                </a:effectLst>
              </a:rPr>
              <a:t>s and Objectives</a:t>
            </a:r>
            <a:r>
              <a:rPr lang="en-US" dirty="0" smtClean="0"/>
              <a:t> </a:t>
            </a:r>
            <a:endParaRPr sz="4600" dirty="0">
              <a:solidFill>
                <a:srgbClr val="E7E9CA"/>
              </a:solidFill>
              <a:effectLst>
                <a:outerShdw blurRad="38100" dist="25500" dir="5400000" rotWithShape="0">
                  <a:srgbClr val="000000">
                    <a:alpha val="75000"/>
                  </a:srgbClr>
                </a:outerShdw>
              </a:effectLst>
            </a:endParaRPr>
          </a:p>
        </p:txBody>
      </p:sp>
      <p:sp>
        <p:nvSpPr>
          <p:cNvPr id="85" name="Shape 85"/>
          <p:cNvSpPr>
            <a:spLocks noGrp="1"/>
          </p:cNvSpPr>
          <p:nvPr>
            <p:ph type="body" idx="1"/>
          </p:nvPr>
        </p:nvSpPr>
        <p:spPr>
          <a:prstGeom prst="rect">
            <a:avLst/>
          </a:prstGeom>
        </p:spPr>
        <p:txBody>
          <a:bodyPr>
            <a:normAutofit/>
          </a:bodyPr>
          <a:lstStyle/>
          <a:p>
            <a:r>
              <a:rPr lang="en-US" b="1" dirty="0" smtClean="0"/>
              <a:t>Develop and read a genogram</a:t>
            </a:r>
          </a:p>
          <a:p>
            <a:r>
              <a:rPr lang="en-US" b="1" dirty="0" smtClean="0"/>
              <a:t>Identify and describe central concepts of family of origin theory</a:t>
            </a:r>
          </a:p>
          <a:p>
            <a:r>
              <a:rPr lang="en-US" b="1" dirty="0" smtClean="0"/>
              <a:t>Understand family function/dysfunction and intervention </a:t>
            </a:r>
          </a:p>
          <a:p>
            <a:r>
              <a:rPr lang="en-US" b="1" dirty="0" smtClean="0"/>
              <a:t>Learn how to elicit family of origin material in clinical encounter</a:t>
            </a:r>
          </a:p>
          <a:p>
            <a:r>
              <a:rPr lang="en-US" b="1" dirty="0" smtClean="0"/>
              <a:t>Identify areas of strength, resilience and reactivity in self and patient/family</a:t>
            </a:r>
          </a:p>
          <a:p>
            <a:endParaRPr lang="en-US" sz="2000" dirty="0"/>
          </a:p>
        </p:txBody>
      </p:sp>
      <p:sp>
        <p:nvSpPr>
          <p:cNvPr id="86" name="Shape 86"/>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DFE0D4"/>
                </a:solidFill>
              </a:rPr>
              <a:pPr lvl="0">
                <a:defRPr sz="1800">
                  <a:solidFill>
                    <a:srgbClr val="000000"/>
                  </a:solidFill>
                </a:defRPr>
              </a:pPr>
              <a:t>7</a:t>
            </a:fld>
            <a:endParaRPr sz="1600">
              <a:solidFill>
                <a:srgbClr val="DFE0D4"/>
              </a:solidFill>
            </a:endParaRPr>
          </a:p>
        </p:txBody>
      </p:sp>
    </p:spTree>
    <p:extLst>
      <p:ext uri="{BB962C8B-B14F-4D97-AF65-F5344CB8AC3E}">
        <p14:creationId xmlns:p14="http://schemas.microsoft.com/office/powerpoint/2010/main" val="24796908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body" idx="1"/>
          </p:nvPr>
        </p:nvSpPr>
        <p:spPr>
          <a:prstGeom prst="rect">
            <a:avLst/>
          </a:prstGeom>
        </p:spPr>
        <p:txBody>
          <a:bodyPr/>
          <a:lstStyle/>
          <a:p>
            <a:pPr lvl="0"/>
            <a:endParaRPr dirty="0"/>
          </a:p>
        </p:txBody>
      </p:sp>
      <p:sp>
        <p:nvSpPr>
          <p:cNvPr id="101" name="Shape 101"/>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lstStyle/>
          <a:p>
            <a:pPr lvl="0">
              <a:defRPr sz="1800">
                <a:solidFill>
                  <a:srgbClr val="000000"/>
                </a:solidFill>
              </a:defRPr>
            </a:pPr>
            <a:fld id="{86CB4B4D-7CA3-9044-876B-883B54F8677D}" type="slidenum">
              <a:rPr sz="1600">
                <a:solidFill>
                  <a:srgbClr val="DFE0D4"/>
                </a:solidFill>
              </a:rPr>
              <a:pPr lvl="0">
                <a:defRPr sz="1800">
                  <a:solidFill>
                    <a:srgbClr val="000000"/>
                  </a:solidFill>
                </a:defRPr>
              </a:pPr>
              <a:t>8</a:t>
            </a:fld>
            <a:endParaRPr sz="1600">
              <a:solidFill>
                <a:srgbClr val="DFE0D4"/>
              </a:solidFill>
            </a:endParaRPr>
          </a:p>
        </p:txBody>
      </p:sp>
      <p:pic>
        <p:nvPicPr>
          <p:cNvPr id="102" name="familytherapymedicine.jpg"/>
          <p:cNvPicPr/>
          <p:nvPr/>
        </p:nvPicPr>
        <p:blipFill>
          <a:blip r:embed="rId3">
            <a:extLst/>
          </a:blip>
          <a:stretch>
            <a:fillRect/>
          </a:stretch>
        </p:blipFill>
        <p:spPr>
          <a:xfrm>
            <a:off x="762000" y="1752600"/>
            <a:ext cx="2362200" cy="3200400"/>
          </a:xfrm>
          <a:prstGeom prst="rect">
            <a:avLst/>
          </a:prstGeom>
          <a:ln w="12700">
            <a:miter lim="400000"/>
          </a:ln>
        </p:spPr>
      </p:pic>
      <p:pic>
        <p:nvPicPr>
          <p:cNvPr id="103" name="DohertyBaird.jpg"/>
          <p:cNvPicPr/>
          <p:nvPr/>
        </p:nvPicPr>
        <p:blipFill>
          <a:blip r:embed="rId4">
            <a:extLst/>
          </a:blip>
          <a:stretch>
            <a:fillRect/>
          </a:stretch>
        </p:blipFill>
        <p:spPr>
          <a:xfrm>
            <a:off x="3435570" y="1752600"/>
            <a:ext cx="2209800" cy="3200400"/>
          </a:xfrm>
          <a:prstGeom prst="rect">
            <a:avLst/>
          </a:prstGeom>
          <a:ln w="12700">
            <a:miter lim="400000"/>
          </a:ln>
        </p:spPr>
      </p:pic>
      <p:sp>
        <p:nvSpPr>
          <p:cNvPr id="2" name="TextBox 1"/>
          <p:cNvSpPr txBox="1"/>
          <p:nvPr/>
        </p:nvSpPr>
        <p:spPr>
          <a:xfrm>
            <a:off x="609600" y="457200"/>
            <a:ext cx="7861741"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		                                    </a:t>
            </a:r>
            <a:r>
              <a:rPr kumimoji="0" lang="en-US" sz="4000" b="0" i="0" u="none" strike="noStrike" cap="none" spc="0" normalizeH="0" baseline="0" dirty="0" smtClean="0">
                <a:ln>
                  <a:noFill/>
                </a:ln>
                <a:solidFill>
                  <a:schemeClr val="bg1"/>
                </a:solidFill>
                <a:effectLst/>
                <a:uFillTx/>
                <a:latin typeface="Rockwell"/>
                <a:ea typeface="Rockwell"/>
                <a:cs typeface="Rockwell"/>
                <a:sym typeface="Rockwell"/>
              </a:rPr>
              <a:t>Materials: Texts</a:t>
            </a:r>
            <a:endParaRPr kumimoji="0" lang="en-US" sz="4000" b="0" i="0" u="none" strike="noStrike" cap="none" spc="0" normalizeH="0" baseline="0" dirty="0">
              <a:ln>
                <a:noFill/>
              </a:ln>
              <a:solidFill>
                <a:schemeClr val="bg1"/>
              </a:solidFill>
              <a:effectLst/>
              <a:uFillTx/>
              <a:latin typeface="Rockwell"/>
              <a:ea typeface="Rockwell"/>
              <a:cs typeface="Rockwell"/>
              <a:sym typeface="Rockwe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1752599"/>
            <a:ext cx="2378235" cy="3200401"/>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Articles/Readings</a:t>
            </a:r>
            <a:endParaRPr lang="en-US" dirty="0"/>
          </a:p>
        </p:txBody>
      </p:sp>
      <p:sp>
        <p:nvSpPr>
          <p:cNvPr id="3" name="Text Placeholder 2"/>
          <p:cNvSpPr>
            <a:spLocks noGrp="1"/>
          </p:cNvSpPr>
          <p:nvPr>
            <p:ph type="body" idx="1"/>
          </p:nvPr>
        </p:nvSpPr>
        <p:spPr/>
        <p:txBody>
          <a:bodyPr/>
          <a:lstStyle/>
          <a:p>
            <a:r>
              <a:rPr lang="en-US" dirty="0"/>
              <a:t>Physician Ineffectiveness Due to Family of Origin </a:t>
            </a:r>
            <a:r>
              <a:rPr lang="en-US" dirty="0" smtClean="0"/>
              <a:t>Issues, Mark </a:t>
            </a:r>
            <a:r>
              <a:rPr lang="en-US" dirty="0" err="1" smtClean="0"/>
              <a:t>Mengel</a:t>
            </a:r>
            <a:endParaRPr lang="en-US" dirty="0" smtClean="0"/>
          </a:p>
          <a:p>
            <a:endParaRPr lang="en-US" dirty="0"/>
          </a:p>
          <a:p>
            <a:r>
              <a:rPr lang="en-US" dirty="0"/>
              <a:t>Bias, black lives and academic medicine: NEJM</a:t>
            </a:r>
          </a:p>
          <a:p>
            <a:endParaRPr lang="en-US" dirty="0" smtClean="0"/>
          </a:p>
          <a:p>
            <a:r>
              <a:rPr lang="en-US" dirty="0"/>
              <a:t>Readings for Diversity and Social Justice: A Different Mirror, Ronald </a:t>
            </a:r>
            <a:r>
              <a:rPr lang="en-US" dirty="0" err="1"/>
              <a:t>Takaki</a:t>
            </a:r>
            <a:endParaRPr lang="en-US" dirty="0"/>
          </a:p>
        </p:txBody>
      </p:sp>
    </p:spTree>
    <p:extLst>
      <p:ext uri="{BB962C8B-B14F-4D97-AF65-F5344CB8AC3E}">
        <p14:creationId xmlns:p14="http://schemas.microsoft.com/office/powerpoint/2010/main" val="79703528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72A376"/>
      </a:accent1>
      <a:accent2>
        <a:srgbClr val="B0CCB0"/>
      </a:accent2>
      <a:accent3>
        <a:srgbClr val="A8CDD7"/>
      </a:accent3>
      <a:accent4>
        <a:srgbClr val="C0BEAF"/>
      </a:accent4>
      <a:accent5>
        <a:srgbClr val="CEC597"/>
      </a:accent5>
      <a:accent6>
        <a:srgbClr val="E8B7B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rgbClr val="72A376"/>
          </a:solidFill>
          <a:prstDash val="solid"/>
          <a:bevel/>
        </a:ln>
        <a:effectLst>
          <a:outerShdw blurRad="50800" dist="38100" dir="5400000" rotWithShape="0">
            <a:srgbClr val="000000">
              <a:alpha val="43137"/>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72A376"/>
          </a:solidFill>
          <a:prstDash val="solid"/>
          <a:bevel/>
        </a:ln>
        <a:effectLst>
          <a:outerShdw blurRad="50800" dist="38100" dir="5400000" rotWithShape="0">
            <a:srgbClr val="000000">
              <a:alpha val="43137"/>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2A376"/>
      </a:accent1>
      <a:accent2>
        <a:srgbClr val="B0CCB0"/>
      </a:accent2>
      <a:accent3>
        <a:srgbClr val="A8CDD7"/>
      </a:accent3>
      <a:accent4>
        <a:srgbClr val="C0BEAF"/>
      </a:accent4>
      <a:accent5>
        <a:srgbClr val="CEC597"/>
      </a:accent5>
      <a:accent6>
        <a:srgbClr val="E8B7B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rgbClr val="72A376"/>
          </a:solidFill>
          <a:prstDash val="solid"/>
          <a:bevel/>
        </a:ln>
        <a:effectLst>
          <a:outerShdw blurRad="50800" dist="38100" dir="5400000" rotWithShape="0">
            <a:srgbClr val="000000">
              <a:alpha val="43137"/>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72A376"/>
          </a:solidFill>
          <a:prstDash val="solid"/>
          <a:bevel/>
        </a:ln>
        <a:effectLst>
          <a:outerShdw blurRad="50800" dist="38100" dir="5400000" rotWithShape="0">
            <a:srgbClr val="000000">
              <a:alpha val="43137"/>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469</TotalTime>
  <Words>2257</Words>
  <Application>Microsoft Office PowerPoint</Application>
  <PresentationFormat>On-screen Show (4:3)</PresentationFormat>
  <Paragraphs>248</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vt:lpstr>
      <vt:lpstr>Family Systems Theory for the Family Physician: </vt:lpstr>
      <vt:lpstr>Disclosures</vt:lpstr>
      <vt:lpstr>Gratitude</vt:lpstr>
      <vt:lpstr>PowerPoint Presentation</vt:lpstr>
      <vt:lpstr>Why Family Systems Curriculum?</vt:lpstr>
      <vt:lpstr>Basic Structure</vt:lpstr>
      <vt:lpstr>Curriculum Goals and Objectives </vt:lpstr>
      <vt:lpstr>PowerPoint Presentation</vt:lpstr>
      <vt:lpstr>Example Articles/Readings</vt:lpstr>
      <vt:lpstr>Films</vt:lpstr>
      <vt:lpstr>PowerPoint Presentation</vt:lpstr>
      <vt:lpstr>Family of Origin Work</vt:lpstr>
      <vt:lpstr>Core Concepts</vt:lpstr>
      <vt:lpstr>Genograms</vt:lpstr>
      <vt:lpstr>Final Project</vt:lpstr>
      <vt:lpstr>BH Faculty Role</vt:lpstr>
      <vt:lpstr>Family Concepts Discussed</vt:lpstr>
      <vt:lpstr>Milestones: Subcompetencies</vt:lpstr>
      <vt:lpstr>PowerPoint Presentation</vt:lpstr>
      <vt:lpstr>PowerPoint Presentation</vt:lpstr>
      <vt:lpstr>PowerPoint Presentation</vt:lpstr>
      <vt:lpstr>Responses</vt:lpstr>
      <vt:lpstr>Responses</vt:lpstr>
      <vt:lpstr>Questions</vt:lpstr>
      <vt:lpstr>Small Group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Systems Theory for the Family Physician:</dc:title>
  <dc:creator>Rebekah Schiefer</dc:creator>
  <cp:lastModifiedBy>Rebekah Schiefer</cp:lastModifiedBy>
  <cp:revision>34</cp:revision>
  <dcterms:created xsi:type="dcterms:W3CDTF">2017-05-02T04:17:17Z</dcterms:created>
  <dcterms:modified xsi:type="dcterms:W3CDTF">2017-05-11T18:54:13Z</dcterms:modified>
</cp:coreProperties>
</file>