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g" ContentType="image/jpg"/>
  <Override PartName="/ppt/media/image3.jpg" ContentType="image/jpg"/>
  <Override PartName="/ppt/notesSlides/notesSlide2.xml" ContentType="application/vnd.openxmlformats-officedocument.presentationml.notesSlide+xml"/>
  <Override PartName="/ppt/media/image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9.jpg" ContentType="image/jpg"/>
  <Override PartName="/ppt/media/image21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4.jpg" ContentType="image/jpg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75"/>
  </p:notesMasterIdLst>
  <p:sldIdLst>
    <p:sldId id="257" r:id="rId2"/>
    <p:sldId id="319" r:id="rId3"/>
    <p:sldId id="320" r:id="rId4"/>
    <p:sldId id="557" r:id="rId5"/>
    <p:sldId id="457" r:id="rId6"/>
    <p:sldId id="458" r:id="rId7"/>
    <p:sldId id="459" r:id="rId8"/>
    <p:sldId id="462" r:id="rId9"/>
    <p:sldId id="460" r:id="rId10"/>
    <p:sldId id="463" r:id="rId11"/>
    <p:sldId id="464" r:id="rId12"/>
    <p:sldId id="465" r:id="rId13"/>
    <p:sldId id="468" r:id="rId14"/>
    <p:sldId id="469" r:id="rId15"/>
    <p:sldId id="515" r:id="rId16"/>
    <p:sldId id="470" r:id="rId17"/>
    <p:sldId id="471" r:id="rId18"/>
    <p:sldId id="472" r:id="rId19"/>
    <p:sldId id="506" r:id="rId20"/>
    <p:sldId id="507" r:id="rId21"/>
    <p:sldId id="508" r:id="rId22"/>
    <p:sldId id="509" r:id="rId23"/>
    <p:sldId id="476" r:id="rId24"/>
    <p:sldId id="477" r:id="rId25"/>
    <p:sldId id="478" r:id="rId26"/>
    <p:sldId id="479" r:id="rId27"/>
    <p:sldId id="480" r:id="rId28"/>
    <p:sldId id="482" r:id="rId29"/>
    <p:sldId id="483" r:id="rId30"/>
    <p:sldId id="493" r:id="rId31"/>
    <p:sldId id="510" r:id="rId32"/>
    <p:sldId id="512" r:id="rId33"/>
    <p:sldId id="499" r:id="rId34"/>
    <p:sldId id="513" r:id="rId35"/>
    <p:sldId id="514" r:id="rId36"/>
    <p:sldId id="321" r:id="rId37"/>
    <p:sldId id="322" r:id="rId38"/>
    <p:sldId id="516" r:id="rId39"/>
    <p:sldId id="323" r:id="rId40"/>
    <p:sldId id="325" r:id="rId41"/>
    <p:sldId id="381" r:id="rId42"/>
    <p:sldId id="556" r:id="rId43"/>
    <p:sldId id="461" r:id="rId44"/>
    <p:sldId id="526" r:id="rId45"/>
    <p:sldId id="517" r:id="rId46"/>
    <p:sldId id="518" r:id="rId47"/>
    <p:sldId id="519" r:id="rId48"/>
    <p:sldId id="525" r:id="rId49"/>
    <p:sldId id="530" r:id="rId50"/>
    <p:sldId id="531" r:id="rId51"/>
    <p:sldId id="532" r:id="rId52"/>
    <p:sldId id="533" r:id="rId53"/>
    <p:sldId id="534" r:id="rId54"/>
    <p:sldId id="555" r:id="rId55"/>
    <p:sldId id="554" r:id="rId56"/>
    <p:sldId id="407" r:id="rId57"/>
    <p:sldId id="392" r:id="rId58"/>
    <p:sldId id="543" r:id="rId59"/>
    <p:sldId id="544" r:id="rId60"/>
    <p:sldId id="545" r:id="rId61"/>
    <p:sldId id="349" r:id="rId62"/>
    <p:sldId id="546" r:id="rId63"/>
    <p:sldId id="393" r:id="rId64"/>
    <p:sldId id="394" r:id="rId65"/>
    <p:sldId id="397" r:id="rId66"/>
    <p:sldId id="398" r:id="rId67"/>
    <p:sldId id="395" r:id="rId68"/>
    <p:sldId id="520" r:id="rId69"/>
    <p:sldId id="399" r:id="rId70"/>
    <p:sldId id="400" r:id="rId71"/>
    <p:sldId id="401" r:id="rId72"/>
    <p:sldId id="402" r:id="rId73"/>
    <p:sldId id="35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">
          <p15:clr>
            <a:srgbClr val="A4A3A4"/>
          </p15:clr>
        </p15:guide>
        <p15:guide id="2" orient="horz" pos="864">
          <p15:clr>
            <a:srgbClr val="A4A3A4"/>
          </p15:clr>
        </p15:guide>
        <p15:guide id="3" orient="horz" pos="1728">
          <p15:clr>
            <a:srgbClr val="A4A3A4"/>
          </p15:clr>
        </p15:guide>
        <p15:guide id="4" orient="horz" pos="2592">
          <p15:clr>
            <a:srgbClr val="A4A3A4"/>
          </p15:clr>
        </p15:guide>
        <p15:guide id="5" orient="horz" pos="3456">
          <p15:clr>
            <a:srgbClr val="A4A3A4"/>
          </p15:clr>
        </p15:guide>
        <p15:guide id="6" orient="horz" pos="3888">
          <p15:clr>
            <a:srgbClr val="A4A3A4"/>
          </p15:clr>
        </p15:guide>
        <p15:guide id="7" pos="414">
          <p15:clr>
            <a:srgbClr val="A4A3A4"/>
          </p15:clr>
        </p15:guide>
        <p15:guide id="8" pos="822">
          <p15:clr>
            <a:srgbClr val="A4A3A4"/>
          </p15:clr>
        </p15:guide>
        <p15:guide id="9" pos="1650">
          <p15:clr>
            <a:srgbClr val="A4A3A4"/>
          </p15:clr>
        </p15:guide>
        <p15:guide id="10" pos="2466">
          <p15:clr>
            <a:srgbClr val="A4A3A4"/>
          </p15:clr>
        </p15:guide>
        <p15:guide id="11" pos="3294">
          <p15:clr>
            <a:srgbClr val="A4A3A4"/>
          </p15:clr>
        </p15:guide>
        <p15:guide id="12" pos="4110">
          <p15:clr>
            <a:srgbClr val="A4A3A4"/>
          </p15:clr>
        </p15:guide>
        <p15:guide id="13" pos="4938">
          <p15:clr>
            <a:srgbClr val="A4A3A4"/>
          </p15:clr>
        </p15:guide>
        <p15:guide id="14" pos="53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592" y="-80"/>
      </p:cViewPr>
      <p:guideLst>
        <p:guide orient="horz" pos="432"/>
        <p:guide orient="horz" pos="864"/>
        <p:guide orient="horz" pos="1728"/>
        <p:guide orient="horz" pos="2592"/>
        <p:guide orient="horz" pos="3456"/>
        <p:guide orient="horz" pos="3888"/>
        <p:guide pos="414"/>
        <p:guide pos="822"/>
        <p:guide pos="1650"/>
        <p:guide pos="2466"/>
        <p:guide pos="3294"/>
        <p:guide pos="4110"/>
        <p:guide pos="4938"/>
        <p:guide pos="53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4B7A2-FCE9-4DD4-87BC-C6E11163D848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0ACC0-E92B-48DE-879D-807DDD5CE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5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Never</a:t>
            </a:r>
            <a:r>
              <a:rPr lang="en-US" baseline="0" dirty="0" smtClean="0"/>
              <a:t> start with denouncing your abilities or value of presentation but</a:t>
            </a:r>
            <a:r>
              <a:rPr lang="mr-IN" baseline="0" dirty="0" smtClean="0"/>
              <a:t>…</a:t>
            </a:r>
            <a:r>
              <a:rPr lang="en-US" baseline="0" dirty="0" smtClean="0"/>
              <a:t>!</a:t>
            </a:r>
          </a:p>
          <a:p>
            <a:r>
              <a:rPr lang="en-US" baseline="0" dirty="0" smtClean="0"/>
              <a:t>Specialist in generalities</a:t>
            </a:r>
          </a:p>
          <a:p>
            <a:r>
              <a:rPr lang="en-US" baseline="0" dirty="0" smtClean="0"/>
              <a:t>Additional training in PH/GH and TM</a:t>
            </a:r>
          </a:p>
          <a:p>
            <a:r>
              <a:rPr lang="en-US" baseline="0" dirty="0" smtClean="0"/>
              <a:t>Experience in Uganda teaching med school and clinical work in </a:t>
            </a:r>
            <a:r>
              <a:rPr lang="en-US" baseline="0" dirty="0" err="1" smtClean="0"/>
              <a:t>Fr</a:t>
            </a:r>
            <a:r>
              <a:rPr lang="en-US" baseline="0" dirty="0" smtClean="0"/>
              <a:t> W Africa Cote d’Ivoire, Togo, Guinea x 10 years building/developing a hospital and </a:t>
            </a:r>
            <a:r>
              <a:rPr lang="en-US" baseline="0" dirty="0" err="1" smtClean="0"/>
              <a:t>Comm</a:t>
            </a:r>
            <a:r>
              <a:rPr lang="en-US" baseline="0" dirty="0" smtClean="0"/>
              <a:t> HD and CME conference 160 </a:t>
            </a:r>
            <a:r>
              <a:rPr lang="en-US" baseline="0" dirty="0" err="1" smtClean="0"/>
              <a:t>Fr</a:t>
            </a:r>
            <a:r>
              <a:rPr lang="en-US" baseline="0" dirty="0" smtClean="0"/>
              <a:t> W </a:t>
            </a:r>
            <a:r>
              <a:rPr lang="en-US" baseline="0" dirty="0" err="1" smtClean="0"/>
              <a:t>Af</a:t>
            </a:r>
            <a:r>
              <a:rPr lang="en-US" baseline="0" dirty="0" smtClean="0"/>
              <a:t> physicians med students and NP’s. Similar to Kumasi Ghana conference.</a:t>
            </a:r>
          </a:p>
          <a:p>
            <a:r>
              <a:rPr lang="en-US" baseline="0" dirty="0" smtClean="0"/>
              <a:t>Mayo since 2004 went there for leukemia care for my late wife and stayed for a job.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78592-48C5-45C1-96F0-BD360B5C98D3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76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70175A13-33B2-4D98-883F-132772697FB1}" type="slidenum">
              <a:rPr lang="en-US" smtClean="0">
                <a:latin typeface="Arial" charset="0"/>
              </a:rPr>
              <a:pPr defTabSz="912813"/>
              <a:t>70</a:t>
            </a:fld>
            <a:endParaRPr lang="en-US">
              <a:latin typeface="Arial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Cultures easiest with microcystis aeruginosa (may represent synergistic infection of fungus and cyanobacterium0 try cipro)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72566743-21F2-4CFB-AF92-B46D4CD8B379}" type="slidenum">
              <a:rPr lang="en-US" smtClean="0">
                <a:latin typeface="Arial" charset="0"/>
              </a:rPr>
              <a:pPr defTabSz="912813"/>
              <a:t>71</a:t>
            </a:fld>
            <a:endParaRPr lang="en-US">
              <a:latin typeface="Arial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2 types one perinasal dz, 2 caused by B. Ranarum subq nodules ext, buttocks, trunk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 diphtheriae and the non-diphtherial </a:t>
            </a:r>
            <a:r>
              <a:rPr lang="en-US" dirty="0" err="1"/>
              <a:t>corynebacteria</a:t>
            </a:r>
            <a:r>
              <a:rPr lang="en-US" dirty="0"/>
              <a:t> known as </a:t>
            </a:r>
            <a:r>
              <a:rPr lang="en-US" b="1" dirty="0" err="1"/>
              <a:t>diphtheroids</a:t>
            </a:r>
            <a:r>
              <a:rPr lang="en-US" dirty="0"/>
              <a:t> comprise the genus. These aerobic, non-sporulating, pleomorphic Gram-positive </a:t>
            </a:r>
            <a:r>
              <a:rPr lang="en-US" b="1" dirty="0"/>
              <a:t>bacilli</a:t>
            </a:r>
            <a:r>
              <a:rPr lang="en-US" dirty="0"/>
              <a:t> are usually commensals of the skin and mucous membranes. 1 2. In fact, infective endocarditis caused by Corynebacterium spp. was </a:t>
            </a:r>
            <a:r>
              <a:rPr lang="en-US" dirty="0" err="1"/>
              <a:t>recognised</a:t>
            </a:r>
            <a:r>
              <a:rPr lang="en-US" dirty="0"/>
              <a:t> as early as 1932, but </a:t>
            </a:r>
            <a:r>
              <a:rPr lang="en-US" b="1" dirty="0" err="1"/>
              <a:t>diphtheroids</a:t>
            </a:r>
            <a:r>
              <a:rPr lang="en-US" dirty="0"/>
              <a:t> are still disregarded when isolated.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0ACC0-E92B-48DE-879D-807DDD5CE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8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</a:t>
            </a:r>
            <a:r>
              <a:rPr lang="en-US" baseline="0" dirty="0" smtClean="0"/>
              <a:t> of pinch grafts in horses! Done same way </a:t>
            </a:r>
            <a:r>
              <a:rPr lang="en-US" baseline="0" smtClean="0"/>
              <a:t>and commonly </a:t>
            </a:r>
            <a:r>
              <a:rPr lang="en-US" baseline="0" dirty="0" smtClean="0"/>
              <a:t>in humans (but difficult to find </a:t>
            </a:r>
            <a:r>
              <a:rPr lang="en-US" baseline="0" dirty="0" err="1" smtClean="0"/>
              <a:t>px</a:t>
            </a:r>
            <a:r>
              <a:rPr lang="en-US" baseline="0" dirty="0" smtClean="0"/>
              <a:t> on line)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0ACC0-E92B-48DE-879D-807DDD5CEC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9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horse</a:t>
            </a:r>
            <a:r>
              <a:rPr lang="en-US" baseline="0" dirty="0"/>
              <a:t> of course. Q tips to plug the pinch graft holes (b/c they’re so deep!)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0ACC0-E92B-48DE-879D-807DDD5CEC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64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altLang="en-US" b="1">
                <a:latin typeface="Arial" pitchFamily="34" charset="0"/>
                <a:cs typeface="Arial" pitchFamily="34" charset="0"/>
              </a:rPr>
              <a:t>Figure 1. </a:t>
            </a:r>
            <a:r>
              <a:rPr lang="en-US" altLang="en-US">
                <a:latin typeface="Arial" pitchFamily="34" charset="0"/>
                <a:cs typeface="Arial" pitchFamily="34" charset="0"/>
              </a:rPr>
              <a:t>Leishmania life cycle and clinical syndromes. (A) Diagrammatic depiction of life cycle of Leishmania. (B) Giemsa stained preparation of L. donovani promastigotes, (C) Giemsa staining of touch preparation of a cutaneous lesion showing presence of intracellular parasites inside macrophages, (D) CL lesion on the hand, (E) mucocutaneous lesion (MCL) of the mouth and nose, (F) facial lesions in a case of PKDL, (G) emerging lesions within the old CL scar in LR and (H) lesions throughout in DCL. Credit for pictures: Panels: A, obtained from NIAID; B, www.lookfordiagnosis.com; C, Centers for Disease Control, www.CDC.gov; D, www.Dermnet.com; E, www.Drugline.org; F, www.WHO.int, G, www.globalskinatlas.com and H, Medical Books Online, www.cixip.com.
</a:t>
            </a: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42DEC91C-CC98-4DCC-9697-A95201002F8F}" type="slidenum">
              <a:rPr lang="en-US" altLang="en-US" sz="1200"/>
              <a:pPr algn="r" eaLnBrk="1" hangingPunct="1"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1AC8B6A1-F3EA-4FB3-940A-FABD3C23A528}" type="slidenum">
              <a:rPr lang="en-US" smtClean="0">
                <a:latin typeface="Arial" charset="0"/>
              </a:rPr>
              <a:pPr defTabSz="912813"/>
              <a:t>41</a:t>
            </a:fld>
            <a:endParaRPr lang="en-US">
              <a:latin typeface="Arial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Removal- injection of local anesthetic causes larva to bulge outward, also vaseline occlusion of opening of furuncle causes larva to migrate outward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114E2341-65B6-418D-9F5D-25EF7017A0CA}" type="slidenum">
              <a:rPr lang="en-US" smtClean="0">
                <a:latin typeface="Arial" charset="0"/>
              </a:rPr>
              <a:pPr defTabSz="912813"/>
              <a:t>64</a:t>
            </a:fld>
            <a:endParaRPr lang="en-US">
              <a:latin typeface="Arial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Direct inoculation, start as pink scaly papule or warty growth, verrucous/nodular, atrophy/scarring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B88EA1C0-D180-4937-A5E6-6D657EB33999}" type="slidenum">
              <a:rPr lang="en-US" smtClean="0">
                <a:latin typeface="Arial" charset="0"/>
              </a:rPr>
              <a:pPr defTabSz="912813"/>
              <a:t>67</a:t>
            </a:fld>
            <a:endParaRPr lang="en-US">
              <a:latin typeface="Arial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10% fail therapy outright, only about 30% cured, &gt;40% have recrudescence, amputation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E70AD413-2081-40F3-BFAF-8F79A57CEB32}" type="slidenum">
              <a:rPr lang="en-US" smtClean="0">
                <a:latin typeface="Arial" charset="0"/>
              </a:rPr>
              <a:pPr defTabSz="912813"/>
              <a:t>69</a:t>
            </a:fld>
            <a:endParaRPr lang="en-US">
              <a:latin typeface="Arial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Organism found in stagnant water, In genitals resemble condylomata, appear as spherules found in larger cystic sporangio- grayish white flecks are transepithelial elimination of sporangia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2743200"/>
            <a:ext cx="7827264" cy="1371600"/>
          </a:xfrm>
        </p:spPr>
        <p:txBody>
          <a:bodyPr lIns="0" rIns="0" anchor="b" anchorCtr="0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4114800"/>
            <a:ext cx="7827264" cy="685800"/>
          </a:xfrm>
        </p:spPr>
        <p:txBody>
          <a:bodyPr lIns="0" tIns="228600" rIns="0">
            <a:no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57225" y="681038"/>
            <a:ext cx="1266825" cy="138112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" y="1444752"/>
            <a:ext cx="7827264" cy="427024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5788152"/>
            <a:ext cx="7827264" cy="384048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3675"/>
            <a:ext cx="9144000" cy="13716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937794" y="681038"/>
            <a:ext cx="1266825" cy="138112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673352"/>
            <a:ext cx="6528816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25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743200"/>
            <a:ext cx="7827264" cy="13716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4114800"/>
            <a:ext cx="7827264" cy="685800"/>
          </a:xfrm>
        </p:spPr>
        <p:txBody>
          <a:bodyPr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40480" cy="4800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3840480" cy="80467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40480" cy="3986784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4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2807208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57200"/>
            <a:ext cx="4910328" cy="5715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1371600"/>
            <a:ext cx="2807208" cy="4800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A1B8A-B196-4C92-B78E-CF62B58F5E6D}" type="datetimeFigureOut">
              <a:rPr lang="en-US" smtClean="0"/>
              <a:t>10/5/17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0650" y="6299343"/>
            <a:ext cx="420688" cy="458645"/>
            <a:chOff x="657225" y="681038"/>
            <a:chExt cx="1266825" cy="1381125"/>
          </a:xfrm>
          <a:solidFill>
            <a:srgbClr val="000000"/>
          </a:solidFill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solidFill>
              <a:srgbClr val="004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3716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371600"/>
            <a:ext cx="7827264" cy="480060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5632" y="6528816"/>
            <a:ext cx="658368" cy="10972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4DFA1B8A-B196-4C92-B78E-CF62B58F5E6D}" type="datetimeFigureOut">
              <a:rPr lang="en-US" smtClean="0"/>
              <a:pPr/>
              <a:t>10/5/17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4248" y="6172200"/>
            <a:ext cx="6510528" cy="457200"/>
          </a:xfrm>
          <a:prstGeom prst="rect">
            <a:avLst/>
          </a:prstGeom>
        </p:spPr>
        <p:txBody>
          <a:bodyPr vert="horz" lIns="0" tIns="45720" rIns="0" bIns="0" rtlCol="0" anchor="t" anchorCtr="0"/>
          <a:lstStyle>
            <a:lvl1pPr algn="r">
              <a:lnSpc>
                <a:spcPct val="90000"/>
              </a:lnSpc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6931152"/>
            <a:ext cx="658368" cy="109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3C1CEEF6-673E-454E-86C7-8216BA506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6657945"/>
            <a:ext cx="21336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©2017 MFMER  |  slide-</a:t>
            </a:r>
            <a:fld id="{D445C29B-035B-48ED-941F-A66A11A8A322}" type="slidenum">
              <a:rPr lang="en-US" sz="700" smtClean="0">
                <a:solidFill>
                  <a:schemeClr val="bg2">
                    <a:lumMod val="75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hyperlink" Target="http://www.google.com/url?sa=i&amp;rct=j&amp;q=&amp;esrc=s&amp;source=images&amp;cd=&amp;cad=rja&amp;uact=8&amp;ved=0ahUKEwjc1NXeosjWAhUN3WMKHUHrD6cQjRwIBw&amp;url=http://www.who.int/buruli/photos/forms_large/en/&amp;psig=AFQjCNHjRlL_F2LbjK6qT19frDAA17z4Nw&amp;ust=1506701383718637" TargetMode="External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/url?sa=i&amp;rct=j&amp;q=&amp;esrc=s&amp;source=images&amp;cd=&amp;cad=rja&amp;uact=8&amp;ved=0ahUKEwjo6eOgr8jWAhUHiFQKHR8XCQwQjRwIBw&amp;url=http://www.sciencedirect.com/science/article/pii/S0738081X08002174&amp;psig=AFQjCNH39IHeNp8-_woqgOEeEpT0cz_cCw&amp;ust=150670436538704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hyperlink" Target="http://www.google.com/url?sa=i&amp;rct=j&amp;q=&amp;esrc=s&amp;source=images&amp;cd=&amp;ved=0ahUKEwjhzo2bqsjWAhVP92MKHbR2AncQjRwIBw&amp;url=http://veterinarynews.dvm360.com/wound-reconstruction-free-skin-grafts-horses&amp;psig=AFQjCNF7NJByshh95b1kCo_j7CTc528t6w&amp;ust=1506703222989759" TargetMode="External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/url?sa=i&amp;rct=j&amp;q=&amp;esrc=s&amp;source=images&amp;cd=&amp;cad=rja&amp;uact=8&amp;ved=0ahUKEwji1tjTr8jWAhUqsFQKHXhzC0wQjRwIBw&amp;url=http://itg.author-e.eu/Generated/pubx/173/miscellaneous_skin_diseases/tropical_ulcer.htm&amp;psig=AFQjCNH39IHeNp8-_woqgOEeEpT0cz_cCw&amp;ust=1506704365387042" TargetMode="Externa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ntds/article?id=10.1371/journal.pntd.0004385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ntds/article?id=10.1371/journal.pntd.0004385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44.jp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dermimages.med.jhmi.edu/images/tuberculosis_verrucosa_cutis_1_100606.jpg" TargetMode="External"/><Relationship Id="rId3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9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Tropical Dermatology</a:t>
            </a:r>
            <a:br>
              <a:rPr lang="en-US" dirty="0"/>
            </a:br>
            <a:r>
              <a:rPr lang="en-US" sz="2800" dirty="0">
                <a:solidFill>
                  <a:schemeClr val="accent2"/>
                </a:solidFill>
              </a:rPr>
              <a:t>Diagnosis and Treatment in LMIC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Stephen P. Merry, MD, MPH, DTM&amp;</a:t>
            </a:r>
            <a:r>
              <a:rPr lang="en-US" dirty="0" smtClean="0"/>
              <a:t>H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Assistant Professor, Mayo Clinic College of Medicine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8368" y="4843462"/>
            <a:ext cx="7827264" cy="694944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>
            <a:lvl1pPr lvl="0" indent="0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Arial" pitchFamily="34" charset="0"/>
              <a:buNone/>
              <a:defRPr lang="en-US" smtClean="0">
                <a:solidFill>
                  <a:schemeClr val="accent5"/>
                </a:solidFill>
              </a:defRPr>
            </a:lvl1pPr>
            <a:lvl2pPr marL="8001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120000"/>
              <a:buFont typeface="Arial" pitchFamily="34" charset="0"/>
              <a:buChar char="•"/>
              <a:defRPr lang="en-US" sz="2800" smtClean="0"/>
            </a:lvl2pPr>
            <a:lvl3pPr marL="11430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3pPr>
            <a:lvl4pPr marL="16002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smtClean="0"/>
            </a:lvl4pPr>
            <a:lvl5pPr marL="2057400" indent="-228600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itchFamily="34" charset="0"/>
              <a:buChar char="•"/>
              <a:defRPr lang="en-US" sz="2800" dirty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October 4, 2017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Global Health Workshop Pre-Conference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Houston, TX</a:t>
            </a:r>
          </a:p>
        </p:txBody>
      </p:sp>
    </p:spTree>
    <p:extLst>
      <p:ext uri="{BB962C8B-B14F-4D97-AF65-F5344CB8AC3E}">
        <p14:creationId xmlns:p14="http://schemas.microsoft.com/office/powerpoint/2010/main" val="3824060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Buruli</a:t>
            </a:r>
            <a:r>
              <a:rPr lang="en-US" dirty="0">
                <a:cs typeface="Arial"/>
              </a:rPr>
              <a:t> Ulcer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348790"/>
            <a:ext cx="7827264" cy="3505200"/>
          </a:xfrm>
        </p:spPr>
        <p:txBody>
          <a:bodyPr vert="horz" lIns="0" tIns="228600" rIns="0" bIns="45720" rtlCol="0" anchor="t">
            <a:noAutofit/>
          </a:bodyPr>
          <a:lstStyle/>
          <a:p>
            <a:r>
              <a:rPr lang="en-US" dirty="0">
                <a:cs typeface="Arial"/>
              </a:rPr>
              <a:t>Firm, painless nodule or plaque and </a:t>
            </a:r>
            <a:r>
              <a:rPr lang="en-US" dirty="0" smtClean="0">
                <a:cs typeface="Arial"/>
              </a:rPr>
              <a:t>edema</a:t>
            </a:r>
            <a:endParaRPr lang="en-US" dirty="0">
              <a:cs typeface="Arial"/>
            </a:endParaRPr>
          </a:p>
        </p:txBody>
      </p:sp>
      <p:pic>
        <p:nvPicPr>
          <p:cNvPr id="1028" name="Picture 4" descr="http://www.who.int/entity/buruli/photos/Nodule_KA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3352800" cy="25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ho.int/entity/buruli/photos/Diffuse-Oede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3352800" cy="252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879946" y="6119336"/>
            <a:ext cx="52640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Tyring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Lupi</a:t>
            </a:r>
            <a:r>
              <a:rPr lang="en-US" sz="1400" dirty="0">
                <a:solidFill>
                  <a:srgbClr val="000000"/>
                </a:solidFill>
              </a:rPr>
              <a:t>, and </a:t>
            </a:r>
            <a:r>
              <a:rPr lang="en-US" sz="1400" dirty="0" err="1">
                <a:solidFill>
                  <a:srgbClr val="000000"/>
                </a:solidFill>
              </a:rPr>
              <a:t>Hengge</a:t>
            </a:r>
            <a:r>
              <a:rPr lang="en-US" sz="1400" dirty="0">
                <a:solidFill>
                  <a:srgbClr val="000000"/>
                </a:solidFill>
              </a:rPr>
              <a:t>. Tropical Dermatology, 2006</a:t>
            </a:r>
          </a:p>
          <a:p>
            <a:r>
              <a:rPr lang="en-US" sz="1400" dirty="0" err="1">
                <a:solidFill>
                  <a:srgbClr val="000000"/>
                </a:solidFill>
              </a:rPr>
              <a:t>Guerrant</a:t>
            </a:r>
            <a:r>
              <a:rPr lang="en-US" sz="1400" dirty="0">
                <a:solidFill>
                  <a:srgbClr val="000000"/>
                </a:solidFill>
              </a:rPr>
              <a:t> RL. Tropical Infectious Diseases, 2005</a:t>
            </a:r>
          </a:p>
          <a:p>
            <a:r>
              <a:rPr lang="en-US" sz="1400" dirty="0">
                <a:solidFill>
                  <a:srgbClr val="000000"/>
                </a:solidFill>
              </a:rPr>
              <a:t>WHO at http://www.who.int/buruli/photos/nonulcerative/en/</a:t>
            </a:r>
            <a:endParaRPr lang="en-US" sz="14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23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1381998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Buruli</a:t>
            </a:r>
            <a:r>
              <a:rPr lang="en-US" dirty="0">
                <a:cs typeface="Arial"/>
              </a:rPr>
              <a:t> Ulcer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362200"/>
            <a:ext cx="4876800" cy="3200400"/>
          </a:xfrm>
        </p:spPr>
        <p:txBody>
          <a:bodyPr vert="horz" lIns="0" tIns="228600" rIns="0" bIns="45720" rtlCol="0" anchor="t">
            <a:noAutofit/>
          </a:bodyPr>
          <a:lstStyle/>
          <a:p>
            <a:r>
              <a:rPr lang="en-US" dirty="0" smtClean="0">
                <a:cs typeface="Arial"/>
              </a:rPr>
              <a:t>Vascular </a:t>
            </a:r>
            <a:r>
              <a:rPr lang="en-US" dirty="0">
                <a:cs typeface="Arial"/>
              </a:rPr>
              <a:t>occlusion of subcutaneous tissues -&gt; sloughing/ulceration of skin</a:t>
            </a:r>
          </a:p>
          <a:p>
            <a:r>
              <a:rPr lang="en-US" dirty="0">
                <a:cs typeface="Arial"/>
              </a:rPr>
              <a:t>Necrosis of subcutaneous fat -&gt; </a:t>
            </a:r>
            <a:r>
              <a:rPr lang="en-US" b="1" dirty="0">
                <a:cs typeface="Arial"/>
              </a:rPr>
              <a:t>undermining</a:t>
            </a:r>
          </a:p>
          <a:p>
            <a:r>
              <a:rPr lang="en-US" dirty="0">
                <a:cs typeface="Arial"/>
              </a:rPr>
              <a:t>AFB stain of slough</a:t>
            </a:r>
          </a:p>
        </p:txBody>
      </p:sp>
      <p:pic>
        <p:nvPicPr>
          <p:cNvPr id="2050" name="Picture 2" descr="Image result for buruli ulc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545528" cy="26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who.int/entity/buruli/photos/Extensive_ulceration_KA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80" y="3174242"/>
            <a:ext cx="3069167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38599" y="6003925"/>
            <a:ext cx="5587951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Tyring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Lupi</a:t>
            </a:r>
            <a:r>
              <a:rPr lang="en-US" sz="1400" dirty="0">
                <a:solidFill>
                  <a:srgbClr val="000000"/>
                </a:solidFill>
              </a:rPr>
              <a:t>, and </a:t>
            </a:r>
            <a:r>
              <a:rPr lang="en-US" sz="1400" dirty="0" err="1">
                <a:solidFill>
                  <a:srgbClr val="000000"/>
                </a:solidFill>
              </a:rPr>
              <a:t>Hengge</a:t>
            </a:r>
            <a:r>
              <a:rPr lang="en-US" sz="1400" dirty="0">
                <a:solidFill>
                  <a:srgbClr val="000000"/>
                </a:solidFill>
              </a:rPr>
              <a:t>. Tropical Dermatology, 2006</a:t>
            </a:r>
          </a:p>
          <a:p>
            <a:r>
              <a:rPr lang="en-US" sz="1400" dirty="0" err="1">
                <a:solidFill>
                  <a:srgbClr val="000000"/>
                </a:solidFill>
              </a:rPr>
              <a:t>Guerrant</a:t>
            </a:r>
            <a:r>
              <a:rPr lang="en-US" sz="1400" dirty="0">
                <a:solidFill>
                  <a:srgbClr val="000000"/>
                </a:solidFill>
              </a:rPr>
              <a:t> RL. Tropical Infectious Diseases, 2005. </a:t>
            </a:r>
            <a:endParaRPr lang="en-US" sz="1400" dirty="0">
              <a:solidFill>
                <a:srgbClr val="000000"/>
              </a:solidFill>
              <a:cs typeface="Arial"/>
            </a:endParaRPr>
          </a:p>
          <a:p>
            <a:r>
              <a:rPr lang="en-US" sz="1400" dirty="0">
                <a:solidFill>
                  <a:srgbClr val="000000"/>
                </a:solidFill>
                <a:cs typeface="Arial"/>
              </a:rPr>
              <a:t>WHO 2017 at http://www.who.int/buruli/photos/nonulcerative/en/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234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Buruli</a:t>
            </a:r>
            <a:r>
              <a:rPr lang="en-US" dirty="0">
                <a:cs typeface="Arial"/>
              </a:rPr>
              <a:t> Ulcer Treatment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447800"/>
            <a:ext cx="4343400" cy="4114800"/>
          </a:xfrm>
        </p:spPr>
        <p:txBody>
          <a:bodyPr vert="horz" lIns="0" tIns="228600" rIns="0" bIns="45720" rtlCol="0" anchor="t">
            <a:noAutofit/>
          </a:bodyPr>
          <a:lstStyle/>
          <a:p>
            <a:r>
              <a:rPr lang="en-US" dirty="0">
                <a:cs typeface="Arial"/>
              </a:rPr>
              <a:t>Rifampin for nodules/plaques</a:t>
            </a:r>
          </a:p>
          <a:p>
            <a:pPr marL="0" indent="0">
              <a:buNone/>
            </a:pPr>
            <a:r>
              <a:rPr lang="en-US" dirty="0">
                <a:cs typeface="Arial"/>
              </a:rPr>
              <a:t>+/- </a:t>
            </a:r>
            <a:r>
              <a:rPr lang="en-US" dirty="0" err="1">
                <a:cs typeface="Arial"/>
              </a:rPr>
              <a:t>clofazimine</a:t>
            </a:r>
            <a:endParaRPr lang="en-US" dirty="0">
              <a:cs typeface="Arial"/>
            </a:endParaRPr>
          </a:p>
          <a:p>
            <a:r>
              <a:rPr lang="en-US" dirty="0">
                <a:cs typeface="Arial"/>
              </a:rPr>
              <a:t>Excision of nodule or small ulcerations. </a:t>
            </a:r>
            <a:endParaRPr lang="en-US" dirty="0" smtClean="0">
              <a:cs typeface="Arial"/>
            </a:endParaRPr>
          </a:p>
          <a:p>
            <a:r>
              <a:rPr lang="en-US" dirty="0" smtClean="0">
                <a:cs typeface="Arial"/>
              </a:rPr>
              <a:t>Debridement </a:t>
            </a:r>
            <a:r>
              <a:rPr lang="en-US" dirty="0">
                <a:cs typeface="Arial"/>
              </a:rPr>
              <a:t>of larger ulcers</a:t>
            </a:r>
          </a:p>
          <a:p>
            <a:r>
              <a:rPr lang="en-US" dirty="0">
                <a:cs typeface="Arial"/>
              </a:rPr>
              <a:t>Skin graft</a:t>
            </a:r>
          </a:p>
        </p:txBody>
      </p:sp>
      <p:pic>
        <p:nvPicPr>
          <p:cNvPr id="3074" name="Picture 2" descr="http://www.who.int/entity/buruli/photos/grafting_knife_Zilli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1059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who.int/entity/buruli/photos/Mesher_Zilliox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who.int/entity/buruli/photos/Grafting_SisterJul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79" y="4038600"/>
            <a:ext cx="238125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48200" y="6334780"/>
            <a:ext cx="4578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Tyring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Lupi</a:t>
            </a:r>
            <a:r>
              <a:rPr lang="en-US" sz="1400" dirty="0">
                <a:solidFill>
                  <a:srgbClr val="000000"/>
                </a:solidFill>
              </a:rPr>
              <a:t>, and </a:t>
            </a:r>
            <a:r>
              <a:rPr lang="en-US" sz="1400" dirty="0" err="1">
                <a:solidFill>
                  <a:srgbClr val="000000"/>
                </a:solidFill>
              </a:rPr>
              <a:t>Hengge</a:t>
            </a:r>
            <a:r>
              <a:rPr lang="en-US" sz="1400" dirty="0">
                <a:solidFill>
                  <a:srgbClr val="000000"/>
                </a:solidFill>
              </a:rPr>
              <a:t>. Tropical Dermatology, 2006</a:t>
            </a:r>
          </a:p>
          <a:p>
            <a:r>
              <a:rPr lang="en-US" sz="1400" dirty="0" err="1">
                <a:solidFill>
                  <a:srgbClr val="000000"/>
                </a:solidFill>
              </a:rPr>
              <a:t>Guerrant</a:t>
            </a:r>
            <a:r>
              <a:rPr lang="en-US" sz="1400" dirty="0">
                <a:solidFill>
                  <a:srgbClr val="000000"/>
                </a:solidFill>
              </a:rPr>
              <a:t> RL. Tropical Infectious Diseases, 2005. </a:t>
            </a:r>
            <a:endParaRPr lang="en-US" sz="14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1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irurgiadeequinos.com.br/wp-content/uploads/2014/04/Simple-Techniques-of-Skin-Grafting-Horse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0"/>
            <a:ext cx="38481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Pinch Grafts for Ulcers </a:t>
            </a:r>
            <a:br>
              <a:rPr lang="en-US" dirty="0"/>
            </a:br>
            <a:r>
              <a:rPr lang="en-US" dirty="0"/>
              <a:t>&amp; Burns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Simple, outpatient </a:t>
            </a:r>
          </a:p>
          <a:p>
            <a:pPr eaLnBrk="1" hangingPunct="1">
              <a:defRPr/>
            </a:pPr>
            <a:r>
              <a:rPr lang="en-US" dirty="0"/>
              <a:t>Small, 2 mm grafts  to promote                                               re-epithelialization from “islands”</a:t>
            </a:r>
          </a:p>
          <a:p>
            <a:pPr eaLnBrk="1" hangingPunct="1">
              <a:defRPr/>
            </a:pPr>
            <a:r>
              <a:rPr lang="en-US" dirty="0"/>
              <a:t>Level of upper to mid-dermis</a:t>
            </a:r>
            <a:endParaRPr lang="en-US" sz="2400" dirty="0"/>
          </a:p>
          <a:p>
            <a:pPr eaLnBrk="1" hangingPunct="1">
              <a:defRPr/>
            </a:pPr>
            <a:r>
              <a:rPr lang="en-US" dirty="0"/>
              <a:t>Topical EMLA or local anesthesia</a:t>
            </a:r>
          </a:p>
          <a:p>
            <a:pPr eaLnBrk="1" hangingPunct="1">
              <a:defRPr/>
            </a:pPr>
            <a:r>
              <a:rPr lang="en-US" dirty="0"/>
              <a:t>Apply when ulcer “clean” – debrided well.</a:t>
            </a:r>
          </a:p>
          <a:p>
            <a:pPr eaLnBrk="1" hangingPunct="1">
              <a:defRPr/>
            </a:pPr>
            <a:r>
              <a:rPr lang="en-US" dirty="0"/>
              <a:t>Harvest and apply pinch grafts; cover with non-adhering, occlusive bandage for 1 week</a:t>
            </a:r>
          </a:p>
          <a:p>
            <a:pPr eaLnBrk="1" hangingPunct="1">
              <a:defRPr/>
            </a:pPr>
            <a:r>
              <a:rPr lang="en-US" dirty="0"/>
              <a:t>Donor site heals by second intention</a:t>
            </a:r>
          </a:p>
        </p:txBody>
      </p:sp>
    </p:spTree>
    <p:extLst>
      <p:ext uri="{BB962C8B-B14F-4D97-AF65-F5344CB8AC3E}">
        <p14:creationId xmlns:p14="http://schemas.microsoft.com/office/powerpoint/2010/main" val="30215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irurgiadeequinos.com.br/wp-content/uploads/2014/04/Simple-Techniques-of-Skin-Grafting-Horses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0"/>
            <a:ext cx="38481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Pinch Grafts for Ulcers </a:t>
            </a:r>
            <a:br>
              <a:rPr lang="en-US" dirty="0"/>
            </a:br>
            <a:r>
              <a:rPr lang="en-US" dirty="0"/>
              <a:t>&amp; Burns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Simple, outpatient </a:t>
            </a:r>
          </a:p>
          <a:p>
            <a:pPr eaLnBrk="1" hangingPunct="1">
              <a:defRPr/>
            </a:pPr>
            <a:r>
              <a:rPr lang="en-US" sz="2400" dirty="0"/>
              <a:t>Small, 2 mm grafts  to promote                                               re-epithelialization from “islands”</a:t>
            </a:r>
          </a:p>
          <a:p>
            <a:pPr eaLnBrk="1" hangingPunct="1">
              <a:defRPr/>
            </a:pPr>
            <a:r>
              <a:rPr lang="en-US" sz="2400" dirty="0"/>
              <a:t>Level of upper to mid-dermis</a:t>
            </a:r>
            <a:endParaRPr lang="en-US" sz="2000" dirty="0"/>
          </a:p>
          <a:p>
            <a:pPr eaLnBrk="1" hangingPunct="1">
              <a:defRPr/>
            </a:pPr>
            <a:r>
              <a:rPr lang="en-US" sz="2400" dirty="0"/>
              <a:t>Topical EMLA or local anesthesia</a:t>
            </a:r>
          </a:p>
          <a:p>
            <a:pPr eaLnBrk="1" hangingPunct="1">
              <a:defRPr/>
            </a:pPr>
            <a:r>
              <a:rPr lang="en-US" sz="2400" dirty="0"/>
              <a:t>Apply when ulcer “clean” – debrided well.</a:t>
            </a:r>
          </a:p>
          <a:p>
            <a:pPr eaLnBrk="1" hangingPunct="1">
              <a:defRPr/>
            </a:pPr>
            <a:r>
              <a:rPr lang="en-US" sz="2400" dirty="0"/>
              <a:t>Harvest and apply pinch grafts; cover with non-adhering, occlusive bandage for 1 week</a:t>
            </a:r>
          </a:p>
          <a:p>
            <a:pPr eaLnBrk="1" hangingPunct="1">
              <a:defRPr/>
            </a:pPr>
            <a:r>
              <a:rPr lang="en-US" sz="2400" dirty="0"/>
              <a:t>Donor site heals by second intention</a:t>
            </a:r>
          </a:p>
        </p:txBody>
      </p:sp>
      <p:pic>
        <p:nvPicPr>
          <p:cNvPr id="5122" name="Picture 2" descr="Image result for pinch graft techniqu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4286250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694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://www.aafp.org/afp/2000/1001/afp20001001p1474-f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64" y="228600"/>
            <a:ext cx="462151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Pinch Grafting in AFP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2846832" cy="1371600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/>
              <a:t>Am Fam Physician.</a:t>
            </a:r>
            <a:r>
              <a:rPr lang="en-US" sz="2400" dirty="0"/>
              <a:t> 2000 Oct 1;62(7):1474-1477</a:t>
            </a:r>
          </a:p>
        </p:txBody>
      </p:sp>
    </p:spTree>
    <p:extLst>
      <p:ext uri="{BB962C8B-B14F-4D97-AF65-F5344CB8AC3E}">
        <p14:creationId xmlns:p14="http://schemas.microsoft.com/office/powerpoint/2010/main" val="245043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Like </a:t>
            </a:r>
            <a:r>
              <a:rPr lang="en-US" dirty="0" err="1"/>
              <a:t>Buruli</a:t>
            </a:r>
            <a:r>
              <a:rPr lang="en-US" dirty="0"/>
              <a:t> Ulcer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368" y="1371600"/>
            <a:ext cx="8257032" cy="4800600"/>
          </a:xfrm>
        </p:spPr>
        <p:txBody>
          <a:bodyPr vert="horz" lIns="0" tIns="228600" rIns="0" bIns="45720" rtlCol="0" anchor="t">
            <a:noAutofit/>
          </a:bodyPr>
          <a:lstStyle/>
          <a:p>
            <a:r>
              <a:rPr lang="en-US" dirty="0"/>
              <a:t>Tropical ulcer</a:t>
            </a:r>
          </a:p>
          <a:p>
            <a:pPr lvl="1"/>
            <a:r>
              <a:rPr lang="en-US" dirty="0"/>
              <a:t>“Phagedenic ulcer” </a:t>
            </a:r>
          </a:p>
          <a:p>
            <a:pPr lvl="2"/>
            <a:r>
              <a:rPr lang="en-US" dirty="0"/>
              <a:t>AKA Jungle rot, Aden ulcer, Malabar ulcer</a:t>
            </a:r>
          </a:p>
          <a:p>
            <a:pPr lvl="2"/>
            <a:r>
              <a:rPr lang="en-US" dirty="0"/>
              <a:t>Malnutrition, poor hygiene, insect bites</a:t>
            </a:r>
          </a:p>
          <a:p>
            <a:pPr lvl="2"/>
            <a:r>
              <a:rPr lang="en-US" dirty="0"/>
              <a:t>Fusobacterium fusiformis and Borrelia </a:t>
            </a:r>
            <a:r>
              <a:rPr lang="en-US" dirty="0" err="1"/>
              <a:t>vincentii</a:t>
            </a:r>
            <a:endParaRPr lang="en-US" dirty="0"/>
          </a:p>
          <a:p>
            <a:pPr lvl="2"/>
            <a:r>
              <a:rPr lang="en-US" b="1" dirty="0"/>
              <a:t>Painful</a:t>
            </a:r>
            <a:r>
              <a:rPr lang="en-US" dirty="0"/>
              <a:t>, foul smelling, but after rapid growth acute phase becomes painless</a:t>
            </a:r>
          </a:p>
          <a:p>
            <a:pPr lvl="2"/>
            <a:r>
              <a:rPr lang="en-US" dirty="0"/>
              <a:t>Edges not undermined</a:t>
            </a:r>
          </a:p>
          <a:p>
            <a:pPr lvl="2"/>
            <a:r>
              <a:rPr lang="en-US" dirty="0"/>
              <a:t>Risk osteomyelitis and SCC</a:t>
            </a:r>
          </a:p>
          <a:p>
            <a:pPr lvl="2"/>
            <a:r>
              <a:rPr lang="en-US" dirty="0"/>
              <a:t>Treat </a:t>
            </a:r>
            <a:r>
              <a:rPr lang="en-US" i="1" dirty="0"/>
              <a:t>Tetracycline</a:t>
            </a:r>
            <a:r>
              <a:rPr lang="en-US" dirty="0"/>
              <a:t>, wound care, grafting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AutoShape 2" descr="Image result for phagedenic ulcer WH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989138"/>
            <a:ext cx="619125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"/>
            <a:ext cx="330269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44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5" y="1187824"/>
            <a:ext cx="8659091" cy="398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273" y="246529"/>
            <a:ext cx="8509000" cy="664797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en-US" sz="1400" b="1">
                <a:solidFill>
                  <a:schemeClr val="tx2"/>
                </a:solidFill>
              </a:rPr>
              <a:t>Table 3. Category of final diagnosis of patients with ulcerative skin lesions, by HIV status, age and gender, Buruli score study 2011–2013, Akonolinga, Cameroon.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4091" y="5748618"/>
            <a:ext cx="8347364" cy="75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/>
          <a:p>
            <a:pPr eaLnBrk="1" hangingPunct="1"/>
            <a:r>
              <a:rPr lang="en-US" altLang="en-US" sz="1100"/>
              <a:t>Toutous Trellu L, Nkemenang P, Comte E, Ehounou G, Atangana P, et al. (2016) Differential Diagnosis of Skin Ulcers in a Mycobacterium ulcerans Endemic Area: Data from a Prospective Study in Cameroon. PLOS Neglected Tropical Diseases 10(4): e0004385. https://doi.org/10.1371/journal.pntd.0004385</a:t>
            </a:r>
          </a:p>
          <a:p>
            <a:pPr eaLnBrk="1" hangingPunct="1"/>
            <a:r>
              <a:rPr lang="en-US" altLang="en-US" sz="1100">
                <a:hlinkClick r:id="rId3"/>
              </a:rPr>
              <a:t>http://journals.plos.org/plosntds/article?id=10.1371/journal.pntd.0004385</a:t>
            </a:r>
            <a:endParaRPr lang="en-US" altLang="en-US" sz="11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82" y="6152030"/>
            <a:ext cx="2944091" cy="6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314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34576" cy="605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273" y="246529"/>
            <a:ext cx="8509000" cy="664797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en-US" sz="1400" b="1">
                <a:solidFill>
                  <a:schemeClr val="tx2"/>
                </a:solidFill>
              </a:rPr>
              <a:t>Table 3. Category of final diagnosis of patients with ulcerative skin lesions, by HIV status, age and gender, Buruli score study 2011–2013, Akonolinga, Cameroon.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04091" y="5748618"/>
            <a:ext cx="8347364" cy="75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58" tIns="41029" rIns="82058" bIns="41029">
            <a:spAutoFit/>
          </a:bodyPr>
          <a:lstStyle/>
          <a:p>
            <a:pPr eaLnBrk="1" hangingPunct="1"/>
            <a:r>
              <a:rPr lang="en-US" altLang="en-US" sz="1100"/>
              <a:t>Toutous Trellu L, Nkemenang P, Comte E, Ehounou G, Atangana P, et al. (2016) Differential Diagnosis of Skin Ulcers in a Mycobacterium ulcerans Endemic Area: Data from a Prospective Study in Cameroon. PLOS Neglected Tropical Diseases 10(4): e0004385. https://doi.org/10.1371/journal.pntd.0004385</a:t>
            </a:r>
          </a:p>
          <a:p>
            <a:pPr eaLnBrk="1" hangingPunct="1"/>
            <a:r>
              <a:rPr lang="en-US" altLang="en-US" sz="1100">
                <a:hlinkClick r:id="rId3"/>
              </a:rPr>
              <a:t>http://journals.plos.org/plosntds/article?id=10.1371/journal.pntd.0004385</a:t>
            </a:r>
            <a:endParaRPr lang="en-US" altLang="en-US" sz="110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82" y="6152030"/>
            <a:ext cx="2944091" cy="64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905000" y="18288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752600" y="24384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6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3210" marR="5080" indent="-27051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30 </a:t>
            </a:r>
            <a:r>
              <a:rPr lang="en-US" spc="-5" dirty="0" err="1">
                <a:cs typeface="Constantia"/>
              </a:rPr>
              <a:t>yo</a:t>
            </a:r>
            <a:r>
              <a:rPr lang="en-US" spc="-5" dirty="0">
                <a:cs typeface="Constantia"/>
              </a:rPr>
              <a:t> male in Bolivia</a:t>
            </a:r>
          </a:p>
          <a:p>
            <a:pPr marL="283210" marR="5080" indent="-27051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3 month old lesion on leg; initially raised</a:t>
            </a: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Treated with steroid creams, </a:t>
            </a:r>
            <a:r>
              <a:rPr lang="en-US" dirty="0">
                <a:cs typeface="Constantia"/>
              </a:rPr>
              <a:t>cephalexin and </a:t>
            </a:r>
            <a:r>
              <a:rPr lang="en-US" dirty="0" err="1">
                <a:cs typeface="Constantia"/>
              </a:rPr>
              <a:t>clotrimazole</a:t>
            </a:r>
            <a:r>
              <a:rPr lang="en-US" dirty="0">
                <a:cs typeface="Constantia"/>
              </a:rPr>
              <a:t> w/out </a:t>
            </a:r>
            <a:r>
              <a:rPr lang="en-US" spc="-5" dirty="0">
                <a:cs typeface="Constantia"/>
              </a:rPr>
              <a:t>improvement.</a:t>
            </a: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Differential?</a:t>
            </a: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endParaRPr lang="en-US" spc="-5" dirty="0">
              <a:cs typeface="Constantia"/>
            </a:endParaRP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endParaRPr lang="en-US" dirty="0"/>
          </a:p>
        </p:txBody>
      </p:sp>
      <p:sp>
        <p:nvSpPr>
          <p:cNvPr id="4" name="object 2"/>
          <p:cNvSpPr/>
          <p:nvPr/>
        </p:nvSpPr>
        <p:spPr>
          <a:xfrm>
            <a:off x="4114800" y="3429000"/>
            <a:ext cx="4885897" cy="3247030"/>
          </a:xfrm>
          <a:prstGeom prst="rect">
            <a:avLst/>
          </a:prstGeom>
          <a:blipFill>
            <a:blip r:embed="rId2" cstate="print"/>
            <a:srcRect/>
            <a:stretch>
              <a:fillRect l="-11440" r="-18358" b="-274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79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04574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5334001" y="152400"/>
            <a:ext cx="3666696" cy="2819400"/>
          </a:xfrm>
          <a:prstGeom prst="rect">
            <a:avLst/>
          </a:prstGeom>
          <a:blipFill>
            <a:blip r:embed="rId2" cstate="print"/>
            <a:srcRect/>
            <a:stretch>
              <a:fillRect l="-11440" r="-18358" b="-274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3210" marR="5080" indent="-27051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30 </a:t>
            </a:r>
            <a:r>
              <a:rPr lang="en-US" spc="-5" dirty="0" err="1">
                <a:cs typeface="Constantia"/>
              </a:rPr>
              <a:t>yo</a:t>
            </a:r>
            <a:r>
              <a:rPr lang="en-US" spc="-5" dirty="0">
                <a:cs typeface="Constantia"/>
              </a:rPr>
              <a:t> male in Bolivia</a:t>
            </a:r>
          </a:p>
          <a:p>
            <a:pPr marL="283210" marR="5080" indent="-27051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3 month old lesion on leg;                             initially raised</a:t>
            </a: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Treated with steroid creams, </a:t>
            </a:r>
            <a:r>
              <a:rPr lang="en-US" dirty="0">
                <a:cs typeface="Constantia"/>
              </a:rPr>
              <a:t>cephalexin and </a:t>
            </a:r>
            <a:r>
              <a:rPr lang="en-US" dirty="0" err="1">
                <a:cs typeface="Constantia"/>
              </a:rPr>
              <a:t>clotrimazole</a:t>
            </a:r>
            <a:r>
              <a:rPr lang="en-US" dirty="0">
                <a:cs typeface="Constantia"/>
              </a:rPr>
              <a:t> w/out </a:t>
            </a:r>
            <a:r>
              <a:rPr lang="en-US" spc="-5" dirty="0">
                <a:cs typeface="Constantia"/>
              </a:rPr>
              <a:t>improvement.</a:t>
            </a: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Differential:</a:t>
            </a:r>
          </a:p>
          <a:p>
            <a:pPr marL="748665" marR="937894" lvl="1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Infectious </a:t>
            </a:r>
            <a:r>
              <a:rPr lang="en-US" dirty="0">
                <a:cs typeface="Constantia"/>
              </a:rPr>
              <a:t>(</a:t>
            </a:r>
            <a:r>
              <a:rPr lang="en-US" spc="-5" dirty="0">
                <a:cs typeface="Constantia"/>
              </a:rPr>
              <a:t>mycobacterial, fungal, </a:t>
            </a:r>
            <a:r>
              <a:rPr lang="en-US" dirty="0">
                <a:cs typeface="Constantia"/>
              </a:rPr>
              <a:t>parasitic</a:t>
            </a:r>
            <a:r>
              <a:rPr lang="en-US" spc="-5" dirty="0">
                <a:cs typeface="Constantia"/>
              </a:rPr>
              <a:t>) </a:t>
            </a:r>
          </a:p>
          <a:p>
            <a:pPr marL="748665" marR="937894" lvl="1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Non‐infectious </a:t>
            </a:r>
            <a:r>
              <a:rPr lang="en-US" dirty="0">
                <a:cs typeface="Constantia"/>
              </a:rPr>
              <a:t>(malignancy – BCC &amp; </a:t>
            </a:r>
            <a:r>
              <a:rPr lang="en-US" spc="-90" dirty="0">
                <a:cs typeface="Constantia"/>
              </a:rPr>
              <a:t>S</a:t>
            </a:r>
            <a:r>
              <a:rPr lang="en-US" spc="-5" dirty="0">
                <a:cs typeface="Constantia"/>
              </a:rPr>
              <a:t>CC)</a:t>
            </a:r>
            <a:endParaRPr lang="en-US" dirty="0">
              <a:cs typeface="Constantia"/>
            </a:endParaRP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endParaRPr lang="en-US" spc="-5" dirty="0">
              <a:cs typeface="Constantia"/>
            </a:endParaRP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endParaRPr lang="en-US" spc="-5" dirty="0">
              <a:cs typeface="Constantia"/>
            </a:endParaRP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59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5334001" y="152400"/>
            <a:ext cx="3666696" cy="2819400"/>
          </a:xfrm>
          <a:prstGeom prst="rect">
            <a:avLst/>
          </a:prstGeom>
          <a:blipFill>
            <a:blip r:embed="rId2" cstate="print"/>
            <a:srcRect/>
            <a:stretch>
              <a:fillRect l="-11440" r="-18358" b="-274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3210" marR="5080" indent="-27051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30 </a:t>
            </a:r>
            <a:r>
              <a:rPr lang="en-US" spc="-5" dirty="0" err="1">
                <a:cs typeface="Constantia"/>
              </a:rPr>
              <a:t>yo</a:t>
            </a:r>
            <a:r>
              <a:rPr lang="en-US" spc="-5" dirty="0">
                <a:cs typeface="Constantia"/>
              </a:rPr>
              <a:t> male in Bolivia</a:t>
            </a:r>
          </a:p>
          <a:p>
            <a:pPr marL="283210" marR="5080" indent="-270510">
              <a:lnSpc>
                <a:spcPct val="100000"/>
              </a:lnSpc>
              <a:spcBef>
                <a:spcPts val="100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3 month old lesion on leg;                       regional adenopathy</a:t>
            </a: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Treated with steroid creams, </a:t>
            </a:r>
            <a:r>
              <a:rPr lang="en-US" dirty="0">
                <a:cs typeface="Constantia"/>
              </a:rPr>
              <a:t>cephalexin and </a:t>
            </a:r>
            <a:r>
              <a:rPr lang="en-US" dirty="0" err="1">
                <a:cs typeface="Constantia"/>
              </a:rPr>
              <a:t>clotrimazole</a:t>
            </a:r>
            <a:r>
              <a:rPr lang="en-US" dirty="0">
                <a:cs typeface="Constantia"/>
              </a:rPr>
              <a:t> w/out </a:t>
            </a:r>
            <a:r>
              <a:rPr lang="en-US" spc="-5" dirty="0">
                <a:cs typeface="Constantia"/>
              </a:rPr>
              <a:t>improvement.</a:t>
            </a: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Differential:</a:t>
            </a:r>
          </a:p>
          <a:p>
            <a:pPr marL="748665" marR="937894" lvl="1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Infectious </a:t>
            </a:r>
            <a:r>
              <a:rPr lang="en-US" dirty="0">
                <a:cs typeface="Constantia"/>
              </a:rPr>
              <a:t>(</a:t>
            </a:r>
            <a:r>
              <a:rPr lang="en-US" spc="-5" dirty="0">
                <a:cs typeface="Constantia"/>
              </a:rPr>
              <a:t>BU, </a:t>
            </a:r>
            <a:r>
              <a:rPr lang="en-US" spc="-5" dirty="0" err="1">
                <a:cs typeface="Constantia"/>
              </a:rPr>
              <a:t>phagedenic</a:t>
            </a:r>
            <a:r>
              <a:rPr lang="en-US" spc="-5" dirty="0">
                <a:cs typeface="Constantia"/>
              </a:rPr>
              <a:t> ulcer, fungal, </a:t>
            </a:r>
            <a:r>
              <a:rPr lang="en-US" dirty="0">
                <a:cs typeface="Constantia"/>
              </a:rPr>
              <a:t>parasitic</a:t>
            </a:r>
            <a:r>
              <a:rPr lang="en-US" spc="-5" dirty="0">
                <a:cs typeface="Constantia"/>
              </a:rPr>
              <a:t>) </a:t>
            </a:r>
          </a:p>
          <a:p>
            <a:pPr marL="748665" marR="937894" lvl="1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r>
              <a:rPr lang="en-US" spc="-5" dirty="0">
                <a:cs typeface="Constantia"/>
              </a:rPr>
              <a:t>Non‐infectious </a:t>
            </a:r>
            <a:r>
              <a:rPr lang="en-US" dirty="0">
                <a:cs typeface="Constantia"/>
              </a:rPr>
              <a:t>(malignancy –          BCC &amp; </a:t>
            </a:r>
            <a:r>
              <a:rPr lang="en-US" spc="-90" dirty="0">
                <a:cs typeface="Constantia"/>
              </a:rPr>
              <a:t>S</a:t>
            </a:r>
            <a:r>
              <a:rPr lang="en-US" spc="-5" dirty="0">
                <a:cs typeface="Constantia"/>
              </a:rPr>
              <a:t>CC)</a:t>
            </a:r>
            <a:endParaRPr lang="en-US" dirty="0">
              <a:cs typeface="Constantia"/>
            </a:endParaRP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endParaRPr lang="en-US" spc="-5" dirty="0">
              <a:cs typeface="Constantia"/>
            </a:endParaRP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endParaRPr lang="en-US" spc="-5" dirty="0">
              <a:cs typeface="Constantia"/>
            </a:endParaRPr>
          </a:p>
          <a:p>
            <a:pPr marL="285115" marR="937894" indent="-272415">
              <a:lnSpc>
                <a:spcPct val="100000"/>
              </a:lnSpc>
              <a:spcBef>
                <a:spcPts val="595"/>
              </a:spcBef>
              <a:buClr>
                <a:srgbClr val="F3A447"/>
              </a:buClr>
              <a:buSzPct val="85714"/>
              <a:buFont typeface="Arial"/>
              <a:buChar char="•"/>
              <a:tabLst>
                <a:tab pos="285750" algn="l"/>
              </a:tabLst>
            </a:pP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6603810" y="5147922"/>
            <a:ext cx="419669" cy="26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6489510" y="4267200"/>
            <a:ext cx="228600" cy="2057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33230" y="4803649"/>
            <a:ext cx="2120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Microscopy</a:t>
            </a:r>
          </a:p>
        </p:txBody>
      </p:sp>
    </p:spTree>
    <p:extLst>
      <p:ext uri="{BB962C8B-B14F-4D97-AF65-F5344CB8AC3E}">
        <p14:creationId xmlns:p14="http://schemas.microsoft.com/office/powerpoint/2010/main" val="107802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Options: Touch Prep/Giemsa or Aspirate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8367" y="1371600"/>
            <a:ext cx="4948587" cy="48006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Intracellular protozoa amastigotes </a:t>
            </a:r>
            <a:r>
              <a:rPr lang="en-US" sz="2800" i="1" dirty="0" err="1"/>
              <a:t>Leishmania</a:t>
            </a:r>
            <a:r>
              <a:rPr lang="en-US" sz="2800" i="1" dirty="0"/>
              <a:t> spp.</a:t>
            </a:r>
          </a:p>
          <a:p>
            <a:pPr lvl="1">
              <a:defRPr/>
            </a:pPr>
            <a:r>
              <a:rPr lang="en-US" dirty="0"/>
              <a:t>“Old world” and “New world”</a:t>
            </a:r>
          </a:p>
          <a:p>
            <a:pPr lvl="2">
              <a:defRPr/>
            </a:pPr>
            <a:r>
              <a:rPr lang="en-US" dirty="0"/>
              <a:t>Endemic in 88 countries</a:t>
            </a:r>
          </a:p>
          <a:p>
            <a:pPr lvl="2">
              <a:defRPr/>
            </a:pPr>
            <a:r>
              <a:rPr lang="en-US" dirty="0"/>
              <a:t>90% cutaneous cases from Afghanistan, Iran, Saudi Arabia, Syria, Brazil and Peru</a:t>
            </a:r>
          </a:p>
          <a:p>
            <a:pPr lvl="1">
              <a:defRPr/>
            </a:pPr>
            <a:r>
              <a:rPr lang="en-US" dirty="0"/>
              <a:t>Symptoms depend on spp.</a:t>
            </a:r>
          </a:p>
          <a:p>
            <a:pPr lvl="1">
              <a:defRPr/>
            </a:pPr>
            <a:r>
              <a:rPr lang="en-US" dirty="0"/>
              <a:t>(</a:t>
            </a:r>
            <a:r>
              <a:rPr lang="en-US" dirty="0" err="1"/>
              <a:t>Muco</a:t>
            </a:r>
            <a:r>
              <a:rPr lang="en-US" dirty="0"/>
              <a:t>)Cutaneous (vs visceral)</a:t>
            </a:r>
          </a:p>
          <a:p>
            <a:pPr>
              <a:defRPr/>
            </a:pPr>
            <a:r>
              <a:rPr lang="en-US" sz="2800" dirty="0"/>
              <a:t>Transmitted by sandflies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0" y="1371600"/>
            <a:ext cx="3154680" cy="480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5" descr="Leishmania spp. amastigo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3" t="63158"/>
          <a:stretch>
            <a:fillRect/>
          </a:stretch>
        </p:blipFill>
        <p:spPr bwMode="auto">
          <a:xfrm>
            <a:off x="5638799" y="1447800"/>
            <a:ext cx="2095433" cy="200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2"/>
          <p:cNvSpPr/>
          <p:nvPr/>
        </p:nvSpPr>
        <p:spPr>
          <a:xfrm>
            <a:off x="5734050" y="3657600"/>
            <a:ext cx="2781300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87755" y="1319615"/>
            <a:ext cx="1219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6200000" flipH="1">
            <a:off x="6984300" y="2159700"/>
            <a:ext cx="2338201" cy="3048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48200" y="6334780"/>
            <a:ext cx="4578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Tyring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Lupi</a:t>
            </a:r>
            <a:r>
              <a:rPr lang="en-US" sz="1400" dirty="0">
                <a:solidFill>
                  <a:srgbClr val="000000"/>
                </a:solidFill>
              </a:rPr>
              <a:t>, and </a:t>
            </a:r>
            <a:r>
              <a:rPr lang="en-US" sz="1400" dirty="0" err="1">
                <a:solidFill>
                  <a:srgbClr val="000000"/>
                </a:solidFill>
              </a:rPr>
              <a:t>Hengge</a:t>
            </a:r>
            <a:r>
              <a:rPr lang="en-US" sz="1400" dirty="0">
                <a:solidFill>
                  <a:srgbClr val="000000"/>
                </a:solidFill>
              </a:rPr>
              <a:t>. Tropical Dermatology, 2006</a:t>
            </a:r>
          </a:p>
          <a:p>
            <a:r>
              <a:rPr lang="en-US" sz="1400" dirty="0" err="1">
                <a:solidFill>
                  <a:srgbClr val="000000"/>
                </a:solidFill>
              </a:rPr>
              <a:t>Guerrant</a:t>
            </a:r>
            <a:r>
              <a:rPr lang="en-US" sz="1400" dirty="0">
                <a:solidFill>
                  <a:srgbClr val="000000"/>
                </a:solidFill>
              </a:rPr>
              <a:t> RL. Tropical Infectious Diseases, 2005. </a:t>
            </a:r>
            <a:endParaRPr lang="en-US" sz="14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5" name="object 2"/>
          <p:cNvSpPr/>
          <p:nvPr/>
        </p:nvSpPr>
        <p:spPr>
          <a:xfrm>
            <a:off x="2133600" y="5934407"/>
            <a:ext cx="1415796" cy="800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89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08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30262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9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08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1371600" y="838200"/>
            <a:ext cx="670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bg2"/>
                </a:solidFill>
                <a:latin typeface="Arial" charset="0"/>
              </a:rPr>
              <a:t>90% of cases in Afghanistan, Iran, Saudi Arabia, Syria,  Brazil, Peru</a:t>
            </a:r>
          </a:p>
        </p:txBody>
      </p:sp>
    </p:spTree>
    <p:extLst>
      <p:ext uri="{BB962C8B-B14F-4D97-AF65-F5344CB8AC3E}">
        <p14:creationId xmlns:p14="http://schemas.microsoft.com/office/powerpoint/2010/main" val="214881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8372" name="Picture 5" descr="08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0" y="228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(Kala-azar)</a:t>
            </a:r>
          </a:p>
        </p:txBody>
      </p:sp>
    </p:spTree>
    <p:extLst>
      <p:ext uri="{BB962C8B-B14F-4D97-AF65-F5344CB8AC3E}">
        <p14:creationId xmlns:p14="http://schemas.microsoft.com/office/powerpoint/2010/main" val="96010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Leishmaniasis Immunobiology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8368" y="1371600"/>
            <a:ext cx="8485632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Immunologic spectrum parallels leprosy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T-cell mediated immunity very important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Th1 profile </a:t>
            </a:r>
            <a:r>
              <a:rPr lang="en-US" sz="2000" dirty="0">
                <a:sym typeface="Wingdings" pitchFamily="2" charset="2"/>
              </a:rPr>
              <a:t> cure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Th2 or lack of Th1 </a:t>
            </a:r>
            <a:r>
              <a:rPr lang="en-US" sz="2000" dirty="0">
                <a:sym typeface="Wingdings" pitchFamily="2" charset="2"/>
              </a:rPr>
              <a:t>susceptibility or worsening</a:t>
            </a: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Protective immunity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Cutaneous </a:t>
            </a:r>
            <a:r>
              <a:rPr lang="en-US" sz="2000" dirty="0" err="1"/>
              <a:t>leishmaniasis</a:t>
            </a: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Over-reactive immune response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 err="1"/>
              <a:t>Mucocutaneous</a:t>
            </a:r>
            <a:r>
              <a:rPr lang="en-US" sz="2000" dirty="0"/>
              <a:t> </a:t>
            </a:r>
            <a:r>
              <a:rPr lang="en-US" sz="2000" dirty="0" err="1"/>
              <a:t>leishmaniasis</a:t>
            </a: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Under-reactive immune response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Diffuse cutaneous </a:t>
            </a:r>
            <a:r>
              <a:rPr lang="en-US" sz="2000" dirty="0" err="1"/>
              <a:t>leishmaniasis</a:t>
            </a:r>
            <a:endParaRPr lang="en-US" sz="20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Little inflammation or risk of visceral disease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/>
              <a:t>Poor resistance or immunosuppression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000" dirty="0"/>
              <a:t>Visceral </a:t>
            </a:r>
            <a:r>
              <a:rPr lang="en-US" sz="2000" dirty="0" err="1"/>
              <a:t>leishmaniasis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32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Cutaneous leishmaniasis:Ulcerated</a:t>
            </a:r>
          </a:p>
        </p:txBody>
      </p:sp>
      <p:pic>
        <p:nvPicPr>
          <p:cNvPr id="60419" name="Picture 9" descr="0820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5"/>
          <a:stretch>
            <a:fillRect/>
          </a:stretch>
        </p:blipFill>
        <p:spPr bwMode="auto">
          <a:xfrm>
            <a:off x="0" y="1447800"/>
            <a:ext cx="44958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7" descr="082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r="7353"/>
          <a:stretch>
            <a:fillRect/>
          </a:stretch>
        </p:blipFill>
        <p:spPr bwMode="auto">
          <a:xfrm>
            <a:off x="4495800" y="2909888"/>
            <a:ext cx="4648200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8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Cutaneous leishmaniasis: Sarcoid-like</a:t>
            </a:r>
          </a:p>
        </p:txBody>
      </p:sp>
      <p:pic>
        <p:nvPicPr>
          <p:cNvPr id="62467" name="Picture 7" descr="08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14475"/>
            <a:ext cx="54578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5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1" descr="08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5381625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7" descr="08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68575"/>
            <a:ext cx="43434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Mucocutaneous leishmaniasis</a:t>
            </a:r>
          </a:p>
        </p:txBody>
      </p:sp>
    </p:spTree>
    <p:extLst>
      <p:ext uri="{BB962C8B-B14F-4D97-AF65-F5344CB8AC3E}">
        <p14:creationId xmlns:p14="http://schemas.microsoft.com/office/powerpoint/2010/main" val="204247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228600" rIns="0" bIns="45720" rtlCol="0" anchor="t">
            <a:noAutofit/>
          </a:bodyPr>
          <a:lstStyle/>
          <a:p>
            <a:r>
              <a:rPr lang="en-US" dirty="0"/>
              <a:t>Understand the </a:t>
            </a:r>
            <a:r>
              <a:rPr lang="en-US" b="1" dirty="0"/>
              <a:t>epidemiology and presentation of ulcerative dermatologic diseases </a:t>
            </a:r>
            <a:r>
              <a:rPr lang="en-US" dirty="0"/>
              <a:t>low and middle income countries (LMIC)</a:t>
            </a:r>
          </a:p>
          <a:p>
            <a:r>
              <a:rPr lang="en-US" dirty="0"/>
              <a:t>Develop a </a:t>
            </a:r>
            <a:r>
              <a:rPr lang="en-US" b="1" dirty="0"/>
              <a:t>syndromic approach </a:t>
            </a:r>
            <a:r>
              <a:rPr lang="en-US" dirty="0"/>
              <a:t>in LMIC for diagnosis with minimal testing.</a:t>
            </a:r>
            <a:endParaRPr dirty="0"/>
          </a:p>
          <a:p>
            <a:pPr lvl="0"/>
            <a:r>
              <a:rPr lang="en-US" dirty="0"/>
              <a:t>Plan a </a:t>
            </a:r>
            <a:r>
              <a:rPr lang="en-US" b="1" dirty="0"/>
              <a:t>treatment strategy </a:t>
            </a:r>
            <a:r>
              <a:rPr lang="en-US" dirty="0"/>
              <a:t>for a resource limited setting</a:t>
            </a:r>
          </a:p>
        </p:txBody>
      </p:sp>
    </p:spTree>
    <p:extLst>
      <p:ext uri="{BB962C8B-B14F-4D97-AF65-F5344CB8AC3E}">
        <p14:creationId xmlns:p14="http://schemas.microsoft.com/office/powerpoint/2010/main" val="39959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0101" y="0"/>
            <a:ext cx="6438900" cy="6806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6756" y="4827155"/>
            <a:ext cx="210693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“</a:t>
            </a:r>
            <a:r>
              <a:rPr sz="1400" i="1" spc="-5" dirty="0">
                <a:latin typeface="Arial"/>
                <a:cs typeface="Arial"/>
              </a:rPr>
              <a:t>Leishmaniasis</a:t>
            </a:r>
            <a:r>
              <a:rPr sz="1400" spc="-5" dirty="0">
                <a:latin typeface="Arial"/>
                <a:cs typeface="Arial"/>
              </a:rPr>
              <a:t>” </a:t>
            </a:r>
            <a:r>
              <a:rPr sz="1400" i="1" dirty="0">
                <a:latin typeface="Arial"/>
                <a:cs typeface="Arial"/>
              </a:rPr>
              <a:t>in </a:t>
            </a:r>
            <a:r>
              <a:rPr sz="1400" spc="-5" dirty="0">
                <a:latin typeface="Arial"/>
                <a:cs typeface="Arial"/>
              </a:rPr>
              <a:t>Tropical </a:t>
            </a:r>
            <a:r>
              <a:rPr sz="1400" spc="-10" dirty="0">
                <a:latin typeface="Arial"/>
                <a:cs typeface="Arial"/>
              </a:rPr>
              <a:t>Infectious  </a:t>
            </a:r>
            <a:r>
              <a:rPr sz="1400" spc="-5" dirty="0">
                <a:latin typeface="Arial"/>
                <a:cs typeface="Arial"/>
              </a:rPr>
              <a:t>Diseases: Principles, Pathogens </a:t>
            </a:r>
            <a:r>
              <a:rPr sz="1400" dirty="0">
                <a:latin typeface="Arial"/>
                <a:cs typeface="Arial"/>
              </a:rPr>
              <a:t>&amp;  </a:t>
            </a:r>
            <a:r>
              <a:rPr sz="1400" spc="-5" dirty="0">
                <a:latin typeface="Arial"/>
                <a:cs typeface="Arial"/>
              </a:rPr>
              <a:t>Practice 2</a:t>
            </a:r>
            <a:r>
              <a:rPr sz="1600" spc="-7" baseline="23809" dirty="0">
                <a:latin typeface="Arial"/>
                <a:cs typeface="Arial"/>
              </a:rPr>
              <a:t>nd </a:t>
            </a:r>
            <a:r>
              <a:rPr sz="1400" spc="-5" dirty="0">
                <a:latin typeface="Arial"/>
                <a:cs typeface="Arial"/>
              </a:rPr>
              <a:t>Ed., </a:t>
            </a:r>
            <a:r>
              <a:rPr sz="1400" spc="-10" dirty="0">
                <a:latin typeface="Arial"/>
                <a:cs typeface="Arial"/>
              </a:rPr>
              <a:t>Guerrant </a:t>
            </a:r>
            <a:r>
              <a:rPr sz="1400" dirty="0">
                <a:latin typeface="Arial"/>
                <a:cs typeface="Arial"/>
              </a:rPr>
              <a:t>RL </a:t>
            </a:r>
            <a:r>
              <a:rPr sz="1400" spc="-5" dirty="0">
                <a:latin typeface="Arial"/>
                <a:cs typeface="Arial"/>
              </a:rPr>
              <a:t>(ed.),  </a:t>
            </a:r>
            <a:r>
              <a:rPr sz="1400" spc="-10" dirty="0">
                <a:latin typeface="Arial"/>
                <a:cs typeface="Arial"/>
              </a:rPr>
              <a:t>2005.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60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Placeholder 2"/>
          <p:cNvSpPr txBox="1">
            <a:spLocks/>
          </p:cNvSpPr>
          <p:nvPr/>
        </p:nvSpPr>
        <p:spPr bwMode="auto">
          <a:xfrm>
            <a:off x="0" y="5595938"/>
            <a:ext cx="91440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0" rIns="22860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From: </a:t>
            </a:r>
            <a:r>
              <a:rPr lang="en-US" altLang="en-US" sz="1400" dirty="0" err="1"/>
              <a:t>Leishmaniasis</a:t>
            </a:r>
            <a:r>
              <a:rPr lang="en-US" altLang="en-US" sz="1400" dirty="0"/>
              <a:t>: clinical syndromes and treatment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QJM. 2013;107(1):7-14. doi:10.1093/</a:t>
            </a:r>
            <a:r>
              <a:rPr lang="en-US" altLang="en-US" sz="1200" dirty="0" err="1"/>
              <a:t>qjmed</a:t>
            </a:r>
            <a:r>
              <a:rPr lang="en-US" altLang="en-US" sz="1200" dirty="0"/>
              <a:t>/hct116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/>
              <a:t>QJM | © The Author 2013. Published by Oxford University Press on behalf of the Association of Physicians. All rights reserved. For Permissions, please email: journals.permissions@oup.com</a:t>
            </a: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 algn="ctr">
            <a:solidFill>
              <a:srgbClr val="F2F2F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16388" name="Straight Connector 8"/>
          <p:cNvCxnSpPr>
            <a:cxnSpLocks noChangeShapeType="1"/>
          </p:cNvCxnSpPr>
          <p:nvPr/>
        </p:nvCxnSpPr>
        <p:spPr bwMode="auto">
          <a:xfrm>
            <a:off x="0" y="551815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0" y="231775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pic>
        <p:nvPicPr>
          <p:cNvPr id="16391" name="Picture 7" descr="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15" y="235187"/>
            <a:ext cx="707037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7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9" t="10986" r="37089" b="40745"/>
          <a:stretch/>
        </p:blipFill>
        <p:spPr bwMode="auto">
          <a:xfrm>
            <a:off x="23884" y="876301"/>
            <a:ext cx="480454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9" t="58537" r="37089" b="4239"/>
          <a:stretch/>
        </p:blipFill>
        <p:spPr bwMode="auto">
          <a:xfrm>
            <a:off x="4971331" y="1769661"/>
            <a:ext cx="4172669" cy="362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876301"/>
          </a:xfrm>
        </p:spPr>
        <p:txBody>
          <a:bodyPr/>
          <a:lstStyle/>
          <a:p>
            <a:r>
              <a:rPr lang="en-US" dirty="0"/>
              <a:t>Complex, Difficult, Dangerous Treatment…</a:t>
            </a:r>
          </a:p>
        </p:txBody>
      </p:sp>
    </p:spTree>
    <p:extLst>
      <p:ext uri="{BB962C8B-B14F-4D97-AF65-F5344CB8AC3E}">
        <p14:creationId xmlns:p14="http://schemas.microsoft.com/office/powerpoint/2010/main" val="20931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Diagnosis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Montenegro skin test – delayed-type hypersensitivity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Widely used in S. America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err="1"/>
              <a:t>Leishmanin</a:t>
            </a:r>
            <a:r>
              <a:rPr lang="en-US" sz="2000" dirty="0"/>
              <a:t> for detection of cell-mediated immune response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Killed promastigotes injected into dermis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Extent of inflammatory infiltrate measured at 48 and 72 hours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Positive test: papule &gt; 5 mm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1800" dirty="0"/>
              <a:t>Indicates contact with </a:t>
            </a:r>
            <a:r>
              <a:rPr lang="en-US" sz="1800" i="1" dirty="0" err="1"/>
              <a:t>Leishmania</a:t>
            </a:r>
            <a:r>
              <a:rPr lang="en-US" sz="1800" i="1" dirty="0"/>
              <a:t>, </a:t>
            </a:r>
            <a:r>
              <a:rPr lang="en-US" sz="1800" dirty="0"/>
              <a:t>not diagnostic for disease</a:t>
            </a:r>
            <a:endParaRPr lang="en-US" sz="1800" i="1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May be negative in visceral and diffuse cutaneous </a:t>
            </a:r>
            <a:r>
              <a:rPr lang="en-US" sz="2000" dirty="0" err="1"/>
              <a:t>leishmaniasis</a:t>
            </a:r>
            <a:r>
              <a:rPr lang="en-US" sz="2000" dirty="0"/>
              <a:t> and early cases of cutaneous and </a:t>
            </a:r>
            <a:r>
              <a:rPr lang="en-US" sz="2000" dirty="0" err="1"/>
              <a:t>mucocutaneous</a:t>
            </a:r>
            <a:r>
              <a:rPr lang="en-US" sz="2000" dirty="0"/>
              <a:t> disease</a:t>
            </a:r>
          </a:p>
          <a:p>
            <a:pPr lvl="2">
              <a:defRPr/>
            </a:pPr>
            <a:r>
              <a:rPr lang="en-US" sz="2000" dirty="0"/>
              <a:t>Positive in 82 to 89 percent of cases of localized CL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World Cutaneous </a:t>
            </a:r>
            <a:r>
              <a:rPr lang="en-US" dirty="0" err="1"/>
              <a:t>Leish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Pentavalent </a:t>
            </a:r>
            <a:r>
              <a:rPr lang="en-US" dirty="0" err="1"/>
              <a:t>antimonials</a:t>
            </a:r>
            <a:r>
              <a:rPr lang="en-US" dirty="0"/>
              <a:t> + Allopurinol 2 weeks – 81% cured</a:t>
            </a:r>
          </a:p>
          <a:p>
            <a:r>
              <a:rPr lang="en-US" dirty="0" err="1"/>
              <a:t>Intralesional</a:t>
            </a:r>
            <a:r>
              <a:rPr lang="en-US" dirty="0"/>
              <a:t> antimony (sodium </a:t>
            </a:r>
            <a:r>
              <a:rPr lang="en-US" dirty="0" err="1"/>
              <a:t>stibogluconate</a:t>
            </a:r>
            <a:r>
              <a:rPr lang="en-US" dirty="0"/>
              <a:t>) every other day for 10 injections – 85% cured</a:t>
            </a:r>
          </a:p>
          <a:p>
            <a:r>
              <a:rPr lang="en-US" dirty="0"/>
              <a:t>Liquid nitrogen spray monthly for 2 months – 73% cured</a:t>
            </a:r>
          </a:p>
          <a:p>
            <a:r>
              <a:rPr lang="en-US" dirty="0"/>
              <a:t>Fluconazole 200 mg daily for 6 weeks – 90% cured</a:t>
            </a:r>
          </a:p>
          <a:p>
            <a:r>
              <a:rPr lang="en-US" dirty="0" err="1"/>
              <a:t>Paromomycin</a:t>
            </a:r>
            <a:r>
              <a:rPr lang="en-US" dirty="0"/>
              <a:t>/Gent ointment  x 4 weeks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World Cutaneous </a:t>
            </a:r>
            <a:r>
              <a:rPr lang="en-US" dirty="0" err="1"/>
              <a:t>Leish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Antimony 10 days IV, 10 days off, repeat or 20 days continuous. (28 days for visceral)</a:t>
            </a:r>
          </a:p>
          <a:p>
            <a:pPr lvl="1"/>
            <a:r>
              <a:rPr lang="en-US" dirty="0"/>
              <a:t>Risk prolonged QT, sudden death, acute renal failure, pancreatitis, painful injections</a:t>
            </a:r>
          </a:p>
          <a:p>
            <a:r>
              <a:rPr lang="en-US" dirty="0"/>
              <a:t>Topical </a:t>
            </a:r>
            <a:r>
              <a:rPr lang="en-US" dirty="0" err="1"/>
              <a:t>paromomycin</a:t>
            </a:r>
            <a:r>
              <a:rPr lang="en-US" dirty="0"/>
              <a:t>/gentamicin mix</a:t>
            </a:r>
          </a:p>
          <a:p>
            <a:r>
              <a:rPr lang="en-US" dirty="0"/>
              <a:t>Fluconazole oral</a:t>
            </a:r>
          </a:p>
          <a:p>
            <a:r>
              <a:rPr lang="en-US" dirty="0" err="1"/>
              <a:t>Pentamidine</a:t>
            </a:r>
            <a:r>
              <a:rPr lang="en-US" dirty="0"/>
              <a:t> </a:t>
            </a:r>
            <a:r>
              <a:rPr lang="en-US" dirty="0" err="1"/>
              <a:t>isothianate</a:t>
            </a:r>
            <a:endParaRPr lang="en-US" dirty="0"/>
          </a:p>
          <a:p>
            <a:r>
              <a:rPr lang="en-US" dirty="0" err="1"/>
              <a:t>Ampho</a:t>
            </a:r>
            <a:r>
              <a:rPr lang="en-US" dirty="0"/>
              <a:t> B. if refractory</a:t>
            </a:r>
          </a:p>
          <a:p>
            <a:r>
              <a:rPr lang="en-US" dirty="0"/>
              <a:t>Thermal therapy, cryotherapy, </a:t>
            </a:r>
            <a:r>
              <a:rPr lang="en-US" dirty="0" err="1"/>
              <a:t>imiquimod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7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Arial"/>
              </a:rPr>
              <a:t>Case 3: The Unusual Boil</a:t>
            </a:r>
            <a:endParaRPr lang="en-US" sz="2000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658368" y="1371600"/>
            <a:ext cx="4599432" cy="4800600"/>
          </a:xfrm>
        </p:spPr>
        <p:txBody>
          <a:bodyPr vert="horz" lIns="0" tIns="228600" rIns="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800" dirty="0">
                <a:cs typeface="Arial"/>
              </a:rPr>
              <a:t>26 </a:t>
            </a:r>
            <a:r>
              <a:rPr lang="en-US" dirty="0" err="1">
                <a:cs typeface="Arial"/>
              </a:rPr>
              <a:t>yo</a:t>
            </a:r>
            <a:r>
              <a:rPr lang="en-US" dirty="0">
                <a:cs typeface="Arial"/>
              </a:rPr>
              <a:t> woman traveler w/painful lesion on arm.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>
                <a:cs typeface="Arial"/>
              </a:rPr>
              <a:t>3 week vacation </a:t>
            </a:r>
            <a:r>
              <a:rPr lang="en-US" dirty="0">
                <a:cs typeface="Arial"/>
              </a:rPr>
              <a:t>Costa Rican </a:t>
            </a:r>
            <a:r>
              <a:rPr lang="en-US" sz="2800" dirty="0">
                <a:cs typeface="Arial"/>
              </a:rPr>
              <a:t>rainforest</a:t>
            </a:r>
          </a:p>
          <a:p>
            <a:pPr>
              <a:spcBef>
                <a:spcPts val="0"/>
              </a:spcBef>
              <a:defRPr/>
            </a:pPr>
            <a:r>
              <a:rPr lang="en-US" dirty="0">
                <a:cs typeface="Arial"/>
              </a:rPr>
              <a:t>No known </a:t>
            </a:r>
            <a:r>
              <a:rPr lang="en-US" sz="2800" dirty="0">
                <a:cs typeface="Arial"/>
              </a:rPr>
              <a:t>insect bite or injury to this area and otherwise feels well. 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>
                <a:cs typeface="Arial"/>
              </a:rPr>
              <a:t>“I feel something moving around in my skin</a:t>
            </a:r>
            <a:r>
              <a:rPr lang="en-US" dirty="0">
                <a:cs typeface="Arial"/>
              </a:rPr>
              <a:t>.</a:t>
            </a:r>
            <a:r>
              <a:rPr lang="en-US" sz="2800" dirty="0">
                <a:cs typeface="Arial"/>
              </a:rPr>
              <a:t>”</a:t>
            </a:r>
            <a:endParaRPr dirty="0">
              <a:cs typeface="Arial"/>
            </a:endParaRPr>
          </a:p>
          <a:p>
            <a:pPr marL="457200" lvl="1" indent="0" eaLnBrk="1" hangingPunct="1">
              <a:buNone/>
              <a:defRPr/>
            </a:pPr>
            <a:endParaRPr lang="en-US" sz="2400" dirty="0"/>
          </a:p>
          <a:p>
            <a:pPr marL="914400" lvl="1" indent="-457200" eaLnBrk="1" hangingPunct="1">
              <a:buFontTx/>
              <a:buNone/>
              <a:defRPr/>
            </a:pPr>
            <a:endParaRPr lang="en-US" sz="2400" dirty="0"/>
          </a:p>
        </p:txBody>
      </p:sp>
      <p:pic>
        <p:nvPicPr>
          <p:cNvPr id="23556" name="Picture 4" descr="Myias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6" b="19442"/>
          <a:stretch/>
        </p:blipFill>
        <p:spPr bwMode="auto">
          <a:xfrm>
            <a:off x="5355234" y="2142699"/>
            <a:ext cx="3554413" cy="33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782397" y="5106040"/>
            <a:ext cx="212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charset="0"/>
              </a:rPr>
              <a:t>www.dermtext.com</a:t>
            </a:r>
          </a:p>
        </p:txBody>
      </p:sp>
    </p:spTree>
    <p:extLst>
      <p:ext uri="{BB962C8B-B14F-4D97-AF65-F5344CB8AC3E}">
        <p14:creationId xmlns:p14="http://schemas.microsoft.com/office/powerpoint/2010/main" val="206140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5274863" cy="48006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en-US" sz="3200" dirty="0"/>
              <a:t>What is the most appropriate next step?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Cephalexin 500 mg </a:t>
            </a:r>
            <a:r>
              <a:rPr lang="en-US" dirty="0" err="1"/>
              <a:t>q.i.d</a:t>
            </a:r>
            <a:r>
              <a:rPr lang="en-US" dirty="0"/>
              <a:t>. x 10 days 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Punch excision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Apply petroleum jelly 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Ivermectin 200 mcg/kg x 1 dose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Referral to psychiatry for delusions of </a:t>
            </a:r>
            <a:r>
              <a:rPr lang="en-US" dirty="0" err="1"/>
              <a:t>parasitosis</a:t>
            </a:r>
            <a:endParaRPr lang="en-US" dirty="0"/>
          </a:p>
        </p:txBody>
      </p:sp>
      <p:pic>
        <p:nvPicPr>
          <p:cNvPr id="24580" name="Picture 4" descr="Myias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25163" r="1611" b="21728"/>
          <a:stretch/>
        </p:blipFill>
        <p:spPr bwMode="auto">
          <a:xfrm>
            <a:off x="5755121" y="2676525"/>
            <a:ext cx="3397505" cy="287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051376" y="5143500"/>
            <a:ext cx="212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charset="0"/>
              </a:rPr>
              <a:t>www.dermtext.com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58368" y="0"/>
            <a:ext cx="7827264" cy="13716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Arial"/>
              </a:rPr>
              <a:t>Case </a:t>
            </a:r>
            <a:r>
              <a:rPr lang="en-US" dirty="0" smtClean="0">
                <a:cs typeface="Arial"/>
              </a:rPr>
              <a:t>3: </a:t>
            </a:r>
            <a:r>
              <a:rPr lang="en-US" dirty="0">
                <a:cs typeface="Arial"/>
              </a:rPr>
              <a:t>The Unusual Boil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835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5274863" cy="48006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  <a:defRPr/>
            </a:pPr>
            <a:r>
              <a:rPr lang="en-US" sz="3200" dirty="0"/>
              <a:t>What is the most appropriate next step?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Cephalexin 500 mg </a:t>
            </a:r>
            <a:r>
              <a:rPr lang="en-US" dirty="0" err="1"/>
              <a:t>q.i.d</a:t>
            </a:r>
            <a:r>
              <a:rPr lang="en-US" dirty="0"/>
              <a:t>. x 10 days 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Punch excision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Apply petroleum jelly 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Ivermectin 200 mcg/kg x 1 dose</a:t>
            </a:r>
          </a:p>
          <a:p>
            <a:pPr marL="914400" lvl="1" indent="-457200" eaLnBrk="1" hangingPunct="1">
              <a:buFontTx/>
              <a:buAutoNum type="alphaLcParenR"/>
              <a:defRPr/>
            </a:pPr>
            <a:r>
              <a:rPr lang="en-US" dirty="0"/>
              <a:t>Referral to psychiatry for delusions of </a:t>
            </a:r>
            <a:r>
              <a:rPr lang="en-US" dirty="0" err="1"/>
              <a:t>parasitosis</a:t>
            </a:r>
            <a:endParaRPr lang="en-US" dirty="0"/>
          </a:p>
        </p:txBody>
      </p:sp>
      <p:pic>
        <p:nvPicPr>
          <p:cNvPr id="24580" name="Picture 4" descr="Myias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25163" r="1611" b="21728"/>
          <a:stretch/>
        </p:blipFill>
        <p:spPr bwMode="auto">
          <a:xfrm>
            <a:off x="5755121" y="2676525"/>
            <a:ext cx="3397505" cy="287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051376" y="5143500"/>
            <a:ext cx="2127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charset="0"/>
              </a:rPr>
              <a:t>www.dermtext.com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58368" y="0"/>
            <a:ext cx="7827264" cy="13716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Arial"/>
              </a:rPr>
              <a:t>Case </a:t>
            </a:r>
            <a:r>
              <a:rPr lang="en-US" dirty="0" smtClean="0">
                <a:cs typeface="Arial"/>
              </a:rPr>
              <a:t>3: </a:t>
            </a:r>
            <a:r>
              <a:rPr lang="en-US" dirty="0">
                <a:cs typeface="Arial"/>
              </a:rPr>
              <a:t>The Unusual Boil</a:t>
            </a:r>
            <a:endParaRPr lang="en-US" sz="2000" dirty="0"/>
          </a:p>
        </p:txBody>
      </p:sp>
      <p:pic>
        <p:nvPicPr>
          <p:cNvPr id="8" name="Picture 5" descr="fam_petroleum_jelly_13_oz-57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955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079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Cutaneous </a:t>
            </a:r>
            <a:r>
              <a:rPr lang="en-US" dirty="0" err="1"/>
              <a:t>Myiasis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Infestation of skin with fly larva</a:t>
            </a:r>
          </a:p>
          <a:p>
            <a:pPr eaLnBrk="1" hangingPunct="1">
              <a:defRPr/>
            </a:pPr>
            <a:r>
              <a:rPr lang="en-US" sz="2800" dirty="0"/>
              <a:t>Worldwide distribution</a:t>
            </a:r>
          </a:p>
          <a:p>
            <a:pPr lvl="1" eaLnBrk="1" hangingPunct="1">
              <a:defRPr/>
            </a:pPr>
            <a:r>
              <a:rPr lang="en-US" sz="2400" dirty="0"/>
              <a:t>Tropical, subtropical, and warm temperate</a:t>
            </a:r>
          </a:p>
          <a:p>
            <a:pPr eaLnBrk="1" hangingPunct="1">
              <a:defRPr/>
            </a:pPr>
            <a:r>
              <a:rPr lang="en-US" sz="2800" dirty="0"/>
              <a:t>Cutaneous </a:t>
            </a:r>
            <a:r>
              <a:rPr lang="en-US" sz="2800" dirty="0" err="1"/>
              <a:t>myiasis</a:t>
            </a:r>
            <a:r>
              <a:rPr lang="en-US" sz="2800" dirty="0"/>
              <a:t> most common form</a:t>
            </a:r>
          </a:p>
        </p:txBody>
      </p:sp>
      <p:pic>
        <p:nvPicPr>
          <p:cNvPr id="4" name="Picture 4" descr="083013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86200"/>
            <a:ext cx="3001526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82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3650" y="723900"/>
            <a:ext cx="4105655" cy="54734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81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83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54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1676400" y="381000"/>
            <a:ext cx="838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3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Dscf2083"/>
          <p:cNvPicPr>
            <a:picLocks noChangeAspect="1" noChangeArrowheads="1"/>
          </p:cNvPicPr>
          <p:nvPr/>
        </p:nvPicPr>
        <p:blipFill>
          <a:blip r:embed="rId3" cstate="print"/>
          <a:srcRect t="2728" b="7491"/>
          <a:stretch>
            <a:fillRect/>
          </a:stretch>
        </p:blipFill>
        <p:spPr bwMode="auto">
          <a:xfrm>
            <a:off x="5334000" y="3429000"/>
            <a:ext cx="2133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4" descr="13-1 copy"/>
          <p:cNvPicPr>
            <a:picLocks noChangeAspect="1" noChangeArrowheads="1"/>
          </p:cNvPicPr>
          <p:nvPr/>
        </p:nvPicPr>
        <p:blipFill>
          <a:blip r:embed="rId4" cstate="print"/>
          <a:srcRect t="14304" r="15492"/>
          <a:stretch>
            <a:fillRect/>
          </a:stretch>
        </p:blipFill>
        <p:spPr bwMode="auto">
          <a:xfrm>
            <a:off x="4572000" y="80963"/>
            <a:ext cx="45720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6" name="Text Box 6"/>
          <p:cNvSpPr txBox="1">
            <a:spLocks noChangeArrowheads="1"/>
          </p:cNvSpPr>
          <p:nvPr/>
        </p:nvSpPr>
        <p:spPr bwMode="auto">
          <a:xfrm>
            <a:off x="0" y="3657600"/>
            <a:ext cx="3352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" charset="0"/>
              </a:rPr>
              <a:t>. . . and how do you know?</a:t>
            </a:r>
          </a:p>
        </p:txBody>
      </p:sp>
      <p:pic>
        <p:nvPicPr>
          <p:cNvPr id="136197" name="Picture 8" descr="bjd_6354_f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0"/>
            <a:ext cx="344805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8238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00" y="1066800"/>
            <a:ext cx="4876800" cy="3657600"/>
          </a:xfrm>
          <a:prstGeom prst="rect">
            <a:avLst/>
          </a:prstGeom>
        </p:spPr>
      </p:pic>
      <p:pic>
        <p:nvPicPr>
          <p:cNvPr id="3" name="Picture 2" descr="IMG_14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3400" y="10668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0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World </a:t>
            </a:r>
            <a:r>
              <a:rPr lang="en-US" dirty="0" err="1"/>
              <a:t>Myiasis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Eggs deposited on clothing or ground - African </a:t>
            </a:r>
            <a:r>
              <a:rPr lang="en-US" dirty="0" err="1"/>
              <a:t>tumbu</a:t>
            </a:r>
            <a:r>
              <a:rPr lang="en-US" dirty="0"/>
              <a:t> fly, mango fly, </a:t>
            </a:r>
            <a:r>
              <a:rPr lang="en-US" dirty="0" err="1"/>
              <a:t>Mputsi</a:t>
            </a:r>
            <a:r>
              <a:rPr lang="en-US" dirty="0"/>
              <a:t> fly</a:t>
            </a:r>
          </a:p>
          <a:p>
            <a:r>
              <a:rPr lang="en-US" b="1" dirty="0"/>
              <a:t>Iron your undies (if dried on the line)!</a:t>
            </a:r>
          </a:p>
          <a:p>
            <a:r>
              <a:rPr lang="en-US" dirty="0"/>
              <a:t>Multiple lesions</a:t>
            </a:r>
          </a:p>
          <a:p>
            <a:r>
              <a:rPr lang="en-US" dirty="0"/>
              <a:t>Topical or oral </a:t>
            </a:r>
            <a:r>
              <a:rPr lang="en-US" dirty="0" err="1"/>
              <a:t>ivermectin</a:t>
            </a:r>
            <a:r>
              <a:rPr lang="en-US" dirty="0"/>
              <a:t> </a:t>
            </a:r>
          </a:p>
        </p:txBody>
      </p:sp>
      <p:pic>
        <p:nvPicPr>
          <p:cNvPr id="5" name="Picture 2" descr="14-1 copy"/>
          <p:cNvPicPr>
            <a:picLocks noChangeAspect="1" noChangeArrowheads="1"/>
          </p:cNvPicPr>
          <p:nvPr/>
        </p:nvPicPr>
        <p:blipFill rotWithShape="1">
          <a:blip r:embed="rId2" cstate="print"/>
          <a:srcRect r="6274" b="4952"/>
          <a:stretch/>
        </p:blipFill>
        <p:spPr bwMode="auto">
          <a:xfrm>
            <a:off x="4966560" y="3886200"/>
            <a:ext cx="3990919" cy="272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670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4: A 42 </a:t>
            </a:r>
            <a:r>
              <a:rPr lang="en-US" dirty="0" err="1"/>
              <a:t>yo</a:t>
            </a:r>
            <a:r>
              <a:rPr lang="en-US" dirty="0"/>
              <a:t> physician in Togo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Noticed a painful papule on medial heel that turned to nodule with black center</a:t>
            </a:r>
          </a:p>
          <a:p>
            <a:r>
              <a:rPr lang="en-US" dirty="0"/>
              <a:t>Recognized the diagnosis</a:t>
            </a:r>
          </a:p>
          <a:p>
            <a:r>
              <a:rPr lang="en-US" dirty="0"/>
              <a:t>Excised with cure…</a:t>
            </a:r>
          </a:p>
        </p:txBody>
      </p:sp>
      <p:sp>
        <p:nvSpPr>
          <p:cNvPr id="4" name="object 3"/>
          <p:cNvSpPr/>
          <p:nvPr/>
        </p:nvSpPr>
        <p:spPr>
          <a:xfrm>
            <a:off x="6115050" y="2557732"/>
            <a:ext cx="2488442" cy="2428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90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4: A Bit Like </a:t>
            </a:r>
            <a:r>
              <a:rPr lang="en-US" dirty="0" err="1"/>
              <a:t>Myiasis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Female burrows into skin (usually foot)</a:t>
            </a:r>
          </a:p>
          <a:p>
            <a:r>
              <a:rPr lang="en-US" dirty="0"/>
              <a:t>Painful red spot -&gt; papule -&gt; nodule with black dot (anal/genital area of flea) -&gt; pearl-like papule (with eggs) -&gt; black keratotic crust</a:t>
            </a:r>
          </a:p>
          <a:p>
            <a:r>
              <a:rPr lang="en-US" dirty="0"/>
              <a:t>A life cycle you can watch…in you!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DSCN0577"/>
          <p:cNvPicPr>
            <a:picLocks noChangeAspect="1" noChangeArrowheads="1"/>
          </p:cNvPicPr>
          <p:nvPr/>
        </p:nvPicPr>
        <p:blipFill>
          <a:blip r:embed="rId2" cstate="print"/>
          <a:srcRect l="20000"/>
          <a:stretch>
            <a:fillRect/>
          </a:stretch>
        </p:blipFill>
        <p:spPr bwMode="auto">
          <a:xfrm>
            <a:off x="6858000" y="3683956"/>
            <a:ext cx="2128838" cy="2945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011295"/>
            <a:ext cx="3095996" cy="20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Bolognia\images\84FF11.jpg"/>
          <p:cNvPicPr>
            <a:picLocks noChangeAspect="1" noChangeArrowheads="1"/>
          </p:cNvPicPr>
          <p:nvPr/>
        </p:nvPicPr>
        <p:blipFill rotWithShape="1">
          <a:blip r:embed="rId4" cstate="print"/>
          <a:srcRect b="8776"/>
          <a:stretch/>
        </p:blipFill>
        <p:spPr bwMode="auto">
          <a:xfrm>
            <a:off x="3810000" y="4011295"/>
            <a:ext cx="2819400" cy="208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256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Tungiasis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3151632" cy="4800600"/>
          </a:xfrm>
        </p:spPr>
        <p:txBody>
          <a:bodyPr/>
          <a:lstStyle/>
          <a:p>
            <a:r>
              <a:rPr lang="en-US" dirty="0"/>
              <a:t>Gravid female burrows into flesh, leaving uterine pore open</a:t>
            </a:r>
          </a:p>
          <a:p>
            <a:r>
              <a:rPr lang="en-US" dirty="0"/>
              <a:t>Secondary infection is only harm.</a:t>
            </a:r>
          </a:p>
          <a:p>
            <a:r>
              <a:rPr lang="en-US" dirty="0"/>
              <a:t>Life cycle of 2-4 mm flea is 5-6 weeks</a:t>
            </a:r>
          </a:p>
          <a:p>
            <a:r>
              <a:rPr lang="en-US" dirty="0"/>
              <a:t>Infestation self-limited if not </a:t>
            </a:r>
            <a:r>
              <a:rPr lang="en-US" dirty="0" err="1"/>
              <a:t>reinfected</a:t>
            </a:r>
            <a:endParaRPr lang="en-US" dirty="0"/>
          </a:p>
          <a:p>
            <a:r>
              <a:rPr lang="en-US" dirty="0"/>
              <a:t>Worldwide</a:t>
            </a:r>
          </a:p>
          <a:p>
            <a:endParaRPr lang="en-US" dirty="0"/>
          </a:p>
        </p:txBody>
      </p:sp>
      <p:pic>
        <p:nvPicPr>
          <p:cNvPr id="5" name="Picture 2" descr="DSCF208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1366"/>
          <a:stretch>
            <a:fillRect/>
          </a:stretch>
        </p:blipFill>
        <p:spPr bwMode="auto">
          <a:xfrm>
            <a:off x="3552844" y="1696383"/>
            <a:ext cx="4935519" cy="371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5"/>
          <p:cNvSpPr txBox="1"/>
          <p:nvPr/>
        </p:nvSpPr>
        <p:spPr>
          <a:xfrm>
            <a:off x="4653026" y="6480300"/>
            <a:ext cx="4368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Clin Dermatol. 2007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Mar-Apr;25(2):158-64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836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ungiasis in a returning traveller from Uganda(A) A periungual yellowish-white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242" y="95330"/>
            <a:ext cx="2514600" cy="676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Treatment: Surgical Excision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5361432" cy="4800600"/>
          </a:xfrm>
        </p:spPr>
        <p:txBody>
          <a:bodyPr/>
          <a:lstStyle/>
          <a:p>
            <a:r>
              <a:rPr lang="en-US" spc="-5" dirty="0">
                <a:latin typeface="Constantia"/>
                <a:cs typeface="Constantia"/>
              </a:rPr>
              <a:t>Anti‐parasitic agents (</a:t>
            </a:r>
            <a:r>
              <a:rPr lang="en-US" spc="-5" dirty="0" err="1">
                <a:latin typeface="Constantia"/>
                <a:cs typeface="Constantia"/>
              </a:rPr>
              <a:t>Ivermectin</a:t>
            </a:r>
            <a:r>
              <a:rPr lang="en-US" spc="-5" dirty="0">
                <a:latin typeface="Constantia"/>
                <a:cs typeface="Constantia"/>
              </a:rPr>
              <a:t>, </a:t>
            </a:r>
            <a:r>
              <a:rPr lang="en-US" spc="-5" dirty="0" err="1">
                <a:latin typeface="Constantia"/>
                <a:cs typeface="Constantia"/>
              </a:rPr>
              <a:t>Thiabendazole</a:t>
            </a:r>
            <a:r>
              <a:rPr lang="en-US" spc="-5" dirty="0">
                <a:latin typeface="Constantia"/>
                <a:cs typeface="Constantia"/>
              </a:rPr>
              <a:t>) indicated if </a:t>
            </a:r>
            <a:r>
              <a:rPr lang="en-US" dirty="0">
                <a:latin typeface="Constantia"/>
                <a:cs typeface="Constantia"/>
              </a:rPr>
              <a:t>numerous</a:t>
            </a:r>
            <a:r>
              <a:rPr lang="en-US" spc="-85" dirty="0">
                <a:latin typeface="Constantia"/>
                <a:cs typeface="Constantia"/>
              </a:rPr>
              <a:t> </a:t>
            </a:r>
            <a:r>
              <a:rPr lang="en-US" spc="-5" dirty="0">
                <a:latin typeface="Constantia"/>
                <a:cs typeface="Constantia"/>
              </a:rPr>
              <a:t>lesions.</a:t>
            </a:r>
            <a:endParaRPr lang="en-US" dirty="0">
              <a:latin typeface="Constantia"/>
              <a:cs typeface="Constantia"/>
            </a:endParaRPr>
          </a:p>
          <a:p>
            <a:r>
              <a:rPr lang="en-US" dirty="0"/>
              <a:t>Td and TIG if not immunized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3021" y="3810000"/>
            <a:ext cx="1955042" cy="1066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Matono</a:t>
            </a:r>
            <a:r>
              <a:rPr lang="en-US" dirty="0"/>
              <a:t>, Lancet, 2016</a:t>
            </a:r>
          </a:p>
        </p:txBody>
      </p:sp>
      <p:pic>
        <p:nvPicPr>
          <p:cNvPr id="6" name="Picture 3" descr="8-1 copy"/>
          <p:cNvPicPr>
            <a:picLocks noChangeAspect="1" noChangeArrowheads="1"/>
          </p:cNvPicPr>
          <p:nvPr/>
        </p:nvPicPr>
        <p:blipFill>
          <a:blip r:embed="rId3" cstate="print"/>
          <a:srcRect l="10909"/>
          <a:stretch>
            <a:fillRect/>
          </a:stretch>
        </p:blipFill>
        <p:spPr bwMode="auto">
          <a:xfrm>
            <a:off x="3886200" y="3352799"/>
            <a:ext cx="2438400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3"/>
          <p:cNvSpPr/>
          <p:nvPr/>
        </p:nvSpPr>
        <p:spPr>
          <a:xfrm>
            <a:off x="838200" y="3268059"/>
            <a:ext cx="2488442" cy="2428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5" descr="tungiasi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5388187"/>
            <a:ext cx="22098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3666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M. TB.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4675632" cy="4800600"/>
          </a:xfrm>
        </p:spPr>
        <p:txBody>
          <a:bodyPr/>
          <a:lstStyle/>
          <a:p>
            <a:r>
              <a:rPr lang="en-US" dirty="0"/>
              <a:t>Inoculation from exogenous source (primary inoculation TB, Tuberculosis cutis </a:t>
            </a:r>
            <a:r>
              <a:rPr lang="en-US" dirty="0" err="1"/>
              <a:t>verrucosa</a:t>
            </a:r>
            <a:r>
              <a:rPr lang="en-US" dirty="0"/>
              <a:t>)</a:t>
            </a:r>
          </a:p>
          <a:p>
            <a:r>
              <a:rPr lang="en-US" dirty="0"/>
              <a:t>Endogenous cutaneous spread (</a:t>
            </a:r>
            <a:r>
              <a:rPr lang="en-US" dirty="0" err="1"/>
              <a:t>Scrofuloderma</a:t>
            </a:r>
            <a:r>
              <a:rPr lang="en-US" dirty="0"/>
              <a:t>, tuberculosis cutis </a:t>
            </a:r>
            <a:r>
              <a:rPr lang="en-US" dirty="0" err="1"/>
              <a:t>oroficialis</a:t>
            </a:r>
            <a:r>
              <a:rPr lang="en-US" dirty="0"/>
              <a:t>)</a:t>
            </a:r>
          </a:p>
          <a:p>
            <a:r>
              <a:rPr lang="en-US" dirty="0" err="1"/>
              <a:t>Hematogenous</a:t>
            </a:r>
            <a:r>
              <a:rPr lang="en-US" dirty="0"/>
              <a:t> spread (</a:t>
            </a:r>
            <a:r>
              <a:rPr lang="en-US" dirty="0" err="1"/>
              <a:t>Miliary</a:t>
            </a:r>
            <a:r>
              <a:rPr lang="en-US" dirty="0"/>
              <a:t> TB, Lupus vulgaris)</a:t>
            </a:r>
          </a:p>
          <a:p>
            <a:r>
              <a:rPr lang="en-US" dirty="0" err="1"/>
              <a:t>Tuberculids</a:t>
            </a:r>
            <a:r>
              <a:rPr lang="en-US" dirty="0"/>
              <a:t> (erythema </a:t>
            </a:r>
            <a:r>
              <a:rPr lang="en-US" dirty="0" err="1"/>
              <a:t>induratum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5" name="Picture 8" descr="Dermatology - ANKLE: tuberculosis verrucosa cutis  - mycobacterium infection, tuberculosis">
            <a:hlinkClick r:id="rId2" tooltip="Dermatology - ANKLE: tuberculosis verrucosa cutis  - mycobacterium infection, tuberculosis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860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408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TB </a:t>
            </a:r>
            <a:r>
              <a:rPr lang="en-US" dirty="0" err="1"/>
              <a:t>Scrofuloderma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Tuberculous involvement of the skin by direct extension from underlying lymphadenitis</a:t>
            </a:r>
          </a:p>
          <a:p>
            <a:endParaRPr lang="en-US" dirty="0"/>
          </a:p>
        </p:txBody>
      </p:sp>
      <p:pic>
        <p:nvPicPr>
          <p:cNvPr id="5" name="Picture 2" descr="D:\Bolognia\images\75FF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8813" y="1851819"/>
            <a:ext cx="3840162" cy="3840162"/>
          </a:xfrm>
        </p:spPr>
      </p:pic>
    </p:spTree>
    <p:extLst>
      <p:ext uri="{BB962C8B-B14F-4D97-AF65-F5344CB8AC3E}">
        <p14:creationId xmlns:p14="http://schemas.microsoft.com/office/powerpoint/2010/main" val="356906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Case 1: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8368" y="1457325"/>
            <a:ext cx="7827264" cy="4800600"/>
          </a:xfrm>
        </p:spPr>
        <p:txBody>
          <a:bodyPr vert="horz" lIns="0" tIns="228600" rIns="0" bIns="45720" rtlCol="0" anchor="t">
            <a:noAutofit/>
          </a:bodyPr>
          <a:lstStyle/>
          <a:p>
            <a:r>
              <a:rPr lang="en-US" dirty="0">
                <a:cs typeface="Arial"/>
              </a:rPr>
              <a:t>45 year old man from Peru presents with  ulcerating lesion to his right hand.</a:t>
            </a:r>
          </a:p>
          <a:p>
            <a:pPr marL="285750"/>
            <a:r>
              <a:rPr lang="en-US" dirty="0">
                <a:cs typeface="Arial"/>
              </a:rPr>
              <a:t>Began as boil.</a:t>
            </a:r>
          </a:p>
          <a:p>
            <a:pPr marL="285750"/>
            <a:r>
              <a:rPr lang="en-US" dirty="0">
                <a:cs typeface="Arial"/>
              </a:rPr>
              <a:t>Slowly progressive over a year.</a:t>
            </a:r>
            <a:endParaRPr dirty="0"/>
          </a:p>
          <a:p>
            <a:pPr marL="285115"/>
            <a:r>
              <a:rPr lang="en-US" dirty="0" smtClean="0">
                <a:cs typeface="Arial"/>
              </a:rPr>
              <a:t>Painless, </a:t>
            </a:r>
            <a:r>
              <a:rPr lang="en-US" dirty="0">
                <a:cs typeface="Arial"/>
              </a:rPr>
              <a:t>minimal drainage, no fever, chills,  night sweats, cough or constitutional symptoms.</a:t>
            </a:r>
          </a:p>
          <a:p>
            <a:pPr marL="285750"/>
            <a:r>
              <a:rPr lang="en-US" dirty="0">
                <a:cs typeface="Arial"/>
              </a:rPr>
              <a:t>Unresponsive to multiple antibiotics</a:t>
            </a:r>
            <a:endParaRPr dirty="0"/>
          </a:p>
          <a:p>
            <a:endParaRPr lang="en-US" dirty="0">
              <a:cs typeface="Arial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6350950" y="0"/>
            <a:ext cx="2761300" cy="1689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7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5: The edematous lumpy 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33 </a:t>
            </a:r>
            <a:r>
              <a:rPr lang="en-US" dirty="0" err="1"/>
              <a:t>yo</a:t>
            </a:r>
            <a:r>
              <a:rPr lang="en-US" dirty="0"/>
              <a:t> farmer</a:t>
            </a:r>
          </a:p>
          <a:p>
            <a:r>
              <a:rPr lang="en-US" dirty="0"/>
              <a:t>Foot gradually swelling over 3 years</a:t>
            </a:r>
          </a:p>
          <a:p>
            <a:r>
              <a:rPr lang="en-US" dirty="0"/>
              <a:t>Sinus tracts discharging black “grains”, ½ to 3 mm in size</a:t>
            </a:r>
          </a:p>
          <a:p>
            <a:endParaRPr lang="en-US" dirty="0"/>
          </a:p>
        </p:txBody>
      </p:sp>
      <p:pic>
        <p:nvPicPr>
          <p:cNvPr id="5" name="Picture 2" descr="Devel4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9091" b="6795"/>
          <a:stretch>
            <a:fillRect/>
          </a:stretch>
        </p:blipFill>
        <p:spPr bwMode="auto">
          <a:xfrm>
            <a:off x="4648200" y="2318110"/>
            <a:ext cx="3840163" cy="290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13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5: Madura 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Usually foot; can be other</a:t>
            </a:r>
          </a:p>
          <a:p>
            <a:r>
              <a:rPr lang="en-US" dirty="0"/>
              <a:t>Traumatic inoculation </a:t>
            </a:r>
          </a:p>
          <a:p>
            <a:r>
              <a:rPr lang="en-US" dirty="0"/>
              <a:t>Swelling, tumefaction, draining sinuses, extruded “grains” </a:t>
            </a:r>
          </a:p>
          <a:p>
            <a:r>
              <a:rPr lang="en-US" dirty="0"/>
              <a:t>Destroys deep structures and bone </a:t>
            </a:r>
          </a:p>
          <a:p>
            <a:r>
              <a:rPr lang="en-US" dirty="0"/>
              <a:t>If grains black = eumycetoma</a:t>
            </a:r>
          </a:p>
          <a:p>
            <a:r>
              <a:rPr lang="en-US" dirty="0"/>
              <a:t>(If yellow or white, could be fungus or bacterial)</a:t>
            </a:r>
          </a:p>
        </p:txBody>
      </p:sp>
      <p:pic>
        <p:nvPicPr>
          <p:cNvPr id="5" name="Picture 2" descr="Devel4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9091" b="6795"/>
          <a:stretch>
            <a:fillRect/>
          </a:stretch>
        </p:blipFill>
        <p:spPr bwMode="auto">
          <a:xfrm>
            <a:off x="4648200" y="2318110"/>
            <a:ext cx="3840163" cy="290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550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5: Madura 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4599432" cy="4800600"/>
          </a:xfrm>
        </p:spPr>
        <p:txBody>
          <a:bodyPr/>
          <a:lstStyle/>
          <a:p>
            <a:r>
              <a:rPr lang="en-US" dirty="0"/>
              <a:t>A fine needle aspiration smear.</a:t>
            </a:r>
          </a:p>
          <a:p>
            <a:r>
              <a:rPr lang="en-US" dirty="0"/>
              <a:t>Microscopy 20% KOH</a:t>
            </a:r>
          </a:p>
          <a:p>
            <a:r>
              <a:rPr lang="en-US" dirty="0"/>
              <a:t>See fungal structures and grains (broad, septate, and branching hyphae with large swollen cells at the edge) = </a:t>
            </a:r>
            <a:r>
              <a:rPr lang="en-US" dirty="0" err="1"/>
              <a:t>eumycetoma</a:t>
            </a:r>
            <a:r>
              <a:rPr lang="en-US" dirty="0"/>
              <a:t> </a:t>
            </a:r>
          </a:p>
          <a:p>
            <a:r>
              <a:rPr lang="en-US" dirty="0" err="1"/>
              <a:t>Tx</a:t>
            </a:r>
            <a:r>
              <a:rPr lang="en-US" dirty="0"/>
              <a:t>: </a:t>
            </a:r>
            <a:r>
              <a:rPr lang="en-US" dirty="0" err="1"/>
              <a:t>Itraconazole</a:t>
            </a:r>
            <a:r>
              <a:rPr lang="en-US" dirty="0"/>
              <a:t> 6 months (or </a:t>
            </a:r>
            <a:r>
              <a:rPr lang="en-US" dirty="0" err="1"/>
              <a:t>Vora</a:t>
            </a:r>
            <a:r>
              <a:rPr lang="en-US" dirty="0"/>
              <a:t>/</a:t>
            </a:r>
            <a:r>
              <a:rPr lang="en-US" dirty="0" err="1"/>
              <a:t>Posa</a:t>
            </a:r>
            <a:r>
              <a:rPr lang="en-US" dirty="0"/>
              <a:t>/Keto) then surgery then 6 more months.</a:t>
            </a:r>
          </a:p>
        </p:txBody>
      </p:sp>
      <p:pic>
        <p:nvPicPr>
          <p:cNvPr id="5" name="Picture 3" descr="Devel1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001"/>
          <a:stretch>
            <a:fillRect/>
          </a:stretch>
        </p:blipFill>
        <p:spPr bwMode="auto">
          <a:xfrm>
            <a:off x="5371375" y="609600"/>
            <a:ext cx="31931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086100" cy="20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24550" y="5410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 To Date, 2017</a:t>
            </a:r>
          </a:p>
        </p:txBody>
      </p:sp>
    </p:spTree>
    <p:extLst>
      <p:ext uri="{BB962C8B-B14F-4D97-AF65-F5344CB8AC3E}">
        <p14:creationId xmlns:p14="http://schemas.microsoft.com/office/powerpoint/2010/main" val="74298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5: Bacterial Madura 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White or yellow “grains”</a:t>
            </a:r>
          </a:p>
          <a:p>
            <a:r>
              <a:rPr lang="en-US" dirty="0"/>
              <a:t>Aspirate doesn’t show fungal hyphae.</a:t>
            </a:r>
          </a:p>
          <a:p>
            <a:r>
              <a:rPr lang="en-US" dirty="0"/>
              <a:t>Gram stain shows bacteria</a:t>
            </a:r>
          </a:p>
          <a:p>
            <a:r>
              <a:rPr lang="en-US" dirty="0" err="1"/>
              <a:t>Nocardia</a:t>
            </a:r>
            <a:r>
              <a:rPr lang="en-US" dirty="0"/>
              <a:t> </a:t>
            </a:r>
            <a:r>
              <a:rPr lang="en-US" dirty="0" err="1"/>
              <a:t>spp</a:t>
            </a:r>
            <a:r>
              <a:rPr lang="en-US" dirty="0"/>
              <a:t> most common</a:t>
            </a:r>
          </a:p>
          <a:p>
            <a:r>
              <a:rPr lang="en-US" dirty="0"/>
              <a:t>Partially acid-fast filamentous branching rods </a:t>
            </a:r>
          </a:p>
          <a:p>
            <a:r>
              <a:rPr lang="en-US" dirty="0"/>
              <a:t>TMP-SMX 6-12 months (or Augmentin/TCN)</a:t>
            </a:r>
          </a:p>
          <a:p>
            <a:endParaRPr lang="en-US" dirty="0"/>
          </a:p>
        </p:txBody>
      </p:sp>
      <p:pic>
        <p:nvPicPr>
          <p:cNvPr id="5" name="Picture 7" descr="IMG_30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31839"/>
            <a:ext cx="3840163" cy="288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212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Other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228600" rIns="0" bIns="45720" rtlCol="0" anchor="t">
            <a:noAutofit/>
          </a:bodyPr>
          <a:lstStyle/>
          <a:p>
            <a:r>
              <a:rPr lang="en-US" dirty="0">
                <a:cs typeface="Arial"/>
              </a:rPr>
              <a:t>Miscellany you should know before you go...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952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Cutaneous Larva </a:t>
            </a:r>
            <a:r>
              <a:rPr lang="en-US" dirty="0" err="1"/>
              <a:t>Migrans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8368" y="1371600"/>
            <a:ext cx="4294632" cy="48006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dirty="0"/>
              <a:t>Dog or cat hookworm larvae on the beach</a:t>
            </a:r>
          </a:p>
          <a:p>
            <a:pPr>
              <a:lnSpc>
                <a:spcPct val="115000"/>
              </a:lnSpc>
            </a:pPr>
            <a:r>
              <a:rPr lang="en-US" dirty="0"/>
              <a:t>Unlike human hookworms, cannot fully penetrate and die within 2 months</a:t>
            </a:r>
          </a:p>
          <a:p>
            <a:pPr>
              <a:lnSpc>
                <a:spcPct val="115000"/>
              </a:lnSpc>
            </a:pPr>
            <a:r>
              <a:rPr lang="en-US" dirty="0"/>
              <a:t>Migrates ~ 2 cm/day</a:t>
            </a:r>
          </a:p>
          <a:p>
            <a:pPr>
              <a:lnSpc>
                <a:spcPct val="115000"/>
              </a:lnSpc>
            </a:pPr>
            <a:r>
              <a:rPr lang="en-US" dirty="0"/>
              <a:t>Course:  self-limited 1-6 </a:t>
            </a:r>
            <a:r>
              <a:rPr lang="en-US" dirty="0" err="1"/>
              <a:t>mos</a:t>
            </a:r>
            <a:endParaRPr lang="en-US" dirty="0"/>
          </a:p>
          <a:p>
            <a:pPr>
              <a:lnSpc>
                <a:spcPct val="115000"/>
              </a:lnSpc>
            </a:pPr>
            <a:r>
              <a:rPr lang="en-US" dirty="0"/>
              <a:t>Rx: topical thiabendazole or single dose of oral ivermectin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24392" y="1371600"/>
            <a:ext cx="3368771" cy="4800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4" descr="9-2 copy"/>
          <p:cNvPicPr>
            <a:picLocks noChangeAspect="1" noChangeArrowheads="1"/>
          </p:cNvPicPr>
          <p:nvPr/>
        </p:nvPicPr>
        <p:blipFill>
          <a:blip r:embed="rId2" cstate="print"/>
          <a:srcRect t="16992"/>
          <a:stretch>
            <a:fillRect/>
          </a:stretch>
        </p:blipFill>
        <p:spPr bwMode="auto">
          <a:xfrm>
            <a:off x="5410200" y="3429000"/>
            <a:ext cx="330676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11-1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656" y="152400"/>
            <a:ext cx="19589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050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2859" y="762000"/>
            <a:ext cx="771842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buClr>
                <a:srgbClr val="F3A447"/>
              </a:buClr>
              <a:buSzPct val="84615"/>
              <a:tabLst>
                <a:tab pos="285750" algn="l"/>
              </a:tabLst>
            </a:pPr>
            <a:r>
              <a:rPr spc="-5" dirty="0"/>
              <a:t>Skin </a:t>
            </a:r>
            <a:r>
              <a:rPr spc="-10" dirty="0"/>
              <a:t>complaints common </a:t>
            </a:r>
            <a:r>
              <a:rPr spc="-5" dirty="0"/>
              <a:t>among</a:t>
            </a:r>
            <a:r>
              <a:rPr spc="75" dirty="0"/>
              <a:t> </a:t>
            </a:r>
            <a:r>
              <a:rPr spc="-10" dirty="0"/>
              <a:t>travellers.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701" y="1901859"/>
            <a:ext cx="7920990" cy="1863972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285115" marR="5080" indent="-272415">
              <a:spcBef>
                <a:spcPts val="585"/>
              </a:spcBef>
              <a:buClr>
                <a:srgbClr val="F3A447"/>
              </a:buClr>
              <a:buSzPct val="84615"/>
              <a:buFont typeface="Arial"/>
              <a:buChar char="•"/>
              <a:tabLst>
                <a:tab pos="285750" algn="l"/>
              </a:tabLst>
            </a:pPr>
            <a:r>
              <a:rPr lang="en-US" sz="2800" spc="-5" dirty="0">
                <a:latin typeface="Constantia"/>
                <a:cs typeface="Constantia"/>
              </a:rPr>
              <a:t>17‐18% of </a:t>
            </a:r>
            <a:r>
              <a:rPr lang="en-US" sz="2800" dirty="0">
                <a:latin typeface="Constantia"/>
                <a:cs typeface="Constantia"/>
              </a:rPr>
              <a:t>presentations to travel</a:t>
            </a:r>
            <a:r>
              <a:rPr lang="en-US" sz="2800" spc="-100" dirty="0">
                <a:latin typeface="Constantia"/>
                <a:cs typeface="Constantia"/>
              </a:rPr>
              <a:t> </a:t>
            </a:r>
            <a:r>
              <a:rPr lang="en-US" sz="2800" spc="-5" dirty="0">
                <a:latin typeface="Constantia"/>
                <a:cs typeface="Constantia"/>
              </a:rPr>
              <a:t>clinics.</a:t>
            </a:r>
            <a:endParaRPr lang="en-US" sz="2800" dirty="0">
              <a:latin typeface="Constantia"/>
              <a:cs typeface="Constantia"/>
            </a:endParaRPr>
          </a:p>
          <a:p>
            <a:pPr marL="285115" marR="5080" indent="-272415">
              <a:spcBef>
                <a:spcPts val="585"/>
              </a:spcBef>
              <a:buClr>
                <a:srgbClr val="F3A447"/>
              </a:buClr>
              <a:buSzPct val="84615"/>
              <a:buFont typeface="Arial"/>
              <a:buChar char="•"/>
              <a:tabLst>
                <a:tab pos="285750" algn="l"/>
              </a:tabLst>
            </a:pPr>
            <a:r>
              <a:rPr sz="2600" spc="-5" dirty="0" smtClean="0">
                <a:latin typeface="Constantia"/>
                <a:cs typeface="Constantia"/>
              </a:rPr>
              <a:t>Some </a:t>
            </a:r>
            <a:r>
              <a:rPr sz="2600" spc="-5" dirty="0">
                <a:latin typeface="Constantia"/>
                <a:cs typeface="Constantia"/>
              </a:rPr>
              <a:t>travel‐related skin disorders (up to 10% is </a:t>
            </a:r>
            <a:r>
              <a:rPr sz="2600" spc="-10" dirty="0">
                <a:latin typeface="Constantia"/>
                <a:cs typeface="Constantia"/>
              </a:rPr>
              <a:t>some  </a:t>
            </a:r>
            <a:r>
              <a:rPr sz="2600" spc="-5" dirty="0">
                <a:latin typeface="Constantia"/>
                <a:cs typeface="Constantia"/>
              </a:rPr>
              <a:t>series) require</a:t>
            </a:r>
            <a:r>
              <a:rPr sz="2600" spc="25" dirty="0">
                <a:latin typeface="Constantia"/>
                <a:cs typeface="Constantia"/>
              </a:rPr>
              <a:t> </a:t>
            </a:r>
            <a:r>
              <a:rPr sz="2600" spc="-10" dirty="0">
                <a:latin typeface="Constantia"/>
                <a:cs typeface="Constantia"/>
              </a:rPr>
              <a:t>hospitalization</a:t>
            </a:r>
            <a:r>
              <a:rPr sz="2600" spc="-10" dirty="0" smtClean="0">
                <a:latin typeface="Constantia"/>
                <a:cs typeface="Constantia"/>
              </a:rPr>
              <a:t>.</a:t>
            </a:r>
            <a:endParaRPr lang="en-US" sz="2600" spc="-10" dirty="0" smtClean="0">
              <a:latin typeface="Constantia"/>
              <a:cs typeface="Constantia"/>
            </a:endParaRPr>
          </a:p>
          <a:p>
            <a:pPr marL="285115" marR="5080" indent="-272415">
              <a:lnSpc>
                <a:spcPct val="100000"/>
              </a:lnSpc>
              <a:spcBef>
                <a:spcPts val="585"/>
              </a:spcBef>
              <a:buClr>
                <a:srgbClr val="F3A447"/>
              </a:buClr>
              <a:buSzPct val="84615"/>
              <a:buFont typeface="Arial"/>
              <a:buChar char="•"/>
              <a:tabLst>
                <a:tab pos="285750" algn="l"/>
              </a:tabLst>
            </a:pPr>
            <a:endParaRPr sz="2600" dirty="0">
              <a:latin typeface="Constantia"/>
              <a:cs typeface="Constant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83150" y="6119874"/>
            <a:ext cx="4139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Int </a:t>
            </a:r>
            <a:r>
              <a:rPr sz="1800" dirty="0">
                <a:latin typeface="Arial"/>
                <a:cs typeface="Arial"/>
              </a:rPr>
              <a:t>J </a:t>
            </a:r>
            <a:r>
              <a:rPr sz="1800" spc="-5" dirty="0">
                <a:latin typeface="Arial"/>
                <a:cs typeface="Arial"/>
              </a:rPr>
              <a:t>Infect Dis. 2008 </a:t>
            </a:r>
            <a:r>
              <a:rPr sz="1800" spc="-10" dirty="0">
                <a:latin typeface="Arial"/>
                <a:cs typeface="Arial"/>
              </a:rPr>
              <a:t>Nov;12(6):593-602.  </a:t>
            </a:r>
            <a:r>
              <a:rPr sz="1800" spc="-5" dirty="0">
                <a:latin typeface="Arial"/>
                <a:cs typeface="Arial"/>
              </a:rPr>
              <a:t>N Engl </a:t>
            </a:r>
            <a:r>
              <a:rPr sz="1800" dirty="0">
                <a:latin typeface="Arial"/>
                <a:cs typeface="Arial"/>
              </a:rPr>
              <a:t>J </a:t>
            </a:r>
            <a:r>
              <a:rPr sz="1800" spc="-5" dirty="0">
                <a:latin typeface="Arial"/>
                <a:cs typeface="Arial"/>
              </a:rPr>
              <a:t>Med 2006;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354:119-130</a:t>
            </a:r>
            <a:endParaRPr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86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Skin lesions in returned travellers (n=4742) </a:t>
            </a:r>
            <a:r>
              <a:rPr lang="en-US" sz="2800" dirty="0"/>
              <a:t>(</a:t>
            </a:r>
            <a:r>
              <a:rPr lang="en-US" sz="2800" dirty="0" err="1"/>
              <a:t>Derm</a:t>
            </a:r>
            <a:r>
              <a:rPr lang="en-US" sz="2800" dirty="0"/>
              <a:t> complaints were reason for visit 1/6)</a:t>
            </a:r>
          </a:p>
        </p:txBody>
      </p:sp>
      <p:sp>
        <p:nvSpPr>
          <p:cNvPr id="15667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Cut. larva </a:t>
            </a:r>
            <a:r>
              <a:rPr lang="en-US" sz="2400" dirty="0" err="1"/>
              <a:t>migrans</a:t>
            </a:r>
            <a:r>
              <a:rPr lang="en-US" sz="2400" dirty="0"/>
              <a:t> 9.8%</a:t>
            </a:r>
          </a:p>
          <a:p>
            <a:r>
              <a:rPr lang="en-US" sz="2400" dirty="0"/>
              <a:t>Insect bite 8.2%</a:t>
            </a:r>
          </a:p>
          <a:p>
            <a:r>
              <a:rPr lang="en-US" sz="2400" dirty="0"/>
              <a:t>Skin abscess 7.7%</a:t>
            </a:r>
          </a:p>
          <a:p>
            <a:r>
              <a:rPr lang="en-US" sz="2400" dirty="0"/>
              <a:t>Infected insect bite 6.8%</a:t>
            </a:r>
          </a:p>
          <a:p>
            <a:r>
              <a:rPr lang="en-US" sz="2400" dirty="0"/>
              <a:t>Allergic rash 5.5%</a:t>
            </a:r>
          </a:p>
          <a:p>
            <a:r>
              <a:rPr lang="en-US" sz="2400" dirty="0"/>
              <a:t>Rash, Unknown 5.5%</a:t>
            </a:r>
          </a:p>
          <a:p>
            <a:r>
              <a:rPr lang="en-US" sz="2400" dirty="0"/>
              <a:t>Dog bite 4.3%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156676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/>
              <a:t>Superficial fungal 4.0%</a:t>
            </a:r>
          </a:p>
          <a:p>
            <a:r>
              <a:rPr lang="en-US" sz="2400" dirty="0"/>
              <a:t>Dengue 3.4%</a:t>
            </a:r>
          </a:p>
          <a:p>
            <a:r>
              <a:rPr lang="en-US" sz="2400" dirty="0" err="1"/>
              <a:t>Leishmaniasis</a:t>
            </a:r>
            <a:r>
              <a:rPr lang="en-US" sz="2400" dirty="0"/>
              <a:t> 3.3%</a:t>
            </a:r>
          </a:p>
          <a:p>
            <a:r>
              <a:rPr lang="en-US" sz="2400" dirty="0" err="1"/>
              <a:t>Myiasis</a:t>
            </a:r>
            <a:r>
              <a:rPr lang="en-US" sz="2400" dirty="0"/>
              <a:t> 2.7%</a:t>
            </a:r>
          </a:p>
          <a:p>
            <a:r>
              <a:rPr lang="en-US" sz="2400" dirty="0"/>
              <a:t>Spotted fever 1.5%</a:t>
            </a:r>
          </a:p>
          <a:p>
            <a:r>
              <a:rPr lang="en-US" sz="2400" dirty="0"/>
              <a:t>Scabies 1.5%</a:t>
            </a:r>
          </a:p>
        </p:txBody>
      </p:sp>
      <p:sp>
        <p:nvSpPr>
          <p:cNvPr id="156677" name="TextBox 5"/>
          <p:cNvSpPr txBox="1">
            <a:spLocks noChangeArrowheads="1"/>
          </p:cNvSpPr>
          <p:nvPr/>
        </p:nvSpPr>
        <p:spPr bwMode="auto">
          <a:xfrm>
            <a:off x="4549017" y="6172200"/>
            <a:ext cx="4568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Int</a:t>
            </a:r>
            <a:r>
              <a:rPr lang="en-US" dirty="0"/>
              <a:t> J Infect Dis 2008; 12(6)593-602</a:t>
            </a:r>
          </a:p>
        </p:txBody>
      </p:sp>
    </p:spTree>
    <p:extLst>
      <p:ext uri="{BB962C8B-B14F-4D97-AF65-F5344CB8AC3E}">
        <p14:creationId xmlns:p14="http://schemas.microsoft.com/office/powerpoint/2010/main" val="119051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Psoriasis</a:t>
            </a:r>
          </a:p>
        </p:txBody>
      </p:sp>
      <p:pic>
        <p:nvPicPr>
          <p:cNvPr id="10243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4" r="32530"/>
          <a:stretch>
            <a:fillRect/>
          </a:stretch>
        </p:blipFill>
        <p:spPr bwMode="auto">
          <a:xfrm>
            <a:off x="228600" y="1524000"/>
            <a:ext cx="41497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009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/>
          <a:stretch>
            <a:fillRect/>
          </a:stretch>
        </p:blipFill>
        <p:spPr bwMode="auto">
          <a:xfrm>
            <a:off x="4783540" y="2157412"/>
            <a:ext cx="41148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85800" y="6172200"/>
            <a:ext cx="146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charset="0"/>
              </a:rPr>
              <a:t>Callen, 2006</a:t>
            </a:r>
          </a:p>
        </p:txBody>
      </p:sp>
    </p:spTree>
    <p:extLst>
      <p:ext uri="{BB962C8B-B14F-4D97-AF65-F5344CB8AC3E}">
        <p14:creationId xmlns:p14="http://schemas.microsoft.com/office/powerpoint/2010/main" val="85746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Tinea</a:t>
            </a:r>
          </a:p>
        </p:txBody>
      </p:sp>
      <p:pic>
        <p:nvPicPr>
          <p:cNvPr id="11267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>
            <a:fillRect/>
          </a:stretch>
        </p:blipFill>
        <p:spPr bwMode="auto">
          <a:xfrm>
            <a:off x="381000" y="2036247"/>
            <a:ext cx="4387850" cy="351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760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22850"/>
            <a:ext cx="394335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381000" y="5715000"/>
            <a:ext cx="146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charset="0"/>
              </a:rPr>
              <a:t>Callen, 2006</a:t>
            </a:r>
          </a:p>
        </p:txBody>
      </p:sp>
    </p:spTree>
    <p:extLst>
      <p:ext uri="{BB962C8B-B14F-4D97-AF65-F5344CB8AC3E}">
        <p14:creationId xmlns:p14="http://schemas.microsoft.com/office/powerpoint/2010/main" val="326297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Case 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228600" rIns="0" bIns="45720" rtlCol="0" anchor="t">
            <a:noAutofit/>
          </a:bodyPr>
          <a:lstStyle/>
          <a:p>
            <a:r>
              <a:rPr lang="en-US" dirty="0">
                <a:cs typeface="Arial"/>
              </a:rPr>
              <a:t>Lesion is deeply undermined, but is not purulent  or foul smelling. Quite clean looking.</a:t>
            </a:r>
          </a:p>
          <a:p>
            <a:pPr marL="285115"/>
            <a:r>
              <a:rPr lang="en-US" dirty="0">
                <a:cs typeface="Arial"/>
              </a:rPr>
              <a:t>Culture* grew coagulase negative staph and </a:t>
            </a:r>
            <a:r>
              <a:rPr lang="en-US" dirty="0" err="1">
                <a:cs typeface="Arial"/>
              </a:rPr>
              <a:t>diphtheroids</a:t>
            </a:r>
            <a:endParaRPr dirty="0" err="1"/>
          </a:p>
          <a:p>
            <a:pPr marL="0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3306523" y="3095625"/>
            <a:ext cx="5407342" cy="32727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4973638" y="6375400"/>
            <a:ext cx="369414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*Not available in many LMIC</a:t>
            </a:r>
          </a:p>
        </p:txBody>
      </p:sp>
    </p:spTree>
    <p:extLst>
      <p:ext uri="{BB962C8B-B14F-4D97-AF65-F5344CB8AC3E}">
        <p14:creationId xmlns:p14="http://schemas.microsoft.com/office/powerpoint/2010/main" val="12917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Pityriasis versicolor</a:t>
            </a:r>
          </a:p>
        </p:txBody>
      </p:sp>
      <p:pic>
        <p:nvPicPr>
          <p:cNvPr id="12291" name="Picture 5" descr="07600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2" y="1981200"/>
            <a:ext cx="4267200" cy="329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07600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38912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212725" y="5522913"/>
            <a:ext cx="1708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err="1">
                <a:latin typeface="Arial" charset="0"/>
              </a:rPr>
              <a:t>Bolognia</a:t>
            </a:r>
            <a:r>
              <a:rPr lang="en-US" altLang="en-US" sz="1800" dirty="0">
                <a:latin typeface="Arial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10149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DDx of Itchy Skin in the Tropics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Infestations: Scabies, pediculosis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Dermatitis: Atopic, contact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Miliaria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Insect bites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Pruritic papular eruption of HIV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Helminths: Onchocerciasis, cutaneous larva migrans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Dermatophyte infection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Schistosomiasis: Swimmer’s itch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/>
              <a:t>Seabather’s eruption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/>
          </a:p>
          <a:p>
            <a:pPr eaLnBrk="1" hangingPunct="1">
              <a:lnSpc>
                <a:spcPct val="80000"/>
              </a:lnSpc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2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Keloidal scars</a:t>
            </a:r>
          </a:p>
        </p:txBody>
      </p:sp>
      <p:pic>
        <p:nvPicPr>
          <p:cNvPr id="13315" name="Picture 6" descr="bbmapAsset?appID=NGE&amp;isbn=978-1-4160-2999-1&amp;eid=4-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4008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5867400" y="63246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charset="0"/>
              </a:rPr>
              <a:t>Bolognia, 2008</a:t>
            </a:r>
          </a:p>
        </p:txBody>
      </p:sp>
      <p:sp>
        <p:nvSpPr>
          <p:cNvPr id="12903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/>
              <a:t>Keloid formation 3-18 times more common in dark vs. fair skinned persons</a:t>
            </a:r>
          </a:p>
          <a:p>
            <a:pPr eaLnBrk="1" hangingPunct="1">
              <a:defRPr/>
            </a:pPr>
            <a:r>
              <a:rPr lang="en-US" sz="2000"/>
              <a:t>Possibly due to larger, multinucleated fibroblasts</a:t>
            </a:r>
          </a:p>
        </p:txBody>
      </p:sp>
    </p:spTree>
    <p:extLst>
      <p:ext uri="{BB962C8B-B14F-4D97-AF65-F5344CB8AC3E}">
        <p14:creationId xmlns:p14="http://schemas.microsoft.com/office/powerpoint/2010/main" val="274168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Leg Ulcers From Fungal Infections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4267200" cy="4068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/>
              <a:t>Sporotrichosis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err="1"/>
              <a:t>Blastomycosis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err="1"/>
              <a:t>Coccidioidomycosis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err="1"/>
              <a:t>Cryptococcosis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Histoplasmosis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/>
              <a:t>Protothecosis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err="1"/>
              <a:t>Chromoblastomycosis</a:t>
            </a:r>
            <a:endParaRPr lang="en-US" sz="2400" dirty="0"/>
          </a:p>
        </p:txBody>
      </p:sp>
      <p:pic>
        <p:nvPicPr>
          <p:cNvPr id="77828" name="Picture 4" descr="65-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013" y="1524000"/>
            <a:ext cx="32337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6172200" y="6324600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latin typeface="Arial" charset="0"/>
              </a:rPr>
              <a:t>protothecosis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44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914400" y="1039813"/>
            <a:ext cx="9144000" cy="0"/>
            <a:chOff x="0" y="0"/>
            <a:chExt cx="5760" cy="0"/>
          </a:xfrm>
        </p:grpSpPr>
        <p:sp>
          <p:nvSpPr>
            <p:cNvPr id="7885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885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78851" name="Picture 5" descr="124MIK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834886"/>
            <a:ext cx="3543300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 Box 8"/>
          <p:cNvSpPr txBox="1">
            <a:spLocks noChangeArrowheads="1"/>
          </p:cNvSpPr>
          <p:nvPr/>
        </p:nvSpPr>
        <p:spPr bwMode="auto">
          <a:xfrm>
            <a:off x="685800" y="533400"/>
            <a:ext cx="632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dirty="0" err="1">
                <a:solidFill>
                  <a:schemeClr val="tx2"/>
                </a:solidFill>
                <a:latin typeface="Arial" charset="0"/>
              </a:rPr>
              <a:t>Chromoblastomycosis</a:t>
            </a:r>
            <a:endParaRPr lang="en-US" sz="4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8853" name="Picture 10" descr="phialo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663" y="2895600"/>
            <a:ext cx="4724400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57200" y="1303361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</a:rPr>
              <a:t>Usually one lower extremity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</a:rPr>
              <a:t>Male Farmers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sz="2400" i="1" dirty="0" err="1">
                <a:latin typeface="Arial" charset="0"/>
              </a:rPr>
              <a:t>Fonsecaea</a:t>
            </a:r>
            <a:r>
              <a:rPr lang="en-US" sz="2400" i="1" dirty="0">
                <a:latin typeface="Arial" charset="0"/>
              </a:rPr>
              <a:t> </a:t>
            </a:r>
            <a:r>
              <a:rPr lang="en-US" sz="2400" i="1" dirty="0" err="1">
                <a:latin typeface="Arial" charset="0"/>
              </a:rPr>
              <a:t>pedrosoi</a:t>
            </a:r>
            <a:endParaRPr lang="en-US" sz="2400" dirty="0">
              <a:latin typeface="Arial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5179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Sporotrichosis</a:t>
            </a:r>
            <a:endParaRPr lang="en-US" dirty="0"/>
          </a:p>
        </p:txBody>
      </p:sp>
      <p:sp>
        <p:nvSpPr>
          <p:cNvPr id="81923" name="Text Placeholder 2"/>
          <p:cNvSpPr>
            <a:spLocks noGrp="1"/>
          </p:cNvSpPr>
          <p:nvPr>
            <p:ph type="body" sz="half" idx="2"/>
          </p:nvPr>
        </p:nvSpPr>
        <p:spPr>
          <a:xfrm>
            <a:off x="4724400" y="1905000"/>
            <a:ext cx="3810000" cy="4114800"/>
          </a:xfrm>
        </p:spPr>
        <p:txBody>
          <a:bodyPr/>
          <a:lstStyle/>
          <a:p>
            <a:r>
              <a:rPr lang="en-US" dirty="0"/>
              <a:t>Nodules  with lymphatic spread and ulceration</a:t>
            </a:r>
          </a:p>
          <a:p>
            <a:r>
              <a:rPr lang="en-US" i="1" dirty="0" err="1"/>
              <a:t>Sporothrix</a:t>
            </a:r>
            <a:r>
              <a:rPr lang="en-US" i="1" dirty="0"/>
              <a:t> </a:t>
            </a:r>
            <a:r>
              <a:rPr lang="en-US" i="1" dirty="0" err="1"/>
              <a:t>schenkii</a:t>
            </a:r>
            <a:endParaRPr lang="en-US" i="1" dirty="0"/>
          </a:p>
          <a:p>
            <a:pPr>
              <a:buFontTx/>
              <a:buChar char="•"/>
            </a:pPr>
            <a:r>
              <a:rPr lang="en-US" dirty="0"/>
              <a:t>Worldwide</a:t>
            </a:r>
          </a:p>
          <a:p>
            <a:pPr>
              <a:buFontTx/>
              <a:buChar char="•"/>
            </a:pPr>
            <a:r>
              <a:rPr lang="en-US" dirty="0" err="1"/>
              <a:t>Itraconazole</a:t>
            </a:r>
            <a:endParaRPr lang="en-US" dirty="0"/>
          </a:p>
          <a:p>
            <a:pPr>
              <a:buFontTx/>
              <a:buChar char="•"/>
            </a:pPr>
            <a:r>
              <a:rPr lang="en-US" dirty="0"/>
              <a:t>Potassium Iodide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24" name="Picture 3" descr="rose_on_bus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648200"/>
            <a:ext cx="19954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 descr="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3910013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4" descr="china-yang-woman-h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495800"/>
            <a:ext cx="13668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7" name="ClipArt Placeholder 8"/>
          <p:cNvSpPr>
            <a:spLocks noGrp="1" noTextEdit="1"/>
          </p:cNvSpPr>
          <p:nvPr>
            <p:ph type="clipArt" sz="half" idx="1"/>
          </p:nvPr>
        </p:nvSpPr>
        <p:spPr>
          <a:xfrm>
            <a:off x="609600" y="1752600"/>
            <a:ext cx="3810000" cy="4114800"/>
          </a:xfrm>
        </p:spPr>
      </p:sp>
    </p:spTree>
    <p:extLst>
      <p:ext uri="{BB962C8B-B14F-4D97-AF65-F5344CB8AC3E}">
        <p14:creationId xmlns:p14="http://schemas.microsoft.com/office/powerpoint/2010/main" val="389149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6475619" cy="121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200" dirty="0" err="1">
                <a:solidFill>
                  <a:schemeClr val="tx2"/>
                </a:solidFill>
                <a:latin typeface="Arial" charset="0"/>
              </a:rPr>
              <a:t>Sporotrichoid</a:t>
            </a:r>
            <a:r>
              <a:rPr lang="en-US" sz="3200" dirty="0">
                <a:solidFill>
                  <a:schemeClr val="tx2"/>
                </a:solidFill>
                <a:latin typeface="Arial" charset="0"/>
              </a:rPr>
              <a:t> Spread Differential </a:t>
            </a:r>
          </a:p>
          <a:p>
            <a:pPr eaLnBrk="0" hangingPunct="0">
              <a:lnSpc>
                <a:spcPct val="120000"/>
              </a:lnSpc>
            </a:pPr>
            <a:r>
              <a:rPr lang="en-US" sz="3200" dirty="0">
                <a:solidFill>
                  <a:schemeClr val="tx2"/>
                </a:solidFill>
                <a:latin typeface="Arial" charset="0"/>
              </a:rPr>
              <a:t>(aka Lymphocutaneous syndrome)</a:t>
            </a:r>
          </a:p>
        </p:txBody>
      </p:sp>
      <p:pic>
        <p:nvPicPr>
          <p:cNvPr id="82947" name="Content Placeholder 3" descr="73 Sporotrichosi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438400"/>
            <a:ext cx="5692788" cy="368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1000" y="1752600"/>
            <a:ext cx="3657600" cy="302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charset="0"/>
              </a:rPr>
              <a:t>Sporotrichosis</a:t>
            </a:r>
            <a:endParaRPr lang="en-US" sz="2400" dirty="0">
              <a:latin typeface="Arial" charset="0"/>
            </a:endParaRPr>
          </a:p>
          <a:p>
            <a:pPr marL="342900" indent="-3429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charset="0"/>
              </a:rPr>
              <a:t>Nocardiosis</a:t>
            </a:r>
            <a:endParaRPr lang="en-US" sz="2400" dirty="0">
              <a:latin typeface="Arial" charset="0"/>
            </a:endParaRPr>
          </a:p>
          <a:p>
            <a:pPr marL="342900" indent="-3429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charset="0"/>
              </a:rPr>
              <a:t>Leishmaniasis</a:t>
            </a:r>
            <a:r>
              <a:rPr lang="en-US" sz="2400" dirty="0">
                <a:latin typeface="Arial" charset="0"/>
              </a:rPr>
              <a:t>	     Tularemia</a:t>
            </a:r>
          </a:p>
          <a:p>
            <a:pPr marL="342900" indent="-3429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charset="0"/>
              </a:rPr>
              <a:t>Atypical mycobacteria (</a:t>
            </a:r>
            <a:r>
              <a:rPr lang="en-US" sz="2400" dirty="0" err="1">
                <a:latin typeface="Arial" charset="0"/>
              </a:rPr>
              <a:t>esp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i="1" dirty="0">
                <a:latin typeface="Arial" charset="0"/>
              </a:rPr>
              <a:t>M. </a:t>
            </a:r>
            <a:r>
              <a:rPr lang="en-US" sz="2400" i="1" dirty="0" err="1">
                <a:latin typeface="Arial" charset="0"/>
              </a:rPr>
              <a:t>marinum</a:t>
            </a:r>
            <a:r>
              <a:rPr lang="en-US" sz="2400" dirty="0">
                <a:latin typeface="Arial" charset="0"/>
              </a:rPr>
              <a:t>)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65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 err="1"/>
              <a:t>Chromoblastomycosis</a:t>
            </a:r>
            <a:endParaRPr lang="en-US" dirty="0"/>
          </a:p>
        </p:txBody>
      </p:sp>
      <p:sp>
        <p:nvSpPr>
          <p:cNvPr id="79875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112838"/>
            <a:ext cx="8229600" cy="4525962"/>
          </a:xfrm>
        </p:spPr>
        <p:txBody>
          <a:bodyPr/>
          <a:lstStyle/>
          <a:p>
            <a:pPr eaLnBrk="1" hangingPunct="1"/>
            <a:r>
              <a:rPr lang="en-US"/>
              <a:t>Treatment is difficult</a:t>
            </a:r>
          </a:p>
          <a:p>
            <a:pPr eaLnBrk="1" hangingPunct="1"/>
            <a:r>
              <a:rPr lang="en-US"/>
              <a:t>Small lesions: surgical excision or LN2</a:t>
            </a:r>
          </a:p>
          <a:p>
            <a:pPr eaLnBrk="1" hangingPunct="1"/>
            <a:r>
              <a:rPr lang="en-US"/>
              <a:t>Itraconazole or Terbinafine</a:t>
            </a:r>
          </a:p>
        </p:txBody>
      </p:sp>
      <p:pic>
        <p:nvPicPr>
          <p:cNvPr id="79876" name="Picture 3" descr="Fig. 34-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265488"/>
            <a:ext cx="5334000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4" descr="Fig. 34-A2"/>
          <p:cNvPicPr>
            <a:picLocks noChangeAspect="1" noChangeArrowheads="1"/>
          </p:cNvPicPr>
          <p:nvPr/>
        </p:nvPicPr>
        <p:blipFill>
          <a:blip r:embed="rId4" cstate="print"/>
          <a:srcRect l="18367" t="9091" r="24490" b="27272"/>
          <a:stretch>
            <a:fillRect/>
          </a:stretch>
        </p:blipFill>
        <p:spPr bwMode="auto">
          <a:xfrm>
            <a:off x="7010400" y="50292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5943600" y="365760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Below: fungal elements found in smear taken from ulcer</a:t>
            </a:r>
          </a:p>
        </p:txBody>
      </p:sp>
    </p:spTree>
    <p:extLst>
      <p:ext uri="{BB962C8B-B14F-4D97-AF65-F5344CB8AC3E}">
        <p14:creationId xmlns:p14="http://schemas.microsoft.com/office/powerpoint/2010/main" val="248906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eries06010511265000004" descr="Untitled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685298"/>
            <a:ext cx="3962400" cy="591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Lobomycosis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4523232" cy="4800600"/>
          </a:xfrm>
        </p:spPr>
        <p:txBody>
          <a:bodyPr/>
          <a:lstStyle/>
          <a:p>
            <a:r>
              <a:rPr lang="en-US" sz="2400" dirty="0"/>
              <a:t>Acquired from soil, water, vegetation in forested areas</a:t>
            </a:r>
          </a:p>
          <a:p>
            <a:r>
              <a:rPr lang="en-US" sz="2400" dirty="0"/>
              <a:t>Recurrence common</a:t>
            </a:r>
          </a:p>
          <a:p>
            <a:r>
              <a:rPr lang="en-US" sz="2400" dirty="0"/>
              <a:t>Amazonian wetlands</a:t>
            </a:r>
          </a:p>
          <a:p>
            <a:r>
              <a:rPr lang="en-US" sz="2400" dirty="0"/>
              <a:t>Small lesions- surgical excision</a:t>
            </a:r>
          </a:p>
          <a:p>
            <a:r>
              <a:rPr lang="en-US" sz="2400" dirty="0" err="1"/>
              <a:t>Itraconazole</a:t>
            </a:r>
            <a:r>
              <a:rPr lang="en-US" sz="2400" dirty="0"/>
              <a:t> &amp; </a:t>
            </a:r>
            <a:r>
              <a:rPr lang="en-US" sz="2400" dirty="0" err="1"/>
              <a:t>Clofazimine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3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dirty="0" err="1"/>
              <a:t>Rhinosporidiosis</a:t>
            </a:r>
            <a:endParaRPr lang="en-US" dirty="0"/>
          </a:p>
        </p:txBody>
      </p:sp>
      <p:sp>
        <p:nvSpPr>
          <p:cNvPr id="83971" name="Rectangle 6"/>
          <p:cNvSpPr>
            <a:spLocks noGrp="1" noChangeArrowheads="1"/>
          </p:cNvSpPr>
          <p:nvPr>
            <p:ph idx="1"/>
          </p:nvPr>
        </p:nvSpPr>
        <p:spPr>
          <a:xfrm>
            <a:off x="762000" y="1524000"/>
            <a:ext cx="7315200" cy="4191000"/>
          </a:xfrm>
        </p:spPr>
        <p:txBody>
          <a:bodyPr/>
          <a:lstStyle/>
          <a:p>
            <a:pPr eaLnBrk="1" hangingPunct="1"/>
            <a:r>
              <a:rPr lang="en-US" i="1" dirty="0" err="1"/>
              <a:t>Rhinosporidium</a:t>
            </a:r>
            <a:r>
              <a:rPr lang="en-US" i="1" dirty="0"/>
              <a:t> </a:t>
            </a:r>
            <a:r>
              <a:rPr lang="en-US" i="1" dirty="0" err="1"/>
              <a:t>seeberi</a:t>
            </a:r>
            <a:endParaRPr lang="en-US" i="1" dirty="0"/>
          </a:p>
          <a:p>
            <a:pPr eaLnBrk="1" hangingPunct="1"/>
            <a:r>
              <a:rPr lang="en-US" dirty="0"/>
              <a:t>India, East Asia, Latin America</a:t>
            </a:r>
          </a:p>
          <a:p>
            <a:pPr eaLnBrk="1" hangingPunct="1"/>
            <a:r>
              <a:rPr lang="en-US" dirty="0"/>
              <a:t>Mucosal polypoid lesions</a:t>
            </a:r>
          </a:p>
          <a:p>
            <a:pPr eaLnBrk="1" hangingPunct="1"/>
            <a:r>
              <a:rPr lang="en-US" dirty="0"/>
              <a:t>Bleed easily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83972" name="Picture 5" descr="rhino-fig1"/>
          <p:cNvPicPr>
            <a:picLocks noChangeAspect="1" noChangeArrowheads="1"/>
          </p:cNvPicPr>
          <p:nvPr/>
        </p:nvPicPr>
        <p:blipFill>
          <a:blip r:embed="rId3" cstate="print"/>
          <a:srcRect b="13747"/>
          <a:stretch>
            <a:fillRect/>
          </a:stretch>
        </p:blipFill>
        <p:spPr bwMode="auto">
          <a:xfrm>
            <a:off x="3657600" y="3429000"/>
            <a:ext cx="46863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31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Case 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228600" rIns="0" bIns="45720" rtlCol="0" anchor="t">
            <a:noAutofit/>
          </a:bodyPr>
          <a:lstStyle/>
          <a:p>
            <a:r>
              <a:rPr lang="en-US" dirty="0">
                <a:cs typeface="Arial"/>
              </a:rPr>
              <a:t>Residence in jungle area of Peru.</a:t>
            </a:r>
          </a:p>
          <a:p>
            <a:pPr marL="285115"/>
            <a:r>
              <a:rPr lang="en-US" dirty="0">
                <a:cs typeface="Arial"/>
              </a:rPr>
              <a:t>Differential diagnosis is broad.</a:t>
            </a:r>
          </a:p>
          <a:p>
            <a:pPr marL="652145" lvl="1"/>
            <a:r>
              <a:rPr lang="en-US" dirty="0">
                <a:cs typeface="Arial"/>
              </a:rPr>
              <a:t>Infectious (parasitic, fungal, mycobacterial)  </a:t>
            </a:r>
          </a:p>
          <a:p>
            <a:pPr marL="652145" lvl="1">
              <a:buClr>
                <a:srgbClr val="4E94FF"/>
              </a:buClr>
            </a:pPr>
            <a:r>
              <a:rPr lang="en-US" dirty="0">
                <a:cs typeface="Arial"/>
              </a:rPr>
              <a:t>Non‐infectious (malignancy)</a:t>
            </a:r>
            <a:endParaRPr dirty="0">
              <a:cs typeface="Arial"/>
            </a:endParaRPr>
          </a:p>
          <a:p>
            <a:r>
              <a:rPr lang="en-US" dirty="0">
                <a:cs typeface="Arial"/>
              </a:rPr>
              <a:t>Biopsy and culture recommended</a:t>
            </a:r>
            <a:endParaRPr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1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Rhinosporidiosis Treatment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Destruction of involved area by excision or electrosurgery</a:t>
            </a:r>
          </a:p>
          <a:p>
            <a:pPr eaLnBrk="1" hangingPunct="1"/>
            <a:r>
              <a:rPr lang="en-US"/>
              <a:t>Antifungals are of little value</a:t>
            </a:r>
          </a:p>
        </p:txBody>
      </p:sp>
      <p:pic>
        <p:nvPicPr>
          <p:cNvPr id="84996" name="Picture 5" descr="2043386786_4afc2c3043"/>
          <p:cNvPicPr>
            <a:picLocks noChangeAspect="1" noChangeArrowheads="1"/>
          </p:cNvPicPr>
          <p:nvPr/>
        </p:nvPicPr>
        <p:blipFill>
          <a:blip r:embed="rId3" cstate="print"/>
          <a:srcRect t="19252"/>
          <a:stretch>
            <a:fillRect/>
          </a:stretch>
        </p:blipFill>
        <p:spPr bwMode="auto">
          <a:xfrm>
            <a:off x="4114800" y="3733800"/>
            <a:ext cx="47625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22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Basidiobolomycosis</a:t>
            </a:r>
            <a:endParaRPr lang="en-US" dirty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068763"/>
          </a:xfrm>
        </p:spPr>
        <p:txBody>
          <a:bodyPr/>
          <a:lstStyle/>
          <a:p>
            <a:pPr eaLnBrk="1" hangingPunct="1"/>
            <a:r>
              <a:rPr lang="en-US" dirty="0" err="1"/>
              <a:t>Entomophthoromycosis</a:t>
            </a:r>
            <a:endParaRPr lang="en-US" dirty="0"/>
          </a:p>
          <a:p>
            <a:pPr eaLnBrk="1" hangingPunct="1"/>
            <a:r>
              <a:rPr lang="en-US" dirty="0"/>
              <a:t>Indonesia, worldwide</a:t>
            </a:r>
          </a:p>
          <a:p>
            <a:pPr eaLnBrk="1" hangingPunct="1"/>
            <a:r>
              <a:rPr lang="en-US" dirty="0"/>
              <a:t>Indolent course</a:t>
            </a:r>
          </a:p>
          <a:p>
            <a:pPr eaLnBrk="1" hangingPunct="1"/>
            <a:r>
              <a:rPr lang="en-US" i="1" dirty="0" err="1"/>
              <a:t>Basidiobolus</a:t>
            </a:r>
            <a:r>
              <a:rPr lang="en-US" i="1" dirty="0"/>
              <a:t> </a:t>
            </a:r>
            <a:r>
              <a:rPr lang="en-US" i="1" dirty="0" err="1"/>
              <a:t>ranarum</a:t>
            </a:r>
            <a:endParaRPr lang="en-US" i="1" dirty="0"/>
          </a:p>
          <a:p>
            <a:pPr eaLnBrk="1" hangingPunct="1"/>
            <a:r>
              <a:rPr lang="en-US" dirty="0"/>
              <a:t>Subcutaneous</a:t>
            </a:r>
          </a:p>
        </p:txBody>
      </p:sp>
      <p:pic>
        <p:nvPicPr>
          <p:cNvPr id="86020" name="Picture 5" descr="basidi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743199"/>
            <a:ext cx="49530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582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Basidiobolomycosis</a:t>
            </a:r>
            <a:endParaRPr lang="en-US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7772400" cy="4114800"/>
          </a:xfrm>
        </p:spPr>
        <p:txBody>
          <a:bodyPr/>
          <a:lstStyle/>
          <a:p>
            <a:pPr eaLnBrk="1" hangingPunct="1"/>
            <a:r>
              <a:rPr lang="en-US"/>
              <a:t>Biopsy diagnosis- broad, thin-walled hyphae, aseptate, branched at right angles</a:t>
            </a:r>
          </a:p>
          <a:p>
            <a:pPr eaLnBrk="1" hangingPunct="1"/>
            <a:r>
              <a:rPr lang="en-US"/>
              <a:t>Potassium iodide drug of choice, other Antifungals</a:t>
            </a:r>
          </a:p>
        </p:txBody>
      </p:sp>
      <p:pic>
        <p:nvPicPr>
          <p:cNvPr id="87044" name="Picture 4" descr="basidi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429000"/>
            <a:ext cx="49530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3855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/>
              <a:t>Good resources for Tropical Dermatology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91600" cy="5257800"/>
          </a:xfrm>
        </p:spPr>
        <p:txBody>
          <a:bodyPr vert="horz" lIns="0" tIns="228600" rIns="0" bIns="45720" rtlCol="0" anchor="t"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dirty="0">
              <a:cs typeface="Arial"/>
            </a:endParaRPr>
          </a:p>
          <a:p>
            <a:pPr marL="609600" indent="-609600"/>
            <a:r>
              <a:rPr lang="en-US" altLang="en-US" sz="2400" u="sng" dirty="0">
                <a:effectLst/>
              </a:rPr>
              <a:t>Tropical Dermatology</a:t>
            </a:r>
            <a:r>
              <a:rPr lang="en-US" altLang="en-US" sz="2400" dirty="0">
                <a:effectLst/>
              </a:rPr>
              <a:t> (</a:t>
            </a:r>
            <a:r>
              <a:rPr lang="en-US" altLang="en-US" sz="2400" dirty="0"/>
              <a:t>2017</a:t>
            </a:r>
            <a:r>
              <a:rPr lang="en-US" altLang="en-US" sz="2400" dirty="0">
                <a:effectLst/>
              </a:rPr>
              <a:t>) by Stephen </a:t>
            </a:r>
            <a:r>
              <a:rPr lang="en-US" altLang="en-US" sz="2400" dirty="0" err="1">
                <a:effectLst/>
              </a:rPr>
              <a:t>Tyring</a:t>
            </a:r>
            <a:r>
              <a:rPr lang="en-US" altLang="en-US" sz="2400" dirty="0">
                <a:effectLst/>
              </a:rPr>
              <a:t>, Omar </a:t>
            </a:r>
            <a:r>
              <a:rPr lang="en-US" altLang="en-US" sz="2400" dirty="0" err="1"/>
              <a:t>Lupi</a:t>
            </a:r>
            <a:r>
              <a:rPr lang="en-US" altLang="en-US" sz="2400" dirty="0"/>
              <a:t> - </a:t>
            </a:r>
            <a:r>
              <a:rPr lang="en-US" altLang="en-US" sz="2400" dirty="0">
                <a:cs typeface="Arial"/>
              </a:rPr>
              <a:t>Comprehensive</a:t>
            </a:r>
            <a:r>
              <a:rPr lang="en-US" altLang="en-US" sz="2400" dirty="0">
                <a:effectLst/>
              </a:rPr>
              <a:t> text; good as a reference.</a:t>
            </a:r>
            <a:endParaRPr lang="en-US" altLang="en-US" sz="2400" dirty="0">
              <a:cs typeface="Arial"/>
            </a:endParaRPr>
          </a:p>
          <a:p>
            <a:pPr marL="609600" indent="-609600">
              <a:buClr>
                <a:srgbClr val="0046AD"/>
              </a:buClr>
            </a:pPr>
            <a:r>
              <a:rPr lang="en-US" altLang="en-US" sz="2400" u="sng" dirty="0">
                <a:cs typeface="Arial"/>
              </a:rPr>
              <a:t>Tropical Medicine and Parasitology </a:t>
            </a:r>
            <a:r>
              <a:rPr lang="en-US" altLang="en-US" sz="2400" dirty="0">
                <a:cs typeface="Arial"/>
              </a:rPr>
              <a:t>(2006) by </a:t>
            </a:r>
            <a:r>
              <a:rPr lang="en-US" altLang="en-US" sz="2400" dirty="0" err="1">
                <a:cs typeface="Arial"/>
              </a:rPr>
              <a:t>Pasvol</a:t>
            </a:r>
            <a:r>
              <a:rPr lang="en-US" altLang="en-US" sz="2400" dirty="0">
                <a:cs typeface="Arial"/>
              </a:rPr>
              <a:t>, Peters, Causa – more than dermatology. The classic global health picture book.</a:t>
            </a:r>
          </a:p>
          <a:p>
            <a:pPr marL="990600" lvl="1" indent="-533400">
              <a:buClr>
                <a:srgbClr val="BDD7FF">
                  <a:lumMod val="75000"/>
                </a:srgbClr>
              </a:buClr>
            </a:pPr>
            <a:endParaRPr lang="en-US" altLang="en-US" sz="1800" dirty="0">
              <a:cs typeface="Arial"/>
            </a:endParaRPr>
          </a:p>
        </p:txBody>
      </p:sp>
      <p:pic>
        <p:nvPicPr>
          <p:cNvPr id="2" name="Picture 2" descr="Product Detai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05250"/>
            <a:ext cx="2667000" cy="2667000"/>
          </a:xfrm>
          <a:prstGeom prst="rect">
            <a:avLst/>
          </a:prstGeom>
        </p:spPr>
      </p:pic>
      <p:pic>
        <p:nvPicPr>
          <p:cNvPr id="4" name="Picture 4" descr="Product Detail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886200"/>
            <a:ext cx="26860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4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Biopsy (ZN stain)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3"/>
          <p:cNvSpPr/>
          <p:nvPr/>
        </p:nvSpPr>
        <p:spPr>
          <a:xfrm>
            <a:off x="684276" y="1412747"/>
            <a:ext cx="7921752" cy="5279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09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Buruli</a:t>
            </a:r>
            <a:r>
              <a:rPr lang="en-US" dirty="0">
                <a:cs typeface="Arial"/>
              </a:rPr>
              <a:t> Ulcer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58368" y="1371600"/>
            <a:ext cx="7827264" cy="4343400"/>
          </a:xfrm>
        </p:spPr>
        <p:txBody>
          <a:bodyPr vert="horz" lIns="0" tIns="228600" rIns="0" bIns="45720" rtlCol="0" anchor="t">
            <a:noAutofit/>
          </a:bodyPr>
          <a:lstStyle/>
          <a:p>
            <a:r>
              <a:rPr lang="en-US" i="1" dirty="0">
                <a:cs typeface="Arial"/>
              </a:rPr>
              <a:t>Mycobacterium </a:t>
            </a:r>
            <a:r>
              <a:rPr lang="en-US" i="1" dirty="0" err="1">
                <a:cs typeface="Arial"/>
              </a:rPr>
              <a:t>ulcerans</a:t>
            </a:r>
            <a:r>
              <a:rPr lang="en-US" i="1" dirty="0">
                <a:cs typeface="Arial"/>
              </a:rPr>
              <a:t> </a:t>
            </a:r>
          </a:p>
          <a:p>
            <a:r>
              <a:rPr lang="en-US" dirty="0">
                <a:cs typeface="Arial"/>
              </a:rPr>
              <a:t>Third most common mycobacterial infection (after TB and leprosy)</a:t>
            </a:r>
          </a:p>
          <a:p>
            <a:r>
              <a:rPr lang="en-US" dirty="0">
                <a:cs typeface="Arial"/>
              </a:rPr>
              <a:t>Endemic in 32+ tropical countries</a:t>
            </a:r>
            <a:endParaRPr lang="en-US" dirty="0"/>
          </a:p>
          <a:p>
            <a:r>
              <a:rPr lang="en-US" dirty="0">
                <a:cs typeface="Arial"/>
              </a:rPr>
              <a:t>Exposure to water (vs water insects) in tropics.</a:t>
            </a:r>
            <a:endParaRPr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6334780"/>
            <a:ext cx="4578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Tyring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Lupi</a:t>
            </a:r>
            <a:r>
              <a:rPr lang="en-US" sz="1400" dirty="0">
                <a:solidFill>
                  <a:srgbClr val="000000"/>
                </a:solidFill>
              </a:rPr>
              <a:t>, and </a:t>
            </a:r>
            <a:r>
              <a:rPr lang="en-US" sz="1400" dirty="0" err="1">
                <a:solidFill>
                  <a:srgbClr val="000000"/>
                </a:solidFill>
              </a:rPr>
              <a:t>Hengge</a:t>
            </a:r>
            <a:r>
              <a:rPr lang="en-US" sz="1400" dirty="0">
                <a:solidFill>
                  <a:srgbClr val="000000"/>
                </a:solidFill>
              </a:rPr>
              <a:t>. Tropical Dermatology, 2006</a:t>
            </a:r>
          </a:p>
          <a:p>
            <a:r>
              <a:rPr lang="en-US" sz="1400" dirty="0" err="1">
                <a:solidFill>
                  <a:srgbClr val="000000"/>
                </a:solidFill>
              </a:rPr>
              <a:t>Guerrant</a:t>
            </a:r>
            <a:r>
              <a:rPr lang="en-US" sz="1400" dirty="0">
                <a:solidFill>
                  <a:srgbClr val="000000"/>
                </a:solidFill>
              </a:rPr>
              <a:t> RL. Tropical Infectious Diseases, 2005. </a:t>
            </a:r>
            <a:endParaRPr lang="en-US" sz="14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60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Acute and Chronic Back pain in LMIC">
  <a:themeElements>
    <a:clrScheme name="Custom 4">
      <a:dk1>
        <a:sysClr val="windowText" lastClr="000000"/>
      </a:dk1>
      <a:lt1>
        <a:sysClr val="window" lastClr="FFFFFF"/>
      </a:lt1>
      <a:dk2>
        <a:srgbClr val="0046AD"/>
      </a:dk2>
      <a:lt2>
        <a:srgbClr val="BDD7FF"/>
      </a:lt2>
      <a:accent1>
        <a:srgbClr val="0046AD"/>
      </a:accent1>
      <a:accent2>
        <a:srgbClr val="FF5A76"/>
      </a:accent2>
      <a:accent3>
        <a:srgbClr val="15A8E5"/>
      </a:accent3>
      <a:accent4>
        <a:srgbClr val="3F9800"/>
      </a:accent4>
      <a:accent5>
        <a:srgbClr val="9F58FE"/>
      </a:accent5>
      <a:accent6>
        <a:srgbClr val="B44D00"/>
      </a:accent6>
      <a:hlink>
        <a:srgbClr val="006699"/>
      </a:hlink>
      <a:folHlink>
        <a:srgbClr val="969696"/>
      </a:folHlink>
    </a:clrScheme>
    <a:fontScheme name="mc-lightblu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lightblu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Acute and Chronic Back pain in LMIC</Template>
  <TotalTime>1223</TotalTime>
  <Words>2759</Words>
  <Application>Microsoft Macintosh PowerPoint</Application>
  <PresentationFormat>On-screen Show (4:3)</PresentationFormat>
  <Paragraphs>386</Paragraphs>
  <Slides>73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Acute and Chronic Back pain in LMIC</vt:lpstr>
      <vt:lpstr>Tropical Dermatology Diagnosis and Treatment in LMIC</vt:lpstr>
      <vt:lpstr>Disclosures</vt:lpstr>
      <vt:lpstr>Learning Objectives</vt:lpstr>
      <vt:lpstr>PowerPoint Presentation</vt:lpstr>
      <vt:lpstr>Case 1:</vt:lpstr>
      <vt:lpstr>Case 1:</vt:lpstr>
      <vt:lpstr>Case 1:</vt:lpstr>
      <vt:lpstr>Biopsy (ZN stain)</vt:lpstr>
      <vt:lpstr>Buruli Ulcer</vt:lpstr>
      <vt:lpstr>Buruli Ulcer</vt:lpstr>
      <vt:lpstr>Buruli Ulcer</vt:lpstr>
      <vt:lpstr>Buruli Ulcer Treatment</vt:lpstr>
      <vt:lpstr>Pinch Grafts for Ulcers  &amp; Burns</vt:lpstr>
      <vt:lpstr>Pinch Grafts for Ulcers  &amp; Burns</vt:lpstr>
      <vt:lpstr>Pinch Grafting in AFP</vt:lpstr>
      <vt:lpstr>Things Like Buruli Ulcer</vt:lpstr>
      <vt:lpstr>PowerPoint Presentation</vt:lpstr>
      <vt:lpstr>PowerPoint Presentation</vt:lpstr>
      <vt:lpstr>Case 2</vt:lpstr>
      <vt:lpstr>Case 2</vt:lpstr>
      <vt:lpstr>Case 2</vt:lpstr>
      <vt:lpstr>Options: Touch Prep/Giemsa or Aspirate</vt:lpstr>
      <vt:lpstr>PowerPoint Presentation</vt:lpstr>
      <vt:lpstr>PowerPoint Presentation</vt:lpstr>
      <vt:lpstr>PowerPoint Presentation</vt:lpstr>
      <vt:lpstr>Leishmaniasis Immunobiology</vt:lpstr>
      <vt:lpstr>Cutaneous leishmaniasis:Ulcerated</vt:lpstr>
      <vt:lpstr>Cutaneous leishmaniasis: Sarcoid-like</vt:lpstr>
      <vt:lpstr>Mucocutaneous leishmaniasis</vt:lpstr>
      <vt:lpstr>PowerPoint Presentation</vt:lpstr>
      <vt:lpstr>PowerPoint Presentation</vt:lpstr>
      <vt:lpstr>Complex, Difficult, Dangerous Treatment…</vt:lpstr>
      <vt:lpstr>Diagnosis</vt:lpstr>
      <vt:lpstr>Old World Cutaneous Leish</vt:lpstr>
      <vt:lpstr>New World Cutaneous Leish</vt:lpstr>
      <vt:lpstr>Case 3: The Unusual Boil</vt:lpstr>
      <vt:lpstr>Case 3: The Unusual Boil</vt:lpstr>
      <vt:lpstr>Case 3: The Unusual Boil</vt:lpstr>
      <vt:lpstr>Cutaneous Myiasis</vt:lpstr>
      <vt:lpstr>PowerPoint Presentation</vt:lpstr>
      <vt:lpstr>PowerPoint Presentation</vt:lpstr>
      <vt:lpstr>PowerPoint Presentation</vt:lpstr>
      <vt:lpstr>Old World Myiasis</vt:lpstr>
      <vt:lpstr>Case 4: A 42 yo physician in Togo</vt:lpstr>
      <vt:lpstr>Case 4: A Bit Like Myiasis</vt:lpstr>
      <vt:lpstr>Tungiasis</vt:lpstr>
      <vt:lpstr>Treatment: Surgical Excision</vt:lpstr>
      <vt:lpstr>M. TB.</vt:lpstr>
      <vt:lpstr>TB Scrofuloderma</vt:lpstr>
      <vt:lpstr>Case 5: The edematous lumpy foot</vt:lpstr>
      <vt:lpstr>Case 5: Madura Foot</vt:lpstr>
      <vt:lpstr>Case 5: Madura Foot</vt:lpstr>
      <vt:lpstr>Case 5: Bacterial Madura Foot</vt:lpstr>
      <vt:lpstr>Other Stuff</vt:lpstr>
      <vt:lpstr>Cutaneous Larva Migrans</vt:lpstr>
      <vt:lpstr>Skin complaints common among travellers.</vt:lpstr>
      <vt:lpstr>Skin lesions in returned travellers (n=4742) (Derm complaints were reason for visit 1/6)</vt:lpstr>
      <vt:lpstr>Psoriasis</vt:lpstr>
      <vt:lpstr>Tinea</vt:lpstr>
      <vt:lpstr>Pityriasis versicolor</vt:lpstr>
      <vt:lpstr>DDx of Itchy Skin in the Tropics</vt:lpstr>
      <vt:lpstr>Keloidal scars</vt:lpstr>
      <vt:lpstr>Leg Ulcers From Fungal Infections</vt:lpstr>
      <vt:lpstr>PowerPoint Presentation</vt:lpstr>
      <vt:lpstr>Sporotrichosis</vt:lpstr>
      <vt:lpstr>PowerPoint Presentation</vt:lpstr>
      <vt:lpstr>Chromoblastomycosis</vt:lpstr>
      <vt:lpstr>Lobomycosis</vt:lpstr>
      <vt:lpstr>Rhinosporidiosis</vt:lpstr>
      <vt:lpstr>Rhinosporidiosis Treatment</vt:lpstr>
      <vt:lpstr>Basidiobolomycosis</vt:lpstr>
      <vt:lpstr>Basidiobolomycosis</vt:lpstr>
      <vt:lpstr>Good resources for Tropical Dermatology</vt:lpstr>
    </vt:vector>
  </TitlesOfParts>
  <Company>Mayo Clinic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Pain Diagnosis and Treatment in LMIC</dc:title>
  <dc:creator>Stephen P Merry</dc:creator>
  <dc:description>v2.16</dc:description>
  <cp:lastModifiedBy>Stephen Merry</cp:lastModifiedBy>
  <cp:revision>236</cp:revision>
  <dcterms:created xsi:type="dcterms:W3CDTF">2017-09-19T16:09:07Z</dcterms:created>
  <dcterms:modified xsi:type="dcterms:W3CDTF">2017-10-05T13:01:07Z</dcterms:modified>
</cp:coreProperties>
</file>