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81" r:id="rId18"/>
    <p:sldId id="272" r:id="rId19"/>
    <p:sldId id="273" r:id="rId20"/>
    <p:sldId id="274" r:id="rId21"/>
    <p:sldId id="275" r:id="rId22"/>
    <p:sldId id="276" r:id="rId23"/>
    <p:sldId id="277" r:id="rId24"/>
    <p:sldId id="279" r:id="rId25"/>
    <p:sldId id="280" r:id="rId26"/>
    <p:sldId id="284" r:id="rId27"/>
    <p:sldId id="282" r:id="rId28"/>
    <p:sldId id="283" r:id="rId29"/>
    <p:sldId id="278" r:id="rId30"/>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42" autoAdjust="0"/>
  </p:normalViewPr>
  <p:slideViewPr>
    <p:cSldViewPr snapToGrid="0">
      <p:cViewPr varScale="1">
        <p:scale>
          <a:sx n="54" d="100"/>
          <a:sy n="54" d="100"/>
        </p:scale>
        <p:origin x="1640" y="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 name="Shape 42"/>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3" name="Shape 43"/>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Shape 124"/>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Reproduced from: https://nacchocommunique.com/tag/social-determinants-of-health/</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What are Social Determinants of Health: The conditions under which people are born, grow, live, work and age. The factors that strongly influence health outcomes include a person’s: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Access to medical care</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Access to nutritious foods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Access to clean water and functioning utilities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Early childhood social and physical environment, including childcare</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Education and health literacy</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Ethnicity and cultural orientation</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Familial and other social support</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Gender</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Housing and transportation resources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Linguistic and other communication capabilities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Occupation and job security</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Neighborhood safety and recreational facilities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Other social stressors (exposure to violence, ACEs)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Sexual identification</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Social/socioeconomic  status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Spiritual/religious values</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SDH are important however because they are inextricably tied to health equity and of course by extension, to social justice</a:t>
            </a: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125" name="Shape 125"/>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Shape 132"/>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In thinking about implementing a </a:t>
            </a:r>
            <a:r>
              <a:rPr lang="en-US" sz="1200" b="0" i="0" u="none" strike="noStrike" cap="none" dirty="0" err="1">
                <a:solidFill>
                  <a:schemeClr val="dk1"/>
                </a:solidFill>
                <a:latin typeface="Calibri"/>
                <a:ea typeface="Calibri"/>
                <a:cs typeface="Calibri"/>
                <a:sym typeface="Calibri"/>
              </a:rPr>
              <a:t>sj</a:t>
            </a:r>
            <a:r>
              <a:rPr lang="en-US" sz="1200" b="0" i="0" u="none" strike="noStrike" cap="none" dirty="0">
                <a:solidFill>
                  <a:schemeClr val="dk1"/>
                </a:solidFill>
                <a:latin typeface="Calibri"/>
                <a:ea typeface="Calibri"/>
                <a:cs typeface="Calibri"/>
                <a:sym typeface="Calibri"/>
              </a:rPr>
              <a:t> curriculum, we felt we need to go one step further and consider a framework that </a:t>
            </a:r>
            <a:r>
              <a:rPr lang="en-US" sz="1200" b="0" i="0" u="none" strike="noStrike" cap="none" dirty="0" err="1">
                <a:solidFill>
                  <a:schemeClr val="dk1"/>
                </a:solidFill>
                <a:latin typeface="Calibri"/>
                <a:ea typeface="Calibri"/>
                <a:cs typeface="Calibri"/>
                <a:sym typeface="Calibri"/>
              </a:rPr>
              <a:t>specificially</a:t>
            </a:r>
            <a:r>
              <a:rPr lang="en-US" sz="1200" b="0" i="0" u="none" strike="noStrike" cap="none" dirty="0">
                <a:solidFill>
                  <a:schemeClr val="dk1"/>
                </a:solidFill>
                <a:latin typeface="Calibri"/>
                <a:ea typeface="Calibri"/>
                <a:cs typeface="Calibri"/>
                <a:sym typeface="Calibri"/>
              </a:rPr>
              <a:t> works on, includes, and calls</a:t>
            </a: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Out SD of inequities –realizing that all of these factors known as </a:t>
            </a:r>
            <a:r>
              <a:rPr lang="en-US" sz="1200" b="0" i="0" u="none" strike="noStrike" cap="none" dirty="0" err="1">
                <a:solidFill>
                  <a:schemeClr val="dk1"/>
                </a:solidFill>
                <a:latin typeface="Calibri"/>
                <a:ea typeface="Calibri"/>
                <a:cs typeface="Calibri"/>
                <a:sym typeface="Calibri"/>
              </a:rPr>
              <a:t>SDoH</a:t>
            </a:r>
            <a:r>
              <a:rPr lang="en-US" sz="1200" b="0" i="0" u="none" strike="noStrike" cap="none" dirty="0">
                <a:solidFill>
                  <a:schemeClr val="dk1"/>
                </a:solidFill>
                <a:latin typeface="Calibri"/>
                <a:ea typeface="Calibri"/>
                <a:cs typeface="Calibri"/>
                <a:sym typeface="Calibri"/>
              </a:rPr>
              <a:t> are inextricably tied to social inequities and injustice.</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So we’ve chosen this apparently very busy and complicated slide that </a:t>
            </a:r>
            <a:r>
              <a:rPr lang="en-US" sz="1200" b="0" i="0" u="none" strike="noStrike" cap="none" dirty="0" err="1">
                <a:solidFill>
                  <a:schemeClr val="dk1"/>
                </a:solidFill>
                <a:latin typeface="Calibri"/>
                <a:ea typeface="Calibri"/>
                <a:cs typeface="Calibri"/>
                <a:sym typeface="Calibri"/>
              </a:rPr>
              <a:t>compasess</a:t>
            </a:r>
            <a:r>
              <a:rPr lang="en-US" sz="1200" b="0" i="0" u="none" strike="noStrike" cap="none" dirty="0">
                <a:solidFill>
                  <a:schemeClr val="dk1"/>
                </a:solidFill>
                <a:latin typeface="Calibri"/>
                <a:ea typeface="Calibri"/>
                <a:cs typeface="Calibri"/>
                <a:sym typeface="Calibri"/>
              </a:rPr>
              <a:t> some of the major isms associated with social injustices and therefore social inequities.</a:t>
            </a:r>
          </a:p>
          <a:p>
            <a:pPr marL="0" marR="0" lvl="0" indent="0" algn="l" rtl="0">
              <a:spcBef>
                <a:spcPts val="0"/>
              </a:spcBef>
              <a:spcAft>
                <a:spcPts val="0"/>
              </a:spcAft>
              <a:buNone/>
            </a:pPr>
            <a:endParaRPr lang="en-US"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This framework departs from previous models by conceptualizing the health system itself as a SDH</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It shows how social, economic, and political mechanisms give rise to a set of socioeconomic positions whereby populations are stratified according to income, education, occupation, gender, race/ethnicity, and several other factors; these SE </a:t>
            </a:r>
            <a:r>
              <a:rPr lang="en-US" sz="1200" b="0" i="0" u="none" strike="noStrike" cap="none" dirty="0" err="1">
                <a:solidFill>
                  <a:schemeClr val="dk1"/>
                </a:solidFill>
                <a:latin typeface="Calibri"/>
                <a:ea typeface="Calibri"/>
                <a:cs typeface="Calibri"/>
                <a:sym typeface="Calibri"/>
              </a:rPr>
              <a:t>positons</a:t>
            </a:r>
            <a:r>
              <a:rPr lang="en-US" sz="1200" b="0" i="0" u="none" strike="noStrike" cap="none" dirty="0">
                <a:solidFill>
                  <a:schemeClr val="dk1"/>
                </a:solidFill>
                <a:latin typeface="Calibri"/>
                <a:ea typeface="Calibri"/>
                <a:cs typeface="Calibri"/>
                <a:sym typeface="Calibri"/>
              </a:rPr>
              <a:t> in turn shape specific determinants of health (intermediary determinants) which reflect people’s place within society; based on this status, individuals experience differences in exposures and vulnerability to health-compromising conditions.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Of course, health and illness then ‘feedback’ to affect the functioning of social, economic, and political institutions  --as an interminable cycle.</a:t>
            </a:r>
            <a:endParaRPr dirty="0"/>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Note what is included within SE and political contexts.</a:t>
            </a:r>
            <a:endParaRPr dirty="0"/>
          </a:p>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dirty="0">
                <a:solidFill>
                  <a:schemeClr val="dk1"/>
                </a:solidFill>
                <a:latin typeface="Calibri"/>
                <a:ea typeface="Calibri"/>
                <a:cs typeface="Calibri"/>
                <a:sym typeface="Calibri"/>
              </a:rPr>
              <a:t>Together, context, structural mechanisms, and the resulting  SE positions of individuals are ‘structural determinants’ and in effect, it these determinants that are referred as the ‘SD of heath inequities’</a:t>
            </a:r>
            <a:endParaRPr sz="1200" b="0" i="0" u="none" strike="noStrike" cap="none" dirty="0">
              <a:solidFill>
                <a:schemeClr val="dk1"/>
              </a:solidFill>
              <a:latin typeface="Calibri"/>
              <a:ea typeface="Calibri"/>
              <a:cs typeface="Calibri"/>
              <a:sym typeface="Calibri"/>
            </a:endParaRPr>
          </a:p>
        </p:txBody>
      </p:sp>
      <p:sp>
        <p:nvSpPr>
          <p:cNvPr id="133" name="Shape 133"/>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11</a:t>
            </a:fld>
            <a:endParaRPr sz="1200">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Shape 14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Shape 141"/>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While there are many definitions of social justice, they are all variations on a theme involving  the distribution of advantages and disadvantages within a society  --undoubtedly related to health and health equity because achieving social justice involves achieving health equity!</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Larger social injustice?</a:t>
            </a:r>
            <a:endParaRPr sz="1200" b="0" i="0" u="none" strike="noStrike" cap="none">
              <a:solidFill>
                <a:schemeClr val="dk1"/>
              </a:solidFill>
              <a:latin typeface="Calibri"/>
              <a:ea typeface="Calibri"/>
              <a:cs typeface="Calibri"/>
              <a:sym typeface="Calibri"/>
            </a:endParaRPr>
          </a:p>
        </p:txBody>
      </p:sp>
      <p:sp>
        <p:nvSpPr>
          <p:cNvPr id="142" name="Shape 14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12</a:t>
            </a:fld>
            <a:endParaRPr sz="1200">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Shape 149"/>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Does anyone know what these names have in common?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Police killed 1147 people in 2017. Despite black people comprising 13% of the population, 25% of those killed by police in 2017 were black. 30% of those black victims were unarmed.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fact that these events are now more and more mainstream and represent true cases of social injustice in our perspective ---really gave us the impetus to move forward with implementing our social justice curriculum</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Source: Police Killed More than 1100 People This Year and a Quarter of Them Were Black. Newsweek Online. 29 Dec 2017. http://www.newsweek.com/police-shootings-killings-us-unarmed-black-reform-michael-brown-764787.  Accessed 30 Apr 2018.</a:t>
            </a:r>
            <a:endParaRPr/>
          </a:p>
          <a:p>
            <a:pPr marL="0" marR="0" lvl="0" indent="0" algn="l" rtl="0">
              <a:spcBef>
                <a:spcPts val="0"/>
              </a:spcBef>
              <a:spcAft>
                <a:spcPts val="0"/>
              </a:spcAft>
              <a:buNone/>
            </a:pPr>
            <a:endParaRPr sz="1200" b="0" i="0" u="none" strike="noStrike" cap="none">
              <a:solidFill>
                <a:srgbClr val="8296B0"/>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These name represent only a fraction of those who have been killed by police. These are examples that have occurred across the US. They represent many of the patients who we serve. They come from different backgrounds and are of varying SES, but many of them, especially the men, come from disadvantaged backgrounds, had previous arrests and traffic stops, were previously jailed. Despite these facts, little to none of this was known at the time of their killings, which often occurred from behind. This is the existence that many of our patients face.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We often teach our residents to gather histories about their patients, but it’s important to highlight the impacts that their social history, far beyond whether they smoke, drink, or use drugs, have on their patients’ health.</a:t>
            </a:r>
            <a:endParaRPr/>
          </a:p>
          <a:p>
            <a:pPr marL="0" marR="0" lvl="0" indent="0" algn="l" rtl="0">
              <a:spcBef>
                <a:spcPts val="0"/>
              </a:spcBef>
              <a:spcAft>
                <a:spcPts val="0"/>
              </a:spcAft>
              <a:buNone/>
            </a:pPr>
            <a:endParaRPr sz="1200" b="0" i="0" u="none" strike="noStrike" cap="none">
              <a:solidFill>
                <a:srgbClr val="8296B0"/>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Alton Sterling – 7/5/2016, fatally shot by 2 Baton Rouge police officers – arrested for report that he was selling cds outside a convenience store</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Terrence Sterling – 9/11/2016, washington dc – officer unlawfully pursued Sterling driving a motorcycle, sterling reportedly hit the cruiser with his motorcycle , fatally shot in the back and neck</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Tamir Rice – 11/23/2014, cleveland, oh– 12 yo. Police received a call that a juvenile kept pulling a “probably fake gun” out of his pants. Officers arrived and quickly shot Tamir.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Michael Brown – 8/9/2014, ferguson, missouri – accused of a strong arm robbery, police engaged Brown who was fatally shot, at least 6 times in the chest</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Philando Castile – 7/6/2016, Falcoln Heights, Minn – fatally shot during a traffic stop while reaching for his ID, after informing officer that he had a “legal” firearm in his car. officer acquitted of 2</a:t>
            </a:r>
            <a:r>
              <a:rPr lang="en-US" sz="1200" b="0" i="0" u="none" strike="noStrike" cap="none" baseline="30000">
                <a:solidFill>
                  <a:srgbClr val="8296B0"/>
                </a:solidFill>
                <a:latin typeface="Calibri"/>
                <a:ea typeface="Calibri"/>
                <a:cs typeface="Calibri"/>
                <a:sym typeface="Calibri"/>
              </a:rPr>
              <a:t>nd</a:t>
            </a:r>
            <a:r>
              <a:rPr lang="en-US" sz="1200" b="0" i="0" u="none" strike="noStrike" cap="none">
                <a:solidFill>
                  <a:srgbClr val="8296B0"/>
                </a:solidFill>
                <a:latin typeface="Calibri"/>
                <a:ea typeface="Calibri"/>
                <a:cs typeface="Calibri"/>
                <a:sym typeface="Calibri"/>
              </a:rPr>
              <a:t> degree manslaughter. Aftermath broadcast on FB live by girlfriend who was in the car with her 4 yo daughter.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Trayvon Martin – 2/26/2012, Sanford, Fl – fatally shot by neighborhood watch volunteer who confronted Martin as being “suspicious” while returning home from the store. Called police to report, was told to disengage, continued to follow him.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Freddie Gray – Baltimore, MD arrested for possessing an illegal knife.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Brennan Walker – 4/12/2018, Rochester Hills, Michigan. 14 yo, missed bus, walked to school, knocked on a door to ask a neighbor for directions, homeowner started yelling, accusing him of trying to break into home, husband pulled a shotgun and fired on him as he fled, missing him.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Stephon Clark- 3/18/2018, sacramento, ca. killed by 2 officers who fired 20 rounds after being suspected of breaking car windows – killed in grandmother’s backyard.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Walter Scott - 4/4/2015, N. Charleston, SC. Stopped for a broken tail light in the parking lot of an auto parts store. Fled from police (had warrant for non-payment child support), officer fired 8 rounds and hit scott from behind.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Sandra Bland – Prarie View, TX – pulled over for failure to signal lane change, arrested after verbal altercation with police. Jailed, died by apparent suicide in her jail cell.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Laquan McDonald – 10/20/14, Chicago, Il – reported to be carrying a knife and breaking into cars. When approached, began walking away from police who shot him from behind, then once on the ground he was shot 16 additional times.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Renisha McBride 11/2/2013 – car accident in Detroit, MI – knocked on a door to ask for help, homeowner fatally shot her upon opening the door.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Terence Crutcher – 9/16/2016, Tulsa, Ok. Call about “abandoned vehicle” in the street. When police arrived, stated that he wasn’t following commands – shot by officer. No weapon found. officer found not guilty of manslaughter</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Eric Garner – 7/17/2014, Staten Island, NY – approached for suspicion of selling loose cigarettes. Approached by officer who attempted to handcuff him from behind. Placed in chokehold by officers, brought to the ground. Repeated “I can’t breathe” 11 times while face down. Died en route to the hospital. </a:t>
            </a:r>
            <a:endParaRPr/>
          </a:p>
          <a:p>
            <a:pPr marL="0" marR="0" lvl="0" indent="0" algn="l" rtl="0">
              <a:spcBef>
                <a:spcPts val="0"/>
              </a:spcBef>
              <a:spcAft>
                <a:spcPts val="0"/>
              </a:spcAft>
              <a:buNone/>
            </a:pPr>
            <a:r>
              <a:rPr lang="en-US" sz="1200" b="0" i="0" u="none" strike="noStrike" cap="none">
                <a:solidFill>
                  <a:srgbClr val="8296B0"/>
                </a:solidFill>
                <a:latin typeface="Calibri"/>
                <a:ea typeface="Calibri"/>
                <a:cs typeface="Calibri"/>
                <a:sym typeface="Calibri"/>
              </a:rPr>
              <a:t>Oscar Grant – 1/1/2009, Oakland, CA – fatally shot while being detained, facedown, on a train station platform after reports of a fight on a BART train returning from NYE celebrations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50" name="Shape 150"/>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13</a:t>
            </a:fld>
            <a:endParaRPr sz="1200">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Shape 170"/>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Besides all the things we already said…</a:t>
            </a:r>
            <a:endParaRPr/>
          </a:p>
          <a:p>
            <a:pPr marL="291179" marR="0" lvl="0" indent="-2911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physicians, we have the social responsibility to address the emotional, cultural, and socioeconomic well being of patients. </a:t>
            </a:r>
            <a:endParaRPr/>
          </a:p>
          <a:p>
            <a:pPr marL="291179" marR="0" lvl="0" indent="-2911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Further, the STFM’s stance on social justice supports the fair distribution of health care services and the elimination of discrimination in health care</a:t>
            </a:r>
            <a:endParaRPr/>
          </a:p>
          <a:p>
            <a:pPr marL="291179" marR="0" lvl="0" indent="-291179"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As residency faculty, we are charged with ensuring that our residents are aware of and sensitive to the social needs of our most vulnerable patient populations.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1" name="Shape 171"/>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14</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Shape 17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r>
              <a:rPr lang="en-US"/>
              <a:t>statistics from survey</a:t>
            </a:r>
            <a:endParaRPr/>
          </a:p>
          <a:p>
            <a:pPr marL="0" lvl="0" indent="0">
              <a:spcBef>
                <a:spcPts val="0"/>
              </a:spcBef>
              <a:spcAft>
                <a:spcPts val="0"/>
              </a:spcAft>
              <a:buNone/>
            </a:pPr>
            <a:endParaRPr/>
          </a:p>
          <a:p>
            <a:pPr marL="0" lvl="0" indent="0">
              <a:spcBef>
                <a:spcPts val="0"/>
              </a:spcBef>
              <a:spcAft>
                <a:spcPts val="0"/>
              </a:spcAft>
              <a:buNone/>
            </a:pPr>
            <a:r>
              <a:rPr lang="en-US"/>
              <a:t>wordcloud - common qualitative themes of free text survey answers describing factors that impact health (aside from pathophysiology)</a:t>
            </a:r>
            <a:endParaRPr/>
          </a:p>
        </p:txBody>
      </p:sp>
      <p:sp>
        <p:nvSpPr>
          <p:cNvPr id="186" name="Shape 18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Shape 273"/>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74" name="Shape 274"/>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07213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Shape 19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Shape 193"/>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else…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 how do we incorporate Social Justice in our Education and Practice ?? Audience respond…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I‘m not going to micromanage you guys in your Morning reports because I like we all have a little creativity in our lectures, but I challenge everyone to start incorprating social justice themes. I want it to be as standard as discussing medical history. We can create a standard template for all mornnig reports if people want.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94" name="Shape 194"/>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Shape 201"/>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Social barriers and challenges that could affect health outcome: </a:t>
            </a:r>
            <a:r>
              <a:rPr lang="en-US" sz="1200" b="0" i="0" u="none" strike="noStrike" cap="none">
                <a:solidFill>
                  <a:schemeClr val="dk1"/>
                </a:solidFill>
                <a:latin typeface="Calibri"/>
                <a:ea typeface="Calibri"/>
                <a:cs typeface="Calibri"/>
                <a:sym typeface="Calibri"/>
              </a:rPr>
              <a:t>(i.e. no transportation, trouble getting access to food, not a safe neighborhood, recently incarcerated, neighborhood statistics/st</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Disease/illness prevalence surrounding patient? →neighborhood profiles</a:t>
            </a:r>
            <a:endParaRPr sz="1200" b="1"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Cultural considerations: </a:t>
            </a:r>
            <a:r>
              <a:rPr lang="en-US" sz="1200" b="0" i="0" u="none" strike="noStrike" cap="none">
                <a:solidFill>
                  <a:schemeClr val="dk1"/>
                </a:solidFill>
                <a:latin typeface="Calibri"/>
                <a:ea typeface="Calibri"/>
                <a:cs typeface="Calibri"/>
                <a:sym typeface="Calibri"/>
              </a:rPr>
              <a:t>(i.e. observing religious holidays, does not eat Western/American food, ESL)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ate policies)</a:t>
            </a:r>
            <a:endParaRPr/>
          </a:p>
        </p:txBody>
      </p:sp>
      <p:sp>
        <p:nvSpPr>
          <p:cNvPr id="202" name="Shape 20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701040" y="4473892"/>
            <a:ext cx="5608320" cy="3660458"/>
          </a:xfrm>
          <a:prstGeom prst="rect">
            <a:avLst/>
          </a:prstGeom>
        </p:spPr>
        <p:txBody>
          <a:bodyPr spcFirstLastPara="1" wrap="square" lIns="93175" tIns="46575" rIns="93175" bIns="46575" anchor="t" anchorCtr="0">
            <a:noAutofit/>
          </a:bodyPr>
          <a:lstStyle/>
          <a:p>
            <a:pPr marL="0" lvl="0" indent="0">
              <a:spcBef>
                <a:spcPts val="0"/>
              </a:spcBef>
              <a:spcAft>
                <a:spcPts val="0"/>
              </a:spcAft>
              <a:buNone/>
            </a:pPr>
            <a:endParaRPr/>
          </a:p>
        </p:txBody>
      </p:sp>
      <p:sp>
        <p:nvSpPr>
          <p:cNvPr id="50" name="Shape 5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Shape 20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Looking at our templates…how do we incorporate social justice into our MR? Audience participation</a:t>
            </a:r>
            <a:endParaRPr/>
          </a:p>
        </p:txBody>
      </p:sp>
      <p:sp>
        <p:nvSpPr>
          <p:cNvPr id="209" name="Shape 20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Shape 216"/>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Other things from neighborhood profiles: food deserts; income; single parent homes; rate of unemployment</a:t>
            </a:r>
            <a:endParaRPr sz="1200" b="0" i="0" u="none" strike="noStrike" cap="none">
              <a:solidFill>
                <a:schemeClr val="dk1"/>
              </a:solidFill>
              <a:latin typeface="Calibri"/>
              <a:ea typeface="Calibri"/>
              <a:cs typeface="Calibri"/>
              <a:sym typeface="Calibri"/>
            </a:endParaRPr>
          </a:p>
        </p:txBody>
      </p:sp>
      <p:sp>
        <p:nvSpPr>
          <p:cNvPr id="217" name="Shape 217"/>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Shape 231"/>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example</a:t>
            </a:r>
            <a:endParaRPr/>
          </a:p>
        </p:txBody>
      </p:sp>
      <p:sp>
        <p:nvSpPr>
          <p:cNvPr id="232" name="Shape 23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Shape 240"/>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1" name="Shape 241"/>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Shape 257"/>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Create a safe space for residents to incorporate social history into presentations (don’t rush them; try not to seem judgmental).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Explore the BCHD health maps to increase your own knowledge about the local health disparities.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Think about the health implications of our patients’ social histories.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Consider the health implications of a patient’s zip code.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Look out for residents who seem frustrated about patients who have not adhered to treatment plans. Specifically, challenge those residents to explore why patients are “noncompliant” or “non-adherent” to the treatment plans that we’ve recommended for them.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Some questions to ask during precepting sessions:</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Where does the patient live?</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do we know about the health statistics in that area?</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Can the patient afford the medications that we’ve prescribed to them?</a:t>
            </a:r>
            <a:endParaRPr/>
          </a:p>
          <a:p>
            <a:pPr marL="457200" marR="0" lvl="1"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Do patients have the financial and/or social means to institute the “lifestyle changes” that we’re recommending?</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 name="Shape 265"/>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66" name="Shape 266"/>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dirty="0">
                <a:solidFill>
                  <a:schemeClr val="dk1"/>
                </a:solidFill>
                <a:latin typeface="Calibri"/>
                <a:ea typeface="Calibri"/>
                <a:cs typeface="Calibri"/>
                <a:sym typeface="Calibri"/>
              </a:rPr>
              <a:t>Interactions with the healthcare system</a:t>
            </a:r>
            <a:endParaRPr lang="en-US" dirty="0"/>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dirty="0">
                <a:solidFill>
                  <a:schemeClr val="dk1"/>
                </a:solidFill>
                <a:latin typeface="Calibri"/>
                <a:ea typeface="Calibri"/>
                <a:cs typeface="Calibri"/>
                <a:sym typeface="Calibri"/>
              </a:rPr>
              <a:t>Interactions with police/authority</a:t>
            </a:r>
            <a:endParaRPr lang="en-US" dirty="0"/>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dirty="0">
                <a:solidFill>
                  <a:schemeClr val="dk1"/>
                </a:solidFill>
                <a:latin typeface="Calibri"/>
                <a:ea typeface="Calibri"/>
                <a:cs typeface="Calibri"/>
                <a:sym typeface="Calibri"/>
              </a:rPr>
              <a:t>Mistrust of the healthcare system</a:t>
            </a:r>
            <a:endParaRPr lang="en-US" dirty="0"/>
          </a:p>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69378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Shape 281"/>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Calibri"/>
              <a:ea typeface="Calibri"/>
              <a:cs typeface="Calibri"/>
              <a:sym typeface="Calibri"/>
            </a:endParaRPr>
          </a:p>
        </p:txBody>
      </p:sp>
      <p:sp>
        <p:nvSpPr>
          <p:cNvPr id="282" name="Shape 282"/>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Shape 28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delete</a:t>
            </a:r>
            <a:endParaRPr/>
          </a:p>
        </p:txBody>
      </p:sp>
      <p:sp>
        <p:nvSpPr>
          <p:cNvPr id="289" name="Shape 28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Shape 24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9" name="Shape 24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 name="Shape 56"/>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57" name="Shape 57"/>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Shape 65"/>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 the effects of racism, sexism, xenophobia, attacks on Muslims, anti-Semitism, equal access to healthcare, women’s reproductive rights, etc.</a:t>
            </a:r>
            <a:endParaRPr sz="1200" b="0" i="0" u="none" strike="noStrike" cap="none">
              <a:solidFill>
                <a:schemeClr val="dk1"/>
              </a:solidFill>
              <a:latin typeface="Calibri"/>
              <a:ea typeface="Calibri"/>
              <a:cs typeface="Calibri"/>
              <a:sym typeface="Calibri"/>
            </a:endParaRPr>
          </a:p>
          <a:p>
            <a:pPr marL="0" marR="0" lvl="1" indent="0" algn="l" rtl="0">
              <a:spcBef>
                <a:spcPts val="0"/>
              </a:spcBef>
              <a:spcAft>
                <a:spcPts val="0"/>
              </a:spcAft>
              <a:buNone/>
            </a:pPr>
            <a:r>
              <a:rPr lang="en-US" sz="2400" b="0" i="0" u="none" strike="noStrike" cap="none">
                <a:solidFill>
                  <a:schemeClr val="dk1"/>
                </a:solidFill>
                <a:latin typeface="Calibri"/>
                <a:ea typeface="Calibri"/>
                <a:cs typeface="Calibri"/>
                <a:sym typeface="Calibri"/>
              </a:rPr>
              <a:t>- Uncertainties about access to healthcare; women’s reproductive rights; threats to mental health access; deportation</a:t>
            </a:r>
            <a:endParaRPr/>
          </a:p>
        </p:txBody>
      </p:sp>
      <p:sp>
        <p:nvSpPr>
          <p:cNvPr id="66" name="Shape 66"/>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Shape 73"/>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On April 12, 2015, Freddie Gray, a 25 yo black man was arrested in Baltimore, MD. This arrest ultimately resulted in the death of Mr. Gray on April 19, very possibly as a result of excessive force during his transport. As a result of his arrest, hospitalization, and untimely death, on April 25</a:t>
            </a:r>
            <a:r>
              <a:rPr lang="en-US" sz="1200" b="0" i="0" u="none" strike="noStrike" cap="none" baseline="30000">
                <a:solidFill>
                  <a:schemeClr val="dk1"/>
                </a:solidFill>
                <a:latin typeface="Calibri"/>
                <a:ea typeface="Calibri"/>
                <a:cs typeface="Calibri"/>
                <a:sym typeface="Calibri"/>
              </a:rPr>
              <a:t>th</a:t>
            </a:r>
            <a:r>
              <a:rPr lang="en-US" sz="1200" b="0" i="0" u="none" strike="noStrike" cap="none">
                <a:solidFill>
                  <a:schemeClr val="dk1"/>
                </a:solidFill>
                <a:latin typeface="Calibri"/>
                <a:ea typeface="Calibri"/>
                <a:cs typeface="Calibri"/>
                <a:sym typeface="Calibri"/>
              </a:rPr>
              <a:t>, protests against police violence in downtown Baltimore City and across the nation escalated into civil unrest in the city.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Practicing in Baltimore City, minutes from the center of this, many of our patients and their families were in the midst of the uprising, which sparked our action and attempt to address issues of social justice within our residency curriculum and for our patient population.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 more recent updates about this situation, all 6 police officers who were involved in his arrest and transport have been found not guilty of any crime.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Reasons why this idea about social justice talk came out: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What got me thinking: Uprisings; confirmations of continued killing of unarmed men and women of color (blacks and latinos in particular)</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74" name="Shape 74"/>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Shape 85"/>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following year, we attended STFM where Dr. Camara Jones spoke about the impact and role of race and ethnicity in healthcare. This talk inspired us to transform our ideas into action… we started thinking about the real health disparities that exist in Baltimore and for OUR patients…and the importance of ensuring that our residents, some of whom have not ever been truly exposed to the reality of health disparity, begin to understqand how this truly impacts the care that our patients receive, both inside AND outside of our practice.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Thus, we began to devise a plan to create and integrate this curriculum into our residency education.</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86" name="Shape 86"/>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Shape 104"/>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Axes of inequity: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Race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Gender</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Ethnicity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Labor roles and social class markers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Nationality, language, and legal status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Sexual orientation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Gender identity/non-conformity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Disability status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Geography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Religion</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Incarceration history</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Age</a:t>
            </a:r>
            <a:endParaRPr sz="1200" b="0" i="0" u="none" strike="noStrike" cap="none">
              <a:solidFill>
                <a:schemeClr val="dk1"/>
              </a:solidFill>
              <a:latin typeface="Calibri"/>
              <a:ea typeface="Calibri"/>
              <a:cs typeface="Calibri"/>
              <a:sym typeface="Calibri"/>
            </a:endParaRPr>
          </a:p>
        </p:txBody>
      </p:sp>
      <p:sp>
        <p:nvSpPr>
          <p:cNvPr id="105" name="Shape 105"/>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414463" y="1162050"/>
            <a:ext cx="4181475" cy="31369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Shape 114"/>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spcBef>
                <a:spcPts val="0"/>
              </a:spcBef>
              <a:spcAft>
                <a:spcPts val="0"/>
              </a:spcAft>
              <a:buNone/>
            </a:pPr>
            <a:r>
              <a:rPr lang="en-US" sz="1200" b="1" i="0" u="none" strike="noStrike" cap="none">
                <a:solidFill>
                  <a:schemeClr val="dk1"/>
                </a:solidFill>
                <a:latin typeface="Calibri"/>
                <a:ea typeface="Calibri"/>
                <a:cs typeface="Calibri"/>
                <a:sym typeface="Calibri"/>
              </a:rPr>
              <a:t>Health Equity </a:t>
            </a:r>
            <a:r>
              <a:rPr lang="en-US" sz="1200" b="0" i="0" u="none" strike="noStrike" cap="none">
                <a:solidFill>
                  <a:schemeClr val="dk1"/>
                </a:solidFill>
                <a:latin typeface="Calibri"/>
                <a:ea typeface="Calibri"/>
                <a:cs typeface="Calibri"/>
                <a:sym typeface="Calibri"/>
              </a:rPr>
              <a:t>(WHO): The absence of unfair and avoidable/remediable differences in health among social groups.</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15" name="Shape 115"/>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Shape 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Shape 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457200" y="887592"/>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Shape 25"/>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Shape 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 name="Shape 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Shape 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2" name="Shape 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 name="Shape 35"/>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
        <p:nvSpPr>
          <p:cNvPr id="39" name="Shape 3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8">
            <a:alphaModFix/>
          </a:blip>
          <a:stretch>
            <a:fillRect/>
          </a:stretch>
        </a:blip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hyperlink" Target="https://umdfammed.wikispaces.com/Social+Justic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600"/>
              <a:buFont typeface="Calibri"/>
              <a:buNone/>
            </a:pPr>
            <a:r>
              <a:rPr lang="en-US" sz="3600" b="0" i="0" u="none" strike="noStrike" cap="none" dirty="0">
                <a:solidFill>
                  <a:schemeClr val="dk1"/>
                </a:solidFill>
                <a:latin typeface="Calibri"/>
                <a:ea typeface="Calibri"/>
                <a:cs typeface="Calibri"/>
                <a:sym typeface="Calibri"/>
              </a:rPr>
              <a:t>Starting the Conversation:</a:t>
            </a:r>
            <a:br>
              <a:rPr lang="en-US" sz="3600" b="0" i="0" u="none" strike="noStrike" cap="none" dirty="0">
                <a:solidFill>
                  <a:schemeClr val="dk1"/>
                </a:solidFill>
                <a:latin typeface="Calibri"/>
                <a:ea typeface="Calibri"/>
                <a:cs typeface="Calibri"/>
                <a:sym typeface="Calibri"/>
              </a:rPr>
            </a:br>
            <a:r>
              <a:rPr lang="en-US" sz="3600" b="0" i="0" u="none" strike="noStrike" cap="none" dirty="0">
                <a:solidFill>
                  <a:schemeClr val="dk1"/>
                </a:solidFill>
                <a:latin typeface="Calibri"/>
                <a:ea typeface="Calibri"/>
                <a:cs typeface="Calibri"/>
                <a:sym typeface="Calibri"/>
              </a:rPr>
              <a:t>Integrating a Social Justice Curriculum Into an Urban Residency Program</a:t>
            </a:r>
            <a:br>
              <a:rPr lang="en-US" sz="3959" b="0" i="0" u="none" strike="noStrike" cap="none" dirty="0">
                <a:solidFill>
                  <a:schemeClr val="dk1"/>
                </a:solidFill>
                <a:latin typeface="Calibri"/>
                <a:ea typeface="Calibri"/>
                <a:cs typeface="Calibri"/>
                <a:sym typeface="Calibri"/>
              </a:rPr>
            </a:br>
            <a:endParaRPr sz="3959" b="0" i="0" u="none" strike="noStrike" cap="none" dirty="0">
              <a:solidFill>
                <a:schemeClr val="dk1"/>
              </a:solidFill>
              <a:latin typeface="Calibri"/>
              <a:ea typeface="Calibri"/>
              <a:cs typeface="Calibri"/>
              <a:sym typeface="Calibri"/>
            </a:endParaRPr>
          </a:p>
        </p:txBody>
      </p:sp>
      <p:sp>
        <p:nvSpPr>
          <p:cNvPr id="46" name="Shape 4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dirty="0">
                <a:solidFill>
                  <a:srgbClr val="888888"/>
                </a:solidFill>
                <a:latin typeface="Calibri"/>
                <a:ea typeface="Calibri"/>
                <a:cs typeface="Calibri"/>
                <a:sym typeface="Calibri"/>
              </a:rPr>
              <a:t>Diana Carvajal, MD, MPH</a:t>
            </a:r>
            <a:endParaRPr dirty="0"/>
          </a:p>
          <a:p>
            <a:pPr marL="0" marR="0" lvl="0" indent="0" algn="ctr" rtl="0">
              <a:spcBef>
                <a:spcPts val="640"/>
              </a:spcBef>
              <a:spcAft>
                <a:spcPts val="0"/>
              </a:spcAft>
              <a:buClr>
                <a:srgbClr val="888888"/>
              </a:buClr>
              <a:buSzPts val="3200"/>
              <a:buFont typeface="Arial"/>
              <a:buNone/>
            </a:pPr>
            <a:r>
              <a:rPr lang="en-US" sz="3200" b="0" i="0" u="none" strike="noStrike" cap="none" dirty="0">
                <a:solidFill>
                  <a:srgbClr val="888888"/>
                </a:solidFill>
                <a:latin typeface="Calibri"/>
                <a:ea typeface="Calibri"/>
                <a:cs typeface="Calibri"/>
                <a:sym typeface="Calibri"/>
              </a:rPr>
              <a:t>Kristin </a:t>
            </a:r>
            <a:r>
              <a:rPr lang="en-US" sz="3200" b="0" i="0" u="none" strike="noStrike" cap="none" dirty="0" err="1">
                <a:solidFill>
                  <a:srgbClr val="888888"/>
                </a:solidFill>
                <a:latin typeface="Calibri"/>
                <a:ea typeface="Calibri"/>
                <a:cs typeface="Calibri"/>
                <a:sym typeface="Calibri"/>
              </a:rPr>
              <a:t>Reavis</a:t>
            </a:r>
            <a:r>
              <a:rPr lang="en-US" sz="3200" b="0" i="0" u="none" strike="noStrike" cap="none">
                <a:solidFill>
                  <a:srgbClr val="888888"/>
                </a:solidFill>
                <a:latin typeface="Calibri"/>
                <a:ea typeface="Calibri"/>
                <a:cs typeface="Calibri"/>
                <a:sym typeface="Calibri"/>
              </a:rPr>
              <a:t>, MD, MBS</a:t>
            </a:r>
            <a:endParaRPr/>
          </a:p>
          <a:p>
            <a:pPr marL="0" marR="0" lvl="0" indent="0" algn="ctr" rtl="0">
              <a:spcBef>
                <a:spcPts val="640"/>
              </a:spcBef>
              <a:spcAft>
                <a:spcPts val="0"/>
              </a:spcAft>
              <a:buClr>
                <a:srgbClr val="888888"/>
              </a:buClr>
              <a:buSzPts val="3200"/>
              <a:buFont typeface="Arial"/>
              <a:buNone/>
            </a:pPr>
            <a:r>
              <a:rPr lang="en-US" sz="3200" b="0" i="0" u="none" strike="noStrike" cap="none">
                <a:solidFill>
                  <a:srgbClr val="888888"/>
                </a:solidFill>
                <a:latin typeface="Calibri"/>
                <a:ea typeface="Calibri"/>
                <a:cs typeface="Calibri"/>
                <a:sym typeface="Calibri"/>
              </a:rPr>
              <a:t>Dea Sloan, MD, MPH</a:t>
            </a:r>
            <a:endParaRPr/>
          </a:p>
        </p:txBody>
      </p:sp>
      <p:pic>
        <p:nvPicPr>
          <p:cNvPr id="47" name="Shape 47" descr="http://dcafp.org/wp-content/uploads/2018/03/STFM_logo.png"/>
          <p:cNvPicPr preferRelativeResize="0"/>
          <p:nvPr/>
        </p:nvPicPr>
        <p:blipFill rotWithShape="1">
          <a:blip r:embed="rId3">
            <a:alphaModFix/>
          </a:blip>
          <a:srcRect/>
          <a:stretch/>
        </p:blipFill>
        <p:spPr>
          <a:xfrm>
            <a:off x="7429500" y="463551"/>
            <a:ext cx="1506854" cy="1506854"/>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4803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800"/>
              <a:buFont typeface="Calibri"/>
              <a:buNone/>
            </a:pPr>
            <a:r>
              <a:rPr lang="en-US" sz="3800" b="0" i="0" u="none" strike="noStrike" cap="none">
                <a:solidFill>
                  <a:schemeClr val="dk1"/>
                </a:solidFill>
                <a:latin typeface="Calibri"/>
                <a:ea typeface="Calibri"/>
                <a:cs typeface="Calibri"/>
                <a:sym typeface="Calibri"/>
              </a:rPr>
              <a:t>Social Determinants of Health</a:t>
            </a:r>
            <a:endParaRPr/>
          </a:p>
        </p:txBody>
      </p:sp>
      <p:pic>
        <p:nvPicPr>
          <p:cNvPr id="128" name="Shape 128"/>
          <p:cNvPicPr preferRelativeResize="0">
            <a:picLocks noGrp="1"/>
          </p:cNvPicPr>
          <p:nvPr>
            <p:ph type="body" idx="1"/>
          </p:nvPr>
        </p:nvPicPr>
        <p:blipFill rotWithShape="1">
          <a:blip r:embed="rId3">
            <a:alphaModFix/>
          </a:blip>
          <a:srcRect/>
          <a:stretch/>
        </p:blipFill>
        <p:spPr>
          <a:xfrm>
            <a:off x="1775088" y="1671526"/>
            <a:ext cx="5609191" cy="4095750"/>
          </a:xfrm>
          <a:prstGeom prst="rect">
            <a:avLst/>
          </a:prstGeom>
          <a:noFill/>
          <a:ln>
            <a:noFill/>
          </a:ln>
        </p:spPr>
      </p:pic>
      <p:pic>
        <p:nvPicPr>
          <p:cNvPr id="129" name="Shape 129" descr="image001"/>
          <p:cNvPicPr preferRelativeResize="0"/>
          <p:nvPr/>
        </p:nvPicPr>
        <p:blipFill rotWithShape="1">
          <a:blip r:embed="rId4">
            <a:alphaModFix/>
          </a:blip>
          <a:srcRect/>
          <a:stretch/>
        </p:blipFill>
        <p:spPr>
          <a:xfrm>
            <a:off x="7226300" y="6311219"/>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AB4BE065-00DD-4B27-9F47-73130BC4A810}"/>
              </a:ext>
            </a:extLst>
          </p:cNvPr>
          <p:cNvPicPr preferRelativeResize="0"/>
          <p:nvPr/>
        </p:nvPicPr>
        <p:blipFill rotWithShape="1">
          <a:blip r:embed="rId5">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title"/>
          </p:nvPr>
        </p:nvSpPr>
        <p:spPr>
          <a:xfrm>
            <a:off x="603196" y="334344"/>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780"/>
              <a:buFont typeface="Calibri"/>
              <a:buNone/>
            </a:pPr>
            <a:r>
              <a:rPr lang="en-US" sz="3780" b="0" i="0" u="none" strike="noStrike" cap="none">
                <a:solidFill>
                  <a:schemeClr val="dk1"/>
                </a:solidFill>
                <a:latin typeface="Calibri"/>
                <a:ea typeface="Calibri"/>
                <a:cs typeface="Calibri"/>
                <a:sym typeface="Calibri"/>
              </a:rPr>
              <a:t>Conceptual Framework of Health Equity</a:t>
            </a:r>
            <a:br>
              <a:rPr lang="en-US" sz="3420" b="0" i="0" u="none" strike="noStrike" cap="none">
                <a:solidFill>
                  <a:schemeClr val="dk1"/>
                </a:solidFill>
                <a:latin typeface="Calibri"/>
                <a:ea typeface="Calibri"/>
                <a:cs typeface="Calibri"/>
                <a:sym typeface="Calibri"/>
              </a:rPr>
            </a:br>
            <a:r>
              <a:rPr lang="en-US" sz="2970" b="0" i="0" u="none" strike="noStrike" cap="none">
                <a:solidFill>
                  <a:schemeClr val="dk1"/>
                </a:solidFill>
                <a:latin typeface="Calibri"/>
                <a:ea typeface="Calibri"/>
                <a:cs typeface="Calibri"/>
                <a:sym typeface="Calibri"/>
              </a:rPr>
              <a:t>Social Determinants of Health Inequities</a:t>
            </a:r>
            <a:endParaRPr/>
          </a:p>
        </p:txBody>
      </p:sp>
      <p:pic>
        <p:nvPicPr>
          <p:cNvPr id="136" name="Shape 136" descr="image001"/>
          <p:cNvPicPr preferRelativeResize="0"/>
          <p:nvPr/>
        </p:nvPicPr>
        <p:blipFill rotWithShape="1">
          <a:blip r:embed="rId3">
            <a:alphaModFix/>
          </a:blip>
          <a:srcRect/>
          <a:stretch/>
        </p:blipFill>
        <p:spPr>
          <a:xfrm>
            <a:off x="7226300" y="6311219"/>
            <a:ext cx="1771650" cy="465137"/>
          </a:xfrm>
          <a:prstGeom prst="rect">
            <a:avLst/>
          </a:prstGeom>
          <a:noFill/>
          <a:ln>
            <a:noFill/>
          </a:ln>
        </p:spPr>
      </p:pic>
      <p:pic>
        <p:nvPicPr>
          <p:cNvPr id="137" name="Shape 137"/>
          <p:cNvPicPr preferRelativeResize="0">
            <a:picLocks noGrp="1"/>
          </p:cNvPicPr>
          <p:nvPr>
            <p:ph type="body" idx="1"/>
          </p:nvPr>
        </p:nvPicPr>
        <p:blipFill rotWithShape="1">
          <a:blip r:embed="rId4">
            <a:alphaModFix/>
          </a:blip>
          <a:srcRect/>
          <a:stretch/>
        </p:blipFill>
        <p:spPr>
          <a:xfrm>
            <a:off x="799139" y="1509496"/>
            <a:ext cx="7868450" cy="4605922"/>
          </a:xfrm>
          <a:prstGeom prst="rect">
            <a:avLst/>
          </a:prstGeom>
          <a:noFill/>
          <a:ln>
            <a:noFill/>
          </a:ln>
        </p:spPr>
      </p:pic>
      <p:sp>
        <p:nvSpPr>
          <p:cNvPr id="138" name="Shape 138"/>
          <p:cNvSpPr txBox="1"/>
          <p:nvPr/>
        </p:nvSpPr>
        <p:spPr>
          <a:xfrm>
            <a:off x="530198" y="6423852"/>
            <a:ext cx="3366627"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CSDH conceptual framework (Solar &amp; Irwin, 2010)</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887592"/>
            <a:ext cx="8229600" cy="89308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So…What is Social Justice Anyway?</a:t>
            </a:r>
            <a:br>
              <a:rPr lang="en-US" sz="3959" b="0" i="0" u="none" strike="noStrike" cap="none">
                <a:solidFill>
                  <a:srgbClr val="FF0000"/>
                </a:solidFill>
                <a:latin typeface="Calibri"/>
                <a:ea typeface="Calibri"/>
                <a:cs typeface="Calibri"/>
                <a:sym typeface="Calibri"/>
              </a:rPr>
            </a:br>
            <a:endParaRPr sz="3959" b="0" i="0" u="none" strike="noStrike" cap="none">
              <a:solidFill>
                <a:schemeClr val="dk1"/>
              </a:solidFill>
              <a:latin typeface="Calibri"/>
              <a:ea typeface="Calibri"/>
              <a:cs typeface="Calibri"/>
              <a:sym typeface="Calibri"/>
            </a:endParaRPr>
          </a:p>
        </p:txBody>
      </p:sp>
      <p:sp>
        <p:nvSpPr>
          <p:cNvPr id="145" name="Shape 145"/>
          <p:cNvSpPr txBox="1">
            <a:spLocks noGrp="1"/>
          </p:cNvSpPr>
          <p:nvPr>
            <p:ph type="body" idx="1"/>
          </p:nvPr>
        </p:nvSpPr>
        <p:spPr>
          <a:xfrm>
            <a:off x="457200" y="1616706"/>
            <a:ext cx="8229600" cy="4095571"/>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human rights</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dignity</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political, economical, social, and other equality</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equal distribution of resources</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justice - use of policy and laws removing inequality</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societal participation in change</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personal responsibility</a:t>
            </a:r>
            <a:endParaRPr/>
          </a:p>
          <a:p>
            <a:pPr marL="285750" marR="0" lvl="0" indent="-285750" algn="l" rtl="0">
              <a:lnSpc>
                <a:spcPct val="90000"/>
              </a:lnSpc>
              <a:spcBef>
                <a:spcPts val="544"/>
              </a:spcBef>
              <a:spcAft>
                <a:spcPts val="0"/>
              </a:spcAft>
              <a:buClr>
                <a:schemeClr val="dk1"/>
              </a:buClr>
              <a:buSzPts val="2720"/>
              <a:buFont typeface="Noto Sans Symbols"/>
              <a:buChar char="▪"/>
            </a:pPr>
            <a:r>
              <a:rPr lang="en-US" sz="2720" b="0" i="0" u="none" strike="noStrike" cap="none">
                <a:solidFill>
                  <a:schemeClr val="dk1"/>
                </a:solidFill>
                <a:latin typeface="Calibri"/>
                <a:ea typeface="Calibri"/>
                <a:cs typeface="Calibri"/>
                <a:sym typeface="Calibri"/>
              </a:rPr>
              <a:t>creating access to opportunity and change through action. </a:t>
            </a:r>
            <a:endParaRPr/>
          </a:p>
          <a:p>
            <a:pPr marL="342900" marR="0" lvl="0" indent="-170180" algn="l" rtl="0">
              <a:lnSpc>
                <a:spcPct val="90000"/>
              </a:lnSpc>
              <a:spcBef>
                <a:spcPts val="544"/>
              </a:spcBef>
              <a:spcAft>
                <a:spcPts val="0"/>
              </a:spcAft>
              <a:buClr>
                <a:schemeClr val="dk1"/>
              </a:buClr>
              <a:buSzPts val="2720"/>
              <a:buFont typeface="Arial"/>
              <a:buNone/>
            </a:pPr>
            <a:endParaRPr sz="2720" b="0" i="0" u="none" strike="noStrike" cap="none">
              <a:solidFill>
                <a:schemeClr val="dk1"/>
              </a:solidFill>
              <a:latin typeface="Calibri"/>
              <a:ea typeface="Calibri"/>
              <a:cs typeface="Calibri"/>
              <a:sym typeface="Calibri"/>
            </a:endParaRPr>
          </a:p>
        </p:txBody>
      </p:sp>
      <p:pic>
        <p:nvPicPr>
          <p:cNvPr id="146" name="Shape 146" descr="image001"/>
          <p:cNvPicPr preferRelativeResize="0"/>
          <p:nvPr/>
        </p:nvPicPr>
        <p:blipFill rotWithShape="1">
          <a:blip r:embed="rId3">
            <a:alphaModFix/>
          </a:blip>
          <a:srcRect/>
          <a:stretch/>
        </p:blipFill>
        <p:spPr>
          <a:xfrm>
            <a:off x="7226300" y="6311219"/>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85A8F0DB-8D9A-4A43-8189-5EF3A0FCA8F8}"/>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p:nvPr/>
        </p:nvSpPr>
        <p:spPr>
          <a:xfrm>
            <a:off x="1188639" y="4284712"/>
            <a:ext cx="171918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Brennan Walker</a:t>
            </a:r>
            <a:endParaRPr/>
          </a:p>
        </p:txBody>
      </p:sp>
      <p:sp>
        <p:nvSpPr>
          <p:cNvPr id="153" name="Shape 153"/>
          <p:cNvSpPr/>
          <p:nvPr/>
        </p:nvSpPr>
        <p:spPr>
          <a:xfrm>
            <a:off x="3625167" y="5501534"/>
            <a:ext cx="179741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Terence Crutcher</a:t>
            </a:r>
            <a:endParaRPr sz="1800" b="1">
              <a:solidFill>
                <a:srgbClr val="FC7876"/>
              </a:solidFill>
              <a:latin typeface="Calibri"/>
              <a:ea typeface="Calibri"/>
              <a:cs typeface="Calibri"/>
              <a:sym typeface="Calibri"/>
            </a:endParaRPr>
          </a:p>
        </p:txBody>
      </p:sp>
      <p:sp>
        <p:nvSpPr>
          <p:cNvPr id="154" name="Shape 154"/>
          <p:cNvSpPr/>
          <p:nvPr/>
        </p:nvSpPr>
        <p:spPr>
          <a:xfrm>
            <a:off x="1198029" y="3121068"/>
            <a:ext cx="162730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Michael Brown</a:t>
            </a:r>
            <a:endParaRPr/>
          </a:p>
        </p:txBody>
      </p:sp>
      <p:sp>
        <p:nvSpPr>
          <p:cNvPr id="155" name="Shape 155"/>
          <p:cNvSpPr/>
          <p:nvPr/>
        </p:nvSpPr>
        <p:spPr>
          <a:xfrm>
            <a:off x="6180709" y="3121613"/>
            <a:ext cx="1712969"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Philando Castile</a:t>
            </a:r>
            <a:endParaRPr/>
          </a:p>
        </p:txBody>
      </p:sp>
      <p:sp>
        <p:nvSpPr>
          <p:cNvPr id="156" name="Shape 156"/>
          <p:cNvSpPr/>
          <p:nvPr/>
        </p:nvSpPr>
        <p:spPr>
          <a:xfrm>
            <a:off x="5226330" y="4282305"/>
            <a:ext cx="136870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Walter Scott</a:t>
            </a:r>
            <a:endParaRPr/>
          </a:p>
        </p:txBody>
      </p:sp>
      <p:sp>
        <p:nvSpPr>
          <p:cNvPr id="157" name="Shape 157"/>
          <p:cNvSpPr/>
          <p:nvPr/>
        </p:nvSpPr>
        <p:spPr>
          <a:xfrm>
            <a:off x="2538146" y="3704561"/>
            <a:ext cx="164750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Trayvon Martin</a:t>
            </a:r>
            <a:endParaRPr/>
          </a:p>
        </p:txBody>
      </p:sp>
      <p:sp>
        <p:nvSpPr>
          <p:cNvPr id="158" name="Shape 158"/>
          <p:cNvSpPr/>
          <p:nvPr/>
        </p:nvSpPr>
        <p:spPr>
          <a:xfrm>
            <a:off x="5636282" y="4934809"/>
            <a:ext cx="1917513"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Laquan McDonald</a:t>
            </a:r>
            <a:endParaRPr/>
          </a:p>
        </p:txBody>
      </p:sp>
      <p:sp>
        <p:nvSpPr>
          <p:cNvPr id="159" name="Shape 159"/>
          <p:cNvSpPr/>
          <p:nvPr/>
        </p:nvSpPr>
        <p:spPr>
          <a:xfrm>
            <a:off x="1115539" y="5489503"/>
            <a:ext cx="179228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Renisha McBride</a:t>
            </a:r>
            <a:endParaRPr/>
          </a:p>
        </p:txBody>
      </p:sp>
      <p:sp>
        <p:nvSpPr>
          <p:cNvPr id="160" name="Shape 160"/>
          <p:cNvSpPr/>
          <p:nvPr/>
        </p:nvSpPr>
        <p:spPr>
          <a:xfrm>
            <a:off x="3427074" y="4466971"/>
            <a:ext cx="151714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Stephon Clark</a:t>
            </a:r>
            <a:endParaRPr/>
          </a:p>
        </p:txBody>
      </p:sp>
      <p:sp>
        <p:nvSpPr>
          <p:cNvPr id="161" name="Shape 161"/>
          <p:cNvSpPr/>
          <p:nvPr/>
        </p:nvSpPr>
        <p:spPr>
          <a:xfrm>
            <a:off x="6344713" y="2239115"/>
            <a:ext cx="1170705"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Tamir Rice</a:t>
            </a:r>
            <a:endParaRPr/>
          </a:p>
        </p:txBody>
      </p:sp>
      <p:sp>
        <p:nvSpPr>
          <p:cNvPr id="162" name="Shape 162"/>
          <p:cNvSpPr/>
          <p:nvPr/>
        </p:nvSpPr>
        <p:spPr>
          <a:xfrm>
            <a:off x="1421778" y="2209619"/>
            <a:ext cx="1486048"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Alton Sterling</a:t>
            </a:r>
            <a:endParaRPr/>
          </a:p>
        </p:txBody>
      </p:sp>
      <p:sp>
        <p:nvSpPr>
          <p:cNvPr id="163" name="Shape 163"/>
          <p:cNvSpPr/>
          <p:nvPr/>
        </p:nvSpPr>
        <p:spPr>
          <a:xfrm>
            <a:off x="5147829" y="3704561"/>
            <a:ext cx="1399166"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Freddie Gray</a:t>
            </a:r>
            <a:endParaRPr/>
          </a:p>
        </p:txBody>
      </p:sp>
      <p:sp>
        <p:nvSpPr>
          <p:cNvPr id="164" name="Shape 164"/>
          <p:cNvSpPr/>
          <p:nvPr/>
        </p:nvSpPr>
        <p:spPr>
          <a:xfrm>
            <a:off x="2011682" y="4930072"/>
            <a:ext cx="144437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Sandra Bland</a:t>
            </a:r>
            <a:endParaRPr/>
          </a:p>
        </p:txBody>
      </p:sp>
      <p:sp>
        <p:nvSpPr>
          <p:cNvPr id="165" name="Shape 165"/>
          <p:cNvSpPr/>
          <p:nvPr/>
        </p:nvSpPr>
        <p:spPr>
          <a:xfrm>
            <a:off x="3630682" y="2578951"/>
            <a:ext cx="178638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Terrence Sterling</a:t>
            </a:r>
            <a:endParaRPr/>
          </a:p>
        </p:txBody>
      </p:sp>
      <p:sp>
        <p:nvSpPr>
          <p:cNvPr id="166" name="Shape 166"/>
          <p:cNvSpPr/>
          <p:nvPr/>
        </p:nvSpPr>
        <p:spPr>
          <a:xfrm>
            <a:off x="6306338" y="5470797"/>
            <a:ext cx="1247457"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Eric Garner</a:t>
            </a:r>
            <a:endParaRPr/>
          </a:p>
        </p:txBody>
      </p:sp>
      <p:sp>
        <p:nvSpPr>
          <p:cNvPr id="167" name="Shape 167"/>
          <p:cNvSpPr/>
          <p:nvPr/>
        </p:nvSpPr>
        <p:spPr>
          <a:xfrm>
            <a:off x="3914866" y="3244334"/>
            <a:ext cx="131427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rgbClr val="FC7876"/>
                </a:solidFill>
                <a:latin typeface="Calibri"/>
                <a:ea typeface="Calibri"/>
                <a:cs typeface="Calibri"/>
                <a:sym typeface="Calibri"/>
              </a:rPr>
              <a:t>Oscar Grant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457200" y="6724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Why Teach Social Justice?</a:t>
            </a:r>
            <a:endParaRPr/>
          </a:p>
        </p:txBody>
      </p:sp>
      <p:sp>
        <p:nvSpPr>
          <p:cNvPr id="174" name="Shape 174"/>
          <p:cNvSpPr txBox="1">
            <a:spLocks noGrp="1"/>
          </p:cNvSpPr>
          <p:nvPr>
            <p:ph type="body" idx="1"/>
          </p:nvPr>
        </p:nvSpPr>
        <p:spPr>
          <a:xfrm>
            <a:off x="557092" y="1953752"/>
            <a:ext cx="8229600" cy="409557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Physicians have the responsibility to address patients’ emotional, cultural, &amp; socioeconomic well-being.</a:t>
            </a:r>
            <a:endParaRPr/>
          </a:p>
          <a:p>
            <a:pPr marL="285750" marR="0" lvl="0" indent="-285750" algn="l" rtl="0">
              <a:spcBef>
                <a:spcPts val="0"/>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STFM supports the fair distribution of health services &amp; elimination of discrimination in health. </a:t>
            </a:r>
            <a:endParaRPr/>
          </a:p>
          <a:p>
            <a:pPr marL="285750" marR="0" lvl="0" indent="-285750" algn="l" rtl="0">
              <a:spcBef>
                <a:spcPts val="592"/>
              </a:spcBef>
              <a:spcAft>
                <a:spcPts val="0"/>
              </a:spcAft>
              <a:buClr>
                <a:schemeClr val="dk1"/>
              </a:buClr>
              <a:buSzPts val="2960"/>
              <a:buFont typeface="Arial"/>
              <a:buChar char="•"/>
            </a:pPr>
            <a:r>
              <a:rPr lang="en-US" sz="2960" b="0" i="0" u="none" strike="noStrike" cap="none">
                <a:solidFill>
                  <a:schemeClr val="dk1"/>
                </a:solidFill>
                <a:latin typeface="Calibri"/>
                <a:ea typeface="Calibri"/>
                <a:cs typeface="Calibri"/>
                <a:sym typeface="Calibri"/>
              </a:rPr>
              <a:t>Residency faculty are charged with educating residents about the social needs of our most vulnerable patient populations.</a:t>
            </a:r>
            <a:endParaRPr/>
          </a:p>
          <a:p>
            <a:pPr marL="342900" marR="0" lvl="0" indent="-154940" algn="l" rtl="0">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175" name="Shape 175"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5882565D-599A-4AAD-BED6-21E95EB3A837}"/>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4000"/>
              <a:buFont typeface="Calibri"/>
              <a:buNone/>
            </a:pPr>
            <a:r>
              <a:rPr lang="en-US" sz="4000" b="1" i="0" u="none" strike="noStrike" cap="none">
                <a:solidFill>
                  <a:schemeClr val="dk1"/>
                </a:solidFill>
                <a:latin typeface="Calibri"/>
                <a:ea typeface="Calibri"/>
                <a:cs typeface="Calibri"/>
                <a:sym typeface="Calibri"/>
              </a:rPr>
              <a:t>IMPLEMENTING SOCIAL JUSTICE</a:t>
            </a:r>
            <a:endParaRPr/>
          </a:p>
        </p:txBody>
      </p:sp>
      <p:sp>
        <p:nvSpPr>
          <p:cNvPr id="182" name="Shape 18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1800"/>
              <a:buFont typeface="Arial"/>
              <a:buNone/>
            </a:pPr>
            <a:endParaRPr sz="1800" b="1" i="0" u="none" strike="noStrike" cap="none">
              <a:solidFill>
                <a:srgbClr val="888888"/>
              </a:solidFill>
              <a:latin typeface="Calibri"/>
              <a:ea typeface="Calibri"/>
              <a:cs typeface="Calibri"/>
              <a:sym typeface="Calibri"/>
            </a:endParaRPr>
          </a:p>
        </p:txBody>
      </p:sp>
      <p:pic>
        <p:nvPicPr>
          <p:cNvPr id="183" name="Shape 183" descr="image001"/>
          <p:cNvPicPr preferRelativeResize="0"/>
          <p:nvPr/>
        </p:nvPicPr>
        <p:blipFill rotWithShape="1">
          <a:blip r:embed="rId3">
            <a:alphaModFix/>
          </a:blip>
          <a:srcRect/>
          <a:stretch/>
        </p:blipFill>
        <p:spPr>
          <a:xfrm>
            <a:off x="609600" y="422455"/>
            <a:ext cx="1771650" cy="46513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Shape 188"/>
          <p:cNvPicPr preferRelativeResize="0"/>
          <p:nvPr/>
        </p:nvPicPr>
        <p:blipFill rotWithShape="1">
          <a:blip r:embed="rId3">
            <a:alphaModFix/>
          </a:blip>
          <a:srcRect l="14455" r="8198" b="6006"/>
          <a:stretch/>
        </p:blipFill>
        <p:spPr>
          <a:xfrm>
            <a:off x="5440925" y="844875"/>
            <a:ext cx="3703075" cy="3000275"/>
          </a:xfrm>
          <a:prstGeom prst="rect">
            <a:avLst/>
          </a:prstGeom>
          <a:noFill/>
          <a:ln>
            <a:noFill/>
          </a:ln>
        </p:spPr>
      </p:pic>
      <p:sp>
        <p:nvSpPr>
          <p:cNvPr id="189" name="Shape 189"/>
          <p:cNvSpPr txBox="1">
            <a:spLocks noGrp="1"/>
          </p:cNvSpPr>
          <p:nvPr>
            <p:ph type="body" idx="1"/>
          </p:nvPr>
        </p:nvSpPr>
        <p:spPr>
          <a:xfrm>
            <a:off x="326825" y="1838985"/>
            <a:ext cx="5745984" cy="37125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rgbClr val="888888"/>
              </a:buClr>
              <a:buSzPts val="2000"/>
              <a:buFont typeface="Arial"/>
              <a:buNone/>
            </a:pPr>
            <a:endParaRPr sz="2000" dirty="0">
              <a:solidFill>
                <a:srgbClr val="888888"/>
              </a:solidFill>
            </a:endParaRPr>
          </a:p>
          <a:p>
            <a:pPr marL="457200" marR="0" lvl="0" indent="-355600" algn="l" rtl="0">
              <a:spcBef>
                <a:spcPts val="0"/>
              </a:spcBef>
              <a:spcAft>
                <a:spcPts val="0"/>
              </a:spcAft>
              <a:buClr>
                <a:srgbClr val="888888"/>
              </a:buClr>
              <a:buSzPts val="2000"/>
              <a:buChar char="-"/>
            </a:pPr>
            <a:r>
              <a:rPr lang="en-US" sz="2000" dirty="0">
                <a:solidFill>
                  <a:srgbClr val="888888"/>
                </a:solidFill>
              </a:rPr>
              <a:t>100% of residents feel race impacts healthcare delivery</a:t>
            </a:r>
            <a:endParaRPr sz="2000" dirty="0">
              <a:solidFill>
                <a:srgbClr val="888888"/>
              </a:solidFill>
            </a:endParaRPr>
          </a:p>
          <a:p>
            <a:pPr marL="457200" marR="0" lvl="0" indent="-355600" algn="l" rtl="0">
              <a:spcBef>
                <a:spcPts val="0"/>
              </a:spcBef>
              <a:spcAft>
                <a:spcPts val="0"/>
              </a:spcAft>
              <a:buClr>
                <a:srgbClr val="888888"/>
              </a:buClr>
              <a:buSzPts val="2000"/>
              <a:buChar char="-"/>
            </a:pPr>
            <a:r>
              <a:rPr lang="en-US" sz="2000" dirty="0">
                <a:solidFill>
                  <a:srgbClr val="888888"/>
                </a:solidFill>
              </a:rPr>
              <a:t>56% vs 33%, feel comfortable discussing SJ themes with parties of same vs different backgrounds</a:t>
            </a:r>
            <a:endParaRPr sz="2000" dirty="0">
              <a:solidFill>
                <a:srgbClr val="888888"/>
              </a:solidFill>
            </a:endParaRPr>
          </a:p>
          <a:p>
            <a:pPr marL="457200" marR="0" lvl="0" indent="-355600" algn="l" rtl="0">
              <a:spcBef>
                <a:spcPts val="0"/>
              </a:spcBef>
              <a:spcAft>
                <a:spcPts val="0"/>
              </a:spcAft>
              <a:buClr>
                <a:srgbClr val="888888"/>
              </a:buClr>
              <a:buSzPts val="2000"/>
              <a:buChar char="-"/>
            </a:pPr>
            <a:r>
              <a:rPr lang="en-US" sz="2000" dirty="0">
                <a:solidFill>
                  <a:srgbClr val="888888"/>
                </a:solidFill>
              </a:rPr>
              <a:t>44% of residents NEVER create treatment plans based on patients’ zip codes; 44% cite this info is somewhat/extremely difficult to collect </a:t>
            </a:r>
            <a:endParaRPr sz="2000" dirty="0">
              <a:solidFill>
                <a:srgbClr val="888888"/>
              </a:solidFill>
            </a:endParaRPr>
          </a:p>
          <a:p>
            <a:pPr marL="457200" marR="0" lvl="0" indent="-355600" algn="l" rtl="0">
              <a:spcBef>
                <a:spcPts val="0"/>
              </a:spcBef>
              <a:spcAft>
                <a:spcPts val="0"/>
              </a:spcAft>
              <a:buClr>
                <a:srgbClr val="888888"/>
              </a:buClr>
              <a:buSzPts val="2000"/>
              <a:buChar char="-"/>
            </a:pPr>
            <a:r>
              <a:rPr lang="en-US" sz="2000" dirty="0">
                <a:solidFill>
                  <a:srgbClr val="888888"/>
                </a:solidFill>
              </a:rPr>
              <a:t>12% report they have never been asked about </a:t>
            </a:r>
            <a:r>
              <a:rPr lang="en-US" sz="2000" dirty="0" err="1">
                <a:solidFill>
                  <a:srgbClr val="888888"/>
                </a:solidFill>
              </a:rPr>
              <a:t>SDoH</a:t>
            </a:r>
            <a:r>
              <a:rPr lang="en-US" sz="2000" dirty="0">
                <a:solidFill>
                  <a:srgbClr val="888888"/>
                </a:solidFill>
              </a:rPr>
              <a:t> while precepting</a:t>
            </a:r>
            <a:endParaRPr sz="2000" dirty="0">
              <a:solidFill>
                <a:srgbClr val="888888"/>
              </a:solidFill>
            </a:endParaRPr>
          </a:p>
          <a:p>
            <a:pPr marL="457200" marR="0" lvl="0" indent="-355600" algn="l" rtl="0">
              <a:spcBef>
                <a:spcPts val="0"/>
              </a:spcBef>
              <a:spcAft>
                <a:spcPts val="0"/>
              </a:spcAft>
              <a:buClr>
                <a:srgbClr val="888888"/>
              </a:buClr>
              <a:buSzPts val="2000"/>
              <a:buChar char="-"/>
            </a:pPr>
            <a:r>
              <a:rPr lang="en-US" sz="2000" dirty="0">
                <a:solidFill>
                  <a:srgbClr val="888888"/>
                </a:solidFill>
              </a:rPr>
              <a:t>Feelings towards incorporating SJ in to curriculum:</a:t>
            </a:r>
            <a:endParaRPr sz="2000" dirty="0">
              <a:solidFill>
                <a:srgbClr val="888888"/>
              </a:solidFill>
            </a:endParaRPr>
          </a:p>
          <a:p>
            <a:pPr marL="0" marR="0" lvl="0" indent="0" algn="l" rtl="0">
              <a:spcBef>
                <a:spcPts val="0"/>
              </a:spcBef>
              <a:spcAft>
                <a:spcPts val="0"/>
              </a:spcAft>
              <a:buNone/>
            </a:pPr>
            <a:endParaRPr sz="2000" dirty="0">
              <a:solidFill>
                <a:srgbClr val="888888"/>
              </a:solidFill>
            </a:endParaRPr>
          </a:p>
        </p:txBody>
      </p:sp>
      <p:pic>
        <p:nvPicPr>
          <p:cNvPr id="190" name="Shape 190"/>
          <p:cNvPicPr preferRelativeResize="0"/>
          <p:nvPr/>
        </p:nvPicPr>
        <p:blipFill rotWithShape="1">
          <a:blip r:embed="rId4">
            <a:alphaModFix/>
          </a:blip>
          <a:srcRect b="33831"/>
          <a:stretch/>
        </p:blipFill>
        <p:spPr>
          <a:xfrm>
            <a:off x="2248841" y="5325000"/>
            <a:ext cx="4679900" cy="137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57200" y="887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959"/>
              <a:buFont typeface="Calibri"/>
              <a:buNone/>
            </a:pPr>
            <a:r>
              <a:rPr lang="en-US" sz="3959" b="0" i="0" u="none" strike="noStrike" cap="none">
                <a:solidFill>
                  <a:schemeClr val="dk1"/>
                </a:solidFill>
                <a:latin typeface="Calibri"/>
                <a:ea typeface="Calibri"/>
                <a:cs typeface="Calibri"/>
                <a:sym typeface="Calibri"/>
              </a:rPr>
              <a:t>How do we develop a framework that is translatable across practice settings?</a:t>
            </a:r>
            <a:endParaRPr/>
          </a:p>
        </p:txBody>
      </p:sp>
      <p:sp>
        <p:nvSpPr>
          <p:cNvPr id="277" name="Shape 277"/>
          <p:cNvSpPr txBox="1">
            <a:spLocks noGrp="1"/>
          </p:cNvSpPr>
          <p:nvPr>
            <p:ph type="body" idx="1"/>
          </p:nvPr>
        </p:nvSpPr>
        <p:spPr>
          <a:xfrm>
            <a:off x="754946" y="2363751"/>
            <a:ext cx="7520940" cy="3579849"/>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What are other factors affecting medicine outside of pathophysiology?</a:t>
            </a:r>
            <a:endParaRPr/>
          </a:p>
          <a:p>
            <a:pPr marL="0" marR="0" lvl="0" indent="177800" algn="l" rtl="0">
              <a:spcBef>
                <a:spcPts val="56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a:p>
            <a:pPr marL="342900" marR="0" lvl="0" indent="-34290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How do we better understand patients’ lives to provide better care?</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78" name="Shape 278"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DDF5BE78-4CEC-4AA7-8FDD-452AA74A8ACD}"/>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609066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478972" y="72430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Social Justice Curriculum </a:t>
            </a:r>
            <a:endParaRPr/>
          </a:p>
        </p:txBody>
      </p:sp>
      <p:sp>
        <p:nvSpPr>
          <p:cNvPr id="197" name="Shape 197"/>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742950" marR="0" lvl="1" indent="-285750" algn="l" rtl="0">
              <a:lnSpc>
                <a:spcPct val="90000"/>
              </a:lnSpc>
              <a:spcBef>
                <a:spcPts val="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Grand Round and Core Lectures</a:t>
            </a:r>
            <a:endParaRPr dirty="0"/>
          </a:p>
          <a:p>
            <a:pPr marL="1143000" marR="0" lvl="2" indent="-2286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Defining what is Social Justice</a:t>
            </a:r>
            <a:endParaRPr dirty="0"/>
          </a:p>
          <a:p>
            <a:pPr marL="1143000" marR="0" lvl="2" indent="-2286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Guest Speakers</a:t>
            </a:r>
            <a:endParaRPr dirty="0"/>
          </a:p>
          <a:p>
            <a:pPr marL="1143000" marR="0" lvl="2" indent="-228600" algn="l" rtl="0">
              <a:lnSpc>
                <a:spcPct val="90000"/>
              </a:lnSpc>
              <a:spcBef>
                <a:spcPts val="480"/>
              </a:spcBef>
              <a:spcAft>
                <a:spcPts val="0"/>
              </a:spcAft>
              <a:buClr>
                <a:schemeClr val="dk1"/>
              </a:buClr>
              <a:buSzPts val="2400"/>
              <a:buFont typeface="Arial"/>
              <a:buChar char="•"/>
            </a:pPr>
            <a:r>
              <a:rPr lang="en-US" sz="2400" b="0" i="0" u="none" strike="noStrike" cap="none" dirty="0">
                <a:solidFill>
                  <a:schemeClr val="dk1"/>
                </a:solidFill>
                <a:latin typeface="Calibri"/>
                <a:ea typeface="Calibri"/>
                <a:cs typeface="Calibri"/>
                <a:sym typeface="Calibri"/>
              </a:rPr>
              <a:t>Unconscious Bias Training for residents and faculty</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Morning Reports</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Precepting </a:t>
            </a:r>
            <a:endParaRPr dirty="0"/>
          </a:p>
          <a:p>
            <a:pPr marL="742950" marR="0" lvl="1" indent="-285750" algn="l" rtl="0">
              <a:lnSpc>
                <a:spcPct val="90000"/>
              </a:lnSpc>
              <a:spcBef>
                <a:spcPts val="560"/>
              </a:spcBef>
              <a:spcAft>
                <a:spcPts val="0"/>
              </a:spcAft>
              <a:buClr>
                <a:schemeClr val="dk1"/>
              </a:buClr>
              <a:buSzPts val="2800"/>
              <a:buFont typeface="Arial"/>
              <a:buChar char="–"/>
            </a:pPr>
            <a:r>
              <a:rPr lang="en-US" sz="2800" b="0" i="0" u="sng" strike="noStrike" cap="none" dirty="0">
                <a:solidFill>
                  <a:schemeClr val="tx1"/>
                </a:solidFill>
                <a:latin typeface="Calibri"/>
                <a:ea typeface="Calibri"/>
                <a:cs typeface="Calibri"/>
                <a:sym typeface="Calibri"/>
                <a:hlinkClick r:id="rId3"/>
              </a:rPr>
              <a:t>Social Justice Links on Residency Webpage</a:t>
            </a:r>
            <a:endParaRPr sz="2800" b="0" i="0" u="none" strike="noStrike" cap="none" dirty="0">
              <a:solidFill>
                <a:schemeClr val="tx1"/>
              </a:solidFill>
              <a:latin typeface="Calibri"/>
              <a:ea typeface="Calibri"/>
              <a:cs typeface="Calibri"/>
              <a:sym typeface="Calibri"/>
            </a:endParaRPr>
          </a:p>
          <a:p>
            <a:pPr marL="742950" marR="0" lvl="1" indent="-285750" algn="l" rtl="0">
              <a:lnSpc>
                <a:spcPct val="90000"/>
              </a:lnSpc>
              <a:spcBef>
                <a:spcPts val="560"/>
              </a:spcBef>
              <a:spcAft>
                <a:spcPts val="0"/>
              </a:spcAft>
              <a:buClr>
                <a:schemeClr val="dk1"/>
              </a:buClr>
              <a:buSzPts val="2800"/>
              <a:buFont typeface="Arial"/>
              <a:buChar char="–"/>
            </a:pPr>
            <a:r>
              <a:rPr lang="en-US" sz="2800" b="0" i="0" u="none" strike="noStrike" cap="none" dirty="0">
                <a:solidFill>
                  <a:schemeClr val="dk1"/>
                </a:solidFill>
                <a:latin typeface="Calibri"/>
                <a:ea typeface="Calibri"/>
                <a:cs typeface="Calibri"/>
                <a:sym typeface="Calibri"/>
              </a:rPr>
              <a:t>THINKING ABOUT IT DURING EVERY PATIENT ENCOUNTER.</a:t>
            </a:r>
            <a:endParaRPr dirty="0"/>
          </a:p>
          <a:p>
            <a:pPr marL="342900" marR="0" lvl="0" indent="-139700" algn="l" rtl="0">
              <a:lnSpc>
                <a:spcPct val="90000"/>
              </a:lnSpc>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198" name="Shape 198" descr="image001"/>
          <p:cNvPicPr preferRelativeResize="0"/>
          <p:nvPr/>
        </p:nvPicPr>
        <p:blipFill rotWithShape="1">
          <a:blip r:embed="rId4">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9FFEC897-40CB-48B8-AB37-A3E7B952CE85}"/>
              </a:ext>
            </a:extLst>
          </p:cNvPr>
          <p:cNvPicPr preferRelativeResize="0"/>
          <p:nvPr/>
        </p:nvPicPr>
        <p:blipFill rotWithShape="1">
          <a:blip r:embed="rId5">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928758" y="1566823"/>
            <a:ext cx="7520940" cy="54864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300"/>
              <a:buFont typeface="Calibri"/>
              <a:buNone/>
            </a:pPr>
            <a:r>
              <a:rPr lang="en-US" sz="3300" b="0" i="1" u="sng" strike="noStrike" cap="none">
                <a:solidFill>
                  <a:schemeClr val="dk1"/>
                </a:solidFill>
                <a:latin typeface="Calibri"/>
                <a:ea typeface="Calibri"/>
                <a:cs typeface="Calibri"/>
                <a:sym typeface="Calibri"/>
              </a:rPr>
              <a:t>Morning Report: Incorporate 3 key themes</a:t>
            </a:r>
            <a:endParaRPr/>
          </a:p>
        </p:txBody>
      </p:sp>
      <p:sp>
        <p:nvSpPr>
          <p:cNvPr id="205" name="Shape 205"/>
          <p:cNvSpPr/>
          <p:nvPr/>
        </p:nvSpPr>
        <p:spPr>
          <a:xfrm>
            <a:off x="531628" y="2547347"/>
            <a:ext cx="8612372"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Social barriers and challenges that could affect health outcome</a:t>
            </a:r>
            <a:endParaRPr/>
          </a:p>
          <a:p>
            <a:pPr marL="285750" marR="0" lvl="0" indent="-10795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Disease/illness prevalence surrounding patient</a:t>
            </a:r>
            <a:endParaRPr/>
          </a:p>
          <a:p>
            <a:pPr marL="285750" marR="0" lvl="0" indent="-107950" algn="l" rtl="0">
              <a:spcBef>
                <a:spcPts val="0"/>
              </a:spcBef>
              <a:spcAft>
                <a:spcPts val="0"/>
              </a:spcAft>
              <a:buClr>
                <a:schemeClr val="dk1"/>
              </a:buClr>
              <a:buSzPts val="2800"/>
              <a:buFont typeface="Arial"/>
              <a:buNone/>
            </a:pPr>
            <a:endParaRPr sz="2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800"/>
              <a:buFont typeface="Arial"/>
              <a:buChar char="•"/>
            </a:pPr>
            <a:r>
              <a:rPr lang="en-US" sz="2800" b="1">
                <a:solidFill>
                  <a:schemeClr val="dk1"/>
                </a:solidFill>
                <a:latin typeface="Calibri"/>
                <a:ea typeface="Calibri"/>
                <a:cs typeface="Calibri"/>
                <a:sym typeface="Calibri"/>
              </a:rPr>
              <a:t>Cultural considerations</a:t>
            </a:r>
            <a:endParaRPr/>
          </a:p>
        </p:txBody>
      </p:sp>
      <p:pic>
        <p:nvPicPr>
          <p:cNvPr id="4" name="Shape 62" descr="http://dcafp.org/wp-content/uploads/2018/03/STFM_logo.png">
            <a:extLst>
              <a:ext uri="{FF2B5EF4-FFF2-40B4-BE49-F238E27FC236}">
                <a16:creationId xmlns:a16="http://schemas.microsoft.com/office/drawing/2014/main" id="{941E388A-4C26-4823-8454-F13387F9C3DB}"/>
              </a:ext>
            </a:extLst>
          </p:cNvPr>
          <p:cNvPicPr preferRelativeResize="0"/>
          <p:nvPr/>
        </p:nvPicPr>
        <p:blipFill rotWithShape="1">
          <a:blip r:embed="rId3">
            <a:alphaModFix/>
          </a:blip>
          <a:srcRect/>
          <a:stretch/>
        </p:blipFill>
        <p:spPr>
          <a:xfrm>
            <a:off x="7813663"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594360" y="262921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No Disclosures</a:t>
            </a:r>
            <a:endParaRPr/>
          </a:p>
        </p:txBody>
      </p:sp>
      <p:pic>
        <p:nvPicPr>
          <p:cNvPr id="53" name="Shape 53" descr="http://dcafp.org/wp-content/uploads/2018/03/STFM_logo.png"/>
          <p:cNvPicPr preferRelativeResize="0"/>
          <p:nvPr/>
        </p:nvPicPr>
        <p:blipFill rotWithShape="1">
          <a:blip r:embed="rId3">
            <a:alphaModFix/>
          </a:blip>
          <a:srcRect/>
          <a:stretch/>
        </p:blipFill>
        <p:spPr>
          <a:xfrm>
            <a:off x="7429500" y="463551"/>
            <a:ext cx="1506854" cy="1506854"/>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694490" y="97676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Current MR Templates</a:t>
            </a:r>
            <a:endParaRPr/>
          </a:p>
        </p:txBody>
      </p:sp>
      <p:sp>
        <p:nvSpPr>
          <p:cNvPr id="212" name="Shape 212"/>
          <p:cNvSpPr txBox="1">
            <a:spLocks noGrp="1"/>
          </p:cNvSpPr>
          <p:nvPr>
            <p:ph type="body" idx="1"/>
          </p:nvPr>
        </p:nvSpPr>
        <p:spPr>
          <a:xfrm>
            <a:off x="913644" y="2095442"/>
            <a:ext cx="3200400" cy="37124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590"/>
              <a:buFont typeface="Arial"/>
              <a:buChar char="•"/>
            </a:pPr>
            <a:r>
              <a:rPr lang="en-US" sz="2590" b="1" i="0" u="none" strike="noStrike" cap="none">
                <a:solidFill>
                  <a:schemeClr val="dk1"/>
                </a:solidFill>
                <a:latin typeface="Calibri"/>
                <a:ea typeface="Calibri"/>
                <a:cs typeface="Calibri"/>
                <a:sym typeface="Calibri"/>
              </a:rPr>
              <a:t>Case Based (FPI)</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CC</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HPI</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ROS</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DDx</a:t>
            </a:r>
            <a:endParaRPr sz="222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Med hx, Surg hx, Meds, Family hx, Social hx,</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Hospital Course</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Teaching point</a:t>
            </a:r>
            <a:endParaRPr/>
          </a:p>
        </p:txBody>
      </p:sp>
      <p:sp>
        <p:nvSpPr>
          <p:cNvPr id="213" name="Shape 213"/>
          <p:cNvSpPr txBox="1">
            <a:spLocks noGrp="1"/>
          </p:cNvSpPr>
          <p:nvPr>
            <p:ph type="body" idx="2"/>
          </p:nvPr>
        </p:nvSpPr>
        <p:spPr>
          <a:xfrm>
            <a:off x="5334805" y="2050610"/>
            <a:ext cx="3200400" cy="37124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590"/>
              <a:buFont typeface="Arial"/>
              <a:buChar char="•"/>
            </a:pPr>
            <a:r>
              <a:rPr lang="en-US" sz="2590" b="1" i="0" u="none" strike="noStrike" cap="none">
                <a:solidFill>
                  <a:schemeClr val="dk1"/>
                </a:solidFill>
                <a:latin typeface="Calibri"/>
                <a:ea typeface="Calibri"/>
                <a:cs typeface="Calibri"/>
                <a:sym typeface="Calibri"/>
              </a:rPr>
              <a:t>Topic Based</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Epidemiology </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Pathophysiology</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Disease Presentation</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DDx</a:t>
            </a:r>
            <a:endParaRPr sz="222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Workup</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Treatment</a:t>
            </a:r>
            <a:endParaRPr/>
          </a:p>
        </p:txBody>
      </p:sp>
      <p:pic>
        <p:nvPicPr>
          <p:cNvPr id="5" name="Shape 62" descr="http://dcafp.org/wp-content/uploads/2018/03/STFM_logo.png">
            <a:extLst>
              <a:ext uri="{FF2B5EF4-FFF2-40B4-BE49-F238E27FC236}">
                <a16:creationId xmlns:a16="http://schemas.microsoft.com/office/drawing/2014/main" id="{5283D006-455D-43A1-A158-A5E93E7746EA}"/>
              </a:ext>
            </a:extLst>
          </p:cNvPr>
          <p:cNvPicPr preferRelativeResize="0"/>
          <p:nvPr/>
        </p:nvPicPr>
        <p:blipFill rotWithShape="1">
          <a:blip r:embed="rId3">
            <a:alphaModFix/>
          </a:blip>
          <a:srcRect/>
          <a:stretch/>
        </p:blipFill>
        <p:spPr>
          <a:xfrm>
            <a:off x="7956171"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457200" y="11890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Case-Based</a:t>
            </a:r>
            <a:endParaRPr/>
          </a:p>
        </p:txBody>
      </p:sp>
      <p:sp>
        <p:nvSpPr>
          <p:cNvPr id="220" name="Shape 220"/>
          <p:cNvSpPr txBox="1">
            <a:spLocks noGrp="1"/>
          </p:cNvSpPr>
          <p:nvPr>
            <p:ph type="body" idx="1"/>
          </p:nvPr>
        </p:nvSpPr>
        <p:spPr>
          <a:xfrm>
            <a:off x="614657" y="2359610"/>
            <a:ext cx="3200400" cy="37124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590"/>
              <a:buFont typeface="Arial"/>
              <a:buChar char="•"/>
            </a:pPr>
            <a:r>
              <a:rPr lang="en-US" sz="2590" b="1" i="0" u="none" strike="noStrike" cap="none">
                <a:solidFill>
                  <a:schemeClr val="dk1"/>
                </a:solidFill>
                <a:latin typeface="Calibri"/>
                <a:ea typeface="Calibri"/>
                <a:cs typeface="Calibri"/>
                <a:sym typeface="Calibri"/>
              </a:rPr>
              <a:t>Case Based (FPI)</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CC</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HPI</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ROS</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DDx</a:t>
            </a:r>
            <a:endParaRPr sz="222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Med hx, Surg hx, Meds, Family hx, Social hx,</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Hospital Course</a:t>
            </a:r>
            <a:endParaRPr/>
          </a:p>
          <a:p>
            <a:pPr marL="742950" marR="0" lvl="1" indent="-285750" algn="l" rtl="0">
              <a:lnSpc>
                <a:spcPct val="90000"/>
              </a:lnSpc>
              <a:spcBef>
                <a:spcPts val="444"/>
              </a:spcBef>
              <a:spcAft>
                <a:spcPts val="0"/>
              </a:spcAft>
              <a:buClr>
                <a:schemeClr val="dk1"/>
              </a:buClr>
              <a:buSzPts val="2220"/>
              <a:buFont typeface="Arial"/>
              <a:buChar char="–"/>
            </a:pPr>
            <a:r>
              <a:rPr lang="en-US" sz="2220" b="0" i="0" u="none" strike="noStrike" cap="none">
                <a:solidFill>
                  <a:schemeClr val="dk1"/>
                </a:solidFill>
                <a:latin typeface="Calibri"/>
                <a:ea typeface="Calibri"/>
                <a:cs typeface="Calibri"/>
                <a:sym typeface="Calibri"/>
              </a:rPr>
              <a:t>Teaching point</a:t>
            </a:r>
            <a:endParaRPr/>
          </a:p>
        </p:txBody>
      </p:sp>
      <p:grpSp>
        <p:nvGrpSpPr>
          <p:cNvPr id="221" name="Shape 221"/>
          <p:cNvGrpSpPr/>
          <p:nvPr/>
        </p:nvGrpSpPr>
        <p:grpSpPr>
          <a:xfrm>
            <a:off x="867917" y="2455905"/>
            <a:ext cx="7238198" cy="1477328"/>
            <a:chOff x="680484" y="2049826"/>
            <a:chExt cx="7238198" cy="1477328"/>
          </a:xfrm>
        </p:grpSpPr>
        <p:sp>
          <p:nvSpPr>
            <p:cNvPr id="222" name="Shape 222"/>
            <p:cNvSpPr/>
            <p:nvPr/>
          </p:nvSpPr>
          <p:spPr>
            <a:xfrm>
              <a:off x="680484" y="2413591"/>
              <a:ext cx="1775637" cy="680483"/>
            </a:xfrm>
            <a:prstGeom prst="ellipse">
              <a:avLst/>
            </a:prstGeom>
            <a:noFill/>
            <a:ln w="952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3" name="Shape 223"/>
            <p:cNvCxnSpPr/>
            <p:nvPr/>
          </p:nvCxnSpPr>
          <p:spPr>
            <a:xfrm rot="10800000" flipH="1">
              <a:off x="2240968" y="2613746"/>
              <a:ext cx="2205071" cy="202274"/>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224" name="Shape 224"/>
            <p:cNvSpPr txBox="1"/>
            <p:nvPr/>
          </p:nvSpPr>
          <p:spPr>
            <a:xfrm>
              <a:off x="4611956" y="2049826"/>
              <a:ext cx="3306726" cy="1477328"/>
            </a:xfrm>
            <a:prstGeom prst="rect">
              <a:avLst/>
            </a:prstGeom>
            <a:noFill/>
            <a:ln w="9525" cap="flat" cmpd="sng">
              <a:solidFill>
                <a:srgbClr val="FF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Mr. Jones is a 20 year old paraplegic s/p gun shot wound. He lives in the 21217 zip code which  just this week had 6 homicides from shootings…</a:t>
              </a:r>
              <a:endParaRPr/>
            </a:p>
          </p:txBody>
        </p:sp>
      </p:grpSp>
      <p:grpSp>
        <p:nvGrpSpPr>
          <p:cNvPr id="225" name="Shape 225"/>
          <p:cNvGrpSpPr/>
          <p:nvPr/>
        </p:nvGrpSpPr>
        <p:grpSpPr>
          <a:xfrm>
            <a:off x="1094186" y="4707242"/>
            <a:ext cx="7153393" cy="1754326"/>
            <a:chOff x="1459946" y="4349595"/>
            <a:chExt cx="7153393" cy="1754326"/>
          </a:xfrm>
        </p:grpSpPr>
        <p:sp>
          <p:nvSpPr>
            <p:cNvPr id="226" name="Shape 226"/>
            <p:cNvSpPr/>
            <p:nvPr/>
          </p:nvSpPr>
          <p:spPr>
            <a:xfrm>
              <a:off x="1459946" y="4476307"/>
              <a:ext cx="1509823" cy="510362"/>
            </a:xfrm>
            <a:prstGeom prst="ellipse">
              <a:avLst/>
            </a:prstGeom>
            <a:noFill/>
            <a:ln w="9525" cap="flat" cmpd="sng">
              <a:solidFill>
                <a:srgbClr val="00B0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227" name="Shape 227"/>
            <p:cNvCxnSpPr/>
            <p:nvPr/>
          </p:nvCxnSpPr>
          <p:spPr>
            <a:xfrm>
              <a:off x="3429395" y="4731488"/>
              <a:ext cx="1350335" cy="329609"/>
            </a:xfrm>
            <a:prstGeom prst="straightConnector1">
              <a:avLst/>
            </a:prstGeom>
            <a:noFill/>
            <a:ln w="25400" cap="flat" cmpd="sng">
              <a:solidFill>
                <a:srgbClr val="92D050"/>
              </a:solidFill>
              <a:prstDash val="solid"/>
              <a:round/>
              <a:headEnd type="none" w="sm" len="sm"/>
              <a:tailEnd type="stealth" w="med" len="med"/>
            </a:ln>
            <a:effectLst>
              <a:outerShdw blurRad="40000" dist="20000" dir="5400000" rotWithShape="0">
                <a:srgbClr val="000000">
                  <a:alpha val="37647"/>
                </a:srgbClr>
              </a:outerShdw>
            </a:effectLst>
          </p:spPr>
        </p:cxnSp>
        <p:sp>
          <p:nvSpPr>
            <p:cNvPr id="228" name="Shape 228"/>
            <p:cNvSpPr txBox="1"/>
            <p:nvPr/>
          </p:nvSpPr>
          <p:spPr>
            <a:xfrm>
              <a:off x="5104595" y="4349595"/>
              <a:ext cx="3508744" cy="1754326"/>
            </a:xfrm>
            <a:prstGeom prst="rect">
              <a:avLst/>
            </a:prstGeom>
            <a:noFill/>
            <a:ln w="9525" cap="flat" cmpd="sng">
              <a:solidFill>
                <a:srgbClr val="92D05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Social hx: Pt has less than HS education, based on the 2013 health disparities report card 76% of Baltimore city residents w/less than HS education have been told they have HTN.</a:t>
              </a:r>
              <a:endParaRPr/>
            </a:p>
          </p:txBody>
        </p:sp>
      </p:grpSp>
      <p:pic>
        <p:nvPicPr>
          <p:cNvPr id="12" name="Shape 62" descr="http://dcafp.org/wp-content/uploads/2018/03/STFM_logo.png">
            <a:extLst>
              <a:ext uri="{FF2B5EF4-FFF2-40B4-BE49-F238E27FC236}">
                <a16:creationId xmlns:a16="http://schemas.microsoft.com/office/drawing/2014/main" id="{75EF5A9E-D122-4995-895E-1F36A274E428}"/>
              </a:ext>
            </a:extLst>
          </p:cNvPr>
          <p:cNvPicPr preferRelativeResize="0"/>
          <p:nvPr/>
        </p:nvPicPr>
        <p:blipFill rotWithShape="1">
          <a:blip r:embed="rId3">
            <a:alphaModFix/>
          </a:blip>
          <a:srcRect/>
          <a:stretch/>
        </p:blipFill>
        <p:spPr>
          <a:xfrm>
            <a:off x="7837418" y="680613"/>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1"/>
                                        </p:tgtEl>
                                        <p:attrNameLst>
                                          <p:attrName>style.visibility</p:attrName>
                                        </p:attrNameLst>
                                      </p:cBhvr>
                                      <p:to>
                                        <p:strVal val="visible"/>
                                      </p:to>
                                    </p:set>
                                    <p:anim calcmode="lin" valueType="num">
                                      <p:cBhvr additive="base">
                                        <p:cTn id="7" dur="500"/>
                                        <p:tgtEl>
                                          <p:spTgt spid="22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 calcmode="lin" valueType="num">
                                      <p:cBhvr additive="base">
                                        <p:cTn id="12" dur="500"/>
                                        <p:tgtEl>
                                          <p:spTgt spid="2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35" name="Shape 235"/>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noAutofit/>
          </a:bodyPr>
          <a:lstStyle/>
          <a:p>
            <a:pPr marL="342900" marR="0" lvl="0" indent="-165100" algn="l" rtl="0">
              <a:spcBef>
                <a:spcPts val="0"/>
              </a:spcBef>
              <a:spcAft>
                <a:spcPts val="0"/>
              </a:spcAft>
              <a:buClr>
                <a:schemeClr val="dk1"/>
              </a:buClr>
              <a:buSzPts val="2800"/>
              <a:buFont typeface="Arial"/>
              <a:buNone/>
            </a:pPr>
            <a:endParaRPr sz="2800" b="0" i="0" u="none" strike="noStrike" cap="none">
              <a:solidFill>
                <a:schemeClr val="dk1"/>
              </a:solidFill>
              <a:latin typeface="Calibri"/>
              <a:ea typeface="Calibri"/>
              <a:cs typeface="Calibri"/>
              <a:sym typeface="Calibri"/>
            </a:endParaRPr>
          </a:p>
        </p:txBody>
      </p:sp>
      <p:sp>
        <p:nvSpPr>
          <p:cNvPr id="236" name="Shape 2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endParaRPr sz="4400" b="0" i="0" u="none" strike="noStrike" cap="none">
              <a:solidFill>
                <a:schemeClr val="dk1"/>
              </a:solidFill>
              <a:latin typeface="Calibri"/>
              <a:ea typeface="Calibri"/>
              <a:cs typeface="Calibri"/>
              <a:sym typeface="Calibri"/>
            </a:endParaRPr>
          </a:p>
        </p:txBody>
      </p:sp>
      <p:pic>
        <p:nvPicPr>
          <p:cNvPr id="237" name="Shape 237" descr="C:\Users\kreavis\Downloads\IMG_4489.jpg"/>
          <p:cNvPicPr preferRelativeResize="0"/>
          <p:nvPr/>
        </p:nvPicPr>
        <p:blipFill rotWithShape="1">
          <a:blip r:embed="rId3">
            <a:alphaModFix/>
          </a:blip>
          <a:srcRect/>
          <a:stretch/>
        </p:blipFill>
        <p:spPr>
          <a:xfrm>
            <a:off x="428625" y="0"/>
            <a:ext cx="8286750" cy="6858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887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Topic Based</a:t>
            </a:r>
            <a:endParaRPr/>
          </a:p>
        </p:txBody>
      </p:sp>
      <p:sp>
        <p:nvSpPr>
          <p:cNvPr id="244" name="Shape 244"/>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dk1"/>
              </a:buClr>
              <a:buSzPts val="2960"/>
              <a:buFont typeface="Arial"/>
              <a:buChar char="•"/>
            </a:pPr>
            <a:r>
              <a:rPr lang="en-US" sz="2960" b="1" i="0" u="none" strike="noStrike" cap="none">
                <a:solidFill>
                  <a:schemeClr val="dk1"/>
                </a:solidFill>
                <a:latin typeface="Calibri"/>
                <a:ea typeface="Calibri"/>
                <a:cs typeface="Calibri"/>
                <a:sym typeface="Calibri"/>
              </a:rPr>
              <a:t>Topic Based</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Epidemiology </a:t>
            </a:r>
            <a:endParaRPr/>
          </a:p>
          <a:p>
            <a:pPr marL="742950" marR="0" lvl="1" indent="-285750" algn="l" rtl="0">
              <a:lnSpc>
                <a:spcPct val="90000"/>
              </a:lnSpc>
              <a:spcBef>
                <a:spcPts val="518"/>
              </a:spcBef>
              <a:spcAft>
                <a:spcPts val="0"/>
              </a:spcAft>
              <a:buClr>
                <a:srgbClr val="FF0000"/>
              </a:buClr>
              <a:buSzPts val="2590"/>
              <a:buFont typeface="Arial"/>
              <a:buChar char="–"/>
            </a:pPr>
            <a:r>
              <a:rPr lang="en-US" sz="2590" b="0" i="0" u="none" strike="noStrike" cap="none">
                <a:solidFill>
                  <a:srgbClr val="FF0000"/>
                </a:solidFill>
                <a:latin typeface="Calibri"/>
                <a:ea typeface="Calibri"/>
                <a:cs typeface="Calibri"/>
                <a:sym typeface="Calibri"/>
              </a:rPr>
              <a:t>Social Barriers/Disease Prevalence/Cultural Considerations </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Pathophysiology</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Disease Presentation</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DDx</a:t>
            </a:r>
            <a:endParaRPr sz="2590" b="0" i="0" u="none" strike="noStrike" cap="none">
              <a:solidFill>
                <a:schemeClr val="dk1"/>
              </a:solidFill>
              <a:latin typeface="Calibri"/>
              <a:ea typeface="Calibri"/>
              <a:cs typeface="Calibri"/>
              <a:sym typeface="Calibri"/>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Workup</a:t>
            </a:r>
            <a:endParaRPr/>
          </a:p>
          <a:p>
            <a:pPr marL="742950" marR="0" lvl="1" indent="-285750" algn="l" rtl="0">
              <a:lnSpc>
                <a:spcPct val="90000"/>
              </a:lnSpc>
              <a:spcBef>
                <a:spcPts val="518"/>
              </a:spcBef>
              <a:spcAft>
                <a:spcPts val="0"/>
              </a:spcAft>
              <a:buClr>
                <a:schemeClr val="dk1"/>
              </a:buClr>
              <a:buSzPts val="2590"/>
              <a:buFont typeface="Arial"/>
              <a:buChar char="–"/>
            </a:pPr>
            <a:r>
              <a:rPr lang="en-US" sz="2590" b="0" i="0" u="none" strike="noStrike" cap="none">
                <a:solidFill>
                  <a:schemeClr val="dk1"/>
                </a:solidFill>
                <a:latin typeface="Calibri"/>
                <a:ea typeface="Calibri"/>
                <a:cs typeface="Calibri"/>
                <a:sym typeface="Calibri"/>
              </a:rPr>
              <a:t>Treatment</a:t>
            </a:r>
            <a:endParaRPr/>
          </a:p>
          <a:p>
            <a:pPr marL="0" marR="0" lvl="0" indent="0" algn="l" rtl="0">
              <a:lnSpc>
                <a:spcPct val="90000"/>
              </a:lnSpc>
              <a:spcBef>
                <a:spcPts val="592"/>
              </a:spcBef>
              <a:spcAft>
                <a:spcPts val="0"/>
              </a:spcAft>
              <a:buClr>
                <a:schemeClr val="dk1"/>
              </a:buClr>
              <a:buSzPts val="2960"/>
              <a:buFont typeface="Arial"/>
              <a:buNone/>
            </a:pPr>
            <a:endParaRPr sz="2960" b="0" i="0" u="none" strike="noStrike" cap="none">
              <a:solidFill>
                <a:schemeClr val="dk1"/>
              </a:solidFill>
              <a:latin typeface="Calibri"/>
              <a:ea typeface="Calibri"/>
              <a:cs typeface="Calibri"/>
              <a:sym typeface="Calibri"/>
            </a:endParaRPr>
          </a:p>
        </p:txBody>
      </p:sp>
      <p:pic>
        <p:nvPicPr>
          <p:cNvPr id="245" name="Shape 245"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A5827E35-75D4-4DC8-A03F-E3F0A005C0ED}"/>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457200" y="74928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Preceptor Engagement</a:t>
            </a:r>
            <a:endParaRPr/>
          </a:p>
        </p:txBody>
      </p:sp>
      <p:sp>
        <p:nvSpPr>
          <p:cNvPr id="261" name="Shape 261"/>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Create a ‘safe space’ for residents.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Increase preceptor knowledge of local health disparities.</a:t>
            </a:r>
            <a:endParaRPr/>
          </a:p>
          <a:p>
            <a:pPr marL="342900" marR="0" lvl="0" indent="-342900" algn="l" rtl="0">
              <a:spcBef>
                <a:spcPts val="64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Encourage residents to think about reasons patients are ‘non-adherent’ to care plans.</a:t>
            </a:r>
            <a:endParaRPr/>
          </a:p>
          <a:p>
            <a:pPr marL="0" marR="0" lvl="0" indent="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62" name="Shape 262"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29745E06-B53B-4755-9275-F7AF8D562F13}"/>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803068"/>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Preceptor Engagement</a:t>
            </a:r>
            <a:endParaRPr/>
          </a:p>
        </p:txBody>
      </p:sp>
      <p:sp>
        <p:nvSpPr>
          <p:cNvPr id="269" name="Shape 269"/>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a:solidFill>
                  <a:schemeClr val="dk1"/>
                </a:solidFill>
                <a:latin typeface="Calibri"/>
                <a:ea typeface="Calibri"/>
                <a:cs typeface="Calibri"/>
                <a:sym typeface="Calibri"/>
              </a:rPr>
              <a:t>During precepting: ask residents to consider:</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Where the patient lives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The health statistics in that area</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Whether the patient can afford prescribed meds</a:t>
            </a:r>
            <a:endParaRPr/>
          </a:p>
          <a:p>
            <a:pPr marL="742950" marR="0" lvl="1" indent="-285750" algn="l" rtl="0">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Whether patients have the means to institute the recommended ‘lifestyle changes’</a:t>
            </a:r>
            <a:endParaRPr/>
          </a:p>
          <a:p>
            <a:pPr marL="342900" marR="0" lvl="0" indent="-139700" algn="l" rtl="0">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270" name="Shape 270"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8CF37E2E-4655-4655-9A49-165B14CB7CFF}"/>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C7FAD-E74E-4E0B-B23E-897F376D0594}"/>
              </a:ext>
            </a:extLst>
          </p:cNvPr>
          <p:cNvSpPr>
            <a:spLocks noGrp="1"/>
          </p:cNvSpPr>
          <p:nvPr>
            <p:ph type="title"/>
          </p:nvPr>
        </p:nvSpPr>
        <p:spPr/>
        <p:txBody>
          <a:bodyPr/>
          <a:lstStyle/>
          <a:p>
            <a:r>
              <a:rPr lang="en-US" dirty="0"/>
              <a:t>Future Plans</a:t>
            </a:r>
          </a:p>
        </p:txBody>
      </p:sp>
      <p:sp>
        <p:nvSpPr>
          <p:cNvPr id="3" name="Text Placeholder 2">
            <a:extLst>
              <a:ext uri="{FF2B5EF4-FFF2-40B4-BE49-F238E27FC236}">
                <a16:creationId xmlns:a16="http://schemas.microsoft.com/office/drawing/2014/main" id="{CD862AF1-16AE-4DAA-A6C7-CB7518AC61E1}"/>
              </a:ext>
            </a:extLst>
          </p:cNvPr>
          <p:cNvSpPr>
            <a:spLocks noGrp="1"/>
          </p:cNvSpPr>
          <p:nvPr>
            <p:ph type="body" idx="1"/>
          </p:nvPr>
        </p:nvSpPr>
        <p:spPr>
          <a:xfrm>
            <a:off x="706581" y="2006842"/>
            <a:ext cx="8229600" cy="4095571"/>
          </a:xfrm>
        </p:spPr>
        <p:txBody>
          <a:bodyPr/>
          <a:lstStyle/>
          <a:p>
            <a:r>
              <a:rPr lang="en-US" dirty="0"/>
              <a:t>Partnership with community leaders</a:t>
            </a:r>
          </a:p>
          <a:p>
            <a:r>
              <a:rPr lang="en-US" dirty="0"/>
              <a:t>Focused home visits</a:t>
            </a:r>
          </a:p>
          <a:p>
            <a:r>
              <a:rPr lang="en-US" dirty="0"/>
              <a:t>Neighborhood walking tours</a:t>
            </a:r>
          </a:p>
          <a:p>
            <a:r>
              <a:rPr lang="en-US" dirty="0"/>
              <a:t>Patient panel discussions</a:t>
            </a:r>
          </a:p>
          <a:p>
            <a:r>
              <a:rPr lang="en-US" dirty="0"/>
              <a:t>Patient and community advisory boards</a:t>
            </a:r>
          </a:p>
          <a:p>
            <a:r>
              <a:rPr lang="en-US" dirty="0"/>
              <a:t>Racial caucusing of residents and faculty</a:t>
            </a:r>
          </a:p>
          <a:p>
            <a:pPr marL="25400" indent="0">
              <a:buNone/>
            </a:pPr>
            <a:endParaRPr lang="en-US" dirty="0"/>
          </a:p>
        </p:txBody>
      </p:sp>
      <p:pic>
        <p:nvPicPr>
          <p:cNvPr id="4" name="Shape 62" descr="http://dcafp.org/wp-content/uploads/2018/03/STFM_logo.png">
            <a:extLst>
              <a:ext uri="{FF2B5EF4-FFF2-40B4-BE49-F238E27FC236}">
                <a16:creationId xmlns:a16="http://schemas.microsoft.com/office/drawing/2014/main" id="{6BB36F0F-6595-4665-88E0-4DC06DD73C82}"/>
              </a:ext>
            </a:extLst>
          </p:cNvPr>
          <p:cNvPicPr preferRelativeResize="0"/>
          <p:nvPr/>
        </p:nvPicPr>
        <p:blipFill rotWithShape="1">
          <a:blip r:embed="rId3">
            <a:alphaModFix/>
          </a:blip>
          <a:srcRect/>
          <a:stretch/>
        </p:blipFill>
        <p:spPr>
          <a:xfrm>
            <a:off x="7766165" y="538113"/>
            <a:ext cx="857250" cy="857250"/>
          </a:xfrm>
          <a:prstGeom prst="rect">
            <a:avLst/>
          </a:prstGeom>
          <a:noFill/>
          <a:ln w="9525" cap="flat" cmpd="sng">
            <a:solidFill>
              <a:schemeClr val="lt1"/>
            </a:solidFill>
            <a:prstDash val="solid"/>
            <a:round/>
            <a:headEnd type="none" w="sm" len="sm"/>
            <a:tailEnd type="none" w="sm" len="sm"/>
          </a:ln>
        </p:spPr>
      </p:pic>
      <p:pic>
        <p:nvPicPr>
          <p:cNvPr id="5" name="Shape 270" descr="image001">
            <a:extLst>
              <a:ext uri="{FF2B5EF4-FFF2-40B4-BE49-F238E27FC236}">
                <a16:creationId xmlns:a16="http://schemas.microsoft.com/office/drawing/2014/main" id="{AF70D520-1185-4D53-93D1-C36254D09897}"/>
              </a:ext>
            </a:extLst>
          </p:cNvPr>
          <p:cNvPicPr preferRelativeResize="0"/>
          <p:nvPr/>
        </p:nvPicPr>
        <p:blipFill rotWithShape="1">
          <a:blip r:embed="rId4">
            <a:alphaModFix/>
          </a:blip>
          <a:srcRect/>
          <a:stretch/>
        </p:blipFill>
        <p:spPr>
          <a:xfrm>
            <a:off x="1003630" y="655023"/>
            <a:ext cx="1771650" cy="465137"/>
          </a:xfrm>
          <a:prstGeom prst="rect">
            <a:avLst/>
          </a:prstGeom>
          <a:noFill/>
          <a:ln>
            <a:noFill/>
          </a:ln>
        </p:spPr>
      </p:pic>
    </p:spTree>
    <p:extLst>
      <p:ext uri="{BB962C8B-B14F-4D97-AF65-F5344CB8AC3E}">
        <p14:creationId xmlns:p14="http://schemas.microsoft.com/office/powerpoint/2010/main" val="35500812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Questions?</a:t>
            </a:r>
            <a:endParaRPr dirty="0"/>
          </a:p>
        </p:txBody>
      </p:sp>
      <p:sp>
        <p:nvSpPr>
          <p:cNvPr id="285" name="Shape 28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rgbClr val="888888"/>
              </a:buClr>
              <a:buSzPts val="3200"/>
              <a:buFont typeface="Arial"/>
              <a:buNone/>
            </a:pPr>
            <a:r>
              <a:rPr lang="en-US" sz="3200" b="0" i="0" u="none" strike="noStrike" cap="none" dirty="0">
                <a:solidFill>
                  <a:srgbClr val="888888"/>
                </a:solidFill>
                <a:latin typeface="Calibri"/>
                <a:ea typeface="Calibri"/>
                <a:cs typeface="Calibri"/>
                <a:sym typeface="Calibri"/>
              </a:rPr>
              <a:t>Thank You!</a:t>
            </a:r>
            <a:endParaRPr dirty="0"/>
          </a:p>
          <a:p>
            <a:pPr marL="0" marR="0" lvl="0" indent="0" algn="ctr" rtl="0">
              <a:spcBef>
                <a:spcPts val="640"/>
              </a:spcBef>
              <a:spcAft>
                <a:spcPts val="0"/>
              </a:spcAft>
              <a:buClr>
                <a:srgbClr val="888888"/>
              </a:buClr>
              <a:buSzPts val="3200"/>
              <a:buFont typeface="Arial"/>
              <a:buNone/>
            </a:pPr>
            <a:r>
              <a:rPr lang="en-US" sz="3200" b="0" i="0" u="none" strike="noStrike" cap="none" dirty="0">
                <a:solidFill>
                  <a:srgbClr val="888888"/>
                </a:solidFill>
                <a:latin typeface="Calibri"/>
                <a:ea typeface="Calibri"/>
                <a:cs typeface="Calibri"/>
                <a:sym typeface="Calibri"/>
              </a:rPr>
              <a:t>Please fill out your evaluations.</a:t>
            </a:r>
            <a:endParaRPr dirty="0"/>
          </a:p>
        </p:txBody>
      </p:sp>
      <p:pic>
        <p:nvPicPr>
          <p:cNvPr id="4" name="Shape 62" descr="http://dcafp.org/wp-content/uploads/2018/03/STFM_logo.png">
            <a:extLst>
              <a:ext uri="{FF2B5EF4-FFF2-40B4-BE49-F238E27FC236}">
                <a16:creationId xmlns:a16="http://schemas.microsoft.com/office/drawing/2014/main" id="{E1C95CA1-7E06-453E-8BDD-3031EDFE878C}"/>
              </a:ext>
            </a:extLst>
          </p:cNvPr>
          <p:cNvPicPr preferRelativeResize="0"/>
          <p:nvPr/>
        </p:nvPicPr>
        <p:blipFill rotWithShape="1">
          <a:blip r:embed="rId3">
            <a:alphaModFix/>
          </a:blip>
          <a:srcRect/>
          <a:stretch/>
        </p:blipFill>
        <p:spPr>
          <a:xfrm>
            <a:off x="7837418" y="573734"/>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887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dirty="0">
                <a:solidFill>
                  <a:schemeClr val="dk1"/>
                </a:solidFill>
                <a:latin typeface="Calibri"/>
                <a:ea typeface="Calibri"/>
                <a:cs typeface="Calibri"/>
                <a:sym typeface="Calibri"/>
              </a:rPr>
              <a:t>References</a:t>
            </a:r>
            <a:endParaRPr dirty="0"/>
          </a:p>
        </p:txBody>
      </p:sp>
      <p:sp>
        <p:nvSpPr>
          <p:cNvPr id="292" name="Shape 292"/>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3200"/>
              <a:buFont typeface="Arial"/>
              <a:buChar char="•"/>
            </a:pPr>
            <a:r>
              <a:rPr lang="en-US" sz="3200" b="0" i="0" u="none" strike="noStrike" cap="none" dirty="0">
                <a:solidFill>
                  <a:schemeClr val="dk1"/>
                </a:solidFill>
                <a:latin typeface="Calibri"/>
                <a:ea typeface="Calibri"/>
                <a:cs typeface="Calibri"/>
                <a:sym typeface="Calibri"/>
              </a:rPr>
              <a:t>Jones CP.  Systems of Power, Axes of Inequity:  Parallels, Intersections, Braiding the Strands.  </a:t>
            </a:r>
            <a:r>
              <a:rPr lang="en-US" sz="3200" b="1" i="1" u="none" strike="noStrike" cap="none" dirty="0">
                <a:solidFill>
                  <a:schemeClr val="dk1"/>
                </a:solidFill>
                <a:latin typeface="Calibri"/>
                <a:ea typeface="Calibri"/>
                <a:cs typeface="Calibri"/>
                <a:sym typeface="Calibri"/>
              </a:rPr>
              <a:t>Medical Care </a:t>
            </a:r>
            <a:r>
              <a:rPr lang="en-US" sz="3200" b="1" i="0" u="none" strike="noStrike" cap="none" dirty="0">
                <a:solidFill>
                  <a:schemeClr val="dk1"/>
                </a:solidFill>
                <a:latin typeface="Calibri"/>
                <a:ea typeface="Calibri"/>
                <a:cs typeface="Calibri"/>
                <a:sym typeface="Calibri"/>
              </a:rPr>
              <a:t>2014;52(10)</a:t>
            </a:r>
            <a:r>
              <a:rPr lang="en-US" sz="3200" b="1" i="0" u="none" strike="noStrike" cap="none" dirty="0" err="1">
                <a:solidFill>
                  <a:schemeClr val="dk1"/>
                </a:solidFill>
                <a:latin typeface="Calibri"/>
                <a:ea typeface="Calibri"/>
                <a:cs typeface="Calibri"/>
                <a:sym typeface="Calibri"/>
              </a:rPr>
              <a:t>Suppl</a:t>
            </a:r>
            <a:r>
              <a:rPr lang="en-US" sz="3200" b="1" i="0" u="none" strike="noStrike" cap="none" dirty="0">
                <a:solidFill>
                  <a:schemeClr val="dk1"/>
                </a:solidFill>
                <a:latin typeface="Calibri"/>
                <a:ea typeface="Calibri"/>
                <a:cs typeface="Calibri"/>
                <a:sym typeface="Calibri"/>
              </a:rPr>
              <a:t> 3:S71-S75.</a:t>
            </a:r>
            <a:endParaRPr dirty="0"/>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a:p>
            <a:pPr marL="342900" marR="0" lvl="0" indent="-139700" algn="l" rtl="0">
              <a:spcBef>
                <a:spcPts val="640"/>
              </a:spcBef>
              <a:spcAft>
                <a:spcPts val="0"/>
              </a:spcAft>
              <a:buClr>
                <a:schemeClr val="dk1"/>
              </a:buClr>
              <a:buSzPts val="3200"/>
              <a:buFont typeface="Arial"/>
              <a:buNone/>
            </a:pPr>
            <a:endParaRPr sz="3200" b="0" i="0" u="none" strike="noStrike" cap="none" dirty="0">
              <a:solidFill>
                <a:schemeClr val="dk1"/>
              </a:solidFill>
              <a:latin typeface="Calibri"/>
              <a:ea typeface="Calibri"/>
              <a:cs typeface="Calibri"/>
              <a:sym typeface="Calibri"/>
            </a:endParaRPr>
          </a:p>
        </p:txBody>
      </p:sp>
      <p:pic>
        <p:nvPicPr>
          <p:cNvPr id="293" name="Shape 293"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Shape 251"/>
          <p:cNvSpPr txBox="1">
            <a:spLocks noGrp="1"/>
          </p:cNvSpPr>
          <p:nvPr>
            <p:ph type="body" idx="1"/>
          </p:nvPr>
        </p:nvSpPr>
        <p:spPr>
          <a:xfrm>
            <a:off x="1499667" y="2326333"/>
            <a:ext cx="3200400" cy="37124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170"/>
              <a:buFont typeface="Arial"/>
              <a:buChar char="•"/>
            </a:pPr>
            <a:r>
              <a:rPr lang="en-US" sz="2170" b="0" i="0" u="none" strike="noStrike" cap="none" dirty="0">
                <a:solidFill>
                  <a:schemeClr val="dk1"/>
                </a:solidFill>
                <a:latin typeface="Calibri"/>
                <a:ea typeface="Calibri"/>
                <a:cs typeface="Calibri"/>
                <a:sym typeface="Calibri"/>
              </a:rPr>
              <a:t>Patient panel discussions</a:t>
            </a:r>
            <a:endParaRPr dirty="0"/>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dirty="0">
                <a:solidFill>
                  <a:schemeClr val="dk1"/>
                </a:solidFill>
                <a:latin typeface="Calibri"/>
                <a:ea typeface="Calibri"/>
                <a:cs typeface="Calibri"/>
                <a:sym typeface="Calibri"/>
              </a:rPr>
              <a:t>Interactions with the healthcare system</a:t>
            </a:r>
            <a:endParaRPr dirty="0"/>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dirty="0">
                <a:solidFill>
                  <a:schemeClr val="dk1"/>
                </a:solidFill>
                <a:latin typeface="Calibri"/>
                <a:ea typeface="Calibri"/>
                <a:cs typeface="Calibri"/>
                <a:sym typeface="Calibri"/>
              </a:rPr>
              <a:t>Interactions with police/authority</a:t>
            </a:r>
            <a:endParaRPr dirty="0"/>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dirty="0">
                <a:solidFill>
                  <a:schemeClr val="dk1"/>
                </a:solidFill>
                <a:latin typeface="Calibri"/>
                <a:ea typeface="Calibri"/>
                <a:cs typeface="Calibri"/>
                <a:sym typeface="Calibri"/>
              </a:rPr>
              <a:t>Mistrust of the healthcare system</a:t>
            </a:r>
            <a:endParaRPr dirty="0"/>
          </a:p>
          <a:p>
            <a:pPr marL="342900" marR="0" lvl="0" indent="-342900" algn="l" rtl="0">
              <a:lnSpc>
                <a:spcPct val="80000"/>
              </a:lnSpc>
              <a:spcBef>
                <a:spcPts val="434"/>
              </a:spcBef>
              <a:spcAft>
                <a:spcPts val="0"/>
              </a:spcAft>
              <a:buClr>
                <a:schemeClr val="dk1"/>
              </a:buClr>
              <a:buSzPts val="2170"/>
              <a:buFont typeface="Arial"/>
              <a:buChar char="•"/>
            </a:pPr>
            <a:r>
              <a:rPr lang="en-US" sz="2170" b="0" i="0" u="none" strike="noStrike" cap="none" dirty="0">
                <a:solidFill>
                  <a:schemeClr val="dk1"/>
                </a:solidFill>
                <a:latin typeface="Calibri"/>
                <a:ea typeface="Calibri"/>
                <a:cs typeface="Calibri"/>
                <a:sym typeface="Calibri"/>
              </a:rPr>
              <a:t>Intention of home visits</a:t>
            </a:r>
            <a:endParaRPr dirty="0"/>
          </a:p>
        </p:txBody>
      </p:sp>
      <p:sp>
        <p:nvSpPr>
          <p:cNvPr id="252" name="Shape 252"/>
          <p:cNvSpPr txBox="1">
            <a:spLocks noGrp="1"/>
          </p:cNvSpPr>
          <p:nvPr>
            <p:ph type="body" idx="2"/>
          </p:nvPr>
        </p:nvSpPr>
        <p:spPr>
          <a:xfrm>
            <a:off x="4820928" y="2306404"/>
            <a:ext cx="3377184" cy="3712464"/>
          </a:xfrm>
          <a:prstGeom prst="rect">
            <a:avLst/>
          </a:prstGeom>
          <a:noFill/>
          <a:ln>
            <a:noFill/>
          </a:ln>
        </p:spPr>
        <p:txBody>
          <a:bodyPr spcFirstLastPara="1" wrap="square" lIns="91425" tIns="45700" rIns="91425" bIns="45700" anchor="t" anchorCtr="0">
            <a:noAutofit/>
          </a:bodyPr>
          <a:lstStyle/>
          <a:p>
            <a:pPr marL="342900" marR="0" lvl="0" indent="-342900" algn="l" rtl="0">
              <a:lnSpc>
                <a:spcPct val="80000"/>
              </a:lnSpc>
              <a:spcBef>
                <a:spcPts val="0"/>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Invited speakers</a:t>
            </a:r>
            <a:endParaRPr/>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a:solidFill>
                  <a:schemeClr val="dk1"/>
                </a:solidFill>
                <a:latin typeface="Calibri"/>
                <a:ea typeface="Calibri"/>
                <a:cs typeface="Calibri"/>
                <a:sym typeface="Calibri"/>
              </a:rPr>
              <a:t>Social workers</a:t>
            </a:r>
            <a:endParaRPr/>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a:solidFill>
                  <a:schemeClr val="dk1"/>
                </a:solidFill>
                <a:latin typeface="Calibri"/>
                <a:ea typeface="Calibri"/>
                <a:cs typeface="Calibri"/>
                <a:sym typeface="Calibri"/>
              </a:rPr>
              <a:t>Community leaders</a:t>
            </a:r>
            <a:endParaRPr/>
          </a:p>
          <a:p>
            <a:pPr marL="742950" marR="0" lvl="1" indent="-285750" algn="l" rtl="0">
              <a:lnSpc>
                <a:spcPct val="80000"/>
              </a:lnSpc>
              <a:spcBef>
                <a:spcPts val="403"/>
              </a:spcBef>
              <a:spcAft>
                <a:spcPts val="0"/>
              </a:spcAft>
              <a:buClr>
                <a:schemeClr val="dk1"/>
              </a:buClr>
              <a:buSzPts val="2015"/>
              <a:buFont typeface="Arial"/>
              <a:buChar char="–"/>
            </a:pPr>
            <a:r>
              <a:rPr lang="en-US" sz="2015" b="0" i="0" u="none" strike="noStrike" cap="none">
                <a:solidFill>
                  <a:schemeClr val="dk1"/>
                </a:solidFill>
                <a:latin typeface="Calibri"/>
                <a:ea typeface="Calibri"/>
                <a:cs typeface="Calibri"/>
                <a:sym typeface="Calibri"/>
              </a:rPr>
              <a:t>Community resources</a:t>
            </a:r>
            <a:endParaRPr/>
          </a:p>
          <a:p>
            <a:pPr marL="342900" marR="0" lvl="0" indent="-342900" algn="l" rtl="0">
              <a:lnSpc>
                <a:spcPct val="80000"/>
              </a:lnSpc>
              <a:spcBef>
                <a:spcPts val="434"/>
              </a:spcBef>
              <a:spcAft>
                <a:spcPts val="0"/>
              </a:spcAft>
              <a:buClr>
                <a:schemeClr val="dk1"/>
              </a:buClr>
              <a:buSzPts val="2170"/>
              <a:buFont typeface="Arial"/>
              <a:buChar char="•"/>
            </a:pPr>
            <a:r>
              <a:rPr lang="en-US" sz="2170" b="0" i="0" u="none" strike="noStrike" cap="none">
                <a:solidFill>
                  <a:schemeClr val="dk1"/>
                </a:solidFill>
                <a:latin typeface="Calibri"/>
                <a:ea typeface="Calibri"/>
                <a:cs typeface="Calibri"/>
                <a:sym typeface="Calibri"/>
              </a:rPr>
              <a:t>Community engagement</a:t>
            </a:r>
            <a:endParaRPr/>
          </a:p>
          <a:p>
            <a:pPr marL="742950" marR="0" lvl="1" indent="-285750" algn="l" rtl="0">
              <a:lnSpc>
                <a:spcPct val="80000"/>
              </a:lnSpc>
              <a:spcBef>
                <a:spcPts val="387"/>
              </a:spcBef>
              <a:spcAft>
                <a:spcPts val="0"/>
              </a:spcAft>
              <a:buClr>
                <a:schemeClr val="dk1"/>
              </a:buClr>
              <a:buSzPts val="1937"/>
              <a:buFont typeface="Arial"/>
              <a:buChar char="–"/>
            </a:pPr>
            <a:r>
              <a:rPr lang="en-US" sz="1937" b="0" i="0" u="none" strike="noStrike" cap="none">
                <a:solidFill>
                  <a:schemeClr val="dk1"/>
                </a:solidFill>
                <a:latin typeface="Calibri"/>
                <a:ea typeface="Calibri"/>
                <a:cs typeface="Calibri"/>
                <a:sym typeface="Calibri"/>
              </a:rPr>
              <a:t>Neighborhoods – truly meeting patients where they are</a:t>
            </a:r>
            <a:endParaRPr/>
          </a:p>
          <a:p>
            <a:pPr marL="742950" marR="0" lvl="1" indent="-285750" algn="l" rtl="0">
              <a:lnSpc>
                <a:spcPct val="80000"/>
              </a:lnSpc>
              <a:spcBef>
                <a:spcPts val="387"/>
              </a:spcBef>
              <a:spcAft>
                <a:spcPts val="0"/>
              </a:spcAft>
              <a:buClr>
                <a:schemeClr val="dk1"/>
              </a:buClr>
              <a:buSzPts val="1937"/>
              <a:buFont typeface="Arial"/>
              <a:buChar char="–"/>
            </a:pPr>
            <a:r>
              <a:rPr lang="en-US" sz="1937" b="0" i="0" u="none" strike="noStrike" cap="none">
                <a:solidFill>
                  <a:schemeClr val="dk1"/>
                </a:solidFill>
                <a:latin typeface="Calibri"/>
                <a:ea typeface="Calibri"/>
                <a:cs typeface="Calibri"/>
                <a:sym typeface="Calibri"/>
              </a:rPr>
              <a:t>Visiting churches</a:t>
            </a:r>
            <a:endParaRPr/>
          </a:p>
          <a:p>
            <a:pPr marL="742950" marR="0" lvl="1" indent="-285750" algn="l" rtl="0">
              <a:lnSpc>
                <a:spcPct val="80000"/>
              </a:lnSpc>
              <a:spcBef>
                <a:spcPts val="387"/>
              </a:spcBef>
              <a:spcAft>
                <a:spcPts val="0"/>
              </a:spcAft>
              <a:buClr>
                <a:schemeClr val="dk1"/>
              </a:buClr>
              <a:buSzPts val="1937"/>
              <a:buFont typeface="Arial"/>
              <a:buChar char="–"/>
            </a:pPr>
            <a:r>
              <a:rPr lang="en-US" sz="1937" b="0" i="0" u="none" strike="noStrike" cap="none">
                <a:solidFill>
                  <a:schemeClr val="dk1"/>
                </a:solidFill>
                <a:latin typeface="Calibri"/>
                <a:ea typeface="Calibri"/>
                <a:cs typeface="Calibri"/>
                <a:sym typeface="Calibri"/>
              </a:rPr>
              <a:t>Health fairs</a:t>
            </a:r>
            <a:endParaRPr/>
          </a:p>
          <a:p>
            <a:pPr marL="742950" marR="0" lvl="1" indent="-285750" algn="l" rtl="0">
              <a:lnSpc>
                <a:spcPct val="80000"/>
              </a:lnSpc>
              <a:spcBef>
                <a:spcPts val="387"/>
              </a:spcBef>
              <a:spcAft>
                <a:spcPts val="0"/>
              </a:spcAft>
              <a:buClr>
                <a:schemeClr val="dk1"/>
              </a:buClr>
              <a:buSzPts val="1937"/>
              <a:buFont typeface="Arial"/>
              <a:buChar char="–"/>
            </a:pPr>
            <a:r>
              <a:rPr lang="en-US" sz="1937" b="0" i="0" u="none" strike="noStrike" cap="none">
                <a:solidFill>
                  <a:schemeClr val="dk1"/>
                </a:solidFill>
                <a:latin typeface="Calibri"/>
                <a:ea typeface="Calibri"/>
                <a:cs typeface="Calibri"/>
                <a:sym typeface="Calibri"/>
              </a:rPr>
              <a:t>Jails</a:t>
            </a:r>
            <a:endParaRPr/>
          </a:p>
        </p:txBody>
      </p:sp>
      <p:sp>
        <p:nvSpPr>
          <p:cNvPr id="253" name="Shape 253"/>
          <p:cNvSpPr txBox="1">
            <a:spLocks noGrp="1"/>
          </p:cNvSpPr>
          <p:nvPr>
            <p:ph type="title"/>
          </p:nvPr>
        </p:nvSpPr>
        <p:spPr>
          <a:xfrm>
            <a:off x="510099" y="1083240"/>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Personal Interactions</a:t>
            </a:r>
            <a:endParaRPr/>
          </a:p>
        </p:txBody>
      </p:sp>
      <p:pic>
        <p:nvPicPr>
          <p:cNvPr id="6" name="Shape 62" descr="http://dcafp.org/wp-content/uploads/2018/03/STFM_logo.png">
            <a:extLst>
              <a:ext uri="{FF2B5EF4-FFF2-40B4-BE49-F238E27FC236}">
                <a16:creationId xmlns:a16="http://schemas.microsoft.com/office/drawing/2014/main" id="{7B3BE80A-7AB3-4069-96C4-68932D5AF818}"/>
              </a:ext>
            </a:extLst>
          </p:cNvPr>
          <p:cNvPicPr preferRelativeResize="0"/>
          <p:nvPr/>
        </p:nvPicPr>
        <p:blipFill rotWithShape="1">
          <a:blip r:embed="rId3">
            <a:alphaModFix/>
          </a:blip>
          <a:srcRect/>
          <a:stretch/>
        </p:blipFill>
        <p:spPr>
          <a:xfrm>
            <a:off x="7849293" y="5988875"/>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685806" y="822276"/>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Objectives	</a:t>
            </a:r>
            <a:endParaRPr/>
          </a:p>
        </p:txBody>
      </p:sp>
      <p:sp>
        <p:nvSpPr>
          <p:cNvPr id="60" name="Shape 60"/>
          <p:cNvSpPr txBox="1">
            <a:spLocks noGrp="1"/>
          </p:cNvSpPr>
          <p:nvPr>
            <p:ph type="body" idx="1"/>
          </p:nvPr>
        </p:nvSpPr>
        <p:spPr>
          <a:xfrm>
            <a:off x="598718" y="2030592"/>
            <a:ext cx="8229600" cy="4095571"/>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Clr>
                <a:schemeClr val="dk1"/>
              </a:buClr>
              <a:buSzPts val="2720"/>
              <a:buFont typeface="Arial"/>
              <a:buNone/>
            </a:pPr>
            <a:r>
              <a:rPr lang="en-US" sz="2720" b="0" i="0" u="none" strike="noStrike" cap="none" dirty="0">
                <a:solidFill>
                  <a:schemeClr val="dk1"/>
                </a:solidFill>
                <a:latin typeface="Calibri"/>
                <a:ea typeface="Calibri"/>
                <a:cs typeface="Calibri"/>
                <a:sym typeface="Calibri"/>
              </a:rPr>
              <a:t>On completion of this session, participants should be able to:</a:t>
            </a:r>
            <a:endParaRPr dirty="0"/>
          </a:p>
          <a:p>
            <a:pPr marL="0" marR="0" lvl="0" indent="172720" algn="l" rtl="0">
              <a:lnSpc>
                <a:spcPct val="80000"/>
              </a:lnSpc>
              <a:spcBef>
                <a:spcPts val="544"/>
              </a:spcBef>
              <a:spcAft>
                <a:spcPts val="0"/>
              </a:spcAft>
              <a:buClr>
                <a:schemeClr val="dk1"/>
              </a:buClr>
              <a:buSzPts val="2720"/>
              <a:buFont typeface="Arial"/>
              <a:buNone/>
            </a:pPr>
            <a:endParaRPr sz="2720" b="0" i="0" u="none" strike="noStrike" cap="none" dirty="0">
              <a:solidFill>
                <a:schemeClr val="dk1"/>
              </a:solidFill>
              <a:latin typeface="Calibri"/>
              <a:ea typeface="Calibri"/>
              <a:cs typeface="Calibri"/>
              <a:sym typeface="Calibri"/>
            </a:endParaRPr>
          </a:p>
          <a:p>
            <a:pPr marL="342900" marR="0" lvl="0" indent="-342900" algn="l" rtl="0">
              <a:lnSpc>
                <a:spcPct val="80000"/>
              </a:lnSpc>
              <a:spcBef>
                <a:spcPts val="544"/>
              </a:spcBef>
              <a:spcAft>
                <a:spcPts val="0"/>
              </a:spcAft>
              <a:buClr>
                <a:schemeClr val="dk1"/>
              </a:buClr>
              <a:buSzPts val="2720"/>
              <a:buFont typeface="Calibri"/>
              <a:buAutoNum type="arabicPeriod"/>
            </a:pPr>
            <a:r>
              <a:rPr lang="en-US" sz="2720" b="0" i="0" u="none" strike="noStrike" cap="none" dirty="0">
                <a:solidFill>
                  <a:schemeClr val="dk1"/>
                </a:solidFill>
                <a:latin typeface="Calibri"/>
                <a:ea typeface="Calibri"/>
                <a:cs typeface="Calibri"/>
                <a:sym typeface="Calibri"/>
              </a:rPr>
              <a:t>Define social justice and how it relates to patients and provision of healthcare. </a:t>
            </a:r>
            <a:endParaRPr dirty="0"/>
          </a:p>
          <a:p>
            <a:pPr marL="342900" marR="0" lvl="0" indent="-342900" algn="l" rtl="0">
              <a:lnSpc>
                <a:spcPct val="80000"/>
              </a:lnSpc>
              <a:spcBef>
                <a:spcPts val="544"/>
              </a:spcBef>
              <a:spcAft>
                <a:spcPts val="0"/>
              </a:spcAft>
              <a:buClr>
                <a:schemeClr val="dk1"/>
              </a:buClr>
              <a:buSzPts val="2720"/>
              <a:buFont typeface="Calibri"/>
              <a:buAutoNum type="arabicPeriod"/>
            </a:pPr>
            <a:r>
              <a:rPr lang="en-US" sz="2720" b="0" i="0" u="none" strike="noStrike" cap="none" dirty="0">
                <a:solidFill>
                  <a:schemeClr val="dk1"/>
                </a:solidFill>
                <a:latin typeface="Calibri"/>
                <a:ea typeface="Calibri"/>
                <a:cs typeface="Calibri"/>
                <a:sym typeface="Calibri"/>
              </a:rPr>
              <a:t>Identify strategies for creating a social justice curriculum.</a:t>
            </a:r>
            <a:endParaRPr dirty="0"/>
          </a:p>
          <a:p>
            <a:pPr marL="342900" marR="0" lvl="0" indent="-342900" algn="l" rtl="0">
              <a:lnSpc>
                <a:spcPct val="80000"/>
              </a:lnSpc>
              <a:spcBef>
                <a:spcPts val="544"/>
              </a:spcBef>
              <a:spcAft>
                <a:spcPts val="0"/>
              </a:spcAft>
              <a:buClr>
                <a:schemeClr val="dk1"/>
              </a:buClr>
              <a:buSzPts val="2720"/>
              <a:buFont typeface="Calibri"/>
              <a:buAutoNum type="arabicPeriod"/>
            </a:pPr>
            <a:r>
              <a:rPr lang="en-US" sz="2720" b="0" i="0" u="none" strike="noStrike" cap="none" dirty="0">
                <a:solidFill>
                  <a:schemeClr val="dk1"/>
                </a:solidFill>
                <a:latin typeface="Calibri"/>
                <a:ea typeface="Calibri"/>
                <a:cs typeface="Calibri"/>
                <a:sym typeface="Calibri"/>
              </a:rPr>
              <a:t>Apply strategies for curriculum implementation within the context of clinical care and community involvement.</a:t>
            </a:r>
            <a:endParaRPr dirty="0"/>
          </a:p>
        </p:txBody>
      </p:sp>
      <p:pic>
        <p:nvPicPr>
          <p:cNvPr id="61" name="Shape 61"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62" name="Shape 62" descr="http://dcafp.org/wp-content/uploads/2018/03/STFM_logo.png"/>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511630" y="658986"/>
            <a:ext cx="854075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3300"/>
              <a:buFont typeface="Calibri"/>
              <a:buNone/>
            </a:pPr>
            <a:r>
              <a:rPr lang="en-US" sz="3300" b="1" i="1" u="none" strike="noStrike" cap="none">
                <a:solidFill>
                  <a:schemeClr val="dk1"/>
                </a:solidFill>
                <a:latin typeface="Calibri"/>
                <a:ea typeface="Calibri"/>
                <a:cs typeface="Calibri"/>
                <a:sym typeface="Calibri"/>
              </a:rPr>
              <a:t>Coming Together During a Time of Uncertainty </a:t>
            </a:r>
            <a:endParaRPr/>
          </a:p>
        </p:txBody>
      </p:sp>
      <p:sp>
        <p:nvSpPr>
          <p:cNvPr id="69" name="Shape 69"/>
          <p:cNvSpPr txBox="1">
            <a:spLocks noGrp="1"/>
          </p:cNvSpPr>
          <p:nvPr>
            <p:ph type="body" idx="1"/>
          </p:nvPr>
        </p:nvSpPr>
        <p:spPr>
          <a:xfrm>
            <a:off x="841400" y="2030592"/>
            <a:ext cx="8229600" cy="4095571"/>
          </a:xfrm>
          <a:prstGeom prst="rect">
            <a:avLst/>
          </a:prstGeom>
          <a:noFill/>
          <a:ln>
            <a:noFill/>
          </a:ln>
        </p:spPr>
        <p:txBody>
          <a:bodyPr spcFirstLastPara="1" wrap="square" lIns="91425" tIns="45700" rIns="91425" bIns="45700" anchor="t" anchorCtr="0">
            <a:noAutofit/>
          </a:bodyPr>
          <a:lstStyle/>
          <a:p>
            <a:pPr marL="342900" marR="0" lvl="0" indent="-190500" algn="l" rtl="0">
              <a:spcBef>
                <a:spcPts val="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In 2018 America, we are dealing with…</a:t>
            </a:r>
            <a:endParaRPr/>
          </a:p>
          <a:p>
            <a:pPr marL="342900" marR="0" lvl="0" indent="-152400" algn="l" rtl="0">
              <a:spcBef>
                <a:spcPts val="600"/>
              </a:spcBef>
              <a:spcAft>
                <a:spcPts val="0"/>
              </a:spcAft>
              <a:buClr>
                <a:schemeClr val="dk1"/>
              </a:buClr>
              <a:buSzPts val="3000"/>
              <a:buFont typeface="Arial"/>
              <a:buNone/>
            </a:pPr>
            <a:endParaRPr sz="3000" b="0" i="0" u="none" strike="noStrike" cap="none">
              <a:solidFill>
                <a:schemeClr val="dk1"/>
              </a:solidFill>
              <a:latin typeface="Calibri"/>
              <a:ea typeface="Calibri"/>
              <a:cs typeface="Calibri"/>
              <a:sym typeface="Calibri"/>
            </a:endParaRPr>
          </a:p>
          <a:p>
            <a:pPr marL="342900" marR="0" lvl="0" indent="-342900" algn="l" rtl="0">
              <a:spcBef>
                <a:spcPts val="600"/>
              </a:spcBef>
              <a:spcAft>
                <a:spcPts val="0"/>
              </a:spcAft>
              <a:buClr>
                <a:schemeClr val="dk1"/>
              </a:buClr>
              <a:buSzPts val="3000"/>
              <a:buFont typeface="Arial"/>
              <a:buChar char="•"/>
            </a:pPr>
            <a:r>
              <a:rPr lang="en-US" sz="3000" b="0" i="0" u="none" strike="noStrike" cap="none">
                <a:solidFill>
                  <a:schemeClr val="dk1"/>
                </a:solidFill>
                <a:latin typeface="Calibri"/>
                <a:ea typeface="Calibri"/>
                <a:cs typeface="Calibri"/>
                <a:sym typeface="Calibri"/>
              </a:rPr>
              <a:t>In our current political climate, we are dealing with…</a:t>
            </a:r>
            <a:endParaRPr/>
          </a:p>
          <a:p>
            <a:pPr marL="342900" marR="0" lvl="0" indent="-190500" algn="l" rtl="0">
              <a:spcBef>
                <a:spcPts val="480"/>
              </a:spcBef>
              <a:spcAft>
                <a:spcPts val="0"/>
              </a:spcAft>
              <a:buClr>
                <a:schemeClr val="dk1"/>
              </a:buClr>
              <a:buSzPts val="2400"/>
              <a:buFont typeface="Arial"/>
              <a:buNone/>
            </a:pPr>
            <a:endParaRPr sz="2400" b="0" i="0" u="none" strike="noStrike" cap="none">
              <a:solidFill>
                <a:schemeClr val="dk1"/>
              </a:solidFill>
              <a:latin typeface="Calibri"/>
              <a:ea typeface="Calibri"/>
              <a:cs typeface="Calibri"/>
              <a:sym typeface="Calibri"/>
            </a:endParaRPr>
          </a:p>
        </p:txBody>
      </p:sp>
      <p:pic>
        <p:nvPicPr>
          <p:cNvPr id="70" name="Shape 70" descr="image001"/>
          <p:cNvPicPr preferRelativeResize="0"/>
          <p:nvPr/>
        </p:nvPicPr>
        <p:blipFill rotWithShape="1">
          <a:blip r:embed="rId3">
            <a:alphaModFix/>
          </a:blip>
          <a:srcRect/>
          <a:stretch/>
        </p:blipFill>
        <p:spPr>
          <a:xfrm>
            <a:off x="7226300" y="6278561"/>
            <a:ext cx="1771650" cy="465137"/>
          </a:xfrm>
          <a:prstGeom prst="rect">
            <a:avLst/>
          </a:prstGeom>
          <a:noFill/>
          <a:ln>
            <a:noFill/>
          </a:ln>
        </p:spPr>
      </p:pic>
      <p:pic>
        <p:nvPicPr>
          <p:cNvPr id="5" name="Shape 62" descr="http://dcafp.org/wp-content/uploads/2018/03/STFM_logo.png">
            <a:extLst>
              <a:ext uri="{FF2B5EF4-FFF2-40B4-BE49-F238E27FC236}">
                <a16:creationId xmlns:a16="http://schemas.microsoft.com/office/drawing/2014/main" id="{185DB5E6-919A-47E7-BF3A-69FA6E6D4D86}"/>
              </a:ext>
            </a:extLst>
          </p:cNvPr>
          <p:cNvPicPr preferRelativeResize="0"/>
          <p:nvPr/>
        </p:nvPicPr>
        <p:blipFill rotWithShape="1">
          <a:blip r:embed="rId4">
            <a:alphaModFix/>
          </a:blip>
          <a:srcRect/>
          <a:stretch/>
        </p:blipFill>
        <p:spPr>
          <a:xfrm>
            <a:off x="6103620" y="6000750"/>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pic>
        <p:nvPicPr>
          <p:cNvPr id="76" name="Shape 76" descr="http://media1.picsearch.com/is?b_VS2er0_DUyK897w5Hr9nhqN6ukOEKLwmq_JLQjQ9k&amp;height=191"/>
          <p:cNvPicPr preferRelativeResize="0"/>
          <p:nvPr/>
        </p:nvPicPr>
        <p:blipFill rotWithShape="1">
          <a:blip r:embed="rId3">
            <a:alphaModFix/>
          </a:blip>
          <a:srcRect/>
          <a:stretch/>
        </p:blipFill>
        <p:spPr>
          <a:xfrm>
            <a:off x="4920615" y="3663103"/>
            <a:ext cx="3720772" cy="2084070"/>
          </a:xfrm>
          <a:prstGeom prst="rect">
            <a:avLst/>
          </a:prstGeom>
          <a:noFill/>
          <a:ln>
            <a:noFill/>
          </a:ln>
        </p:spPr>
      </p:pic>
      <p:pic>
        <p:nvPicPr>
          <p:cNvPr id="77" name="Shape 77" descr="http://media2.picsearch.com/is?7BCGC_jIGKzr0X9RAN1AWu9tiGhqXoBeZDFjZQR7js8&amp;height=227"/>
          <p:cNvPicPr preferRelativeResize="0"/>
          <p:nvPr/>
        </p:nvPicPr>
        <p:blipFill rotWithShape="1">
          <a:blip r:embed="rId4">
            <a:alphaModFix/>
          </a:blip>
          <a:srcRect/>
          <a:stretch/>
        </p:blipFill>
        <p:spPr>
          <a:xfrm>
            <a:off x="499220" y="2807117"/>
            <a:ext cx="3823224" cy="2545080"/>
          </a:xfrm>
          <a:prstGeom prst="rect">
            <a:avLst/>
          </a:prstGeom>
          <a:noFill/>
          <a:ln>
            <a:noFill/>
          </a:ln>
        </p:spPr>
      </p:pic>
      <p:pic>
        <p:nvPicPr>
          <p:cNvPr id="78" name="Shape 78" descr="City Paper's Year in Photos: The Baltimore Uprising"/>
          <p:cNvPicPr preferRelativeResize="0"/>
          <p:nvPr/>
        </p:nvPicPr>
        <p:blipFill rotWithShape="1">
          <a:blip r:embed="rId5">
            <a:alphaModFix/>
          </a:blip>
          <a:srcRect/>
          <a:stretch/>
        </p:blipFill>
        <p:spPr>
          <a:xfrm>
            <a:off x="4451984" y="528938"/>
            <a:ext cx="4189403" cy="2355733"/>
          </a:xfrm>
          <a:prstGeom prst="rect">
            <a:avLst/>
          </a:prstGeom>
          <a:noFill/>
          <a:ln>
            <a:noFill/>
          </a:ln>
        </p:spPr>
      </p:pic>
      <p:sp>
        <p:nvSpPr>
          <p:cNvPr id="79" name="Shape 79"/>
          <p:cNvSpPr/>
          <p:nvPr/>
        </p:nvSpPr>
        <p:spPr>
          <a:xfrm>
            <a:off x="854528" y="1403866"/>
            <a:ext cx="281178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i="0" u="none" strike="noStrike" cap="none">
                <a:solidFill>
                  <a:schemeClr val="dk1"/>
                </a:solidFill>
                <a:latin typeface="Calibri"/>
                <a:ea typeface="Calibri"/>
                <a:cs typeface="Calibri"/>
                <a:sym typeface="Calibri"/>
              </a:rPr>
              <a:t>UPRISING… or </a:t>
            </a:r>
            <a:r>
              <a:rPr lang="en-US" sz="3600" b="1" i="0" u="sng" strike="noStrike" cap="none">
                <a:solidFill>
                  <a:schemeClr val="dk1"/>
                </a:solidFill>
                <a:latin typeface="Calibri"/>
                <a:ea typeface="Calibri"/>
                <a:cs typeface="Calibri"/>
                <a:sym typeface="Calibri"/>
              </a:rPr>
              <a:t>Rising UP</a:t>
            </a:r>
            <a:endParaRPr sz="3600" b="1" i="0" u="sng" strike="noStrike" cap="none">
              <a:solidFill>
                <a:schemeClr val="dk1"/>
              </a:solidFill>
              <a:latin typeface="Calibri"/>
              <a:ea typeface="Calibri"/>
              <a:cs typeface="Calibri"/>
              <a:sym typeface="Calibri"/>
            </a:endParaRPr>
          </a:p>
        </p:txBody>
      </p:sp>
      <p:pic>
        <p:nvPicPr>
          <p:cNvPr id="80" name="Shape 80" descr="C:\Users\dcarvajal\AppData\Local\Microsoft\Windows\Temporary Internet Files\Content.IE5\TQKI82BC\853px-Riseagainst_Logo[1].jpg"/>
          <p:cNvPicPr preferRelativeResize="0"/>
          <p:nvPr/>
        </p:nvPicPr>
        <p:blipFill rotWithShape="1">
          <a:blip r:embed="rId6">
            <a:alphaModFix/>
          </a:blip>
          <a:srcRect/>
          <a:stretch/>
        </p:blipFill>
        <p:spPr>
          <a:xfrm>
            <a:off x="1821266" y="5495425"/>
            <a:ext cx="1179132" cy="1061634"/>
          </a:xfrm>
          <a:prstGeom prst="rect">
            <a:avLst/>
          </a:prstGeom>
          <a:noFill/>
          <a:ln>
            <a:noFill/>
          </a:ln>
        </p:spPr>
      </p:pic>
      <p:sp>
        <p:nvSpPr>
          <p:cNvPr id="81" name="Shape 81"/>
          <p:cNvSpPr/>
          <p:nvPr/>
        </p:nvSpPr>
        <p:spPr>
          <a:xfrm>
            <a:off x="1636519" y="6339736"/>
            <a:ext cx="1541532" cy="290640"/>
          </a:xfrm>
          <a:prstGeom prst="rect">
            <a:avLst/>
          </a:prstGeom>
          <a:solidFill>
            <a:schemeClr val="lt1"/>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 name="Shape 82"/>
          <p:cNvSpPr txBox="1"/>
          <p:nvPr/>
        </p:nvSpPr>
        <p:spPr>
          <a:xfrm>
            <a:off x="1668862" y="6300390"/>
            <a:ext cx="1442472"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Rise Up</a:t>
            </a:r>
            <a:endParaRPr sz="1800" b="1"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p:nvPr/>
        </p:nvSpPr>
        <p:spPr>
          <a:xfrm>
            <a:off x="2591945" y="810565"/>
            <a:ext cx="6339840" cy="961592"/>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2591945" y="2036240"/>
            <a:ext cx="6339840" cy="646331"/>
          </a:xfrm>
          <a:prstGeom prst="rect">
            <a:avLst/>
          </a:prstGeom>
          <a:gradFill>
            <a:gsLst>
              <a:gs pos="0">
                <a:srgbClr val="3E7FCD"/>
              </a:gs>
              <a:gs pos="100000">
                <a:srgbClr val="96C0FF"/>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90" name="Shape 90"/>
          <p:cNvSpPr/>
          <p:nvPr/>
        </p:nvSpPr>
        <p:spPr>
          <a:xfrm>
            <a:off x="2620525" y="2174739"/>
            <a:ext cx="621792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i="0" u="none" strike="noStrike" cap="none">
                <a:solidFill>
                  <a:schemeClr val="dk1"/>
                </a:solidFill>
                <a:latin typeface="Calibri"/>
                <a:ea typeface="Calibri"/>
                <a:cs typeface="Calibri"/>
                <a:sym typeface="Calibri"/>
              </a:rPr>
              <a:t>Levels of Racism: A Theoretic Framework and a Gardener’s Tale</a:t>
            </a:r>
            <a:endParaRPr sz="1800" b="1">
              <a:solidFill>
                <a:schemeClr val="dk1"/>
              </a:solidFill>
              <a:latin typeface="Calibri"/>
              <a:ea typeface="Calibri"/>
              <a:cs typeface="Calibri"/>
              <a:sym typeface="Calibri"/>
            </a:endParaRPr>
          </a:p>
        </p:txBody>
      </p:sp>
      <p:pic>
        <p:nvPicPr>
          <p:cNvPr id="91" name="Shape 91" descr="Society of Teachers of Family Medicine"/>
          <p:cNvPicPr preferRelativeResize="0"/>
          <p:nvPr/>
        </p:nvPicPr>
        <p:blipFill rotWithShape="1">
          <a:blip r:embed="rId3">
            <a:alphaModFix/>
          </a:blip>
          <a:srcRect/>
          <a:stretch/>
        </p:blipFill>
        <p:spPr>
          <a:xfrm>
            <a:off x="456649" y="482003"/>
            <a:ext cx="2135295" cy="911368"/>
          </a:xfrm>
          <a:prstGeom prst="rect">
            <a:avLst/>
          </a:prstGeom>
          <a:noFill/>
          <a:ln>
            <a:noFill/>
          </a:ln>
        </p:spPr>
      </p:pic>
      <p:pic>
        <p:nvPicPr>
          <p:cNvPr id="92" name="Shape 92" descr="City Paper's Year in Photos: The Baltimore Uprising"/>
          <p:cNvPicPr preferRelativeResize="0"/>
          <p:nvPr/>
        </p:nvPicPr>
        <p:blipFill rotWithShape="1">
          <a:blip r:embed="rId4">
            <a:alphaModFix/>
          </a:blip>
          <a:srcRect/>
          <a:stretch/>
        </p:blipFill>
        <p:spPr>
          <a:xfrm>
            <a:off x="5035218" y="3598726"/>
            <a:ext cx="3477460" cy="1955403"/>
          </a:xfrm>
          <a:prstGeom prst="rect">
            <a:avLst/>
          </a:prstGeom>
          <a:noFill/>
          <a:ln>
            <a:noFill/>
          </a:ln>
        </p:spPr>
      </p:pic>
      <p:pic>
        <p:nvPicPr>
          <p:cNvPr id="93" name="Shape 93" descr="City Paper's Year in Photos: The Baltimore Uprising"/>
          <p:cNvPicPr preferRelativeResize="0"/>
          <p:nvPr/>
        </p:nvPicPr>
        <p:blipFill rotWithShape="1">
          <a:blip r:embed="rId5">
            <a:alphaModFix/>
          </a:blip>
          <a:srcRect/>
          <a:stretch/>
        </p:blipFill>
        <p:spPr>
          <a:xfrm>
            <a:off x="608942" y="3598730"/>
            <a:ext cx="3477461" cy="1955403"/>
          </a:xfrm>
          <a:prstGeom prst="rect">
            <a:avLst/>
          </a:prstGeom>
          <a:noFill/>
          <a:ln>
            <a:noFill/>
          </a:ln>
        </p:spPr>
      </p:pic>
      <p:sp>
        <p:nvSpPr>
          <p:cNvPr id="94" name="Shape 94"/>
          <p:cNvSpPr/>
          <p:nvPr/>
        </p:nvSpPr>
        <p:spPr>
          <a:xfrm>
            <a:off x="2591945" y="848827"/>
            <a:ext cx="7184514"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Achieving Health Equity: </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Tools for A National Campaign Against Racism;  </a:t>
            </a:r>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Dr. Camara Phyllis Jones, MD, MPH, PhD</a:t>
            </a:r>
            <a:endParaRPr sz="1800" b="1">
              <a:solidFill>
                <a:schemeClr val="dk1"/>
              </a:solidFill>
              <a:latin typeface="Calibri"/>
              <a:ea typeface="Calibri"/>
              <a:cs typeface="Calibri"/>
              <a:sym typeface="Calibri"/>
            </a:endParaRPr>
          </a:p>
        </p:txBody>
      </p:sp>
      <p:pic>
        <p:nvPicPr>
          <p:cNvPr id="95" name="Shape 95" descr="image001"/>
          <p:cNvPicPr preferRelativeResize="0"/>
          <p:nvPr/>
        </p:nvPicPr>
        <p:blipFill rotWithShape="1">
          <a:blip r:embed="rId6">
            <a:alphaModFix/>
          </a:blip>
          <a:srcRect/>
          <a:stretch/>
        </p:blipFill>
        <p:spPr>
          <a:xfrm>
            <a:off x="7226300" y="6311219"/>
            <a:ext cx="1771650" cy="46513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Shape 101"/>
          <p:cNvPicPr preferRelativeResize="0"/>
          <p:nvPr/>
        </p:nvPicPr>
        <p:blipFill rotWithShape="1">
          <a:blip r:embed="rId3">
            <a:alphaModFix/>
          </a:blip>
          <a:srcRect/>
          <a:stretch/>
        </p:blipFill>
        <p:spPr>
          <a:xfrm>
            <a:off x="0" y="10882"/>
            <a:ext cx="9144000"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457200" y="887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What is Inequity?</a:t>
            </a:r>
            <a:endParaRPr/>
          </a:p>
        </p:txBody>
      </p:sp>
      <p:sp>
        <p:nvSpPr>
          <p:cNvPr id="108" name="Shape 108"/>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 system of structuring opportunity and assigning value based on _________ , that:</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Unfairly disadvantages some individuals and communities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Unfairly advantages other individuals and communities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Zaps the strength of the whole society through the waste of human resources</a:t>
            </a:r>
            <a:endParaRPr/>
          </a:p>
        </p:txBody>
      </p:sp>
      <p:sp>
        <p:nvSpPr>
          <p:cNvPr id="109" name="Shape 109"/>
          <p:cNvSpPr txBox="1"/>
          <p:nvPr/>
        </p:nvSpPr>
        <p:spPr>
          <a:xfrm>
            <a:off x="794016" y="6224708"/>
            <a:ext cx="7620000" cy="8540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Jones CP.  Systems of Power, Axes of Inequity:  Parallels, Intersections, Braiding the Strands.  </a:t>
            </a:r>
            <a:r>
              <a:rPr lang="en-US" sz="1050" b="1" i="1">
                <a:solidFill>
                  <a:schemeClr val="dk1"/>
                </a:solidFill>
                <a:latin typeface="Calibri"/>
                <a:ea typeface="Calibri"/>
                <a:cs typeface="Calibri"/>
                <a:sym typeface="Calibri"/>
              </a:rPr>
              <a:t>Medical Care </a:t>
            </a:r>
            <a:r>
              <a:rPr lang="en-US" sz="1050" b="1">
                <a:solidFill>
                  <a:schemeClr val="dk1"/>
                </a:solidFill>
                <a:latin typeface="Calibri"/>
                <a:ea typeface="Calibri"/>
                <a:cs typeface="Calibri"/>
                <a:sym typeface="Calibri"/>
              </a:rPr>
              <a:t>2014;52(10)Suppl 3:S71-S75.</a:t>
            </a:r>
            <a:endParaRPr/>
          </a:p>
          <a:p>
            <a:pPr marL="0" marR="0" lvl="0" indent="0" algn="l" rtl="0">
              <a:spcBef>
                <a:spcPts val="0"/>
              </a:spcBef>
              <a:spcAft>
                <a:spcPts val="0"/>
              </a:spcAft>
              <a:buNone/>
            </a:pPr>
            <a:r>
              <a:rPr lang="en-US" sz="1050">
                <a:solidFill>
                  <a:schemeClr val="dk1"/>
                </a:solidFill>
                <a:latin typeface="Calibri"/>
                <a:ea typeface="Calibri"/>
                <a:cs typeface="Calibri"/>
                <a:sym typeface="Calibri"/>
              </a:rPr>
              <a:t>Solar O, Irwin A.  A conceptual framework for action on the social determinants of health, Social Determinants of Health Discussion Paper 2 (Policy and Practice); 2010.</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10" name="Shape 110" descr="image001"/>
          <p:cNvPicPr preferRelativeResize="0"/>
          <p:nvPr/>
        </p:nvPicPr>
        <p:blipFill rotWithShape="1">
          <a:blip r:embed="rId3">
            <a:alphaModFix/>
          </a:blip>
          <a:srcRect/>
          <a:stretch/>
        </p:blipFill>
        <p:spPr>
          <a:xfrm>
            <a:off x="609600" y="422455"/>
            <a:ext cx="1771650" cy="465137"/>
          </a:xfrm>
          <a:prstGeom prst="rect">
            <a:avLst/>
          </a:prstGeom>
          <a:noFill/>
          <a:ln>
            <a:noFill/>
          </a:ln>
        </p:spPr>
      </p:pic>
      <p:pic>
        <p:nvPicPr>
          <p:cNvPr id="111" name="Shape 111" descr="http://dcafp.org/wp-content/uploads/2018/03/STFM_logo.png"/>
          <p:cNvPicPr preferRelativeResize="0"/>
          <p:nvPr/>
        </p:nvPicPr>
        <p:blipFill rotWithShape="1">
          <a:blip r:embed="rId4">
            <a:alphaModFix/>
          </a:blip>
          <a:srcRect/>
          <a:stretch/>
        </p:blipFill>
        <p:spPr>
          <a:xfrm>
            <a:off x="7985391" y="458967"/>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57200" y="88759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4400"/>
              <a:buFont typeface="Calibri"/>
              <a:buNone/>
            </a:pPr>
            <a:r>
              <a:rPr lang="en-US" sz="4400" b="0" i="0" u="none" strike="noStrike" cap="none">
                <a:solidFill>
                  <a:schemeClr val="dk1"/>
                </a:solidFill>
                <a:latin typeface="Calibri"/>
                <a:ea typeface="Calibri"/>
                <a:cs typeface="Calibri"/>
                <a:sym typeface="Calibri"/>
              </a:rPr>
              <a:t>What is Health Equity?</a:t>
            </a:r>
            <a:endParaRPr/>
          </a:p>
        </p:txBody>
      </p:sp>
      <p:sp>
        <p:nvSpPr>
          <p:cNvPr id="118" name="Shape 118"/>
          <p:cNvSpPr txBox="1">
            <a:spLocks noGrp="1"/>
          </p:cNvSpPr>
          <p:nvPr>
            <p:ph type="body" idx="1"/>
          </p:nvPr>
        </p:nvSpPr>
        <p:spPr>
          <a:xfrm>
            <a:off x="457200" y="2030592"/>
            <a:ext cx="8229600" cy="4095571"/>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Health equity is assurance of the conditions of optimal health for all people</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Achieving health equity requires: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Valuing all individuals and populations equally</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Recognizing and rectifying historical injustices</a:t>
            </a:r>
            <a:endParaRPr/>
          </a:p>
          <a:p>
            <a:pPr marL="742950" marR="0" lvl="1" indent="-28575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Providing resources according to need</a:t>
            </a:r>
            <a:endParaRPr/>
          </a:p>
          <a:p>
            <a:pPr marL="342900" marR="0" lvl="0"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Calibri"/>
                <a:ea typeface="Calibri"/>
                <a:cs typeface="Calibri"/>
                <a:sym typeface="Calibri"/>
              </a:rPr>
              <a:t>Health disparities will be eliminated when health equity is achieved</a:t>
            </a:r>
            <a:endParaRPr/>
          </a:p>
        </p:txBody>
      </p:sp>
      <p:sp>
        <p:nvSpPr>
          <p:cNvPr id="119" name="Shape 119"/>
          <p:cNvSpPr txBox="1"/>
          <p:nvPr/>
        </p:nvSpPr>
        <p:spPr>
          <a:xfrm>
            <a:off x="609600" y="6248400"/>
            <a:ext cx="7620000" cy="5309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dk1"/>
                </a:solidFill>
                <a:latin typeface="Calibri"/>
                <a:ea typeface="Calibri"/>
                <a:cs typeface="Calibri"/>
                <a:sym typeface="Calibri"/>
              </a:rPr>
              <a:t>Jones CP.  Systems of Power, Axes of Inequity:  Parallels, Intersections, Braiding the Strands.  </a:t>
            </a:r>
            <a:r>
              <a:rPr lang="en-US" sz="1050" b="1" i="1">
                <a:solidFill>
                  <a:schemeClr val="dk1"/>
                </a:solidFill>
                <a:latin typeface="Calibri"/>
                <a:ea typeface="Calibri"/>
                <a:cs typeface="Calibri"/>
                <a:sym typeface="Calibri"/>
              </a:rPr>
              <a:t>Medical Care </a:t>
            </a:r>
            <a:r>
              <a:rPr lang="en-US" sz="1050" b="1">
                <a:solidFill>
                  <a:schemeClr val="dk1"/>
                </a:solidFill>
                <a:latin typeface="Calibri"/>
                <a:ea typeface="Calibri"/>
                <a:cs typeface="Calibri"/>
                <a:sym typeface="Calibri"/>
              </a:rPr>
              <a:t>2014;52(10)Suppl 3:S71-S75.</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0" name="Shape 120" descr="image001"/>
          <p:cNvPicPr preferRelativeResize="0"/>
          <p:nvPr/>
        </p:nvPicPr>
        <p:blipFill rotWithShape="1">
          <a:blip r:embed="rId3">
            <a:alphaModFix/>
          </a:blip>
          <a:srcRect/>
          <a:stretch/>
        </p:blipFill>
        <p:spPr>
          <a:xfrm>
            <a:off x="609600" y="422455"/>
            <a:ext cx="1771650" cy="465137"/>
          </a:xfrm>
          <a:prstGeom prst="rect">
            <a:avLst/>
          </a:prstGeom>
          <a:noFill/>
          <a:ln>
            <a:noFill/>
          </a:ln>
        </p:spPr>
      </p:pic>
      <p:pic>
        <p:nvPicPr>
          <p:cNvPr id="121" name="Shape 121" descr="http://dcafp.org/wp-content/uploads/2018/03/STFM_logo.png"/>
          <p:cNvPicPr preferRelativeResize="0"/>
          <p:nvPr/>
        </p:nvPicPr>
        <p:blipFill rotWithShape="1">
          <a:blip r:embed="rId4">
            <a:alphaModFix/>
          </a:blip>
          <a:srcRect/>
          <a:stretch/>
        </p:blipFill>
        <p:spPr>
          <a:xfrm>
            <a:off x="7981950" y="458967"/>
            <a:ext cx="857250" cy="8572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TotalTime>
  <Words>3254</Words>
  <Application>Microsoft Office PowerPoint</Application>
  <PresentationFormat>On-screen Show (4:3)</PresentationFormat>
  <Paragraphs>315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Noto Sans Symbols</vt:lpstr>
      <vt:lpstr>Office Theme</vt:lpstr>
      <vt:lpstr>Starting the Conversation: Integrating a Social Justice Curriculum Into an Urban Residency Program </vt:lpstr>
      <vt:lpstr>No Disclosures</vt:lpstr>
      <vt:lpstr>Objectives </vt:lpstr>
      <vt:lpstr>Coming Together During a Time of Uncertainty </vt:lpstr>
      <vt:lpstr>PowerPoint Presentation</vt:lpstr>
      <vt:lpstr>PowerPoint Presentation</vt:lpstr>
      <vt:lpstr>PowerPoint Presentation</vt:lpstr>
      <vt:lpstr>What is Inequity?</vt:lpstr>
      <vt:lpstr>What is Health Equity?</vt:lpstr>
      <vt:lpstr>Social Determinants of Health</vt:lpstr>
      <vt:lpstr>Conceptual Framework of Health Equity Social Determinants of Health Inequities</vt:lpstr>
      <vt:lpstr>So…What is Social Justice Anyway? </vt:lpstr>
      <vt:lpstr>PowerPoint Presentation</vt:lpstr>
      <vt:lpstr>Why Teach Social Justice?</vt:lpstr>
      <vt:lpstr>IMPLEMENTING SOCIAL JUSTICE</vt:lpstr>
      <vt:lpstr>PowerPoint Presentation</vt:lpstr>
      <vt:lpstr>How do we develop a framework that is translatable across practice settings?</vt:lpstr>
      <vt:lpstr>Social Justice Curriculum </vt:lpstr>
      <vt:lpstr>Morning Report: Incorporate 3 key themes</vt:lpstr>
      <vt:lpstr>Current MR Templates</vt:lpstr>
      <vt:lpstr>Case-Based</vt:lpstr>
      <vt:lpstr>PowerPoint Presentation</vt:lpstr>
      <vt:lpstr>Topic Based</vt:lpstr>
      <vt:lpstr>Preceptor Engagement</vt:lpstr>
      <vt:lpstr>Preceptor Engagement</vt:lpstr>
      <vt:lpstr>Future Plans</vt:lpstr>
      <vt:lpstr>Questions?</vt:lpstr>
      <vt:lpstr>References</vt:lpstr>
      <vt:lpstr>Personal Interactions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Starting the Conversation: Integrating a Social Justice Curriculum Into an Urban Residency Program</dc:title>
  <dc:creator>diana</dc:creator>
  <cp:lastModifiedBy>dianancarvajal@gmail.com</cp:lastModifiedBy>
  <cp:revision>5</cp:revision>
  <dcterms:modified xsi:type="dcterms:W3CDTF">2018-05-08T13:58:32Z</dcterms:modified>
</cp:coreProperties>
</file>