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80" r:id="rId3"/>
    <p:sldId id="281" r:id="rId4"/>
    <p:sldId id="364" r:id="rId5"/>
    <p:sldId id="363" r:id="rId6"/>
    <p:sldId id="366" r:id="rId7"/>
    <p:sldId id="398" r:id="rId8"/>
    <p:sldId id="408" r:id="rId9"/>
    <p:sldId id="406" r:id="rId10"/>
    <p:sldId id="374" r:id="rId11"/>
    <p:sldId id="370" r:id="rId12"/>
    <p:sldId id="368" r:id="rId13"/>
    <p:sldId id="404" r:id="rId14"/>
    <p:sldId id="405" r:id="rId15"/>
    <p:sldId id="381" r:id="rId16"/>
    <p:sldId id="392" r:id="rId17"/>
    <p:sldId id="353" r:id="rId18"/>
    <p:sldId id="395" r:id="rId19"/>
    <p:sldId id="357" r:id="rId20"/>
    <p:sldId id="354" r:id="rId21"/>
    <p:sldId id="385" r:id="rId22"/>
    <p:sldId id="401" r:id="rId23"/>
    <p:sldId id="400" r:id="rId24"/>
    <p:sldId id="283" r:id="rId25"/>
    <p:sldId id="390" r:id="rId26"/>
    <p:sldId id="335" r:id="rId27"/>
    <p:sldId id="337" r:id="rId28"/>
    <p:sldId id="322" r:id="rId29"/>
    <p:sldId id="325" r:id="rId30"/>
    <p:sldId id="323" r:id="rId31"/>
    <p:sldId id="328" r:id="rId32"/>
    <p:sldId id="409" r:id="rId33"/>
    <p:sldId id="386" r:id="rId34"/>
    <p:sldId id="382" r:id="rId35"/>
    <p:sldId id="383" r:id="rId36"/>
    <p:sldId id="302" r:id="rId37"/>
    <p:sldId id="301" r:id="rId38"/>
    <p:sldId id="384" r:id="rId39"/>
    <p:sldId id="300" r:id="rId40"/>
    <p:sldId id="359" r:id="rId41"/>
    <p:sldId id="402" r:id="rId42"/>
    <p:sldId id="267" r:id="rId43"/>
    <p:sldId id="275" r:id="rId44"/>
    <p:sldId id="358" r:id="rId45"/>
    <p:sldId id="303" r:id="rId46"/>
    <p:sldId id="362" r:id="rId47"/>
    <p:sldId id="273" r:id="rId48"/>
    <p:sldId id="271" r:id="rId49"/>
    <p:sldId id="411" r:id="rId50"/>
    <p:sldId id="389" r:id="rId51"/>
    <p:sldId id="410" r:id="rId52"/>
    <p:sldId id="308" r:id="rId53"/>
    <p:sldId id="331" r:id="rId54"/>
    <p:sldId id="333" r:id="rId55"/>
    <p:sldId id="397" r:id="rId56"/>
    <p:sldId id="403" r:id="rId57"/>
    <p:sldId id="407" r:id="rId58"/>
    <p:sldId id="393" r:id="rId59"/>
    <p:sldId id="277" r:id="rId60"/>
    <p:sldId id="279" r:id="rId61"/>
    <p:sldId id="369" r:id="rId62"/>
    <p:sldId id="371" r:id="rId63"/>
    <p:sldId id="372" r:id="rId64"/>
    <p:sldId id="394" r:id="rId65"/>
    <p:sldId id="33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t-Kreutz, Richard L" initials="RBK" lastIdx="1" clrIdx="0">
    <p:extLst>
      <p:ext uri="{19B8F6BF-5375-455C-9EA6-DF929625EA0E}">
        <p15:presenceInfo xmlns:p15="http://schemas.microsoft.com/office/powerpoint/2012/main" userId="Brandt-Kreutz, Richard 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1T14:34:15.307" idx="1">
    <p:pos x="4376" y="1708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D9BE9-DA04-4CC1-8C89-1585380BF22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0DB96CC-4350-49F7-91E6-D0EF2301A28C}">
      <dgm:prSet/>
      <dgm:spPr/>
      <dgm:t>
        <a:bodyPr/>
        <a:lstStyle/>
        <a:p>
          <a:r>
            <a:rPr lang="en-US" b="0" i="1"/>
            <a:t>QUESTION:</a:t>
          </a:r>
          <a:endParaRPr lang="en-US"/>
        </a:p>
      </dgm:t>
    </dgm:pt>
    <dgm:pt modelId="{058AAF57-6AA4-4816-82DC-749AEB250534}" type="parTrans" cxnId="{FB546960-658A-4107-A94F-D5D3ED7D5553}">
      <dgm:prSet/>
      <dgm:spPr/>
      <dgm:t>
        <a:bodyPr/>
        <a:lstStyle/>
        <a:p>
          <a:endParaRPr lang="en-US"/>
        </a:p>
      </dgm:t>
    </dgm:pt>
    <dgm:pt modelId="{7F95A019-D900-4C97-A6B8-EAFADB7B40F2}" type="sibTrans" cxnId="{FB546960-658A-4107-A94F-D5D3ED7D5553}">
      <dgm:prSet/>
      <dgm:spPr/>
      <dgm:t>
        <a:bodyPr/>
        <a:lstStyle/>
        <a:p>
          <a:endParaRPr lang="en-US"/>
        </a:p>
      </dgm:t>
    </dgm:pt>
    <dgm:pt modelId="{714254A7-FA58-48DE-AFFD-C1F3D57C8DA4}">
      <dgm:prSet/>
      <dgm:spPr/>
      <dgm:t>
        <a:bodyPr/>
        <a:lstStyle/>
        <a:p>
          <a:r>
            <a:rPr lang="en-US" b="0" i="1"/>
            <a:t>Is there anyone here who is 60</a:t>
          </a:r>
          <a:r>
            <a:rPr lang="en-US" b="1" i="1"/>
            <a:t> years or older </a:t>
          </a:r>
          <a:r>
            <a:rPr lang="en-US" b="0" i="1"/>
            <a:t>who knows what this means:</a:t>
          </a:r>
          <a:endParaRPr lang="en-US"/>
        </a:p>
      </dgm:t>
    </dgm:pt>
    <dgm:pt modelId="{9DBE2351-F223-4406-95C6-C2C275E0BFCF}" type="parTrans" cxnId="{D6BC26C7-321A-49AB-A1C2-B003ED817E38}">
      <dgm:prSet/>
      <dgm:spPr/>
      <dgm:t>
        <a:bodyPr/>
        <a:lstStyle/>
        <a:p>
          <a:endParaRPr lang="en-US"/>
        </a:p>
      </dgm:t>
    </dgm:pt>
    <dgm:pt modelId="{9D9A8331-5276-4C45-83A6-5EBCE37B79C4}" type="sibTrans" cxnId="{D6BC26C7-321A-49AB-A1C2-B003ED817E38}">
      <dgm:prSet/>
      <dgm:spPr/>
      <dgm:t>
        <a:bodyPr/>
        <a:lstStyle/>
        <a:p>
          <a:endParaRPr lang="en-US"/>
        </a:p>
      </dgm:t>
    </dgm:pt>
    <dgm:pt modelId="{045F9840-90DD-4F99-BEDF-1050F7C79719}" type="pres">
      <dgm:prSet presAssocID="{0C1D9BE9-DA04-4CC1-8C89-1585380BF2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3A951B-1179-49C7-A095-89809A3D08C8}" type="pres">
      <dgm:prSet presAssocID="{70DB96CC-4350-49F7-91E6-D0EF2301A28C}" presName="hierRoot1" presStyleCnt="0"/>
      <dgm:spPr/>
    </dgm:pt>
    <dgm:pt modelId="{660B9F81-5F90-4EA8-9EBF-1892DD136674}" type="pres">
      <dgm:prSet presAssocID="{70DB96CC-4350-49F7-91E6-D0EF2301A28C}" presName="composite" presStyleCnt="0"/>
      <dgm:spPr/>
    </dgm:pt>
    <dgm:pt modelId="{DAE47368-2671-4C74-9666-AF9FA8D85D89}" type="pres">
      <dgm:prSet presAssocID="{70DB96CC-4350-49F7-91E6-D0EF2301A28C}" presName="background" presStyleLbl="node0" presStyleIdx="0" presStyleCnt="2"/>
      <dgm:spPr/>
    </dgm:pt>
    <dgm:pt modelId="{B8F1169D-B872-427C-BCF2-00320B88E780}" type="pres">
      <dgm:prSet presAssocID="{70DB96CC-4350-49F7-91E6-D0EF2301A28C}" presName="text" presStyleLbl="fgAcc0" presStyleIdx="0" presStyleCnt="2">
        <dgm:presLayoutVars>
          <dgm:chPref val="3"/>
        </dgm:presLayoutVars>
      </dgm:prSet>
      <dgm:spPr/>
    </dgm:pt>
    <dgm:pt modelId="{7C63BF14-6C71-4858-B0C7-29EDF52747F0}" type="pres">
      <dgm:prSet presAssocID="{70DB96CC-4350-49F7-91E6-D0EF2301A28C}" presName="hierChild2" presStyleCnt="0"/>
      <dgm:spPr/>
    </dgm:pt>
    <dgm:pt modelId="{821B507B-8BE8-49FE-8101-F24A52A739DB}" type="pres">
      <dgm:prSet presAssocID="{714254A7-FA58-48DE-AFFD-C1F3D57C8DA4}" presName="hierRoot1" presStyleCnt="0"/>
      <dgm:spPr/>
    </dgm:pt>
    <dgm:pt modelId="{B300CD64-44DC-4124-BFBD-887386BFF20D}" type="pres">
      <dgm:prSet presAssocID="{714254A7-FA58-48DE-AFFD-C1F3D57C8DA4}" presName="composite" presStyleCnt="0"/>
      <dgm:spPr/>
    </dgm:pt>
    <dgm:pt modelId="{EEE4BE0A-A40B-4E64-9BA8-8D3AB0F61312}" type="pres">
      <dgm:prSet presAssocID="{714254A7-FA58-48DE-AFFD-C1F3D57C8DA4}" presName="background" presStyleLbl="node0" presStyleIdx="1" presStyleCnt="2"/>
      <dgm:spPr/>
    </dgm:pt>
    <dgm:pt modelId="{3F361029-6897-4103-A8E2-2EA07B0F222C}" type="pres">
      <dgm:prSet presAssocID="{714254A7-FA58-48DE-AFFD-C1F3D57C8DA4}" presName="text" presStyleLbl="fgAcc0" presStyleIdx="1" presStyleCnt="2">
        <dgm:presLayoutVars>
          <dgm:chPref val="3"/>
        </dgm:presLayoutVars>
      </dgm:prSet>
      <dgm:spPr/>
    </dgm:pt>
    <dgm:pt modelId="{2EE79EF7-91CF-44D9-B531-A83055D87B70}" type="pres">
      <dgm:prSet presAssocID="{714254A7-FA58-48DE-AFFD-C1F3D57C8DA4}" presName="hierChild2" presStyleCnt="0"/>
      <dgm:spPr/>
    </dgm:pt>
  </dgm:ptLst>
  <dgm:cxnLst>
    <dgm:cxn modelId="{FB546960-658A-4107-A94F-D5D3ED7D5553}" srcId="{0C1D9BE9-DA04-4CC1-8C89-1585380BF221}" destId="{70DB96CC-4350-49F7-91E6-D0EF2301A28C}" srcOrd="0" destOrd="0" parTransId="{058AAF57-6AA4-4816-82DC-749AEB250534}" sibTransId="{7F95A019-D900-4C97-A6B8-EAFADB7B40F2}"/>
    <dgm:cxn modelId="{B8C359B2-06A9-4A1F-A5D1-CD2FAE4C09D3}" type="presOf" srcId="{0C1D9BE9-DA04-4CC1-8C89-1585380BF221}" destId="{045F9840-90DD-4F99-BEDF-1050F7C79719}" srcOrd="0" destOrd="0" presId="urn:microsoft.com/office/officeart/2005/8/layout/hierarchy1"/>
    <dgm:cxn modelId="{A54260B8-B966-46E3-B285-3A0DC7105265}" type="presOf" srcId="{70DB96CC-4350-49F7-91E6-D0EF2301A28C}" destId="{B8F1169D-B872-427C-BCF2-00320B88E780}" srcOrd="0" destOrd="0" presId="urn:microsoft.com/office/officeart/2005/8/layout/hierarchy1"/>
    <dgm:cxn modelId="{D6BC26C7-321A-49AB-A1C2-B003ED817E38}" srcId="{0C1D9BE9-DA04-4CC1-8C89-1585380BF221}" destId="{714254A7-FA58-48DE-AFFD-C1F3D57C8DA4}" srcOrd="1" destOrd="0" parTransId="{9DBE2351-F223-4406-95C6-C2C275E0BFCF}" sibTransId="{9D9A8331-5276-4C45-83A6-5EBCE37B79C4}"/>
    <dgm:cxn modelId="{8B1C86F1-AD8F-49D3-949B-D1ACE0A7202B}" type="presOf" srcId="{714254A7-FA58-48DE-AFFD-C1F3D57C8DA4}" destId="{3F361029-6897-4103-A8E2-2EA07B0F222C}" srcOrd="0" destOrd="0" presId="urn:microsoft.com/office/officeart/2005/8/layout/hierarchy1"/>
    <dgm:cxn modelId="{79CBCC79-67F4-4B2A-954F-EEB819C7B2DC}" type="presParOf" srcId="{045F9840-90DD-4F99-BEDF-1050F7C79719}" destId="{D43A951B-1179-49C7-A095-89809A3D08C8}" srcOrd="0" destOrd="0" presId="urn:microsoft.com/office/officeart/2005/8/layout/hierarchy1"/>
    <dgm:cxn modelId="{2AA0E9CE-D019-4C8A-90C7-28329C237EC9}" type="presParOf" srcId="{D43A951B-1179-49C7-A095-89809A3D08C8}" destId="{660B9F81-5F90-4EA8-9EBF-1892DD136674}" srcOrd="0" destOrd="0" presId="urn:microsoft.com/office/officeart/2005/8/layout/hierarchy1"/>
    <dgm:cxn modelId="{AC056E77-CDB0-4578-B37F-780C3FF7DA9A}" type="presParOf" srcId="{660B9F81-5F90-4EA8-9EBF-1892DD136674}" destId="{DAE47368-2671-4C74-9666-AF9FA8D85D89}" srcOrd="0" destOrd="0" presId="urn:microsoft.com/office/officeart/2005/8/layout/hierarchy1"/>
    <dgm:cxn modelId="{B24C849E-7B8D-4D0B-A556-992C169D7DFD}" type="presParOf" srcId="{660B9F81-5F90-4EA8-9EBF-1892DD136674}" destId="{B8F1169D-B872-427C-BCF2-00320B88E780}" srcOrd="1" destOrd="0" presId="urn:microsoft.com/office/officeart/2005/8/layout/hierarchy1"/>
    <dgm:cxn modelId="{97416E72-2308-4080-B4BB-08E54432C37E}" type="presParOf" srcId="{D43A951B-1179-49C7-A095-89809A3D08C8}" destId="{7C63BF14-6C71-4858-B0C7-29EDF52747F0}" srcOrd="1" destOrd="0" presId="urn:microsoft.com/office/officeart/2005/8/layout/hierarchy1"/>
    <dgm:cxn modelId="{046DFCB5-1F3E-42E2-8132-01E8EEA21C39}" type="presParOf" srcId="{045F9840-90DD-4F99-BEDF-1050F7C79719}" destId="{821B507B-8BE8-49FE-8101-F24A52A739DB}" srcOrd="1" destOrd="0" presId="urn:microsoft.com/office/officeart/2005/8/layout/hierarchy1"/>
    <dgm:cxn modelId="{9CA99770-FED5-40F4-990F-2F7293BC74A5}" type="presParOf" srcId="{821B507B-8BE8-49FE-8101-F24A52A739DB}" destId="{B300CD64-44DC-4124-BFBD-887386BFF20D}" srcOrd="0" destOrd="0" presId="urn:microsoft.com/office/officeart/2005/8/layout/hierarchy1"/>
    <dgm:cxn modelId="{093B5BFB-EB8F-4F89-8213-74CCA7CBCF6F}" type="presParOf" srcId="{B300CD64-44DC-4124-BFBD-887386BFF20D}" destId="{EEE4BE0A-A40B-4E64-9BA8-8D3AB0F61312}" srcOrd="0" destOrd="0" presId="urn:microsoft.com/office/officeart/2005/8/layout/hierarchy1"/>
    <dgm:cxn modelId="{ECC6DFF2-4E50-44B9-AEF4-E779ED9CF2F4}" type="presParOf" srcId="{B300CD64-44DC-4124-BFBD-887386BFF20D}" destId="{3F361029-6897-4103-A8E2-2EA07B0F222C}" srcOrd="1" destOrd="0" presId="urn:microsoft.com/office/officeart/2005/8/layout/hierarchy1"/>
    <dgm:cxn modelId="{685C06A6-AA2E-49F0-9227-770BAAEEACFD}" type="presParOf" srcId="{821B507B-8BE8-49FE-8101-F24A52A739DB}" destId="{2EE79EF7-91CF-44D9-B531-A83055D87B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B378E2-0664-4FF7-804E-D4324499EF9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F5DA3B-9D6A-4FD5-80DC-C69566B10F28}">
      <dgm:prSet/>
      <dgm:spPr/>
      <dgm:t>
        <a:bodyPr/>
        <a:lstStyle/>
        <a:p>
          <a:r>
            <a:rPr lang="en-US" b="0" i="1"/>
            <a:t>QUESTION:</a:t>
          </a:r>
          <a:endParaRPr lang="en-US"/>
        </a:p>
      </dgm:t>
    </dgm:pt>
    <dgm:pt modelId="{7858BDF4-31DB-4D3E-92E2-A163942DF14B}" type="parTrans" cxnId="{190F5A73-40DD-4154-8507-D48DC7451DB3}">
      <dgm:prSet/>
      <dgm:spPr/>
      <dgm:t>
        <a:bodyPr/>
        <a:lstStyle/>
        <a:p>
          <a:endParaRPr lang="en-US"/>
        </a:p>
      </dgm:t>
    </dgm:pt>
    <dgm:pt modelId="{6CFA2894-5A72-4C82-AC76-DEB643987702}" type="sibTrans" cxnId="{190F5A73-40DD-4154-8507-D48DC7451DB3}">
      <dgm:prSet/>
      <dgm:spPr/>
      <dgm:t>
        <a:bodyPr/>
        <a:lstStyle/>
        <a:p>
          <a:endParaRPr lang="en-US"/>
        </a:p>
      </dgm:t>
    </dgm:pt>
    <dgm:pt modelId="{7C875EDF-56C6-40A0-967F-E7207194F3CE}">
      <dgm:prSet/>
      <dgm:spPr/>
      <dgm:t>
        <a:bodyPr/>
        <a:lstStyle/>
        <a:p>
          <a:r>
            <a:rPr lang="en-US" b="0" i="1"/>
            <a:t>Is there anyone here who is 60</a:t>
          </a:r>
          <a:r>
            <a:rPr lang="en-US" b="1" i="1"/>
            <a:t> years or older </a:t>
          </a:r>
          <a:r>
            <a:rPr lang="en-US" b="0" i="1"/>
            <a:t>who knows what this means:</a:t>
          </a:r>
          <a:endParaRPr lang="en-US"/>
        </a:p>
      </dgm:t>
    </dgm:pt>
    <dgm:pt modelId="{111CF19B-2177-49CE-85EC-39FFEA223E80}" type="parTrans" cxnId="{0F6EC594-33CE-422A-94E5-B2D7ADBBE695}">
      <dgm:prSet/>
      <dgm:spPr/>
      <dgm:t>
        <a:bodyPr/>
        <a:lstStyle/>
        <a:p>
          <a:endParaRPr lang="en-US"/>
        </a:p>
      </dgm:t>
    </dgm:pt>
    <dgm:pt modelId="{6968AC86-4A6D-4895-B9E0-44F35D2E110E}" type="sibTrans" cxnId="{0F6EC594-33CE-422A-94E5-B2D7ADBBE695}">
      <dgm:prSet/>
      <dgm:spPr/>
      <dgm:t>
        <a:bodyPr/>
        <a:lstStyle/>
        <a:p>
          <a:endParaRPr lang="en-US"/>
        </a:p>
      </dgm:t>
    </dgm:pt>
    <dgm:pt modelId="{FE722557-855F-4DED-A63B-3593396C722D}" type="pres">
      <dgm:prSet presAssocID="{9BB378E2-0664-4FF7-804E-D4324499EF97}" presName="diagram" presStyleCnt="0">
        <dgm:presLayoutVars>
          <dgm:dir/>
          <dgm:resizeHandles val="exact"/>
        </dgm:presLayoutVars>
      </dgm:prSet>
      <dgm:spPr/>
    </dgm:pt>
    <dgm:pt modelId="{D1B69E61-5042-4AA5-81D7-BC2C4FD3D5D8}" type="pres">
      <dgm:prSet presAssocID="{59F5DA3B-9D6A-4FD5-80DC-C69566B10F28}" presName="node" presStyleLbl="node1" presStyleIdx="0" presStyleCnt="2">
        <dgm:presLayoutVars>
          <dgm:bulletEnabled val="1"/>
        </dgm:presLayoutVars>
      </dgm:prSet>
      <dgm:spPr/>
    </dgm:pt>
    <dgm:pt modelId="{5F3AE29C-50E6-4E7F-837E-68A893808D0D}" type="pres">
      <dgm:prSet presAssocID="{6CFA2894-5A72-4C82-AC76-DEB643987702}" presName="sibTrans" presStyleLbl="sibTrans2D1" presStyleIdx="0" presStyleCnt="1"/>
      <dgm:spPr/>
    </dgm:pt>
    <dgm:pt modelId="{17C404C6-8C72-4921-82F2-0A3F26F7B2B0}" type="pres">
      <dgm:prSet presAssocID="{6CFA2894-5A72-4C82-AC76-DEB643987702}" presName="connectorText" presStyleLbl="sibTrans2D1" presStyleIdx="0" presStyleCnt="1"/>
      <dgm:spPr/>
    </dgm:pt>
    <dgm:pt modelId="{2D0DA28D-D2FB-484E-BF88-580DC9724C9F}" type="pres">
      <dgm:prSet presAssocID="{7C875EDF-56C6-40A0-967F-E7207194F3CE}" presName="node" presStyleLbl="node1" presStyleIdx="1" presStyleCnt="2">
        <dgm:presLayoutVars>
          <dgm:bulletEnabled val="1"/>
        </dgm:presLayoutVars>
      </dgm:prSet>
      <dgm:spPr/>
    </dgm:pt>
  </dgm:ptLst>
  <dgm:cxnLst>
    <dgm:cxn modelId="{240F8D38-37C8-4808-B6EA-1BA9A09CC6C6}" type="presOf" srcId="{9BB378E2-0664-4FF7-804E-D4324499EF97}" destId="{FE722557-855F-4DED-A63B-3593396C722D}" srcOrd="0" destOrd="0" presId="urn:microsoft.com/office/officeart/2005/8/layout/process5"/>
    <dgm:cxn modelId="{98662A72-2DCD-4823-96B9-8EB7FFAF792B}" type="presOf" srcId="{7C875EDF-56C6-40A0-967F-E7207194F3CE}" destId="{2D0DA28D-D2FB-484E-BF88-580DC9724C9F}" srcOrd="0" destOrd="0" presId="urn:microsoft.com/office/officeart/2005/8/layout/process5"/>
    <dgm:cxn modelId="{190F5A73-40DD-4154-8507-D48DC7451DB3}" srcId="{9BB378E2-0664-4FF7-804E-D4324499EF97}" destId="{59F5DA3B-9D6A-4FD5-80DC-C69566B10F28}" srcOrd="0" destOrd="0" parTransId="{7858BDF4-31DB-4D3E-92E2-A163942DF14B}" sibTransId="{6CFA2894-5A72-4C82-AC76-DEB643987702}"/>
    <dgm:cxn modelId="{2699E87C-4831-435F-A87B-E10D15951C9B}" type="presOf" srcId="{6CFA2894-5A72-4C82-AC76-DEB643987702}" destId="{17C404C6-8C72-4921-82F2-0A3F26F7B2B0}" srcOrd="1" destOrd="0" presId="urn:microsoft.com/office/officeart/2005/8/layout/process5"/>
    <dgm:cxn modelId="{0F6EC594-33CE-422A-94E5-B2D7ADBBE695}" srcId="{9BB378E2-0664-4FF7-804E-D4324499EF97}" destId="{7C875EDF-56C6-40A0-967F-E7207194F3CE}" srcOrd="1" destOrd="0" parTransId="{111CF19B-2177-49CE-85EC-39FFEA223E80}" sibTransId="{6968AC86-4A6D-4895-B9E0-44F35D2E110E}"/>
    <dgm:cxn modelId="{82CB64E6-71B1-4E0F-B3FE-2BC92917CBC3}" type="presOf" srcId="{59F5DA3B-9D6A-4FD5-80DC-C69566B10F28}" destId="{D1B69E61-5042-4AA5-81D7-BC2C4FD3D5D8}" srcOrd="0" destOrd="0" presId="urn:microsoft.com/office/officeart/2005/8/layout/process5"/>
    <dgm:cxn modelId="{8E0E4AF3-F9EB-4EDD-9CB1-2C6EC95C6643}" type="presOf" srcId="{6CFA2894-5A72-4C82-AC76-DEB643987702}" destId="{5F3AE29C-50E6-4E7F-837E-68A893808D0D}" srcOrd="0" destOrd="0" presId="urn:microsoft.com/office/officeart/2005/8/layout/process5"/>
    <dgm:cxn modelId="{3BA7781E-F855-4030-B59D-C2B0A661A511}" type="presParOf" srcId="{FE722557-855F-4DED-A63B-3593396C722D}" destId="{D1B69E61-5042-4AA5-81D7-BC2C4FD3D5D8}" srcOrd="0" destOrd="0" presId="urn:microsoft.com/office/officeart/2005/8/layout/process5"/>
    <dgm:cxn modelId="{CD5E7CF9-4D4F-46D4-B792-6F97987759C2}" type="presParOf" srcId="{FE722557-855F-4DED-A63B-3593396C722D}" destId="{5F3AE29C-50E6-4E7F-837E-68A893808D0D}" srcOrd="1" destOrd="0" presId="urn:microsoft.com/office/officeart/2005/8/layout/process5"/>
    <dgm:cxn modelId="{CDA48176-B371-4525-B104-6135AA5B9B14}" type="presParOf" srcId="{5F3AE29C-50E6-4E7F-837E-68A893808D0D}" destId="{17C404C6-8C72-4921-82F2-0A3F26F7B2B0}" srcOrd="0" destOrd="0" presId="urn:microsoft.com/office/officeart/2005/8/layout/process5"/>
    <dgm:cxn modelId="{76ACEFAF-384B-45C5-BBE1-669174542FB9}" type="presParOf" srcId="{FE722557-855F-4DED-A63B-3593396C722D}" destId="{2D0DA28D-D2FB-484E-BF88-580DC9724C9F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47368-2671-4C74-9666-AF9FA8D85D89}">
      <dsp:nvSpPr>
        <dsp:cNvPr id="0" name=""/>
        <dsp:cNvSpPr/>
      </dsp:nvSpPr>
      <dsp:spPr>
        <a:xfrm>
          <a:off x="889" y="53608"/>
          <a:ext cx="3123788" cy="1983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1169D-B872-427C-BCF2-00320B88E780}">
      <dsp:nvSpPr>
        <dsp:cNvPr id="0" name=""/>
        <dsp:cNvSpPr/>
      </dsp:nvSpPr>
      <dsp:spPr>
        <a:xfrm>
          <a:off x="347977" y="383341"/>
          <a:ext cx="3123788" cy="1983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1" kern="1200"/>
            <a:t>QUESTION:</a:t>
          </a:r>
          <a:endParaRPr lang="en-US" sz="2500" kern="1200"/>
        </a:p>
      </dsp:txBody>
      <dsp:txXfrm>
        <a:off x="406075" y="441439"/>
        <a:ext cx="3007592" cy="1867409"/>
      </dsp:txXfrm>
    </dsp:sp>
    <dsp:sp modelId="{EEE4BE0A-A40B-4E64-9BA8-8D3AB0F61312}">
      <dsp:nvSpPr>
        <dsp:cNvPr id="0" name=""/>
        <dsp:cNvSpPr/>
      </dsp:nvSpPr>
      <dsp:spPr>
        <a:xfrm>
          <a:off x="3818853" y="53608"/>
          <a:ext cx="3123788" cy="1983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61029-6897-4103-A8E2-2EA07B0F222C}">
      <dsp:nvSpPr>
        <dsp:cNvPr id="0" name=""/>
        <dsp:cNvSpPr/>
      </dsp:nvSpPr>
      <dsp:spPr>
        <a:xfrm>
          <a:off x="4165940" y="383341"/>
          <a:ext cx="3123788" cy="1983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1" kern="1200"/>
            <a:t>Is there anyone here who is 60</a:t>
          </a:r>
          <a:r>
            <a:rPr lang="en-US" sz="2500" b="1" i="1" kern="1200"/>
            <a:t> years or older </a:t>
          </a:r>
          <a:r>
            <a:rPr lang="en-US" sz="2500" b="0" i="1" kern="1200"/>
            <a:t>who knows what this means:</a:t>
          </a:r>
          <a:endParaRPr lang="en-US" sz="2500" kern="1200"/>
        </a:p>
      </dsp:txBody>
      <dsp:txXfrm>
        <a:off x="4224038" y="441439"/>
        <a:ext cx="3007592" cy="1867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69E61-5042-4AA5-81D7-BC2C4FD3D5D8}">
      <dsp:nvSpPr>
        <dsp:cNvPr id="0" name=""/>
        <dsp:cNvSpPr/>
      </dsp:nvSpPr>
      <dsp:spPr>
        <a:xfrm>
          <a:off x="1423" y="406843"/>
          <a:ext cx="3036571" cy="1821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/>
            <a:t>QUESTION:</a:t>
          </a:r>
          <a:endParaRPr lang="en-US" sz="2400" kern="1200"/>
        </a:p>
      </dsp:txBody>
      <dsp:txXfrm>
        <a:off x="54786" y="460206"/>
        <a:ext cx="2929845" cy="1715216"/>
      </dsp:txXfrm>
    </dsp:sp>
    <dsp:sp modelId="{5F3AE29C-50E6-4E7F-837E-68A893808D0D}">
      <dsp:nvSpPr>
        <dsp:cNvPr id="0" name=""/>
        <dsp:cNvSpPr/>
      </dsp:nvSpPr>
      <dsp:spPr>
        <a:xfrm>
          <a:off x="3305213" y="941279"/>
          <a:ext cx="643753" cy="753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305213" y="1091893"/>
        <a:ext cx="450627" cy="451841"/>
      </dsp:txXfrm>
    </dsp:sp>
    <dsp:sp modelId="{2D0DA28D-D2FB-484E-BF88-580DC9724C9F}">
      <dsp:nvSpPr>
        <dsp:cNvPr id="0" name=""/>
        <dsp:cNvSpPr/>
      </dsp:nvSpPr>
      <dsp:spPr>
        <a:xfrm>
          <a:off x="4252623" y="406843"/>
          <a:ext cx="3036571" cy="1821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/>
            <a:t>Is there anyone here who is 60</a:t>
          </a:r>
          <a:r>
            <a:rPr lang="en-US" sz="2400" b="1" i="1" kern="1200"/>
            <a:t> years or older </a:t>
          </a:r>
          <a:r>
            <a:rPr lang="en-US" sz="2400" b="0" i="1" kern="1200"/>
            <a:t>who knows what this means:</a:t>
          </a:r>
          <a:endParaRPr lang="en-US" sz="2400" kern="1200"/>
        </a:p>
      </dsp:txBody>
      <dsp:txXfrm>
        <a:off x="4305986" y="460206"/>
        <a:ext cx="2929845" cy="1715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2B460-3787-4D59-9DB6-09CD50B2694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30C3-7483-43D9-9DCD-EC4907C4C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September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3579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466344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578B0-D633-4D78-9A5C-8B5F6CF9B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4361" y="5259949"/>
            <a:ext cx="748491" cy="1433666"/>
          </a:xfrm>
          <a:prstGeom prst="rect">
            <a:avLst/>
          </a:prstGeom>
        </p:spPr>
      </p:pic>
      <p:pic>
        <p:nvPicPr>
          <p:cNvPr id="8" name="Picture 7" descr="F:\SPFM LOGO.JPG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440705" y="6045425"/>
            <a:ext cx="2137382" cy="64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September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September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September 12,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nn.com/2015/11/03/health/teens-tweens-media-screen-use-report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tgetsbetter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GDfciqyv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GGDfciqyvw?feature=oembed" TargetMode="External"/><Relationship Id="rId6" Type="http://schemas.openxmlformats.org/officeDocument/2006/relationships/comments" Target="../comments/commen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y.life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apps.apple.com/us/app/virtual-hope-box/id825099621" TargetMode="Externa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media.org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commonsensemedia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media.org/AAPtoolkit" TargetMode="External"/><Relationship Id="rId2" Type="http://schemas.openxmlformats.org/officeDocument/2006/relationships/hyperlink" Target="https://www.healthychildren.org/English/media/Pages/default.aspx#planview-3ed072f5e2fbfb1c34a52410ff7275d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lthychildren.org/English/media/Pages/default.aspx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ituntil8th.org/take-the-pledge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hyperlink" Target="http://www.kurioworld.com/k/us/parents/products/pho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hyperlink" Target="http://www.just5.com/worldwide/en/cp10s/cp10s-bestinspace/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://www.kajeet.com/4u/index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full/10.1177/1077699018754908" TargetMode="External"/><Relationship Id="rId2" Type="http://schemas.openxmlformats.org/officeDocument/2006/relationships/hyperlink" Target="https://doi.org/10.1073/pnas.1418490112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-org.offcampus.lib.washington.edu/10.1371/journal.pone.0155813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hb.2015.08.026" TargetMode="External"/><Relationship Id="rId2" Type="http://schemas.openxmlformats.org/officeDocument/2006/relationships/hyperlink" Target="http://www.commonsensemedi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-org.offcampus.lib.washington.edu/10.1038/s41562-020-0840-y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research.org/internet/2020/07/28/parenting-children-in-the-age-of-screens/" TargetMode="External"/><Relationship Id="rId2" Type="http://schemas.openxmlformats.org/officeDocument/2006/relationships/hyperlink" Target="http://www.commonsensemedi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wresearch.org/internet/2018/11/28/teens-social-media-habits-and-experiences/" TargetMode="External"/><Relationship Id="rId4" Type="http://schemas.openxmlformats.org/officeDocument/2006/relationships/hyperlink" Target="https://www.pewresearch.org/internet/2018/05/31/teens-social-media-technology-2018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-org.offcampus.lib.washington.edu/10.1038/s41562-020-0839-4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2167702617723376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586038">
            <a:off x="840947" y="656233"/>
            <a:ext cx="5721316" cy="1758142"/>
          </a:xfrm>
        </p:spPr>
        <p:txBody>
          <a:bodyPr/>
          <a:lstStyle/>
          <a:p>
            <a:r>
              <a:rPr lang="en-US" sz="4400" dirty="0"/>
              <a:t>digital side effects: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555583">
            <a:off x="1680369" y="1859722"/>
            <a:ext cx="8172959" cy="909649"/>
          </a:xfrm>
        </p:spPr>
        <p:txBody>
          <a:bodyPr>
            <a:noAutofit/>
          </a:bodyPr>
          <a:lstStyle/>
          <a:p>
            <a:r>
              <a:rPr lang="en-US" sz="3200" i="1" dirty="0"/>
              <a:t>Media, Smartphones and children’s mental health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3197615"/>
            <a:ext cx="3713958" cy="2091119"/>
          </a:xfrm>
          <a:prstGeom prst="rect">
            <a:avLst/>
          </a:prstGeom>
        </p:spPr>
      </p:pic>
      <p:pic>
        <p:nvPicPr>
          <p:cNvPr id="5" name="Picture 4" descr="F:\SPFM LOG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0705" y="6045425"/>
            <a:ext cx="2137382" cy="64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66270" y="5934670"/>
            <a:ext cx="4712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Rick Brandt-Kreutz, MA, MSW</a:t>
            </a:r>
          </a:p>
          <a:p>
            <a:r>
              <a:rPr lang="en-US" dirty="0"/>
              <a:t>Behavioral Scientist, SPFM Residency Program</a:t>
            </a:r>
          </a:p>
          <a:p>
            <a:r>
              <a:rPr lang="en-US" dirty="0"/>
              <a:t>Olympia, WA</a:t>
            </a:r>
          </a:p>
        </p:txBody>
      </p:sp>
      <p:sp>
        <p:nvSpPr>
          <p:cNvPr id="7" name="Rectangle 6"/>
          <p:cNvSpPr/>
          <p:nvPr/>
        </p:nvSpPr>
        <p:spPr>
          <a:xfrm>
            <a:off x="3382294" y="4850318"/>
            <a:ext cx="3983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Forum for Behavioral Science</a:t>
            </a:r>
          </a:p>
          <a:p>
            <a:r>
              <a:rPr lang="en-US" sz="2400" dirty="0"/>
              <a:t>September 24</a:t>
            </a:r>
            <a:r>
              <a:rPr lang="en-US" sz="2400" baseline="30000" dirty="0"/>
              <a:t>th</a:t>
            </a:r>
            <a:r>
              <a:rPr lang="en-US" sz="2400" dirty="0"/>
              <a:t>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FDE47-EB9D-449C-BDE6-9EBED5763540}"/>
              </a:ext>
            </a:extLst>
          </p:cNvPr>
          <p:cNvSpPr txBox="1"/>
          <p:nvPr/>
        </p:nvSpPr>
        <p:spPr>
          <a:xfrm>
            <a:off x="10343535" y="5254963"/>
            <a:ext cx="1769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CNN Health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1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7BF-2128-4E31-8679-71316CF8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Teen suicide rates rising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100629"/>
            <a:ext cx="4165600" cy="3579849"/>
          </a:xfrm>
        </p:spPr>
        <p:txBody>
          <a:bodyPr>
            <a:normAutofit fontScale="92500"/>
          </a:bodyPr>
          <a:lstStyle/>
          <a:p>
            <a:pPr indent="0"/>
            <a:r>
              <a:rPr lang="en-US" dirty="0"/>
              <a:t>Rate declined during the 1990’s, stabilized in the 2000’s</a:t>
            </a:r>
          </a:p>
          <a:p>
            <a:pPr indent="0"/>
            <a:r>
              <a:rPr lang="en-US" dirty="0"/>
              <a:t>Since 2007: </a:t>
            </a:r>
          </a:p>
          <a:p>
            <a:pPr marL="800100" indent="-457200">
              <a:buFont typeface="Arial" panose="020B0604020202020204" pitchFamily="34" charset="0"/>
              <a:buChar char="•"/>
            </a:pPr>
            <a:r>
              <a:rPr lang="en-US" dirty="0"/>
              <a:t>40% increase among 15-19 year olds</a:t>
            </a:r>
          </a:p>
          <a:p>
            <a:pPr marL="800100" indent="-457200">
              <a:buFont typeface="Arial" panose="020B0604020202020204" pitchFamily="34" charset="0"/>
              <a:buChar char="•"/>
            </a:pPr>
            <a:r>
              <a:rPr lang="en-US" dirty="0"/>
              <a:t>2.5X  increase among 12-14 year olds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6604" y="5083178"/>
            <a:ext cx="6338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LTStd-Roman"/>
              </a:rPr>
              <a:t>CDC Suicide/homicide rates per 100,000 population, ages 15-19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5893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LTStd-Roman"/>
              </a:rPr>
              <a:t>Curtin, 2019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C2F98D-F44A-422E-936D-363D2B23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04" y="866056"/>
            <a:ext cx="6517016" cy="39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E37F9B-F70B-4EA4-9DC7-350DF23D4C71}"/>
              </a:ext>
            </a:extLst>
          </p:cNvPr>
          <p:cNvSpPr txBox="1"/>
          <p:nvPr/>
        </p:nvSpPr>
        <p:spPr>
          <a:xfrm rot="1214405">
            <a:off x="9255144" y="967204"/>
            <a:ext cx="117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Suicide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A7B24A-9D22-4841-A0B5-FB46F6C17DB2}"/>
              </a:ext>
            </a:extLst>
          </p:cNvPr>
          <p:cNvCxnSpPr>
            <a:cxnSpLocks/>
          </p:cNvCxnSpPr>
          <p:nvPr/>
        </p:nvCxnSpPr>
        <p:spPr>
          <a:xfrm>
            <a:off x="10300996" y="1414696"/>
            <a:ext cx="447869" cy="204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29859C-A989-48BD-89B3-5F1F17FF5236}"/>
              </a:ext>
            </a:extLst>
          </p:cNvPr>
          <p:cNvCxnSpPr/>
          <p:nvPr/>
        </p:nvCxnSpPr>
        <p:spPr>
          <a:xfrm>
            <a:off x="6410130" y="777345"/>
            <a:ext cx="0" cy="40470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B13E75-9102-4CDD-808C-2A8919209AA2}"/>
              </a:ext>
            </a:extLst>
          </p:cNvPr>
          <p:cNvSpPr txBox="1"/>
          <p:nvPr/>
        </p:nvSpPr>
        <p:spPr>
          <a:xfrm>
            <a:off x="5638799" y="109887"/>
            <a:ext cx="2637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RBK began teaching residents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D95616-3B8D-49D3-9142-70893BAEA6D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475446" y="417664"/>
            <a:ext cx="482080" cy="28363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9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depression on the rise among youth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86496" y="630757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SAMHA</a:t>
            </a:r>
            <a:r>
              <a:rPr lang="en-US" dirty="0"/>
              <a:t>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7280" y="1772816"/>
            <a:ext cx="2644296" cy="181588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50% increase </a:t>
            </a:r>
            <a:r>
              <a:rPr lang="en-US" sz="2800" dirty="0"/>
              <a:t>of MDD among teens  since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975D-0C80-4E6E-B85A-628FB78E2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685" y="914400"/>
            <a:ext cx="6341154" cy="5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4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097280" y="1100629"/>
            <a:ext cx="10027920" cy="24519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 accounted for by </a:t>
            </a:r>
            <a:r>
              <a:rPr lang="en-US" dirty="0" err="1"/>
              <a:t>sociodemographic</a:t>
            </a:r>
            <a:r>
              <a:rPr lang="en-US" dirty="0"/>
              <a:t> factors such as single parent household and income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Lingering impact of black box warning for suicidality with antidepressants and teens?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Other SDOH?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60598" y="5623740"/>
            <a:ext cx="167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Mojtabai</a:t>
            </a:r>
            <a:r>
              <a:rPr lang="en-US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16683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51" y="279996"/>
            <a:ext cx="7952414" cy="548640"/>
          </a:xfrm>
        </p:spPr>
        <p:txBody>
          <a:bodyPr/>
          <a:lstStyle/>
          <a:p>
            <a:r>
              <a:rPr lang="en-US" dirty="0"/>
              <a:t>Depression increasing for girls in 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Kellly</a:t>
            </a:r>
            <a:r>
              <a:rPr lang="en-US" dirty="0"/>
              <a:t>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1437" y="1399996"/>
            <a:ext cx="2214738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Depression increased with increased social media use…especially for girls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7535" y="107334"/>
            <a:ext cx="3995965" cy="489364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UK Millennium Cohort Study: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Random sample of children from almost 20k families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Outcomes measured 5X between 3-14 years old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Depression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Social media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Online harassment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Sleep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Self-esteem/appearance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Body weight satisfaction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EC1B4-7044-4441-BB65-B85A6A207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78"/>
          <a:stretch/>
        </p:blipFill>
        <p:spPr>
          <a:xfrm>
            <a:off x="4434967" y="1048007"/>
            <a:ext cx="3995965" cy="37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6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B0B2-9992-417C-85A8-B496500A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365760"/>
            <a:ext cx="11290041" cy="548640"/>
          </a:xfrm>
        </p:spPr>
        <p:txBody>
          <a:bodyPr/>
          <a:lstStyle/>
          <a:p>
            <a:r>
              <a:rPr lang="en-US" dirty="0"/>
              <a:t>The pathways from social media use to increased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D6CE0-7449-4D02-86F9-9FC7A53DD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710" y="1100629"/>
            <a:ext cx="4416490" cy="3579849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sz="2000" b="0" i="0" u="none" strike="noStrike" baseline="0" dirty="0">
                <a:latin typeface="AdvTT5235d5a9"/>
              </a:rPr>
              <a:t>Increased # hours social media use was associated with:</a:t>
            </a:r>
          </a:p>
          <a:p>
            <a:pPr marL="0" indent="0" algn="l">
              <a:spcBef>
                <a:spcPts val="0"/>
              </a:spcBef>
            </a:pPr>
            <a:endParaRPr lang="en-US" sz="2000" b="0" i="0" u="none" strike="noStrike" baseline="0" dirty="0">
              <a:latin typeface="AdvTT5235d5a9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latin typeface="AdvTT5235d5a9"/>
              </a:rPr>
              <a:t>P</a:t>
            </a:r>
            <a:r>
              <a:rPr lang="en-US" sz="2000" b="0" i="0" u="none" strike="noStrike" baseline="0" dirty="0">
                <a:latin typeface="AdvTT5235d5a9"/>
              </a:rPr>
              <a:t>oor sleep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latin typeface="AdvTT5235d5a9"/>
              </a:rPr>
              <a:t>I</a:t>
            </a:r>
            <a:r>
              <a:rPr lang="en-US" sz="2000" b="0" i="0" u="none" strike="noStrike" baseline="0" dirty="0">
                <a:latin typeface="AdvTT5235d5a9"/>
              </a:rPr>
              <a:t>nvolvement with online harassment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latin typeface="AdvTT5235d5a9"/>
              </a:rPr>
              <a:t>L</a:t>
            </a:r>
            <a:r>
              <a:rPr lang="en-US" sz="2000" b="0" i="0" u="none" strike="noStrike" baseline="0" dirty="0">
                <a:latin typeface="AdvTT5235d5a9"/>
              </a:rPr>
              <a:t>ow self-esteem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latin typeface="AdvTT5235d5a9"/>
              </a:rPr>
              <a:t>P</a:t>
            </a:r>
            <a:r>
              <a:rPr lang="en-US" sz="2000" b="0" i="0" u="none" strike="noStrike" baseline="0" dirty="0">
                <a:latin typeface="AdvTT5235d5a9"/>
              </a:rPr>
              <a:t>oor body image</a:t>
            </a:r>
          </a:p>
          <a:p>
            <a:pPr marL="0" indent="0" algn="l">
              <a:spcBef>
                <a:spcPts val="0"/>
              </a:spcBef>
            </a:pPr>
            <a:endParaRPr lang="en-US" sz="2000" b="0" dirty="0">
              <a:latin typeface="AdvTT5235d5a9"/>
            </a:endParaRPr>
          </a:p>
          <a:p>
            <a:pPr marL="0" indent="0" algn="l">
              <a:spcBef>
                <a:spcPts val="0"/>
              </a:spcBef>
            </a:pPr>
            <a:r>
              <a:rPr lang="en-US" sz="2000" b="0" i="0" u="none" strike="noStrike" baseline="0" dirty="0">
                <a:latin typeface="AdvTT5235d5a9"/>
              </a:rPr>
              <a:t>which in turn were all related to depressive symptoms.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9D0E6-2FC8-4417-B574-C321A3FF133E}"/>
              </a:ext>
            </a:extLst>
          </p:cNvPr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Kellly</a:t>
            </a:r>
            <a:r>
              <a:rPr lang="en-US" dirty="0"/>
              <a:t>,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D1048-5030-423F-BB1E-E66458C17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5" t="36054" r="47417" b="28075"/>
          <a:stretch/>
        </p:blipFill>
        <p:spPr>
          <a:xfrm>
            <a:off x="276527" y="1100629"/>
            <a:ext cx="6096281" cy="3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390F-13A8-4B59-AD4C-011ECE64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7" y="200997"/>
            <a:ext cx="7806321" cy="548640"/>
          </a:xfrm>
        </p:spPr>
        <p:txBody>
          <a:bodyPr/>
          <a:lstStyle/>
          <a:p>
            <a:r>
              <a:rPr lang="en-US" dirty="0"/>
              <a:t>Increase in digital media use among teens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BA787-ADD6-4FB7-AB87-73EA9936F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2"/>
          <a:stretch/>
        </p:blipFill>
        <p:spPr>
          <a:xfrm>
            <a:off x="423230" y="1557191"/>
            <a:ext cx="3918204" cy="2325747"/>
          </a:xfrm>
        </p:spPr>
      </p:pic>
      <p:sp>
        <p:nvSpPr>
          <p:cNvPr id="3" name="Rectangle 2"/>
          <p:cNvSpPr/>
          <p:nvPr/>
        </p:nvSpPr>
        <p:spPr>
          <a:xfrm>
            <a:off x="315123" y="4158923"/>
            <a:ext cx="4266709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vOT863180fb"/>
              </a:rPr>
              <a:t>50% smartphone market saturation among teens around 2011</a:t>
            </a:r>
            <a:r>
              <a:rPr lang="en-US" dirty="0">
                <a:latin typeface="AdvPS44A44B"/>
              </a:rPr>
              <a:t> – </a:t>
            </a:r>
            <a:r>
              <a:rPr lang="en-US" dirty="0">
                <a:latin typeface="AdvOT863180fb"/>
              </a:rPr>
              <a:t>2012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06979" y="5852897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863180fb"/>
              </a:rPr>
              <a:t>Rideout, 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9206978" y="6222229"/>
            <a:ext cx="1828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Lauricella</a:t>
            </a:r>
            <a:r>
              <a:rPr lang="en-US" dirty="0"/>
              <a:t>, 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423230" y="968748"/>
            <a:ext cx="3978876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vOT863180fb"/>
              </a:rPr>
              <a:t>% teens using social networking sites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60258" y="4158373"/>
            <a:ext cx="6096000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b="1" dirty="0"/>
              <a:t>TODAY: </a:t>
            </a:r>
            <a:r>
              <a:rPr lang="en-US" dirty="0"/>
              <a:t>Fully 95% of teens have </a:t>
            </a:r>
            <a:r>
              <a:rPr lang="en-US" b="1" dirty="0"/>
              <a:t>access </a:t>
            </a:r>
            <a:r>
              <a:rPr lang="en-US" dirty="0"/>
              <a:t>to a smartphone, and 45% say they are online 'almost constantly'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82332" y="1650638"/>
            <a:ext cx="39084" cy="2478278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206978" y="5485537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99604" y="1507116"/>
            <a:ext cx="168573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89% OF TEENS OWN A SMARTPHONE</a:t>
            </a:r>
          </a:p>
        </p:txBody>
      </p:sp>
      <p:sp>
        <p:nvSpPr>
          <p:cNvPr id="32" name="Right Arrow 31"/>
          <p:cNvSpPr/>
          <p:nvPr/>
        </p:nvSpPr>
        <p:spPr>
          <a:xfrm rot="10800000">
            <a:off x="9866232" y="1780207"/>
            <a:ext cx="471490" cy="3771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0E6EA-542F-426F-9B8F-D1551C64F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90"/>
          <a:stretch/>
        </p:blipFill>
        <p:spPr>
          <a:xfrm>
            <a:off x="5039167" y="916179"/>
            <a:ext cx="4765183" cy="2561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9AA07B-B2EE-4991-98DE-D55BDBD1D465}"/>
              </a:ext>
            </a:extLst>
          </p:cNvPr>
          <p:cNvSpPr txBox="1"/>
          <p:nvPr/>
        </p:nvSpPr>
        <p:spPr>
          <a:xfrm>
            <a:off x="7240073" y="1814892"/>
            <a:ext cx="470934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82916-2E13-46B8-A69B-57B0B737FA56}"/>
              </a:ext>
            </a:extLst>
          </p:cNvPr>
          <p:cNvSpPr txBox="1"/>
          <p:nvPr/>
        </p:nvSpPr>
        <p:spPr>
          <a:xfrm>
            <a:off x="10391977" y="2554902"/>
            <a:ext cx="1685736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significant difference in mobile device ownership by income</a:t>
            </a:r>
          </a:p>
        </p:txBody>
      </p:sp>
      <p:sp>
        <p:nvSpPr>
          <p:cNvPr id="18" name="Right Arrow 31">
            <a:extLst>
              <a:ext uri="{FF2B5EF4-FFF2-40B4-BE49-F238E27FC236}">
                <a16:creationId xmlns:a16="http://schemas.microsoft.com/office/drawing/2014/main" id="{8CEE6970-2E30-4E01-86F0-66889A126471}"/>
              </a:ext>
            </a:extLst>
          </p:cNvPr>
          <p:cNvSpPr/>
          <p:nvPr/>
        </p:nvSpPr>
        <p:spPr>
          <a:xfrm rot="10800000">
            <a:off x="9804350" y="2723430"/>
            <a:ext cx="471490" cy="3771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45EBF9-985A-4A60-8A4D-4BA6FC45B036}"/>
              </a:ext>
            </a:extLst>
          </p:cNvPr>
          <p:cNvSpPr txBox="1"/>
          <p:nvPr/>
        </p:nvSpPr>
        <p:spPr>
          <a:xfrm>
            <a:off x="7240073" y="2750655"/>
            <a:ext cx="2261133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33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31" grpId="0" animBg="1"/>
      <p:bldP spid="32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849A-0789-4F56-930E-04510BEF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and depression and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E1293-C8E5-4E25-932C-931492AE0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5"/>
          <a:stretch/>
        </p:blipFill>
        <p:spPr>
          <a:xfrm>
            <a:off x="3967210" y="997576"/>
            <a:ext cx="4803263" cy="3141806"/>
          </a:xfr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1455482" y="894736"/>
            <a:ext cx="2527211" cy="87044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 b="0" dirty="0"/>
              <a:t>Most teens had smartphones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17912" y="2165865"/>
            <a:ext cx="3382161" cy="175432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Depressive symptoms (among 8th, 10th, and 12th graders) </a:t>
            </a:r>
            <a:r>
              <a:rPr lang="en-US" b="1" dirty="0"/>
              <a:t>NOT significantly correlated with any of the economic factors,</a:t>
            </a:r>
          </a:p>
          <a:p>
            <a:r>
              <a:rPr lang="en-US" dirty="0"/>
              <a:t>including unemployment,</a:t>
            </a:r>
          </a:p>
          <a:p>
            <a:r>
              <a:rPr lang="en-US" i="1" dirty="0"/>
              <a:t>r</a:t>
            </a:r>
            <a:r>
              <a:rPr lang="en-US" dirty="0"/>
              <a:t>(25) = –.12, </a:t>
            </a:r>
            <a:r>
              <a:rPr lang="en-US" i="1" dirty="0"/>
              <a:t>p </a:t>
            </a:r>
            <a:r>
              <a:rPr lang="en-US" dirty="0"/>
              <a:t>= .57</a:t>
            </a:r>
            <a:endParaRPr lang="en-US" i="1" dirty="0">
              <a:latin typeface="ITCGaramondStd-LtIt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81855" y="1499527"/>
            <a:ext cx="3059840" cy="230832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ITCGaramondStd-Lt"/>
              </a:rPr>
              <a:t>In tandem with smartphone adoption: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TCGaramondStd-Lt"/>
              </a:rPr>
              <a:t>Depressive symptoms rose </a:t>
            </a:r>
            <a:r>
              <a:rPr lang="en-US" i="1" dirty="0">
                <a:latin typeface="ITCGaramondStd-LtIta"/>
              </a:rPr>
              <a:t>r</a:t>
            </a:r>
            <a:r>
              <a:rPr lang="en-US" dirty="0">
                <a:latin typeface="ITCGaramondStd-Lt"/>
              </a:rPr>
              <a:t>(9) = .87, </a:t>
            </a:r>
            <a:r>
              <a:rPr lang="en-US" i="1" dirty="0">
                <a:latin typeface="ITCGaramondStd-LtIta"/>
              </a:rPr>
              <a:t>p </a:t>
            </a:r>
            <a:r>
              <a:rPr lang="en-US" dirty="0">
                <a:latin typeface="ITCGaramondStd-Lt"/>
              </a:rPr>
              <a:t>= .002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TCGaramondStd-Lt"/>
              </a:rPr>
              <a:t>Suicide-related outcomes rose </a:t>
            </a:r>
            <a:r>
              <a:rPr lang="en-US" i="1" dirty="0">
                <a:latin typeface="ITCGaramondStd-LtIta"/>
              </a:rPr>
              <a:t>r</a:t>
            </a:r>
            <a:r>
              <a:rPr lang="en-US" dirty="0">
                <a:latin typeface="ITCGaramondStd-Lt"/>
              </a:rPr>
              <a:t>(5) = .78, </a:t>
            </a:r>
            <a:r>
              <a:rPr lang="en-US" i="1" dirty="0">
                <a:latin typeface="ITCGaramondStd-LtIta"/>
              </a:rPr>
              <a:t>p </a:t>
            </a:r>
            <a:r>
              <a:rPr lang="en-US" dirty="0">
                <a:latin typeface="ITCGaramondStd-Lt"/>
              </a:rPr>
              <a:t>=.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TCGaramondStd-Lt"/>
              </a:rPr>
              <a:t>Suicide rates rose </a:t>
            </a:r>
            <a:r>
              <a:rPr lang="en-US" i="1" dirty="0">
                <a:latin typeface="ITCGaramondStd-LtIta"/>
              </a:rPr>
              <a:t>r</a:t>
            </a:r>
            <a:r>
              <a:rPr lang="en-US" dirty="0">
                <a:latin typeface="ITCGaramondStd-Lt"/>
              </a:rPr>
              <a:t>(9) =.97, </a:t>
            </a:r>
            <a:r>
              <a:rPr lang="en-US" i="1" dirty="0">
                <a:latin typeface="ITCGaramondStd-LtIta"/>
              </a:rPr>
              <a:t>p </a:t>
            </a:r>
            <a:r>
              <a:rPr lang="en-US" dirty="0">
                <a:latin typeface="ITCGaramondStd-Lt"/>
              </a:rPr>
              <a:t>&lt; .001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299629" y="1389412"/>
            <a:ext cx="1" cy="2644346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 rot="198288">
            <a:off x="4322345" y="1232422"/>
            <a:ext cx="1791538" cy="31398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38839" y="4320872"/>
            <a:ext cx="6060004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ITCGaramondStd-Lt"/>
              </a:rPr>
              <a:t>Smartphone ownership rates, unemployment rate and depressive symptoms among 10</a:t>
            </a:r>
            <a:r>
              <a:rPr lang="en-US" baseline="30000" dirty="0">
                <a:latin typeface="ITCGaramondStd-Lt"/>
              </a:rPr>
              <a:t>th</a:t>
            </a:r>
            <a:r>
              <a:rPr lang="en-US" dirty="0">
                <a:latin typeface="ITCGaramondStd-Lt"/>
              </a:rPr>
              <a:t> graders </a:t>
            </a:r>
            <a:r>
              <a:rPr lang="en-US" dirty="0" err="1">
                <a:latin typeface="ITCGaramondStd-Lt"/>
              </a:rPr>
              <a:t>MtF</a:t>
            </a:r>
            <a:r>
              <a:rPr lang="en-US" dirty="0">
                <a:latin typeface="ITCGaramondStd-Lt"/>
              </a:rPr>
              <a:t> 2006-2015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22423" y="5879379"/>
            <a:ext cx="1554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AE61E-4F03-4026-A3A6-0BE5095B774B}"/>
              </a:ext>
            </a:extLst>
          </p:cNvPr>
          <p:cNvSpPr/>
          <p:nvPr/>
        </p:nvSpPr>
        <p:spPr>
          <a:xfrm rot="1819623">
            <a:off x="6879462" y="3192613"/>
            <a:ext cx="1781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ITCGaramondStd-Lt"/>
              </a:rPr>
              <a:t>Unemployment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EDC636-5093-4C5E-AA51-4440A4810A0A}"/>
              </a:ext>
            </a:extLst>
          </p:cNvPr>
          <p:cNvSpPr/>
          <p:nvPr/>
        </p:nvSpPr>
        <p:spPr>
          <a:xfrm>
            <a:off x="7108670" y="997576"/>
            <a:ext cx="13228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ITCGaramondStd-Lt"/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26739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27920" cy="914400"/>
          </a:xfrm>
        </p:spPr>
        <p:txBody>
          <a:bodyPr/>
          <a:lstStyle/>
          <a:p>
            <a:pPr algn="ctr"/>
            <a:r>
              <a:rPr lang="en-US" dirty="0"/>
              <a:t>Screen activity with adolescents correlated with depression/suicidality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576" b="15444"/>
          <a:stretch/>
        </p:blipFill>
        <p:spPr>
          <a:xfrm>
            <a:off x="3822781" y="1195273"/>
            <a:ext cx="5147187" cy="259571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50183" y="3907119"/>
            <a:ext cx="8062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Significant correlations (relative risk) between depressive symptoms or suicide-related outcomes and screen/non-screen activities 2009 –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5406" y="1633538"/>
            <a:ext cx="2453232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Non-screen activity = gray bars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7422" y="3441626"/>
            <a:ext cx="935590" cy="153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/>
          </a:p>
        </p:txBody>
      </p:sp>
      <p:sp>
        <p:nvSpPr>
          <p:cNvPr id="9" name="TextBox 8"/>
          <p:cNvSpPr txBox="1"/>
          <p:nvPr/>
        </p:nvSpPr>
        <p:spPr>
          <a:xfrm>
            <a:off x="2127422" y="2061924"/>
            <a:ext cx="935590" cy="1538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/>
          </a:p>
        </p:txBody>
      </p:sp>
      <p:sp>
        <p:nvSpPr>
          <p:cNvPr id="10" name="TextBox 9"/>
          <p:cNvSpPr txBox="1"/>
          <p:nvPr/>
        </p:nvSpPr>
        <p:spPr>
          <a:xfrm>
            <a:off x="855406" y="3028530"/>
            <a:ext cx="2453232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Screen activity = black bars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00009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7BF-2128-4E31-8679-71316CF8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Really horrible sites…one click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15" y="914400"/>
            <a:ext cx="3291840" cy="829771"/>
          </a:xfrm>
        </p:spPr>
        <p:txBody>
          <a:bodyPr>
            <a:normAutofit/>
          </a:bodyPr>
          <a:lstStyle/>
          <a:p>
            <a:r>
              <a:rPr lang="en-US" dirty="0"/>
              <a:t>#</a:t>
            </a:r>
            <a:r>
              <a:rPr lang="en-US" dirty="0" err="1"/>
              <a:t>selfharmmmm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44" y="1611742"/>
            <a:ext cx="3129280" cy="312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500" t="16297" r="10834"/>
          <a:stretch/>
        </p:blipFill>
        <p:spPr>
          <a:xfrm>
            <a:off x="4241800" y="1611742"/>
            <a:ext cx="3738880" cy="33425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 txBox="1">
            <a:spLocks/>
          </p:cNvSpPr>
          <p:nvPr/>
        </p:nvSpPr>
        <p:spPr>
          <a:xfrm>
            <a:off x="3664189" y="914400"/>
            <a:ext cx="5994400" cy="829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#</a:t>
            </a:r>
            <a:r>
              <a:rPr lang="en-US" b="0" dirty="0" err="1"/>
              <a:t>depressedteens</a:t>
            </a:r>
            <a:r>
              <a:rPr lang="en-US" b="0" dirty="0"/>
              <a:t>…and </a:t>
            </a:r>
            <a:r>
              <a:rPr lang="en-US" dirty="0"/>
              <a:t>Miller time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1800" y="3739978"/>
            <a:ext cx="3871784" cy="4613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65BEA6-51E9-477D-BE63-B910503590EB}"/>
              </a:ext>
            </a:extLst>
          </p:cNvPr>
          <p:cNvSpPr txBox="1">
            <a:spLocks/>
          </p:cNvSpPr>
          <p:nvPr/>
        </p:nvSpPr>
        <p:spPr>
          <a:xfrm>
            <a:off x="9135840" y="6148674"/>
            <a:ext cx="1669811" cy="3435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Dyson, 2016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6B26ED-8643-4142-8A6D-45BEE72AF8AB}"/>
              </a:ext>
            </a:extLst>
          </p:cNvPr>
          <p:cNvSpPr txBox="1">
            <a:spLocks/>
          </p:cNvSpPr>
          <p:nvPr/>
        </p:nvSpPr>
        <p:spPr>
          <a:xfrm>
            <a:off x="8558290" y="1958738"/>
            <a:ext cx="3633709" cy="24352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dirty="0"/>
              <a:t>Systematic review 26 studies: </a:t>
            </a:r>
          </a:p>
          <a:p>
            <a:pPr marL="800100" indent="-457200">
              <a:buFont typeface="Arial" panose="020B0604020202020204" pitchFamily="34" charset="0"/>
              <a:buChar char="•"/>
            </a:pPr>
            <a:r>
              <a:rPr lang="en-US" b="0" dirty="0"/>
              <a:t>Normalization of self-harm behavior</a:t>
            </a:r>
          </a:p>
          <a:p>
            <a:pPr marL="800100" indent="-457200">
              <a:buFont typeface="Arial" panose="020B0604020202020204" pitchFamily="34" charset="0"/>
              <a:buChar char="•"/>
            </a:pPr>
            <a:r>
              <a:rPr lang="en-US" b="0" dirty="0"/>
              <a:t>Live depictions of self-harm 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5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59"/>
            <a:ext cx="10027920" cy="921481"/>
          </a:xfrm>
        </p:spPr>
        <p:txBody>
          <a:bodyPr/>
          <a:lstStyle/>
          <a:p>
            <a:r>
              <a:rPr lang="en-US" dirty="0"/>
              <a:t>Problematic cell phone use associated with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427202"/>
            <a:ext cx="10027920" cy="27622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 b="0" dirty="0"/>
              <a:t>Longitudinal study over 3 years of 385 individuals between 17 and 19</a:t>
            </a:r>
          </a:p>
          <a:p>
            <a:pPr marL="0" indent="0">
              <a:spcBef>
                <a:spcPts val="0"/>
              </a:spcBef>
            </a:pPr>
            <a:endParaRPr lang="en-US" b="0" dirty="0"/>
          </a:p>
          <a:p>
            <a:pPr marL="457200" indent="-457200">
              <a:spcBef>
                <a:spcPts val="0"/>
              </a:spcBef>
              <a:buFont typeface="Franklin Gothic Book" panose="020B0503020102020204" pitchFamily="34" charset="0"/>
              <a:buChar char="→"/>
            </a:pPr>
            <a:r>
              <a:rPr lang="en-US" b="0" dirty="0"/>
              <a:t>Direction of the association between cell phone use and depression </a:t>
            </a:r>
            <a:r>
              <a:rPr lang="en-US" dirty="0"/>
              <a:t>NOT </a:t>
            </a:r>
            <a:r>
              <a:rPr lang="en-US" b="0" dirty="0"/>
              <a:t>bidirectional</a:t>
            </a:r>
            <a:r>
              <a:rPr lang="en-US" dirty="0"/>
              <a:t>, i.e.,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  <a:p>
            <a:pPr marL="288036" lvl="1" indent="-457200">
              <a:spcBef>
                <a:spcPts val="0"/>
              </a:spcBef>
              <a:buFont typeface="Franklin Gothic Book" panose="020B0503020102020204" pitchFamily="34" charset="0"/>
              <a:buChar char="→"/>
            </a:pPr>
            <a:r>
              <a:rPr lang="en-US" b="1" i="1" dirty="0"/>
              <a:t>Early cell phone use leads to increased depression, not vice-a-versa</a:t>
            </a:r>
          </a:p>
        </p:txBody>
      </p:sp>
      <p:sp>
        <p:nvSpPr>
          <p:cNvPr id="4" name="Rectangle 3"/>
          <p:cNvSpPr/>
          <p:nvPr/>
        </p:nvSpPr>
        <p:spPr>
          <a:xfrm>
            <a:off x="9110130" y="5859715"/>
            <a:ext cx="1417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dirty="0"/>
              <a:t>Coyne,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4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“I have no financial relationships with any ACCME‐defined</a:t>
            </a:r>
          </a:p>
          <a:p>
            <a:r>
              <a:rPr lang="en-US" b="0" dirty="0"/>
              <a:t>commercial interests.”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45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77" y="108155"/>
            <a:ext cx="11228439" cy="806245"/>
          </a:xfrm>
        </p:spPr>
        <p:txBody>
          <a:bodyPr/>
          <a:lstStyle/>
          <a:p>
            <a:pPr algn="ctr"/>
            <a:r>
              <a:rPr lang="en-US" dirty="0"/>
              <a:t>Depression rises as in-person social interaction decreases </a:t>
            </a:r>
            <a:br>
              <a:rPr lang="en-US" sz="2400" dirty="0"/>
            </a:br>
            <a:r>
              <a:rPr lang="en-US" sz="2400" dirty="0"/>
              <a:t>(2009‐2015, 8</a:t>
            </a:r>
            <a:r>
              <a:rPr lang="en-US" sz="1200" dirty="0"/>
              <a:t>th /</a:t>
            </a:r>
            <a:r>
              <a:rPr lang="en-US" sz="2400" dirty="0"/>
              <a:t>10</a:t>
            </a:r>
            <a:r>
              <a:rPr lang="en-US" sz="1200" dirty="0"/>
              <a:t>th </a:t>
            </a:r>
            <a:r>
              <a:rPr lang="en-US" sz="2400" dirty="0"/>
              <a:t>graders)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431" y="1165480"/>
            <a:ext cx="4272795" cy="799972"/>
          </a:xfr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indent="0"/>
            <a:r>
              <a:rPr lang="en-US" sz="2000" dirty="0"/>
              <a:t>LOW</a:t>
            </a:r>
            <a:r>
              <a:rPr lang="en-US" sz="2000" b="0" dirty="0"/>
              <a:t> in-person social interaction = significant effect </a:t>
            </a:r>
            <a:r>
              <a:rPr lang="en-US" sz="2000" b="0" i="1" dirty="0"/>
              <a:t>p </a:t>
            </a:r>
            <a:r>
              <a:rPr lang="en-US" sz="2000" b="0" dirty="0"/>
              <a:t>&lt; 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54" y="1027982"/>
            <a:ext cx="4649302" cy="3898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958" y="1654040"/>
            <a:ext cx="1809136" cy="70788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Depressive symptoms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7276855" y="3426068"/>
            <a:ext cx="4374371" cy="76944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>
              <a:spcBef>
                <a:spcPts val="800"/>
              </a:spcBef>
            </a:pPr>
            <a:r>
              <a:rPr lang="en-US" sz="2000" b="1" dirty="0"/>
              <a:t>HIGH</a:t>
            </a:r>
            <a:r>
              <a:rPr lang="en-US" sz="2000" dirty="0"/>
              <a:t> in-person social interaction = </a:t>
            </a:r>
            <a:r>
              <a:rPr lang="en-US" sz="2400" b="1" dirty="0">
                <a:solidFill>
                  <a:srgbClr val="000000"/>
                </a:solidFill>
              </a:rPr>
              <a:t>NOT</a:t>
            </a:r>
            <a:r>
              <a:rPr lang="en-US" sz="2400" dirty="0">
                <a:solidFill>
                  <a:srgbClr val="000000"/>
                </a:solidFill>
              </a:rPr>
              <a:t> significant effect </a:t>
            </a:r>
            <a:r>
              <a:rPr lang="en-US" sz="2400" i="1" dirty="0">
                <a:solidFill>
                  <a:srgbClr val="000000"/>
                </a:solidFill>
              </a:rPr>
              <a:t>p </a:t>
            </a:r>
            <a:r>
              <a:rPr lang="en-US" sz="2400" dirty="0">
                <a:solidFill>
                  <a:srgbClr val="000000"/>
                </a:solidFill>
              </a:rPr>
              <a:t>= .14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5626715" y="1246875"/>
            <a:ext cx="1635532" cy="52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327810">
            <a:off x="5621231" y="3484877"/>
            <a:ext cx="1558885" cy="52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2958" y="4280646"/>
            <a:ext cx="1704500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low/high social media use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13738" y="2243972"/>
            <a:ext cx="303916" cy="2239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012094" y="4556868"/>
            <a:ext cx="792537" cy="2239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84348" y="2164890"/>
            <a:ext cx="4671677" cy="954107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/>
              <a:t>In-person social interaction is key to reduced depression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E3B22A0-2F37-4487-8C64-52C9F622E5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44762" y="155497"/>
          <a:ext cx="7290619" cy="242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062105" y="2710129"/>
            <a:ext cx="3704860" cy="1015663"/>
          </a:xfrm>
          <a:prstGeom prst="rect">
            <a:avLst/>
          </a:prstGeom>
          <a:ln w="2540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en-US" sz="6000" b="1" dirty="0"/>
              <a:t>PHUBBING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233FF-B68F-4415-BADA-7ADFEFC079EB}"/>
              </a:ext>
            </a:extLst>
          </p:cNvPr>
          <p:cNvSpPr txBox="1"/>
          <p:nvPr/>
        </p:nvSpPr>
        <p:spPr>
          <a:xfrm>
            <a:off x="2408904" y="4281948"/>
            <a:ext cx="8647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 u="none" strike="noStrike" baseline="0" dirty="0">
                <a:latin typeface="SourceSansPro-Regular"/>
              </a:rPr>
              <a:t>“attending to one’s phone when in the presence of others”</a:t>
            </a:r>
            <a:endParaRPr lang="en-US" sz="2800" i="1" dirty="0"/>
          </a:p>
        </p:txBody>
      </p:sp>
      <p:pic>
        <p:nvPicPr>
          <p:cNvPr id="6" name="Picture 5" descr="A person with a beard and glasses holding up a peace sign&#10;&#10;Description automatically generated with low confidence">
            <a:extLst>
              <a:ext uri="{FF2B5EF4-FFF2-40B4-BE49-F238E27FC236}">
                <a16:creationId xmlns:a16="http://schemas.microsoft.com/office/drawing/2014/main" id="{B73A7EF5-18B6-4D1F-927F-BA4A06146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5" y="286531"/>
            <a:ext cx="2020470" cy="1515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F6100B-E8EB-4B11-AAA4-72096B7AA2C5}"/>
              </a:ext>
            </a:extLst>
          </p:cNvPr>
          <p:cNvSpPr txBox="1"/>
          <p:nvPr/>
        </p:nvSpPr>
        <p:spPr>
          <a:xfrm>
            <a:off x="7669161" y="6257298"/>
            <a:ext cx="285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Chotpitayasunondh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3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6AB0-8F41-4CF7-A4D0-F4DDD5CF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PHUBBING study (n=276 adults, survey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05E875-5FFE-4193-A3B7-8387002FBC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1100138"/>
            <a:ext cx="10028237" cy="159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Internet addiction, fear of missing out, and self-control predicted:</a:t>
            </a:r>
          </a:p>
          <a:p>
            <a:pPr marL="285750" indent="-285750">
              <a:buFont typeface="Franklin Gothic Book" panose="020B0503020102020204" pitchFamily="34" charset="0"/>
              <a:buChar char="→"/>
            </a:pPr>
            <a:r>
              <a:rPr lang="en-US" dirty="0"/>
              <a:t>Smartphone addiction, which predicted:</a:t>
            </a:r>
          </a:p>
          <a:p>
            <a:pPr marL="285750" indent="-285750">
              <a:buFont typeface="Franklin Gothic Book" panose="020B0503020102020204" pitchFamily="34" charset="0"/>
              <a:buChar char="→"/>
            </a:pPr>
            <a:r>
              <a:rPr lang="en-US" dirty="0"/>
              <a:t>PHUBBING, which leads to: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86C09-C8AA-4D10-BD61-4665D92A6E70}"/>
              </a:ext>
            </a:extLst>
          </p:cNvPr>
          <p:cNvSpPr txBox="1"/>
          <p:nvPr/>
        </p:nvSpPr>
        <p:spPr>
          <a:xfrm>
            <a:off x="7669161" y="6257298"/>
            <a:ext cx="285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Chotpitayasunondh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2DD18-C265-4357-8AEA-B5D4502D5F96}"/>
              </a:ext>
            </a:extLst>
          </p:cNvPr>
          <p:cNvSpPr txBox="1"/>
          <p:nvPr/>
        </p:nvSpPr>
        <p:spPr>
          <a:xfrm>
            <a:off x="546357" y="3373869"/>
            <a:ext cx="6739346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/>
              <a:t>People feel phubbing is normative </a:t>
            </a:r>
          </a:p>
        </p:txBody>
      </p:sp>
      <p:pic>
        <p:nvPicPr>
          <p:cNvPr id="1030" name="Picture 6" descr="Phubbing: the enticing cyber-trap | Latest India News | Onmanorama">
            <a:extLst>
              <a:ext uri="{FF2B5EF4-FFF2-40B4-BE49-F238E27FC236}">
                <a16:creationId xmlns:a16="http://schemas.microsoft.com/office/drawing/2014/main" id="{CE4DC690-A9EB-4255-AA26-B430EC2F3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4519" r="8213" b="5354"/>
          <a:stretch/>
        </p:blipFill>
        <p:spPr bwMode="auto">
          <a:xfrm>
            <a:off x="7836309" y="2154247"/>
            <a:ext cx="4149213" cy="254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07EEE43E-4510-41A3-A67F-D953D311F4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71117" y="445533"/>
          <a:ext cx="7290619" cy="2635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636867" y="3195785"/>
            <a:ext cx="2159117" cy="1015663"/>
          </a:xfrm>
          <a:prstGeom prst="rect">
            <a:avLst/>
          </a:prstGeom>
          <a:ln w="2540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en-US" sz="6000" b="1" dirty="0"/>
              <a:t>FOMO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8FF41-58C3-4E6F-941B-F359FA62E8E5}"/>
              </a:ext>
            </a:extLst>
          </p:cNvPr>
          <p:cNvSpPr txBox="1"/>
          <p:nvPr/>
        </p:nvSpPr>
        <p:spPr>
          <a:xfrm>
            <a:off x="130629" y="4361792"/>
            <a:ext cx="11859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“the fears, worries, and anxieties people may have in relation to being in (or out of) touch with the events, experiences, and conversations happening across their extended social circles”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037F7-AB0B-45E5-98E0-2E20460B742B}"/>
              </a:ext>
            </a:extLst>
          </p:cNvPr>
          <p:cNvSpPr txBox="1"/>
          <p:nvPr/>
        </p:nvSpPr>
        <p:spPr>
          <a:xfrm>
            <a:off x="7669161" y="6227801"/>
            <a:ext cx="3175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Przybylski, et al, 2016, p1842</a:t>
            </a:r>
            <a:endParaRPr lang="en-US" dirty="0"/>
          </a:p>
        </p:txBody>
      </p:sp>
      <p:pic>
        <p:nvPicPr>
          <p:cNvPr id="7" name="Picture 6" descr="A person with a beard and glasses holding up a peace sign&#10;&#10;Description automatically generated with low confidence">
            <a:extLst>
              <a:ext uri="{FF2B5EF4-FFF2-40B4-BE49-F238E27FC236}">
                <a16:creationId xmlns:a16="http://schemas.microsoft.com/office/drawing/2014/main" id="{AB1CABC7-AE00-41DB-AFB5-1A1D9970F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5" y="286531"/>
            <a:ext cx="2020470" cy="15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54F6-15C8-419D-9840-D37EF935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Fomo</a:t>
            </a:r>
            <a:r>
              <a:rPr lang="en-US" b="1" dirty="0"/>
              <a:t>: </a:t>
            </a:r>
            <a:r>
              <a:rPr lang="en-US" dirty="0"/>
              <a:t>fear of missing out (8</a:t>
            </a:r>
            <a:r>
              <a:rPr lang="en-US" baseline="30000" dirty="0"/>
              <a:t>th</a:t>
            </a:r>
            <a:r>
              <a:rPr lang="en-US" dirty="0"/>
              <a:t>, 10</a:t>
            </a:r>
            <a:r>
              <a:rPr lang="en-US" baseline="30000" dirty="0"/>
              <a:t>th</a:t>
            </a:r>
            <a:r>
              <a:rPr lang="en-US" dirty="0"/>
              <a:t>, 12</a:t>
            </a:r>
            <a:r>
              <a:rPr lang="en-US" baseline="30000" dirty="0"/>
              <a:t>th</a:t>
            </a:r>
            <a:r>
              <a:rPr lang="en-US" dirty="0"/>
              <a:t> graders)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AAD330-9770-4E64-B855-7B9D0472A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7"/>
          <a:stretch/>
        </p:blipFill>
        <p:spPr>
          <a:xfrm>
            <a:off x="1249641" y="983152"/>
            <a:ext cx="4212854" cy="2965622"/>
          </a:xfrm>
        </p:spPr>
      </p:pic>
      <p:sp>
        <p:nvSpPr>
          <p:cNvPr id="4" name="TextBox 3"/>
          <p:cNvSpPr txBox="1"/>
          <p:nvPr/>
        </p:nvSpPr>
        <p:spPr>
          <a:xfrm>
            <a:off x="1577856" y="4188848"/>
            <a:ext cx="3087450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FOMO on the increase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5641169" y="1051064"/>
            <a:ext cx="3374898" cy="40011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“I often feel left out of things”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240" y="1587838"/>
            <a:ext cx="3120150" cy="40011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“A lot of times I feel lonely.”</a:t>
            </a:r>
          </a:p>
        </p:txBody>
      </p:sp>
      <p:sp>
        <p:nvSpPr>
          <p:cNvPr id="7" name="Left Arrow 6"/>
          <p:cNvSpPr/>
          <p:nvPr/>
        </p:nvSpPr>
        <p:spPr>
          <a:xfrm>
            <a:off x="4972886" y="1079071"/>
            <a:ext cx="578946" cy="31912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972886" y="1587838"/>
            <a:ext cx="861915" cy="32488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16067" y="54961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Twenge, 2017</a:t>
            </a:r>
          </a:p>
          <a:p>
            <a:r>
              <a:rPr lang="en-US" dirty="0"/>
              <a:t>Rideout,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5B371-3BC6-48B4-8451-FF9E0A06ABAD}"/>
              </a:ext>
            </a:extLst>
          </p:cNvPr>
          <p:cNvSpPr txBox="1"/>
          <p:nvPr/>
        </p:nvSpPr>
        <p:spPr>
          <a:xfrm>
            <a:off x="7109512" y="2325689"/>
            <a:ext cx="3735355" cy="2308324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latin typeface="Whitney-Light"/>
              </a:rPr>
              <a:t>47% of teens:</a:t>
            </a:r>
          </a:p>
          <a:p>
            <a:pPr algn="ctr"/>
            <a:r>
              <a:rPr lang="en-US" sz="2400" dirty="0">
                <a:latin typeface="Whitney-Light"/>
              </a:rPr>
              <a:t>F</a:t>
            </a:r>
            <a:r>
              <a:rPr lang="en-US" sz="2400" b="0" i="0" u="none" strike="noStrike" baseline="0" dirty="0">
                <a:latin typeface="Whitney-Light"/>
              </a:rPr>
              <a:t>eel left out or excluded after seeing photos on social media of their friends together at something they weren’t invited to.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724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Cyberbullying, Sexting and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3894158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/>
              <a:t>Cyberbullying: </a:t>
            </a:r>
            <a:r>
              <a:rPr lang="en-US" sz="3400" b="0" dirty="0"/>
              <a:t>Anonymous, spreads rapidly, in some ways worse than in-person bullying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b="0" dirty="0"/>
              <a:t>E.G., 12 y/o’s Snapchat account hacked &amp; threatening messages sent to principal</a:t>
            </a:r>
          </a:p>
          <a:p>
            <a:r>
              <a:rPr lang="en-US" sz="4000" dirty="0"/>
              <a:t>“Sexting:” </a:t>
            </a:r>
            <a:r>
              <a:rPr lang="en-US" sz="3400" b="0" dirty="0"/>
              <a:t>Electronic transmission of sexual images and texts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b="0" dirty="0"/>
              <a:t>∼12% of youth aged 10 to 19 have sent…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b="0" dirty="0"/>
              <a:t>Risk of exploitation, abuse…</a:t>
            </a:r>
          </a:p>
          <a:p>
            <a:r>
              <a:rPr lang="en-US" sz="4000" dirty="0"/>
              <a:t>Feeling Pressure: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Pressure: </a:t>
            </a:r>
            <a:r>
              <a:rPr lang="en-US" sz="3400" b="0" dirty="0"/>
              <a:t>Posting stream of positives about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Replaceable: </a:t>
            </a:r>
            <a:r>
              <a:rPr lang="en-US" sz="3400" b="0" dirty="0"/>
              <a:t>Is my posting good enough to keep my friends?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Out of control: </a:t>
            </a:r>
            <a:r>
              <a:rPr lang="en-US" sz="3400" b="0" dirty="0"/>
              <a:t>People posting about me without my consent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383768" y="6078150"/>
            <a:ext cx="1176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AAP, 2016</a:t>
            </a:r>
          </a:p>
        </p:txBody>
      </p:sp>
    </p:spTree>
    <p:extLst>
      <p:ext uri="{BB962C8B-B14F-4D97-AF65-F5344CB8AC3E}">
        <p14:creationId xmlns:p14="http://schemas.microsoft.com/office/powerpoint/2010/main" val="102623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0E4D-256D-4422-9EFB-8BCC0A8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16" y="212889"/>
            <a:ext cx="6208087" cy="548640"/>
          </a:xfrm>
        </p:spPr>
        <p:txBody>
          <a:bodyPr/>
          <a:lstStyle/>
          <a:p>
            <a:r>
              <a:rPr lang="en-US" dirty="0"/>
              <a:t>Teens need 8-9 hours sleep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49A86F-EC5F-43DA-99AF-2910FED4B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3938623" y="914400"/>
            <a:ext cx="5356821" cy="3720887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2631111" y="4502620"/>
            <a:ext cx="10027920" cy="72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Percentage of teens who get less than 7 hours sleep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79408" y="2420572"/>
            <a:ext cx="2791379" cy="159460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57% more teens sleep deprived since 1991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9207266" y="2843577"/>
            <a:ext cx="2791379" cy="165904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Increase higher for girls than boys</a:t>
            </a:r>
            <a:endParaRPr lang="en-US" b="0" dirty="0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895303" y="1012723"/>
            <a:ext cx="19665" cy="3283442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295444" y="668716"/>
            <a:ext cx="2268032" cy="138499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22% increase between 2012-2015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8758783" y="1119079"/>
            <a:ext cx="417227" cy="43084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1569228">
            <a:off x="3399606" y="3242461"/>
            <a:ext cx="417227" cy="43084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52384" y="5908875"/>
            <a:ext cx="2888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</a:t>
            </a:r>
            <a:r>
              <a:rPr lang="en-US" dirty="0" err="1"/>
              <a:t>Krizan</a:t>
            </a:r>
            <a:r>
              <a:rPr lang="en-US" dirty="0"/>
              <a:t>, </a:t>
            </a:r>
            <a:r>
              <a:rPr lang="en-US" dirty="0" err="1"/>
              <a:t>Hisler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5313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748" y="365760"/>
            <a:ext cx="10736826" cy="548640"/>
          </a:xfrm>
        </p:spPr>
        <p:txBody>
          <a:bodyPr/>
          <a:lstStyle/>
          <a:p>
            <a:r>
              <a:rPr lang="en-US" dirty="0"/>
              <a:t>Percent of teens &lt; 7 hours sleep and electronic devise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577" y="2270668"/>
            <a:ext cx="5215030" cy="10723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/>
              <a:t>35% </a:t>
            </a:r>
            <a:r>
              <a:rPr lang="en-US" b="0" dirty="0"/>
              <a:t>after 1 hour screen time</a:t>
            </a:r>
          </a:p>
          <a:p>
            <a:r>
              <a:rPr lang="en-US" dirty="0"/>
              <a:t>52% </a:t>
            </a:r>
            <a:r>
              <a:rPr lang="en-US" b="0" dirty="0"/>
              <a:t>after 5 hours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989" b="7407"/>
          <a:stretch/>
        </p:blipFill>
        <p:spPr>
          <a:xfrm>
            <a:off x="569642" y="1077219"/>
            <a:ext cx="5015081" cy="38094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62865" y="1518208"/>
            <a:ext cx="29497" cy="2644878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5934750" y="3626936"/>
            <a:ext cx="5215030" cy="10723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Controls for sex, race, grade</a:t>
            </a: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7952384" y="5908875"/>
            <a:ext cx="2888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</a:t>
            </a:r>
            <a:r>
              <a:rPr lang="en-US" dirty="0" err="1"/>
              <a:t>Krizan</a:t>
            </a:r>
            <a:r>
              <a:rPr lang="en-US" dirty="0"/>
              <a:t>, </a:t>
            </a:r>
            <a:r>
              <a:rPr lang="en-US" dirty="0" err="1"/>
              <a:t>Hisler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7329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08155"/>
            <a:ext cx="10544114" cy="806245"/>
          </a:xfrm>
        </p:spPr>
        <p:txBody>
          <a:bodyPr/>
          <a:lstStyle/>
          <a:p>
            <a:r>
              <a:rPr lang="en-US" dirty="0"/>
              <a:t>Do tablets and screen-based cell phones effect sleep in children and adolescents?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/>
            <a:r>
              <a:rPr lang="en-US" b="0" dirty="0"/>
              <a:t>72% of all children and 89% of adolescents have at least 1 device in their sleep environment with most used near bedtime</a:t>
            </a:r>
          </a:p>
          <a:p>
            <a:pPr marL="0" indent="0"/>
            <a:r>
              <a:rPr lang="en-US" dirty="0"/>
              <a:t>2016 Meta-</a:t>
            </a:r>
            <a:r>
              <a:rPr lang="en-US" dirty="0" err="1"/>
              <a:t>Anaylsis</a:t>
            </a:r>
            <a:r>
              <a:rPr lang="en-US" dirty="0"/>
              <a:t>: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b="0" dirty="0"/>
              <a:t>125,198 children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b="0" dirty="0"/>
              <a:t>Ages: 6-19 years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b="0" dirty="0"/>
              <a:t>Mean age: 14.5 years [SD = 2.2]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b="0" dirty="0"/>
              <a:t>50.1% male)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b="0" dirty="0"/>
              <a:t>467 studies, 20 included in analysis, 12 included in findings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57188" y="6091974"/>
            <a:ext cx="1573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Carter, 2016</a:t>
            </a:r>
          </a:p>
        </p:txBody>
      </p:sp>
    </p:spTree>
    <p:extLst>
      <p:ext uri="{BB962C8B-B14F-4D97-AF65-F5344CB8AC3E}">
        <p14:creationId xmlns:p14="http://schemas.microsoft.com/office/powerpoint/2010/main" val="55912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groups assessed children who: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00630"/>
            <a:ext cx="10288475" cy="26061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USED a </a:t>
            </a:r>
            <a:r>
              <a:rPr lang="en-US" b="0" dirty="0"/>
              <a:t>media device during bedtime ≥ 3 times a week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HAD ACCESS </a:t>
            </a:r>
            <a:r>
              <a:rPr lang="en-US" b="0" dirty="0"/>
              <a:t>to</a:t>
            </a:r>
            <a:r>
              <a:rPr lang="en-US" dirty="0"/>
              <a:t> </a:t>
            </a:r>
            <a:r>
              <a:rPr lang="en-US" b="0" dirty="0"/>
              <a:t>but did not use a media device during bedtime ≥ 3 times a week </a:t>
            </a:r>
            <a:r>
              <a:rPr lang="en-US" b="0" dirty="0">
                <a:solidFill>
                  <a:schemeClr val="accent3"/>
                </a:solidFill>
              </a:rPr>
              <a:t>(e.g., shut off in the room)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DID NOT HAVE ACCESS </a:t>
            </a:r>
            <a:r>
              <a:rPr lang="en-US" b="0" dirty="0"/>
              <a:t>to a media device during bedtime &lt; 3 times a week</a:t>
            </a:r>
          </a:p>
        </p:txBody>
      </p:sp>
      <p:sp>
        <p:nvSpPr>
          <p:cNvPr id="4" name="Rectangle 3"/>
          <p:cNvSpPr/>
          <p:nvPr/>
        </p:nvSpPr>
        <p:spPr>
          <a:xfrm>
            <a:off x="8957188" y="6091974"/>
            <a:ext cx="1573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Carter, 2016</a:t>
            </a:r>
          </a:p>
        </p:txBody>
      </p:sp>
    </p:spTree>
    <p:extLst>
      <p:ext uri="{BB962C8B-B14F-4D97-AF65-F5344CB8AC3E}">
        <p14:creationId xmlns:p14="http://schemas.microsoft.com/office/powerpoint/2010/main" val="415971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1" dirty="0"/>
              <a:t>Following this activity, participants will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Explain key potential </a:t>
            </a:r>
            <a:r>
              <a:rPr lang="en-US" dirty="0"/>
              <a:t>mental health side effects or risks</a:t>
            </a:r>
            <a:r>
              <a:rPr lang="en-US" b="0" dirty="0"/>
              <a:t> of digital media use with children and teens.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Describe the elements of </a:t>
            </a:r>
            <a:r>
              <a:rPr lang="en-US" dirty="0"/>
              <a:t>positive and responsible digital media use</a:t>
            </a:r>
            <a:r>
              <a:rPr lang="en-US" b="0" dirty="0"/>
              <a:t> by children and teens.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Apply patient care strategies that will </a:t>
            </a:r>
            <a:r>
              <a:rPr lang="en-US" dirty="0"/>
              <a:t>minimize risk and facilitate positive use</a:t>
            </a:r>
            <a:r>
              <a:rPr lang="en-US" b="0" dirty="0"/>
              <a:t> of digital media by children and teens.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31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47484"/>
            <a:ext cx="10435959" cy="766916"/>
          </a:xfrm>
        </p:spPr>
        <p:txBody>
          <a:bodyPr/>
          <a:lstStyle/>
          <a:p>
            <a:r>
              <a:rPr lang="en-US" dirty="0"/>
              <a:t>Bedtime media device </a:t>
            </a:r>
            <a:r>
              <a:rPr lang="en-US" dirty="0">
                <a:solidFill>
                  <a:schemeClr val="accent2"/>
                </a:solidFill>
              </a:rPr>
              <a:t>both access and use </a:t>
            </a:r>
            <a:r>
              <a:rPr lang="en-US" dirty="0"/>
              <a:t>impairs sleep 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7279" y="1219759"/>
            <a:ext cx="973547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/>
              <a:t>Inadequate sleep quality (not enough hours)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Use vs. no access (OR 2.17, (</a:t>
            </a:r>
            <a:r>
              <a:rPr lang="en-US" sz="2400" i="1" dirty="0"/>
              <a:t>P </a:t>
            </a:r>
            <a:r>
              <a:rPr lang="en-US" sz="2400" dirty="0"/>
              <a:t>&lt; .001)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Access vs. no access (OR 1.79, </a:t>
            </a:r>
            <a:r>
              <a:rPr lang="en-US" sz="2400" i="1" dirty="0"/>
              <a:t>P </a:t>
            </a:r>
            <a:r>
              <a:rPr lang="en-US" sz="2400" dirty="0"/>
              <a:t>&lt; .001)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Poor sleep quality (difficulty falling or staying asleep)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Use vs. no access (OR 1.46, </a:t>
            </a:r>
            <a:r>
              <a:rPr lang="en-US" sz="2400" i="1" dirty="0"/>
              <a:t>P</a:t>
            </a:r>
            <a:r>
              <a:rPr lang="en-US" sz="2400" dirty="0"/>
              <a:t> &lt;.003)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Access vs. no access (OR was </a:t>
            </a:r>
            <a:r>
              <a:rPr lang="it-IT" sz="2400" dirty="0"/>
              <a:t>1.53, </a:t>
            </a:r>
            <a:r>
              <a:rPr lang="it-IT" sz="2400" i="1" dirty="0"/>
              <a:t>P </a:t>
            </a:r>
            <a:r>
              <a:rPr lang="en-US" sz="2400" dirty="0"/>
              <a:t>&lt;</a:t>
            </a:r>
            <a:r>
              <a:rPr lang="it-IT" sz="2400" dirty="0"/>
              <a:t>.009)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Daytime Sleepiness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Use vs. no access (OR </a:t>
            </a:r>
            <a:r>
              <a:rPr lang="it-IT" sz="2400" dirty="0"/>
              <a:t>2.27, </a:t>
            </a:r>
            <a:r>
              <a:rPr lang="it-IT" sz="2400" i="1" dirty="0"/>
              <a:t>P </a:t>
            </a:r>
            <a:r>
              <a:rPr lang="it-IT" sz="2400" dirty="0"/>
              <a:t>&lt; .001)</a:t>
            </a:r>
            <a:endParaRPr lang="en-US" sz="2400" dirty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/>
              <a:t>Access vs. no access (OR was 2.72, </a:t>
            </a:r>
            <a:r>
              <a:rPr lang="nn-NO" sz="2400" i="1" dirty="0"/>
              <a:t>P </a:t>
            </a:r>
            <a:r>
              <a:rPr lang="nn-NO" sz="2400" dirty="0"/>
              <a:t>= .007)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57188" y="6091974"/>
            <a:ext cx="1573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Carter, 2016</a:t>
            </a:r>
          </a:p>
        </p:txBody>
      </p:sp>
    </p:spTree>
    <p:extLst>
      <p:ext uri="{BB962C8B-B14F-4D97-AF65-F5344CB8AC3E}">
        <p14:creationId xmlns:p14="http://schemas.microsoft.com/office/powerpoint/2010/main" val="376494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recommendations: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60" y="1517317"/>
            <a:ext cx="4880733" cy="2900516"/>
          </a:xfrm>
        </p:spPr>
        <p:txBody>
          <a:bodyPr>
            <a:noAutofit/>
          </a:bodyPr>
          <a:lstStyle/>
          <a:p>
            <a:r>
              <a:rPr lang="en-US" sz="2400" dirty="0"/>
              <a:t>SLEEP SHORTENED: 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Adolescent sleep </a:t>
            </a:r>
            <a:r>
              <a:rPr lang="en-US" sz="2000" b="0" dirty="0"/>
              <a:t>has shortened with new media</a:t>
            </a:r>
          </a:p>
          <a:p>
            <a:r>
              <a:rPr lang="en-US" sz="2400" dirty="0"/>
              <a:t>REDUCE EXPOSURE: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sz="2000" b="0" dirty="0"/>
              <a:t>There is an </a:t>
            </a:r>
            <a:r>
              <a:rPr lang="en-US" sz="2000" dirty="0"/>
              <a:t>“exposure response relationship” </a:t>
            </a:r>
            <a:r>
              <a:rPr lang="en-US" sz="2000" b="0" dirty="0"/>
              <a:t>after 2 or more hours of device use per day with reduced sleep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1" r="3874" b="31532"/>
          <a:stretch/>
        </p:blipFill>
        <p:spPr>
          <a:xfrm>
            <a:off x="9407609" y="130205"/>
            <a:ext cx="2281881" cy="101797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547653" y="1164507"/>
            <a:ext cx="200179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Old-school alarm? ($1 at Goodwill)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4492" y="6174353"/>
            <a:ext cx="3047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Carter, 2016</a:t>
            </a:r>
          </a:p>
          <a:p>
            <a:r>
              <a:rPr lang="en-US" dirty="0" err="1"/>
              <a:t>Sampasa-Kanyinga</a:t>
            </a:r>
            <a:r>
              <a:rPr lang="en-US" dirty="0"/>
              <a:t>, 2020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52384" y="5908875"/>
            <a:ext cx="2888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</a:t>
            </a:r>
            <a:r>
              <a:rPr lang="en-US" dirty="0" err="1"/>
              <a:t>Krizan</a:t>
            </a:r>
            <a:r>
              <a:rPr lang="en-US" dirty="0"/>
              <a:t>, </a:t>
            </a:r>
            <a:r>
              <a:rPr lang="en-US" dirty="0" err="1"/>
              <a:t>Hisler</a:t>
            </a:r>
            <a:r>
              <a:rPr lang="en-US" dirty="0"/>
              <a:t> 2017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25728" y="1517317"/>
            <a:ext cx="6528619" cy="3595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GUIDANCE: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dirty="0"/>
              <a:t>Don’t have smartphone in bedroom</a:t>
            </a:r>
          </a:p>
          <a:p>
            <a:r>
              <a:rPr lang="en-US" dirty="0"/>
              <a:t>PARENTING: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dirty="0"/>
              <a:t>Parent led initiatives to reduce device access and use</a:t>
            </a:r>
          </a:p>
          <a:p>
            <a:r>
              <a:rPr lang="en-US" dirty="0"/>
              <a:t>DESTIGMATIZE: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dirty="0"/>
              <a:t>Not stigmatize individual children but guide communities</a:t>
            </a:r>
          </a:p>
          <a:p>
            <a:r>
              <a:rPr lang="en-US" dirty="0"/>
              <a:t>SCREENING: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B</a:t>
            </a:r>
            <a:r>
              <a:rPr lang="en-US" sz="2400" b="0" dirty="0"/>
              <a:t>y health providers regarding kids, sleep and media device use at bedtime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6758" y="817692"/>
            <a:ext cx="4945626" cy="52322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i="1" dirty="0">
                <a:solidFill>
                  <a:schemeClr val="accent2"/>
                </a:solidFill>
              </a:rPr>
              <a:t>Major public health concern</a:t>
            </a:r>
            <a:r>
              <a:rPr lang="en-US" sz="2800" dirty="0">
                <a:solidFill>
                  <a:schemeClr val="accent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3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AE7F-79D7-42D7-9570-D44779C3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95542-181E-45E1-AF58-E53B8BF39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 believe that digital and social media has brought me joy.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Very untrue of what I believe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Somewhat untrue of what I believe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True of what I believe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Very true of what I believe</a:t>
            </a:r>
          </a:p>
        </p:txBody>
      </p:sp>
    </p:spTree>
    <p:extLst>
      <p:ext uri="{BB962C8B-B14F-4D97-AF65-F5344CB8AC3E}">
        <p14:creationId xmlns:p14="http://schemas.microsoft.com/office/powerpoint/2010/main" val="2277120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971482-0EED-4F48-82D8-EF016625B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/>
          <a:stretch/>
        </p:blipFill>
        <p:spPr>
          <a:xfrm>
            <a:off x="4872182" y="1440546"/>
            <a:ext cx="6784026" cy="2199532"/>
          </a:xfrm>
        </p:spPr>
      </p:pic>
      <p:sp>
        <p:nvSpPr>
          <p:cNvPr id="3" name="TextBox 2"/>
          <p:cNvSpPr txBox="1"/>
          <p:nvPr/>
        </p:nvSpPr>
        <p:spPr>
          <a:xfrm>
            <a:off x="5634066" y="3836253"/>
            <a:ext cx="5260258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“Uh oh, did you forget the password for your brain again, </a:t>
            </a:r>
            <a:r>
              <a:rPr lang="en-US" sz="2400" b="1" dirty="0" err="1"/>
              <a:t>hon</a:t>
            </a:r>
            <a:r>
              <a:rPr lang="en-US" sz="2400" b="1" dirty="0"/>
              <a:t>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F57EF-80B7-4B08-A7AD-AA525A71A8B7}"/>
              </a:ext>
            </a:extLst>
          </p:cNvPr>
          <p:cNvSpPr txBox="1"/>
          <p:nvPr/>
        </p:nvSpPr>
        <p:spPr>
          <a:xfrm>
            <a:off x="435374" y="1011106"/>
            <a:ext cx="40806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ourceSansPro-Regular"/>
              </a:rPr>
              <a:t>Experience sampling s</a:t>
            </a:r>
            <a:r>
              <a:rPr lang="en-US" sz="2800" b="0" i="0" u="none" strike="noStrike" baseline="0" dirty="0">
                <a:latin typeface="SourceSansPro-Regular"/>
              </a:rPr>
              <a:t>tudy of 304 adults</a:t>
            </a:r>
            <a:r>
              <a:rPr lang="en-US" sz="2800" dirty="0">
                <a:latin typeface="SourceSansPro-Regular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1" u="none" strike="noStrike" baseline="0" dirty="0">
                <a:latin typeface="SourceSansPro-Regular"/>
              </a:rPr>
              <a:t>Mere presence of phones on a table caused participants to feel more distracted and have lower en</a:t>
            </a:r>
            <a:r>
              <a:rPr lang="en-US" sz="2800" b="1" i="1" u="none" strike="noStrike" baseline="0" dirty="0">
                <a:latin typeface="SourceSansPro-Regular"/>
              </a:rPr>
              <a:t>joy</a:t>
            </a:r>
            <a:r>
              <a:rPr lang="en-US" sz="2800" b="0" i="1" u="none" strike="noStrike" baseline="0" dirty="0">
                <a:latin typeface="SourceSansPro-Regular"/>
              </a:rPr>
              <a:t>ment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7C967-8E8E-458C-ACFC-32AB9EABBDCF}"/>
              </a:ext>
            </a:extLst>
          </p:cNvPr>
          <p:cNvSpPr txBox="1"/>
          <p:nvPr/>
        </p:nvSpPr>
        <p:spPr>
          <a:xfrm>
            <a:off x="9179395" y="6188706"/>
            <a:ext cx="1607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SourceSansPro-Regular"/>
              </a:rPr>
              <a:t>Dwyer, 2016</a:t>
            </a:r>
            <a:endParaRPr lang="en-US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D840C1-D12F-45E1-A55F-EE1500DB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r>
              <a:rPr lang="en-US" dirty="0"/>
              <a:t>Presence of the phone may take away joy</a:t>
            </a:r>
          </a:p>
        </p:txBody>
      </p:sp>
    </p:spTree>
    <p:extLst>
      <p:ext uri="{BB962C8B-B14F-4D97-AF65-F5344CB8AC3E}">
        <p14:creationId xmlns:p14="http://schemas.microsoft.com/office/powerpoint/2010/main" val="27411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5" y="365760"/>
            <a:ext cx="10884310" cy="548640"/>
          </a:xfrm>
        </p:spPr>
        <p:txBody>
          <a:bodyPr/>
          <a:lstStyle/>
          <a:p>
            <a:r>
              <a:rPr lang="en-US" dirty="0"/>
              <a:t>What do teens (12-17) think ABOUT THEIR USE OF DIGITAL MEDIA?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349" y="1177313"/>
            <a:ext cx="3875903" cy="3824993"/>
          </a:xfr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en-US" b="0" dirty="0"/>
              <a:t>57% say their </a:t>
            </a:r>
            <a:r>
              <a:rPr lang="en-US" dirty="0"/>
              <a:t>face-to-face time is about right. </a:t>
            </a:r>
            <a:r>
              <a:rPr lang="en-US" b="0" dirty="0"/>
              <a:t>WHY?</a:t>
            </a:r>
            <a:endParaRPr lang="en-US" dirty="0"/>
          </a:p>
          <a:p>
            <a:r>
              <a:rPr lang="en-US" b="0" dirty="0"/>
              <a:t>Ease of digital communication = among top reasons (33%)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“it is simply easier”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653"/>
          <a:stretch/>
        </p:blipFill>
        <p:spPr>
          <a:xfrm>
            <a:off x="924285" y="1383957"/>
            <a:ext cx="5389509" cy="1869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9929" y="5680687"/>
            <a:ext cx="599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Pew, 11/28/2018, National representative sample (N=743)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285" y="3424883"/>
            <a:ext cx="5234652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6 out of 10 </a:t>
            </a:r>
            <a:r>
              <a:rPr lang="en-US" sz="2000" dirty="0"/>
              <a:t>have daily online time with friends</a:t>
            </a:r>
          </a:p>
        </p:txBody>
      </p:sp>
    </p:spTree>
    <p:extLst>
      <p:ext uri="{BB962C8B-B14F-4D97-AF65-F5344CB8AC3E}">
        <p14:creationId xmlns:p14="http://schemas.microsoft.com/office/powerpoint/2010/main" val="40008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EXPOSURE TO NEW PEOPLE AND HELP IN TOUGH TIMES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208"/>
          <a:stretch/>
        </p:blipFill>
        <p:spPr>
          <a:xfrm>
            <a:off x="375252" y="1425145"/>
            <a:ext cx="5952307" cy="231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5080"/>
          <a:stretch/>
        </p:blipFill>
        <p:spPr>
          <a:xfrm>
            <a:off x="6396385" y="1700981"/>
            <a:ext cx="5185117" cy="1121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2416" y="3744568"/>
            <a:ext cx="4377980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74% OF TEENS SAY ONLINE FORUMS EXPOSE THEM TO NEW PEOPLE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661856" y="3255366"/>
            <a:ext cx="4377980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ONLINE GROUPS PLAY “MAJOR ROLE” IN HELPING THROUGH TOUGH TIMES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84277" y="2439270"/>
            <a:ext cx="3136491" cy="46211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2E136-DD20-4556-AB00-47A72CB4487A}"/>
              </a:ext>
            </a:extLst>
          </p:cNvPr>
          <p:cNvSpPr/>
          <p:nvPr/>
        </p:nvSpPr>
        <p:spPr>
          <a:xfrm>
            <a:off x="5046849" y="5694659"/>
            <a:ext cx="599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Pew, 11/28/2018, National representative sample (N=743)</a:t>
            </a:r>
          </a:p>
        </p:txBody>
      </p:sp>
    </p:spTree>
    <p:extLst>
      <p:ext uri="{BB962C8B-B14F-4D97-AF65-F5344CB8AC3E}">
        <p14:creationId xmlns:p14="http://schemas.microsoft.com/office/powerpoint/2010/main" val="10741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7BF-2128-4E31-8679-71316CF8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online support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14400"/>
            <a:ext cx="8449843" cy="3274726"/>
          </a:xfrm>
        </p:spPr>
        <p:txBody>
          <a:bodyPr>
            <a:normAutofit/>
          </a:bodyPr>
          <a:lstStyle/>
          <a:p>
            <a:r>
              <a:rPr lang="en-US" b="0" dirty="0"/>
              <a:t>These factors predictive of positive results:</a:t>
            </a:r>
          </a:p>
          <a:p>
            <a:r>
              <a:rPr lang="en-US" b="0" dirty="0"/>
              <a:t>1) Sense of community</a:t>
            </a:r>
          </a:p>
          <a:p>
            <a:r>
              <a:rPr lang="en-US" b="0" dirty="0"/>
              <a:t>2) Disclosure and privacy</a:t>
            </a:r>
          </a:p>
          <a:p>
            <a:r>
              <a:rPr lang="en-US" b="0" dirty="0"/>
              <a:t>3) Health contribution</a:t>
            </a:r>
          </a:p>
          <a:p>
            <a:r>
              <a:rPr lang="en-US" b="0" dirty="0"/>
              <a:t>4) Selective contribution</a:t>
            </a:r>
          </a:p>
          <a:p>
            <a:r>
              <a:rPr lang="en-US" b="0" dirty="0"/>
              <a:t>5) Level of contribution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6959" y="5731896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Fullwooda, 2019</a:t>
            </a:r>
          </a:p>
        </p:txBody>
      </p:sp>
      <p:sp>
        <p:nvSpPr>
          <p:cNvPr id="5" name="Rectangle 4"/>
          <p:cNvSpPr/>
          <p:nvPr/>
        </p:nvSpPr>
        <p:spPr>
          <a:xfrm>
            <a:off x="3215149" y="4252625"/>
            <a:ext cx="6096000" cy="70788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sz="2000" dirty="0"/>
              <a:t>Survey of 237 participants with previous experience of accessing online support groups</a:t>
            </a:r>
          </a:p>
        </p:txBody>
      </p:sp>
      <p:pic>
        <p:nvPicPr>
          <p:cNvPr id="2050" name="Picture 2" descr="872 Teens Helping Community Illustrations &amp;amp; Clip Art - iStock">
            <a:extLst>
              <a:ext uri="{FF2B5EF4-FFF2-40B4-BE49-F238E27FC236}">
                <a16:creationId xmlns:a16="http://schemas.microsoft.com/office/drawing/2014/main" id="{DD874DEB-071D-4839-BB1E-70C9D831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959" y="985087"/>
            <a:ext cx="2650283" cy="26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4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7BF-2128-4E31-8679-71316CF8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Lgbtq YOUTH AND SOCIAL MEDIA?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8" y="1100630"/>
            <a:ext cx="5967478" cy="2724921"/>
          </a:xfrm>
          <a:ln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r>
              <a:rPr lang="en-US" b="0" dirty="0"/>
              <a:t>Sexual minority youth use digital media at equal or great rate and report positive impact in identity development</a:t>
            </a:r>
          </a:p>
          <a:p>
            <a:pPr marL="0" indent="0" algn="ctr"/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(Survey of 147 sexual minority and 447 heterosexual youth)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44933" y="5889211"/>
            <a:ext cx="1675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Ceglarek</a:t>
            </a:r>
            <a:r>
              <a:rPr lang="en-US" dirty="0"/>
              <a:t>,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236" t="13190" r="50627" b="80215"/>
          <a:stretch/>
        </p:blipFill>
        <p:spPr>
          <a:xfrm>
            <a:off x="7052666" y="3891300"/>
            <a:ext cx="4552200" cy="6668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3756" y="4558183"/>
            <a:ext cx="2778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https://itgetsbetter.org/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843121-8758-41FB-B90D-EB64434D7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7" t="31292" r="51097" b="14126"/>
          <a:stretch/>
        </p:blipFill>
        <p:spPr>
          <a:xfrm>
            <a:off x="7371806" y="233264"/>
            <a:ext cx="3722914" cy="37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62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47736" y="5576511"/>
            <a:ext cx="504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https://www.youtube.com/watch?v=GGGDfciqyvw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74" y="415256"/>
            <a:ext cx="2052483" cy="842044"/>
          </a:xfrm>
          <a:prstGeom prst="rect">
            <a:avLst/>
          </a:prstGeom>
        </p:spPr>
      </p:pic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3BF1A1AF-ECBD-4547-BE25-8671765F36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384" y="92087"/>
            <a:ext cx="8713534" cy="4926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2AE68E-5687-4F7C-BC7E-C7BBBA9739B3}"/>
              </a:ext>
            </a:extLst>
          </p:cNvPr>
          <p:cNvSpPr txBox="1"/>
          <p:nvPr/>
        </p:nvSpPr>
        <p:spPr>
          <a:xfrm>
            <a:off x="3138054" y="5159160"/>
            <a:ext cx="815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effectLst/>
                <a:latin typeface="Roboto" panose="02000000000000000000" pitchFamily="2" charset="0"/>
              </a:rPr>
              <a:t>Social Media, Social Life: Teens Reveal Their Experiences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36E08-DDB3-437C-B4ED-6C3C74347570}"/>
              </a:ext>
            </a:extLst>
          </p:cNvPr>
          <p:cNvSpPr txBox="1"/>
          <p:nvPr/>
        </p:nvSpPr>
        <p:spPr>
          <a:xfrm>
            <a:off x="9365603" y="6293944"/>
            <a:ext cx="184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(Rideout,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7BF-2128-4E31-8679-71316CF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21" y="283467"/>
            <a:ext cx="3883742" cy="63093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RESOURCES: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92" t="16917" r="1165" b="5950"/>
          <a:stretch/>
        </p:blipFill>
        <p:spPr>
          <a:xfrm>
            <a:off x="729621" y="1056626"/>
            <a:ext cx="3883742" cy="2181058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876478" y="3411381"/>
            <a:ext cx="3454207" cy="92053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000" b="0"/>
              <a:t>Crisis Text Line:</a:t>
            </a:r>
          </a:p>
          <a:p>
            <a:pPr marL="0" indent="0"/>
            <a:r>
              <a:rPr lang="en-US" sz="2000" b="0" dirty="0"/>
              <a:t>https://www.crisistextline.org/</a:t>
            </a:r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BF443891-7DC8-4090-87DF-CF919057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21" y="907137"/>
            <a:ext cx="1482134" cy="14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56ED03-9DF6-403F-9720-8DAF95DCCFF2}"/>
              </a:ext>
            </a:extLst>
          </p:cNvPr>
          <p:cNvSpPr txBox="1"/>
          <p:nvPr/>
        </p:nvSpPr>
        <p:spPr>
          <a:xfrm>
            <a:off x="5752488" y="155598"/>
            <a:ext cx="2254963" cy="258532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chemeClr val="accent3"/>
                </a:solidFill>
                <a:effectLst/>
                <a:latin typeface="farnham-headline"/>
                <a:hlinkClick r:id="rId3"/>
              </a:rPr>
              <a:t>MyLife Meditation</a:t>
            </a:r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ctr"/>
            <a:r>
              <a:rPr lang="en-US" b="1" i="0" dirty="0">
                <a:solidFill>
                  <a:schemeClr val="accent3"/>
                </a:solidFill>
                <a:effectLst/>
                <a:latin typeface="farnham-headline"/>
                <a:hlinkClick r:id="rId3"/>
              </a:rPr>
              <a:t>https://my.life/</a:t>
            </a:r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ctr"/>
            <a:endParaRPr lang="en-US" b="1" dirty="0">
              <a:solidFill>
                <a:schemeClr val="accent3"/>
              </a:solidFill>
              <a:latin typeface="farnham-headline"/>
            </a:endParaRPr>
          </a:p>
          <a:p>
            <a:pPr algn="ctr"/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ctr"/>
            <a:endParaRPr lang="en-US" b="1" dirty="0">
              <a:solidFill>
                <a:schemeClr val="accent3"/>
              </a:solidFill>
              <a:latin typeface="farnham-headline"/>
            </a:endParaRPr>
          </a:p>
          <a:p>
            <a:pPr algn="ctr"/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ctr"/>
            <a:endParaRPr lang="en-US" b="1" dirty="0">
              <a:solidFill>
                <a:schemeClr val="accent3"/>
              </a:solidFill>
              <a:latin typeface="farnham-headline"/>
            </a:endParaRPr>
          </a:p>
          <a:p>
            <a:pPr algn="ctr"/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ctr"/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</p:txBody>
      </p:sp>
      <p:pic>
        <p:nvPicPr>
          <p:cNvPr id="3" name="Picture 2" descr="Virtual Hope Box App Poster Image">
            <a:hlinkClick r:id="rId5"/>
            <a:extLst>
              <a:ext uri="{FF2B5EF4-FFF2-40B4-BE49-F238E27FC236}">
                <a16:creationId xmlns:a16="http://schemas.microsoft.com/office/drawing/2014/main" id="{4EA5D8A4-599B-4ED8-BE0E-2C5CBBD43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76" y="1032202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EAB088-F942-423C-990D-4DB49A129DC5}"/>
              </a:ext>
            </a:extLst>
          </p:cNvPr>
          <p:cNvSpPr txBox="1"/>
          <p:nvPr/>
        </p:nvSpPr>
        <p:spPr>
          <a:xfrm>
            <a:off x="8834185" y="198823"/>
            <a:ext cx="2524432" cy="258532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farnham-headline"/>
              </a:rPr>
              <a:t>Virtual Hope Box 13+</a:t>
            </a:r>
          </a:p>
          <a:p>
            <a:pPr algn="l"/>
            <a:r>
              <a:rPr lang="en-US" sz="1400" b="1" i="0" dirty="0">
                <a:solidFill>
                  <a:schemeClr val="accent3"/>
                </a:solidFill>
                <a:effectLst/>
                <a:latin typeface="farnham-headline"/>
                <a:hlinkClick r:id="rId5"/>
              </a:rPr>
              <a:t>https://apps.apple.com/us/app/virtual-hope-box/id825099621</a:t>
            </a:r>
            <a:endParaRPr lang="en-US" sz="1400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l"/>
            <a:endParaRPr lang="en-US" sz="1400" b="1" dirty="0">
              <a:solidFill>
                <a:schemeClr val="accent3"/>
              </a:solidFill>
              <a:latin typeface="farnham-headline"/>
            </a:endParaRPr>
          </a:p>
          <a:p>
            <a:pPr algn="l"/>
            <a:endParaRPr lang="en-US" sz="1400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l"/>
            <a:endParaRPr lang="en-US" sz="1400" b="1" dirty="0">
              <a:solidFill>
                <a:schemeClr val="accent3"/>
              </a:solidFill>
              <a:latin typeface="farnham-headline"/>
            </a:endParaRPr>
          </a:p>
          <a:p>
            <a:pPr algn="l"/>
            <a:endParaRPr lang="en-US" sz="1400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l"/>
            <a:endParaRPr lang="en-US" sz="1400" b="1" dirty="0">
              <a:solidFill>
                <a:schemeClr val="accent3"/>
              </a:solidFill>
              <a:latin typeface="farnham-headline"/>
            </a:endParaRPr>
          </a:p>
          <a:p>
            <a:pPr algn="l"/>
            <a:endParaRPr lang="en-US" sz="1400" b="1" i="0" dirty="0">
              <a:solidFill>
                <a:schemeClr val="accent3"/>
              </a:solidFill>
              <a:effectLst/>
              <a:latin typeface="farnham-headline"/>
            </a:endParaRPr>
          </a:p>
          <a:p>
            <a:pPr algn="l"/>
            <a:endParaRPr lang="en-US" sz="1400" b="1" dirty="0">
              <a:solidFill>
                <a:schemeClr val="accent3"/>
              </a:solidFill>
              <a:latin typeface="farnham-headline"/>
            </a:endParaRPr>
          </a:p>
          <a:p>
            <a:pPr algn="l"/>
            <a:endParaRPr lang="en-US" b="1" i="0" dirty="0">
              <a:solidFill>
                <a:schemeClr val="accent3"/>
              </a:solidFill>
              <a:effectLst/>
              <a:latin typeface="farnham-head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FC425-1DDB-4876-BC09-F9638E53B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948" y="3680844"/>
            <a:ext cx="1452879" cy="1178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0B3AE-440C-49EC-9DA9-7E2C9AF5CC1E}"/>
              </a:ext>
            </a:extLst>
          </p:cNvPr>
          <p:cNvSpPr txBox="1"/>
          <p:nvPr/>
        </p:nvSpPr>
        <p:spPr>
          <a:xfrm>
            <a:off x="5705568" y="2827529"/>
            <a:ext cx="2348802" cy="203132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farnham-headline"/>
              </a:rPr>
              <a:t>Apps and digital health resources reviewed by experts</a:t>
            </a:r>
            <a:endParaRPr lang="en-US" b="1" dirty="0">
              <a:solidFill>
                <a:srgbClr val="222222"/>
              </a:solidFill>
              <a:latin typeface="farnham-headline"/>
            </a:endParaRPr>
          </a:p>
          <a:p>
            <a:pPr algn="ctr"/>
            <a:endParaRPr lang="en-US" b="1" i="0" dirty="0">
              <a:solidFill>
                <a:srgbClr val="222222"/>
              </a:solidFill>
              <a:effectLst/>
              <a:latin typeface="farnham-headline"/>
            </a:endParaRPr>
          </a:p>
          <a:p>
            <a:pPr algn="ctr"/>
            <a:endParaRPr lang="en-US" b="1" dirty="0">
              <a:solidFill>
                <a:srgbClr val="222222"/>
              </a:solidFill>
              <a:latin typeface="farnham-headline"/>
            </a:endParaRPr>
          </a:p>
          <a:p>
            <a:pPr algn="ctr"/>
            <a:endParaRPr lang="en-US" b="1" i="0" dirty="0">
              <a:solidFill>
                <a:srgbClr val="222222"/>
              </a:solidFill>
              <a:effectLst/>
              <a:latin typeface="farnham-headline"/>
            </a:endParaRPr>
          </a:p>
          <a:p>
            <a:pPr algn="ctr"/>
            <a:endParaRPr lang="en-US" b="1" i="0" dirty="0">
              <a:solidFill>
                <a:srgbClr val="222222"/>
              </a:solidFill>
              <a:effectLst/>
              <a:latin typeface="farnham-headlin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C1D46-222E-464C-8BB9-0DBA1A451695}"/>
              </a:ext>
            </a:extLst>
          </p:cNvPr>
          <p:cNvSpPr txBox="1"/>
          <p:nvPr/>
        </p:nvSpPr>
        <p:spPr>
          <a:xfrm>
            <a:off x="9159213" y="5641132"/>
            <a:ext cx="187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Furukawa, 2021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03F688-7170-4B74-9DED-8F692C8601A5}"/>
              </a:ext>
            </a:extLst>
          </p:cNvPr>
          <p:cNvSpPr txBox="1"/>
          <p:nvPr/>
        </p:nvSpPr>
        <p:spPr>
          <a:xfrm>
            <a:off x="8886828" y="3104528"/>
            <a:ext cx="30052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Very little teen-oriented research:</a:t>
            </a:r>
          </a:p>
          <a:p>
            <a:pPr marL="285750" indent="-285750">
              <a:buFont typeface="Franklin Gothic Book" panose="020B0503020102020204" pitchFamily="34" charset="0"/>
              <a:buChar char="→"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Meta-analysis of Adult </a:t>
            </a:r>
            <a:r>
              <a:rPr lang="en-US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CBTi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apps recommended behavioral activation and against relaxation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1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do not intend to cover 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Digital media and adults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Generational research and the internet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Privacy, Facebook, hacking, banning or the Russians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AutoShape 2" descr="Image result for zuckerber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Facebook, Instagram ban Donald Trump &amp;#39;indefinitely&amp;#39; after US Capitol breach  - YouTube">
            <a:extLst>
              <a:ext uri="{FF2B5EF4-FFF2-40B4-BE49-F238E27FC236}">
                <a16:creationId xmlns:a16="http://schemas.microsoft.com/office/drawing/2014/main" id="{75BDEAB0-1523-40B0-AA7A-759332FA8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r="18878" b="27211"/>
          <a:stretch/>
        </p:blipFill>
        <p:spPr bwMode="auto">
          <a:xfrm>
            <a:off x="8645036" y="2890553"/>
            <a:ext cx="2480164" cy="1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Parents’ screen time?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03" y="1026436"/>
            <a:ext cx="5117690" cy="3530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7558" y="5751248"/>
            <a:ext cx="17661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Lauricella</a:t>
            </a:r>
            <a:r>
              <a:rPr lang="en-US" dirty="0"/>
              <a:t>, 2016</a:t>
            </a:r>
          </a:p>
          <a:p>
            <a:r>
              <a:rPr lang="en-US" dirty="0"/>
              <a:t>Rideout, 2018</a:t>
            </a:r>
          </a:p>
          <a:p>
            <a:r>
              <a:rPr lang="en-US" dirty="0"/>
              <a:t>AAP,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969" y="4299566"/>
            <a:ext cx="6574702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IMZI J+ Whitney"/>
              </a:rPr>
              <a:t>Parents of 8 –18-year-olds average more than 9 hours screen media each day, over 7 hours = personal screen media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53127" y="2618551"/>
            <a:ext cx="4306529" cy="181588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AAP: Parent digital media use is predictor of child’s. </a:t>
            </a:r>
            <a:r>
              <a:rPr lang="en-US" sz="2800" b="1" i="1" dirty="0"/>
              <a:t>Put your phone down and CONNECT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8AF59-2BE7-49DC-8DAB-4EB76DCAC19B}"/>
              </a:ext>
            </a:extLst>
          </p:cNvPr>
          <p:cNvSpPr txBox="1"/>
          <p:nvPr/>
        </p:nvSpPr>
        <p:spPr>
          <a:xfrm>
            <a:off x="7187812" y="365760"/>
            <a:ext cx="4306530" cy="15696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Whitney-Light"/>
              </a:rPr>
              <a:t>More teens want parents to reduce device use:</a:t>
            </a:r>
          </a:p>
          <a:p>
            <a:pPr marL="342900" indent="-342900" algn="l">
              <a:buFontTx/>
              <a:buChar char="→"/>
            </a:pPr>
            <a:r>
              <a:rPr lang="en-US" sz="2400" b="0" i="0" u="none" strike="noStrike" baseline="0" dirty="0">
                <a:latin typeface="Whitney-Light"/>
              </a:rPr>
              <a:t>2012: </a:t>
            </a:r>
            <a:r>
              <a:rPr lang="en-US" sz="2400" dirty="0">
                <a:latin typeface="Whitney-Light"/>
              </a:rPr>
              <a:t>21%</a:t>
            </a:r>
          </a:p>
          <a:p>
            <a:pPr marL="342900" indent="-342900" algn="l">
              <a:buFontTx/>
              <a:buChar char="→"/>
            </a:pPr>
            <a:r>
              <a:rPr lang="en-US" sz="2400" b="0" i="0" u="none" strike="noStrike" baseline="0" dirty="0">
                <a:latin typeface="Whitney-Light"/>
              </a:rPr>
              <a:t>2018: 33%</a:t>
            </a:r>
          </a:p>
        </p:txBody>
      </p:sp>
    </p:spTree>
    <p:extLst>
      <p:ext uri="{BB962C8B-B14F-4D97-AF65-F5344CB8AC3E}">
        <p14:creationId xmlns:p14="http://schemas.microsoft.com/office/powerpoint/2010/main" val="2564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AE7A-4DC8-4694-9BE1-2CCD2168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should parents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F40EE-868A-4B7B-8807-2C16853F1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100630"/>
            <a:ext cx="10957872" cy="1672068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b="0" dirty="0">
                <a:latin typeface="+mj-lt"/>
              </a:rPr>
              <a:t>Meta-analysis on parental mediation to reduce harm to children from media</a:t>
            </a:r>
          </a:p>
          <a:p>
            <a:pPr marL="8001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+mj-lt"/>
              </a:rPr>
              <a:t>52 empirical studies on parental mediation, 74,159 participants*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BC664-CAD5-43F1-B8C8-2070476B599A}"/>
              </a:ext>
            </a:extLst>
          </p:cNvPr>
          <p:cNvSpPr txBox="1"/>
          <p:nvPr/>
        </p:nvSpPr>
        <p:spPr>
          <a:xfrm>
            <a:off x="2087879" y="2772698"/>
            <a:ext cx="8046721" cy="181588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800100" indent="-457200">
              <a:spcBef>
                <a:spcPts val="0"/>
              </a:spcBef>
              <a:buFont typeface="Franklin Gothic Medium" panose="020B0603020102020204" pitchFamily="34" charset="0"/>
              <a:buChar char="→"/>
            </a:pPr>
            <a:r>
              <a:rPr lang="en-US" sz="2800" b="1" dirty="0">
                <a:solidFill>
                  <a:srgbClr val="333333"/>
                </a:solidFill>
                <a:latin typeface="+mj-lt"/>
              </a:rPr>
              <a:t>“restrictive” </a:t>
            </a:r>
            <a:r>
              <a:rPr lang="en-US" sz="2800" b="0" dirty="0">
                <a:solidFill>
                  <a:srgbClr val="333333"/>
                </a:solidFill>
                <a:latin typeface="+mj-lt"/>
              </a:rPr>
              <a:t>mediation reduces hours on media, but can backfire with older children</a:t>
            </a:r>
          </a:p>
          <a:p>
            <a:pPr marL="800100" indent="-457200">
              <a:spcBef>
                <a:spcPts val="0"/>
              </a:spcBef>
              <a:buFont typeface="Franklin Gothic Medium" panose="020B0603020102020204" pitchFamily="34" charset="0"/>
              <a:buChar char="→"/>
            </a:pPr>
            <a:r>
              <a:rPr lang="en-US" sz="2800" b="1" dirty="0">
                <a:solidFill>
                  <a:srgbClr val="333333"/>
                </a:solidFill>
                <a:latin typeface="+mj-lt"/>
              </a:rPr>
              <a:t>“active” and “co-using” </a:t>
            </a:r>
            <a:r>
              <a:rPr lang="en-US" sz="2800" b="0" dirty="0">
                <a:solidFill>
                  <a:srgbClr val="333333"/>
                </a:solidFill>
                <a:latin typeface="+mj-lt"/>
              </a:rPr>
              <a:t>more effective at reducing risks</a:t>
            </a:r>
            <a:endParaRPr lang="en-US" sz="28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A664A8-7A8A-480F-823F-B15AF3BAB8CB}"/>
              </a:ext>
            </a:extLst>
          </p:cNvPr>
          <p:cNvSpPr/>
          <p:nvPr/>
        </p:nvSpPr>
        <p:spPr>
          <a:xfrm>
            <a:off x="9289192" y="5782534"/>
            <a:ext cx="1690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Chen,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AAEBF-DAD8-46C8-897D-7C4878CBB148}"/>
              </a:ext>
            </a:extLst>
          </p:cNvPr>
          <p:cNvSpPr txBox="1"/>
          <p:nvPr/>
        </p:nvSpPr>
        <p:spPr>
          <a:xfrm>
            <a:off x="2684206" y="5234150"/>
            <a:ext cx="762417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>
              <a:spcBef>
                <a:spcPts val="0"/>
              </a:spcBef>
            </a:pPr>
            <a:r>
              <a:rPr lang="en-US" sz="2800" b="1" dirty="0">
                <a:solidFill>
                  <a:srgbClr val="333333"/>
                </a:solidFill>
                <a:latin typeface="+mj-lt"/>
              </a:rPr>
              <a:t>*Caveat: No separate data re: smartphones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7709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expectations with kids for media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00630"/>
            <a:ext cx="10027920" cy="32159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Screen free times and zones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Device curfews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 teens:</a:t>
            </a:r>
          </a:p>
          <a:p>
            <a:pPr marL="516636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Talk about the pictures they post</a:t>
            </a:r>
          </a:p>
          <a:p>
            <a:pPr marL="516636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How does external approval make them feel? Is it important?</a:t>
            </a:r>
          </a:p>
          <a:p>
            <a:pPr marL="516636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Challenge stereotypes of what beauty is</a:t>
            </a:r>
            <a:endParaRPr lang="en-US" dirty="0"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DADEFB3A-566A-4131-BC6E-598A1435A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2"/>
          <a:stretch/>
        </p:blipFill>
        <p:spPr bwMode="auto">
          <a:xfrm>
            <a:off x="9673798" y="453467"/>
            <a:ext cx="1876425" cy="19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92427" y="5585897"/>
            <a:ext cx="39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https://www.commonsensemedia.org/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8032" y="4428042"/>
            <a:ext cx="6420417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We need to have these conversations… </a:t>
            </a:r>
          </a:p>
        </p:txBody>
      </p:sp>
    </p:spTree>
    <p:extLst>
      <p:ext uri="{BB962C8B-B14F-4D97-AF65-F5344CB8AC3E}">
        <p14:creationId xmlns:p14="http://schemas.microsoft.com/office/powerpoint/2010/main" val="39840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5686978" cy="548640"/>
          </a:xfrm>
        </p:spPr>
        <p:txBody>
          <a:bodyPr/>
          <a:lstStyle/>
          <a:p>
            <a:r>
              <a:rPr lang="en-US" dirty="0"/>
              <a:t>AAP policy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1 HOUR PER DAY for 2-5 YEARS OLDS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sz="2700" i="1" dirty="0"/>
              <a:t>And need parent with them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Video chat with your loved ones!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PBS programing is good!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No digital media during meals and 1 hours before bed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b="0" dirty="0"/>
              <a:t>“in addition to the number of hours an individual spends on social media, a key factor is how social media is used.”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really is no “right” 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8443784" y="5723573"/>
            <a:ext cx="2545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Reid, 2016; AAP, 2016</a:t>
            </a:r>
          </a:p>
        </p:txBody>
      </p:sp>
      <p:sp>
        <p:nvSpPr>
          <p:cNvPr id="4" name="Rectangle 3"/>
          <p:cNvSpPr/>
          <p:nvPr/>
        </p:nvSpPr>
        <p:spPr>
          <a:xfrm>
            <a:off x="7031737" y="291396"/>
            <a:ext cx="3927998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b="1" dirty="0"/>
              <a:t>See handout: </a:t>
            </a:r>
            <a:r>
              <a:rPr lang="en-US" dirty="0"/>
              <a:t>Age-Based Media Advice</a:t>
            </a:r>
          </a:p>
        </p:txBody>
      </p:sp>
    </p:spTree>
    <p:extLst>
      <p:ext uri="{BB962C8B-B14F-4D97-AF65-F5344CB8AC3E}">
        <p14:creationId xmlns:p14="http://schemas.microsoft.com/office/powerpoint/2010/main" val="2017317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77848" y="1314812"/>
            <a:ext cx="5223551" cy="2878247"/>
          </a:xfrm>
          <a:ln>
            <a:solidFill>
              <a:schemeClr val="accent2"/>
            </a:solidFill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Ratings</a:t>
            </a:r>
            <a:r>
              <a:rPr lang="en-US" b="0" dirty="0"/>
              <a:t> for parents on movies, apps, etc.</a:t>
            </a:r>
          </a:p>
          <a:p>
            <a:pPr marL="288036" lvl="1" indent="-457200">
              <a:buFont typeface="Arial" panose="020B0604020202020204" pitchFamily="34" charset="0"/>
              <a:buChar char="•"/>
            </a:pPr>
            <a:r>
              <a:rPr lang="en-US" b="0" dirty="0"/>
              <a:t>“We believe in sanity, not </a:t>
            </a:r>
            <a:r>
              <a:rPr lang="en-US" dirty="0"/>
              <a:t>  </a:t>
            </a:r>
            <a:r>
              <a:rPr lang="en-US" b="0" dirty="0"/>
              <a:t>censorship.”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Support and information for educators and parents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947505" y="5954583"/>
            <a:ext cx="39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https://www.commonsensemedia.org/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D7E015-44E7-45D0-A81C-92D66DE62EA3}"/>
              </a:ext>
            </a:extLst>
          </p:cNvPr>
          <p:cNvSpPr txBox="1">
            <a:spLocks/>
          </p:cNvSpPr>
          <p:nvPr/>
        </p:nvSpPr>
        <p:spPr>
          <a:xfrm>
            <a:off x="2773237" y="218618"/>
            <a:ext cx="4955170" cy="630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sense media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86E3B-67FE-46C8-9844-4A7F8B8E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9" t="11515" r="39744" b="19172"/>
          <a:stretch/>
        </p:blipFill>
        <p:spPr>
          <a:xfrm>
            <a:off x="488653" y="976746"/>
            <a:ext cx="4569169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6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6B98-E521-4AEF-A2F7-C565482E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592" y="819453"/>
            <a:ext cx="5039032" cy="7675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hlinkClick r:id="rId2"/>
              </a:rPr>
              <a:t>Family Media Plan</a:t>
            </a:r>
            <a:r>
              <a:rPr lang="en-US" dirty="0"/>
              <a:t> (handout)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0072" t="11325" r="7796" b="14553"/>
          <a:stretch/>
        </p:blipFill>
        <p:spPr>
          <a:xfrm>
            <a:off x="926722" y="684068"/>
            <a:ext cx="4538108" cy="2914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538" t="11051" r="1952" b="48709"/>
          <a:stretch/>
        </p:blipFill>
        <p:spPr>
          <a:xfrm>
            <a:off x="6221914" y="2418882"/>
            <a:ext cx="5039032" cy="1482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2955" y="5809706"/>
            <a:ext cx="690224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6"/>
              </a:rPr>
              <a:t>https://www.commonsensemedia.org/AAPtoolkit</a:t>
            </a:r>
          </a:p>
          <a:p>
            <a:r>
              <a:rPr lang="en-US" dirty="0">
                <a:solidFill>
                  <a:schemeClr val="accent2"/>
                </a:solidFill>
                <a:hlinkClick r:id="rId6"/>
              </a:rPr>
              <a:t>https://www.healthychildren.org/English/media/Pages/default.aspx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66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2421" y="365760"/>
            <a:ext cx="3799308" cy="4297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12" t="11051" b="6066"/>
          <a:stretch/>
        </p:blipFill>
        <p:spPr>
          <a:xfrm>
            <a:off x="201078" y="208444"/>
            <a:ext cx="7261609" cy="4304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r="29253"/>
          <a:stretch/>
        </p:blipFill>
        <p:spPr>
          <a:xfrm>
            <a:off x="6021553" y="3962400"/>
            <a:ext cx="1800868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8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9746" y="2866626"/>
            <a:ext cx="6273114" cy="1988560"/>
          </a:xfrm>
          <a:ln>
            <a:solidFill>
              <a:schemeClr val="accent2"/>
            </a:solidFill>
          </a:ln>
        </p:spPr>
        <p:txBody>
          <a:bodyPr>
            <a:normAutofit fontScale="85000" lnSpcReduction="20000"/>
          </a:bodyPr>
          <a:lstStyle/>
          <a:p>
            <a:pPr marL="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smartphone until 8</a:t>
            </a:r>
            <a:r>
              <a:rPr lang="en-US" baseline="30000" dirty="0"/>
              <a:t>th</a:t>
            </a:r>
            <a:r>
              <a:rPr lang="en-US" dirty="0"/>
              <a:t> grade as long as at least 10 families from your child’s grade and school pledge as well</a:t>
            </a:r>
          </a:p>
          <a:p>
            <a:pPr marL="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Basic phone ok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Franklin Gothic Book" panose="020B0503020102020204" pitchFamily="34" charset="0"/>
              <a:buChar char="→"/>
            </a:pPr>
            <a:r>
              <a:rPr lang="en-US" dirty="0"/>
              <a:t>Parents get support and child is not singled out among peers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DD606E-4C56-4D5F-A768-25316D551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4"/>
          <a:stretch/>
        </p:blipFill>
        <p:spPr>
          <a:xfrm>
            <a:off x="387060" y="1392213"/>
            <a:ext cx="4023360" cy="2108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288" t="12253" r="4129" b="37177"/>
          <a:stretch/>
        </p:blipFill>
        <p:spPr>
          <a:xfrm>
            <a:off x="5954249" y="333359"/>
            <a:ext cx="5684108" cy="2175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5461" y="5653236"/>
            <a:ext cx="459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https://www.waituntil8th.org/take-the-pledge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4985" y="3654857"/>
            <a:ext cx="4147509" cy="120032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Screen activities corelated with higher relative risk of unhappiness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0AB471-ED4F-4997-8096-5D8BAA92C1B3}"/>
              </a:ext>
            </a:extLst>
          </p:cNvPr>
          <p:cNvSpPr txBox="1">
            <a:spLocks/>
          </p:cNvSpPr>
          <p:nvPr/>
        </p:nvSpPr>
        <p:spPr>
          <a:xfrm>
            <a:off x="387060" y="265901"/>
            <a:ext cx="4955170" cy="630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Wait till 8</a:t>
            </a:r>
            <a:r>
              <a:rPr lang="en-US" sz="3200" baseline="30000" dirty="0">
                <a:solidFill>
                  <a:schemeClr val="bg1"/>
                </a:solidFill>
              </a:rPr>
              <a:t>th</a:t>
            </a:r>
            <a:r>
              <a:rPr lang="en-US" sz="3200" dirty="0">
                <a:solidFill>
                  <a:schemeClr val="bg1"/>
                </a:solidFill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2535039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safest phone?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100629"/>
            <a:ext cx="3796838" cy="357984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</a:rPr>
              <a:t>Young kids: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B0604020202020204" pitchFamily="34" charset="0"/>
              </a:rPr>
              <a:t>big buttons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B0604020202020204" pitchFamily="34" charset="0"/>
              </a:rPr>
              <a:t>short list of contacts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B0604020202020204" pitchFamily="34" charset="0"/>
              </a:rPr>
              <a:t>no games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B0604020202020204" pitchFamily="34" charset="0"/>
              </a:rPr>
              <a:t>no Web access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B0604020202020204" pitchFamily="34" charset="0"/>
              </a:rPr>
              <a:t>no camera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8619" y="5826260"/>
            <a:ext cx="45557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http://www.kurioworld.com/k/us/parents/products/phone/</a:t>
            </a:r>
            <a:endParaRPr lang="en-US" sz="1350" dirty="0"/>
          </a:p>
          <a:p>
            <a:endParaRPr lang="en-US" sz="1350" dirty="0"/>
          </a:p>
        </p:txBody>
      </p:sp>
      <p:pic>
        <p:nvPicPr>
          <p:cNvPr id="3074" name="Picture 2" descr="Sprint WeGo Review | PCMag">
            <a:extLst>
              <a:ext uri="{FF2B5EF4-FFF2-40B4-BE49-F238E27FC236}">
                <a16:creationId xmlns:a16="http://schemas.microsoft.com/office/drawing/2014/main" id="{8AC7F267-40A9-4B25-AAFA-A14E82A9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92" y="914400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mazon.com: Firefly Cellphone for Kids : Cell Phones &amp;amp; Accessories">
            <a:extLst>
              <a:ext uri="{FF2B5EF4-FFF2-40B4-BE49-F238E27FC236}">
                <a16:creationId xmlns:a16="http://schemas.microsoft.com/office/drawing/2014/main" id="{7DF55925-8F5B-48FE-8D55-1C16C571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71" y="2993651"/>
            <a:ext cx="793991" cy="17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LIP 2 Is a Colorful Smartwatch Acting as Phone, GPS Tracker for Your Kid">
            <a:extLst>
              <a:ext uri="{FF2B5EF4-FFF2-40B4-BE49-F238E27FC236}">
                <a16:creationId xmlns:a16="http://schemas.microsoft.com/office/drawing/2014/main" id="{90CEA39D-FCAB-4D67-889E-2480B2A96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49" y="4746423"/>
            <a:ext cx="2145643" cy="11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F568F8-A7AD-4919-ACD0-44654B4DB1B4}"/>
              </a:ext>
            </a:extLst>
          </p:cNvPr>
          <p:cNvSpPr txBox="1">
            <a:spLocks/>
          </p:cNvSpPr>
          <p:nvPr/>
        </p:nvSpPr>
        <p:spPr>
          <a:xfrm>
            <a:off x="6639666" y="1129139"/>
            <a:ext cx="3379061" cy="22998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</a:rPr>
              <a:t>Tweens: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Can’t download apps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Customizable 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8B4A0-2A50-4CC5-871C-C5DB4AC76B4B}"/>
              </a:ext>
            </a:extLst>
          </p:cNvPr>
          <p:cNvSpPr txBox="1"/>
          <p:nvPr/>
        </p:nvSpPr>
        <p:spPr>
          <a:xfrm>
            <a:off x="3662036" y="2667172"/>
            <a:ext cx="1545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Lato" panose="020F0502020204030203" pitchFamily="34" charset="0"/>
              </a:rPr>
              <a:t>Sprint </a:t>
            </a:r>
            <a:r>
              <a:rPr lang="en-US" b="0" i="0" dirty="0" err="1">
                <a:effectLst/>
                <a:latin typeface="Lato" panose="020F0502020204030203" pitchFamily="34" charset="0"/>
              </a:rPr>
              <a:t>WeGo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74783-6597-4CCB-9313-5C1E108A536D}"/>
              </a:ext>
            </a:extLst>
          </p:cNvPr>
          <p:cNvSpPr txBox="1"/>
          <p:nvPr/>
        </p:nvSpPr>
        <p:spPr>
          <a:xfrm>
            <a:off x="4119671" y="4746423"/>
            <a:ext cx="1088013" cy="369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Lato" panose="020F0502020204030203" pitchFamily="34" charset="0"/>
              </a:rPr>
              <a:t>Firefly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7C2BC-F03F-4A9B-87BD-0AFBB8EEE704}"/>
              </a:ext>
            </a:extLst>
          </p:cNvPr>
          <p:cNvSpPr txBox="1"/>
          <p:nvPr/>
        </p:nvSpPr>
        <p:spPr>
          <a:xfrm>
            <a:off x="2410838" y="5495600"/>
            <a:ext cx="88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effectLst/>
                <a:latin typeface="Lato" panose="020F0502020204030203" pitchFamily="34" charset="0"/>
              </a:rPr>
              <a:t>FiliP</a:t>
            </a:r>
            <a:r>
              <a:rPr lang="en-US" b="0" i="0" dirty="0">
                <a:effectLst/>
                <a:latin typeface="Lato" panose="020F0502020204030203" pitchFamily="34" charset="0"/>
              </a:rPr>
              <a:t> 2</a:t>
            </a:r>
            <a:endParaRPr lang="en-US" dirty="0"/>
          </a:p>
        </p:txBody>
      </p:sp>
      <p:pic>
        <p:nvPicPr>
          <p:cNvPr id="3080" name="Picture 8" descr="Amazon.com: HTC EVO Shift Android Prepaid Phone (Kajeet) : Cell Phones &amp;  Accessories">
            <a:extLst>
              <a:ext uri="{FF2B5EF4-FFF2-40B4-BE49-F238E27FC236}">
                <a16:creationId xmlns:a16="http://schemas.microsoft.com/office/drawing/2014/main" id="{A5B3008B-F25D-4DD4-9CDE-95D983C7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14" y="3470391"/>
            <a:ext cx="966019" cy="18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ust5 CP10 mobile phone for elderly">
            <a:extLst>
              <a:ext uri="{FF2B5EF4-FFF2-40B4-BE49-F238E27FC236}">
                <a16:creationId xmlns:a16="http://schemas.microsoft.com/office/drawing/2014/main" id="{F302C8BE-3BA4-43FC-A8A1-105C7ABE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84" y="286423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acFone 3G Wireless Pre-Paid Mobile Phone at Lowes.com">
            <a:extLst>
              <a:ext uri="{FF2B5EF4-FFF2-40B4-BE49-F238E27FC236}">
                <a16:creationId xmlns:a16="http://schemas.microsoft.com/office/drawing/2014/main" id="{02FA6B92-FAE2-4869-AD3F-681792EC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341" y="4910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E79855-D783-4580-B86D-151F376023C7}"/>
              </a:ext>
            </a:extLst>
          </p:cNvPr>
          <p:cNvSpPr txBox="1"/>
          <p:nvPr/>
        </p:nvSpPr>
        <p:spPr>
          <a:xfrm>
            <a:off x="6990675" y="5312345"/>
            <a:ext cx="971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Kajeet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727F16-5B04-4E62-9343-FCE2B72E45C9}"/>
              </a:ext>
            </a:extLst>
          </p:cNvPr>
          <p:cNvSpPr txBox="1"/>
          <p:nvPr/>
        </p:nvSpPr>
        <p:spPr>
          <a:xfrm>
            <a:off x="9309851" y="4713235"/>
            <a:ext cx="793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Just5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7D8D78-8DE0-40A8-882E-5A2383D111A3}"/>
              </a:ext>
            </a:extLst>
          </p:cNvPr>
          <p:cNvSpPr txBox="1"/>
          <p:nvPr/>
        </p:nvSpPr>
        <p:spPr>
          <a:xfrm>
            <a:off x="10526814" y="2649491"/>
            <a:ext cx="111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TracFone</a:t>
            </a:r>
          </a:p>
        </p:txBody>
      </p:sp>
    </p:spTree>
    <p:extLst>
      <p:ext uri="{BB962C8B-B14F-4D97-AF65-F5344CB8AC3E}">
        <p14:creationId xmlns:p14="http://schemas.microsoft.com/office/powerpoint/2010/main" val="3018803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C928-244C-419B-B5BA-33E04C65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take-aways: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55C8-8238-4AED-B44D-DA602E0B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Digital media is a factor in worsening mental health of children and teens to the extent it reduces positive in-person interaction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Devices disturb children’s sleep. </a:t>
            </a:r>
            <a:r>
              <a:rPr lang="en-US" sz="3200" dirty="0"/>
              <a:t>KEEP smartphones out of the bedroom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Teens connect positively on digital media and parents can be helpful by setting limits and being active in their media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Every family needs a Family Media Plan!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3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C9E1293-C8E5-4E25-932C-931492AE0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5"/>
          <a:stretch/>
        </p:blipFill>
        <p:spPr>
          <a:xfrm>
            <a:off x="4444181" y="914400"/>
            <a:ext cx="4803263" cy="3141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3196" y="4232787"/>
            <a:ext cx="6060004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ITCGaramondStd-Lt"/>
              </a:rPr>
              <a:t>Smartphone ownership rates, unemployment rate and depressive symptoms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21722" y="1501385"/>
            <a:ext cx="1889405" cy="214441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i="1" dirty="0"/>
              <a:t>We have to appeal to the need to belong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 got interested:</a:t>
            </a:r>
          </a:p>
        </p:txBody>
      </p:sp>
    </p:spTree>
    <p:extLst>
      <p:ext uri="{BB962C8B-B14F-4D97-AF65-F5344CB8AC3E}">
        <p14:creationId xmlns:p14="http://schemas.microsoft.com/office/powerpoint/2010/main" val="27753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22" y="1742768"/>
            <a:ext cx="2990235" cy="19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2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27C0B-B8E8-4A46-A0DD-6CDE68DC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763C7-559F-4FAF-8E88-E939DF51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4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71132"/>
            <a:ext cx="10027920" cy="3735044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AAP COUNCIL ON COMMUNICATIONS AND MEDIA. Media and Young Minds. 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Pediatrics.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2016;138(5):e20162591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AAP COUNCIL ON COMMUNICATIONS AND MEDIA. Media Use in School-Aged Children and Adolescents. 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Pediatrics.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2016;138(5):e20162592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Carter B, et al. Association between portable scree-based media device access or use and sleep outcomes: a systematic review and meta-analysis. </a:t>
            </a:r>
            <a:r>
              <a:rPr lang="pt-BR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JAMA Pediatr</a:t>
            </a:r>
            <a:r>
              <a:rPr lang="pt-BR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2016;170(12):1202-1208. doi:10.1001/jamapediatrics.2016.2341</a:t>
            </a:r>
            <a:endParaRPr lang="en-US" sz="1400" b="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Ceglarek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PJD,  Ward, LM. A tool for help or harm? How associations between social networking use, social support, and mental health differ for sexual minority and heterosexual youth Computers in Human Behavior 65 (2016) 201e209.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Chang A-M,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Aeschbach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D, Duffy JF, et al. Evening use of light-emitting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eReaders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negatively affects sleep, circadian timing, and next-morning alertness. </a:t>
            </a:r>
            <a:r>
              <a:rPr lang="pl-PL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 Natl Acad Sci 2014;112(4):201418490. </a:t>
            </a:r>
            <a:r>
              <a:rPr lang="pl-PL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https://doi.org/10.1073/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pnas.1418490112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Chen, L. &amp; Shi, J. (2018). Reducing harm from media: A meta-analysis of parental mediation. Journalism &amp; Mass Communication Quarterly. Retrieved from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https://journals.sagepub.com/doi/full/10.1177/1077699018754908</a:t>
            </a:r>
            <a:endParaRPr lang="en-US" sz="1400" b="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Chotpitayasunondh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V., &amp; Douglas, K. (2016). How “phubbing” becomes the norm: The antecedents and consequences of snubbing via smartphone. Computers In Human Behavior, 63, 9-18.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10.1016/j.chb.2016.05.018</a:t>
            </a:r>
          </a:p>
        </p:txBody>
      </p:sp>
    </p:spTree>
    <p:extLst>
      <p:ext uri="{BB962C8B-B14F-4D97-AF65-F5344CB8AC3E}">
        <p14:creationId xmlns:p14="http://schemas.microsoft.com/office/powerpoint/2010/main" val="1004816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914400"/>
            <a:ext cx="10027920" cy="3974841"/>
          </a:xfrm>
        </p:spPr>
        <p:txBody>
          <a:bodyPr>
            <a:no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n-NO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Coyne SM, Stockdale L, Summers K.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Problematic cell phone use, depression, anxiety, and self-regulation: Evidence from a three year longitudinal study from adolescence to emerging adulthood. Computers in Human Behavior 96 (2019) 78–84</a:t>
            </a: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Dwyer, R.,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Kushlev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K., &amp; Dunn, E. (2018). Smartphone use undermines enjoyment of face-to-face social interactions. Journal Of Experimental Social Psychology, 78, 233-239.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10.1016/j.jesp.2017.10.007</a:t>
            </a: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Dyson, M. P., Hartling, L.,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Shulhan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J., Chisholm, A., Milne, A., Sundar, P., Scott, S. D., &amp; Newton, A. S. (2016). A Systematic Review of Social Media Use to Discuss and View Deliberate Self-Harm Acts.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one, 11(5), e0155813. 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https://doi-org.offcampus.lib.washington.edu/10.1371/journal.pone.0155813</a:t>
            </a:r>
            <a:endParaRPr lang="en-US" sz="1400" b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Eisenberger NI, Lieberman MD, Williams KD. (2003) 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Does Rejection Hurt? An fMRI Study of Social Exclusion. </a:t>
            </a:r>
            <a:r>
              <a:rPr lang="en-US" sz="1400" b="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Science. 2003;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302 (5643), 290-292. DOI: 10.1126/science.1089134</a:t>
            </a: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Furukawa, T. A.,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Suganuma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Ostinelli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E. G., Andersson, G.,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Beevers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C. G.,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Shumake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J., Berger, T.,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Boele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F. W.,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Buntrock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Carlbring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P., Choi, I., Christensen, H., Mackinnon, A.,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Dahne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J., Huibers, M., Ebert, D. D., Farrer, L.,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Forand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N. R., Strunk, D. R.,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Ezawa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I. D., …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Cuijpers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P. (2021). Dismantling,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optimising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personalising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internet cognitive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behavioural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therapy for depression: a systematic review and component network meta-analysis using individual participant data. The lancet. Psychiatry, 8(6), 500–511. https://doi.org/10.1016/S2215-0366(21)00077-8Fullwooda C,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Chadwicka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Keepb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M, Attrill-Smitha A,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Asburyc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Kirwand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G. Lurking towards empowerment: Explaining propensity to engage with online health support groups and its association with positive outcomes. Computers in Human Behavior 90 (2019) 131–140.</a:t>
            </a:r>
          </a:p>
        </p:txBody>
      </p:sp>
    </p:spTree>
    <p:extLst>
      <p:ext uri="{BB962C8B-B14F-4D97-AF65-F5344CB8AC3E}">
        <p14:creationId xmlns:p14="http://schemas.microsoft.com/office/powerpoint/2010/main" val="1510321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27920" cy="437052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71132"/>
            <a:ext cx="10027920" cy="3913823"/>
          </a:xfrm>
        </p:spPr>
        <p:txBody>
          <a:bodyPr>
            <a:noAutofit/>
          </a:bodyPr>
          <a:lstStyle/>
          <a:p>
            <a:r>
              <a:rPr lang="en-US" sz="1200" b="0" dirty="0"/>
              <a:t>  </a:t>
            </a:r>
          </a:p>
          <a:p>
            <a:pPr marL="0" indent="0"/>
            <a:endParaRPr lang="en-US" sz="1200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5151" y="437052"/>
            <a:ext cx="11234057" cy="462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Kelly, Y.,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Zilanawala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A., Booker, C., &amp; Sacker, A. (2018). Social Media Use and Adolescent Mental Health: Findings From the UK Millennium Cohort Study.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Eclinicalmedicine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6, 59-68.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10.1016/j.eclinm.2018.12.005.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err="1"/>
              <a:t>Lauricella</a:t>
            </a:r>
            <a:r>
              <a:rPr lang="en-US" sz="1400" dirty="0"/>
              <a:t> AR, </a:t>
            </a:r>
            <a:r>
              <a:rPr lang="en-US" sz="1400" dirty="0" err="1"/>
              <a:t>Cingel</a:t>
            </a:r>
            <a:r>
              <a:rPr lang="en-US" sz="1400" dirty="0"/>
              <a:t> DP, Beaudoin-Ryan L, Robb MB, </a:t>
            </a:r>
            <a:r>
              <a:rPr lang="en-US" sz="1400" dirty="0" err="1"/>
              <a:t>Saphir</a:t>
            </a:r>
            <a:r>
              <a:rPr lang="en-US" sz="1400" dirty="0"/>
              <a:t> M, &amp; </a:t>
            </a:r>
            <a:r>
              <a:rPr lang="en-US" sz="1400" dirty="0" err="1"/>
              <a:t>Wartella</a:t>
            </a:r>
            <a:r>
              <a:rPr lang="en-US" sz="1400" dirty="0"/>
              <a:t> EA. The Common Sense census: plugged-in parents of tweens and teens. </a:t>
            </a:r>
            <a:r>
              <a:rPr lang="en-US" sz="1400" i="1" dirty="0"/>
              <a:t>Common Sense Media</a:t>
            </a:r>
            <a:r>
              <a:rPr lang="en-US" sz="1400" dirty="0"/>
              <a:t>. 2016 accessed on 2/19/2019 at </a:t>
            </a:r>
            <a:r>
              <a:rPr lang="en-US" sz="1400" u="sng" dirty="0">
                <a:hlinkClick r:id="rId2"/>
              </a:rPr>
              <a:t>www.commonsensemedia.org</a:t>
            </a:r>
            <a:r>
              <a:rPr lang="en-US" sz="1400" dirty="0"/>
              <a:t>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Leeb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RT,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Bitsko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RH, Radhakrishnan L, Martinez P,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Njai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R, Holland KM. Mental Health–Related Emergency Department Visits Among Children Aged &lt;18 Years During the COVID-19 Pandemic — United States, January 1–October 17, 2020. MMWR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Morb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Mortal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Wkly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Rep 2020;69:1675–1680. DOI: http://dx.doi.org/10.15585/mmwr.mm6945a3external icon</a:t>
            </a: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Lenhart A. Teens, social media and technology overview 2015: smartphones facilitate shifts in communication landscape for teens. Pew Res Cent 2015: 1e47. 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https://doi.org/10.1016/j.chb.2015.08.026</a:t>
            </a:r>
            <a:endParaRPr lang="en-US" sz="1400" b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Madden M, Lenhart A, Duggan M, et al. Teens and technology 2013. Washington, DC: Pew Res Center's; 2013. p. 1e19. Internet Am Life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2013.</a:t>
            </a:r>
          </a:p>
          <a:p>
            <a:pPr marL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Mojtabai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Olfson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M, Han B. National Trends in the Prevalence and Treatment of Depression in </a:t>
            </a:r>
            <a:r>
              <a:rPr lang="en-US" sz="1400" b="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Adolescentsand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Young Adults. </a:t>
            </a:r>
            <a:r>
              <a:rPr lang="en-US" sz="1400" b="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Pediatrics. 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2016;138(6):e20161878</a:t>
            </a:r>
            <a:endParaRPr lang="it-IT" sz="1400" b="0" dirty="0">
              <a:solidFill>
                <a:srgbClr val="000000"/>
              </a:solidFill>
              <a:latin typeface="+mj-lt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latin typeface="+mj-lt"/>
                <a:cs typeface="Times New Roman" panose="02020603050405020304" pitchFamily="18" charset="0"/>
              </a:rPr>
              <a:t>Orben</a:t>
            </a:r>
            <a:r>
              <a:rPr lang="en-US" sz="1400" b="0" dirty="0">
                <a:latin typeface="+mj-lt"/>
                <a:cs typeface="Times New Roman" panose="02020603050405020304" pitchFamily="18" charset="0"/>
              </a:rPr>
              <a:t>, A., &amp; Przybylski, A. K. (2020). Reply to: Underestimating digital media harm. </a:t>
            </a:r>
            <a:r>
              <a:rPr lang="en-US" sz="1400" b="0" i="1" dirty="0">
                <a:latin typeface="+mj-lt"/>
                <a:cs typeface="Times New Roman" panose="02020603050405020304" pitchFamily="18" charset="0"/>
              </a:rPr>
              <a:t>Nature human </a:t>
            </a:r>
            <a:r>
              <a:rPr lang="en-US" sz="1400" b="0" i="1" dirty="0" err="1">
                <a:latin typeface="+mj-lt"/>
                <a:cs typeface="Times New Roman" panose="02020603050405020304" pitchFamily="18" charset="0"/>
              </a:rPr>
              <a:t>behaviour</a:t>
            </a:r>
            <a:r>
              <a:rPr lang="en-US" sz="1400" b="0" dirty="0">
                <a:latin typeface="+mj-lt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1400" b="0" dirty="0">
                <a:latin typeface="+mj-lt"/>
                <a:cs typeface="Times New Roman" panose="02020603050405020304" pitchFamily="18" charset="0"/>
              </a:rPr>
              <a:t>(4), 349–351. </a:t>
            </a:r>
            <a:r>
              <a:rPr lang="en-US" sz="1400" b="0" dirty="0">
                <a:latin typeface="+mj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https://doi-org.offcampus.lib.washington.edu/10.1038/s41562-020-0840-y</a:t>
            </a:r>
            <a:endParaRPr lang="en-US" sz="1400" b="0" dirty="0">
              <a:latin typeface="+mj-lt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Orben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A., &amp; Przybylski, A. (2019). The association between adolescent well-being and digital technology use. </a:t>
            </a:r>
            <a:r>
              <a:rPr lang="en-US" sz="1400" b="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Nature Human </a:t>
            </a:r>
            <a:r>
              <a:rPr lang="en-US" sz="1400" b="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(2), 173-182. </a:t>
            </a:r>
            <a:r>
              <a:rPr lang="en-US" sz="1400" b="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10.1038/s41562-018-0506-1</a:t>
            </a:r>
          </a:p>
        </p:txBody>
      </p:sp>
    </p:spTree>
    <p:extLst>
      <p:ext uri="{BB962C8B-B14F-4D97-AF65-F5344CB8AC3E}">
        <p14:creationId xmlns:p14="http://schemas.microsoft.com/office/powerpoint/2010/main" val="378022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71132"/>
            <a:ext cx="10027920" cy="3913823"/>
          </a:xfrm>
        </p:spPr>
        <p:txBody>
          <a:bodyPr>
            <a:noAutofit/>
          </a:bodyPr>
          <a:lstStyle/>
          <a:p>
            <a:r>
              <a:rPr lang="en-US" sz="1200" b="0" dirty="0"/>
              <a:t>  </a:t>
            </a:r>
          </a:p>
          <a:p>
            <a:pPr marL="0" indent="0"/>
            <a:endParaRPr lang="en-US" sz="1200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987558"/>
            <a:ext cx="10027920" cy="399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kern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Odgers, C. &amp; Robb, M. B. (2020). Tweens, teens, tech, and mental health: Coming of age in an increasingly digital, uncertain, and unequal world, 2020. San Francisco, CA: Common Sense Media. Retrieved 2/15/2021 from: </a:t>
            </a:r>
            <a:r>
              <a:rPr lang="en-US" sz="1400" b="0" u="sng" kern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www.commonsensemedia.org</a:t>
            </a:r>
            <a:r>
              <a:rPr lang="en-US" sz="1400" b="0" kern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kern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Patrick, S., et al. Well-being of Parents and Children During the COVID-19 Pandemic: A National Survey. Pediatrics Oct 2020, 146 (4) e2020016824; DOI: 10.1542/peds.2020-016824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u="none" strike="noStrike" baseline="0" dirty="0">
                <a:latin typeface="+mj-lt"/>
                <a:cs typeface="Times New Roman" panose="02020603050405020304" pitchFamily="18" charset="0"/>
              </a:rPr>
              <a:t>Pew Research Center, July 2020, “Parenting Children in the Age of Screens.” Accessed 9/11/2021 at: </a:t>
            </a:r>
            <a:r>
              <a:rPr lang="en-US" sz="1400" b="0" i="0" u="none" strike="noStrike" baseline="0" dirty="0">
                <a:latin typeface="+mj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https://www.pewresearch.org/internet/2020/07/28/parenting-children-in-the-age-of-screens/</a:t>
            </a:r>
            <a:endParaRPr lang="it-IT" sz="1400" b="0" dirty="0">
              <a:latin typeface="+mj-lt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Pew Research Center. 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Teens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May 31, 2018, Social 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Media &amp; Technology.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Accessed 9/11/2021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at: 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https://www.pewresearch.org/internet/2018/05/31/teens-social-media-technology-2018/</a:t>
            </a:r>
            <a:endParaRPr lang="en-US" sz="14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Pew Research Center, November 28, 2018, “Teens’ Social Media Habits and Experiences.” Accessed 9/11/2021</a:t>
            </a:r>
            <a:r>
              <a:rPr lang="en-US" sz="1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at: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https://www.pewresearch.org/internet/2018/11/28/teens-social-media-habits-and-experiences/</a:t>
            </a:r>
            <a:endParaRPr lang="en-US" sz="1400" b="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Przybylski, A., Murayama, K.,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DeHaan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C., &amp; Gladwell, V. (2013). Motivational, emotional, and behavioral correlates of fear of missing out. Computers In Human Behavior, 29(4), 1841-1848.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10.1016/j.chb.2013.02.014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Reid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Chassiakos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Y,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Radesky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J, Christakis D, et al., AAP COUNCIL ON COMMUNICATIONS AND MEDIA. Children and Adolescents and Digital Media. 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Pediatrics. 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2016;138(5):e20162593</a:t>
            </a:r>
          </a:p>
        </p:txBody>
      </p:sp>
    </p:spTree>
    <p:extLst>
      <p:ext uri="{BB962C8B-B14F-4D97-AF65-F5344CB8AC3E}">
        <p14:creationId xmlns:p14="http://schemas.microsoft.com/office/powerpoint/2010/main" val="646462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71132"/>
            <a:ext cx="10027920" cy="3913823"/>
          </a:xfrm>
        </p:spPr>
        <p:txBody>
          <a:bodyPr>
            <a:noAutofit/>
          </a:bodyPr>
          <a:lstStyle/>
          <a:p>
            <a:r>
              <a:rPr lang="en-US" sz="1200" b="0" dirty="0"/>
              <a:t>  </a:t>
            </a:r>
          </a:p>
          <a:p>
            <a:pPr marL="0" indent="0"/>
            <a:endParaRPr lang="en-US" sz="1200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987558"/>
            <a:ext cx="10027920" cy="399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Rideout, V., and Robb, M. B. (2018). Social media, social life: Teens reveal their experiences. San Francisco, CA: Common Sense Media.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Sampasa-Kanyinga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H., Hamilton, H. A., &amp;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Chaput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 P. (2018). Use of social media is associated with short sleep duration in a dose-response manner in students aged 11 to 20 years. Acta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paediatrica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(Oslo, Norway : 1992), 107(4), 694–700. https://doi-org.offcampus.lib.washington.edu/10.1111/apa.14210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</a:rPr>
              <a:t>Substance Abuse and Mental Health Services Administration. (2020). Key substance use and mental health indicators in the United States: Results from the 2019 National Survey on Drug Use and Health (HHS Publication No. PEP20-07-01-001, NSDUH Series H-55). Rockville, MD: Center for Behavioral Health Statistics and Quality, Substance Abuse and Mental Health Services Administration. Retrieved from https://www.samhsa.gov/data/</a:t>
            </a:r>
            <a:endParaRPr lang="en-US" sz="1400" b="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Twenge, Jean M. </a:t>
            </a:r>
            <a:r>
              <a:rPr lang="en-US" sz="1400" b="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IGen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Why Today's Super-connected Kids Are Growing Up Less Rebellious, More Tolerant, Less Happy-- and Completely Unprepared for Adulthood (and What This Means or the Rest of Us)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First Atria Books hardcover edition. New York, NY: Atria Books, 2017.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dirty="0">
                <a:effectLst/>
                <a:latin typeface="+mj-lt"/>
                <a:cs typeface="Times New Roman" panose="02020603050405020304" pitchFamily="18" charset="0"/>
              </a:rPr>
              <a:t>Twenge, J. M., Haidt, J., Joiner, T. E., &amp; Campbell, W. K. (2020). Underestimating digital media harm. </a:t>
            </a:r>
            <a:r>
              <a:rPr lang="en-US" sz="1400" b="0" i="1" dirty="0">
                <a:effectLst/>
                <a:latin typeface="+mj-lt"/>
                <a:cs typeface="Times New Roman" panose="02020603050405020304" pitchFamily="18" charset="0"/>
              </a:rPr>
              <a:t>Nature human </a:t>
            </a:r>
            <a:r>
              <a:rPr lang="en-US" sz="1400" b="0" i="1" dirty="0" err="1">
                <a:effectLst/>
                <a:latin typeface="+mj-lt"/>
                <a:cs typeface="Times New Roman" panose="02020603050405020304" pitchFamily="18" charset="0"/>
              </a:rPr>
              <a:t>behaviour</a:t>
            </a:r>
            <a:r>
              <a:rPr lang="en-US" sz="1400" b="0" i="0" dirty="0">
                <a:effectLst/>
                <a:latin typeface="+mj-lt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effectLst/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1400" b="0" i="0" dirty="0">
                <a:effectLst/>
                <a:latin typeface="+mj-lt"/>
                <a:cs typeface="Times New Roman" panose="02020603050405020304" pitchFamily="18" charset="0"/>
              </a:rPr>
              <a:t>(4), 346–348. </a:t>
            </a:r>
            <a:r>
              <a:rPr lang="en-US" sz="1400" b="0" i="0" dirty="0">
                <a:effectLst/>
                <a:latin typeface="+mj-lt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https://doi-org.offcampus.lib.washington.edu/10.1038/s41562-020-0839-4</a:t>
            </a:r>
            <a:endParaRPr lang="en-US" sz="1400" b="0" i="0" dirty="0"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77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71132"/>
            <a:ext cx="10027920" cy="3913823"/>
          </a:xfrm>
        </p:spPr>
        <p:txBody>
          <a:bodyPr>
            <a:noAutofit/>
          </a:bodyPr>
          <a:lstStyle/>
          <a:p>
            <a:r>
              <a:rPr lang="en-US" sz="1200" b="0" dirty="0"/>
              <a:t>  </a:t>
            </a:r>
          </a:p>
          <a:p>
            <a:pPr marL="0" indent="0"/>
            <a:endParaRPr lang="en-US" sz="1200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987558"/>
            <a:ext cx="10027920" cy="399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Twenge, J. M., Joiner, T. E., Rogers, M. L., &amp; Martin, G. N. (2018). Increases in Depressive Symptoms, Suicide-Related Outcomes, and Suicide Rates Among U.S. Adolescents After 2010 and Links to Increased New Media Screen Time. 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Clinical Psychological Science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(1), 3–17. </a:t>
            </a:r>
            <a:r>
              <a:rPr lang="en-US" sz="1400" b="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https://doi.org/10.1177/2167702617723376</a:t>
            </a:r>
            <a:endParaRPr lang="en-US" sz="1400" b="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Twenge JA,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Krizan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Z, </a:t>
            </a:r>
            <a:r>
              <a:rPr lang="en-US" sz="1400" b="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Hisler</a:t>
            </a:r>
            <a:r>
              <a:rPr lang="en-US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G. Decreases in self-reported sleep duration among U.S. adolescents 2009 - 2015 and association with new media screen time. </a:t>
            </a:r>
            <a:r>
              <a:rPr lang="it-IT" sz="14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Sleep Medicine 39 (2017) 47e5</a:t>
            </a:r>
            <a:endParaRPr lang="it-IT" sz="1400" b="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75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 increasing for girls in </a:t>
            </a:r>
            <a:r>
              <a:rPr lang="en-US" dirty="0" err="1"/>
              <a:t>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379" y="1100138"/>
            <a:ext cx="4117404" cy="357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188660" y="4679950"/>
            <a:ext cx="7496115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/>
              <a:t>Depressive symptoms 8</a:t>
            </a:r>
            <a:r>
              <a:rPr lang="en-US" sz="1800" baseline="30000" dirty="0"/>
              <a:t>th</a:t>
            </a:r>
            <a:r>
              <a:rPr lang="en-US" sz="1800" dirty="0"/>
              <a:t>, 10</a:t>
            </a:r>
            <a:r>
              <a:rPr lang="en-US" sz="1800" baseline="30000" dirty="0"/>
              <a:t>th</a:t>
            </a:r>
            <a:r>
              <a:rPr lang="en-US" sz="1800" dirty="0"/>
              <a:t> and 12</a:t>
            </a:r>
            <a:r>
              <a:rPr lang="en-US" sz="1800" baseline="30000" dirty="0"/>
              <a:t>th</a:t>
            </a:r>
            <a:r>
              <a:rPr lang="en-US" sz="1800" dirty="0"/>
              <a:t> graders, by sex, </a:t>
            </a:r>
            <a:r>
              <a:rPr lang="en-US" sz="1800" dirty="0" err="1"/>
              <a:t>MtF</a:t>
            </a:r>
            <a:r>
              <a:rPr lang="en-US" sz="1800" dirty="0"/>
              <a:t> 1991 - 2015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921908" y="914400"/>
            <a:ext cx="19665" cy="3283442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Arrow 9"/>
          <p:cNvSpPr/>
          <p:nvPr/>
        </p:nvSpPr>
        <p:spPr>
          <a:xfrm>
            <a:off x="4644505" y="1396508"/>
            <a:ext cx="2182761" cy="42950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Declining or stable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7036215" y="1396508"/>
            <a:ext cx="1318311" cy="42950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79" y="1225845"/>
            <a:ext cx="2319016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33% increase 2009/2010 - 2015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13604" y="1225845"/>
            <a:ext cx="3621835" cy="267765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and medium effect size among females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.27.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However, for a generational cohort change over a span of 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5 years,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this is quite large.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4943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Mobile digital web traffic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06" y="1180306"/>
            <a:ext cx="6076950" cy="3419475"/>
          </a:xfrm>
        </p:spPr>
      </p:pic>
      <p:sp>
        <p:nvSpPr>
          <p:cNvPr id="5" name="Rectangle 4"/>
          <p:cNvSpPr/>
          <p:nvPr/>
        </p:nvSpPr>
        <p:spPr>
          <a:xfrm>
            <a:off x="4003039" y="5588615"/>
            <a:ext cx="7009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Smart Insights: https://www.smartinsights.com/wp-content/uploads/2018/02/DIGITAL-IN-2018-001-GLOBAL-OVERVIEWpng.png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80605" y="1639330"/>
            <a:ext cx="2034746" cy="1569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Over 50% of webpages mobile January 2018</a:t>
            </a:r>
          </a:p>
        </p:txBody>
      </p:sp>
    </p:spTree>
    <p:extLst>
      <p:ext uri="{BB962C8B-B14F-4D97-AF65-F5344CB8AC3E}">
        <p14:creationId xmlns:p14="http://schemas.microsoft.com/office/powerpoint/2010/main" val="351369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487" y="614185"/>
            <a:ext cx="4222955" cy="357984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MinionPro-Regular"/>
              </a:rPr>
              <a:t>1. The Monitoring the Future (</a:t>
            </a:r>
            <a:r>
              <a:rPr lang="en-US" dirty="0" err="1">
                <a:latin typeface="MinionPro-Regular"/>
              </a:rPr>
              <a:t>MtF</a:t>
            </a:r>
            <a:r>
              <a:rPr lang="en-US" dirty="0">
                <a:latin typeface="MinionPro-Regular"/>
              </a:rPr>
              <a:t>) Survey of 8th, 10th, and 12th graders by HSS since 1976 1.4 million.</a:t>
            </a:r>
          </a:p>
          <a:p>
            <a:r>
              <a:rPr lang="en-US" dirty="0">
                <a:latin typeface="MinionPro-Regular"/>
              </a:rPr>
              <a:t>2. The Youth Risk Behavior Surveillance System (YRBSS) of 9th, 10th, 11th, and 12th graders by CDC since 1991 175,000</a:t>
            </a:r>
          </a:p>
          <a:p>
            <a:r>
              <a:rPr lang="en-US" dirty="0">
                <a:latin typeface="MinionPro-Regular"/>
              </a:rPr>
              <a:t>3. The American Freshman Survey since 1966 10 million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68" t="18925" r="48476" b="38925"/>
          <a:stretch/>
        </p:blipFill>
        <p:spPr>
          <a:xfrm>
            <a:off x="655006" y="1119387"/>
            <a:ext cx="3043783" cy="214084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8128" y="3395543"/>
            <a:ext cx="4012890" cy="728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Jean M. </a:t>
            </a:r>
            <a:r>
              <a:rPr lang="en-US" sz="2400" dirty="0" err="1"/>
              <a:t>Twenge</a:t>
            </a:r>
            <a:r>
              <a:rPr lang="en-US" sz="2400" dirty="0"/>
              <a:t>, Ph.D., SDSU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3" r="28595"/>
          <a:stretch/>
        </p:blipFill>
        <p:spPr>
          <a:xfrm>
            <a:off x="4371018" y="1119387"/>
            <a:ext cx="1404853" cy="21775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6692" y="4087681"/>
            <a:ext cx="10956324" cy="8309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QUESTION: </a:t>
            </a:r>
            <a:r>
              <a:rPr lang="en-US" sz="2400" dirty="0"/>
              <a:t>What effect if any was the rise in the use of portable media devices (and “new media“) on teens since they saturated the U.S. market around 2012?</a:t>
            </a:r>
          </a:p>
        </p:txBody>
      </p:sp>
    </p:spTree>
    <p:extLst>
      <p:ext uri="{BB962C8B-B14F-4D97-AF65-F5344CB8AC3E}">
        <p14:creationId xmlns:p14="http://schemas.microsoft.com/office/powerpoint/2010/main" val="19284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4693920" cy="548640"/>
          </a:xfrm>
        </p:spPr>
        <p:txBody>
          <a:bodyPr/>
          <a:lstStyle/>
          <a:p>
            <a:r>
              <a:rPr lang="en-US" dirty="0"/>
              <a:t>Growth of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211" y="309403"/>
            <a:ext cx="4881716" cy="684610"/>
          </a:xfrm>
        </p:spPr>
        <p:txBody>
          <a:bodyPr/>
          <a:lstStyle/>
          <a:p>
            <a:r>
              <a:rPr lang="en-US" b="0" dirty="0"/>
              <a:t>We still worry about </a:t>
            </a:r>
            <a:r>
              <a:rPr lang="en-US" dirty="0"/>
              <a:t>TV</a:t>
            </a:r>
            <a:r>
              <a:rPr lang="en-US" b="0" dirty="0"/>
              <a:t> but: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8" y="983456"/>
            <a:ext cx="6233651" cy="35064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1534" y="5542448"/>
            <a:ext cx="405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https://www.smartinsights.com/wp-content/uploads/2018/02/DIGITAL-IN-2018-001-GLOBAL-OVERVIEWpng.png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335" y="994013"/>
            <a:ext cx="4988592" cy="3495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58003" y="4550520"/>
            <a:ext cx="5098132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LTStd-Roman"/>
              </a:rPr>
              <a:t>% of 9th to 12th graders who watched ≥3 hours of TV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620865" y="5588615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 </a:t>
            </a:r>
            <a:r>
              <a:rPr lang="en-US" dirty="0">
                <a:latin typeface="AvenirLTStd-Roman"/>
              </a:rPr>
              <a:t>(YSRB)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8942" y="4569498"/>
            <a:ext cx="3830595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USA increased 7% in 2017</a:t>
            </a:r>
          </a:p>
        </p:txBody>
      </p:sp>
    </p:spTree>
    <p:extLst>
      <p:ext uri="{BB962C8B-B14F-4D97-AF65-F5344CB8AC3E}">
        <p14:creationId xmlns:p14="http://schemas.microsoft.com/office/powerpoint/2010/main" val="20101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29149" y="4339545"/>
            <a:ext cx="10682748" cy="536181"/>
          </a:xfrm>
        </p:spPr>
        <p:txBody>
          <a:bodyPr>
            <a:normAutofit/>
          </a:bodyPr>
          <a:lstStyle/>
          <a:p>
            <a:r>
              <a:rPr lang="en-US" dirty="0"/>
              <a:t>3.1 Million youth with a past year MDE (12.8% of All Youth 12-17)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8259" y="258167"/>
            <a:ext cx="10923638" cy="866363"/>
          </a:xfrm>
        </p:spPr>
        <p:txBody>
          <a:bodyPr/>
          <a:lstStyle/>
          <a:p>
            <a:pPr algn="ctr"/>
            <a:r>
              <a:rPr lang="en-US" dirty="0"/>
              <a:t>Almost </a:t>
            </a:r>
            <a:r>
              <a:rPr lang="en-US" b="1" dirty="0">
                <a:solidFill>
                  <a:schemeClr val="accent2"/>
                </a:solidFill>
              </a:rPr>
              <a:t>13% </a:t>
            </a:r>
            <a:r>
              <a:rPr lang="en-US" dirty="0"/>
              <a:t>of all youth</a:t>
            </a:r>
            <a:br>
              <a:rPr lang="en-US" dirty="0"/>
            </a:br>
            <a:r>
              <a:rPr lang="en-US" dirty="0"/>
              <a:t>with Major depression in the past year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t="1" b="20318"/>
          <a:stretch/>
        </p:blipFill>
        <p:spPr>
          <a:xfrm>
            <a:off x="3783688" y="1359619"/>
            <a:ext cx="4359816" cy="2852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1316" y="554399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SAMHA</a:t>
            </a:r>
            <a:r>
              <a:rPr lang="en-US" dirty="0"/>
              <a:t>,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8857" y="1957275"/>
            <a:ext cx="1592826" cy="181588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 in 5 girls (almost 20%)</a:t>
            </a:r>
          </a:p>
        </p:txBody>
      </p:sp>
    </p:spTree>
    <p:extLst>
      <p:ext uri="{BB962C8B-B14F-4D97-AF65-F5344CB8AC3E}">
        <p14:creationId xmlns:p14="http://schemas.microsoft.com/office/powerpoint/2010/main" val="1163625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depression on the rise among young adults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270" y="1259840"/>
            <a:ext cx="5854291" cy="4632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1407" y="5101972"/>
            <a:ext cx="938489" cy="34378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459751">
            <a:off x="9420461" y="2993745"/>
            <a:ext cx="1124312" cy="52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79561" y="544576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SAMHA</a:t>
            </a:r>
            <a:r>
              <a:rPr lang="en-US" dirty="0"/>
              <a:t>, 2018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9516" y="3157466"/>
            <a:ext cx="2495533" cy="155457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dirty="0"/>
              <a:t>OVERALL:</a:t>
            </a:r>
          </a:p>
          <a:p>
            <a:pPr indent="0"/>
            <a:r>
              <a:rPr lang="en-US" dirty="0"/>
              <a:t>Adults ≥18 years rates are stable…</a:t>
            </a:r>
          </a:p>
        </p:txBody>
      </p:sp>
    </p:spTree>
    <p:extLst>
      <p:ext uri="{BB962C8B-B14F-4D97-AF65-F5344CB8AC3E}">
        <p14:creationId xmlns:p14="http://schemas.microsoft.com/office/powerpoint/2010/main" val="26869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365760"/>
            <a:ext cx="10032039" cy="935818"/>
          </a:xfrm>
        </p:spPr>
        <p:txBody>
          <a:bodyPr/>
          <a:lstStyle/>
          <a:p>
            <a:r>
              <a:rPr lang="en-US" dirty="0"/>
              <a:t>Suicidal thoughts, PLANS AND ATTEMPTS increasing among young adults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713" y="1571936"/>
            <a:ext cx="5903623" cy="4503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3440" y="5359250"/>
            <a:ext cx="995680" cy="28971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459751">
            <a:off x="9359502" y="3559648"/>
            <a:ext cx="1124312" cy="52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92766" y="55041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SAMHA</a:t>
            </a:r>
            <a:r>
              <a:rPr lang="en-US" dirty="0"/>
              <a:t>, 2018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9516" y="3157466"/>
            <a:ext cx="2495533" cy="155457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dirty="0"/>
              <a:t>OVERALL:</a:t>
            </a:r>
          </a:p>
          <a:p>
            <a:pPr indent="0"/>
            <a:r>
              <a:rPr lang="en-US" dirty="0"/>
              <a:t>Adults ≥18 years rates are stable…</a:t>
            </a:r>
          </a:p>
        </p:txBody>
      </p:sp>
    </p:spTree>
    <p:extLst>
      <p:ext uri="{BB962C8B-B14F-4D97-AF65-F5344CB8AC3E}">
        <p14:creationId xmlns:p14="http://schemas.microsoft.com/office/powerpoint/2010/main" val="35088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76981"/>
            <a:ext cx="10027920" cy="737419"/>
          </a:xfrm>
        </p:spPr>
        <p:txBody>
          <a:bodyPr/>
          <a:lstStyle/>
          <a:p>
            <a:pPr algn="ctr"/>
            <a:r>
              <a:rPr lang="en-US" dirty="0"/>
              <a:t>% of teens having at least one suicide-related outcome and electronic devise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23" y="4460616"/>
            <a:ext cx="10027920" cy="602997"/>
          </a:xfrm>
        </p:spPr>
        <p:txBody>
          <a:bodyPr>
            <a:normAutofit lnSpcReduction="10000"/>
          </a:bodyPr>
          <a:lstStyle/>
          <a:p>
            <a:pPr indent="0" algn="ctr"/>
            <a:r>
              <a:rPr lang="en-US" sz="1800" dirty="0"/>
              <a:t>Exposure-response electronic device use and having at least one suicide-related outcome. YRBSS 2009 –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8" r="3887" b="12751"/>
          <a:stretch/>
        </p:blipFill>
        <p:spPr>
          <a:xfrm>
            <a:off x="2168504" y="1052052"/>
            <a:ext cx="4379780" cy="349173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871213" y="1857129"/>
            <a:ext cx="2305174" cy="100405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Controls for sex, race, grade</a:t>
            </a:r>
            <a:endParaRPr lang="en-US" sz="24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9296400" y="57578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2018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71213" y="3158872"/>
            <a:ext cx="2776630" cy="95101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Increased use = increased suicidality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837024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Relative risk of teen getting &lt; 7 </a:t>
            </a:r>
            <a:r>
              <a:rPr lang="en-US" b="1" dirty="0" err="1"/>
              <a:t>hrs</a:t>
            </a:r>
            <a:r>
              <a:rPr lang="en-US" b="1" dirty="0"/>
              <a:t> sleep (2009-2015)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95731" y="1979963"/>
            <a:ext cx="3908324" cy="779327"/>
          </a:xfrm>
          <a:ln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 indent="0"/>
            <a:r>
              <a:rPr lang="en-US" sz="2400" dirty="0"/>
              <a:t>Homework</a:t>
            </a:r>
            <a:r>
              <a:rPr lang="en-US" sz="2400" b="0" dirty="0"/>
              <a:t> time increased 4 min a day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0E889-F958-4DE8-BABB-DAC7E0AD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b="27014"/>
          <a:stretch/>
        </p:blipFill>
        <p:spPr>
          <a:xfrm>
            <a:off x="1297858" y="1222099"/>
            <a:ext cx="5197873" cy="2435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7858" y="3788318"/>
            <a:ext cx="50046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Screen activity = black bars</a:t>
            </a:r>
          </a:p>
          <a:p>
            <a:r>
              <a:rPr lang="en-US" dirty="0"/>
              <a:t>Non-screen activity = gray bars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4439" y="3895241"/>
            <a:ext cx="935590" cy="153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/>
          </a:p>
        </p:txBody>
      </p:sp>
      <p:sp>
        <p:nvSpPr>
          <p:cNvPr id="8" name="TextBox 7"/>
          <p:cNvSpPr txBox="1"/>
          <p:nvPr/>
        </p:nvSpPr>
        <p:spPr>
          <a:xfrm>
            <a:off x="4474439" y="4191432"/>
            <a:ext cx="935590" cy="1538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/>
          </a:p>
        </p:txBody>
      </p:sp>
      <p:sp>
        <p:nvSpPr>
          <p:cNvPr id="9" name="Rectangle 8"/>
          <p:cNvSpPr/>
          <p:nvPr/>
        </p:nvSpPr>
        <p:spPr>
          <a:xfrm>
            <a:off x="6495731" y="2819200"/>
            <a:ext cx="3594182" cy="8309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 lvl="0">
              <a:spcBef>
                <a:spcPts val="800"/>
              </a:spcBef>
            </a:pPr>
            <a:r>
              <a:rPr lang="en-US" sz="2400" b="1" dirty="0">
                <a:solidFill>
                  <a:srgbClr val="000000"/>
                </a:solidFill>
              </a:rPr>
              <a:t>Electronic device use </a:t>
            </a:r>
            <a:r>
              <a:rPr lang="en-US" sz="2400" dirty="0">
                <a:solidFill>
                  <a:srgbClr val="000000"/>
                </a:solidFill>
              </a:rPr>
              <a:t>increased 44 min a day</a:t>
            </a:r>
          </a:p>
        </p:txBody>
      </p:sp>
      <p:sp>
        <p:nvSpPr>
          <p:cNvPr id="10" name="Left Arrow 9"/>
          <p:cNvSpPr/>
          <p:nvPr/>
        </p:nvSpPr>
        <p:spPr>
          <a:xfrm>
            <a:off x="5230761" y="2328446"/>
            <a:ext cx="880479" cy="43084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885250" y="3019277"/>
            <a:ext cx="417227" cy="43084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52384" y="5908875"/>
            <a:ext cx="2888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Twenge</a:t>
            </a:r>
            <a:r>
              <a:rPr lang="en-US" dirty="0"/>
              <a:t>, </a:t>
            </a:r>
            <a:r>
              <a:rPr lang="en-US" dirty="0" err="1"/>
              <a:t>Krizan</a:t>
            </a:r>
            <a:r>
              <a:rPr lang="en-US" dirty="0"/>
              <a:t>, </a:t>
            </a:r>
            <a:r>
              <a:rPr lang="en-US" dirty="0" err="1"/>
              <a:t>Hisler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9725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EC4-E650-4A7F-80D3-E1C265C6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Questioning the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E224-E7C3-45B9-AC4B-8B8AC431C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Orben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Przybylski: “Beyond Cherry Picking” (2019)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Disputes strong association between digital technology use and adolescent well-being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Twenge, et al: “</a:t>
            </a:r>
            <a:r>
              <a:rPr lang="en-US" sz="2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Underestimating digital media harm” (2019)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Denies cherry picking, stands by her analysis</a:t>
            </a:r>
          </a:p>
          <a:p>
            <a:pPr marL="237744" lvl="2" indent="0">
              <a:buNone/>
            </a:pPr>
            <a:endParaRPr 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Orben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Przybylski: “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Reply to: Underestimating digital media harm” (2020)</a:t>
            </a:r>
          </a:p>
          <a:p>
            <a:pPr marL="0" lvl="1" indent="0">
              <a:buNone/>
            </a:pPr>
            <a:endParaRPr lang="en-US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→"/>
            </a:pPr>
            <a:r>
              <a:rPr lang="en-US" sz="2600" i="1" dirty="0">
                <a:solidFill>
                  <a:srgbClr val="000000"/>
                </a:solidFill>
                <a:latin typeface="+mj-lt"/>
              </a:rPr>
              <a:t>Similar data linking digital media use and adolescent well-being has been reported in Canadian (</a:t>
            </a:r>
            <a:r>
              <a:rPr lang="en-US" sz="2600" b="0" i="0" u="none" strike="noStrike" baseline="0" dirty="0">
                <a:latin typeface="+mj-lt"/>
              </a:rPr>
              <a:t>Abi-</a:t>
            </a:r>
            <a:r>
              <a:rPr lang="en-US" sz="2600" b="0" i="0" u="none" strike="noStrike" baseline="0" dirty="0" err="1">
                <a:latin typeface="+mj-lt"/>
              </a:rPr>
              <a:t>Jaoude</a:t>
            </a:r>
            <a:r>
              <a:rPr lang="en-US" sz="2600" b="0" i="0" u="none" strike="noStrike" baseline="0" dirty="0">
                <a:latin typeface="+mj-lt"/>
              </a:rPr>
              <a:t>, 2020) and UK settings (Kelly, 2018) studies</a:t>
            </a:r>
          </a:p>
          <a:p>
            <a:pPr lvl="2">
              <a:buFont typeface="Arial" panose="020B0604020202020204" pitchFamily="34" charset="0"/>
              <a:buChar char="→"/>
            </a:pPr>
            <a:r>
              <a:rPr lang="en-US" sz="2600" i="1" dirty="0">
                <a:solidFill>
                  <a:srgbClr val="000000"/>
                </a:solidFill>
                <a:latin typeface="+mj-lt"/>
              </a:rPr>
              <a:t>Associational data, not causal</a:t>
            </a:r>
          </a:p>
        </p:txBody>
      </p:sp>
    </p:spTree>
    <p:extLst>
      <p:ext uri="{BB962C8B-B14F-4D97-AF65-F5344CB8AC3E}">
        <p14:creationId xmlns:p14="http://schemas.microsoft.com/office/powerpoint/2010/main" val="57071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AE78-228F-4397-BCC5-D6E421FD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3B686-8ABB-4808-955F-8D6D6D41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Digital and social media has benefited children and teens during Covid-19.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Strongly disagree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Disagree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Neither agree nor disagree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Agree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Strongly Agree</a:t>
            </a:r>
          </a:p>
        </p:txBody>
      </p:sp>
    </p:spTree>
    <p:extLst>
      <p:ext uri="{BB962C8B-B14F-4D97-AF65-F5344CB8AC3E}">
        <p14:creationId xmlns:p14="http://schemas.microsoft.com/office/powerpoint/2010/main" val="400389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FECD2-7136-4C31-9110-5B12CAE5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about digital media and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6C451-6119-4F83-9572-A59C41349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30"/>
            <a:ext cx="6606803" cy="2911534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400" dirty="0"/>
              <a:t>Mental health problems in teens are on the rise</a:t>
            </a:r>
          </a:p>
          <a:p>
            <a:pPr marL="457200" indent="-457200">
              <a:buFont typeface="Franklin Gothic Book" panose="020B0503020102020204" pitchFamily="34" charset="0"/>
              <a:buChar char="→"/>
            </a:pPr>
            <a:r>
              <a:rPr lang="en-US" sz="2400" dirty="0"/>
              <a:t> Since March 2020 proportion of ED visits increased 30%</a:t>
            </a:r>
          </a:p>
          <a:p>
            <a:pPr marL="457200" indent="-457200">
              <a:buFont typeface="Franklin Gothic Book" panose="020B0503020102020204" pitchFamily="34" charset="0"/>
              <a:buChar char="→"/>
            </a:pPr>
            <a:r>
              <a:rPr lang="en-US" sz="2400" dirty="0"/>
              <a:t>27% of parents reported worsening mental health for themselves</a:t>
            </a:r>
          </a:p>
          <a:p>
            <a:pPr marL="457200" indent="-457200">
              <a:buFont typeface="Franklin Gothic Book" panose="020B0503020102020204" pitchFamily="34" charset="0"/>
              <a:buChar char="→"/>
            </a:pPr>
            <a:r>
              <a:rPr lang="en-US" sz="2400" dirty="0"/>
              <a:t>14% reported worsening behavioral health for their children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EA7AC3-F559-43C3-8E2D-2D08F7F8BC22}"/>
              </a:ext>
            </a:extLst>
          </p:cNvPr>
          <p:cNvSpPr/>
          <p:nvPr/>
        </p:nvSpPr>
        <p:spPr>
          <a:xfrm>
            <a:off x="9541934" y="6109786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Krass</a:t>
            </a:r>
            <a:r>
              <a:rPr lang="en-US" dirty="0"/>
              <a:t>, 2021</a:t>
            </a:r>
          </a:p>
          <a:p>
            <a:r>
              <a:rPr lang="en-US" dirty="0"/>
              <a:t>Patrick,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4DAE8-903B-4562-BEB5-1A8689E9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409" y="1100629"/>
            <a:ext cx="3854427" cy="3579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551C0A-7FE8-4CE5-A48B-10877AF7797B}"/>
              </a:ext>
            </a:extLst>
          </p:cNvPr>
          <p:cNvSpPr txBox="1"/>
          <p:nvPr/>
        </p:nvSpPr>
        <p:spPr>
          <a:xfrm>
            <a:off x="401215" y="3871823"/>
            <a:ext cx="7607193" cy="95410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Is digital/social media mitigating or worsening mental health? </a:t>
            </a:r>
          </a:p>
        </p:txBody>
      </p:sp>
    </p:spTree>
    <p:extLst>
      <p:ext uri="{BB962C8B-B14F-4D97-AF65-F5344CB8AC3E}">
        <p14:creationId xmlns:p14="http://schemas.microsoft.com/office/powerpoint/2010/main" val="3036502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17534</TotalTime>
  <Words>4734</Words>
  <Application>Microsoft Office PowerPoint</Application>
  <PresentationFormat>Widescreen</PresentationFormat>
  <Paragraphs>453</Paragraphs>
  <Slides>65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AdvOT863180fb</vt:lpstr>
      <vt:lpstr>AdvPS44A44B</vt:lpstr>
      <vt:lpstr>AdvTT5235d5a9</vt:lpstr>
      <vt:lpstr>Arial</vt:lpstr>
      <vt:lpstr>AvenirLTStd-Roman</vt:lpstr>
      <vt:lpstr>Calibri</vt:lpstr>
      <vt:lpstr>farnham-headline</vt:lpstr>
      <vt:lpstr>Franklin Gothic Book</vt:lpstr>
      <vt:lpstr>Franklin Gothic Medium</vt:lpstr>
      <vt:lpstr>ITCGaramondStd-Lt</vt:lpstr>
      <vt:lpstr>ITCGaramondStd-LtIta</vt:lpstr>
      <vt:lpstr>Lato</vt:lpstr>
      <vt:lpstr>MinionPro-Regular</vt:lpstr>
      <vt:lpstr>OIMZI J+ Whitney</vt:lpstr>
      <vt:lpstr>Roboto</vt:lpstr>
      <vt:lpstr>SourceSansPro-Regular</vt:lpstr>
      <vt:lpstr>Whitney-Light</vt:lpstr>
      <vt:lpstr>Wingdings</vt:lpstr>
      <vt:lpstr>Angles</vt:lpstr>
      <vt:lpstr>digital side effects:</vt:lpstr>
      <vt:lpstr>Disclosure:</vt:lpstr>
      <vt:lpstr>OBJECTIVES</vt:lpstr>
      <vt:lpstr>What I do not intend to cover today:</vt:lpstr>
      <vt:lpstr>How I got interested:</vt:lpstr>
      <vt:lpstr>Looking at the data</vt:lpstr>
      <vt:lpstr>Questioning the analysis</vt:lpstr>
      <vt:lpstr>Poll question #1</vt:lpstr>
      <vt:lpstr>A word about digital media and the pandemic</vt:lpstr>
      <vt:lpstr>Teen suicide rates rising </vt:lpstr>
      <vt:lpstr>Major depression on the rise among youth</vt:lpstr>
      <vt:lpstr>Why?</vt:lpstr>
      <vt:lpstr>Depression increasing for girls in UK</vt:lpstr>
      <vt:lpstr>The pathways from social media use to increased depression</vt:lpstr>
      <vt:lpstr>Increase in digital media use among teens</vt:lpstr>
      <vt:lpstr>Smartphone and depression and employment</vt:lpstr>
      <vt:lpstr>Screen activity with adolescents correlated with depression/suicidality</vt:lpstr>
      <vt:lpstr>Really horrible sites…one click away</vt:lpstr>
      <vt:lpstr>Problematic cell phone use associated with depression</vt:lpstr>
      <vt:lpstr>Depression rises as in-person social interaction decreases  (2009‐2015, 8th /10th graders)</vt:lpstr>
      <vt:lpstr>PowerPoint Presentation</vt:lpstr>
      <vt:lpstr>PHUBBING study (n=276 adults, survey</vt:lpstr>
      <vt:lpstr>PowerPoint Presentation</vt:lpstr>
      <vt:lpstr>Fomo: fear of missing out (8th, 10th, 12th graders)</vt:lpstr>
      <vt:lpstr>Cyberbullying, Sexting and pressure</vt:lpstr>
      <vt:lpstr>Teens need 8-9 hours sleep</vt:lpstr>
      <vt:lpstr>Percent of teens &lt; 7 hours sleep and electronic devise use</vt:lpstr>
      <vt:lpstr>Do tablets and screen-based cell phones effect sleep in children and adolescents?</vt:lpstr>
      <vt:lpstr>3 groups assessed children who:</vt:lpstr>
      <vt:lpstr>Bedtime media device both access and use impairs sleep </vt:lpstr>
      <vt:lpstr>Conclusions and recommendations:</vt:lpstr>
      <vt:lpstr>Poll question #2</vt:lpstr>
      <vt:lpstr>Presence of the phone may take away joy</vt:lpstr>
      <vt:lpstr>What do teens (12-17) think ABOUT THEIR USE OF DIGITAL MEDIA?</vt:lpstr>
      <vt:lpstr>ONLINE EXPOSURE TO NEW PEOPLE AND HELP IN TOUGH TIMES</vt:lpstr>
      <vt:lpstr>Power of online support groups</vt:lpstr>
      <vt:lpstr>Lgbtq YOUTH AND SOCIAL MEDIA?</vt:lpstr>
      <vt:lpstr>PowerPoint Presentation</vt:lpstr>
      <vt:lpstr>RESOURCES:</vt:lpstr>
      <vt:lpstr>Parents’ screen time?</vt:lpstr>
      <vt:lpstr>What should parents do?</vt:lpstr>
      <vt:lpstr>Create expectations with kids for media use</vt:lpstr>
      <vt:lpstr>AAP policy 2016</vt:lpstr>
      <vt:lpstr>PowerPoint Presentation</vt:lpstr>
      <vt:lpstr>PowerPoint Presentation</vt:lpstr>
      <vt:lpstr>PowerPoint Presentation</vt:lpstr>
      <vt:lpstr>PowerPoint Presentation</vt:lpstr>
      <vt:lpstr>What is the safest phone?</vt:lpstr>
      <vt:lpstr>Bottom line take-aways:</vt:lpstr>
      <vt:lpstr>PowerPoint Presentation</vt:lpstr>
      <vt:lpstr>The end</vt:lpstr>
      <vt:lpstr>references</vt:lpstr>
      <vt:lpstr>references</vt:lpstr>
      <vt:lpstr>references</vt:lpstr>
      <vt:lpstr>references</vt:lpstr>
      <vt:lpstr>references</vt:lpstr>
      <vt:lpstr>references</vt:lpstr>
      <vt:lpstr>Depression increasing for girls in UsA</vt:lpstr>
      <vt:lpstr>Growth of Mobile digital web traffic</vt:lpstr>
      <vt:lpstr>Growth of Social media</vt:lpstr>
      <vt:lpstr>Almost 13% of all youth with Major depression in the past year</vt:lpstr>
      <vt:lpstr>Major depression on the rise among young adults</vt:lpstr>
      <vt:lpstr>Suicidal thoughts, PLANS AND ATTEMPTS increasing among young adults</vt:lpstr>
      <vt:lpstr>% of teens having at least one suicide-related outcome and electronic devise use</vt:lpstr>
      <vt:lpstr>Relative risk of teen getting &lt; 7 hrs sleep (2009-2015)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Brandt-Kreutz</dc:creator>
  <cp:lastModifiedBy>Brandt-Kreutz, Richard L</cp:lastModifiedBy>
  <cp:revision>205</cp:revision>
  <dcterms:created xsi:type="dcterms:W3CDTF">2014-09-16T21:28:01Z</dcterms:created>
  <dcterms:modified xsi:type="dcterms:W3CDTF">2021-09-13T00:42:22Z</dcterms:modified>
</cp:coreProperties>
</file>