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0" r:id="rId3"/>
  </p:sldMasterIdLst>
  <p:notesMasterIdLst>
    <p:notesMasterId r:id="rId30"/>
  </p:notesMasterIdLst>
  <p:sldIdLst>
    <p:sldId id="256" r:id="rId4"/>
    <p:sldId id="283" r:id="rId5"/>
    <p:sldId id="284" r:id="rId6"/>
    <p:sldId id="285" r:id="rId7"/>
    <p:sldId id="258" r:id="rId8"/>
    <p:sldId id="276" r:id="rId9"/>
    <p:sldId id="259" r:id="rId10"/>
    <p:sldId id="261" r:id="rId11"/>
    <p:sldId id="286" r:id="rId12"/>
    <p:sldId id="289" r:id="rId13"/>
    <p:sldId id="274" r:id="rId14"/>
    <p:sldId id="278" r:id="rId15"/>
    <p:sldId id="264" r:id="rId16"/>
    <p:sldId id="280" r:id="rId17"/>
    <p:sldId id="265" r:id="rId18"/>
    <p:sldId id="266" r:id="rId19"/>
    <p:sldId id="281" r:id="rId20"/>
    <p:sldId id="287" r:id="rId21"/>
    <p:sldId id="269" r:id="rId22"/>
    <p:sldId id="270" r:id="rId23"/>
    <p:sldId id="267" r:id="rId24"/>
    <p:sldId id="275" r:id="rId25"/>
    <p:sldId id="279" r:id="rId26"/>
    <p:sldId id="273" r:id="rId27"/>
    <p:sldId id="282" r:id="rId28"/>
    <p:sldId id="2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8113" autoAdjust="0"/>
    <p:restoredTop sz="94660"/>
  </p:normalViewPr>
  <p:slideViewPr>
    <p:cSldViewPr snapToGrid="0">
      <p:cViewPr varScale="1">
        <p:scale>
          <a:sx n="51" d="100"/>
          <a:sy n="51" d="100"/>
        </p:scale>
        <p:origin x="108" y="810"/>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627329-567A-4EAA-8626-D6CB6965836B}" type="datetimeFigureOut">
              <a:rPr lang="en-US" smtClean="0"/>
              <a:t>4/13/2017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D83ED-18B9-4642-B80E-46F451421C05}" type="slidenum">
              <a:rPr lang="en-US" smtClean="0"/>
              <a:t>‹#›</a:t>
            </a:fld>
            <a:endParaRPr lang="en-US"/>
          </a:p>
        </p:txBody>
      </p:sp>
    </p:spTree>
    <p:extLst>
      <p:ext uri="{BB962C8B-B14F-4D97-AF65-F5344CB8AC3E}">
        <p14:creationId xmlns:p14="http://schemas.microsoft.com/office/powerpoint/2010/main" val="757349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83ED-18B9-4642-B80E-46F451421C05}" type="slidenum">
              <a:rPr lang="en-US" smtClean="0"/>
              <a:t>1</a:t>
            </a:fld>
            <a:endParaRPr lang="en-US"/>
          </a:p>
        </p:txBody>
      </p:sp>
    </p:spTree>
    <p:extLst>
      <p:ext uri="{BB962C8B-B14F-4D97-AF65-F5344CB8AC3E}">
        <p14:creationId xmlns:p14="http://schemas.microsoft.com/office/powerpoint/2010/main" val="1733478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83ED-18B9-4642-B80E-46F451421C05}" type="slidenum">
              <a:rPr lang="en-US" smtClean="0"/>
              <a:t>12</a:t>
            </a:fld>
            <a:endParaRPr lang="en-US"/>
          </a:p>
        </p:txBody>
      </p:sp>
    </p:spTree>
    <p:extLst>
      <p:ext uri="{BB962C8B-B14F-4D97-AF65-F5344CB8AC3E}">
        <p14:creationId xmlns:p14="http://schemas.microsoft.com/office/powerpoint/2010/main" val="2937637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83ED-18B9-4642-B80E-46F451421C05}" type="slidenum">
              <a:rPr lang="en-US" smtClean="0"/>
              <a:t>13</a:t>
            </a:fld>
            <a:endParaRPr lang="en-US"/>
          </a:p>
        </p:txBody>
      </p:sp>
    </p:spTree>
    <p:extLst>
      <p:ext uri="{BB962C8B-B14F-4D97-AF65-F5344CB8AC3E}">
        <p14:creationId xmlns:p14="http://schemas.microsoft.com/office/powerpoint/2010/main" val="3881284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83ED-18B9-4642-B80E-46F451421C05}" type="slidenum">
              <a:rPr lang="en-US" smtClean="0"/>
              <a:t>14</a:t>
            </a:fld>
            <a:endParaRPr lang="en-US"/>
          </a:p>
        </p:txBody>
      </p:sp>
    </p:spTree>
    <p:extLst>
      <p:ext uri="{BB962C8B-B14F-4D97-AF65-F5344CB8AC3E}">
        <p14:creationId xmlns:p14="http://schemas.microsoft.com/office/powerpoint/2010/main" val="3957535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83ED-18B9-4642-B80E-46F451421C05}" type="slidenum">
              <a:rPr lang="en-US" smtClean="0"/>
              <a:t>15</a:t>
            </a:fld>
            <a:endParaRPr lang="en-US"/>
          </a:p>
        </p:txBody>
      </p:sp>
    </p:spTree>
    <p:extLst>
      <p:ext uri="{BB962C8B-B14F-4D97-AF65-F5344CB8AC3E}">
        <p14:creationId xmlns:p14="http://schemas.microsoft.com/office/powerpoint/2010/main" val="2810731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83ED-18B9-4642-B80E-46F451421C05}" type="slidenum">
              <a:rPr lang="en-US" smtClean="0"/>
              <a:t>16</a:t>
            </a:fld>
            <a:endParaRPr lang="en-US"/>
          </a:p>
        </p:txBody>
      </p:sp>
    </p:spTree>
    <p:extLst>
      <p:ext uri="{BB962C8B-B14F-4D97-AF65-F5344CB8AC3E}">
        <p14:creationId xmlns:p14="http://schemas.microsoft.com/office/powerpoint/2010/main" val="2700683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83ED-18B9-4642-B80E-46F451421C05}" type="slidenum">
              <a:rPr lang="en-US" smtClean="0"/>
              <a:t>17</a:t>
            </a:fld>
            <a:endParaRPr lang="en-US"/>
          </a:p>
        </p:txBody>
      </p:sp>
    </p:spTree>
    <p:extLst>
      <p:ext uri="{BB962C8B-B14F-4D97-AF65-F5344CB8AC3E}">
        <p14:creationId xmlns:p14="http://schemas.microsoft.com/office/powerpoint/2010/main" val="2936803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D83ED-18B9-4642-B80E-46F451421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198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83ED-18B9-4642-B80E-46F451421C05}" type="slidenum">
              <a:rPr lang="en-US" smtClean="0"/>
              <a:t>19</a:t>
            </a:fld>
            <a:endParaRPr lang="en-US"/>
          </a:p>
        </p:txBody>
      </p:sp>
    </p:spTree>
    <p:extLst>
      <p:ext uri="{BB962C8B-B14F-4D97-AF65-F5344CB8AC3E}">
        <p14:creationId xmlns:p14="http://schemas.microsoft.com/office/powerpoint/2010/main" val="2614047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83ED-18B9-4642-B80E-46F451421C05}" type="slidenum">
              <a:rPr lang="en-US" smtClean="0"/>
              <a:t>20</a:t>
            </a:fld>
            <a:endParaRPr lang="en-US"/>
          </a:p>
        </p:txBody>
      </p:sp>
    </p:spTree>
    <p:extLst>
      <p:ext uri="{BB962C8B-B14F-4D97-AF65-F5344CB8AC3E}">
        <p14:creationId xmlns:p14="http://schemas.microsoft.com/office/powerpoint/2010/main" val="416513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83ED-18B9-4642-B80E-46F451421C05}" type="slidenum">
              <a:rPr lang="en-US" smtClean="0"/>
              <a:t>21</a:t>
            </a:fld>
            <a:endParaRPr lang="en-US"/>
          </a:p>
        </p:txBody>
      </p:sp>
    </p:spTree>
    <p:extLst>
      <p:ext uri="{BB962C8B-B14F-4D97-AF65-F5344CB8AC3E}">
        <p14:creationId xmlns:p14="http://schemas.microsoft.com/office/powerpoint/2010/main" val="3117481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D83ED-18B9-4642-B80E-46F451421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506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83ED-18B9-4642-B80E-46F451421C05}" type="slidenum">
              <a:rPr lang="en-US" smtClean="0"/>
              <a:t>22</a:t>
            </a:fld>
            <a:endParaRPr lang="en-US"/>
          </a:p>
        </p:txBody>
      </p:sp>
    </p:spTree>
    <p:extLst>
      <p:ext uri="{BB962C8B-B14F-4D97-AF65-F5344CB8AC3E}">
        <p14:creationId xmlns:p14="http://schemas.microsoft.com/office/powerpoint/2010/main" val="2238443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83ED-18B9-4642-B80E-46F451421C05}" type="slidenum">
              <a:rPr lang="en-US" smtClean="0"/>
              <a:t>23</a:t>
            </a:fld>
            <a:endParaRPr lang="en-US"/>
          </a:p>
        </p:txBody>
      </p:sp>
    </p:spTree>
    <p:extLst>
      <p:ext uri="{BB962C8B-B14F-4D97-AF65-F5344CB8AC3E}">
        <p14:creationId xmlns:p14="http://schemas.microsoft.com/office/powerpoint/2010/main" val="1733220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83ED-18B9-4642-B80E-46F451421C05}" type="slidenum">
              <a:rPr lang="en-US" smtClean="0"/>
              <a:t>24</a:t>
            </a:fld>
            <a:endParaRPr lang="en-US"/>
          </a:p>
        </p:txBody>
      </p:sp>
    </p:spTree>
    <p:extLst>
      <p:ext uri="{BB962C8B-B14F-4D97-AF65-F5344CB8AC3E}">
        <p14:creationId xmlns:p14="http://schemas.microsoft.com/office/powerpoint/2010/main" val="1230868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D83ED-18B9-4642-B80E-46F451421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617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83ED-18B9-4642-B80E-46F451421C05}" type="slidenum">
              <a:rPr lang="en-US" smtClean="0"/>
              <a:t>5</a:t>
            </a:fld>
            <a:endParaRPr lang="en-US"/>
          </a:p>
        </p:txBody>
      </p:sp>
    </p:spTree>
    <p:extLst>
      <p:ext uri="{BB962C8B-B14F-4D97-AF65-F5344CB8AC3E}">
        <p14:creationId xmlns:p14="http://schemas.microsoft.com/office/powerpoint/2010/main" val="2837267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83ED-18B9-4642-B80E-46F451421C05}" type="slidenum">
              <a:rPr lang="en-US" smtClean="0"/>
              <a:t>6</a:t>
            </a:fld>
            <a:endParaRPr lang="en-US"/>
          </a:p>
        </p:txBody>
      </p:sp>
    </p:spTree>
    <p:extLst>
      <p:ext uri="{BB962C8B-B14F-4D97-AF65-F5344CB8AC3E}">
        <p14:creationId xmlns:p14="http://schemas.microsoft.com/office/powerpoint/2010/main" val="4153861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83ED-18B9-4642-B80E-46F451421C05}" type="slidenum">
              <a:rPr lang="en-US" smtClean="0"/>
              <a:t>7</a:t>
            </a:fld>
            <a:endParaRPr lang="en-US"/>
          </a:p>
        </p:txBody>
      </p:sp>
    </p:spTree>
    <p:extLst>
      <p:ext uri="{BB962C8B-B14F-4D97-AF65-F5344CB8AC3E}">
        <p14:creationId xmlns:p14="http://schemas.microsoft.com/office/powerpoint/2010/main" val="4007648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83ED-18B9-4642-B80E-46F451421C05}" type="slidenum">
              <a:rPr lang="en-US" smtClean="0"/>
              <a:t>8</a:t>
            </a:fld>
            <a:endParaRPr lang="en-US"/>
          </a:p>
        </p:txBody>
      </p:sp>
    </p:spTree>
    <p:extLst>
      <p:ext uri="{BB962C8B-B14F-4D97-AF65-F5344CB8AC3E}">
        <p14:creationId xmlns:p14="http://schemas.microsoft.com/office/powerpoint/2010/main" val="2076424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D83ED-18B9-4642-B80E-46F451421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384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D83ED-18B9-4642-B80E-46F451421C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474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83ED-18B9-4642-B80E-46F451421C05}" type="slidenum">
              <a:rPr lang="en-US" smtClean="0"/>
              <a:t>11</a:t>
            </a:fld>
            <a:endParaRPr lang="en-US"/>
          </a:p>
        </p:txBody>
      </p:sp>
    </p:spTree>
    <p:extLst>
      <p:ext uri="{BB962C8B-B14F-4D97-AF65-F5344CB8AC3E}">
        <p14:creationId xmlns:p14="http://schemas.microsoft.com/office/powerpoint/2010/main" val="3163913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7A73B5-0521-7E41-B322-67684D19B9B1}" type="datetimeFigureOut">
              <a:rPr lang="en-US" smtClean="0"/>
              <a:t>4/13/2017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3608C-6923-C342-974B-988D0CD113A6}" type="slidenum">
              <a:rPr lang="en-US" smtClean="0"/>
              <a:t>‹#›</a:t>
            </a:fld>
            <a:endParaRPr lang="en-US"/>
          </a:p>
        </p:txBody>
      </p:sp>
    </p:spTree>
    <p:extLst>
      <p:ext uri="{BB962C8B-B14F-4D97-AF65-F5344CB8AC3E}">
        <p14:creationId xmlns:p14="http://schemas.microsoft.com/office/powerpoint/2010/main" val="2864672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7A73B5-0521-7E41-B322-67684D19B9B1}" type="datetimeFigureOut">
              <a:rPr lang="en-US" smtClean="0"/>
              <a:t>4/13/2017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3608C-6923-C342-974B-988D0CD113A6}" type="slidenum">
              <a:rPr lang="en-US" smtClean="0"/>
              <a:t>‹#›</a:t>
            </a:fld>
            <a:endParaRPr lang="en-US"/>
          </a:p>
        </p:txBody>
      </p:sp>
    </p:spTree>
    <p:extLst>
      <p:ext uri="{BB962C8B-B14F-4D97-AF65-F5344CB8AC3E}">
        <p14:creationId xmlns:p14="http://schemas.microsoft.com/office/powerpoint/2010/main" val="116015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7A73B5-0521-7E41-B322-67684D19B9B1}" type="datetimeFigureOut">
              <a:rPr lang="en-US" smtClean="0"/>
              <a:t>4/13/2017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3608C-6923-C342-974B-988D0CD113A6}" type="slidenum">
              <a:rPr lang="en-US" smtClean="0"/>
              <a:t>‹#›</a:t>
            </a:fld>
            <a:endParaRPr lang="en-US"/>
          </a:p>
        </p:txBody>
      </p:sp>
    </p:spTree>
    <p:extLst>
      <p:ext uri="{BB962C8B-B14F-4D97-AF65-F5344CB8AC3E}">
        <p14:creationId xmlns:p14="http://schemas.microsoft.com/office/powerpoint/2010/main" val="616702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74799" y="2106260"/>
            <a:ext cx="9137883" cy="1470025"/>
          </a:xfrm>
        </p:spPr>
        <p:txBody>
          <a:bodyPr>
            <a:normAutofit/>
          </a:bodyPr>
          <a:lstStyle>
            <a:lvl1pPr algn="ctr">
              <a:defRPr sz="3800" b="1" i="0">
                <a:solidFill>
                  <a:schemeClr val="tx1"/>
                </a:solidFill>
                <a:latin typeface="Helvetica"/>
                <a:cs typeface="Helvetica"/>
              </a:defRPr>
            </a:lvl1pPr>
          </a:lstStyle>
          <a:p>
            <a:r>
              <a:rPr lang="en-US" dirty="0" smtClean="0"/>
              <a:t>Click to edit Master title style</a:t>
            </a:r>
            <a:br>
              <a:rPr lang="en-US" dirty="0" smtClean="0"/>
            </a:br>
            <a:r>
              <a:rPr lang="en-US" dirty="0" smtClean="0"/>
              <a:t>Click to edit Master title style Click to edit Master title style</a:t>
            </a:r>
            <a:endParaRPr lang="en-US" dirty="0"/>
          </a:p>
        </p:txBody>
      </p:sp>
      <p:sp>
        <p:nvSpPr>
          <p:cNvPr id="3" name="Subtitle 2"/>
          <p:cNvSpPr>
            <a:spLocks noGrp="1"/>
          </p:cNvSpPr>
          <p:nvPr>
            <p:ph type="subTitle" idx="1" hasCustomPrompt="1"/>
          </p:nvPr>
        </p:nvSpPr>
        <p:spPr>
          <a:xfrm>
            <a:off x="1989755" y="4063709"/>
            <a:ext cx="8106328" cy="1752600"/>
          </a:xfr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3000" b="0" i="1">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br>
              <a:rPr lang="en-US" dirty="0" smtClean="0"/>
            </a:br>
            <a:r>
              <a:rPr lang="en-US" dirty="0" smtClean="0"/>
              <a:t>Click to edit Master subtitle style</a:t>
            </a:r>
          </a:p>
          <a:p>
            <a:endParaRPr lang="en-US" dirty="0"/>
          </a:p>
        </p:txBody>
      </p:sp>
    </p:spTree>
    <p:extLst>
      <p:ext uri="{BB962C8B-B14F-4D97-AF65-F5344CB8AC3E}">
        <p14:creationId xmlns:p14="http://schemas.microsoft.com/office/powerpoint/2010/main" val="2993185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09600" y="944047"/>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Text Placeholder 2"/>
          <p:cNvSpPr>
            <a:spLocks noGrp="1"/>
          </p:cNvSpPr>
          <p:nvPr>
            <p:ph idx="1"/>
          </p:nvPr>
        </p:nvSpPr>
        <p:spPr>
          <a:xfrm>
            <a:off x="609600" y="2269610"/>
            <a:ext cx="10972800" cy="3946879"/>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1891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5B3DA5-EC69-45A2-89C3-6677FAC8B100}" type="datetimeFigureOut">
              <a:rPr lang="en-US" smtClean="0"/>
              <a:pPr/>
              <a:t>4/13/2017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E98CA-6203-401E-9A3F-A9326DD4E3BF}" type="slidenum">
              <a:rPr lang="en-US" smtClean="0"/>
              <a:pPr/>
              <a:t>‹#›</a:t>
            </a:fld>
            <a:endParaRPr lang="en-US"/>
          </a:p>
        </p:txBody>
      </p:sp>
    </p:spTree>
    <p:extLst>
      <p:ext uri="{BB962C8B-B14F-4D97-AF65-F5344CB8AC3E}">
        <p14:creationId xmlns:p14="http://schemas.microsoft.com/office/powerpoint/2010/main" val="2571046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B3DA5-EC69-45A2-89C3-6677FAC8B100}" type="datetimeFigureOut">
              <a:rPr lang="en-US" smtClean="0"/>
              <a:pPr/>
              <a:t>4/13/2017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EE98CA-6203-401E-9A3F-A9326DD4E3BF}" type="slidenum">
              <a:rPr lang="en-US" smtClean="0"/>
              <a:pPr/>
              <a:t>‹#›</a:t>
            </a:fld>
            <a:endParaRPr lang="en-US"/>
          </a:p>
        </p:txBody>
      </p:sp>
    </p:spTree>
    <p:extLst>
      <p:ext uri="{BB962C8B-B14F-4D97-AF65-F5344CB8AC3E}">
        <p14:creationId xmlns:p14="http://schemas.microsoft.com/office/powerpoint/2010/main" val="650667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5B3DA5-EC69-45A2-89C3-6677FAC8B100}" type="datetimeFigureOut">
              <a:rPr lang="en-US" smtClean="0"/>
              <a:pPr/>
              <a:t>4/13/2017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E98CA-6203-401E-9A3F-A9326DD4E3BF}" type="slidenum">
              <a:rPr lang="en-US" smtClean="0"/>
              <a:pPr/>
              <a:t>‹#›</a:t>
            </a:fld>
            <a:endParaRPr lang="en-US"/>
          </a:p>
        </p:txBody>
      </p:sp>
    </p:spTree>
    <p:extLst>
      <p:ext uri="{BB962C8B-B14F-4D97-AF65-F5344CB8AC3E}">
        <p14:creationId xmlns:p14="http://schemas.microsoft.com/office/powerpoint/2010/main" val="3821771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5B3DA5-EC69-45A2-89C3-6677FAC8B100}" type="datetimeFigureOut">
              <a:rPr lang="en-US" smtClean="0"/>
              <a:pPr/>
              <a:t>4/13/2017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EE98CA-6203-401E-9A3F-A9326DD4E3BF}" type="slidenum">
              <a:rPr lang="en-US" smtClean="0"/>
              <a:pPr/>
              <a:t>‹#›</a:t>
            </a:fld>
            <a:endParaRPr lang="en-US"/>
          </a:p>
        </p:txBody>
      </p:sp>
    </p:spTree>
    <p:extLst>
      <p:ext uri="{BB962C8B-B14F-4D97-AF65-F5344CB8AC3E}">
        <p14:creationId xmlns:p14="http://schemas.microsoft.com/office/powerpoint/2010/main" val="4005528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5B3DA5-EC69-45A2-89C3-6677FAC8B100}" type="datetimeFigureOut">
              <a:rPr lang="en-US" smtClean="0"/>
              <a:pPr/>
              <a:t>4/13/2017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E98CA-6203-401E-9A3F-A9326DD4E3BF}" type="slidenum">
              <a:rPr lang="en-US" smtClean="0"/>
              <a:pPr/>
              <a:t>‹#›</a:t>
            </a:fld>
            <a:endParaRPr lang="en-US"/>
          </a:p>
        </p:txBody>
      </p:sp>
    </p:spTree>
    <p:extLst>
      <p:ext uri="{BB962C8B-B14F-4D97-AF65-F5344CB8AC3E}">
        <p14:creationId xmlns:p14="http://schemas.microsoft.com/office/powerpoint/2010/main" val="3422240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5B3DA5-EC69-45A2-89C3-6677FAC8B100}" type="datetimeFigureOut">
              <a:rPr lang="en-US" smtClean="0"/>
              <a:pPr/>
              <a:t>4/13/2017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E98CA-6203-401E-9A3F-A9326DD4E3BF}" type="slidenum">
              <a:rPr lang="en-US" smtClean="0"/>
              <a:pPr/>
              <a:t>‹#›</a:t>
            </a:fld>
            <a:endParaRPr lang="en-US"/>
          </a:p>
        </p:txBody>
      </p:sp>
    </p:spTree>
    <p:extLst>
      <p:ext uri="{BB962C8B-B14F-4D97-AF65-F5344CB8AC3E}">
        <p14:creationId xmlns:p14="http://schemas.microsoft.com/office/powerpoint/2010/main" val="230111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7A73B5-0521-7E41-B322-67684D19B9B1}" type="datetimeFigureOut">
              <a:rPr lang="en-US" smtClean="0"/>
              <a:t>4/13/2017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3608C-6923-C342-974B-988D0CD113A6}" type="slidenum">
              <a:rPr lang="en-US" smtClean="0"/>
              <a:t>‹#›</a:t>
            </a:fld>
            <a:endParaRPr lang="en-US"/>
          </a:p>
        </p:txBody>
      </p:sp>
    </p:spTree>
    <p:extLst>
      <p:ext uri="{BB962C8B-B14F-4D97-AF65-F5344CB8AC3E}">
        <p14:creationId xmlns:p14="http://schemas.microsoft.com/office/powerpoint/2010/main" val="2609903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55B3DA5-EC69-45A2-89C3-6677FAC8B100}" type="datetimeFigureOut">
              <a:rPr lang="en-US" smtClean="0"/>
              <a:pPr/>
              <a:t>4/13/2017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E98CA-6203-401E-9A3F-A9326DD4E3BF}" type="slidenum">
              <a:rPr lang="en-US" smtClean="0"/>
              <a:pPr/>
              <a:t>‹#›</a:t>
            </a:fld>
            <a:endParaRPr lang="en-US"/>
          </a:p>
        </p:txBody>
      </p:sp>
    </p:spTree>
    <p:extLst>
      <p:ext uri="{BB962C8B-B14F-4D97-AF65-F5344CB8AC3E}">
        <p14:creationId xmlns:p14="http://schemas.microsoft.com/office/powerpoint/2010/main" val="2688777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5B3DA5-EC69-45A2-89C3-6677FAC8B100}" type="datetimeFigureOut">
              <a:rPr lang="en-US" smtClean="0"/>
              <a:pPr/>
              <a:t>4/13/2017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E98CA-6203-401E-9A3F-A9326DD4E3BF}" type="slidenum">
              <a:rPr lang="en-US" smtClean="0"/>
              <a:pPr/>
              <a:t>‹#›</a:t>
            </a:fld>
            <a:endParaRPr lang="en-US"/>
          </a:p>
        </p:txBody>
      </p:sp>
    </p:spTree>
    <p:extLst>
      <p:ext uri="{BB962C8B-B14F-4D97-AF65-F5344CB8AC3E}">
        <p14:creationId xmlns:p14="http://schemas.microsoft.com/office/powerpoint/2010/main" val="2689966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5B3DA5-EC69-45A2-89C3-6677FAC8B100}" type="datetimeFigureOut">
              <a:rPr lang="en-US" smtClean="0"/>
              <a:pPr/>
              <a:t>4/13/2017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EE98CA-6203-401E-9A3F-A9326DD4E3BF}" type="slidenum">
              <a:rPr lang="en-US" smtClean="0"/>
              <a:pPr/>
              <a:t>‹#›</a:t>
            </a:fld>
            <a:endParaRPr lang="en-US"/>
          </a:p>
        </p:txBody>
      </p:sp>
    </p:spTree>
    <p:extLst>
      <p:ext uri="{BB962C8B-B14F-4D97-AF65-F5344CB8AC3E}">
        <p14:creationId xmlns:p14="http://schemas.microsoft.com/office/powerpoint/2010/main" val="1248767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5B3DA5-EC69-45A2-89C3-6677FAC8B100}" type="datetimeFigureOut">
              <a:rPr lang="en-US" smtClean="0"/>
              <a:pPr/>
              <a:t>4/13/2017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EE98CA-6203-401E-9A3F-A9326DD4E3BF}" type="slidenum">
              <a:rPr lang="en-US" smtClean="0"/>
              <a:pPr/>
              <a:t>‹#›</a:t>
            </a:fld>
            <a:endParaRPr lang="en-US"/>
          </a:p>
        </p:txBody>
      </p:sp>
    </p:spTree>
    <p:extLst>
      <p:ext uri="{BB962C8B-B14F-4D97-AF65-F5344CB8AC3E}">
        <p14:creationId xmlns:p14="http://schemas.microsoft.com/office/powerpoint/2010/main" val="3559520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B3DA5-EC69-45A2-89C3-6677FAC8B100}" type="datetimeFigureOut">
              <a:rPr lang="en-US" smtClean="0"/>
              <a:pPr/>
              <a:t>4/13/2017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EE98CA-6203-401E-9A3F-A9326DD4E3BF}" type="slidenum">
              <a:rPr lang="en-US" smtClean="0"/>
              <a:pPr/>
              <a:t>‹#›</a:t>
            </a:fld>
            <a:endParaRPr lang="en-US"/>
          </a:p>
        </p:txBody>
      </p:sp>
    </p:spTree>
    <p:extLst>
      <p:ext uri="{BB962C8B-B14F-4D97-AF65-F5344CB8AC3E}">
        <p14:creationId xmlns:p14="http://schemas.microsoft.com/office/powerpoint/2010/main" val="1790910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55B3DA5-EC69-45A2-89C3-6677FAC8B100}" type="datetimeFigureOut">
              <a:rPr lang="en-US" smtClean="0"/>
              <a:pPr/>
              <a:t>4/13/2017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E98CA-6203-401E-9A3F-A9326DD4E3BF}" type="slidenum">
              <a:rPr lang="en-US" smtClean="0"/>
              <a:pPr/>
              <a:t>‹#›</a:t>
            </a:fld>
            <a:endParaRPr lang="en-US"/>
          </a:p>
        </p:txBody>
      </p:sp>
    </p:spTree>
    <p:extLst>
      <p:ext uri="{BB962C8B-B14F-4D97-AF65-F5344CB8AC3E}">
        <p14:creationId xmlns:p14="http://schemas.microsoft.com/office/powerpoint/2010/main" val="2733648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55B3DA5-EC69-45A2-89C3-6677FAC8B100}" type="datetimeFigureOut">
              <a:rPr lang="en-US" smtClean="0"/>
              <a:pPr/>
              <a:t>4/13/2017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E98CA-6203-401E-9A3F-A9326DD4E3BF}" type="slidenum">
              <a:rPr lang="en-US" smtClean="0"/>
              <a:pPr/>
              <a:t>‹#›</a:t>
            </a:fld>
            <a:endParaRPr lang="en-US"/>
          </a:p>
        </p:txBody>
      </p:sp>
    </p:spTree>
    <p:extLst>
      <p:ext uri="{BB962C8B-B14F-4D97-AF65-F5344CB8AC3E}">
        <p14:creationId xmlns:p14="http://schemas.microsoft.com/office/powerpoint/2010/main" val="1672234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5B3DA5-EC69-45A2-89C3-6677FAC8B100}" type="datetimeFigureOut">
              <a:rPr lang="en-US" smtClean="0"/>
              <a:pPr/>
              <a:t>4/13/2017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E98CA-6203-401E-9A3F-A9326DD4E3BF}" type="slidenum">
              <a:rPr lang="en-US" smtClean="0"/>
              <a:pPr/>
              <a:t>‹#›</a:t>
            </a:fld>
            <a:endParaRPr lang="en-US"/>
          </a:p>
        </p:txBody>
      </p:sp>
    </p:spTree>
    <p:extLst>
      <p:ext uri="{BB962C8B-B14F-4D97-AF65-F5344CB8AC3E}">
        <p14:creationId xmlns:p14="http://schemas.microsoft.com/office/powerpoint/2010/main" val="2658320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5B3DA5-EC69-45A2-89C3-6677FAC8B100}" type="datetimeFigureOut">
              <a:rPr lang="en-US" smtClean="0"/>
              <a:pPr/>
              <a:t>4/13/2017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E98CA-6203-401E-9A3F-A9326DD4E3BF}" type="slidenum">
              <a:rPr lang="en-US" smtClean="0"/>
              <a:pPr/>
              <a:t>‹#›</a:t>
            </a:fld>
            <a:endParaRPr lang="en-US"/>
          </a:p>
        </p:txBody>
      </p:sp>
    </p:spTree>
    <p:extLst>
      <p:ext uri="{BB962C8B-B14F-4D97-AF65-F5344CB8AC3E}">
        <p14:creationId xmlns:p14="http://schemas.microsoft.com/office/powerpoint/2010/main" val="983956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7A73B5-0521-7E41-B322-67684D19B9B1}" type="datetimeFigureOut">
              <a:rPr lang="en-US" smtClean="0"/>
              <a:t>4/13/2017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3608C-6923-C342-974B-988D0CD113A6}" type="slidenum">
              <a:rPr lang="en-US" smtClean="0"/>
              <a:t>‹#›</a:t>
            </a:fld>
            <a:endParaRPr lang="en-US"/>
          </a:p>
        </p:txBody>
      </p:sp>
    </p:spTree>
    <p:extLst>
      <p:ext uri="{BB962C8B-B14F-4D97-AF65-F5344CB8AC3E}">
        <p14:creationId xmlns:p14="http://schemas.microsoft.com/office/powerpoint/2010/main" val="1552309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7A73B5-0521-7E41-B322-67684D19B9B1}" type="datetimeFigureOut">
              <a:rPr lang="en-US" smtClean="0"/>
              <a:t>4/13/2017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C3608C-6923-C342-974B-988D0CD113A6}" type="slidenum">
              <a:rPr lang="en-US" smtClean="0"/>
              <a:t>‹#›</a:t>
            </a:fld>
            <a:endParaRPr lang="en-US"/>
          </a:p>
        </p:txBody>
      </p:sp>
    </p:spTree>
    <p:extLst>
      <p:ext uri="{BB962C8B-B14F-4D97-AF65-F5344CB8AC3E}">
        <p14:creationId xmlns:p14="http://schemas.microsoft.com/office/powerpoint/2010/main" val="3751978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7A73B5-0521-7E41-B322-67684D19B9B1}" type="datetimeFigureOut">
              <a:rPr lang="en-US" smtClean="0"/>
              <a:t>4/13/2017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C3608C-6923-C342-974B-988D0CD113A6}" type="slidenum">
              <a:rPr lang="en-US" smtClean="0"/>
              <a:t>‹#›</a:t>
            </a:fld>
            <a:endParaRPr lang="en-US"/>
          </a:p>
        </p:txBody>
      </p:sp>
    </p:spTree>
    <p:extLst>
      <p:ext uri="{BB962C8B-B14F-4D97-AF65-F5344CB8AC3E}">
        <p14:creationId xmlns:p14="http://schemas.microsoft.com/office/powerpoint/2010/main" val="1653079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7A73B5-0521-7E41-B322-67684D19B9B1}" type="datetimeFigureOut">
              <a:rPr lang="en-US" smtClean="0"/>
              <a:t>4/13/2017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C3608C-6923-C342-974B-988D0CD113A6}" type="slidenum">
              <a:rPr lang="en-US" smtClean="0"/>
              <a:t>‹#›</a:t>
            </a:fld>
            <a:endParaRPr lang="en-US"/>
          </a:p>
        </p:txBody>
      </p:sp>
    </p:spTree>
    <p:extLst>
      <p:ext uri="{BB962C8B-B14F-4D97-AF65-F5344CB8AC3E}">
        <p14:creationId xmlns:p14="http://schemas.microsoft.com/office/powerpoint/2010/main" val="1646448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7A73B5-0521-7E41-B322-67684D19B9B1}" type="datetimeFigureOut">
              <a:rPr lang="en-US" smtClean="0"/>
              <a:t>4/13/2017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C3608C-6923-C342-974B-988D0CD113A6}" type="slidenum">
              <a:rPr lang="en-US" smtClean="0"/>
              <a:t>‹#›</a:t>
            </a:fld>
            <a:endParaRPr lang="en-US"/>
          </a:p>
        </p:txBody>
      </p:sp>
    </p:spTree>
    <p:extLst>
      <p:ext uri="{BB962C8B-B14F-4D97-AF65-F5344CB8AC3E}">
        <p14:creationId xmlns:p14="http://schemas.microsoft.com/office/powerpoint/2010/main" val="1261581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7A73B5-0521-7E41-B322-67684D19B9B1}" type="datetimeFigureOut">
              <a:rPr lang="en-US" smtClean="0"/>
              <a:t>4/13/2017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C3608C-6923-C342-974B-988D0CD113A6}" type="slidenum">
              <a:rPr lang="en-US" smtClean="0"/>
              <a:t>‹#›</a:t>
            </a:fld>
            <a:endParaRPr lang="en-US"/>
          </a:p>
        </p:txBody>
      </p:sp>
    </p:spTree>
    <p:extLst>
      <p:ext uri="{BB962C8B-B14F-4D97-AF65-F5344CB8AC3E}">
        <p14:creationId xmlns:p14="http://schemas.microsoft.com/office/powerpoint/2010/main" val="952553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7A73B5-0521-7E41-B322-67684D19B9B1}" type="datetimeFigureOut">
              <a:rPr lang="en-US" smtClean="0"/>
              <a:t>4/13/2017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C3608C-6923-C342-974B-988D0CD113A6}" type="slidenum">
              <a:rPr lang="en-US" smtClean="0"/>
              <a:t>‹#›</a:t>
            </a:fld>
            <a:endParaRPr lang="en-US"/>
          </a:p>
        </p:txBody>
      </p:sp>
    </p:spTree>
    <p:extLst>
      <p:ext uri="{BB962C8B-B14F-4D97-AF65-F5344CB8AC3E}">
        <p14:creationId xmlns:p14="http://schemas.microsoft.com/office/powerpoint/2010/main" val="2261689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7A73B5-0521-7E41-B322-67684D19B9B1}" type="datetimeFigureOut">
              <a:rPr lang="en-US" smtClean="0"/>
              <a:t>4/13/2017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C3608C-6923-C342-974B-988D0CD113A6}" type="slidenum">
              <a:rPr lang="en-US" smtClean="0"/>
              <a:t>‹#›</a:t>
            </a:fld>
            <a:endParaRPr lang="en-US"/>
          </a:p>
        </p:txBody>
      </p:sp>
    </p:spTree>
    <p:extLst>
      <p:ext uri="{BB962C8B-B14F-4D97-AF65-F5344CB8AC3E}">
        <p14:creationId xmlns:p14="http://schemas.microsoft.com/office/powerpoint/2010/main" val="363124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940602"/>
            <a:ext cx="10972800" cy="11878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2266165"/>
            <a:ext cx="10972800" cy="395621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719889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 id="2147483679" r:id="rId6"/>
  </p:sldLayoutIdLst>
  <p:txStyles>
    <p:titleStyle>
      <a:lvl1pPr algn="ctr" defTabSz="457200" rtl="0" eaLnBrk="1" latinLnBrk="0" hangingPunct="1">
        <a:spcBef>
          <a:spcPct val="0"/>
        </a:spcBef>
        <a:buNone/>
        <a:defRPr sz="4000" b="1" i="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B3DA5-EC69-45A2-89C3-6677FAC8B100}" type="datetimeFigureOut">
              <a:rPr lang="en-US" smtClean="0"/>
              <a:pPr/>
              <a:t>4/13/2017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E98CA-6203-401E-9A3F-A9326DD4E3BF}" type="slidenum">
              <a:rPr lang="en-US" smtClean="0"/>
              <a:pPr/>
              <a:t>‹#›</a:t>
            </a:fld>
            <a:endParaRPr lang="en-US"/>
          </a:p>
        </p:txBody>
      </p:sp>
    </p:spTree>
    <p:extLst>
      <p:ext uri="{BB962C8B-B14F-4D97-AF65-F5344CB8AC3E}">
        <p14:creationId xmlns:p14="http://schemas.microsoft.com/office/powerpoint/2010/main" val="250273749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Opposition to Obama Care</a:t>
            </a:r>
            <a:endParaRPr lang="en-US" dirty="0"/>
          </a:p>
        </p:txBody>
      </p:sp>
      <p:sp>
        <p:nvSpPr>
          <p:cNvPr id="3" name="Subtitle 2"/>
          <p:cNvSpPr>
            <a:spLocks noGrp="1"/>
          </p:cNvSpPr>
          <p:nvPr>
            <p:ph type="subTitle" idx="1"/>
          </p:nvPr>
        </p:nvSpPr>
        <p:spPr/>
        <p:txBody>
          <a:bodyPr/>
          <a:lstStyle/>
          <a:p>
            <a:r>
              <a:rPr lang="en-US" dirty="0" smtClean="0"/>
              <a:t>Grand Rounds Presentation</a:t>
            </a:r>
          </a:p>
          <a:p>
            <a:r>
              <a:rPr lang="en-US" dirty="0" smtClean="0"/>
              <a:t>Paul Gordon &amp; Laurel Gray</a:t>
            </a:r>
            <a:endParaRPr lang="en-US" dirty="0"/>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524000" y="0"/>
            <a:ext cx="8837190" cy="6627893"/>
          </a:xfrm>
          <a:prstGeom prst="rect">
            <a:avLst/>
          </a:prstGeom>
        </p:spPr>
      </p:pic>
    </p:spTree>
    <p:extLst>
      <p:ext uri="{BB962C8B-B14F-4D97-AF65-F5344CB8AC3E}">
        <p14:creationId xmlns:p14="http://schemas.microsoft.com/office/powerpoint/2010/main" val="2234100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they began to talk</a:t>
            </a:r>
            <a:endParaRPr lang="en-US" dirty="0"/>
          </a:p>
        </p:txBody>
      </p:sp>
      <p:sp>
        <p:nvSpPr>
          <p:cNvPr id="3" name="Content Placeholder 2"/>
          <p:cNvSpPr>
            <a:spLocks noGrp="1"/>
          </p:cNvSpPr>
          <p:nvPr>
            <p:ph idx="1"/>
          </p:nvPr>
        </p:nvSpPr>
        <p:spPr/>
        <p:txBody>
          <a:bodyPr>
            <a:normAutofit/>
          </a:bodyPr>
          <a:lstStyle/>
          <a:p>
            <a:r>
              <a:rPr lang="en-US" dirty="0" smtClean="0"/>
              <a:t>We had 115 conversations with complete strangers across the US</a:t>
            </a:r>
          </a:p>
          <a:p>
            <a:r>
              <a:rPr lang="en-US" dirty="0" smtClean="0"/>
              <a:t>Most were in rural areas</a:t>
            </a:r>
          </a:p>
          <a:p>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825" y="2349500"/>
            <a:ext cx="7154509" cy="4462272"/>
          </a:xfrm>
          <a:prstGeom prst="rect">
            <a:avLst/>
          </a:prstGeom>
        </p:spPr>
      </p:pic>
    </p:spTree>
    <p:extLst>
      <p:ext uri="{BB962C8B-B14F-4D97-AF65-F5344CB8AC3E}">
        <p14:creationId xmlns:p14="http://schemas.microsoft.com/office/powerpoint/2010/main" val="7242283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And continued to talk</a:t>
            </a:r>
            <a:r>
              <a:rPr lang="is-IS" b="1" dirty="0" smtClean="0"/>
              <a:t>…</a:t>
            </a:r>
            <a:endParaRPr lang="en-US" b="1" dirty="0"/>
          </a:p>
        </p:txBody>
      </p:sp>
      <p:sp>
        <p:nvSpPr>
          <p:cNvPr id="3" name="Content Placeholder 2"/>
          <p:cNvSpPr>
            <a:spLocks noGrp="1"/>
          </p:cNvSpPr>
          <p:nvPr>
            <p:ph idx="1"/>
          </p:nvPr>
        </p:nvSpPr>
        <p:spPr/>
        <p:txBody>
          <a:bodyPr>
            <a:normAutofit lnSpcReduction="10000"/>
          </a:bodyPr>
          <a:lstStyle/>
          <a:p>
            <a:r>
              <a:rPr lang="en-US" dirty="0"/>
              <a:t>Interviews were open-ended, unstructured </a:t>
            </a:r>
            <a:endParaRPr lang="en-US" dirty="0" smtClean="0"/>
          </a:p>
          <a:p>
            <a:pPr lvl="1"/>
            <a:r>
              <a:rPr lang="en-US" dirty="0" smtClean="0"/>
              <a:t>15 to 30 minutes</a:t>
            </a:r>
          </a:p>
          <a:p>
            <a:r>
              <a:rPr lang="en-US" dirty="0" smtClean="0"/>
              <a:t>Conversations </a:t>
            </a:r>
            <a:r>
              <a:rPr lang="en-US" dirty="0"/>
              <a:t>were maintained via indirect </a:t>
            </a:r>
            <a:r>
              <a:rPr lang="en-US" dirty="0" smtClean="0"/>
              <a:t>prompting and </a:t>
            </a:r>
            <a:r>
              <a:rPr lang="en-US" dirty="0"/>
              <a:t>the silent </a:t>
            </a:r>
            <a:r>
              <a:rPr lang="en-US" dirty="0" smtClean="0"/>
              <a:t>probe </a:t>
            </a:r>
          </a:p>
          <a:p>
            <a:r>
              <a:rPr lang="en-US" dirty="0"/>
              <a:t>P</a:t>
            </a:r>
            <a:r>
              <a:rPr lang="en-US" dirty="0" smtClean="0"/>
              <a:t>articipants could speak freely without fear of being judged </a:t>
            </a:r>
          </a:p>
          <a:p>
            <a:r>
              <a:rPr lang="en-US" dirty="0" smtClean="0"/>
              <a:t>Voice memos post conversations to assist with summarizing interviews later</a:t>
            </a:r>
          </a:p>
          <a:p>
            <a:endParaRPr lang="en-US" dirty="0"/>
          </a:p>
        </p:txBody>
      </p:sp>
      <p:pic>
        <p:nvPicPr>
          <p:cNvPr id="4" name="Picture 3"/>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1103243"/>
            <a:ext cx="12192000" cy="9144000"/>
          </a:xfrm>
          <a:prstGeom prst="rect">
            <a:avLst/>
          </a:prstGeom>
        </p:spPr>
      </p:pic>
    </p:spTree>
    <p:extLst>
      <p:ext uri="{BB962C8B-B14F-4D97-AF65-F5344CB8AC3E}">
        <p14:creationId xmlns:p14="http://schemas.microsoft.com/office/powerpoint/2010/main" val="10997668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81634" y="365125"/>
            <a:ext cx="10372165" cy="1325563"/>
          </a:xfrm>
        </p:spPr>
        <p:txBody>
          <a:bodyPr/>
          <a:lstStyle/>
          <a:p>
            <a:pPr algn="ctr"/>
            <a:r>
              <a:rPr lang="en-US" smtClean="0"/>
              <a:t>www.bikelisteningtour.wordpress.com</a:t>
            </a:r>
            <a:endParaRPr lang="en-US" dirty="0"/>
          </a:p>
        </p:txBody>
      </p:sp>
      <p:pic>
        <p:nvPicPr>
          <p:cNvPr id="7" name="Content Placeholder 6"/>
          <p:cNvPicPr>
            <a:picLocks noGrp="1" noChangeAspect="1"/>
          </p:cNvPicPr>
          <p:nvPr>
            <p:ph idx="1"/>
          </p:nvPr>
        </p:nvPicPr>
        <p:blipFill>
          <a:blip r:embed="rId3"/>
          <a:stretch>
            <a:fillRect/>
          </a:stretch>
        </p:blipFill>
        <p:spPr>
          <a:xfrm>
            <a:off x="3054501" y="1364083"/>
            <a:ext cx="6226430" cy="5224976"/>
          </a:xfrm>
          <a:prstGeom prst="rect">
            <a:avLst/>
          </a:prstGeom>
        </p:spPr>
      </p:pic>
    </p:spTree>
    <p:extLst>
      <p:ext uri="{BB962C8B-B14F-4D97-AF65-F5344CB8AC3E}">
        <p14:creationId xmlns:p14="http://schemas.microsoft.com/office/powerpoint/2010/main" val="19220257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normAutofit fontScale="92500" lnSpcReduction="10000"/>
          </a:bodyPr>
          <a:lstStyle/>
          <a:p>
            <a:r>
              <a:rPr lang="en-US" dirty="0"/>
              <a:t>C</a:t>
            </a:r>
            <a:r>
              <a:rPr lang="en-US" dirty="0" smtClean="0"/>
              <a:t>onvenience sample: </a:t>
            </a:r>
            <a:r>
              <a:rPr lang="en-US" dirty="0"/>
              <a:t>representative of the counties </a:t>
            </a:r>
            <a:r>
              <a:rPr lang="en-US" dirty="0" smtClean="0"/>
              <a:t>visited</a:t>
            </a:r>
          </a:p>
          <a:p>
            <a:endParaRPr lang="en-US" dirty="0" smtClean="0"/>
          </a:p>
          <a:p>
            <a:r>
              <a:rPr lang="en-US" dirty="0" smtClean="0"/>
              <a:t>Differ </a:t>
            </a:r>
            <a:r>
              <a:rPr lang="en-US" dirty="0"/>
              <a:t>in some </a:t>
            </a:r>
            <a:r>
              <a:rPr lang="en-US" dirty="0" smtClean="0"/>
              <a:t>dimensions</a:t>
            </a:r>
          </a:p>
          <a:p>
            <a:pPr lvl="1"/>
            <a:r>
              <a:rPr lang="en-US" dirty="0"/>
              <a:t>O</a:t>
            </a:r>
            <a:r>
              <a:rPr lang="en-US" dirty="0" smtClean="0"/>
              <a:t>lder</a:t>
            </a:r>
            <a:r>
              <a:rPr lang="en-US" dirty="0"/>
              <a:t>, more likely to be </a:t>
            </a:r>
            <a:r>
              <a:rPr lang="en-US" dirty="0" smtClean="0"/>
              <a:t>Caucasian</a:t>
            </a:r>
          </a:p>
          <a:p>
            <a:pPr lvl="1"/>
            <a:r>
              <a:rPr lang="en-US" dirty="0"/>
              <a:t>M</a:t>
            </a:r>
            <a:r>
              <a:rPr lang="en-US" dirty="0" smtClean="0"/>
              <a:t>ore </a:t>
            </a:r>
            <a:r>
              <a:rPr lang="en-US" dirty="0"/>
              <a:t>likely to be insured, and less likely to have </a:t>
            </a:r>
            <a:r>
              <a:rPr lang="en-US" dirty="0" smtClean="0"/>
              <a:t>Medicaid</a:t>
            </a:r>
          </a:p>
          <a:p>
            <a:endParaRPr lang="en-US" dirty="0" smtClean="0"/>
          </a:p>
          <a:p>
            <a:r>
              <a:rPr lang="en-US" dirty="0" smtClean="0"/>
              <a:t>Majority </a:t>
            </a:r>
            <a:r>
              <a:rPr lang="en-US" dirty="0"/>
              <a:t>(54%) </a:t>
            </a:r>
            <a:r>
              <a:rPr lang="en-US" dirty="0" smtClean="0"/>
              <a:t>negative </a:t>
            </a:r>
            <a:r>
              <a:rPr lang="en-US" dirty="0"/>
              <a:t>opinion of Obama </a:t>
            </a:r>
            <a:r>
              <a:rPr lang="en-US" dirty="0" smtClean="0"/>
              <a:t>Care</a:t>
            </a:r>
            <a:endParaRPr lang="en-US" dirty="0"/>
          </a:p>
          <a:p>
            <a:pPr lvl="1"/>
            <a:r>
              <a:rPr lang="en-US" dirty="0" smtClean="0"/>
              <a:t>Costs</a:t>
            </a:r>
          </a:p>
        </p:txBody>
      </p:sp>
      <p:pic>
        <p:nvPicPr>
          <p:cNvPr id="9" name="Picture 8"/>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84638" y="-2325756"/>
            <a:ext cx="11822723" cy="11835874"/>
          </a:xfrm>
          <a:prstGeom prst="rect">
            <a:avLst/>
          </a:prstGeom>
        </p:spPr>
      </p:pic>
    </p:spTree>
    <p:extLst>
      <p:ext uri="{BB962C8B-B14F-4D97-AF65-F5344CB8AC3E}">
        <p14:creationId xmlns:p14="http://schemas.microsoft.com/office/powerpoint/2010/main" val="21798129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2209800" y="-69850"/>
            <a:ext cx="7772400" cy="6997700"/>
          </a:xfrm>
          <a:prstGeom prst="rect">
            <a:avLst/>
          </a:prstGeom>
        </p:spPr>
      </p:pic>
      <p:sp>
        <p:nvSpPr>
          <p:cNvPr id="6" name="TextBox 5"/>
          <p:cNvSpPr txBox="1"/>
          <p:nvPr/>
        </p:nvSpPr>
        <p:spPr>
          <a:xfrm>
            <a:off x="524170" y="786075"/>
            <a:ext cx="5201383" cy="3046988"/>
          </a:xfrm>
          <a:prstGeom prst="rect">
            <a:avLst/>
          </a:prstGeom>
          <a:noFill/>
        </p:spPr>
        <p:txBody>
          <a:bodyPr wrap="square" rtlCol="0">
            <a:spAutoFit/>
          </a:bodyPr>
          <a:lstStyle/>
          <a:p>
            <a:r>
              <a:rPr lang="en-US" sz="3200" b="1" dirty="0" smtClean="0"/>
              <a:t>Majority interviewed (54%) held a negative opinion of Obama Care</a:t>
            </a:r>
          </a:p>
          <a:p>
            <a:pPr lvl="1"/>
            <a:r>
              <a:rPr lang="en-US" sz="2400" dirty="0" smtClean="0"/>
              <a:t>Strongest predictor values:</a:t>
            </a:r>
          </a:p>
          <a:p>
            <a:pPr marL="914400" lvl="1" indent="-457200">
              <a:buAutoNum type="arabicPeriod"/>
            </a:pPr>
            <a:r>
              <a:rPr lang="en-US" sz="2400" dirty="0" smtClean="0"/>
              <a:t>Rural vs. Urban</a:t>
            </a:r>
          </a:p>
          <a:p>
            <a:pPr marL="914400" lvl="1" indent="-457200">
              <a:buAutoNum type="arabicPeriod"/>
            </a:pPr>
            <a:r>
              <a:rPr lang="en-US" sz="2400" dirty="0" smtClean="0"/>
              <a:t>Age</a:t>
            </a:r>
          </a:p>
          <a:p>
            <a:endParaRPr lang="en-U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continued – 4 Themes</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dirty="0"/>
              <a:t>Obama Care has increased the cost of health insurance </a:t>
            </a:r>
            <a:endParaRPr lang="en-US" dirty="0" smtClean="0"/>
          </a:p>
          <a:p>
            <a:pPr marL="514350" indent="-514350">
              <a:buFont typeface="+mj-lt"/>
              <a:buAutoNum type="arabicPeriod"/>
            </a:pPr>
            <a:r>
              <a:rPr lang="en-US" dirty="0"/>
              <a:t>Government should not tell people what to </a:t>
            </a:r>
            <a:r>
              <a:rPr lang="en-US" dirty="0" smtClean="0"/>
              <a:t>do</a:t>
            </a:r>
          </a:p>
          <a:p>
            <a:pPr marL="514350" indent="-514350">
              <a:buFont typeface="+mj-lt"/>
              <a:buAutoNum type="arabicPeriod"/>
            </a:pPr>
            <a:r>
              <a:rPr lang="en-US" dirty="0" smtClean="0"/>
              <a:t>Who is </a:t>
            </a:r>
            <a:r>
              <a:rPr lang="en-US" dirty="0"/>
              <a:t>responsible for the negative outcomes of Obama Care</a:t>
            </a:r>
            <a:r>
              <a:rPr lang="en-US" dirty="0" smtClean="0"/>
              <a:t>?</a:t>
            </a:r>
          </a:p>
          <a:p>
            <a:pPr marL="971550" lvl="1" indent="-514350">
              <a:buFont typeface="+mj-lt"/>
              <a:buAutoNum type="arabicPeriod"/>
            </a:pPr>
            <a:r>
              <a:rPr lang="en-US" dirty="0" smtClean="0"/>
              <a:t>Insurance companies</a:t>
            </a:r>
          </a:p>
          <a:p>
            <a:pPr marL="971550" lvl="1" indent="-514350">
              <a:buFont typeface="+mj-lt"/>
              <a:buAutoNum type="arabicPeriod"/>
            </a:pPr>
            <a:r>
              <a:rPr lang="en-US" dirty="0" smtClean="0"/>
              <a:t>Politicians who create too many regulations</a:t>
            </a:r>
          </a:p>
          <a:p>
            <a:pPr marL="971550" lvl="1" indent="-514350">
              <a:buFont typeface="+mj-lt"/>
              <a:buAutoNum type="arabicPeriod"/>
            </a:pPr>
            <a:r>
              <a:rPr lang="en-US" dirty="0" smtClean="0"/>
              <a:t>Obama is to blame: Opposition based on partisan lines</a:t>
            </a:r>
          </a:p>
          <a:p>
            <a:pPr marL="514350" indent="-514350">
              <a:buFont typeface="+mj-lt"/>
              <a:buAutoNum type="arabicPeriod"/>
            </a:pPr>
            <a:r>
              <a:rPr lang="en-US" dirty="0" smtClean="0"/>
              <a:t>Lack of concern for fellow citizens</a:t>
            </a:r>
          </a:p>
          <a:p>
            <a:pPr marL="514350" indent="-514350">
              <a:buFont typeface="+mj-lt"/>
              <a:buAutoNum type="arabicPeriod"/>
            </a:pPr>
            <a:endParaRPr lang="en-US" dirty="0"/>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4170513" cy="6668477"/>
          </a:xfrm>
          <a:prstGeom prst="rect">
            <a:avLst/>
          </a:prstGeom>
        </p:spPr>
      </p:pic>
    </p:spTree>
    <p:extLst>
      <p:ext uri="{BB962C8B-B14F-4D97-AF65-F5344CB8AC3E}">
        <p14:creationId xmlns:p14="http://schemas.microsoft.com/office/powerpoint/2010/main" val="10653257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Increased Costs</a:t>
            </a:r>
            <a:endParaRPr lang="en-US" b="1" dirty="0"/>
          </a:p>
        </p:txBody>
      </p:sp>
      <p:sp>
        <p:nvSpPr>
          <p:cNvPr id="3" name="Content Placeholder 2"/>
          <p:cNvSpPr>
            <a:spLocks noGrp="1"/>
          </p:cNvSpPr>
          <p:nvPr>
            <p:ph idx="1"/>
          </p:nvPr>
        </p:nvSpPr>
        <p:spPr/>
        <p:txBody>
          <a:bodyPr>
            <a:normAutofit fontScale="85000" lnSpcReduction="20000"/>
          </a:bodyPr>
          <a:lstStyle/>
          <a:p>
            <a:r>
              <a:rPr lang="en-US" dirty="0"/>
              <a:t>Dana (42 years old, Rose Lake, ID) revealed that </a:t>
            </a:r>
            <a:r>
              <a:rPr lang="en-US" dirty="0" smtClean="0"/>
              <a:t>she us </a:t>
            </a:r>
            <a:r>
              <a:rPr lang="en-US" dirty="0"/>
              <a:t>doesn’t go to the doctor anymore since she can’t afford the deductible. </a:t>
            </a:r>
          </a:p>
          <a:p>
            <a:endParaRPr lang="en-US" dirty="0" smtClean="0"/>
          </a:p>
          <a:p>
            <a:r>
              <a:rPr lang="en-US" dirty="0" smtClean="0"/>
              <a:t>Josh </a:t>
            </a:r>
            <a:r>
              <a:rPr lang="en-US" dirty="0"/>
              <a:t>(43 years old, Red Wing, MN) believes that premiums increased and “struggled to find the ‘Affordable’ in the Affordable Care Act.”</a:t>
            </a:r>
          </a:p>
          <a:p>
            <a:endParaRPr lang="en-US" dirty="0" smtClean="0"/>
          </a:p>
          <a:p>
            <a:r>
              <a:rPr lang="en-US" dirty="0" smtClean="0"/>
              <a:t>Irene </a:t>
            </a:r>
            <a:r>
              <a:rPr lang="en-US" dirty="0"/>
              <a:t>(60 years old, Heartline, WA) said “Obama Care helped the people who were previously unable to afford insurance, but now working people…are struggling.” </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257907" y="-897580"/>
            <a:ext cx="11676185" cy="8117311"/>
          </a:xfrm>
          <a:prstGeom prst="rect">
            <a:avLst/>
          </a:prstGeom>
        </p:spPr>
      </p:pic>
    </p:spTree>
    <p:extLst>
      <p:ext uri="{BB962C8B-B14F-4D97-AF65-F5344CB8AC3E}">
        <p14:creationId xmlns:p14="http://schemas.microsoft.com/office/powerpoint/2010/main" val="11095058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who qualifies for Obama Care?</a:t>
            </a:r>
            <a:endParaRPr lang="en-US" dirty="0"/>
          </a:p>
        </p:txBody>
      </p:sp>
      <p:sp>
        <p:nvSpPr>
          <p:cNvPr id="3" name="Content Placeholder 2"/>
          <p:cNvSpPr>
            <a:spLocks noGrp="1"/>
          </p:cNvSpPr>
          <p:nvPr>
            <p:ph sz="half" idx="1"/>
          </p:nvPr>
        </p:nvSpPr>
        <p:spPr/>
        <p:txBody>
          <a:bodyPr>
            <a:normAutofit fontScale="70000" lnSpcReduction="20000"/>
          </a:bodyPr>
          <a:lstStyle/>
          <a:p>
            <a:pPr>
              <a:buNone/>
            </a:pPr>
            <a:r>
              <a:rPr lang="en-US" u="sng" dirty="0" smtClean="0"/>
              <a:t>Federal Poverty Level (FPL):</a:t>
            </a:r>
          </a:p>
          <a:p>
            <a:pPr lvl="1"/>
            <a:r>
              <a:rPr lang="en-US" dirty="0" smtClean="0"/>
              <a:t>$11,880 for individuals</a:t>
            </a:r>
          </a:p>
          <a:p>
            <a:pPr lvl="1"/>
            <a:r>
              <a:rPr lang="en-US" dirty="0" smtClean="0"/>
              <a:t>$16,020 for a family of 2</a:t>
            </a:r>
          </a:p>
          <a:p>
            <a:pPr lvl="1"/>
            <a:r>
              <a:rPr lang="en-US" dirty="0" smtClean="0"/>
              <a:t>$20,160 for a family of 3</a:t>
            </a:r>
          </a:p>
          <a:p>
            <a:pPr lvl="1"/>
            <a:r>
              <a:rPr lang="en-US" dirty="0" smtClean="0"/>
              <a:t>$24,300 for a family of 4</a:t>
            </a:r>
          </a:p>
          <a:p>
            <a:pPr lvl="1"/>
            <a:r>
              <a:rPr lang="en-US" dirty="0" smtClean="0"/>
              <a:t>$28,440 for a family of 5</a:t>
            </a:r>
          </a:p>
          <a:p>
            <a:pPr lvl="1"/>
            <a:r>
              <a:rPr lang="en-US" dirty="0" smtClean="0"/>
              <a:t>$32,730 for a family of 6</a:t>
            </a:r>
          </a:p>
          <a:p>
            <a:pPr lvl="1"/>
            <a:r>
              <a:rPr lang="en-US" dirty="0" smtClean="0"/>
              <a:t>$36,730 for a family of 7</a:t>
            </a:r>
          </a:p>
          <a:p>
            <a:pPr lvl="1"/>
            <a:r>
              <a:rPr lang="en-US" dirty="0" smtClean="0"/>
              <a:t>$40,890 for a family of 8</a:t>
            </a:r>
          </a:p>
          <a:p>
            <a:pPr lvl="1"/>
            <a:endParaRPr lang="en-US" dirty="0" smtClean="0"/>
          </a:p>
          <a:p>
            <a:pPr>
              <a:buNone/>
            </a:pPr>
            <a:endParaRPr lang="en-US" sz="1412" dirty="0" smtClean="0"/>
          </a:p>
          <a:p>
            <a:pPr>
              <a:buNone/>
            </a:pPr>
            <a:r>
              <a:rPr lang="en-US" sz="1412" u="sng" dirty="0" smtClean="0"/>
              <a:t>Sources:</a:t>
            </a:r>
          </a:p>
          <a:p>
            <a:pPr>
              <a:buNone/>
            </a:pPr>
            <a:r>
              <a:rPr lang="en-US" sz="1412" dirty="0" smtClean="0"/>
              <a:t>“Federal Poverty Level.” </a:t>
            </a:r>
            <a:r>
              <a:rPr lang="en-US" sz="1412" dirty="0" err="1" smtClean="0"/>
              <a:t>HealthCare.Gov</a:t>
            </a:r>
            <a:r>
              <a:rPr lang="en-US" sz="1412" dirty="0" smtClean="0"/>
              <a:t>. Accessed online 31 July 2016 &lt;https://</a:t>
            </a:r>
            <a:r>
              <a:rPr lang="en-US" sz="1412" dirty="0" err="1" smtClean="0"/>
              <a:t>www.healthcare.gov</a:t>
            </a:r>
            <a:r>
              <a:rPr lang="en-US" sz="1412" dirty="0" smtClean="0"/>
              <a:t>/glossary/federal-poverty-level-FPL/&gt;</a:t>
            </a:r>
          </a:p>
        </p:txBody>
      </p:sp>
      <p:sp>
        <p:nvSpPr>
          <p:cNvPr id="4" name="Content Placeholder 3"/>
          <p:cNvSpPr>
            <a:spLocks noGrp="1"/>
          </p:cNvSpPr>
          <p:nvPr>
            <p:ph sz="half" idx="2"/>
          </p:nvPr>
        </p:nvSpPr>
        <p:spPr>
          <a:xfrm>
            <a:off x="6172200" y="1825625"/>
            <a:ext cx="5181600" cy="4761442"/>
          </a:xfrm>
        </p:spPr>
        <p:txBody>
          <a:bodyPr>
            <a:normAutofit fontScale="70000" lnSpcReduction="20000"/>
          </a:bodyPr>
          <a:lstStyle/>
          <a:p>
            <a:r>
              <a:rPr lang="en-US" b="1" dirty="0" smtClean="0"/>
              <a:t>Income between 100-400% FPL</a:t>
            </a:r>
            <a:endParaRPr lang="en-US" dirty="0" smtClean="0"/>
          </a:p>
          <a:p>
            <a:pPr lvl="1">
              <a:buNone/>
            </a:pPr>
            <a:r>
              <a:rPr lang="en-US" dirty="0" smtClean="0"/>
              <a:t>You quality for a subsidy on the Marketplace. </a:t>
            </a:r>
          </a:p>
          <a:p>
            <a:pPr lvl="1">
              <a:buNone/>
            </a:pPr>
            <a:endParaRPr lang="en-US" dirty="0" smtClean="0"/>
          </a:p>
          <a:p>
            <a:r>
              <a:rPr lang="en-US" b="1" dirty="0" smtClean="0"/>
              <a:t>Income below 138% of FPL</a:t>
            </a:r>
            <a:endParaRPr lang="en-US" dirty="0" smtClean="0"/>
          </a:p>
          <a:p>
            <a:pPr lvl="1">
              <a:buNone/>
            </a:pPr>
            <a:r>
              <a:rPr lang="en-US" dirty="0" smtClean="0"/>
              <a:t>If your state has </a:t>
            </a:r>
            <a:r>
              <a:rPr lang="en-US" u="sng" dirty="0" smtClean="0"/>
              <a:t>expanded Medicaid coverage</a:t>
            </a:r>
            <a:r>
              <a:rPr lang="en-US" dirty="0" smtClean="0"/>
              <a:t>, you qualify for Medicaid based only on your income</a:t>
            </a:r>
          </a:p>
          <a:p>
            <a:pPr lvl="1">
              <a:buNone/>
            </a:pPr>
            <a:endParaRPr lang="en-US" dirty="0" smtClean="0"/>
          </a:p>
          <a:p>
            <a:r>
              <a:rPr lang="en-US" b="1" dirty="0" smtClean="0"/>
              <a:t>Income below 100% of FPL</a:t>
            </a:r>
          </a:p>
          <a:p>
            <a:pPr lvl="1">
              <a:buNone/>
            </a:pPr>
            <a:r>
              <a:rPr lang="en-US" dirty="0" smtClean="0"/>
              <a:t> If your state </a:t>
            </a:r>
            <a:r>
              <a:rPr lang="en-US" u="sng" dirty="0" smtClean="0"/>
              <a:t>has not expanded Medicaid</a:t>
            </a:r>
            <a:r>
              <a:rPr lang="en-US" dirty="0" smtClean="0"/>
              <a:t>, you do </a:t>
            </a:r>
            <a:r>
              <a:rPr lang="en-US" b="1" dirty="0" smtClean="0"/>
              <a:t>not qualify</a:t>
            </a:r>
            <a:r>
              <a:rPr lang="en-US" dirty="0" smtClean="0"/>
              <a:t> for income-based Medicaid or a subsidy on the Marketplace</a:t>
            </a:r>
          </a:p>
          <a:p>
            <a:pPr lvl="1">
              <a:buNone/>
            </a:pPr>
            <a:r>
              <a:rPr lang="en-US" dirty="0" smtClean="0"/>
              <a:t>You may qualify still qualify for Medicaid based on your state’s current rules </a:t>
            </a:r>
          </a:p>
          <a:p>
            <a:pPr lvl="1">
              <a:buNone/>
            </a:pPr>
            <a:endParaRPr lang="en-US"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852" y="365125"/>
            <a:ext cx="10730948" cy="1325563"/>
          </a:xfrm>
        </p:spPr>
        <p:txBody>
          <a:bodyPr>
            <a:normAutofit/>
          </a:bodyPr>
          <a:lstStyle/>
          <a:p>
            <a:r>
              <a:rPr lang="en-US" b="1" dirty="0"/>
              <a:t>Government should not tell people what to </a:t>
            </a:r>
            <a:r>
              <a:rPr lang="en-US" b="1" dirty="0" smtClean="0"/>
              <a:t>do</a:t>
            </a:r>
            <a:endParaRPr lang="en-US" b="1" dirty="0"/>
          </a:p>
        </p:txBody>
      </p:sp>
      <p:sp>
        <p:nvSpPr>
          <p:cNvPr id="3" name="Content Placeholder 2"/>
          <p:cNvSpPr>
            <a:spLocks noGrp="1"/>
          </p:cNvSpPr>
          <p:nvPr>
            <p:ph idx="1"/>
          </p:nvPr>
        </p:nvSpPr>
        <p:spPr/>
        <p:txBody>
          <a:bodyPr>
            <a:normAutofit fontScale="92500"/>
          </a:bodyPr>
          <a:lstStyle/>
          <a:p>
            <a:r>
              <a:rPr lang="en-US" dirty="0"/>
              <a:t>John, (55 years old, South Haven, MI) said: “It’s wrong for the government to tell you that the insurance has to pay for things you don’t believe in.” As a business owner who doesn’t believe in abortion, why should he have to pay for insurance that covers abortion?</a:t>
            </a:r>
          </a:p>
          <a:p>
            <a:r>
              <a:rPr lang="en-US" dirty="0" smtClean="0"/>
              <a:t>Zach</a:t>
            </a:r>
            <a:r>
              <a:rPr lang="en-US" dirty="0"/>
              <a:t>, (35 years old, Strongsville, OH) a musician, reported he is not a fan of the individual mandate. “You can choose whether or not to drive a car, but you can’t choose whether or not to be alive and need health </a:t>
            </a:r>
            <a:r>
              <a:rPr lang="en-US" dirty="0" smtClean="0"/>
              <a:t>insurance</a:t>
            </a:r>
            <a:r>
              <a:rPr lang="en-US" dirty="0"/>
              <a:t>.</a:t>
            </a:r>
            <a:r>
              <a:rPr lang="en-US" dirty="0" smtClean="0"/>
              <a:t>”</a:t>
            </a:r>
            <a:endParaRPr lang="en-US" dirty="0"/>
          </a:p>
          <a:p>
            <a:r>
              <a:rPr lang="en-US" dirty="0"/>
              <a:t>Henry (68 years old, eastern SD): “We don’t want the government in healthcare,” and emphasizes that the government should not offer handouts. “The government shouldn’t take care of you womb to tomb. There isn’t enough money in the budget.” </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2270660"/>
            <a:ext cx="12213917" cy="12225856"/>
          </a:xfrm>
          <a:prstGeom prst="rect">
            <a:avLst/>
          </a:prstGeom>
        </p:spPr>
      </p:pic>
    </p:spTree>
    <p:extLst>
      <p:ext uri="{BB962C8B-B14F-4D97-AF65-F5344CB8AC3E}">
        <p14:creationId xmlns:p14="http://schemas.microsoft.com/office/powerpoint/2010/main" val="6134005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514350" indent="-514350"/>
            <a:r>
              <a:rPr lang="en-US" b="1" dirty="0" smtClean="0"/>
              <a:t>“Insurance Companies are to blame for negative ACA outcome”</a:t>
            </a:r>
            <a:endParaRPr lang="en-US" b="1" dirty="0"/>
          </a:p>
        </p:txBody>
      </p:sp>
      <p:sp>
        <p:nvSpPr>
          <p:cNvPr id="3" name="Content Placeholder 2"/>
          <p:cNvSpPr>
            <a:spLocks noGrp="1"/>
          </p:cNvSpPr>
          <p:nvPr>
            <p:ph idx="1"/>
          </p:nvPr>
        </p:nvSpPr>
        <p:spPr/>
        <p:txBody>
          <a:bodyPr>
            <a:normAutofit fontScale="85000" lnSpcReduction="10000"/>
          </a:bodyPr>
          <a:lstStyle/>
          <a:p>
            <a:r>
              <a:rPr lang="en-US" dirty="0"/>
              <a:t>Jeff (49 years old, Williamsport, MD) believes “it’s not Obama Care but just the greedy insurance companies”. </a:t>
            </a:r>
          </a:p>
          <a:p>
            <a:r>
              <a:rPr lang="en-US" dirty="0"/>
              <a:t>Joan (64 years old, Pittsburgh, PA) told us: “Maintaining the private insurance industry was a mistake. As for-profit companies, their first priority is to deliver dividends to their shareholders and secondarily to deliver health care. Obama made a pact with the devil.”</a:t>
            </a:r>
          </a:p>
          <a:p>
            <a:r>
              <a:rPr lang="en-US" dirty="0" smtClean="0"/>
              <a:t>Penny </a:t>
            </a:r>
            <a:r>
              <a:rPr lang="en-US" dirty="0"/>
              <a:t>(63 years old, Townsend, MT) views insurance companies as having too much control. “Who’s in charge here? When your health insurance determines your medical care, that’s a problem.” </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9878" y="39756"/>
            <a:ext cx="14573249" cy="6858000"/>
          </a:xfrm>
          <a:prstGeom prst="rect">
            <a:avLst/>
          </a:prstGeom>
        </p:spPr>
      </p:pic>
    </p:spTree>
    <p:extLst>
      <p:ext uri="{BB962C8B-B14F-4D97-AF65-F5344CB8AC3E}">
        <p14:creationId xmlns:p14="http://schemas.microsoft.com/office/powerpoint/2010/main" val="19982811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Objectives</a:t>
            </a:r>
            <a:endParaRPr lang="en-US" b="1" dirty="0"/>
          </a:p>
        </p:txBody>
      </p:sp>
      <p:sp>
        <p:nvSpPr>
          <p:cNvPr id="3" name="Content Placeholder 2"/>
          <p:cNvSpPr>
            <a:spLocks noGrp="1"/>
          </p:cNvSpPr>
          <p:nvPr>
            <p:ph idx="1"/>
          </p:nvPr>
        </p:nvSpPr>
        <p:spPr/>
        <p:txBody>
          <a:bodyPr/>
          <a:lstStyle/>
          <a:p>
            <a:pPr lvl="0"/>
            <a:r>
              <a:rPr lang="en-US" sz="3200" dirty="0"/>
              <a:t>At the end of this presentation, participants should be able to:</a:t>
            </a:r>
          </a:p>
          <a:p>
            <a:pPr lvl="1"/>
            <a:r>
              <a:rPr lang="en-US" sz="2800" dirty="0"/>
              <a:t>Discuss to areas of misinformation our patients have regarding the Affordable Care Act</a:t>
            </a:r>
          </a:p>
          <a:p>
            <a:pPr lvl="1"/>
            <a:r>
              <a:rPr lang="en-US" sz="2800" dirty="0"/>
              <a:t>List one example of lack of care for fellow citizens related to the ACA</a:t>
            </a:r>
          </a:p>
          <a:p>
            <a:pPr lvl="1"/>
            <a:r>
              <a:rPr lang="en-US" sz="2800" dirty="0"/>
              <a:t>Define attentive listening</a:t>
            </a:r>
          </a:p>
          <a:p>
            <a:endParaRPr lang="en-US" dirty="0"/>
          </a:p>
        </p:txBody>
      </p:sp>
    </p:spTree>
    <p:extLst>
      <p:ext uri="{BB962C8B-B14F-4D97-AF65-F5344CB8AC3E}">
        <p14:creationId xmlns:p14="http://schemas.microsoft.com/office/powerpoint/2010/main" val="28075981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365125"/>
            <a:ext cx="11330609" cy="1460500"/>
          </a:xfrm>
        </p:spPr>
        <p:txBody>
          <a:bodyPr>
            <a:normAutofit/>
          </a:bodyPr>
          <a:lstStyle/>
          <a:p>
            <a:r>
              <a:rPr lang="en-US" b="1" dirty="0" smtClean="0"/>
              <a:t>“Politicians are to blame”</a:t>
            </a:r>
            <a:endParaRPr lang="en-US" b="1" dirty="0"/>
          </a:p>
        </p:txBody>
      </p:sp>
      <p:sp>
        <p:nvSpPr>
          <p:cNvPr id="3" name="Content Placeholder 2"/>
          <p:cNvSpPr>
            <a:spLocks noGrp="1"/>
          </p:cNvSpPr>
          <p:nvPr>
            <p:ph idx="1"/>
          </p:nvPr>
        </p:nvSpPr>
        <p:spPr>
          <a:xfrm>
            <a:off x="877957" y="2183434"/>
            <a:ext cx="10515600" cy="4351338"/>
          </a:xfrm>
        </p:spPr>
        <p:txBody>
          <a:bodyPr>
            <a:normAutofit/>
          </a:bodyPr>
          <a:lstStyle/>
          <a:p>
            <a:r>
              <a:rPr lang="en-US" sz="3600" dirty="0"/>
              <a:t>Derek (36 years old, western PA) said “it’s all the regulations. When you have politicians trying to make health policy, it’s never going to work. Too many politicians and too much regulation – 2000 pages of regulation.”</a:t>
            </a:r>
          </a:p>
          <a:p>
            <a:r>
              <a:rPr lang="en-US" sz="3600" dirty="0"/>
              <a:t>Sean (69 years old, western WI) tells us: “It’s not perfect, since the politicians made it.” </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444203" y="-1042844"/>
            <a:ext cx="11383108" cy="8537331"/>
          </a:xfrm>
          <a:prstGeom prst="rect">
            <a:avLst/>
          </a:prstGeom>
        </p:spPr>
      </p:pic>
    </p:spTree>
    <p:extLst>
      <p:ext uri="{BB962C8B-B14F-4D97-AF65-F5344CB8AC3E}">
        <p14:creationId xmlns:p14="http://schemas.microsoft.com/office/powerpoint/2010/main" val="1866116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“It’s Obama’s fault”</a:t>
            </a:r>
            <a:endParaRPr lang="en-US" b="1" dirty="0"/>
          </a:p>
        </p:txBody>
      </p:sp>
      <p:sp>
        <p:nvSpPr>
          <p:cNvPr id="3" name="Content Placeholder 2"/>
          <p:cNvSpPr>
            <a:spLocks noGrp="1"/>
          </p:cNvSpPr>
          <p:nvPr>
            <p:ph idx="1"/>
          </p:nvPr>
        </p:nvSpPr>
        <p:spPr>
          <a:xfrm>
            <a:off x="838200" y="2024407"/>
            <a:ext cx="10515600" cy="4351338"/>
          </a:xfrm>
        </p:spPr>
        <p:txBody>
          <a:bodyPr>
            <a:normAutofit fontScale="92500"/>
          </a:bodyPr>
          <a:lstStyle/>
          <a:p>
            <a:r>
              <a:rPr lang="en-US" sz="3600" dirty="0"/>
              <a:t>Karen, (48 years old, eastern SD) summed it up by saying: “It would have been a lot better if Obama’s name wasn’t in the title. Maybe they could have just called it New Care.”</a:t>
            </a:r>
          </a:p>
          <a:p>
            <a:r>
              <a:rPr lang="en-US" sz="3600" dirty="0"/>
              <a:t>Ami (51 years old, Knoxville, MD) tell us: “people are just opposed to anything from the Democratic party.”</a:t>
            </a:r>
          </a:p>
          <a:p>
            <a:r>
              <a:rPr lang="en-US" sz="3600" dirty="0" smtClean="0"/>
              <a:t>Betty </a:t>
            </a:r>
            <a:r>
              <a:rPr lang="en-US" sz="3600" dirty="0"/>
              <a:t>(43 years old, Ivanhoe, MN) offered the sentiment “its good he only has one year left.” </a:t>
            </a:r>
          </a:p>
        </p:txBody>
      </p:sp>
      <p:pic>
        <p:nvPicPr>
          <p:cNvPr id="4" name="Picture 3"/>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4377146" cy="6858000"/>
          </a:xfrm>
          <a:prstGeom prst="rect">
            <a:avLst/>
          </a:prstGeom>
        </p:spPr>
      </p:pic>
    </p:spTree>
    <p:extLst>
      <p:ext uri="{BB962C8B-B14F-4D97-AF65-F5344CB8AC3E}">
        <p14:creationId xmlns:p14="http://schemas.microsoft.com/office/powerpoint/2010/main" val="9275402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Lack of concern for fellow citizens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a:t>Karen, (48 years old, eastern SD) concluded: “he just gives all of the taxpayers’ money away to poor people.”</a:t>
            </a:r>
          </a:p>
          <a:p>
            <a:r>
              <a:rPr lang="en-US" dirty="0"/>
              <a:t>Jose (67 years old, Three Forks, MT) deeply values hard work and believes government handouts are wrong. “You need to earn everything.”</a:t>
            </a:r>
          </a:p>
          <a:p>
            <a:r>
              <a:rPr lang="en-US" dirty="0"/>
              <a:t>Ray (53 years old, Park City, MT) believes Obama Care “encourages people to take advantage of the system. People should go out and get an education and get a job where they are covered by insurance</a:t>
            </a:r>
            <a:r>
              <a:rPr lang="en-US" dirty="0" smtClean="0"/>
              <a:t>.”</a:t>
            </a:r>
            <a:endParaRPr lang="en-US" dirty="0"/>
          </a:p>
        </p:txBody>
      </p:sp>
      <p:pic>
        <p:nvPicPr>
          <p:cNvPr id="4" name="Picture 3"/>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838200" y="-178904"/>
            <a:ext cx="10005646" cy="7504235"/>
          </a:xfrm>
          <a:prstGeom prst="rect">
            <a:avLst/>
          </a:prstGeom>
        </p:spPr>
      </p:pic>
    </p:spTree>
    <p:extLst>
      <p:ext uri="{BB962C8B-B14F-4D97-AF65-F5344CB8AC3E}">
        <p14:creationId xmlns:p14="http://schemas.microsoft.com/office/powerpoint/2010/main" val="21422283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9174" y="2074655"/>
            <a:ext cx="10515600" cy="2397953"/>
          </a:xfrm>
        </p:spPr>
        <p:txBody>
          <a:bodyPr>
            <a:noAutofit/>
          </a:bodyPr>
          <a:lstStyle/>
          <a:p>
            <a:pPr algn="ctr"/>
            <a:r>
              <a:rPr lang="en-US" sz="7200" b="1" dirty="0" smtClean="0"/>
              <a:t>BIG PICTURE:</a:t>
            </a:r>
            <a:br>
              <a:rPr lang="en-US" sz="7200" b="1" dirty="0" smtClean="0"/>
            </a:br>
            <a:r>
              <a:rPr lang="en-US" sz="7200" b="1" dirty="0" smtClean="0"/>
              <a:t>Take-home messages</a:t>
            </a:r>
            <a:endParaRPr lang="en-US" sz="7200" b="1" dirty="0"/>
          </a:p>
        </p:txBody>
      </p:sp>
      <p:pic>
        <p:nvPicPr>
          <p:cNvPr id="6" name="Picture 5"/>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1033670"/>
            <a:ext cx="12066051" cy="8269357"/>
          </a:xfrm>
          <a:prstGeom prst="rect">
            <a:avLst/>
          </a:prstGeom>
        </p:spPr>
      </p:pic>
    </p:spTree>
    <p:extLst>
      <p:ext uri="{BB962C8B-B14F-4D97-AF65-F5344CB8AC3E}">
        <p14:creationId xmlns:p14="http://schemas.microsoft.com/office/powerpoint/2010/main" val="6224474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we learn</a:t>
            </a:r>
            <a:endParaRPr lang="en-US" dirty="0"/>
          </a:p>
        </p:txBody>
      </p:sp>
      <p:sp>
        <p:nvSpPr>
          <p:cNvPr id="3" name="Content Placeholder 2"/>
          <p:cNvSpPr>
            <a:spLocks noGrp="1"/>
          </p:cNvSpPr>
          <p:nvPr>
            <p:ph idx="1"/>
          </p:nvPr>
        </p:nvSpPr>
        <p:spPr/>
        <p:txBody>
          <a:bodyPr>
            <a:normAutofit lnSpcReduction="10000"/>
          </a:bodyPr>
          <a:lstStyle/>
          <a:p>
            <a:r>
              <a:rPr lang="en-US" dirty="0" smtClean="0"/>
              <a:t>About strong headwinds</a:t>
            </a:r>
          </a:p>
          <a:p>
            <a:r>
              <a:rPr lang="en-US" dirty="0" smtClean="0"/>
              <a:t>It’s really just ‘one day at a time’</a:t>
            </a:r>
          </a:p>
          <a:p>
            <a:r>
              <a:rPr lang="en-US" dirty="0" smtClean="0"/>
              <a:t>“</a:t>
            </a:r>
            <a:r>
              <a:rPr lang="en-US" dirty="0" err="1" smtClean="0"/>
              <a:t>Ain’t</a:t>
            </a:r>
            <a:r>
              <a:rPr lang="en-US" dirty="0" smtClean="0"/>
              <a:t> no mountain high enough” – or maybe there is</a:t>
            </a:r>
            <a:r>
              <a:rPr lang="is-IS" dirty="0" smtClean="0"/>
              <a:t>…</a:t>
            </a:r>
          </a:p>
          <a:p>
            <a:r>
              <a:rPr lang="en-US" dirty="0" smtClean="0"/>
              <a:t>R</a:t>
            </a:r>
            <a:r>
              <a:rPr lang="is-IS" dirty="0" smtClean="0"/>
              <a:t>esearch methodology evolves</a:t>
            </a:r>
          </a:p>
          <a:p>
            <a:r>
              <a:rPr lang="en-US" dirty="0" smtClean="0"/>
              <a:t>E</a:t>
            </a:r>
            <a:r>
              <a:rPr lang="is-IS" smtClean="0"/>
              <a:t>ven seemingly crazy ideas can work out and produce scholarly work</a:t>
            </a:r>
            <a:endParaRPr lang="en-US" dirty="0" smtClean="0"/>
          </a:p>
          <a:p>
            <a:r>
              <a:rPr lang="en-US" dirty="0" smtClean="0"/>
              <a:t>Listening without correcting</a:t>
            </a:r>
            <a:endParaRPr lang="en-US" dirty="0"/>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6435969" y="-439615"/>
            <a:ext cx="5756031" cy="7674708"/>
          </a:xfrm>
          <a:prstGeom prst="rect">
            <a:avLst/>
          </a:prstGeom>
        </p:spPr>
      </p:pic>
    </p:spTree>
    <p:extLst>
      <p:ext uri="{BB962C8B-B14F-4D97-AF65-F5344CB8AC3E}">
        <p14:creationId xmlns:p14="http://schemas.microsoft.com/office/powerpoint/2010/main" val="8706796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3867" y="271473"/>
            <a:ext cx="2727043" cy="963613"/>
          </a:xfrm>
          <a:prstGeom prst="rect">
            <a:avLst/>
          </a:prstGeom>
          <a:scene3d>
            <a:camera prst="orthographicFront">
              <a:rot lat="0" lon="0" rev="20399999"/>
            </a:camera>
            <a:lightRig rig="threePt" dir="t"/>
          </a:scene3d>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86504" cy="461486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0912" y="181833"/>
            <a:ext cx="4891087" cy="90401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0911" y="1085852"/>
            <a:ext cx="4891087" cy="327634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62250"/>
            <a:ext cx="7300911" cy="2095749"/>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0910" y="3800474"/>
            <a:ext cx="4891088" cy="3057525"/>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t="-21931" b="21931"/>
          <a:stretch/>
        </p:blipFill>
        <p:spPr>
          <a:xfrm>
            <a:off x="4556758" y="665145"/>
            <a:ext cx="2856787" cy="4169445"/>
          </a:xfrm>
          <a:prstGeom prst="rect">
            <a:avLst/>
          </a:prstGeom>
        </p:spPr>
      </p:pic>
    </p:spTree>
    <p:extLst>
      <p:ext uri="{BB962C8B-B14F-4D97-AF65-F5344CB8AC3E}">
        <p14:creationId xmlns:p14="http://schemas.microsoft.com/office/powerpoint/2010/main" val="26695065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41736" y="-64047"/>
            <a:ext cx="6908527" cy="6922047"/>
          </a:xfrm>
        </p:spPr>
      </p:pic>
    </p:spTree>
    <p:extLst>
      <p:ext uri="{BB962C8B-B14F-4D97-AF65-F5344CB8AC3E}">
        <p14:creationId xmlns:p14="http://schemas.microsoft.com/office/powerpoint/2010/main" val="1538832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75731"/>
            <a:ext cx="10515600" cy="1325563"/>
          </a:xfrm>
        </p:spPr>
        <p:txBody>
          <a:bodyPr/>
          <a:lstStyle/>
          <a:p>
            <a:r>
              <a:rPr lang="en-US" dirty="0" smtClean="0"/>
              <a:t>There are no Conflicts of Interest to Disclose</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6710759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5938699" cy="1292087"/>
          </a:xfrm>
        </p:spPr>
        <p:txBody>
          <a:bodyPr>
            <a:noAutofit/>
          </a:bodyPr>
          <a:lstStyle/>
          <a:p>
            <a:r>
              <a:rPr lang="en-US" sz="4000" b="1" dirty="0" smtClean="0"/>
              <a:t>Sabbatical &amp; Med Student Summer Research</a:t>
            </a:r>
            <a:endParaRPr lang="en-US" sz="4000" b="1" dirty="0"/>
          </a:p>
        </p:txBody>
      </p:sp>
      <p:sp>
        <p:nvSpPr>
          <p:cNvPr id="4" name="Text Placeholder 3"/>
          <p:cNvSpPr>
            <a:spLocks noGrp="1"/>
          </p:cNvSpPr>
          <p:nvPr>
            <p:ph type="body" sz="half" idx="2"/>
          </p:nvPr>
        </p:nvSpPr>
        <p:spPr>
          <a:xfrm>
            <a:off x="839787" y="1603512"/>
            <a:ext cx="5561013" cy="4257538"/>
          </a:xfrm>
        </p:spPr>
        <p:txBody>
          <a:bodyPr>
            <a:noAutofit/>
          </a:bodyPr>
          <a:lstStyle/>
          <a:p>
            <a:endParaRPr lang="en-US" sz="2400" dirty="0" smtClean="0"/>
          </a:p>
          <a:p>
            <a:r>
              <a:rPr lang="en-US" sz="2800" dirty="0" smtClean="0"/>
              <a:t>We </a:t>
            </a:r>
            <a:r>
              <a:rPr lang="en-US" sz="2800" dirty="0"/>
              <a:t>rode our bicycles across the US from Washington, DC to Seattle, WA</a:t>
            </a:r>
          </a:p>
          <a:p>
            <a:r>
              <a:rPr lang="en-US" sz="2800" b="1" dirty="0"/>
              <a:t>3,255 miles</a:t>
            </a:r>
          </a:p>
          <a:p>
            <a:r>
              <a:rPr lang="en-US" sz="2800" b="1" dirty="0"/>
              <a:t>79,550 feet of elevation climbing</a:t>
            </a:r>
          </a:p>
          <a:p>
            <a:r>
              <a:rPr lang="en-US" sz="2800" b="1" dirty="0"/>
              <a:t>293 hours in the saddle </a:t>
            </a:r>
            <a:endParaRPr lang="en-US" sz="2800" b="1" dirty="0" smtClean="0"/>
          </a:p>
          <a:p>
            <a:endParaRPr lang="en-US" sz="2400" dirty="0"/>
          </a:p>
          <a:p>
            <a:endParaRPr lang="en-US" sz="2400" dirty="0"/>
          </a:p>
          <a:p>
            <a:endParaRPr lang="en-US" sz="2400" dirty="0"/>
          </a:p>
        </p:txBody>
      </p:sp>
      <p:pic>
        <p:nvPicPr>
          <p:cNvPr id="8" name="Picture 7"/>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638874" y="223836"/>
            <a:ext cx="18611557" cy="6400800"/>
          </a:xfrm>
          <a:prstGeom prst="rect">
            <a:avLst/>
          </a:prstGeom>
        </p:spPr>
      </p:pic>
      <p:sp>
        <p:nvSpPr>
          <p:cNvPr id="10" name="Content Placeholder 9"/>
          <p:cNvSpPr>
            <a:spLocks noGrp="1"/>
          </p:cNvSpPr>
          <p:nvPr>
            <p:ph idx="1"/>
          </p:nvPr>
        </p:nvSpPr>
        <p:spPr/>
        <p:txBody>
          <a:bodyPr/>
          <a:lstStyle/>
          <a:p>
            <a:endParaRPr lang="en-US" dirty="0"/>
          </a:p>
        </p:txBody>
      </p:sp>
      <p:pic>
        <p:nvPicPr>
          <p:cNvPr id="11"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8376" y="432384"/>
            <a:ext cx="4082080" cy="5983705"/>
          </a:xfrm>
          <a:prstGeom prst="rect">
            <a:avLst/>
          </a:prstGeom>
        </p:spPr>
      </p:pic>
    </p:spTree>
    <p:extLst>
      <p:ext uri="{BB962C8B-B14F-4D97-AF65-F5344CB8AC3E}">
        <p14:creationId xmlns:p14="http://schemas.microsoft.com/office/powerpoint/2010/main" val="19432362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086" y="577160"/>
            <a:ext cx="10935828" cy="5903153"/>
          </a:xfr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1398" y="2247153"/>
            <a:ext cx="1128184" cy="112818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5349" y="2900814"/>
            <a:ext cx="1073066" cy="80479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0274" y="3866147"/>
            <a:ext cx="760737" cy="107482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88642" y="2366020"/>
            <a:ext cx="1124341" cy="1124341"/>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8395" y="2928190"/>
            <a:ext cx="1353556" cy="937957"/>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68028" y="1746645"/>
            <a:ext cx="778665" cy="778665"/>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41478" y="1748399"/>
            <a:ext cx="926432" cy="1235242"/>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0722" y="167471"/>
            <a:ext cx="874955" cy="1166606"/>
          </a:xfrm>
          <a:prstGeom prst="rect">
            <a:avLst/>
          </a:prstGeom>
        </p:spPr>
      </p:pic>
    </p:spTree>
    <p:extLst>
      <p:ext uri="{BB962C8B-B14F-4D97-AF65-F5344CB8AC3E}">
        <p14:creationId xmlns:p14="http://schemas.microsoft.com/office/powerpoint/2010/main" val="22057737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778197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7620" y="-737936"/>
            <a:ext cx="12714367" cy="7892716"/>
          </a:xfrm>
        </p:spPr>
      </p:pic>
      <p:pic>
        <p:nvPicPr>
          <p:cNvPr id="4"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21506" t="24543" r="72424" b="60460"/>
          <a:stretch/>
        </p:blipFill>
        <p:spPr>
          <a:xfrm>
            <a:off x="5301415" y="3627940"/>
            <a:ext cx="1598789" cy="2452018"/>
          </a:xfrm>
          <a:prstGeom prst="rect">
            <a:avLst/>
          </a:prstGeom>
        </p:spPr>
      </p:pic>
    </p:spTree>
    <p:extLst>
      <p:ext uri="{BB962C8B-B14F-4D97-AF65-F5344CB8AC3E}">
        <p14:creationId xmlns:p14="http://schemas.microsoft.com/office/powerpoint/2010/main" val="5147107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We’re riding our bicycles across the country…</a:t>
            </a:r>
            <a:endParaRPr lang="en-US" dirty="0"/>
          </a:p>
        </p:txBody>
      </p:sp>
      <p:sp>
        <p:nvSpPr>
          <p:cNvPr id="3" name="Content Placeholder 2"/>
          <p:cNvSpPr>
            <a:spLocks noGrp="1"/>
          </p:cNvSpPr>
          <p:nvPr>
            <p:ph idx="1"/>
          </p:nvPr>
        </p:nvSpPr>
        <p:spPr/>
        <p:txBody>
          <a:bodyPr>
            <a:normAutofit/>
          </a:bodyPr>
          <a:lstStyle/>
          <a:p>
            <a:pPr marL="0" indent="0">
              <a:buNone/>
            </a:pPr>
            <a:r>
              <a:rPr lang="en-US" sz="4400" dirty="0" smtClean="0"/>
              <a:t>And we’d like to hear what you have to say about Obama Care…</a:t>
            </a:r>
            <a:endParaRPr lang="en-US" sz="4400" dirty="0"/>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650630" y="-367568"/>
            <a:ext cx="10533185" cy="7225568"/>
          </a:xfrm>
          <a:prstGeom prst="rect">
            <a:avLst/>
          </a:prstGeom>
        </p:spPr>
      </p:pic>
    </p:spTree>
    <p:extLst>
      <p:ext uri="{BB962C8B-B14F-4D97-AF65-F5344CB8AC3E}">
        <p14:creationId xmlns:p14="http://schemas.microsoft.com/office/powerpoint/2010/main" val="3806753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really…</a:t>
            </a:r>
            <a:endParaRPr lang="en-US" dirty="0"/>
          </a:p>
        </p:txBody>
      </p:sp>
      <p:sp>
        <p:nvSpPr>
          <p:cNvPr id="3" name="Content Placeholder 2"/>
          <p:cNvSpPr>
            <a:spLocks noGrp="1"/>
          </p:cNvSpPr>
          <p:nvPr>
            <p:ph idx="1"/>
          </p:nvPr>
        </p:nvSpPr>
        <p:spPr>
          <a:xfrm>
            <a:off x="838200" y="1825625"/>
            <a:ext cx="4999892" cy="4540006"/>
          </a:xfrm>
        </p:spPr>
        <p:txBody>
          <a:bodyPr>
            <a:normAutofit/>
          </a:bodyPr>
          <a:lstStyle/>
          <a:p>
            <a:pPr marL="0" indent="0">
              <a:buNone/>
            </a:pPr>
            <a:r>
              <a:rPr lang="en-US" sz="4400" dirty="0" smtClean="0"/>
              <a:t>We really want to hear… </a:t>
            </a:r>
            <a:endParaRPr lang="en-US" sz="4400" dirty="0"/>
          </a:p>
        </p:txBody>
      </p:sp>
      <p:pic>
        <p:nvPicPr>
          <p:cNvPr id="4" name="Picture 3"/>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5340697" y="0"/>
            <a:ext cx="6851303" cy="6858000"/>
          </a:xfrm>
          <a:prstGeom prst="rect">
            <a:avLst/>
          </a:prstGeom>
        </p:spPr>
      </p:pic>
    </p:spTree>
    <p:extLst>
      <p:ext uri="{BB962C8B-B14F-4D97-AF65-F5344CB8AC3E}">
        <p14:creationId xmlns:p14="http://schemas.microsoft.com/office/powerpoint/2010/main" val="338758062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AN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483</TotalTime>
  <Words>1206</Words>
  <Application>Microsoft Office PowerPoint</Application>
  <PresentationFormat>Widescreen</PresentationFormat>
  <Paragraphs>130</Paragraphs>
  <Slides>26</Slides>
  <Notes>23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26</vt:i4>
      </vt:variant>
    </vt:vector>
  </HeadingPairs>
  <TitlesOfParts>
    <vt:vector size="33" baseType="lpstr">
      <vt:lpstr>Arial</vt:lpstr>
      <vt:lpstr>Calibri</vt:lpstr>
      <vt:lpstr>Calibri Light</vt:lpstr>
      <vt:lpstr>Helvetica</vt:lpstr>
      <vt:lpstr>1_Office Theme</vt:lpstr>
      <vt:lpstr>17AN_Presentation</vt:lpstr>
      <vt:lpstr>Office Theme</vt:lpstr>
      <vt:lpstr>Opposition to Obama Care</vt:lpstr>
      <vt:lpstr>Objectives</vt:lpstr>
      <vt:lpstr>There are no Conflicts of Interest to Disclose</vt:lpstr>
      <vt:lpstr>Sabbatical &amp; Med Student Summer Research</vt:lpstr>
      <vt:lpstr>PowerPoint Presentation</vt:lpstr>
      <vt:lpstr>PowerPoint Presentation</vt:lpstr>
      <vt:lpstr>PowerPoint Presentation</vt:lpstr>
      <vt:lpstr>We’re riding our bicycles across the country…</vt:lpstr>
      <vt:lpstr>No, really…</vt:lpstr>
      <vt:lpstr>And they began to talk</vt:lpstr>
      <vt:lpstr>And continued to talk…</vt:lpstr>
      <vt:lpstr>www.bikelisteningtour.wordpress.com</vt:lpstr>
      <vt:lpstr>Results</vt:lpstr>
      <vt:lpstr>PowerPoint Presentation</vt:lpstr>
      <vt:lpstr>Results continued – 4 Themes</vt:lpstr>
      <vt:lpstr>Increased Costs</vt:lpstr>
      <vt:lpstr>So who qualifies for Obama Care?</vt:lpstr>
      <vt:lpstr>Government should not tell people what to do</vt:lpstr>
      <vt:lpstr>“Insurance Companies are to blame for negative ACA outcome”</vt:lpstr>
      <vt:lpstr>“Politicians are to blame”</vt:lpstr>
      <vt:lpstr>“It’s Obama’s fault”</vt:lpstr>
      <vt:lpstr>Lack of concern for fellow citizens</vt:lpstr>
      <vt:lpstr>BIG PICTURE: Take-home messages</vt:lpstr>
      <vt:lpstr>What did we learn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Opposition to Obama Care</dc:title>
  <dc:creator>Paul Gordon</dc:creator>
  <cp:lastModifiedBy>Paul Gordon</cp:lastModifiedBy>
  <cp:revision>28</cp:revision>
  <dcterms:created xsi:type="dcterms:W3CDTF">2016-08-30T23:40:22Z</dcterms:created>
  <dcterms:modified xsi:type="dcterms:W3CDTF">2017-04-13T16:21:13Z</dcterms:modified>
</cp:coreProperties>
</file>