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664" r:id="rId2"/>
    <p:sldMasterId id="2147483674" r:id="rId3"/>
    <p:sldMasterId id="2147483678" r:id="rId4"/>
    <p:sldMasterId id="2147483676" r:id="rId5"/>
  </p:sldMasterIdLst>
  <p:notesMasterIdLst>
    <p:notesMasterId r:id="rId31"/>
  </p:notesMasterIdLst>
  <p:sldIdLst>
    <p:sldId id="262" r:id="rId6"/>
    <p:sldId id="264" r:id="rId7"/>
    <p:sldId id="270" r:id="rId8"/>
    <p:sldId id="263" r:id="rId9"/>
    <p:sldId id="260" r:id="rId10"/>
    <p:sldId id="267" r:id="rId11"/>
    <p:sldId id="285" r:id="rId12"/>
    <p:sldId id="286" r:id="rId13"/>
    <p:sldId id="289" r:id="rId14"/>
    <p:sldId id="276" r:id="rId15"/>
    <p:sldId id="292" r:id="rId16"/>
    <p:sldId id="293" r:id="rId17"/>
    <p:sldId id="294" r:id="rId18"/>
    <p:sldId id="295" r:id="rId19"/>
    <p:sldId id="277" r:id="rId20"/>
    <p:sldId id="291" r:id="rId21"/>
    <p:sldId id="296" r:id="rId22"/>
    <p:sldId id="297" r:id="rId23"/>
    <p:sldId id="280" r:id="rId24"/>
    <p:sldId id="261" r:id="rId25"/>
    <p:sldId id="268" r:id="rId26"/>
    <p:sldId id="279" r:id="rId27"/>
    <p:sldId id="273" r:id="rId28"/>
    <p:sldId id="269" r:id="rId29"/>
    <p:sldId id="287"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096" autoAdjust="0"/>
  </p:normalViewPr>
  <p:slideViewPr>
    <p:cSldViewPr snapToGrid="0">
      <p:cViewPr varScale="1">
        <p:scale>
          <a:sx n="46" d="100"/>
          <a:sy n="46" d="100"/>
        </p:scale>
        <p:origin x="186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B651F-D782-484F-A9DF-95F313355AFB}" type="datetimeFigureOut">
              <a:rPr lang="en-US" smtClean="0"/>
              <a:t>5/3/2022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7FB74-9486-1A4C-9CBE-E12FE1555164}" type="slidenum">
              <a:rPr lang="en-US" smtClean="0"/>
              <a:t>‹#›</a:t>
            </a:fld>
            <a:endParaRPr lang="en-US"/>
          </a:p>
        </p:txBody>
      </p:sp>
    </p:spTree>
    <p:extLst>
      <p:ext uri="{BB962C8B-B14F-4D97-AF65-F5344CB8AC3E}">
        <p14:creationId xmlns:p14="http://schemas.microsoft.com/office/powerpoint/2010/main" val="724092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Corina Norrbom. I am a family physician and Asst Professor at Medical College of Wisconsin-Central WI. </a:t>
            </a:r>
            <a:r>
              <a:rPr lang="en-US" dirty="0">
                <a:cs typeface="Calibri"/>
              </a:rPr>
              <a:t>The MCW-CW is a regional campus with a mission to </a:t>
            </a:r>
            <a:r>
              <a:rPr lang="en-US" b="0" i="0" dirty="0">
                <a:solidFill>
                  <a:srgbClr val="222222"/>
                </a:solidFill>
                <a:effectLst/>
                <a:latin typeface="Open Sans" panose="020B0606030504020204" pitchFamily="34" charset="0"/>
              </a:rPr>
              <a:t>develop community-focused physicians who will meet the healthcare needs of Central Wisconsin and surrounding regions</a:t>
            </a:r>
            <a:r>
              <a:rPr lang="en-US" b="0" i="0" dirty="0">
                <a:solidFill>
                  <a:srgbClr val="222222"/>
                </a:solidFill>
                <a:effectLst/>
                <a:latin typeface="Open Sans" panose="020B0606030504020204" pitchFamily="34"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Open Sans" panose="020B060603050402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here with my colleagues Mariana </a:t>
            </a:r>
            <a:r>
              <a:rPr lang="en-US" dirty="0" err="1"/>
              <a:t>Savela</a:t>
            </a:r>
            <a:r>
              <a:rPr lang="en-US" dirty="0"/>
              <a:t>, </a:t>
            </a:r>
            <a:r>
              <a:rPr lang="en-US" dirty="0" err="1"/>
              <a:t>Jesslyn</a:t>
            </a:r>
            <a:r>
              <a:rPr lang="en-US" dirty="0"/>
              <a:t> Hendrickson, and </a:t>
            </a:r>
            <a:r>
              <a:rPr lang="en-US" dirty="0" err="1"/>
              <a:t>Doua</a:t>
            </a:r>
            <a:r>
              <a:rPr lang="en-US" dirty="0"/>
              <a:t> Chee Xiong. We are part of the Hmong and Hispanic Communication Network or H2N team. </a:t>
            </a:r>
            <a:r>
              <a:rPr lang="en-US" b="0" i="0" dirty="0">
                <a:solidFill>
                  <a:srgbClr val="444444"/>
                </a:solidFill>
                <a:effectLst/>
                <a:latin typeface="Roboto" panose="02000000000000000000" pitchFamily="2" charset="0"/>
              </a:rPr>
              <a:t>H2N is a multi-institutional collaboration involving many community partners and</a:t>
            </a:r>
            <a:r>
              <a:rPr lang="en-US" dirty="0"/>
              <a:t> a network of community health workers.</a:t>
            </a:r>
            <a:r>
              <a:rPr lang="en-US" b="0" i="0" dirty="0">
                <a:solidFill>
                  <a:srgbClr val="444444"/>
                </a:solidFill>
                <a:effectLst/>
                <a:latin typeface="Roboto" panose="02000000000000000000" pitchFamily="2" charset="0"/>
              </a:rPr>
              <a:t> Although our origins lie in prevention and mitigation of COVID-19, the team has always envisioned a broader goal of advancing health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solidFill>
                  <a:srgbClr val="444444"/>
                </a:solidFill>
                <a:effectLst/>
                <a:latin typeface="Roboto" panose="02000000000000000000" pitchFamily="2" charset="0"/>
              </a:rPr>
              <a:t>This presentation provides an opportunity to hear from people who are trusted messengers in their communities and project leaders and from allies helping to support them. We are hoping that there are pieces of this project that others might want to modify and replicate in their communities.</a:t>
            </a:r>
          </a:p>
          <a:p>
            <a:endParaRPr lang="en-US" b="0" i="0" dirty="0">
              <a:solidFill>
                <a:srgbClr val="444444"/>
              </a:solidFill>
              <a:effectLst/>
              <a:latin typeface="Roboto" panose="02000000000000000000" pitchFamily="2" charset="0"/>
            </a:endParaRPr>
          </a:p>
          <a:p>
            <a:r>
              <a:rPr lang="en-US" b="0" i="0" dirty="0">
                <a:solidFill>
                  <a:srgbClr val="444444"/>
                </a:solidFill>
                <a:effectLst/>
                <a:latin typeface="Roboto" panose="02000000000000000000" pitchFamily="2" charset="0"/>
              </a:rPr>
              <a:t>1:09</a:t>
            </a:r>
            <a:endParaRPr lang="en-US" dirty="0"/>
          </a:p>
        </p:txBody>
      </p:sp>
      <p:sp>
        <p:nvSpPr>
          <p:cNvPr id="4" name="Slide Number Placeholder 3"/>
          <p:cNvSpPr>
            <a:spLocks noGrp="1"/>
          </p:cNvSpPr>
          <p:nvPr>
            <p:ph type="sldNum" sz="quarter" idx="5"/>
          </p:nvPr>
        </p:nvSpPr>
        <p:spPr/>
        <p:txBody>
          <a:bodyPr/>
          <a:lstStyle/>
          <a:p>
            <a:fld id="{2277FB74-9486-1A4C-9CBE-E12FE1555164}" type="slidenum">
              <a:rPr lang="en-US" smtClean="0"/>
              <a:t>1</a:t>
            </a:fld>
            <a:endParaRPr lang="en-US"/>
          </a:p>
        </p:txBody>
      </p:sp>
    </p:spTree>
    <p:extLst>
      <p:ext uri="{BB962C8B-B14F-4D97-AF65-F5344CB8AC3E}">
        <p14:creationId xmlns:p14="http://schemas.microsoft.com/office/powerpoint/2010/main" val="279388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Recording = 1:02 minutes</a:t>
            </a:r>
          </a:p>
          <a:p>
            <a:endParaRPr lang="en-US"/>
          </a:p>
          <a:p>
            <a:r>
              <a:rPr lang="en-US"/>
              <a:t>Appointment assistance, media outreach, sharing information with DHS Task Force, pop-up clinics, Conversations, conversations, conversations!, Explain vaccination process, what to expect, Education, Dispelling Myths</a:t>
            </a:r>
            <a:endParaRPr lang="en-US">
              <a:cs typeface="Calibri"/>
            </a:endParaRPr>
          </a:p>
          <a:p>
            <a:endParaRPr lang="en-US">
              <a:cs typeface="Calibri"/>
            </a:endParaRPr>
          </a:p>
          <a:p>
            <a:r>
              <a:rPr lang="en-US">
                <a:cs typeface="Calibri"/>
              </a:rPr>
              <a:t>Doua Chee</a:t>
            </a:r>
          </a:p>
          <a:p>
            <a:endParaRPr lang="en-US">
              <a:cs typeface="Calibri"/>
            </a:endParaRPr>
          </a:p>
          <a:p>
            <a:r>
              <a:rPr lang="en-US">
                <a:cs typeface="Calibri"/>
              </a:rPr>
              <a:t>We found that the best way to reach the Hmong and Hispanic community is through having a lot of conversations and directly reaching out compared to using general advertisements that may not reach them. Therefore, a lot of the work we do involves targeted outreaching and this comes in a variety of methods. When we interact with either community, we do our best to dispel any kinds of myths and focus a lot on educating them about COVID related information. For example, I recently participated in a Hmong community talk in which we addressed COVID vaccines for children. Many community members did not know how rigorous the vaccine approval process is which contributed to their hesitancy in getting themselves and their children vaccinated. In addition, organize a lot of vaccine pop-up clinics, help with appointment assistance and share with the DHS task force about how to better reach and help these communities.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277FB74-9486-1A4C-9CBE-E12FE1555164}" type="slidenum">
              <a:rPr lang="en-US" smtClean="0"/>
              <a:t>10</a:t>
            </a:fld>
            <a:endParaRPr lang="en-US"/>
          </a:p>
        </p:txBody>
      </p:sp>
    </p:spTree>
    <p:extLst>
      <p:ext uri="{BB962C8B-B14F-4D97-AF65-F5344CB8AC3E}">
        <p14:creationId xmlns:p14="http://schemas.microsoft.com/office/powerpoint/2010/main" val="1338666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t>
            </a:r>
          </a:p>
          <a:p>
            <a:r>
              <a:rPr lang="en-US" dirty="0"/>
              <a:t>My name is Jesslyn Hendrickson, and I am a second-year medical student with the Medical College of Wisconsin-Central Wisconsin who has partnered with this project to help with education and data analysis. Survey tools were created through Qualtrics for community health workers of the H2N project for both the Hmong and Hispanic communities. They were verbally given to avoid problems with illiteracy and language barriers. Questions examined demographics of respondents, prior influenza or COVID-19 vaccination status, and likelihood of obtaining one or both vaccines prior to outreach. Free response questions were provided to examine reasons of vaccine hesitancy in order to create pertinent educational content. Reported ethnicities, age, and gender of individuals presenting to pop-up clinics as well as the type of vaccine they wished to receive were taken and evaluated for post-outreach vaccination turn out. Analysis was performed by examining collective responses for the Hmong and Hispanic specific surveys with comparative analysis performed between project data and state collected data. More than 350 individuals and 38 groups have been evaluated thus far. </a:t>
            </a:r>
          </a:p>
          <a:p>
            <a:r>
              <a:rPr lang="en-US" dirty="0">
                <a:cs typeface="Calibri"/>
              </a:rPr>
              <a:t>Time: 1:05</a:t>
            </a:r>
          </a:p>
        </p:txBody>
      </p:sp>
      <p:sp>
        <p:nvSpPr>
          <p:cNvPr id="4" name="Slide Number Placeholder 3"/>
          <p:cNvSpPr>
            <a:spLocks noGrp="1"/>
          </p:cNvSpPr>
          <p:nvPr>
            <p:ph type="sldNum" sz="quarter" idx="5"/>
          </p:nvPr>
        </p:nvSpPr>
        <p:spPr/>
        <p:txBody>
          <a:bodyPr/>
          <a:lstStyle/>
          <a:p>
            <a:fld id="{2277FB74-9486-1A4C-9CBE-E12FE1555164}" type="slidenum">
              <a:rPr lang="en-US" smtClean="0"/>
              <a:t>11</a:t>
            </a:fld>
            <a:endParaRPr lang="en-US"/>
          </a:p>
        </p:txBody>
      </p:sp>
    </p:spTree>
    <p:extLst>
      <p:ext uri="{BB962C8B-B14F-4D97-AF65-F5344CB8AC3E}">
        <p14:creationId xmlns:p14="http://schemas.microsoft.com/office/powerpoint/2010/main" val="2560856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a:t>
            </a:r>
          </a:p>
          <a:p>
            <a:r>
              <a:rPr lang="en-US" dirty="0">
                <a:cs typeface="Calibri"/>
              </a:rPr>
              <a:t>Since May 2020, H2N has achieved over 8,000 individual outreach contacts. From these contacts and our surveys, we gathered vital data to better understand our target populations. 40% of our contacts did not have a high school education which was key to know before moving forward with further educational content. With our outreach and educational content, 66% of our contacts felt that the vaccine outreach did impact their decision to get vaccinated. For further qualitative data past our surveys, weekly H2N meetings with community health workers provided additional information about our target communities such as what misinformation and concerns community members were expressing. This allowed H2N to learn current needs of the community, what their information sources were, and what gaps in information still needed to be addressed. </a:t>
            </a:r>
          </a:p>
          <a:p>
            <a:r>
              <a:rPr lang="en-US" dirty="0">
                <a:cs typeface="Calibri"/>
              </a:rPr>
              <a:t>Time: 0:51s</a:t>
            </a:r>
          </a:p>
        </p:txBody>
      </p:sp>
      <p:sp>
        <p:nvSpPr>
          <p:cNvPr id="4" name="Slide Number Placeholder 3"/>
          <p:cNvSpPr>
            <a:spLocks noGrp="1"/>
          </p:cNvSpPr>
          <p:nvPr>
            <p:ph type="sldNum" sz="quarter" idx="5"/>
          </p:nvPr>
        </p:nvSpPr>
        <p:spPr/>
        <p:txBody>
          <a:bodyPr/>
          <a:lstStyle/>
          <a:p>
            <a:fld id="{2277FB74-9486-1A4C-9CBE-E12FE1555164}" type="slidenum">
              <a:rPr lang="en-US" smtClean="0"/>
              <a:t>12</a:t>
            </a:fld>
            <a:endParaRPr lang="en-US"/>
          </a:p>
        </p:txBody>
      </p:sp>
    </p:spTree>
    <p:extLst>
      <p:ext uri="{BB962C8B-B14F-4D97-AF65-F5344CB8AC3E}">
        <p14:creationId xmlns:p14="http://schemas.microsoft.com/office/powerpoint/2010/main" val="374838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a:t>
            </a:r>
            <a:endParaRPr lang="en-US" dirty="0"/>
          </a:p>
          <a:p>
            <a:r>
              <a:rPr lang="en-US" dirty="0"/>
              <a:t>From our free response questions on the surveys, we wanted to investigate reasons why people in the Hmong and Hispanic communities were for or against being vaccinated to better help understand what educational content and outreach we can provide. This word cloud provides the top reasons for choosing to be vaccinated against COVID-19 and influenza, with primary reasons being: protecting their family, protecting their parents, being of older age, and avoiding missing work. </a:t>
            </a:r>
          </a:p>
          <a:p>
            <a:r>
              <a:rPr lang="en-US" dirty="0">
                <a:cs typeface="Calibri" panose="020F0502020204030204"/>
              </a:rPr>
              <a:t>Time: 0:27s</a:t>
            </a:r>
          </a:p>
        </p:txBody>
      </p:sp>
      <p:sp>
        <p:nvSpPr>
          <p:cNvPr id="4" name="Slide Number Placeholder 3"/>
          <p:cNvSpPr>
            <a:spLocks noGrp="1"/>
          </p:cNvSpPr>
          <p:nvPr>
            <p:ph type="sldNum" sz="quarter" idx="5"/>
          </p:nvPr>
        </p:nvSpPr>
        <p:spPr/>
        <p:txBody>
          <a:bodyPr/>
          <a:lstStyle/>
          <a:p>
            <a:fld id="{2277FB74-9486-1A4C-9CBE-E12FE1555164}" type="slidenum">
              <a:rPr lang="en-US" smtClean="0"/>
              <a:t>13</a:t>
            </a:fld>
            <a:endParaRPr lang="en-US"/>
          </a:p>
        </p:txBody>
      </p:sp>
    </p:spTree>
    <p:extLst>
      <p:ext uri="{BB962C8B-B14F-4D97-AF65-F5344CB8AC3E}">
        <p14:creationId xmlns:p14="http://schemas.microsoft.com/office/powerpoint/2010/main" val="1112764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t>
            </a:r>
          </a:p>
          <a:p>
            <a:r>
              <a:rPr lang="en-US" dirty="0"/>
              <a:t>When examining reasons why people did not want to be vaccinated against COVID-19 or influenza, primary reasons included: parents and other family were already vaccinated, fear of a tracker in the vaccine, feeling scared about how new the COVID-19 vaccines were, or being too busy to find or wait for a vaccine. By learning this information from our surveys, we have been able to provide education dispelling myths about trackers in vaccinations as well as provide additional information on places to obtain free vaccines in a safe environment. </a:t>
            </a:r>
          </a:p>
          <a:p>
            <a:r>
              <a:rPr lang="en-US" dirty="0">
                <a:cs typeface="Calibri"/>
              </a:rPr>
              <a:t>Time: 0:32s</a:t>
            </a:r>
          </a:p>
        </p:txBody>
      </p:sp>
      <p:sp>
        <p:nvSpPr>
          <p:cNvPr id="4" name="Slide Number Placeholder 3"/>
          <p:cNvSpPr>
            <a:spLocks noGrp="1"/>
          </p:cNvSpPr>
          <p:nvPr>
            <p:ph type="sldNum" sz="quarter" idx="5"/>
          </p:nvPr>
        </p:nvSpPr>
        <p:spPr/>
        <p:txBody>
          <a:bodyPr/>
          <a:lstStyle/>
          <a:p>
            <a:fld id="{2277FB74-9486-1A4C-9CBE-E12FE1555164}" type="slidenum">
              <a:rPr lang="en-US" smtClean="0"/>
              <a:t>14</a:t>
            </a:fld>
            <a:endParaRPr lang="en-US"/>
          </a:p>
        </p:txBody>
      </p:sp>
    </p:spTree>
    <p:extLst>
      <p:ext uri="{BB962C8B-B14F-4D97-AF65-F5344CB8AC3E}">
        <p14:creationId xmlns:p14="http://schemas.microsoft.com/office/powerpoint/2010/main" val="40024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Recording = 30 seconds</a:t>
            </a:r>
          </a:p>
          <a:p>
            <a:endParaRPr lang="en-US">
              <a:cs typeface="Calibri"/>
            </a:endParaRPr>
          </a:p>
          <a:p>
            <a:r>
              <a:rPr lang="en-US">
                <a:cs typeface="Calibri"/>
              </a:rPr>
              <a:t>Doua Chee </a:t>
            </a:r>
          </a:p>
          <a:p>
            <a:r>
              <a:rPr lang="en-US">
                <a:cs typeface="Calibri"/>
              </a:rPr>
              <a:t>H2N participates in many community events and festivals as we see it is a great way to interact with community members. We have been to the Wausau Juneteenth celebration, Hmong Wausau Festival, and the Hispanic Festival. At these events we interact with attendees and provide COVID-19 prevention tips and information in Spanish, Hmong and English along with other assistance that they may need such as rent, food, health insurance and more. </a:t>
            </a:r>
          </a:p>
        </p:txBody>
      </p:sp>
      <p:sp>
        <p:nvSpPr>
          <p:cNvPr id="4" name="Slide Number Placeholder 3"/>
          <p:cNvSpPr>
            <a:spLocks noGrp="1"/>
          </p:cNvSpPr>
          <p:nvPr>
            <p:ph type="sldNum" sz="quarter" idx="5"/>
          </p:nvPr>
        </p:nvSpPr>
        <p:spPr/>
        <p:txBody>
          <a:bodyPr/>
          <a:lstStyle/>
          <a:p>
            <a:fld id="{2277FB74-9486-1A4C-9CBE-E12FE1555164}" type="slidenum">
              <a:rPr lang="en-US" smtClean="0"/>
              <a:t>15</a:t>
            </a:fld>
            <a:endParaRPr lang="en-US"/>
          </a:p>
        </p:txBody>
      </p:sp>
    </p:spTree>
    <p:extLst>
      <p:ext uri="{BB962C8B-B14F-4D97-AF65-F5344CB8AC3E}">
        <p14:creationId xmlns:p14="http://schemas.microsoft.com/office/powerpoint/2010/main" val="254246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Recording = 0:52 minutes</a:t>
            </a:r>
          </a:p>
          <a:p>
            <a:endParaRPr lang="en-US"/>
          </a:p>
          <a:p>
            <a:r>
              <a:rPr lang="en-US"/>
              <a:t>Mariana</a:t>
            </a:r>
          </a:p>
          <a:p>
            <a:endParaRPr lang="en-US"/>
          </a:p>
          <a:p>
            <a:r>
              <a:rPr lang="en-US"/>
              <a:t>These are other Impacts of H2N working with Hmong and Hispanic Communities.</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have been assisting local Health Departments playing a critical role in frontline health information outreach, trust-building, COVID testing, and contact tracing with the most vulnerable populations. We are building community awareness and dispelling myths.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Within the team we had two Hmong and one Hispanic CHWs become certified as </a:t>
            </a:r>
            <a:r>
              <a:rPr lang="en-US">
                <a:solidFill>
                  <a:schemeClr val="accent1">
                    <a:lumMod val="50000"/>
                  </a:schemeClr>
                </a:solidFill>
                <a:latin typeface="Arial Narrow"/>
              </a:rPr>
              <a:t>Health insurance Navigators in partnership with Covering Wisconsin. These individuals help our communities accessing to health insurance through the Marketplace, Medicaid, BadgerCare and helping people to navigate the complex health systems.</a:t>
            </a:r>
            <a:endParaRPr lang="en-US"/>
          </a:p>
          <a:p>
            <a:endParaRPr lang="en-US"/>
          </a:p>
          <a:p>
            <a:r>
              <a:rPr lang="en-US"/>
              <a:t> </a:t>
            </a:r>
          </a:p>
        </p:txBody>
      </p:sp>
      <p:sp>
        <p:nvSpPr>
          <p:cNvPr id="4" name="Slide Number Placeholder 3"/>
          <p:cNvSpPr>
            <a:spLocks noGrp="1"/>
          </p:cNvSpPr>
          <p:nvPr>
            <p:ph type="sldNum" sz="quarter" idx="5"/>
          </p:nvPr>
        </p:nvSpPr>
        <p:spPr/>
        <p:txBody>
          <a:bodyPr/>
          <a:lstStyle/>
          <a:p>
            <a:fld id="{2277FB74-9486-1A4C-9CBE-E12FE1555164}" type="slidenum">
              <a:rPr lang="en-US" smtClean="0"/>
              <a:t>16</a:t>
            </a:fld>
            <a:endParaRPr lang="en-US"/>
          </a:p>
        </p:txBody>
      </p:sp>
    </p:spTree>
    <p:extLst>
      <p:ext uri="{BB962C8B-B14F-4D97-AF65-F5344CB8AC3E}">
        <p14:creationId xmlns:p14="http://schemas.microsoft.com/office/powerpoint/2010/main" val="377173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t>
            </a:r>
          </a:p>
          <a:p>
            <a:r>
              <a:rPr lang="en-US" dirty="0"/>
              <a:t>With the help of our community health workers, individuals have had assistance in registering to obtain vaccinations. We have been able to provide this help through being present at local farms, community centers, festivals, churches, and more as well as providing further education on the vaccines while at these locations. With our outreach and education from October 2020 to now, the H2N project has directly helped administer more than 600 Influenza vaccines. We have also helped to provide more than 1200 COVID-19 vaccinations with the primary groups coming to our pop-up clinics including the Hmong and Hispanic communities. </a:t>
            </a:r>
          </a:p>
          <a:p>
            <a:r>
              <a:rPr lang="en-US" dirty="0">
                <a:cs typeface="Calibri"/>
              </a:rPr>
              <a:t>Time: 0.37</a:t>
            </a:r>
          </a:p>
          <a:p>
            <a:endParaRPr lang="en-US" dirty="0">
              <a:latin typeface="Calibri" panose="020F0502020204030204"/>
              <a:cs typeface="Calibri"/>
            </a:endParaRPr>
          </a:p>
        </p:txBody>
      </p:sp>
      <p:sp>
        <p:nvSpPr>
          <p:cNvPr id="4" name="Slide Number Placeholder 3"/>
          <p:cNvSpPr>
            <a:spLocks noGrp="1"/>
          </p:cNvSpPr>
          <p:nvPr>
            <p:ph type="sldNum" sz="quarter" idx="5"/>
          </p:nvPr>
        </p:nvSpPr>
        <p:spPr/>
        <p:txBody>
          <a:bodyPr/>
          <a:lstStyle/>
          <a:p>
            <a:fld id="{2277FB74-9486-1A4C-9CBE-E12FE1555164}" type="slidenum">
              <a:rPr lang="en-US" smtClean="0"/>
              <a:t>17</a:t>
            </a:fld>
            <a:endParaRPr lang="en-US"/>
          </a:p>
        </p:txBody>
      </p:sp>
    </p:spTree>
    <p:extLst>
      <p:ext uri="{BB962C8B-B14F-4D97-AF65-F5344CB8AC3E}">
        <p14:creationId xmlns:p14="http://schemas.microsoft.com/office/powerpoint/2010/main" val="2646142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t>
            </a:r>
          </a:p>
          <a:p>
            <a:r>
              <a:rPr lang="en-US" dirty="0"/>
              <a:t>Comparing our results to state data, outreach through this project has been effective in improving vaccination in the Hmong and Hispanic communities for obtaining at least one dose of the COVID-19 vaccine, closer to the state average of 64%. This information displays the total population for Marathon County receiving at least one dose of the COVID-19 vaccine, which was the starting point of this project. There is still much work to be done as there is a substantial difference between vaccination rates for children compared to adults and improving further on the Hmong and Hispanic vaccine rates. </a:t>
            </a:r>
          </a:p>
          <a:p>
            <a:r>
              <a:rPr lang="en-US" dirty="0">
                <a:cs typeface="Calibri"/>
              </a:rPr>
              <a:t>Time: 0.34s</a:t>
            </a:r>
          </a:p>
        </p:txBody>
      </p:sp>
      <p:sp>
        <p:nvSpPr>
          <p:cNvPr id="4" name="Slide Number Placeholder 3"/>
          <p:cNvSpPr>
            <a:spLocks noGrp="1"/>
          </p:cNvSpPr>
          <p:nvPr>
            <p:ph type="sldNum" sz="quarter" idx="5"/>
          </p:nvPr>
        </p:nvSpPr>
        <p:spPr/>
        <p:txBody>
          <a:bodyPr/>
          <a:lstStyle/>
          <a:p>
            <a:fld id="{2277FB74-9486-1A4C-9CBE-E12FE1555164}" type="slidenum">
              <a:rPr lang="en-US" smtClean="0"/>
              <a:t>18</a:t>
            </a:fld>
            <a:endParaRPr lang="en-US"/>
          </a:p>
        </p:txBody>
      </p:sp>
    </p:spTree>
    <p:extLst>
      <p:ext uri="{BB962C8B-B14F-4D97-AF65-F5344CB8AC3E}">
        <p14:creationId xmlns:p14="http://schemas.microsoft.com/office/powerpoint/2010/main" val="205090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Jess</a:t>
            </a:r>
            <a:endParaRPr lang="en-US" dirty="0"/>
          </a:p>
          <a:p>
            <a:r>
              <a:rPr lang="en-US" dirty="0"/>
              <a:t>Another focal point of this project has been providing outreach to rural populations. Looking at Clark County, which is a more rural counted located just west of Marathon County, there is a drastic difference in COVID-19 vaccination rates for the completed series with a total percent vaccinated sitting at 36.4%. This is compared to 56.2% in Marathon County and the Wisconsin average of 60.6%. There is still much work needed to be done in these rural populations.</a:t>
            </a:r>
          </a:p>
          <a:p>
            <a:r>
              <a:rPr lang="en-US" dirty="0">
                <a:cs typeface="Calibri"/>
              </a:rPr>
              <a:t>Time: 0.32s</a:t>
            </a:r>
          </a:p>
        </p:txBody>
      </p:sp>
      <p:sp>
        <p:nvSpPr>
          <p:cNvPr id="4" name="Slide Number Placeholder 3"/>
          <p:cNvSpPr>
            <a:spLocks noGrp="1"/>
          </p:cNvSpPr>
          <p:nvPr>
            <p:ph type="sldNum" sz="quarter" idx="5"/>
          </p:nvPr>
        </p:nvSpPr>
        <p:spPr/>
        <p:txBody>
          <a:bodyPr/>
          <a:lstStyle/>
          <a:p>
            <a:fld id="{2277FB74-9486-1A4C-9CBE-E12FE1555164}" type="slidenum">
              <a:rPr lang="en-US" smtClean="0"/>
              <a:t>19</a:t>
            </a:fld>
            <a:endParaRPr lang="en-US"/>
          </a:p>
        </p:txBody>
      </p:sp>
    </p:spTree>
    <p:extLst>
      <p:ext uri="{BB962C8B-B14F-4D97-AF65-F5344CB8AC3E}">
        <p14:creationId xmlns:p14="http://schemas.microsoft.com/office/powerpoint/2010/main" val="276472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nothing to disclose</a:t>
            </a:r>
          </a:p>
        </p:txBody>
      </p:sp>
      <p:sp>
        <p:nvSpPr>
          <p:cNvPr id="4" name="Slide Number Placeholder 3"/>
          <p:cNvSpPr>
            <a:spLocks noGrp="1"/>
          </p:cNvSpPr>
          <p:nvPr>
            <p:ph type="sldNum" sz="quarter" idx="5"/>
          </p:nvPr>
        </p:nvSpPr>
        <p:spPr/>
        <p:txBody>
          <a:bodyPr/>
          <a:lstStyle/>
          <a:p>
            <a:fld id="{2277FB74-9486-1A4C-9CBE-E12FE1555164}" type="slidenum">
              <a:rPr lang="en-US" smtClean="0"/>
              <a:t>2</a:t>
            </a:fld>
            <a:endParaRPr lang="en-US"/>
          </a:p>
        </p:txBody>
      </p:sp>
    </p:spTree>
    <p:extLst>
      <p:ext uri="{BB962C8B-B14F-4D97-AF65-F5344CB8AC3E}">
        <p14:creationId xmlns:p14="http://schemas.microsoft.com/office/powerpoint/2010/main" val="1859990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a:t>
            </a:r>
          </a:p>
          <a:p>
            <a:r>
              <a:rPr lang="en-US" dirty="0"/>
              <a:t>The H2N project has provided numerous opportunities to help these communities. By having members of the community be our trusted messengers and being actively engaged within these communities, we have been able to build trust. Not only have these community health workers been able to help with vaccinations and education, but also through assisting their communities with finding and signing up for health insurance, addressing food insecurities, rent assistance, and so much more. The community health workers have been vital members for gaining trust and are the life source of this project. </a:t>
            </a:r>
          </a:p>
          <a:p>
            <a:r>
              <a:rPr lang="en-US" dirty="0"/>
              <a:t>As a medical student, I have learned immense amount about public health, and the amount of work through active listening and community engagement it can take to gain trust in your own community. Not only have I been able to work on patient education and administering vaccines, but I have been able to collaborate with many other members of the medical team including county health workers and pharmacists. Learning more about the many roles members of the medical team play in a community has opened my eyes to what it takes to be a leader in the community you serve. I would hope that continued medical student involvement with the H2N team will propel this project into a broader scope of community involvement and engagement for the Hmong and Hispanic communities of Central Wisconsin. </a:t>
            </a:r>
          </a:p>
          <a:p>
            <a:r>
              <a:rPr lang="en-US" dirty="0">
                <a:cs typeface="Calibri"/>
              </a:rPr>
              <a:t>Time: 1.17s</a:t>
            </a:r>
          </a:p>
        </p:txBody>
      </p:sp>
      <p:sp>
        <p:nvSpPr>
          <p:cNvPr id="4" name="Slide Number Placeholder 3"/>
          <p:cNvSpPr>
            <a:spLocks noGrp="1"/>
          </p:cNvSpPr>
          <p:nvPr>
            <p:ph type="sldNum" sz="quarter" idx="5"/>
          </p:nvPr>
        </p:nvSpPr>
        <p:spPr/>
        <p:txBody>
          <a:bodyPr/>
          <a:lstStyle/>
          <a:p>
            <a:fld id="{2277FB74-9486-1A4C-9CBE-E12FE1555164}" type="slidenum">
              <a:rPr lang="en-US" smtClean="0"/>
              <a:t>20</a:t>
            </a:fld>
            <a:endParaRPr lang="en-US"/>
          </a:p>
        </p:txBody>
      </p:sp>
    </p:spTree>
    <p:extLst>
      <p:ext uri="{BB962C8B-B14F-4D97-AF65-F5344CB8AC3E}">
        <p14:creationId xmlns:p14="http://schemas.microsoft.com/office/powerpoint/2010/main" val="3314533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Recording = 1:15 minutes</a:t>
            </a:r>
          </a:p>
          <a:p>
            <a:endParaRPr lang="en-US"/>
          </a:p>
          <a:p>
            <a:r>
              <a:rPr lang="en-US"/>
              <a:t>Doua Chee</a:t>
            </a:r>
            <a:endParaRPr lang="en-US">
              <a:cs typeface="Calibri"/>
            </a:endParaRPr>
          </a:p>
          <a:p>
            <a:endParaRPr lang="en-US">
              <a:cs typeface="Calibri"/>
            </a:endParaRPr>
          </a:p>
          <a:p>
            <a:r>
              <a:rPr lang="en-US"/>
              <a:t>Continuing on with the lesson's learned, some of them include the importance of minority voices in healthcare and health policy decision-making. H2N communicates directly and collaborates with many local health systems and in doing so little by little we are seeing changes in access to healthcare and resources. For example, we are able to provide FREE flu shots provided by the health system to the community who otherwise wouldn't be able to afford it. Additionally, another take-a-way from my time as a community health worker is that in order for the communities, we work with to focus on their health, H2N needs to address basic needs. It’s difficult for families to focus on health if they're struggling with other things such as paying for rent, putting food on the table and more. Again, it's crucial to meet the communities where they are at. A lot of the vaccination clinics we do, we make sure the process is easy with little to no obstacles. For example, we don't require pre-registration and often hold the clinics in the community where they usually convene. Other lessons include: using different communication methods and platforms, understanding the communities knowledge, attitudes and behaviors, and their healthcare status and insurance access. </a:t>
            </a:r>
            <a:endParaRPr lang="en-US">
              <a:cs typeface="Calibri"/>
            </a:endParaRPr>
          </a:p>
        </p:txBody>
      </p:sp>
      <p:sp>
        <p:nvSpPr>
          <p:cNvPr id="4" name="Slide Number Placeholder 3"/>
          <p:cNvSpPr>
            <a:spLocks noGrp="1"/>
          </p:cNvSpPr>
          <p:nvPr>
            <p:ph type="sldNum" sz="quarter" idx="5"/>
          </p:nvPr>
        </p:nvSpPr>
        <p:spPr/>
        <p:txBody>
          <a:bodyPr/>
          <a:lstStyle/>
          <a:p>
            <a:fld id="{2277FB74-9486-1A4C-9CBE-E12FE1555164}" type="slidenum">
              <a:rPr lang="en-US" smtClean="0"/>
              <a:t>21</a:t>
            </a:fld>
            <a:endParaRPr lang="en-US"/>
          </a:p>
        </p:txBody>
      </p:sp>
    </p:spTree>
    <p:extLst>
      <p:ext uri="{BB962C8B-B14F-4D97-AF65-F5344CB8AC3E}">
        <p14:creationId xmlns:p14="http://schemas.microsoft.com/office/powerpoint/2010/main" val="4023524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Recording = 0:55 minutes</a:t>
            </a:r>
          </a:p>
          <a:p>
            <a:endParaRPr lang="en-US" dirty="0"/>
          </a:p>
          <a:p>
            <a:endParaRPr lang="en-US" dirty="0"/>
          </a:p>
          <a:p>
            <a:r>
              <a:rPr lang="en-US" dirty="0"/>
              <a:t>Mariana: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dirty="0">
                <a:solidFill>
                  <a:schemeClr val="accent1">
                    <a:lumMod val="50000"/>
                  </a:schemeClr>
                </a:solidFill>
                <a:latin typeface="Arial"/>
                <a:cs typeface="Arial"/>
              </a:rPr>
              <a:t>We will continue coordinating COVID, flu vaccine pop-up clinics, and e</a:t>
            </a:r>
            <a:r>
              <a:rPr lang="en-US" sz="4000" dirty="0">
                <a:solidFill>
                  <a:schemeClr val="accent1">
                    <a:lumMod val="50000"/>
                  </a:schemeClr>
                </a:solidFill>
                <a:latin typeface="Arial"/>
                <a:cs typeface="Arial"/>
              </a:rPr>
              <a:t>ducational events in collaboration with other local community organizations and health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We are working with the state addressing issues promptly at the decision-making table to be better prepared to help everyone.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working on Mental Health projects to help our communities addressing these issues and ways to cope in a better way.</a:t>
            </a:r>
          </a:p>
          <a:p>
            <a:r>
              <a:rPr lang="en-US" dirty="0"/>
              <a:t>H2N added to its team a Case manager to help with all the challenging requests that our community has. </a:t>
            </a:r>
          </a:p>
          <a:p>
            <a:r>
              <a:rPr lang="en-US" dirty="0"/>
              <a:t>We are extending service to the Hispanic community through the AHA. </a:t>
            </a:r>
          </a:p>
          <a:p>
            <a:r>
              <a:rPr lang="en-US" dirty="0">
                <a:cs typeface="Calibri"/>
              </a:rPr>
              <a:t>And more planned. </a:t>
            </a:r>
          </a:p>
        </p:txBody>
      </p:sp>
      <p:sp>
        <p:nvSpPr>
          <p:cNvPr id="4" name="Slide Number Placeholder 3"/>
          <p:cNvSpPr>
            <a:spLocks noGrp="1"/>
          </p:cNvSpPr>
          <p:nvPr>
            <p:ph type="sldNum" sz="quarter" idx="5"/>
          </p:nvPr>
        </p:nvSpPr>
        <p:spPr/>
        <p:txBody>
          <a:bodyPr/>
          <a:lstStyle/>
          <a:p>
            <a:fld id="{2277FB74-9486-1A4C-9CBE-E12FE1555164}" type="slidenum">
              <a:rPr lang="en-US" smtClean="0"/>
              <a:t>22</a:t>
            </a:fld>
            <a:endParaRPr lang="en-US"/>
          </a:p>
        </p:txBody>
      </p:sp>
    </p:spTree>
    <p:extLst>
      <p:ext uri="{BB962C8B-B14F-4D97-AF65-F5344CB8AC3E}">
        <p14:creationId xmlns:p14="http://schemas.microsoft.com/office/powerpoint/2010/main" val="1369063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H2N has helped fill an important void that existed. In recent years, public health has been seriously underfunded, particularly for outreach to vulnerable populations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dirty="0"/>
              <a:t>this CHW model has been nimble/adaptable, trusted and effective. Unfortunately, Health Depts have been navigating politics, government bureaucracies often move slowly</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en-US" dirty="0"/>
              <a:t>We are providing the direct services to Hmong and Hispanic communities that health departments, health systems and resource agencies have not been able to reach because </a:t>
            </a:r>
            <a:r>
              <a:rPr lang="en-US" b="1" i="0" dirty="0">
                <a:solidFill>
                  <a:srgbClr val="000000"/>
                </a:solidFill>
                <a:effectLst/>
                <a:latin typeface="Times New Roman" panose="02020603050405020304" pitchFamily="18" charset="0"/>
              </a:rPr>
              <a:t>Social Determinants of Health are Intertwined with COVID-19 Prevention and mitigation</a:t>
            </a:r>
            <a:endParaRPr lang="en-US" dirty="0"/>
          </a:p>
          <a:p>
            <a:pPr marL="742950" lvl="1" indent="-285750">
              <a:buChar char="•"/>
            </a:pPr>
            <a:r>
              <a:rPr lang="en-US" dirty="0"/>
              <a:t>the CHW model can be applied to impact many different health and </a:t>
            </a:r>
            <a:r>
              <a:rPr lang="en-US" dirty="0" err="1"/>
              <a:t>SDoH</a:t>
            </a:r>
            <a:r>
              <a:rPr lang="en-US" dirty="0"/>
              <a:t> issues</a:t>
            </a:r>
          </a:p>
          <a:p>
            <a:pPr marL="742950" lvl="1" indent="-285750">
              <a:buChar char="•"/>
            </a:pPr>
            <a:r>
              <a:rPr lang="en-US" b="1" i="0" dirty="0">
                <a:solidFill>
                  <a:srgbClr val="000000"/>
                </a:solidFill>
                <a:effectLst/>
                <a:latin typeface="Times New Roman" panose="02020603050405020304" pitchFamily="18" charset="0"/>
              </a:rPr>
              <a:t>Personal Relationships Initiate and Sustain Action</a:t>
            </a:r>
          </a:p>
          <a:p>
            <a:pPr marL="742950" lvl="1" indent="-285750">
              <a:buChar char="•"/>
            </a:pPr>
            <a:r>
              <a:rPr lang="en-US" dirty="0"/>
              <a:t>Bringing voices to the table and empowerment have been emphasized</a:t>
            </a:r>
          </a:p>
          <a:p>
            <a:pPr marL="742950" lvl="1" indent="-285750">
              <a:buChar char="•"/>
            </a:pPr>
            <a:r>
              <a:rPr lang="en-US" dirty="0"/>
              <a:t>The project has aided in capacity building for HAC and Hispanic outreach/services and it is envisioned that this CHW model will eventually live in these CBOs.</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2277FB74-9486-1A4C-9CBE-E12FE1555164}" type="slidenum">
              <a:rPr lang="en-US" smtClean="0"/>
              <a:t>23</a:t>
            </a:fld>
            <a:endParaRPr lang="en-US"/>
          </a:p>
        </p:txBody>
      </p:sp>
    </p:spTree>
    <p:extLst>
      <p:ext uri="{BB962C8B-B14F-4D97-AF65-F5344CB8AC3E}">
        <p14:creationId xmlns:p14="http://schemas.microsoft.com/office/powerpoint/2010/main" val="3536869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Paying CHWs for the important work that they do is paramount. Initially we cobbled small private funding sources together and literally did not know if we would be able to exist from month to month. We subsequently have received funding through… </a:t>
            </a:r>
          </a:p>
        </p:txBody>
      </p:sp>
      <p:sp>
        <p:nvSpPr>
          <p:cNvPr id="4" name="Slide Number Placeholder 3"/>
          <p:cNvSpPr>
            <a:spLocks noGrp="1"/>
          </p:cNvSpPr>
          <p:nvPr>
            <p:ph type="sldNum" sz="quarter" idx="5"/>
          </p:nvPr>
        </p:nvSpPr>
        <p:spPr/>
        <p:txBody>
          <a:bodyPr/>
          <a:lstStyle/>
          <a:p>
            <a:fld id="{2277FB74-9486-1A4C-9CBE-E12FE1555164}" type="slidenum">
              <a:rPr lang="en-US" smtClean="0"/>
              <a:t>24</a:t>
            </a:fld>
            <a:endParaRPr lang="en-US"/>
          </a:p>
        </p:txBody>
      </p:sp>
    </p:spTree>
    <p:extLst>
      <p:ext uri="{BB962C8B-B14F-4D97-AF65-F5344CB8AC3E}">
        <p14:creationId xmlns:p14="http://schemas.microsoft.com/office/powerpoint/2010/main" val="221352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our contact information</a:t>
            </a:r>
          </a:p>
        </p:txBody>
      </p:sp>
      <p:sp>
        <p:nvSpPr>
          <p:cNvPr id="4" name="Slide Number Placeholder 3"/>
          <p:cNvSpPr>
            <a:spLocks noGrp="1"/>
          </p:cNvSpPr>
          <p:nvPr>
            <p:ph type="sldNum" sz="quarter" idx="5"/>
          </p:nvPr>
        </p:nvSpPr>
        <p:spPr/>
        <p:txBody>
          <a:bodyPr/>
          <a:lstStyle/>
          <a:p>
            <a:fld id="{2277FB74-9486-1A4C-9CBE-E12FE1555164}" type="slidenum">
              <a:rPr lang="en-US" smtClean="0"/>
              <a:t>25</a:t>
            </a:fld>
            <a:endParaRPr lang="en-US"/>
          </a:p>
        </p:txBody>
      </p:sp>
    </p:spTree>
    <p:extLst>
      <p:ext uri="{BB962C8B-B14F-4D97-AF65-F5344CB8AC3E}">
        <p14:creationId xmlns:p14="http://schemas.microsoft.com/office/powerpoint/2010/main" val="299298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session, participants will be able to:</a:t>
            </a:r>
          </a:p>
        </p:txBody>
      </p:sp>
      <p:sp>
        <p:nvSpPr>
          <p:cNvPr id="4" name="Slide Number Placeholder 3"/>
          <p:cNvSpPr>
            <a:spLocks noGrp="1"/>
          </p:cNvSpPr>
          <p:nvPr>
            <p:ph type="sldNum" sz="quarter" idx="5"/>
          </p:nvPr>
        </p:nvSpPr>
        <p:spPr/>
        <p:txBody>
          <a:bodyPr/>
          <a:lstStyle/>
          <a:p>
            <a:fld id="{2277FB74-9486-1A4C-9CBE-E12FE1555164}" type="slidenum">
              <a:rPr lang="en-US" smtClean="0"/>
              <a:t>3</a:t>
            </a:fld>
            <a:endParaRPr lang="en-US"/>
          </a:p>
        </p:txBody>
      </p:sp>
    </p:spTree>
    <p:extLst>
      <p:ext uri="{BB962C8B-B14F-4D97-AF65-F5344CB8AC3E}">
        <p14:creationId xmlns:p14="http://schemas.microsoft.com/office/powerpoint/2010/main" val="2263107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backbone organizations for H2N are the Wisconsin Institute for Public Policy and Service, the MCW-CW, and the Hmong American Center, all based in Wausau, WI, several hours north of Wisconsin’s major population centers. The project covers an 8 county, mostly rural region in central Wisconsin. This area has seen major demographic shifts over the past 40 years. Marathon County was 99.8% white in 1975. According to the most recent census data, there are approximately 12,000 Hmong and 12,000 Hispanic people in the H2N project area. Wausau is now 12% Hmong, the highest per capita Hmong population in Wisconsin. Largely due to a growing population of Hispanic farm and food processing workers, over half of the students in one rural school district are Hispanic.</a:t>
            </a:r>
          </a:p>
          <a:p>
            <a:endParaRPr lang="en-US" dirty="0">
              <a:cs typeface="Calibri"/>
            </a:endParaRPr>
          </a:p>
          <a:p>
            <a:r>
              <a:rPr lang="en-US" dirty="0">
                <a:cs typeface="Calibri"/>
              </a:rPr>
              <a:t>H2N developed organically at the onset of the pandemic in response to community partner concern that COVID-19 messaging was not reaching local Hmong and Hispanic populations in our area. </a:t>
            </a:r>
          </a:p>
        </p:txBody>
      </p:sp>
      <p:sp>
        <p:nvSpPr>
          <p:cNvPr id="4" name="Slide Number Placeholder 3"/>
          <p:cNvSpPr>
            <a:spLocks noGrp="1"/>
          </p:cNvSpPr>
          <p:nvPr>
            <p:ph type="sldNum" sz="quarter" idx="5"/>
          </p:nvPr>
        </p:nvSpPr>
        <p:spPr/>
        <p:txBody>
          <a:bodyPr/>
          <a:lstStyle/>
          <a:p>
            <a:fld id="{2277FB74-9486-1A4C-9CBE-E12FE1555164}" type="slidenum">
              <a:rPr lang="en-US" smtClean="0"/>
              <a:t>4</a:t>
            </a:fld>
            <a:endParaRPr lang="en-US"/>
          </a:p>
        </p:txBody>
      </p:sp>
    </p:spTree>
    <p:extLst>
      <p:ext uri="{BB962C8B-B14F-4D97-AF65-F5344CB8AC3E}">
        <p14:creationId xmlns:p14="http://schemas.microsoft.com/office/powerpoint/2010/main" val="373083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initial focus was on communication. Partners set out to develop a model to facilitate bi-directional communication between public health/health systems/resource agencies and Hmong and Hispanic communities through Community Coordinators and networks of CHWs. The CCs recruited CHWs from different geographic locations, occupations and social circles. The CHWs are the eyes, ears and mouth for their communities, and in turn, these trusted messengers could deliver information to their communities. Very quickly many unmet basic needs were discovered, and the CHWs also became hands for their communities. The WIPPS and MCW-CW brought partners together and facilitated collation and dissemination of information and organized the meeting structure. </a:t>
            </a:r>
          </a:p>
        </p:txBody>
      </p:sp>
      <p:sp>
        <p:nvSpPr>
          <p:cNvPr id="4" name="Slide Number Placeholder 3"/>
          <p:cNvSpPr>
            <a:spLocks noGrp="1"/>
          </p:cNvSpPr>
          <p:nvPr>
            <p:ph type="sldNum" sz="quarter" idx="5"/>
          </p:nvPr>
        </p:nvSpPr>
        <p:spPr/>
        <p:txBody>
          <a:bodyPr/>
          <a:lstStyle/>
          <a:p>
            <a:fld id="{2277FB74-9486-1A4C-9CBE-E12FE1555164}" type="slidenum">
              <a:rPr lang="en-US" smtClean="0"/>
              <a:t>5</a:t>
            </a:fld>
            <a:endParaRPr lang="en-US"/>
          </a:p>
        </p:txBody>
      </p:sp>
    </p:spTree>
    <p:extLst>
      <p:ext uri="{BB962C8B-B14F-4D97-AF65-F5344CB8AC3E}">
        <p14:creationId xmlns:p14="http://schemas.microsoft.com/office/powerpoint/2010/main" val="1408399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Recording = 3 minutes</a:t>
            </a:r>
          </a:p>
          <a:p>
            <a:endParaRPr lang="en-US"/>
          </a:p>
          <a:p>
            <a:r>
              <a:rPr lang="en-US"/>
              <a:t>Hi everyone, my name is Doua Chee Xiong and I am an intern for H2N and will also be an incoming medical student at UW SMPH this coming fall. </a:t>
            </a:r>
            <a:r>
              <a:rPr lang="en-US">
                <a:cs typeface="Calibri"/>
              </a:rPr>
              <a:t> </a:t>
            </a:r>
            <a:r>
              <a:rPr lang="en-US"/>
              <a:t>Hello everyone, my name is Mariana Savela and I am a Hispanic Community Coordinator with H2N and a Certified Health Navigator with Covering WI.</a:t>
            </a:r>
            <a:endParaRPr lang="en-US">
              <a:cs typeface="Calibri" panose="020F0502020204030204"/>
            </a:endParaRPr>
          </a:p>
          <a:p>
            <a:endParaRPr lang="en-US">
              <a:cs typeface="Calibri" panose="020F0502020204030204"/>
            </a:endParaRPr>
          </a:p>
          <a:p>
            <a:r>
              <a:rPr lang="en-US">
                <a:cs typeface="Calibri" panose="020F0502020204030204"/>
              </a:rPr>
              <a:t>On this slide we want to talk more about the communities we work with. We’ve seen that immigrant communities are vulnerable to negative health, educational and economic impacts of COVID-19 due to various barriers. Because of this, one strength of our project has been working together to address barriers to health equity seen in both communities. Mariana and I are going to provide examples for the list on the slide. </a:t>
            </a:r>
            <a:endParaRPr lang="en-US" u="sng">
              <a:cs typeface="Calibri" panose="020F0502020204030204"/>
            </a:endParaRPr>
          </a:p>
          <a:p>
            <a:pPr marL="171450" indent="-171450">
              <a:buFont typeface="Arial"/>
              <a:buChar char="•"/>
            </a:pPr>
            <a:r>
              <a:rPr lang="en-US" u="sng"/>
              <a:t>Language and literacy D</a:t>
            </a:r>
          </a:p>
          <a:p>
            <a:pPr lvl="1" indent="-171450">
              <a:buFont typeface="Arial"/>
              <a:buChar char="•"/>
            </a:pPr>
            <a:r>
              <a:rPr lang="en-US">
                <a:cs typeface="Calibri"/>
              </a:rPr>
              <a:t>Within the Hmong and Hispanic communities, we see that there is a lower level of literacy and as community health workers we have to put more effort into explaining information.</a:t>
            </a:r>
          </a:p>
          <a:p>
            <a:pPr marL="171450" indent="-171450">
              <a:buFont typeface="Arial"/>
              <a:buChar char="•"/>
            </a:pPr>
            <a:r>
              <a:rPr lang="en-US" u="sng"/>
              <a:t>Cultural differences M</a:t>
            </a:r>
            <a:endParaRPr lang="en-US" u="sng">
              <a:cs typeface="Calibri" panose="020F0502020204030204"/>
            </a:endParaRPr>
          </a:p>
          <a:p>
            <a:pPr lvl="1" indent="-171450">
              <a:buFont typeface="Arial"/>
              <a:buChar char="•"/>
            </a:pPr>
            <a:r>
              <a:rPr lang="en-US">
                <a:cs typeface="Calibri" panose="020F0502020204030204"/>
              </a:rPr>
              <a:t>Both </a:t>
            </a:r>
            <a:r>
              <a:rPr lang="en-US"/>
              <a:t>communities don't openly talk about mental health due to religion and stigma and therefore do not recognize the negative mental health impacts due to COVID-19.</a:t>
            </a:r>
          </a:p>
          <a:p>
            <a:pPr marL="171450" indent="-171450">
              <a:buFont typeface="Arial"/>
              <a:buChar char="•"/>
            </a:pPr>
            <a:r>
              <a:rPr lang="en-US" u="sng"/>
              <a:t>Racism B</a:t>
            </a:r>
            <a:endParaRPr lang="en-US" u="sng">
              <a:cs typeface="Calibri" panose="020F0502020204030204"/>
            </a:endParaRPr>
          </a:p>
          <a:p>
            <a:pPr marL="914400" lvl="1" indent="-171450">
              <a:buFont typeface="Arial"/>
              <a:buChar char="•"/>
            </a:pPr>
            <a:r>
              <a:rPr lang="en-US">
                <a:cs typeface="Calibri" panose="020F0502020204030204"/>
              </a:rPr>
              <a:t>Hmong: There has been an increasing amount of anti-Asian hate since the pandemic that has led to distrust.</a:t>
            </a:r>
          </a:p>
          <a:p>
            <a:pPr marL="914400" lvl="1" indent="-171450">
              <a:buFont typeface="Arial"/>
              <a:buChar char="•"/>
            </a:pPr>
            <a:r>
              <a:rPr lang="en-US">
                <a:cs typeface="Calibri" panose="020F0502020204030204"/>
              </a:rPr>
              <a:t>Hispanic: For the Hispanic community, work places are one of the most common to see injustices and being treated differently.</a:t>
            </a:r>
          </a:p>
          <a:p>
            <a:pPr marL="171450" indent="-171450">
              <a:buFont typeface="Arial"/>
              <a:buChar char="•"/>
            </a:pPr>
            <a:r>
              <a:rPr lang="en-US" u="sng"/>
              <a:t>Poverty D</a:t>
            </a:r>
            <a:endParaRPr lang="en-US" u="sng">
              <a:cs typeface="Calibri" panose="020F0502020204030204"/>
            </a:endParaRPr>
          </a:p>
          <a:p>
            <a:pPr marL="914400" lvl="1" indent="-171450">
              <a:buFont typeface="Arial"/>
              <a:buChar char="•"/>
            </a:pPr>
            <a:r>
              <a:rPr lang="en-US">
                <a:cs typeface="Calibri" panose="020F0502020204030204"/>
              </a:rPr>
              <a:t>A lot of Hmong elders are unable to provide for themselves and rely a lot on government assistance. In addition, due to the level of education and language barriers the </a:t>
            </a:r>
            <a:r>
              <a:rPr lang="en-US" err="1">
                <a:cs typeface="Calibri" panose="020F0502020204030204"/>
              </a:rPr>
              <a:t>hispanic</a:t>
            </a:r>
            <a:r>
              <a:rPr lang="en-US">
                <a:cs typeface="Calibri" panose="020F0502020204030204"/>
              </a:rPr>
              <a:t> community receive low wages and little benefits.</a:t>
            </a:r>
          </a:p>
          <a:p>
            <a:pPr marL="285750" lvl="0" indent="0">
              <a:buFont typeface="Arial"/>
              <a:buNone/>
            </a:pPr>
            <a:r>
              <a:rPr lang="en-US" u="sng"/>
              <a:t>Resource distribution through “usual channels” is often not equitable M</a:t>
            </a:r>
            <a:endParaRPr lang="en-US" u="sng">
              <a:cs typeface="Calibri" panose="020F0502020204030204"/>
            </a:endParaRPr>
          </a:p>
          <a:p>
            <a:pPr marL="914400" lvl="1" indent="-171450">
              <a:buFont typeface="Arial"/>
              <a:buChar char="•"/>
            </a:pPr>
            <a:r>
              <a:rPr lang="en-US">
                <a:cs typeface="Calibri" panose="020F0502020204030204"/>
              </a:rPr>
              <a:t>If we relied on the materials provided by the CDC or State health department that usually focuses on the majority, we would not reach the communities effectively. </a:t>
            </a:r>
          </a:p>
          <a:p>
            <a:pPr marL="171450" indent="-171450">
              <a:buFont typeface="Arial"/>
              <a:buChar char="•"/>
            </a:pPr>
            <a:r>
              <a:rPr lang="en-US" u="sng"/>
              <a:t>Trust issues B</a:t>
            </a:r>
            <a:endParaRPr lang="en-US" u="sng">
              <a:cs typeface="Calibri" panose="020F0502020204030204"/>
            </a:endParaRPr>
          </a:p>
          <a:p>
            <a:pPr marL="914400" lvl="1" indent="-171450">
              <a:buFont typeface="Arial"/>
              <a:buChar char="•"/>
            </a:pPr>
            <a:r>
              <a:rPr lang="en-US">
                <a:cs typeface="Calibri" panose="020F0502020204030204"/>
              </a:rPr>
              <a:t>Hmong: The relationship between the U.S. and the Hmong has been rough due to the Indochina wars leading to distrust which has also bled into healthcare. </a:t>
            </a:r>
          </a:p>
          <a:p>
            <a:pPr marL="914400" lvl="1" indent="-171450">
              <a:buFont typeface="Arial"/>
              <a:buChar char="•"/>
            </a:pPr>
            <a:r>
              <a:rPr lang="en-US">
                <a:cs typeface="Calibri" panose="020F0502020204030204"/>
              </a:rPr>
              <a:t>Hispanic: Hispanic Community don’t trust the government and healthcare systems because of the fear of public charges or immigration.</a:t>
            </a:r>
            <a:endParaRPr lang="en-US"/>
          </a:p>
          <a:p>
            <a:pPr marL="171450" indent="-171450">
              <a:buFont typeface="Arial"/>
              <a:buChar char="•"/>
            </a:pPr>
            <a:r>
              <a:rPr lang="en-US" u="sng"/>
              <a:t>Lack of representation in leadership and decision-making positions D</a:t>
            </a:r>
            <a:endParaRPr lang="en-US" u="sng">
              <a:cs typeface="Calibri" panose="020F0502020204030204"/>
            </a:endParaRPr>
          </a:p>
          <a:p>
            <a:pPr marL="914400" lvl="1" indent="-171450">
              <a:buFont typeface="Arial"/>
              <a:buChar char="•"/>
            </a:pPr>
            <a:r>
              <a:rPr lang="en-US">
                <a:cs typeface="Calibri" panose="020F0502020204030204"/>
              </a:rPr>
              <a:t>A lot of the work we do, we make sure to incorporate all voices because we don't see or hear enough of it in policy decision making.  Quick example, positions at higher levels are appointed to white male employees despite many minority applicants.  </a:t>
            </a:r>
          </a:p>
          <a:p>
            <a:pPr marL="171450" indent="-171450">
              <a:buFont typeface="Arial"/>
              <a:buChar char="•"/>
            </a:pPr>
            <a:r>
              <a:rPr lang="en-US" u="sng"/>
              <a:t>Technology and internet access M</a:t>
            </a:r>
            <a:endParaRPr lang="en-US" u="sng">
              <a:cs typeface="Calibri" panose="020F0502020204030204"/>
            </a:endParaRPr>
          </a:p>
          <a:p>
            <a:pPr marL="914400" lvl="1" indent="-171450">
              <a:buFont typeface="Arial"/>
              <a:buChar char="•"/>
            </a:pPr>
            <a:r>
              <a:rPr lang="en-US">
                <a:cs typeface="Calibri" panose="020F0502020204030204"/>
              </a:rPr>
              <a:t>Many members of our communities do not know how to use technology other than dialing numbers to call relatives or organizations for help. This make it difficult to sign up for appointments. Even more, in rural areas there is poor internet connection many times these resources are only in English.</a:t>
            </a:r>
          </a:p>
          <a:p>
            <a:pPr marL="914400" lvl="1" indent="-171450">
              <a:buFont typeface="Arial"/>
              <a:buChar char="•"/>
            </a:pP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2277FB74-9486-1A4C-9CBE-E12FE1555164}" type="slidenum">
              <a:rPr lang="en-US" smtClean="0"/>
              <a:t>6</a:t>
            </a:fld>
            <a:endParaRPr lang="en-US"/>
          </a:p>
        </p:txBody>
      </p:sp>
    </p:spTree>
    <p:extLst>
      <p:ext uri="{BB962C8B-B14F-4D97-AF65-F5344CB8AC3E}">
        <p14:creationId xmlns:p14="http://schemas.microsoft.com/office/powerpoint/2010/main" val="1739959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Recording = 1:03 minutes</a:t>
            </a:r>
          </a:p>
          <a:p>
            <a:r>
              <a:rPr lang="en-US">
                <a:cs typeface="Calibri"/>
              </a:rPr>
              <a:t>Mariana</a:t>
            </a:r>
          </a:p>
          <a:p>
            <a:r>
              <a:rPr lang="en-US">
                <a:cs typeface="Calibri"/>
              </a:rPr>
              <a:t> </a:t>
            </a:r>
          </a:p>
          <a:p>
            <a:r>
              <a:rPr lang="en-US">
                <a:cs typeface="Calibri"/>
              </a:rPr>
              <a:t>The Hispanic community faces several barriers making life difficult on a daily basis:</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accent1">
                    <a:lumMod val="50000"/>
                  </a:schemeClr>
                </a:solidFill>
                <a:latin typeface="Arial"/>
                <a:cs typeface="Arial"/>
              </a:rPr>
              <a:t>There is no centralized way to get messages out. Lacking a culturally appropriate way to convey information.</a:t>
            </a:r>
          </a:p>
          <a:p>
            <a:r>
              <a:rPr lang="en-US">
                <a:cs typeface="Calibri"/>
              </a:rPr>
              <a:t>Immigration fears. Deportation has an outsize effect on the lives of Hispanics.</a:t>
            </a:r>
          </a:p>
          <a:p>
            <a:r>
              <a:rPr lang="en-US">
                <a:solidFill>
                  <a:schemeClr val="accent1">
                    <a:lumMod val="50000"/>
                  </a:schemeClr>
                </a:solidFill>
                <a:latin typeface="Arial"/>
                <a:cs typeface="Arial"/>
              </a:rPr>
              <a:t>The lack of SS # makes this community not eligible for most programs</a:t>
            </a:r>
          </a:p>
          <a:p>
            <a:r>
              <a:rPr lang="en-US">
                <a:solidFill>
                  <a:schemeClr val="accent1">
                    <a:lumMod val="50000"/>
                  </a:schemeClr>
                </a:solidFill>
                <a:latin typeface="Arial"/>
                <a:cs typeface="Arial"/>
              </a:rPr>
              <a:t>Rural/geographical isolation prevents them from being able to access many resources.</a:t>
            </a:r>
          </a:p>
          <a:p>
            <a:pPr marL="0" indent="0">
              <a:buFont typeface="Wingdings,Sans-Serif" panose="020B0604020202020204" pitchFamily="34" charset="0"/>
              <a:buNone/>
            </a:pPr>
            <a:r>
              <a:rPr lang="en-US">
                <a:solidFill>
                  <a:schemeClr val="accent1">
                    <a:lumMod val="50000"/>
                  </a:schemeClr>
                </a:solidFill>
                <a:latin typeface="Arial"/>
                <a:cs typeface="Arial"/>
              </a:rPr>
              <a:t>Not being able to get a driver’s license in WI affects job opportunities and life in general</a:t>
            </a:r>
          </a:p>
          <a:p>
            <a:pPr marL="0" indent="0">
              <a:buFont typeface="Wingdings,Sans-Serif" panose="020B0604020202020204" pitchFamily="34" charset="0"/>
              <a:buNone/>
            </a:pPr>
            <a:r>
              <a:rPr lang="en-US">
                <a:solidFill>
                  <a:schemeClr val="accent1">
                    <a:lumMod val="50000"/>
                  </a:schemeClr>
                </a:solidFill>
                <a:latin typeface="Arial"/>
                <a:cs typeface="Arial"/>
              </a:rPr>
              <a:t>Due to the Lack of workplace protections often this community is exploited </a:t>
            </a:r>
          </a:p>
          <a:p>
            <a:pPr marL="0" indent="0">
              <a:buFont typeface="Wingdings,Sans-Serif" panose="020B0604020202020204" pitchFamily="34" charset="0"/>
              <a:buNone/>
            </a:pPr>
            <a:r>
              <a:rPr lang="en-US">
                <a:solidFill>
                  <a:schemeClr val="accent1">
                    <a:lumMod val="50000"/>
                  </a:schemeClr>
                </a:solidFill>
                <a:latin typeface="Arial"/>
                <a:cs typeface="Arial"/>
              </a:rPr>
              <a:t>This community has severely limited access to health care</a:t>
            </a:r>
          </a:p>
          <a:p>
            <a:pPr marL="0" indent="0">
              <a:buFont typeface="Wingdings,Sans-Serif" panose="020B0604020202020204" pitchFamily="34" charset="0"/>
              <a:buNone/>
            </a:pPr>
            <a:r>
              <a:rPr lang="en-US">
                <a:solidFill>
                  <a:schemeClr val="accent1">
                    <a:lumMod val="50000"/>
                  </a:schemeClr>
                </a:solidFill>
                <a:latin typeface="Arial"/>
                <a:cs typeface="Arial"/>
              </a:rPr>
              <a:t>Housing insecurity which is often dependent on employment</a:t>
            </a:r>
          </a:p>
          <a:p>
            <a:endParaRPr lang="en-US">
              <a:cs typeface="Calibri"/>
            </a:endParaRPr>
          </a:p>
        </p:txBody>
      </p:sp>
      <p:sp>
        <p:nvSpPr>
          <p:cNvPr id="4" name="Slide Number Placeholder 3"/>
          <p:cNvSpPr>
            <a:spLocks noGrp="1"/>
          </p:cNvSpPr>
          <p:nvPr>
            <p:ph type="sldNum" sz="quarter" idx="5"/>
          </p:nvPr>
        </p:nvSpPr>
        <p:spPr/>
        <p:txBody>
          <a:bodyPr/>
          <a:lstStyle/>
          <a:p>
            <a:fld id="{2277FB74-9486-1A4C-9CBE-E12FE1555164}" type="slidenum">
              <a:rPr lang="en-US" smtClean="0"/>
              <a:t>7</a:t>
            </a:fld>
            <a:endParaRPr lang="en-US"/>
          </a:p>
        </p:txBody>
      </p:sp>
    </p:spTree>
    <p:extLst>
      <p:ext uri="{BB962C8B-B14F-4D97-AF65-F5344CB8AC3E}">
        <p14:creationId xmlns:p14="http://schemas.microsoft.com/office/powerpoint/2010/main" val="166512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Recording = 1:32 minutes</a:t>
            </a:r>
          </a:p>
          <a:p>
            <a:r>
              <a:rPr lang="en-US">
                <a:cs typeface="Calibri"/>
              </a:rPr>
              <a:t>Doua Chee</a:t>
            </a:r>
          </a:p>
          <a:p>
            <a:endParaRPr lang="en-US">
              <a:cs typeface="Calibri"/>
            </a:endParaRPr>
          </a:p>
          <a:p>
            <a:r>
              <a:rPr lang="en-US">
                <a:cs typeface="Calibri"/>
              </a:rPr>
              <a:t>The Hmong community has had a difficult history with western society which has led to a lot of distrust. For historical context, Hmong people were recruited by the U.S. as allies in the Vietnam/Indochina wars. After fighting and losing many lives alongside the U.S. military, they were left behind in Laos to fend for themselves against the Laotian government when the U.S. pulled out in 1975. Many Hmong in America are either refugees from this war or are descendants of these refugees. Because of this, there is distrust in the U.S. and this seed of distrust was exacerbated by the mistreatment of western medicine when they first arrived here. Not only this, with COVID-19 there has been an increased rate of anti-Asian sentiment that has made it very scary and hard to rely on others outside of the Hmong community. To illustrate, I have a </a:t>
            </a:r>
            <a:r>
              <a:rPr lang="en-US"/>
              <a:t>colleague</a:t>
            </a:r>
            <a:r>
              <a:rPr lang="en-US">
                <a:cs typeface="Calibri"/>
              </a:rPr>
              <a:t> whose Hmong grandma refused to get COVID vaccinated by the local community vaccination site because there were no Hmong health workers and insisted she wait until the Hmong American center in Wausau organizes a clinic. This leads me to the fourth bullet point, many Hmong families and individuals rely and depend on the Hmong American Center because they see it as a trusted place. It is also more comfortable for them to come to the Hmong American Center for any kind of help including applying for health insurance, getting vaccinated and more because they speak Hmong and employ many Hmong professionals. Another centralized way for information to spread is by hearing it or passing it within the clan structure. </a:t>
            </a:r>
          </a:p>
          <a:p>
            <a:endParaRPr lang="en-US">
              <a:cs typeface="Calibri"/>
            </a:endParaRPr>
          </a:p>
          <a:p>
            <a:r>
              <a:rPr lang="en-US">
                <a:cs typeface="Calibri"/>
              </a:rPr>
              <a:t>Clan structure: centralized way for information to spread – sentiment for quarantining. </a:t>
            </a:r>
          </a:p>
        </p:txBody>
      </p:sp>
      <p:sp>
        <p:nvSpPr>
          <p:cNvPr id="4" name="Slide Number Placeholder 3"/>
          <p:cNvSpPr>
            <a:spLocks noGrp="1"/>
          </p:cNvSpPr>
          <p:nvPr>
            <p:ph type="sldNum" sz="quarter" idx="5"/>
          </p:nvPr>
        </p:nvSpPr>
        <p:spPr/>
        <p:txBody>
          <a:bodyPr/>
          <a:lstStyle/>
          <a:p>
            <a:fld id="{2277FB74-9486-1A4C-9CBE-E12FE1555164}" type="slidenum">
              <a:rPr lang="en-US" smtClean="0"/>
              <a:t>8</a:t>
            </a:fld>
            <a:endParaRPr lang="en-US"/>
          </a:p>
        </p:txBody>
      </p:sp>
    </p:spTree>
    <p:extLst>
      <p:ext uri="{BB962C8B-B14F-4D97-AF65-F5344CB8AC3E}">
        <p14:creationId xmlns:p14="http://schemas.microsoft.com/office/powerpoint/2010/main" val="92643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Recording = 1:15 minutes</a:t>
            </a:r>
          </a:p>
          <a:p>
            <a:endParaRPr lang="en-US"/>
          </a:p>
          <a:p>
            <a:r>
              <a:rPr lang="en-US"/>
              <a:t>Mariana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initially didn’t call them CHWs, we called them Community Liaisons. </a:t>
            </a:r>
            <a:r>
              <a:rPr lang="en-US">
                <a:solidFill>
                  <a:schemeClr val="accent1">
                    <a:lumMod val="50000"/>
                  </a:schemeClr>
                </a:solidFill>
                <a:latin typeface="Arial"/>
                <a:cs typeface="Arial"/>
              </a:rPr>
              <a:t>CHWs share language, race/ethnicity and SES with their communities. </a:t>
            </a:r>
            <a:r>
              <a:rPr lang="en-US"/>
              <a:t>They have firsthand knowledge of the community problems they attempt to solve being the bridge between their community and anchor institutions.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H2N CHWs started doing weekly food box deliveries to quarantined families. Nowadays they still bring meals to all community members that need this service. They also help people accessing to other resources like rent, utilities assistance and any immediate needs.  </a:t>
            </a:r>
          </a:p>
          <a:p>
            <a:r>
              <a:rPr lang="en-US" sz="1800">
                <a:effectLst/>
                <a:latin typeface="Times New Roman" panose="02020603050405020304" pitchFamily="18" charset="0"/>
                <a:ea typeface="Times New Roman" panose="02020603050405020304" pitchFamily="18" charset="0"/>
              </a:rPr>
              <a:t>They are trusted messengers implementing on the ground solutions to improve community health through their close connections to the realities communities face and their ability to cultivate trust. </a:t>
            </a:r>
            <a:endParaRPr lang="en-US"/>
          </a:p>
        </p:txBody>
      </p:sp>
      <p:sp>
        <p:nvSpPr>
          <p:cNvPr id="4" name="Slide Number Placeholder 3"/>
          <p:cNvSpPr>
            <a:spLocks noGrp="1"/>
          </p:cNvSpPr>
          <p:nvPr>
            <p:ph type="sldNum" sz="quarter" idx="5"/>
          </p:nvPr>
        </p:nvSpPr>
        <p:spPr/>
        <p:txBody>
          <a:bodyPr/>
          <a:lstStyle/>
          <a:p>
            <a:fld id="{2277FB74-9486-1A4C-9CBE-E12FE1555164}" type="slidenum">
              <a:rPr lang="en-US" smtClean="0"/>
              <a:t>9</a:t>
            </a:fld>
            <a:endParaRPr lang="en-US"/>
          </a:p>
        </p:txBody>
      </p:sp>
    </p:spTree>
    <p:extLst>
      <p:ext uri="{BB962C8B-B14F-4D97-AF65-F5344CB8AC3E}">
        <p14:creationId xmlns:p14="http://schemas.microsoft.com/office/powerpoint/2010/main" val="139874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40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86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BA34-093F-504C-ADD1-F56787E15923}"/>
              </a:ext>
            </a:extLst>
          </p:cNvPr>
          <p:cNvSpPr>
            <a:spLocks noGrp="1"/>
          </p:cNvSpPr>
          <p:nvPr>
            <p:ph type="ctrTitle"/>
          </p:nvPr>
        </p:nvSpPr>
        <p:spPr>
          <a:xfrm>
            <a:off x="1143000" y="1122363"/>
            <a:ext cx="6858000" cy="2387600"/>
          </a:xfrm>
        </p:spPr>
        <p:txBody>
          <a:bodyPr anchor="t"/>
          <a:lstStyle>
            <a:lvl1pPr algn="ctr">
              <a:defRPr sz="3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4AB0CCCA-56CB-B940-BE41-08C5DED2E11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81329B4-58A2-614C-8C32-F6EBA0E1B083}"/>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C76F940A-561E-9140-BC44-2106D7736B52}" type="slidenum">
              <a:rPr lang="en-US" smtClean="0"/>
              <a:pPr/>
              <a:t>‹#›</a:t>
            </a:fld>
            <a:endParaRPr lang="en-US"/>
          </a:p>
        </p:txBody>
      </p:sp>
    </p:spTree>
    <p:extLst>
      <p:ext uri="{BB962C8B-B14F-4D97-AF65-F5344CB8AC3E}">
        <p14:creationId xmlns:p14="http://schemas.microsoft.com/office/powerpoint/2010/main" val="321208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0476-3111-794A-80ED-7AFAEE05E432}"/>
              </a:ext>
            </a:extLst>
          </p:cNvPr>
          <p:cNvSpPr>
            <a:spLocks noGrp="1"/>
          </p:cNvSpPr>
          <p:nvPr>
            <p:ph type="title"/>
          </p:nvPr>
        </p:nvSpPr>
        <p:spPr/>
        <p:txBody>
          <a:bodyPr/>
          <a:lstStyle>
            <a:lvl1pPr>
              <a:defRPr sz="36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04E67A8-BF98-0C41-9BF4-8434D328D2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F0A41F35-365A-534F-9E38-524F700B4D82}"/>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2495568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830C1-E58A-D54E-AE81-9EFEC86C7D62}"/>
              </a:ext>
            </a:extLst>
          </p:cNvPr>
          <p:cNvSpPr>
            <a:spLocks noGrp="1"/>
          </p:cNvSpPr>
          <p:nvPr>
            <p:ph type="title"/>
          </p:nvPr>
        </p:nvSpPr>
        <p:spPr>
          <a:xfrm>
            <a:off x="623888" y="2862470"/>
            <a:ext cx="7886700" cy="1700005"/>
          </a:xfrm>
        </p:spPr>
        <p:txBody>
          <a:bodyPr anchor="t"/>
          <a:lstStyle>
            <a:lvl1pP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32A4DBE1-005A-C14D-BF9C-BA02E87973BC}"/>
              </a:ext>
            </a:extLst>
          </p:cNvPr>
          <p:cNvSpPr>
            <a:spLocks noGrp="1"/>
          </p:cNvSpPr>
          <p:nvPr>
            <p:ph type="body" idx="1"/>
          </p:nvPr>
        </p:nvSpPr>
        <p:spPr>
          <a:xfrm>
            <a:off x="623888" y="4589463"/>
            <a:ext cx="78867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EC6FE21B-ABFD-8345-A482-C0395A2C899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16904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BD792-E494-8A44-B081-5A95A81A67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98607-FB5C-DB4C-B809-89B9C6129AB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651811-7FE2-114F-9264-5D090BCD76A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6704A98-C470-4A45-8F48-E64FA37F051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3053352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7745565-BC41-AE42-AF87-0C01E3C19411}"/>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885131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6ACF-F535-A241-87AD-B47B05CC96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445ED2-E8B2-6240-ADFF-B3911572488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DDB3F0-8EEE-1945-9919-5CC9DCFD80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4703753-7CAD-3341-BCB0-BFDF1B0527E8}"/>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a:solidFill>
                  <a:schemeClr val="accent1"/>
                </a:solidFill>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40109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1384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9367-6E6D-6A47-861A-753DEBA64BB3}"/>
              </a:ext>
            </a:extLst>
          </p:cNvPr>
          <p:cNvSpPr>
            <a:spLocks noGrp="1"/>
          </p:cNvSpPr>
          <p:nvPr>
            <p:ph type="ctrTitle"/>
          </p:nvPr>
        </p:nvSpPr>
        <p:spPr>
          <a:xfrm>
            <a:off x="1143000" y="2753139"/>
            <a:ext cx="6858000" cy="756824"/>
          </a:xfrm>
        </p:spPr>
        <p:txBody>
          <a:bodyPr anchor="t"/>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BAB09181-27AC-0A4B-8A45-9484CA3EA27E}"/>
              </a:ext>
            </a:extLst>
          </p:cNvPr>
          <p:cNvSpPr>
            <a:spLocks noGrp="1"/>
          </p:cNvSpPr>
          <p:nvPr>
            <p:ph type="subTitle" idx="1"/>
          </p:nvPr>
        </p:nvSpPr>
        <p:spPr>
          <a:xfrm>
            <a:off x="1143000" y="3602038"/>
            <a:ext cx="6858000" cy="1655762"/>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4822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413D9-8AAA-A74C-85EA-E846AB3F3212}"/>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7086344"/>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113738-7BDD-F347-BA0E-9565DDFED61A}"/>
              </a:ext>
            </a:extLst>
          </p:cNvPr>
          <p:cNvPicPr>
            <a:picLocks noChangeAspect="1"/>
          </p:cNvPicPr>
          <p:nvPr userDrawn="1"/>
        </p:nvPicPr>
        <p:blipFill>
          <a:blip r:embed="rId8"/>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37FB7846-FB44-5E42-870C-A7814D0780DC}"/>
              </a:ext>
            </a:extLst>
          </p:cNvPr>
          <p:cNvSpPr>
            <a:spLocks noGrp="1"/>
          </p:cNvSpPr>
          <p:nvPr>
            <p:ph type="title"/>
          </p:nvPr>
        </p:nvSpPr>
        <p:spPr>
          <a:xfrm>
            <a:off x="628650" y="1003852"/>
            <a:ext cx="7886700" cy="686836"/>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F9929C20-2552-D541-A118-4B34A9E5870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F10F579-7D62-9A4F-8A67-3B5D090C8A40}"/>
              </a:ext>
            </a:extLst>
          </p:cNvPr>
          <p:cNvSpPr>
            <a:spLocks noGrp="1"/>
          </p:cNvSpPr>
          <p:nvPr>
            <p:ph type="sldNum" sz="quarter" idx="4"/>
          </p:nvPr>
        </p:nvSpPr>
        <p:spPr>
          <a:xfrm>
            <a:off x="126724" y="6629400"/>
            <a:ext cx="2057400" cy="228600"/>
          </a:xfrm>
          <a:prstGeom prst="rect">
            <a:avLst/>
          </a:prstGeom>
        </p:spPr>
        <p:txBody>
          <a:bodyPr vert="horz" lIns="91440" tIns="45720" rIns="91440" bIns="45720" rtlCol="0" anchor="ctr"/>
          <a:lstStyle>
            <a:lvl1pPr algn="l">
              <a:defRPr sz="1200" b="0" i="0">
                <a:solidFill>
                  <a:schemeClr val="accent1"/>
                </a:solidFill>
                <a:latin typeface="Arial Narrow" panose="020B0604020202020204" pitchFamily="34" charset="0"/>
              </a:defRPr>
            </a:lvl1pPr>
          </a:lstStyle>
          <a:p>
            <a:fld id="{EA810E7C-020C-FA43-9CFD-DA754FFFF69E}" type="slidenum">
              <a:rPr lang="en-US" smtClean="0"/>
              <a:pPr/>
              <a:t>‹#›</a:t>
            </a:fld>
            <a:endParaRPr lang="en-US"/>
          </a:p>
        </p:txBody>
      </p:sp>
    </p:spTree>
    <p:extLst>
      <p:ext uri="{BB962C8B-B14F-4D97-AF65-F5344CB8AC3E}">
        <p14:creationId xmlns:p14="http://schemas.microsoft.com/office/powerpoint/2010/main" val="182342553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71" r:id="rId5"/>
    <p:sldLayoutId id="2147483673" r:id="rId6"/>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A14E3A-AE1D-C542-AC3B-7FE3378C172C}"/>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389605"/>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47BF7-1A6D-5846-BE11-4E34E600FC11}"/>
              </a:ext>
            </a:extLst>
          </p:cNvPr>
          <p:cNvPicPr>
            <a:picLocks noChangeAspect="1"/>
          </p:cNvPicPr>
          <p:nvPr userDrawn="1"/>
        </p:nvPicPr>
        <p:blipFill>
          <a:blip r:embed="rId3"/>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AB26181F-89C8-844A-AECC-49FC88E04BBF}"/>
              </a:ext>
            </a:extLst>
          </p:cNvPr>
          <p:cNvSpPr>
            <a:spLocks noGrp="1"/>
          </p:cNvSpPr>
          <p:nvPr>
            <p:ph type="title"/>
          </p:nvPr>
        </p:nvSpPr>
        <p:spPr>
          <a:xfrm>
            <a:off x="628650" y="974035"/>
            <a:ext cx="7886700" cy="71665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E03DD3BB-84BF-9342-B855-7477A5BEEF5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295296"/>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CF7CD1-1F50-0B49-99C4-BF91EC31E56E}"/>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00732123"/>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l" defTabSz="914400" rtl="0" eaLnBrk="1" latinLnBrk="0" hangingPunct="1">
        <a:lnSpc>
          <a:spcPct val="90000"/>
        </a:lnSpc>
        <a:spcBef>
          <a:spcPct val="0"/>
        </a:spcBef>
        <a:buNone/>
        <a:defRPr sz="3600" b="0" i="0" kern="1200">
          <a:solidFill>
            <a:schemeClr val="accent3"/>
          </a:solidFill>
          <a:latin typeface="Arial Narrow"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Narrow"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Narrow"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Narrow"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Narrow"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e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jpe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2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jpeg"/><Relationship Id="rId5" Type="http://schemas.openxmlformats.org/officeDocument/2006/relationships/image" Target="../media/image2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jpe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e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jpeg"/><Relationship Id="rId5" Type="http://schemas.openxmlformats.org/officeDocument/2006/relationships/image" Target="../media/image3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2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2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3.jpeg"/><Relationship Id="rId5" Type="http://schemas.openxmlformats.org/officeDocument/2006/relationships/image" Target="../media/image3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3.jpeg"/><Relationship Id="rId5" Type="http://schemas.openxmlformats.org/officeDocument/2006/relationships/image" Target="../media/image37.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mailto:douaxiongc@gmail.com" TargetMode="External"/><Relationship Id="rId3" Type="http://schemas.openxmlformats.org/officeDocument/2006/relationships/slideLayout" Target="../slideLayouts/slideLayout3.xml"/><Relationship Id="rId7" Type="http://schemas.openxmlformats.org/officeDocument/2006/relationships/hyperlink" Target="mailto:jhendrickson@mcw.edu"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mailto:marianasavela@gmail.com" TargetMode="External"/><Relationship Id="rId5" Type="http://schemas.openxmlformats.org/officeDocument/2006/relationships/hyperlink" Target="mailto:cnorrbom@mcw.edu" TargetMode="External"/><Relationship Id="rId10" Type="http://schemas.openxmlformats.org/officeDocument/2006/relationships/image" Target="../media/image10.png"/><Relationship Id="rId4" Type="http://schemas.openxmlformats.org/officeDocument/2006/relationships/notesSlide" Target="../notesSlides/notesSlide25.xml"/><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eg"/><Relationship Id="rId5" Type="http://schemas.openxmlformats.org/officeDocument/2006/relationships/image" Target="../media/image1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D4FC4-CFB7-D84E-865B-647A0368D4E6}"/>
              </a:ext>
            </a:extLst>
          </p:cNvPr>
          <p:cNvSpPr>
            <a:spLocks noGrp="1"/>
          </p:cNvSpPr>
          <p:nvPr>
            <p:ph type="ctrTitle"/>
          </p:nvPr>
        </p:nvSpPr>
        <p:spPr>
          <a:xfrm>
            <a:off x="880613" y="3157832"/>
            <a:ext cx="7379899" cy="929353"/>
          </a:xfrm>
        </p:spPr>
        <p:txBody>
          <a:bodyPr/>
          <a:lstStyle/>
          <a:p>
            <a:r>
              <a:rPr lang="en-US" sz="2800" b="0">
                <a:latin typeface="Arial"/>
                <a:cs typeface="Arial"/>
              </a:rPr>
              <a:t>Corina Norrbom MD, Mariana </a:t>
            </a:r>
            <a:r>
              <a:rPr lang="en-US" sz="2800" b="0" err="1">
                <a:latin typeface="Arial"/>
                <a:cs typeface="Arial"/>
              </a:rPr>
              <a:t>Savela</a:t>
            </a:r>
            <a:r>
              <a:rPr lang="en-US" sz="2800" b="0">
                <a:latin typeface="Arial"/>
                <a:cs typeface="Arial"/>
              </a:rPr>
              <a:t>, </a:t>
            </a:r>
            <a:r>
              <a:rPr lang="en-US" sz="2800" b="0" err="1">
                <a:latin typeface="Arial"/>
                <a:cs typeface="Arial"/>
              </a:rPr>
              <a:t>Jesslyn</a:t>
            </a:r>
            <a:r>
              <a:rPr lang="en-US" sz="2800" b="0">
                <a:latin typeface="Arial"/>
                <a:cs typeface="Arial"/>
              </a:rPr>
              <a:t> Hendrickson, </a:t>
            </a:r>
            <a:r>
              <a:rPr lang="en-US" sz="2800" b="0" err="1">
                <a:latin typeface="Arial"/>
                <a:cs typeface="Arial"/>
              </a:rPr>
              <a:t>Doua</a:t>
            </a:r>
            <a:r>
              <a:rPr lang="en-US" sz="2800" b="0">
                <a:latin typeface="Arial"/>
                <a:cs typeface="Arial"/>
              </a:rPr>
              <a:t> Chee Xiong</a:t>
            </a:r>
            <a:br>
              <a:rPr lang="en-US" sz="2800" b="0"/>
            </a:br>
            <a:endParaRPr lang="en-US" sz="2800" b="0"/>
          </a:p>
        </p:txBody>
      </p:sp>
      <p:sp>
        <p:nvSpPr>
          <p:cNvPr id="3" name="Subtitle 2">
            <a:extLst>
              <a:ext uri="{FF2B5EF4-FFF2-40B4-BE49-F238E27FC236}">
                <a16:creationId xmlns:a16="http://schemas.microsoft.com/office/drawing/2014/main" id="{BDE7690B-8824-FC4B-B247-8A04C8C871BB}"/>
              </a:ext>
            </a:extLst>
          </p:cNvPr>
          <p:cNvSpPr>
            <a:spLocks noGrp="1"/>
          </p:cNvSpPr>
          <p:nvPr>
            <p:ph type="subTitle" idx="1"/>
          </p:nvPr>
        </p:nvSpPr>
        <p:spPr>
          <a:xfrm>
            <a:off x="590550" y="1201738"/>
            <a:ext cx="7658100" cy="1655762"/>
          </a:xfrm>
        </p:spPr>
        <p:txBody>
          <a:bodyPr vert="horz" lIns="91440" tIns="45720" rIns="91440" bIns="45720" rtlCol="0" anchor="t">
            <a:noAutofit/>
          </a:bodyPr>
          <a:lstStyle/>
          <a:p>
            <a:r>
              <a:rPr lang="en-US" sz="5400">
                <a:latin typeface="Arial"/>
                <a:ea typeface="Bangla MN" charset="0"/>
                <a:cs typeface="Bangla MN" charset="0"/>
              </a:rPr>
              <a:t>Hmong and Hispanic Communication</a:t>
            </a:r>
            <a:r>
              <a:rPr lang="en-US" sz="5400">
                <a:latin typeface="Bangla MN"/>
                <a:ea typeface="Bangla MN" charset="0"/>
                <a:cs typeface="Bangla MN" charset="0"/>
              </a:rPr>
              <a:t> </a:t>
            </a:r>
            <a:r>
              <a:rPr lang="en-US" sz="5400">
                <a:latin typeface="Arial"/>
                <a:ea typeface="Bangla MN" charset="0"/>
                <a:cs typeface="Bangla MN" charset="0"/>
              </a:rPr>
              <a:t>Network</a:t>
            </a:r>
            <a:endParaRPr lang="en-US" sz="5400">
              <a:latin typeface="Arial"/>
              <a:cs typeface="Arial"/>
            </a:endParaRPr>
          </a:p>
        </p:txBody>
      </p:sp>
      <p:pic>
        <p:nvPicPr>
          <p:cNvPr id="4" name="Picture 4" descr="Logo&#10;&#10;Description automatically generated">
            <a:extLst>
              <a:ext uri="{FF2B5EF4-FFF2-40B4-BE49-F238E27FC236}">
                <a16:creationId xmlns:a16="http://schemas.microsoft.com/office/drawing/2014/main" id="{1B24BABE-4C49-48B9-BB14-EF8A81DC7523}"/>
              </a:ext>
            </a:extLst>
          </p:cNvPr>
          <p:cNvPicPr>
            <a:picLocks noChangeAspect="1"/>
          </p:cNvPicPr>
          <p:nvPr/>
        </p:nvPicPr>
        <p:blipFill>
          <a:blip r:embed="rId5"/>
          <a:stretch>
            <a:fillRect/>
          </a:stretch>
        </p:blipFill>
        <p:spPr>
          <a:xfrm>
            <a:off x="2668146" y="4312266"/>
            <a:ext cx="3804832" cy="2375663"/>
          </a:xfrm>
          <a:prstGeom prst="rect">
            <a:avLst/>
          </a:prstGeom>
        </p:spPr>
      </p:pic>
      <p:pic>
        <p:nvPicPr>
          <p:cNvPr id="6" name="Picture 5" descr="Logo, company name&#10;&#10;Description automatically generated">
            <a:extLst>
              <a:ext uri="{FF2B5EF4-FFF2-40B4-BE49-F238E27FC236}">
                <a16:creationId xmlns:a16="http://schemas.microsoft.com/office/drawing/2014/main" id="{34CFBF65-84D6-4333-A4F5-9848447F3B7A}"/>
              </a:ext>
            </a:extLst>
          </p:cNvPr>
          <p:cNvPicPr>
            <a:picLocks noChangeAspect="1"/>
          </p:cNvPicPr>
          <p:nvPr/>
        </p:nvPicPr>
        <p:blipFill>
          <a:blip r:embed="rId6"/>
          <a:stretch>
            <a:fillRect/>
          </a:stretch>
        </p:blipFill>
        <p:spPr>
          <a:xfrm>
            <a:off x="6970395" y="206375"/>
            <a:ext cx="1965960" cy="914400"/>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10EA4F34-F4D7-460E-BE4F-BA91D58C820B}"/>
              </a:ext>
            </a:extLst>
          </p:cNvPr>
          <p:cNvPicPr>
            <a:picLocks noChangeAspect="1"/>
          </p:cNvPicPr>
          <p:nvPr/>
        </p:nvPicPr>
        <p:blipFill>
          <a:blip r:embed="rId7"/>
          <a:stretch>
            <a:fillRect/>
          </a:stretch>
        </p:blipFill>
        <p:spPr>
          <a:xfrm>
            <a:off x="6732932" y="4952941"/>
            <a:ext cx="2067037" cy="1094314"/>
          </a:xfrm>
          <a:prstGeom prst="rect">
            <a:avLst/>
          </a:prstGeom>
        </p:spPr>
      </p:pic>
      <p:pic>
        <p:nvPicPr>
          <p:cNvPr id="9" name="Picture 8" descr="Shape, square&#10;&#10;Description automatically generated">
            <a:extLst>
              <a:ext uri="{FF2B5EF4-FFF2-40B4-BE49-F238E27FC236}">
                <a16:creationId xmlns:a16="http://schemas.microsoft.com/office/drawing/2014/main" id="{074721FC-EC01-4842-907B-12F1A0DA42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550" y="4737899"/>
            <a:ext cx="1524396" cy="1524396"/>
          </a:xfrm>
          <a:prstGeom prst="rect">
            <a:avLst/>
          </a:prstGeom>
        </p:spPr>
      </p:pic>
      <p:pic>
        <p:nvPicPr>
          <p:cNvPr id="12" name="Audio 11">
            <a:hlinkClick r:id="" action="ppaction://media"/>
            <a:extLst>
              <a:ext uri="{FF2B5EF4-FFF2-40B4-BE49-F238E27FC236}">
                <a16:creationId xmlns:a16="http://schemas.microsoft.com/office/drawing/2014/main" id="{15348355-A265-451D-963F-A382486DB3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58526024"/>
      </p:ext>
    </p:extLst>
  </p:cSld>
  <p:clrMapOvr>
    <a:masterClrMapping/>
  </p:clrMapOvr>
  <mc:AlternateContent xmlns:mc="http://schemas.openxmlformats.org/markup-compatibility/2006" xmlns:p14="http://schemas.microsoft.com/office/powerpoint/2010/main">
    <mc:Choice Requires="p14">
      <p:transition spd="slow" p14:dur="2000" advTm="70267"/>
    </mc:Choice>
    <mc:Fallback xmlns="">
      <p:transition spd="slow" advTm="70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3888" y="1354137"/>
            <a:ext cx="7886700" cy="914400"/>
          </a:xfrm>
        </p:spPr>
        <p:txBody>
          <a:bodyPr/>
          <a:lstStyle/>
          <a:p>
            <a:r>
              <a:rPr lang="en-US">
                <a:latin typeface="Arial"/>
                <a:cs typeface="Arial"/>
              </a:rPr>
              <a:t>COVID-19 Vaccination Outreach and Access</a:t>
            </a:r>
            <a:endParaRPr lang="en-US"/>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10</a:t>
            </a:fld>
            <a:endParaRPr lang="en-US"/>
          </a:p>
        </p:txBody>
      </p:sp>
      <p:pic>
        <p:nvPicPr>
          <p:cNvPr id="5" name="Picture 5">
            <a:extLst>
              <a:ext uri="{FF2B5EF4-FFF2-40B4-BE49-F238E27FC236}">
                <a16:creationId xmlns:a16="http://schemas.microsoft.com/office/drawing/2014/main" id="{47C27D12-445B-426C-9319-F112D5DC39E1}"/>
              </a:ext>
            </a:extLst>
          </p:cNvPr>
          <p:cNvPicPr>
            <a:picLocks noChangeAspect="1"/>
          </p:cNvPicPr>
          <p:nvPr/>
        </p:nvPicPr>
        <p:blipFill>
          <a:blip r:embed="rId5"/>
          <a:stretch>
            <a:fillRect/>
          </a:stretch>
        </p:blipFill>
        <p:spPr>
          <a:xfrm>
            <a:off x="7316788" y="95250"/>
            <a:ext cx="1828800" cy="1143000"/>
          </a:xfrm>
          <a:prstGeom prst="rect">
            <a:avLst/>
          </a:prstGeom>
        </p:spPr>
      </p:pic>
      <p:pic>
        <p:nvPicPr>
          <p:cNvPr id="6" name="Picture 6">
            <a:extLst>
              <a:ext uri="{FF2B5EF4-FFF2-40B4-BE49-F238E27FC236}">
                <a16:creationId xmlns:a16="http://schemas.microsoft.com/office/drawing/2014/main" id="{4090D8C8-FBE8-4253-B19E-8C73D858E47E}"/>
              </a:ext>
            </a:extLst>
          </p:cNvPr>
          <p:cNvPicPr>
            <a:picLocks noChangeAspect="1"/>
          </p:cNvPicPr>
          <p:nvPr/>
        </p:nvPicPr>
        <p:blipFill>
          <a:blip r:embed="rId6"/>
          <a:stretch>
            <a:fillRect/>
          </a:stretch>
        </p:blipFill>
        <p:spPr>
          <a:xfrm>
            <a:off x="296863" y="3154868"/>
            <a:ext cx="4148137" cy="2869191"/>
          </a:xfrm>
          <a:prstGeom prst="rect">
            <a:avLst/>
          </a:prstGeom>
        </p:spPr>
      </p:pic>
      <p:pic>
        <p:nvPicPr>
          <p:cNvPr id="7" name="Picture 7">
            <a:extLst>
              <a:ext uri="{FF2B5EF4-FFF2-40B4-BE49-F238E27FC236}">
                <a16:creationId xmlns:a16="http://schemas.microsoft.com/office/drawing/2014/main" id="{F987DA65-47B3-47E7-8605-2AC14F5E3A81}"/>
              </a:ext>
            </a:extLst>
          </p:cNvPr>
          <p:cNvPicPr>
            <a:picLocks noChangeAspect="1"/>
          </p:cNvPicPr>
          <p:nvPr/>
        </p:nvPicPr>
        <p:blipFill>
          <a:blip r:embed="rId7"/>
          <a:stretch>
            <a:fillRect/>
          </a:stretch>
        </p:blipFill>
        <p:spPr>
          <a:xfrm>
            <a:off x="4567238" y="3346384"/>
            <a:ext cx="4425950" cy="2486158"/>
          </a:xfrm>
          <a:prstGeom prst="rect">
            <a:avLst/>
          </a:prstGeom>
        </p:spPr>
      </p:pic>
      <p:pic>
        <p:nvPicPr>
          <p:cNvPr id="8" name="Slide 10">
            <a:hlinkClick r:id="" action="ppaction://media"/>
            <a:extLst>
              <a:ext uri="{FF2B5EF4-FFF2-40B4-BE49-F238E27FC236}">
                <a16:creationId xmlns:a16="http://schemas.microsoft.com/office/drawing/2014/main" id="{40F55D86-6599-4BA9-9F75-DDD30A7544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36531" y="2268537"/>
            <a:ext cx="487363" cy="487363"/>
          </a:xfrm>
          <a:prstGeom prst="rect">
            <a:avLst/>
          </a:prstGeom>
          <a:solidFill>
            <a:srgbClr val="92D050"/>
          </a:solidFill>
        </p:spPr>
      </p:pic>
    </p:spTree>
    <p:extLst>
      <p:ext uri="{BB962C8B-B14F-4D97-AF65-F5344CB8AC3E}">
        <p14:creationId xmlns:p14="http://schemas.microsoft.com/office/powerpoint/2010/main" val="362101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628650" y="845102"/>
            <a:ext cx="7886700" cy="686836"/>
          </a:xfrm>
        </p:spPr>
        <p:txBody>
          <a:bodyPr/>
          <a:lstStyle/>
          <a:p>
            <a:r>
              <a:rPr lang="en-US">
                <a:latin typeface="Arial"/>
                <a:cs typeface="Arial"/>
              </a:rPr>
              <a:t>Data Collection and Analysis</a:t>
            </a:r>
            <a:endParaRPr lang="en-US"/>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50" y="1660358"/>
            <a:ext cx="3867150" cy="4561899"/>
          </a:xfrm>
        </p:spPr>
        <p:txBody>
          <a:bodyPr vert="horz" lIns="91440" tIns="45720" rIns="91440" bIns="45720" rtlCol="0" anchor="t">
            <a:normAutofit fontScale="85000" lnSpcReduction="10000"/>
          </a:bodyPr>
          <a:lstStyle/>
          <a:p>
            <a:pPr marL="285750"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Survey tool</a:t>
            </a:r>
          </a:p>
          <a:p>
            <a:pPr marL="0" indent="0">
              <a:lnSpc>
                <a:spcPct val="100000"/>
              </a:lnSpc>
              <a:spcBef>
                <a:spcPts val="0"/>
              </a:spcBef>
              <a:buNone/>
            </a:pPr>
            <a:endParaRPr lang="en-US">
              <a:solidFill>
                <a:schemeClr val="accent1">
                  <a:lumMod val="50000"/>
                </a:schemeClr>
              </a:solidFill>
              <a:latin typeface="Arial"/>
              <a:cs typeface="Arial"/>
            </a:endParaRPr>
          </a:p>
          <a:p>
            <a:pPr marL="285750"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Questions examined:</a:t>
            </a:r>
          </a:p>
          <a:p>
            <a:pPr marL="742950" lvl="1"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Demographics</a:t>
            </a:r>
          </a:p>
          <a:p>
            <a:pPr marL="742950" lvl="1"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Prior vaccination status</a:t>
            </a:r>
          </a:p>
          <a:p>
            <a:pPr marL="742950" lvl="1"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Pre-outreach likelihood of receiving a vaccination</a:t>
            </a:r>
          </a:p>
          <a:p>
            <a:pPr marL="742950" lvl="1"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Free response for reasons of vaccine hesitancy</a:t>
            </a:r>
            <a:br>
              <a:rPr lang="en-US">
                <a:solidFill>
                  <a:schemeClr val="accent1">
                    <a:lumMod val="50000"/>
                  </a:schemeClr>
                </a:solidFill>
                <a:latin typeface="Arial"/>
                <a:cs typeface="Arial"/>
              </a:rPr>
            </a:br>
            <a:endParaRPr lang="en-US">
              <a:solidFill>
                <a:schemeClr val="accent1">
                  <a:lumMod val="50000"/>
                </a:schemeClr>
              </a:solidFill>
              <a:latin typeface="Arial"/>
              <a:cs typeface="Arial"/>
            </a:endParaRPr>
          </a:p>
          <a:p>
            <a:pPr marL="285750"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Pop-up clinics examined:</a:t>
            </a:r>
          </a:p>
          <a:p>
            <a:pPr marL="742950" lvl="1"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Demographics</a:t>
            </a:r>
          </a:p>
          <a:p>
            <a:pPr marL="742950" lvl="1" indent="-285750">
              <a:lnSpc>
                <a:spcPct val="100000"/>
              </a:lnSpc>
              <a:spcBef>
                <a:spcPts val="0"/>
              </a:spcBef>
              <a:buFont typeface="Arial,Sans-Serif" panose="020B0604020202020204" pitchFamily="34" charset="0"/>
            </a:pPr>
            <a:r>
              <a:rPr lang="en-US">
                <a:solidFill>
                  <a:schemeClr val="accent1">
                    <a:lumMod val="50000"/>
                  </a:schemeClr>
                </a:solidFill>
                <a:latin typeface="Arial"/>
                <a:cs typeface="Arial"/>
              </a:rPr>
              <a:t>Type of vaccine received</a:t>
            </a:r>
          </a:p>
        </p:txBody>
      </p:sp>
      <p:pic>
        <p:nvPicPr>
          <p:cNvPr id="6" name="Picture 6">
            <a:extLst>
              <a:ext uri="{FF2B5EF4-FFF2-40B4-BE49-F238E27FC236}">
                <a16:creationId xmlns:a16="http://schemas.microsoft.com/office/drawing/2014/main" id="{363E4524-320D-41D8-9278-8BA01F6D6C58}"/>
              </a:ext>
            </a:extLst>
          </p:cNvPr>
          <p:cNvPicPr>
            <a:picLocks noGrp="1" noChangeAspect="1"/>
          </p:cNvPicPr>
          <p:nvPr>
            <p:ph sz="half" idx="2"/>
          </p:nvPr>
        </p:nvPicPr>
        <p:blipFill>
          <a:blip r:embed="rId5"/>
          <a:stretch>
            <a:fillRect/>
          </a:stretch>
        </p:blipFill>
        <p:spPr>
          <a:xfrm>
            <a:off x="4568825" y="2043307"/>
            <a:ext cx="4351337" cy="3542911"/>
          </a:xfrm>
        </p:spPr>
      </p:pic>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11</a:t>
            </a:fld>
            <a:endParaRPr lang="en-US"/>
          </a:p>
        </p:txBody>
      </p:sp>
      <p:pic>
        <p:nvPicPr>
          <p:cNvPr id="7" name="Picture 7">
            <a:extLst>
              <a:ext uri="{FF2B5EF4-FFF2-40B4-BE49-F238E27FC236}">
                <a16:creationId xmlns:a16="http://schemas.microsoft.com/office/drawing/2014/main" id="{280C6AA3-1308-43A5-86F3-2F1E28B8D29D}"/>
              </a:ext>
            </a:extLst>
          </p:cNvPr>
          <p:cNvPicPr>
            <a:picLocks noChangeAspect="1"/>
          </p:cNvPicPr>
          <p:nvPr/>
        </p:nvPicPr>
        <p:blipFill>
          <a:blip r:embed="rId6"/>
          <a:stretch>
            <a:fillRect/>
          </a:stretch>
        </p:blipFill>
        <p:spPr>
          <a:xfrm>
            <a:off x="7261225" y="111125"/>
            <a:ext cx="1828800" cy="1143000"/>
          </a:xfrm>
          <a:prstGeom prst="rect">
            <a:avLst/>
          </a:prstGeom>
        </p:spPr>
      </p:pic>
      <p:pic>
        <p:nvPicPr>
          <p:cNvPr id="10" name="Audio Recording Mar 29, 2022 at 8:43:34 PM" descr="Audio Recording Mar 29, 2022 at 8:43:34 PM">
            <a:hlinkClick r:id="" action="ppaction://media"/>
            <a:extLst>
              <a:ext uri="{FF2B5EF4-FFF2-40B4-BE49-F238E27FC236}">
                <a16:creationId xmlns:a16="http://schemas.microsoft.com/office/drawing/2014/main" id="{89AFB379-AA0E-654D-B9E7-81B540000A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8950" y="5969000"/>
            <a:ext cx="812800" cy="812800"/>
          </a:xfrm>
          <a:prstGeom prst="rect">
            <a:avLst/>
          </a:prstGeom>
        </p:spPr>
      </p:pic>
    </p:spTree>
    <p:extLst>
      <p:ext uri="{BB962C8B-B14F-4D97-AF65-F5344CB8AC3E}">
        <p14:creationId xmlns:p14="http://schemas.microsoft.com/office/powerpoint/2010/main" val="28510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541338" y="718102"/>
            <a:ext cx="7886700" cy="686836"/>
          </a:xfrm>
        </p:spPr>
        <p:txBody>
          <a:bodyPr/>
          <a:lstStyle/>
          <a:p>
            <a:r>
              <a:rPr lang="en-US">
                <a:latin typeface="Arial"/>
                <a:cs typeface="Arial"/>
              </a:rPr>
              <a:t>Over 8,000 Individual Outreach Contacts Since May 2020!</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0713" y="2079625"/>
            <a:ext cx="3867150" cy="4351338"/>
          </a:xfrm>
        </p:spPr>
        <p:txBody>
          <a:bodyPr vert="horz" lIns="91440" tIns="45720" rIns="91440" bIns="45720" rtlCol="0" anchor="t">
            <a:normAutofit fontScale="92500" lnSpcReduction="10000"/>
          </a:bodyPr>
          <a:lstStyle/>
          <a:p>
            <a:pPr>
              <a:buFont typeface="Arial"/>
              <a:buChar char="•"/>
            </a:pPr>
            <a:r>
              <a:rPr lang="en-US">
                <a:solidFill>
                  <a:schemeClr val="accent1">
                    <a:lumMod val="50000"/>
                  </a:schemeClr>
                </a:solidFill>
                <a:latin typeface="Arial"/>
                <a:cs typeface="Arial"/>
              </a:rPr>
              <a:t>40% without high school education</a:t>
            </a:r>
          </a:p>
          <a:p>
            <a:pPr>
              <a:buFont typeface="Arial"/>
              <a:buChar char="•"/>
            </a:pPr>
            <a:r>
              <a:rPr lang="en-US">
                <a:solidFill>
                  <a:schemeClr val="accent1">
                    <a:lumMod val="50000"/>
                  </a:schemeClr>
                </a:solidFill>
                <a:latin typeface="Arial"/>
                <a:cs typeface="Arial"/>
              </a:rPr>
              <a:t>66% said that vaccine outreach impacted their decision to get vaccinated</a:t>
            </a:r>
          </a:p>
          <a:p>
            <a:pPr>
              <a:buFont typeface="Arial"/>
              <a:buChar char="•"/>
            </a:pPr>
            <a:r>
              <a:rPr lang="en-US">
                <a:solidFill>
                  <a:schemeClr val="accent1">
                    <a:lumMod val="50000"/>
                  </a:schemeClr>
                </a:solidFill>
                <a:latin typeface="Arial"/>
                <a:cs typeface="Arial"/>
              </a:rPr>
              <a:t>Qualitative data – weekly community health worker meetings to learn current needs, information sources and gaps</a:t>
            </a:r>
          </a:p>
        </p:txBody>
      </p:sp>
      <p:pic>
        <p:nvPicPr>
          <p:cNvPr id="6" name="Picture 6" descr="A group of people posing for a photo&#10;&#10;Description automatically generated">
            <a:extLst>
              <a:ext uri="{FF2B5EF4-FFF2-40B4-BE49-F238E27FC236}">
                <a16:creationId xmlns:a16="http://schemas.microsoft.com/office/drawing/2014/main" id="{9358CCCA-D736-47F0-8827-4973D9BCC41B}"/>
              </a:ext>
            </a:extLst>
          </p:cNvPr>
          <p:cNvPicPr>
            <a:picLocks noGrp="1" noChangeAspect="1"/>
          </p:cNvPicPr>
          <p:nvPr>
            <p:ph sz="half" idx="2"/>
          </p:nvPr>
        </p:nvPicPr>
        <p:blipFill>
          <a:blip r:embed="rId5"/>
          <a:stretch>
            <a:fillRect/>
          </a:stretch>
        </p:blipFill>
        <p:spPr>
          <a:xfrm>
            <a:off x="4489450" y="2550226"/>
            <a:ext cx="4398962" cy="3299011"/>
          </a:xfrm>
        </p:spPr>
      </p:pic>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12</a:t>
            </a:fld>
            <a:endParaRPr lang="en-US"/>
          </a:p>
        </p:txBody>
      </p:sp>
      <p:pic>
        <p:nvPicPr>
          <p:cNvPr id="7" name="Picture 7">
            <a:extLst>
              <a:ext uri="{FF2B5EF4-FFF2-40B4-BE49-F238E27FC236}">
                <a16:creationId xmlns:a16="http://schemas.microsoft.com/office/drawing/2014/main" id="{102C40DD-C698-4EDC-9A52-4C5666234FEE}"/>
              </a:ext>
            </a:extLst>
          </p:cNvPr>
          <p:cNvPicPr>
            <a:picLocks noChangeAspect="1"/>
          </p:cNvPicPr>
          <p:nvPr/>
        </p:nvPicPr>
        <p:blipFill>
          <a:blip r:embed="rId6"/>
          <a:stretch>
            <a:fillRect/>
          </a:stretch>
        </p:blipFill>
        <p:spPr>
          <a:xfrm>
            <a:off x="7316788" y="95250"/>
            <a:ext cx="1828800" cy="1143000"/>
          </a:xfrm>
          <a:prstGeom prst="rect">
            <a:avLst/>
          </a:prstGeom>
        </p:spPr>
      </p:pic>
      <p:pic>
        <p:nvPicPr>
          <p:cNvPr id="8" name="Audio Recording Mar 29, 2022 at 8:49:49 PM" descr="Audio Recording Mar 29, 2022 at 8:49:49 PM">
            <a:hlinkClick r:id="" action="ppaction://media"/>
            <a:extLst>
              <a:ext uri="{FF2B5EF4-FFF2-40B4-BE49-F238E27FC236}">
                <a16:creationId xmlns:a16="http://schemas.microsoft.com/office/drawing/2014/main" id="{3B40681B-BBFC-C14B-9740-2F977D94CF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7851" y="5913438"/>
            <a:ext cx="812800" cy="812800"/>
          </a:xfrm>
          <a:prstGeom prst="rect">
            <a:avLst/>
          </a:prstGeom>
        </p:spPr>
      </p:pic>
    </p:spTree>
    <p:extLst>
      <p:ext uri="{BB962C8B-B14F-4D97-AF65-F5344CB8AC3E}">
        <p14:creationId xmlns:p14="http://schemas.microsoft.com/office/powerpoint/2010/main" val="37905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1071-5294-4835-82C2-5D45A725686A}"/>
              </a:ext>
            </a:extLst>
          </p:cNvPr>
          <p:cNvSpPr>
            <a:spLocks noGrp="1"/>
          </p:cNvSpPr>
          <p:nvPr>
            <p:ph type="title"/>
          </p:nvPr>
        </p:nvSpPr>
        <p:spPr/>
        <p:txBody>
          <a:bodyPr/>
          <a:lstStyle/>
          <a:p>
            <a:r>
              <a:rPr lang="en-US">
                <a:latin typeface="Arial"/>
                <a:cs typeface="Arial"/>
              </a:rPr>
              <a:t>Reasons For Vaccination</a:t>
            </a:r>
            <a:endParaRPr lang="en-US"/>
          </a:p>
        </p:txBody>
      </p:sp>
      <p:pic>
        <p:nvPicPr>
          <p:cNvPr id="5" name="Picture 5" descr="Text&#10;&#10;Description automatically generated">
            <a:extLst>
              <a:ext uri="{FF2B5EF4-FFF2-40B4-BE49-F238E27FC236}">
                <a16:creationId xmlns:a16="http://schemas.microsoft.com/office/drawing/2014/main" id="{CE825BA2-09D1-4266-892E-993B76083800}"/>
              </a:ext>
            </a:extLst>
          </p:cNvPr>
          <p:cNvPicPr>
            <a:picLocks noGrp="1" noChangeAspect="1"/>
          </p:cNvPicPr>
          <p:nvPr>
            <p:ph idx="1"/>
          </p:nvPr>
        </p:nvPicPr>
        <p:blipFill>
          <a:blip r:embed="rId5"/>
          <a:stretch>
            <a:fillRect/>
          </a:stretch>
        </p:blipFill>
        <p:spPr>
          <a:xfrm>
            <a:off x="710187" y="1825625"/>
            <a:ext cx="7723625" cy="4351338"/>
          </a:xfrm>
        </p:spPr>
      </p:pic>
      <p:sp>
        <p:nvSpPr>
          <p:cNvPr id="4" name="Slide Number Placeholder 3">
            <a:extLst>
              <a:ext uri="{FF2B5EF4-FFF2-40B4-BE49-F238E27FC236}">
                <a16:creationId xmlns:a16="http://schemas.microsoft.com/office/drawing/2014/main" id="{3FD56EE6-2392-4181-9113-A5421F5D8440}"/>
              </a:ext>
            </a:extLst>
          </p:cNvPr>
          <p:cNvSpPr>
            <a:spLocks noGrp="1"/>
          </p:cNvSpPr>
          <p:nvPr>
            <p:ph type="sldNum" sz="quarter" idx="4"/>
          </p:nvPr>
        </p:nvSpPr>
        <p:spPr/>
        <p:txBody>
          <a:bodyPr/>
          <a:lstStyle/>
          <a:p>
            <a:fld id="{EA810E7C-020C-FA43-9CFD-DA754FFFF69E}" type="slidenum">
              <a:rPr lang="en-US" smtClean="0"/>
              <a:pPr/>
              <a:t>13</a:t>
            </a:fld>
            <a:endParaRPr lang="en-US"/>
          </a:p>
        </p:txBody>
      </p:sp>
      <p:pic>
        <p:nvPicPr>
          <p:cNvPr id="7" name="Picture 6">
            <a:extLst>
              <a:ext uri="{FF2B5EF4-FFF2-40B4-BE49-F238E27FC236}">
                <a16:creationId xmlns:a16="http://schemas.microsoft.com/office/drawing/2014/main" id="{8AFF5620-758C-4794-A43C-4351C9B2DA68}"/>
              </a:ext>
            </a:extLst>
          </p:cNvPr>
          <p:cNvPicPr>
            <a:picLocks noChangeAspect="1"/>
          </p:cNvPicPr>
          <p:nvPr/>
        </p:nvPicPr>
        <p:blipFill>
          <a:blip r:embed="rId6"/>
          <a:stretch>
            <a:fillRect/>
          </a:stretch>
        </p:blipFill>
        <p:spPr>
          <a:xfrm>
            <a:off x="7273925" y="79375"/>
            <a:ext cx="1819275" cy="1135063"/>
          </a:xfrm>
          <a:prstGeom prst="rect">
            <a:avLst/>
          </a:prstGeom>
        </p:spPr>
      </p:pic>
      <p:pic>
        <p:nvPicPr>
          <p:cNvPr id="10" name="Audio Recording Mar 29, 2022 at 9:40:59 PM" descr="Audio Recording Mar 29, 2022 at 9:40:59 PM">
            <a:hlinkClick r:id="" action="ppaction://media"/>
            <a:extLst>
              <a:ext uri="{FF2B5EF4-FFF2-40B4-BE49-F238E27FC236}">
                <a16:creationId xmlns:a16="http://schemas.microsoft.com/office/drawing/2014/main" id="{144FF5FA-E6BE-1F4A-8240-27196A1A24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3562" y="5965825"/>
            <a:ext cx="812800" cy="812800"/>
          </a:xfrm>
          <a:prstGeom prst="rect">
            <a:avLst/>
          </a:prstGeom>
        </p:spPr>
      </p:pic>
    </p:spTree>
    <p:extLst>
      <p:ext uri="{BB962C8B-B14F-4D97-AF65-F5344CB8AC3E}">
        <p14:creationId xmlns:p14="http://schemas.microsoft.com/office/powerpoint/2010/main" val="12363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1071-5294-4835-82C2-5D45A725686A}"/>
              </a:ext>
            </a:extLst>
          </p:cNvPr>
          <p:cNvSpPr>
            <a:spLocks noGrp="1"/>
          </p:cNvSpPr>
          <p:nvPr>
            <p:ph type="title"/>
          </p:nvPr>
        </p:nvSpPr>
        <p:spPr/>
        <p:txBody>
          <a:bodyPr/>
          <a:lstStyle/>
          <a:p>
            <a:r>
              <a:rPr lang="en-US">
                <a:latin typeface="Arial"/>
                <a:cs typeface="Arial"/>
              </a:rPr>
              <a:t>Reasons Against Vaccination</a:t>
            </a:r>
            <a:endParaRPr lang="en-US"/>
          </a:p>
        </p:txBody>
      </p:sp>
      <p:pic>
        <p:nvPicPr>
          <p:cNvPr id="5" name="Picture 5" descr="Text&#10;&#10;Description automatically generated">
            <a:extLst>
              <a:ext uri="{FF2B5EF4-FFF2-40B4-BE49-F238E27FC236}">
                <a16:creationId xmlns:a16="http://schemas.microsoft.com/office/drawing/2014/main" id="{96679AD1-FC7F-4220-AF94-F3CE95E1DB8F}"/>
              </a:ext>
            </a:extLst>
          </p:cNvPr>
          <p:cNvPicPr>
            <a:picLocks noGrp="1" noChangeAspect="1"/>
          </p:cNvPicPr>
          <p:nvPr>
            <p:ph idx="1"/>
          </p:nvPr>
        </p:nvPicPr>
        <p:blipFill>
          <a:blip r:embed="rId5"/>
          <a:stretch>
            <a:fillRect/>
          </a:stretch>
        </p:blipFill>
        <p:spPr>
          <a:xfrm>
            <a:off x="628650" y="1831312"/>
            <a:ext cx="7886700" cy="4339964"/>
          </a:xfrm>
        </p:spPr>
      </p:pic>
      <p:sp>
        <p:nvSpPr>
          <p:cNvPr id="4" name="Slide Number Placeholder 3">
            <a:extLst>
              <a:ext uri="{FF2B5EF4-FFF2-40B4-BE49-F238E27FC236}">
                <a16:creationId xmlns:a16="http://schemas.microsoft.com/office/drawing/2014/main" id="{3FD56EE6-2392-4181-9113-A5421F5D8440}"/>
              </a:ext>
            </a:extLst>
          </p:cNvPr>
          <p:cNvSpPr>
            <a:spLocks noGrp="1"/>
          </p:cNvSpPr>
          <p:nvPr>
            <p:ph type="sldNum" sz="quarter" idx="4"/>
          </p:nvPr>
        </p:nvSpPr>
        <p:spPr/>
        <p:txBody>
          <a:bodyPr/>
          <a:lstStyle/>
          <a:p>
            <a:fld id="{EA810E7C-020C-FA43-9CFD-DA754FFFF69E}" type="slidenum">
              <a:rPr lang="en-US" smtClean="0"/>
              <a:pPr/>
              <a:t>14</a:t>
            </a:fld>
            <a:endParaRPr lang="en-US"/>
          </a:p>
        </p:txBody>
      </p:sp>
      <p:pic>
        <p:nvPicPr>
          <p:cNvPr id="6" name="Picture 6">
            <a:extLst>
              <a:ext uri="{FF2B5EF4-FFF2-40B4-BE49-F238E27FC236}">
                <a16:creationId xmlns:a16="http://schemas.microsoft.com/office/drawing/2014/main" id="{B8038076-1B08-4003-8086-75CA18C9DEE4}"/>
              </a:ext>
            </a:extLst>
          </p:cNvPr>
          <p:cNvPicPr>
            <a:picLocks noChangeAspect="1"/>
          </p:cNvPicPr>
          <p:nvPr/>
        </p:nvPicPr>
        <p:blipFill>
          <a:blip r:embed="rId6"/>
          <a:stretch>
            <a:fillRect/>
          </a:stretch>
        </p:blipFill>
        <p:spPr>
          <a:xfrm>
            <a:off x="7321550" y="95250"/>
            <a:ext cx="1819275" cy="1135063"/>
          </a:xfrm>
          <a:prstGeom prst="rect">
            <a:avLst/>
          </a:prstGeom>
        </p:spPr>
      </p:pic>
      <p:pic>
        <p:nvPicPr>
          <p:cNvPr id="7" name="Audio Recording Mar 29, 2022 at 9:42:27 PM" descr="Audio Recording Mar 29, 2022 at 9:42:27 PM">
            <a:hlinkClick r:id="" action="ppaction://media"/>
            <a:extLst>
              <a:ext uri="{FF2B5EF4-FFF2-40B4-BE49-F238E27FC236}">
                <a16:creationId xmlns:a16="http://schemas.microsoft.com/office/drawing/2014/main" id="{8F27A980-41A6-B64D-BD7A-27B128096B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8950" y="6002867"/>
            <a:ext cx="812800" cy="812800"/>
          </a:xfrm>
          <a:prstGeom prst="rect">
            <a:avLst/>
          </a:prstGeom>
        </p:spPr>
      </p:pic>
    </p:spTree>
    <p:extLst>
      <p:ext uri="{BB962C8B-B14F-4D97-AF65-F5344CB8AC3E}">
        <p14:creationId xmlns:p14="http://schemas.microsoft.com/office/powerpoint/2010/main" val="21988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454071" y="1367199"/>
            <a:ext cx="7886700" cy="914400"/>
          </a:xfrm>
        </p:spPr>
        <p:txBody>
          <a:bodyPr/>
          <a:lstStyle/>
          <a:p>
            <a:r>
              <a:rPr lang="en-US">
                <a:latin typeface="Arial"/>
                <a:cs typeface="Arial"/>
              </a:rPr>
              <a:t>Impacts of H2N</a:t>
            </a:r>
            <a:endParaRPr lang="en-US"/>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454071" y="2842363"/>
            <a:ext cx="3803284" cy="3468077"/>
          </a:xfrm>
        </p:spPr>
        <p:txBody>
          <a:bodyPr vert="horz" lIns="91440" tIns="45720" rIns="91440" bIns="45720" rtlCol="0" anchor="t">
            <a:normAutofit/>
          </a:bodyPr>
          <a:lstStyle/>
          <a:p>
            <a:pPr marL="342900" indent="-342900">
              <a:buChar char="•"/>
            </a:pPr>
            <a:r>
              <a:rPr lang="en-US">
                <a:solidFill>
                  <a:schemeClr val="accent1">
                    <a:lumMod val="50000"/>
                  </a:schemeClr>
                </a:solidFill>
                <a:latin typeface="Arial Narrow"/>
              </a:rPr>
              <a:t>Dissemination of COVID-19 prevention tips and information in Spanish and Hmong </a:t>
            </a:r>
            <a:endParaRPr lang="en-US">
              <a:solidFill>
                <a:schemeClr val="accent1">
                  <a:lumMod val="50000"/>
                </a:schemeClr>
              </a:solidFill>
            </a:endParaRPr>
          </a:p>
          <a:p>
            <a:pPr marL="342900" indent="-342900">
              <a:buChar char="•"/>
            </a:pPr>
            <a:endParaRPr lang="en-US">
              <a:solidFill>
                <a:schemeClr val="accent1">
                  <a:lumMod val="50000"/>
                </a:schemeClr>
              </a:solidFill>
              <a:latin typeface="Arial Narrow"/>
            </a:endParaRPr>
          </a:p>
          <a:p>
            <a:pPr marL="342900" indent="-342900">
              <a:buChar char="•"/>
            </a:pPr>
            <a:r>
              <a:rPr lang="en-US">
                <a:solidFill>
                  <a:schemeClr val="accent1">
                    <a:lumMod val="50000"/>
                  </a:schemeClr>
                </a:solidFill>
                <a:latin typeface="Arial Narrow"/>
              </a:rPr>
              <a:t>Helping families find resources to assist with rent, food, and more</a:t>
            </a:r>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15</a:t>
            </a:fld>
            <a:endParaRPr lang="en-US"/>
          </a:p>
        </p:txBody>
      </p:sp>
      <p:pic>
        <p:nvPicPr>
          <p:cNvPr id="5" name="Picture 5">
            <a:extLst>
              <a:ext uri="{FF2B5EF4-FFF2-40B4-BE49-F238E27FC236}">
                <a16:creationId xmlns:a16="http://schemas.microsoft.com/office/drawing/2014/main" id="{9BE1B61E-E519-4A22-908D-54D2B1850D2D}"/>
              </a:ext>
            </a:extLst>
          </p:cNvPr>
          <p:cNvPicPr>
            <a:picLocks noChangeAspect="1"/>
          </p:cNvPicPr>
          <p:nvPr/>
        </p:nvPicPr>
        <p:blipFill>
          <a:blip r:embed="rId5"/>
          <a:stretch>
            <a:fillRect/>
          </a:stretch>
        </p:blipFill>
        <p:spPr>
          <a:xfrm>
            <a:off x="7316788" y="103909"/>
            <a:ext cx="1828800" cy="1143000"/>
          </a:xfrm>
          <a:prstGeom prst="rect">
            <a:avLst/>
          </a:prstGeom>
        </p:spPr>
      </p:pic>
      <p:pic>
        <p:nvPicPr>
          <p:cNvPr id="7" name="Picture 7" descr="A group of people posing for a photo&#10;&#10;Description automatically generated">
            <a:extLst>
              <a:ext uri="{FF2B5EF4-FFF2-40B4-BE49-F238E27FC236}">
                <a16:creationId xmlns:a16="http://schemas.microsoft.com/office/drawing/2014/main" id="{1C5DEE3B-1A7F-42F5-A09F-E416C49E03D6}"/>
              </a:ext>
            </a:extLst>
          </p:cNvPr>
          <p:cNvPicPr>
            <a:picLocks noChangeAspect="1"/>
          </p:cNvPicPr>
          <p:nvPr/>
        </p:nvPicPr>
        <p:blipFill>
          <a:blip r:embed="rId6"/>
          <a:stretch>
            <a:fillRect/>
          </a:stretch>
        </p:blipFill>
        <p:spPr>
          <a:xfrm>
            <a:off x="4162286" y="1763054"/>
            <a:ext cx="3803839" cy="2476809"/>
          </a:xfrm>
          <a:prstGeom prst="rect">
            <a:avLst/>
          </a:prstGeom>
        </p:spPr>
      </p:pic>
      <p:pic>
        <p:nvPicPr>
          <p:cNvPr id="6" name="Picture 7">
            <a:extLst>
              <a:ext uri="{FF2B5EF4-FFF2-40B4-BE49-F238E27FC236}">
                <a16:creationId xmlns:a16="http://schemas.microsoft.com/office/drawing/2014/main" id="{C04F26D5-49A7-48F4-B892-9DB965E2244B}"/>
              </a:ext>
            </a:extLst>
          </p:cNvPr>
          <p:cNvPicPr>
            <a:picLocks noChangeAspect="1"/>
          </p:cNvPicPr>
          <p:nvPr/>
        </p:nvPicPr>
        <p:blipFill>
          <a:blip r:embed="rId7"/>
          <a:stretch>
            <a:fillRect/>
          </a:stretch>
        </p:blipFill>
        <p:spPr>
          <a:xfrm>
            <a:off x="5525589" y="3795291"/>
            <a:ext cx="3239588" cy="2585383"/>
          </a:xfrm>
          <a:prstGeom prst="rect">
            <a:avLst/>
          </a:prstGeom>
        </p:spPr>
      </p:pic>
      <p:pic>
        <p:nvPicPr>
          <p:cNvPr id="8" name="Slide 15">
            <a:hlinkClick r:id="" action="ppaction://media"/>
            <a:extLst>
              <a:ext uri="{FF2B5EF4-FFF2-40B4-BE49-F238E27FC236}">
                <a16:creationId xmlns:a16="http://schemas.microsoft.com/office/drawing/2014/main" id="{4BAF044A-2A24-4B7F-8705-151BD1B97E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12031" y="2197398"/>
            <a:ext cx="487363" cy="487363"/>
          </a:xfrm>
          <a:prstGeom prst="rect">
            <a:avLst/>
          </a:prstGeom>
          <a:solidFill>
            <a:srgbClr val="92D050"/>
          </a:solidFill>
        </p:spPr>
      </p:pic>
    </p:spTree>
    <p:extLst>
      <p:ext uri="{BB962C8B-B14F-4D97-AF65-F5344CB8AC3E}">
        <p14:creationId xmlns:p14="http://schemas.microsoft.com/office/powerpoint/2010/main" val="416374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3888" y="1354137"/>
            <a:ext cx="7886700" cy="914400"/>
          </a:xfrm>
        </p:spPr>
        <p:txBody>
          <a:bodyPr/>
          <a:lstStyle/>
          <a:p>
            <a:r>
              <a:rPr lang="en-US">
                <a:latin typeface="Arial"/>
                <a:cs typeface="Arial"/>
              </a:rPr>
              <a:t>Impacts of H2N</a:t>
            </a:r>
            <a:endParaRPr lang="en-US"/>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623888" y="2436048"/>
            <a:ext cx="3631002" cy="3958715"/>
          </a:xfrm>
        </p:spPr>
        <p:txBody>
          <a:bodyPr vert="horz" lIns="91440" tIns="45720" rIns="91440" bIns="45720" rtlCol="0" anchor="t">
            <a:normAutofit/>
          </a:bodyPr>
          <a:lstStyle/>
          <a:p>
            <a:pPr marL="342900" indent="-342900">
              <a:buChar char="•"/>
            </a:pPr>
            <a:r>
              <a:rPr lang="en-US">
                <a:solidFill>
                  <a:schemeClr val="accent1">
                    <a:lumMod val="50000"/>
                  </a:schemeClr>
                </a:solidFill>
                <a:latin typeface="Arial Narrow"/>
              </a:rPr>
              <a:t>Assist Health Depts - COVID testing, contact tracing, trust-building </a:t>
            </a:r>
            <a:endParaRPr lang="en-US">
              <a:solidFill>
                <a:schemeClr val="accent1">
                  <a:lumMod val="50000"/>
                </a:schemeClr>
              </a:solidFill>
            </a:endParaRPr>
          </a:p>
          <a:p>
            <a:endParaRPr lang="en-US">
              <a:solidFill>
                <a:schemeClr val="accent1">
                  <a:lumMod val="50000"/>
                </a:schemeClr>
              </a:solidFill>
            </a:endParaRPr>
          </a:p>
          <a:p>
            <a:pPr marL="342900" indent="-342900">
              <a:buChar char="•"/>
            </a:pPr>
            <a:r>
              <a:rPr lang="en-US">
                <a:solidFill>
                  <a:schemeClr val="accent1">
                    <a:lumMod val="50000"/>
                  </a:schemeClr>
                </a:solidFill>
                <a:latin typeface="Arial Narrow"/>
              </a:rPr>
              <a:t>Open Enrollment promotion and Health insurance Navigators</a:t>
            </a:r>
            <a:endParaRPr lang="en-US">
              <a:solidFill>
                <a:schemeClr val="accent1">
                  <a:lumMod val="50000"/>
                </a:schemeClr>
              </a:solidFill>
            </a:endParaRPr>
          </a:p>
          <a:p>
            <a:endParaRPr lang="en-US">
              <a:solidFill>
                <a:schemeClr val="accent1">
                  <a:lumMod val="50000"/>
                </a:schemeClr>
              </a:solidFill>
            </a:endParaRPr>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16</a:t>
            </a:fld>
            <a:endParaRPr lang="en-US"/>
          </a:p>
        </p:txBody>
      </p:sp>
      <p:pic>
        <p:nvPicPr>
          <p:cNvPr id="5" name="Picture 5">
            <a:extLst>
              <a:ext uri="{FF2B5EF4-FFF2-40B4-BE49-F238E27FC236}">
                <a16:creationId xmlns:a16="http://schemas.microsoft.com/office/drawing/2014/main" id="{9BE1B61E-E519-4A22-908D-54D2B1850D2D}"/>
              </a:ext>
            </a:extLst>
          </p:cNvPr>
          <p:cNvPicPr>
            <a:picLocks noChangeAspect="1"/>
          </p:cNvPicPr>
          <p:nvPr/>
        </p:nvPicPr>
        <p:blipFill>
          <a:blip r:embed="rId5"/>
          <a:stretch>
            <a:fillRect/>
          </a:stretch>
        </p:blipFill>
        <p:spPr>
          <a:xfrm>
            <a:off x="7316788" y="129886"/>
            <a:ext cx="1828800" cy="1143000"/>
          </a:xfrm>
          <a:prstGeom prst="rect">
            <a:avLst/>
          </a:prstGeom>
        </p:spPr>
      </p:pic>
      <p:pic>
        <p:nvPicPr>
          <p:cNvPr id="7" name="Picture 7">
            <a:extLst>
              <a:ext uri="{FF2B5EF4-FFF2-40B4-BE49-F238E27FC236}">
                <a16:creationId xmlns:a16="http://schemas.microsoft.com/office/drawing/2014/main" id="{027DD760-B8C0-433A-AC2C-FB809216D8A8}"/>
              </a:ext>
            </a:extLst>
          </p:cNvPr>
          <p:cNvPicPr>
            <a:picLocks noChangeAspect="1"/>
          </p:cNvPicPr>
          <p:nvPr/>
        </p:nvPicPr>
        <p:blipFill>
          <a:blip r:embed="rId6"/>
          <a:stretch>
            <a:fillRect/>
          </a:stretch>
        </p:blipFill>
        <p:spPr>
          <a:xfrm>
            <a:off x="4472880" y="702584"/>
            <a:ext cx="2743200" cy="3157939"/>
          </a:xfrm>
          <a:prstGeom prst="rect">
            <a:avLst/>
          </a:prstGeom>
        </p:spPr>
      </p:pic>
      <p:pic>
        <p:nvPicPr>
          <p:cNvPr id="8" name="Picture 8">
            <a:extLst>
              <a:ext uri="{FF2B5EF4-FFF2-40B4-BE49-F238E27FC236}">
                <a16:creationId xmlns:a16="http://schemas.microsoft.com/office/drawing/2014/main" id="{24F1D6CF-223E-4DCD-A40F-8286F0267CFE}"/>
              </a:ext>
            </a:extLst>
          </p:cNvPr>
          <p:cNvPicPr>
            <a:picLocks noChangeAspect="1"/>
          </p:cNvPicPr>
          <p:nvPr/>
        </p:nvPicPr>
        <p:blipFill>
          <a:blip r:embed="rId7"/>
          <a:stretch>
            <a:fillRect/>
          </a:stretch>
        </p:blipFill>
        <p:spPr>
          <a:xfrm>
            <a:off x="5667026" y="3521278"/>
            <a:ext cx="3285791" cy="3107158"/>
          </a:xfrm>
          <a:prstGeom prst="rect">
            <a:avLst/>
          </a:prstGeom>
        </p:spPr>
      </p:pic>
      <p:pic>
        <p:nvPicPr>
          <p:cNvPr id="10" name="Recorded Sound">
            <a:hlinkClick r:id="" action="ppaction://media"/>
            <a:extLst>
              <a:ext uri="{FF2B5EF4-FFF2-40B4-BE49-F238E27FC236}">
                <a16:creationId xmlns:a16="http://schemas.microsoft.com/office/drawing/2014/main" id="{683F4090-20A9-4B6B-850D-303F738127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45430" y="4831175"/>
            <a:ext cx="487363" cy="487363"/>
          </a:xfrm>
          <a:prstGeom prst="rect">
            <a:avLst/>
          </a:prstGeom>
        </p:spPr>
      </p:pic>
    </p:spTree>
    <p:extLst>
      <p:ext uri="{BB962C8B-B14F-4D97-AF65-F5344CB8AC3E}">
        <p14:creationId xmlns:p14="http://schemas.microsoft.com/office/powerpoint/2010/main" val="1971771935"/>
      </p:ext>
    </p:extLst>
  </p:cSld>
  <p:clrMapOvr>
    <a:masterClrMapping/>
  </p:clrMapOvr>
  <mc:AlternateContent xmlns:mc="http://schemas.openxmlformats.org/markup-compatibility/2006" xmlns:p14="http://schemas.microsoft.com/office/powerpoint/2010/main">
    <mc:Choice Requires="p14">
      <p:transition spd="slow" p14:dur="2000" advTm="53715"/>
    </mc:Choice>
    <mc:Fallback xmlns="">
      <p:transition spd="slow" advTm="5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382588" y="1448352"/>
            <a:ext cx="4187825" cy="702710"/>
          </a:xfrm>
        </p:spPr>
        <p:txBody>
          <a:bodyPr/>
          <a:lstStyle/>
          <a:p>
            <a:pPr algn="ctr">
              <a:spcBef>
                <a:spcPts val="0"/>
              </a:spcBef>
              <a:spcAft>
                <a:spcPts val="600"/>
              </a:spcAft>
            </a:pPr>
            <a:r>
              <a:rPr lang="en-US" sz="2800" b="0">
                <a:solidFill>
                  <a:schemeClr val="accent1">
                    <a:lumMod val="50000"/>
                  </a:schemeClr>
                </a:solidFill>
                <a:latin typeface="Arial"/>
                <a:cs typeface="Arial"/>
              </a:rPr>
              <a:t>COVID-19 vaccinations</a:t>
            </a:r>
            <a:r>
              <a:rPr lang="en-US" sz="2000" b="0">
                <a:solidFill>
                  <a:schemeClr val="accent1">
                    <a:lumMod val="50000"/>
                  </a:schemeClr>
                </a:solidFill>
                <a:latin typeface="Arial"/>
                <a:cs typeface="Arial"/>
              </a:rPr>
              <a:t> </a:t>
            </a:r>
          </a:p>
          <a:p>
            <a:pPr algn="ctr">
              <a:spcBef>
                <a:spcPts val="0"/>
              </a:spcBef>
              <a:spcAft>
                <a:spcPts val="600"/>
              </a:spcAft>
            </a:pPr>
            <a:r>
              <a:rPr lang="en-US" sz="2000" b="0">
                <a:solidFill>
                  <a:schemeClr val="accent1">
                    <a:lumMod val="50000"/>
                  </a:schemeClr>
                </a:solidFill>
                <a:latin typeface="Arial"/>
                <a:cs typeface="Arial"/>
              </a:rPr>
              <a:t>Over 1200 vaccinations</a:t>
            </a:r>
            <a:endParaRPr lang="en-US" sz="2000">
              <a:solidFill>
                <a:schemeClr val="accent1">
                  <a:lumMod val="50000"/>
                </a:schemeClr>
              </a:solidFill>
              <a:latin typeface="Arial"/>
              <a:cs typeface="Arial"/>
            </a:endParaRPr>
          </a:p>
        </p:txBody>
      </p:sp>
      <p:pic>
        <p:nvPicPr>
          <p:cNvPr id="7" name="Picture 7" descr="Chart, pie chart&#10;&#10;Description automatically generated">
            <a:extLst>
              <a:ext uri="{FF2B5EF4-FFF2-40B4-BE49-F238E27FC236}">
                <a16:creationId xmlns:a16="http://schemas.microsoft.com/office/drawing/2014/main" id="{54C53A02-6E5B-462F-836D-FB2F407B21FE}"/>
              </a:ext>
            </a:extLst>
          </p:cNvPr>
          <p:cNvPicPr>
            <a:picLocks noGrp="1" noChangeAspect="1"/>
          </p:cNvPicPr>
          <p:nvPr>
            <p:ph sz="half" idx="1"/>
          </p:nvPr>
        </p:nvPicPr>
        <p:blipFill rotWithShape="1">
          <a:blip r:embed="rId5"/>
          <a:srcRect l="11374" r="16541" b="-274"/>
          <a:stretch/>
        </p:blipFill>
        <p:spPr>
          <a:xfrm>
            <a:off x="306750" y="2708887"/>
            <a:ext cx="3952005" cy="3672266"/>
          </a:xfrm>
        </p:spPr>
      </p:pic>
      <p:pic>
        <p:nvPicPr>
          <p:cNvPr id="8" name="Picture 8" descr="Chart, pie chart&#10;&#10;Description automatically generated">
            <a:extLst>
              <a:ext uri="{FF2B5EF4-FFF2-40B4-BE49-F238E27FC236}">
                <a16:creationId xmlns:a16="http://schemas.microsoft.com/office/drawing/2014/main" id="{0FFBA0D7-419F-4B04-92F6-78A69A6AF6C6}"/>
              </a:ext>
            </a:extLst>
          </p:cNvPr>
          <p:cNvPicPr>
            <a:picLocks noGrp="1" noChangeAspect="1"/>
          </p:cNvPicPr>
          <p:nvPr>
            <p:ph sz="half" idx="2"/>
          </p:nvPr>
        </p:nvPicPr>
        <p:blipFill rotWithShape="1">
          <a:blip r:embed="rId6"/>
          <a:srcRect l="6545" r="9818" b="4109"/>
          <a:stretch/>
        </p:blipFill>
        <p:spPr>
          <a:xfrm>
            <a:off x="4410075" y="2708887"/>
            <a:ext cx="4732084" cy="3608544"/>
          </a:xfrm>
        </p:spPr>
      </p:pic>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17</a:t>
            </a:fld>
            <a:endParaRPr lang="en-US"/>
          </a:p>
        </p:txBody>
      </p:sp>
      <p:sp>
        <p:nvSpPr>
          <p:cNvPr id="6" name="TextBox 5">
            <a:extLst>
              <a:ext uri="{FF2B5EF4-FFF2-40B4-BE49-F238E27FC236}">
                <a16:creationId xmlns:a16="http://schemas.microsoft.com/office/drawing/2014/main" id="{7AF42C46-9502-496D-885A-6205E00DE8E5}"/>
              </a:ext>
            </a:extLst>
          </p:cNvPr>
          <p:cNvSpPr txBox="1"/>
          <p:nvPr/>
        </p:nvSpPr>
        <p:spPr>
          <a:xfrm>
            <a:off x="4843462" y="1446212"/>
            <a:ext cx="3854450" cy="8340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Aft>
                <a:spcPts val="600"/>
              </a:spcAft>
            </a:pPr>
            <a:r>
              <a:rPr lang="en-US" sz="2800">
                <a:solidFill>
                  <a:schemeClr val="accent1">
                    <a:lumMod val="50000"/>
                  </a:schemeClr>
                </a:solidFill>
                <a:latin typeface="Arial"/>
                <a:ea typeface="+mn-lt"/>
                <a:cs typeface="+mn-lt"/>
              </a:rPr>
              <a:t>Influenza vaccinations </a:t>
            </a:r>
          </a:p>
          <a:p>
            <a:pPr algn="ctr">
              <a:lnSpc>
                <a:spcPct val="90000"/>
              </a:lnSpc>
              <a:spcAft>
                <a:spcPts val="600"/>
              </a:spcAft>
            </a:pPr>
            <a:r>
              <a:rPr lang="en-US" sz="2000">
                <a:solidFill>
                  <a:schemeClr val="accent1">
                    <a:lumMod val="50000"/>
                  </a:schemeClr>
                </a:solidFill>
                <a:latin typeface="Arial"/>
                <a:ea typeface="+mn-lt"/>
                <a:cs typeface="+mn-lt"/>
              </a:rPr>
              <a:t>Over 600 vaccinations</a:t>
            </a:r>
            <a:endParaRPr lang="en-US" sz="2000">
              <a:solidFill>
                <a:schemeClr val="accent1">
                  <a:lumMod val="50000"/>
                </a:schemeClr>
              </a:solidFill>
              <a:latin typeface="Arial"/>
              <a:cs typeface="Arial"/>
            </a:endParaRPr>
          </a:p>
        </p:txBody>
      </p:sp>
      <p:pic>
        <p:nvPicPr>
          <p:cNvPr id="9" name="Picture 9">
            <a:extLst>
              <a:ext uri="{FF2B5EF4-FFF2-40B4-BE49-F238E27FC236}">
                <a16:creationId xmlns:a16="http://schemas.microsoft.com/office/drawing/2014/main" id="{5CE816E9-CBDB-4CDC-8982-2F3A5858BCFE}"/>
              </a:ext>
            </a:extLst>
          </p:cNvPr>
          <p:cNvPicPr>
            <a:picLocks noChangeAspect="1"/>
          </p:cNvPicPr>
          <p:nvPr/>
        </p:nvPicPr>
        <p:blipFill>
          <a:blip r:embed="rId7"/>
          <a:stretch>
            <a:fillRect/>
          </a:stretch>
        </p:blipFill>
        <p:spPr>
          <a:xfrm>
            <a:off x="7107238" y="63500"/>
            <a:ext cx="2025650" cy="1246188"/>
          </a:xfrm>
          <a:prstGeom prst="rect">
            <a:avLst/>
          </a:prstGeom>
        </p:spPr>
      </p:pic>
      <p:sp>
        <p:nvSpPr>
          <p:cNvPr id="3" name="TextBox 2">
            <a:extLst>
              <a:ext uri="{FF2B5EF4-FFF2-40B4-BE49-F238E27FC236}">
                <a16:creationId xmlns:a16="http://schemas.microsoft.com/office/drawing/2014/main" id="{E4356924-E694-4D87-A6A6-B06B1ACAA240}"/>
              </a:ext>
            </a:extLst>
          </p:cNvPr>
          <p:cNvSpPr txBox="1"/>
          <p:nvPr/>
        </p:nvSpPr>
        <p:spPr>
          <a:xfrm>
            <a:off x="498270" y="685927"/>
            <a:ext cx="48724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chemeClr val="tx2"/>
                </a:solidFill>
              </a:rPr>
              <a:t>Impacts of H2N</a:t>
            </a:r>
          </a:p>
        </p:txBody>
      </p:sp>
      <p:pic>
        <p:nvPicPr>
          <p:cNvPr id="10" name="Audio Recording Mar 29, 2022 at 9:46:50 PM" descr="Audio Recording Mar 29, 2022 at 9:46:50 PM">
            <a:hlinkClick r:id="" action="ppaction://media"/>
            <a:extLst>
              <a:ext uri="{FF2B5EF4-FFF2-40B4-BE49-F238E27FC236}">
                <a16:creationId xmlns:a16="http://schemas.microsoft.com/office/drawing/2014/main" id="{40070B66-D40B-3F4A-92E3-93BEBA2F16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20063" y="5990167"/>
            <a:ext cx="812800" cy="812800"/>
          </a:xfrm>
          <a:prstGeom prst="rect">
            <a:avLst/>
          </a:prstGeom>
        </p:spPr>
      </p:pic>
    </p:spTree>
    <p:extLst>
      <p:ext uri="{BB962C8B-B14F-4D97-AF65-F5344CB8AC3E}">
        <p14:creationId xmlns:p14="http://schemas.microsoft.com/office/powerpoint/2010/main" val="187460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23888" y="687387"/>
            <a:ext cx="7886700" cy="914400"/>
          </a:xfrm>
        </p:spPr>
        <p:txBody>
          <a:bodyPr/>
          <a:lstStyle/>
          <a:p>
            <a:pPr algn="ctr"/>
            <a:r>
              <a:rPr lang="en-US">
                <a:latin typeface="Arial"/>
                <a:cs typeface="Arial"/>
              </a:rPr>
              <a:t>Closing the Gap</a:t>
            </a:r>
            <a:endParaRPr lang="en-US"/>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18</a:t>
            </a:fld>
            <a:endParaRPr lang="en-US"/>
          </a:p>
        </p:txBody>
      </p:sp>
      <p:pic>
        <p:nvPicPr>
          <p:cNvPr id="5" name="Picture 5" descr="Diagram&#10;&#10;Description automatically generated">
            <a:extLst>
              <a:ext uri="{FF2B5EF4-FFF2-40B4-BE49-F238E27FC236}">
                <a16:creationId xmlns:a16="http://schemas.microsoft.com/office/drawing/2014/main" id="{3CF62E45-C6FC-48A2-BA9F-272A815DC71D}"/>
              </a:ext>
            </a:extLst>
          </p:cNvPr>
          <p:cNvPicPr>
            <a:picLocks noChangeAspect="1"/>
          </p:cNvPicPr>
          <p:nvPr/>
        </p:nvPicPr>
        <p:blipFill>
          <a:blip r:embed="rId5"/>
          <a:stretch>
            <a:fillRect/>
          </a:stretch>
        </p:blipFill>
        <p:spPr>
          <a:xfrm>
            <a:off x="128588" y="1455453"/>
            <a:ext cx="8942387" cy="5217094"/>
          </a:xfrm>
          <a:prstGeom prst="rect">
            <a:avLst/>
          </a:prstGeom>
        </p:spPr>
      </p:pic>
      <p:pic>
        <p:nvPicPr>
          <p:cNvPr id="6" name="Picture 6">
            <a:extLst>
              <a:ext uri="{FF2B5EF4-FFF2-40B4-BE49-F238E27FC236}">
                <a16:creationId xmlns:a16="http://schemas.microsoft.com/office/drawing/2014/main" id="{C0EEB99C-6539-4925-8130-F30CDDD2CF9A}"/>
              </a:ext>
            </a:extLst>
          </p:cNvPr>
          <p:cNvPicPr>
            <a:picLocks noChangeAspect="1"/>
          </p:cNvPicPr>
          <p:nvPr/>
        </p:nvPicPr>
        <p:blipFill>
          <a:blip r:embed="rId6"/>
          <a:stretch>
            <a:fillRect/>
          </a:stretch>
        </p:blipFill>
        <p:spPr>
          <a:xfrm>
            <a:off x="7131050" y="47625"/>
            <a:ext cx="2009775" cy="1254125"/>
          </a:xfrm>
          <a:prstGeom prst="rect">
            <a:avLst/>
          </a:prstGeom>
        </p:spPr>
      </p:pic>
      <p:pic>
        <p:nvPicPr>
          <p:cNvPr id="3" name="Audio Recording Mar 29, 2022 at 9:49:11 PM" descr="Audio Recording Mar 29, 2022 at 9:49:11 PM">
            <a:hlinkClick r:id="" action="ppaction://media"/>
            <a:extLst>
              <a:ext uri="{FF2B5EF4-FFF2-40B4-BE49-F238E27FC236}">
                <a16:creationId xmlns:a16="http://schemas.microsoft.com/office/drawing/2014/main" id="{158808BA-0F6A-7D44-8DAD-D188EC2311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025" y="5888567"/>
            <a:ext cx="812800" cy="812800"/>
          </a:xfrm>
          <a:prstGeom prst="rect">
            <a:avLst/>
          </a:prstGeom>
        </p:spPr>
      </p:pic>
    </p:spTree>
    <p:extLst>
      <p:ext uri="{BB962C8B-B14F-4D97-AF65-F5344CB8AC3E}">
        <p14:creationId xmlns:p14="http://schemas.microsoft.com/office/powerpoint/2010/main" val="194915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3754E5A3-EE3D-4DEB-9050-B111B9986752}"/>
              </a:ext>
            </a:extLst>
          </p:cNvPr>
          <p:cNvPicPr>
            <a:picLocks noGrp="1" noChangeAspect="1"/>
          </p:cNvPicPr>
          <p:nvPr>
            <p:ph sz="half" idx="1"/>
          </p:nvPr>
        </p:nvPicPr>
        <p:blipFill>
          <a:blip r:embed="rId5"/>
          <a:stretch>
            <a:fillRect/>
          </a:stretch>
        </p:blipFill>
        <p:spPr>
          <a:xfrm>
            <a:off x="9525" y="1469153"/>
            <a:ext cx="4565650" cy="5080156"/>
          </a:xfrm>
        </p:spPr>
      </p:pic>
      <p:pic>
        <p:nvPicPr>
          <p:cNvPr id="7" name="Picture 7" descr="Diagram&#10;&#10;Description automatically generated">
            <a:extLst>
              <a:ext uri="{FF2B5EF4-FFF2-40B4-BE49-F238E27FC236}">
                <a16:creationId xmlns:a16="http://schemas.microsoft.com/office/drawing/2014/main" id="{966DB213-08B0-40DE-80AA-6EAB1EDD94B3}"/>
              </a:ext>
            </a:extLst>
          </p:cNvPr>
          <p:cNvPicPr>
            <a:picLocks noGrp="1" noChangeAspect="1"/>
          </p:cNvPicPr>
          <p:nvPr>
            <p:ph sz="half" idx="2"/>
          </p:nvPr>
        </p:nvPicPr>
        <p:blipFill>
          <a:blip r:embed="rId6"/>
          <a:stretch>
            <a:fillRect/>
          </a:stretch>
        </p:blipFill>
        <p:spPr>
          <a:xfrm>
            <a:off x="4552950" y="1468533"/>
            <a:ext cx="4589462" cy="5017897"/>
          </a:xfrm>
        </p:spPr>
      </p:pic>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19</a:t>
            </a:fld>
            <a:endParaRPr lang="en-US"/>
          </a:p>
        </p:txBody>
      </p:sp>
      <p:pic>
        <p:nvPicPr>
          <p:cNvPr id="8" name="Picture 8">
            <a:extLst>
              <a:ext uri="{FF2B5EF4-FFF2-40B4-BE49-F238E27FC236}">
                <a16:creationId xmlns:a16="http://schemas.microsoft.com/office/drawing/2014/main" id="{57455E0C-D2A7-49F1-B0C4-738EE831D328}"/>
              </a:ext>
            </a:extLst>
          </p:cNvPr>
          <p:cNvPicPr>
            <a:picLocks noChangeAspect="1"/>
          </p:cNvPicPr>
          <p:nvPr/>
        </p:nvPicPr>
        <p:blipFill>
          <a:blip r:embed="rId7"/>
          <a:stretch>
            <a:fillRect/>
          </a:stretch>
        </p:blipFill>
        <p:spPr>
          <a:xfrm>
            <a:off x="7107237" y="47625"/>
            <a:ext cx="2033588" cy="1270000"/>
          </a:xfrm>
          <a:prstGeom prst="rect">
            <a:avLst/>
          </a:prstGeom>
        </p:spPr>
      </p:pic>
      <p:pic>
        <p:nvPicPr>
          <p:cNvPr id="3" name="Audio Recording Mar 29, 2022 at 9:54:23 PM" descr="Audio Recording Mar 29, 2022 at 9:54:23 PM">
            <a:hlinkClick r:id="" action="ppaction://media"/>
            <a:extLst>
              <a:ext uri="{FF2B5EF4-FFF2-40B4-BE49-F238E27FC236}">
                <a16:creationId xmlns:a16="http://schemas.microsoft.com/office/drawing/2014/main" id="{4A7E71B8-5E87-3A46-8790-91A521F5FC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04476" y="6142909"/>
            <a:ext cx="812800" cy="812800"/>
          </a:xfrm>
          <a:prstGeom prst="rect">
            <a:avLst/>
          </a:prstGeom>
        </p:spPr>
      </p:pic>
    </p:spTree>
    <p:extLst>
      <p:ext uri="{BB962C8B-B14F-4D97-AF65-F5344CB8AC3E}">
        <p14:creationId xmlns:p14="http://schemas.microsoft.com/office/powerpoint/2010/main" val="25640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F9C235-B66B-CB43-A51B-A5A51FCBE980}"/>
              </a:ext>
            </a:extLst>
          </p:cNvPr>
          <p:cNvSpPr>
            <a:spLocks noGrp="1"/>
          </p:cNvSpPr>
          <p:nvPr>
            <p:ph type="subTitle" idx="1"/>
          </p:nvPr>
        </p:nvSpPr>
        <p:spPr/>
        <p:txBody>
          <a:bodyPr vert="horz" lIns="91440" tIns="45720" rIns="91440" bIns="45720" rtlCol="0" anchor="t">
            <a:normAutofit/>
          </a:bodyPr>
          <a:lstStyle/>
          <a:p>
            <a:r>
              <a:rPr lang="en-US">
                <a:solidFill>
                  <a:schemeClr val="accent1">
                    <a:lumMod val="50000"/>
                  </a:schemeClr>
                </a:solidFill>
                <a:latin typeface="Arial Narrow"/>
              </a:rPr>
              <a:t>None</a:t>
            </a:r>
          </a:p>
          <a:p>
            <a:endParaRPr lang="en-US">
              <a:solidFill>
                <a:schemeClr val="accent1">
                  <a:lumMod val="50000"/>
                </a:schemeClr>
              </a:solidFill>
            </a:endParaRPr>
          </a:p>
        </p:txBody>
      </p:sp>
      <p:sp>
        <p:nvSpPr>
          <p:cNvPr id="5" name="Title 4">
            <a:extLst>
              <a:ext uri="{FF2B5EF4-FFF2-40B4-BE49-F238E27FC236}">
                <a16:creationId xmlns:a16="http://schemas.microsoft.com/office/drawing/2014/main" id="{428B07CB-2727-9941-A631-9C983D2F37D2}"/>
              </a:ext>
            </a:extLst>
          </p:cNvPr>
          <p:cNvSpPr>
            <a:spLocks noGrp="1"/>
          </p:cNvSpPr>
          <p:nvPr>
            <p:ph type="ctrTitle"/>
          </p:nvPr>
        </p:nvSpPr>
        <p:spPr>
          <a:xfrm>
            <a:off x="1143000" y="2778125"/>
            <a:ext cx="6858000" cy="616985"/>
          </a:xfrm>
        </p:spPr>
        <p:txBody>
          <a:bodyPr/>
          <a:lstStyle/>
          <a:p>
            <a:r>
              <a:rPr lang="en-US"/>
              <a:t>Disclosures</a:t>
            </a:r>
          </a:p>
        </p:txBody>
      </p:sp>
      <p:pic>
        <p:nvPicPr>
          <p:cNvPr id="2" name="Audio 1">
            <a:hlinkClick r:id="" action="ppaction://media"/>
            <a:extLst>
              <a:ext uri="{FF2B5EF4-FFF2-40B4-BE49-F238E27FC236}">
                <a16:creationId xmlns:a16="http://schemas.microsoft.com/office/drawing/2014/main" id="{CF5CD35D-0860-49BA-A03A-4B366B528D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99350104"/>
      </p:ext>
    </p:extLst>
  </p:cSld>
  <p:clrMapOvr>
    <a:masterClrMapping/>
  </p:clrMapOvr>
  <mc:AlternateContent xmlns:mc="http://schemas.openxmlformats.org/markup-compatibility/2006" xmlns:p14="http://schemas.microsoft.com/office/powerpoint/2010/main">
    <mc:Choice Requires="p14">
      <p:transition spd="slow" p14:dur="2000" advTm="4190"/>
    </mc:Choice>
    <mc:Fallback xmlns="">
      <p:transition spd="slow" advTm="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EAA8-DC4A-EA4E-816B-98753A3FDFDF}"/>
              </a:ext>
            </a:extLst>
          </p:cNvPr>
          <p:cNvSpPr>
            <a:spLocks noGrp="1"/>
          </p:cNvSpPr>
          <p:nvPr>
            <p:ph type="title"/>
          </p:nvPr>
        </p:nvSpPr>
        <p:spPr>
          <a:xfrm>
            <a:off x="630238" y="750888"/>
            <a:ext cx="2949575" cy="965200"/>
          </a:xfrm>
        </p:spPr>
        <p:txBody>
          <a:bodyPr/>
          <a:lstStyle/>
          <a:p>
            <a:r>
              <a:rPr lang="en-US">
                <a:latin typeface="Arial"/>
                <a:cs typeface="Arial"/>
              </a:rPr>
              <a:t>Lessons Learned</a:t>
            </a:r>
            <a:endParaRPr lang="en-US"/>
          </a:p>
        </p:txBody>
      </p:sp>
      <p:pic>
        <p:nvPicPr>
          <p:cNvPr id="6" name="Picture 6">
            <a:extLst>
              <a:ext uri="{FF2B5EF4-FFF2-40B4-BE49-F238E27FC236}">
                <a16:creationId xmlns:a16="http://schemas.microsoft.com/office/drawing/2014/main" id="{99E40B34-10BD-4352-A581-88CF5739C810}"/>
              </a:ext>
            </a:extLst>
          </p:cNvPr>
          <p:cNvPicPr>
            <a:picLocks noGrp="1" noChangeAspect="1"/>
          </p:cNvPicPr>
          <p:nvPr>
            <p:ph type="pic" idx="1"/>
          </p:nvPr>
        </p:nvPicPr>
        <p:blipFill rotWithShape="1">
          <a:blip r:embed="rId5"/>
          <a:srcRect t="10491" b="10491"/>
          <a:stretch/>
        </p:blipFill>
        <p:spPr>
          <a:xfrm>
            <a:off x="4214813" y="622300"/>
            <a:ext cx="2752725" cy="3667125"/>
          </a:xfrm>
        </p:spPr>
      </p:pic>
      <p:sp>
        <p:nvSpPr>
          <p:cNvPr id="4" name="Text Placeholder 3">
            <a:extLst>
              <a:ext uri="{FF2B5EF4-FFF2-40B4-BE49-F238E27FC236}">
                <a16:creationId xmlns:a16="http://schemas.microsoft.com/office/drawing/2014/main" id="{5993F822-23B0-6F44-AF8E-625784943625}"/>
              </a:ext>
            </a:extLst>
          </p:cNvPr>
          <p:cNvSpPr>
            <a:spLocks noGrp="1"/>
          </p:cNvSpPr>
          <p:nvPr>
            <p:ph type="body" sz="half" idx="2"/>
          </p:nvPr>
        </p:nvSpPr>
        <p:spPr>
          <a:xfrm>
            <a:off x="455613" y="2058732"/>
            <a:ext cx="3854450" cy="4045828"/>
          </a:xfrm>
        </p:spPr>
        <p:txBody>
          <a:bodyPr vert="horz" lIns="91440" tIns="45720" rIns="91440" bIns="45720" rtlCol="0" anchor="t">
            <a:normAutofit/>
          </a:bodyPr>
          <a:lstStyle/>
          <a:p>
            <a:pPr marL="285750" indent="-285750">
              <a:buFont typeface="Arial"/>
              <a:buChar char="•"/>
            </a:pPr>
            <a:r>
              <a:rPr lang="en-US">
                <a:solidFill>
                  <a:schemeClr val="accent1">
                    <a:lumMod val="50000"/>
                  </a:schemeClr>
                </a:solidFill>
                <a:latin typeface="Arial"/>
                <a:cs typeface="Arial"/>
              </a:rPr>
              <a:t>Trusted Messengers:</a:t>
            </a:r>
          </a:p>
          <a:p>
            <a:pPr marL="742950" lvl="1" indent="-285750">
              <a:buFont typeface="Arial"/>
              <a:buChar char="•"/>
            </a:pPr>
            <a:r>
              <a:rPr lang="en-US" sz="1600">
                <a:solidFill>
                  <a:schemeClr val="accent1">
                    <a:lumMod val="50000"/>
                  </a:schemeClr>
                </a:solidFill>
                <a:latin typeface="Arial"/>
                <a:cs typeface="Arial"/>
              </a:rPr>
              <a:t>Active community workers from their own community</a:t>
            </a:r>
          </a:p>
          <a:p>
            <a:pPr marL="742950" lvl="1" indent="-285750">
              <a:buFont typeface="Arial"/>
              <a:buChar char="•"/>
            </a:pPr>
            <a:r>
              <a:rPr lang="en-US" sz="1600">
                <a:solidFill>
                  <a:schemeClr val="accent1">
                    <a:lumMod val="50000"/>
                  </a:schemeClr>
                </a:solidFill>
                <a:latin typeface="Arial"/>
                <a:cs typeface="Arial"/>
              </a:rPr>
              <a:t>Assisting with:</a:t>
            </a:r>
          </a:p>
          <a:p>
            <a:pPr marL="1200150" lvl="2" indent="-285750">
              <a:buFont typeface="Arial"/>
              <a:buChar char="•"/>
            </a:pPr>
            <a:r>
              <a:rPr lang="en-US" sz="1600">
                <a:solidFill>
                  <a:schemeClr val="accent1">
                    <a:lumMod val="50000"/>
                  </a:schemeClr>
                </a:solidFill>
                <a:latin typeface="Arial"/>
                <a:cs typeface="Arial"/>
              </a:rPr>
              <a:t>Vaccines</a:t>
            </a:r>
          </a:p>
          <a:p>
            <a:pPr marL="1200150" lvl="2" indent="-285750">
              <a:buFont typeface="Arial"/>
              <a:buChar char="•"/>
            </a:pPr>
            <a:r>
              <a:rPr lang="en-US" sz="1600">
                <a:solidFill>
                  <a:schemeClr val="accent1">
                    <a:lumMod val="50000"/>
                  </a:schemeClr>
                </a:solidFill>
                <a:latin typeface="Arial"/>
                <a:cs typeface="Arial"/>
              </a:rPr>
              <a:t>Health insurance</a:t>
            </a:r>
          </a:p>
          <a:p>
            <a:pPr marL="1200150" lvl="2" indent="-285750">
              <a:buFont typeface="Arial"/>
              <a:buChar char="•"/>
            </a:pPr>
            <a:r>
              <a:rPr lang="en-US" sz="1600">
                <a:solidFill>
                  <a:schemeClr val="accent1">
                    <a:lumMod val="50000"/>
                  </a:schemeClr>
                </a:solidFill>
                <a:latin typeface="Arial"/>
                <a:cs typeface="Arial"/>
              </a:rPr>
              <a:t>Food insecurity</a:t>
            </a:r>
          </a:p>
          <a:p>
            <a:pPr marL="1200150" lvl="2" indent="-285750">
              <a:buFont typeface="Arial"/>
              <a:buChar char="•"/>
            </a:pPr>
            <a:r>
              <a:rPr lang="en-US" sz="1600">
                <a:solidFill>
                  <a:schemeClr val="accent1">
                    <a:lumMod val="50000"/>
                  </a:schemeClr>
                </a:solidFill>
                <a:latin typeface="Arial"/>
                <a:cs typeface="Arial"/>
              </a:rPr>
              <a:t>Rent assistance</a:t>
            </a:r>
          </a:p>
          <a:p>
            <a:pPr marL="285750" indent="-285750">
              <a:buFont typeface="Arial"/>
              <a:buChar char="•"/>
            </a:pPr>
            <a:r>
              <a:rPr lang="en-US">
                <a:solidFill>
                  <a:schemeClr val="accent1">
                    <a:lumMod val="50000"/>
                  </a:schemeClr>
                </a:solidFill>
                <a:latin typeface="Arial"/>
                <a:cs typeface="Arial"/>
              </a:rPr>
              <a:t>Impact on Medical Students:</a:t>
            </a:r>
          </a:p>
          <a:p>
            <a:pPr marL="742950" lvl="1" indent="-285750">
              <a:buFont typeface="Arial"/>
              <a:buChar char="•"/>
            </a:pPr>
            <a:r>
              <a:rPr lang="en-US" sz="1600">
                <a:solidFill>
                  <a:schemeClr val="accent1">
                    <a:lumMod val="50000"/>
                  </a:schemeClr>
                </a:solidFill>
                <a:latin typeface="Arial"/>
                <a:cs typeface="Arial"/>
              </a:rPr>
              <a:t>Patient education</a:t>
            </a:r>
          </a:p>
          <a:p>
            <a:pPr marL="742950" lvl="1" indent="-285750">
              <a:buFont typeface="Arial"/>
              <a:buChar char="•"/>
            </a:pPr>
            <a:r>
              <a:rPr lang="en-US" sz="1600">
                <a:solidFill>
                  <a:schemeClr val="accent1">
                    <a:lumMod val="50000"/>
                  </a:schemeClr>
                </a:solidFill>
                <a:latin typeface="Arial"/>
                <a:cs typeface="Arial"/>
              </a:rPr>
              <a:t>Collaboration with members of the medical team and community</a:t>
            </a:r>
          </a:p>
          <a:p>
            <a:pPr marL="742950" lvl="1" indent="-285750">
              <a:buFont typeface="Arial"/>
              <a:buChar char="•"/>
            </a:pPr>
            <a:r>
              <a:rPr lang="en-US" sz="1600">
                <a:solidFill>
                  <a:schemeClr val="accent1">
                    <a:lumMod val="50000"/>
                  </a:schemeClr>
                </a:solidFill>
                <a:latin typeface="Arial"/>
                <a:cs typeface="Arial"/>
              </a:rPr>
              <a:t>Opportunity for future directions</a:t>
            </a:r>
          </a:p>
          <a:p>
            <a:pPr marL="285750" indent="-285750">
              <a:buFont typeface="Arial"/>
              <a:buChar char="•"/>
            </a:pPr>
            <a:endParaRPr lang="en-US">
              <a:solidFill>
                <a:schemeClr val="accent1">
                  <a:lumMod val="50000"/>
                </a:schemeClr>
              </a:solidFill>
            </a:endParaRPr>
          </a:p>
          <a:p>
            <a:endParaRPr lang="en-US">
              <a:solidFill>
                <a:schemeClr val="accent1">
                  <a:lumMod val="50000"/>
                </a:schemeClr>
              </a:solidFill>
            </a:endParaRPr>
          </a:p>
        </p:txBody>
      </p:sp>
      <p:sp>
        <p:nvSpPr>
          <p:cNvPr id="5" name="Slide Number Placeholder 4">
            <a:extLst>
              <a:ext uri="{FF2B5EF4-FFF2-40B4-BE49-F238E27FC236}">
                <a16:creationId xmlns:a16="http://schemas.microsoft.com/office/drawing/2014/main" id="{AB60A88C-5457-9D49-8904-76DC0FC5188C}"/>
              </a:ext>
            </a:extLst>
          </p:cNvPr>
          <p:cNvSpPr>
            <a:spLocks noGrp="1"/>
          </p:cNvSpPr>
          <p:nvPr>
            <p:ph type="sldNum" sz="quarter" idx="4"/>
          </p:nvPr>
        </p:nvSpPr>
        <p:spPr/>
        <p:txBody>
          <a:bodyPr/>
          <a:lstStyle/>
          <a:p>
            <a:fld id="{EA810E7C-020C-FA43-9CFD-DA754FFFF69E}" type="slidenum">
              <a:rPr lang="en-US" smtClean="0"/>
              <a:pPr/>
              <a:t>20</a:t>
            </a:fld>
            <a:endParaRPr lang="en-US"/>
          </a:p>
        </p:txBody>
      </p:sp>
      <p:pic>
        <p:nvPicPr>
          <p:cNvPr id="7" name="Picture 7" descr="A picture containing person, person&#10;&#10;Description automatically generated">
            <a:extLst>
              <a:ext uri="{FF2B5EF4-FFF2-40B4-BE49-F238E27FC236}">
                <a16:creationId xmlns:a16="http://schemas.microsoft.com/office/drawing/2014/main" id="{F97DB13F-6615-464E-9DC0-A21A51B2AA0F}"/>
              </a:ext>
            </a:extLst>
          </p:cNvPr>
          <p:cNvPicPr>
            <a:picLocks noChangeAspect="1"/>
          </p:cNvPicPr>
          <p:nvPr/>
        </p:nvPicPr>
        <p:blipFill>
          <a:blip r:embed="rId6"/>
          <a:stretch>
            <a:fillRect/>
          </a:stretch>
        </p:blipFill>
        <p:spPr>
          <a:xfrm>
            <a:off x="6232525" y="3027538"/>
            <a:ext cx="2743200" cy="3708050"/>
          </a:xfrm>
          <a:prstGeom prst="rect">
            <a:avLst/>
          </a:prstGeom>
        </p:spPr>
      </p:pic>
      <p:pic>
        <p:nvPicPr>
          <p:cNvPr id="8" name="Picture 8">
            <a:extLst>
              <a:ext uri="{FF2B5EF4-FFF2-40B4-BE49-F238E27FC236}">
                <a16:creationId xmlns:a16="http://schemas.microsoft.com/office/drawing/2014/main" id="{459B7FF2-D892-4D02-9CC8-60AA8DC0FCD7}"/>
              </a:ext>
            </a:extLst>
          </p:cNvPr>
          <p:cNvPicPr>
            <a:picLocks noChangeAspect="1"/>
          </p:cNvPicPr>
          <p:nvPr/>
        </p:nvPicPr>
        <p:blipFill>
          <a:blip r:embed="rId7"/>
          <a:stretch>
            <a:fillRect/>
          </a:stretch>
        </p:blipFill>
        <p:spPr>
          <a:xfrm>
            <a:off x="7083425" y="111125"/>
            <a:ext cx="2057400" cy="1285875"/>
          </a:xfrm>
          <a:prstGeom prst="rect">
            <a:avLst/>
          </a:prstGeom>
        </p:spPr>
      </p:pic>
      <p:pic>
        <p:nvPicPr>
          <p:cNvPr id="3" name="Audio Recording Mar 29, 2022 at 9:59:49 PM" descr="Audio Recording Mar 29, 2022 at 9:59:49 PM">
            <a:hlinkClick r:id="" action="ppaction://media"/>
            <a:extLst>
              <a:ext uri="{FF2B5EF4-FFF2-40B4-BE49-F238E27FC236}">
                <a16:creationId xmlns:a16="http://schemas.microsoft.com/office/drawing/2014/main" id="{3E8CCECC-EBD0-9B40-996B-0809CEB1A4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2624" y="6045200"/>
            <a:ext cx="812800" cy="812800"/>
          </a:xfrm>
          <a:prstGeom prst="rect">
            <a:avLst/>
          </a:prstGeom>
        </p:spPr>
      </p:pic>
    </p:spTree>
    <p:extLst>
      <p:ext uri="{BB962C8B-B14F-4D97-AF65-F5344CB8AC3E}">
        <p14:creationId xmlns:p14="http://schemas.microsoft.com/office/powerpoint/2010/main" val="418081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1071-5294-4835-82C2-5D45A725686A}"/>
              </a:ext>
            </a:extLst>
          </p:cNvPr>
          <p:cNvSpPr>
            <a:spLocks noGrp="1"/>
          </p:cNvSpPr>
          <p:nvPr>
            <p:ph type="title"/>
          </p:nvPr>
        </p:nvSpPr>
        <p:spPr/>
        <p:txBody>
          <a:bodyPr/>
          <a:lstStyle/>
          <a:p>
            <a:r>
              <a:rPr lang="en-US">
                <a:latin typeface="Arial"/>
                <a:cs typeface="Arial"/>
              </a:rPr>
              <a:t>Lessons Learned</a:t>
            </a:r>
            <a:endParaRPr lang="en-US"/>
          </a:p>
        </p:txBody>
      </p:sp>
      <p:sp>
        <p:nvSpPr>
          <p:cNvPr id="3" name="Content Placeholder 2">
            <a:extLst>
              <a:ext uri="{FF2B5EF4-FFF2-40B4-BE49-F238E27FC236}">
                <a16:creationId xmlns:a16="http://schemas.microsoft.com/office/drawing/2014/main" id="{E914C6AA-6BD5-4328-A954-F9EA413BCCCD}"/>
              </a:ext>
            </a:extLst>
          </p:cNvPr>
          <p:cNvSpPr>
            <a:spLocks noGrp="1"/>
          </p:cNvSpPr>
          <p:nvPr>
            <p:ph idx="1"/>
          </p:nvPr>
        </p:nvSpPr>
        <p:spPr/>
        <p:txBody>
          <a:bodyPr vert="horz" lIns="91440" tIns="45720" rIns="91440" bIns="45720" rtlCol="0" anchor="t">
            <a:normAutofit/>
          </a:bodyPr>
          <a:lstStyle/>
          <a:p>
            <a:r>
              <a:rPr lang="en-US">
                <a:solidFill>
                  <a:schemeClr val="accent1">
                    <a:lumMod val="50000"/>
                  </a:schemeClr>
                </a:solidFill>
                <a:latin typeface="Arial"/>
                <a:cs typeface="Arial"/>
              </a:rPr>
              <a:t>Inclusion of minority voices in health care and health policy decision-making</a:t>
            </a:r>
            <a:endParaRPr lang="en-US">
              <a:solidFill>
                <a:schemeClr val="accent1">
                  <a:lumMod val="50000"/>
                </a:schemeClr>
              </a:solidFill>
            </a:endParaRPr>
          </a:p>
          <a:p>
            <a:r>
              <a:rPr lang="en-US">
                <a:solidFill>
                  <a:schemeClr val="accent1">
                    <a:lumMod val="50000"/>
                  </a:schemeClr>
                </a:solidFill>
                <a:latin typeface="Arial"/>
                <a:cs typeface="Arial"/>
              </a:rPr>
              <a:t>Meeting basic needs is crucial </a:t>
            </a:r>
          </a:p>
          <a:p>
            <a:r>
              <a:rPr lang="en-US">
                <a:solidFill>
                  <a:schemeClr val="accent1">
                    <a:lumMod val="50000"/>
                  </a:schemeClr>
                </a:solidFill>
                <a:latin typeface="Arial"/>
                <a:cs typeface="Arial"/>
              </a:rPr>
              <a:t>Vaccination outreach – Registration assistance and Pop-Up Clinics</a:t>
            </a:r>
          </a:p>
          <a:p>
            <a:r>
              <a:rPr lang="en-US">
                <a:solidFill>
                  <a:schemeClr val="accent1">
                    <a:lumMod val="50000"/>
                  </a:schemeClr>
                </a:solidFill>
                <a:latin typeface="Arial"/>
                <a:cs typeface="Arial"/>
              </a:rPr>
              <a:t>Communication methods/platforms</a:t>
            </a:r>
            <a:endParaRPr lang="en-US">
              <a:solidFill>
                <a:schemeClr val="accent1">
                  <a:lumMod val="50000"/>
                </a:schemeClr>
              </a:solidFill>
            </a:endParaRPr>
          </a:p>
          <a:p>
            <a:r>
              <a:rPr lang="en-US">
                <a:solidFill>
                  <a:schemeClr val="accent1">
                    <a:lumMod val="50000"/>
                  </a:schemeClr>
                </a:solidFill>
                <a:latin typeface="Arial"/>
                <a:cs typeface="Arial"/>
              </a:rPr>
              <a:t>Knowledge, attitudes, and behaviors</a:t>
            </a:r>
          </a:p>
          <a:p>
            <a:r>
              <a:rPr lang="en-US">
                <a:solidFill>
                  <a:schemeClr val="accent1">
                    <a:lumMod val="50000"/>
                  </a:schemeClr>
                </a:solidFill>
                <a:latin typeface="Arial"/>
                <a:cs typeface="Arial"/>
              </a:rPr>
              <a:t>Healthcare and health insurance access</a:t>
            </a:r>
          </a:p>
        </p:txBody>
      </p:sp>
      <p:sp>
        <p:nvSpPr>
          <p:cNvPr id="4" name="Slide Number Placeholder 3">
            <a:extLst>
              <a:ext uri="{FF2B5EF4-FFF2-40B4-BE49-F238E27FC236}">
                <a16:creationId xmlns:a16="http://schemas.microsoft.com/office/drawing/2014/main" id="{3FD56EE6-2392-4181-9113-A5421F5D8440}"/>
              </a:ext>
            </a:extLst>
          </p:cNvPr>
          <p:cNvSpPr>
            <a:spLocks noGrp="1"/>
          </p:cNvSpPr>
          <p:nvPr>
            <p:ph type="sldNum" sz="quarter" idx="4"/>
          </p:nvPr>
        </p:nvSpPr>
        <p:spPr/>
        <p:txBody>
          <a:bodyPr/>
          <a:lstStyle/>
          <a:p>
            <a:fld id="{EA810E7C-020C-FA43-9CFD-DA754FFFF69E}" type="slidenum">
              <a:rPr lang="en-US" smtClean="0"/>
              <a:pPr/>
              <a:t>21</a:t>
            </a:fld>
            <a:endParaRPr lang="en-US"/>
          </a:p>
        </p:txBody>
      </p:sp>
      <p:pic>
        <p:nvPicPr>
          <p:cNvPr id="5" name="Picture 5">
            <a:extLst>
              <a:ext uri="{FF2B5EF4-FFF2-40B4-BE49-F238E27FC236}">
                <a16:creationId xmlns:a16="http://schemas.microsoft.com/office/drawing/2014/main" id="{DE0EAAAD-FECD-4EF4-BE2F-4AA9C6129E93}"/>
              </a:ext>
            </a:extLst>
          </p:cNvPr>
          <p:cNvPicPr>
            <a:picLocks noChangeAspect="1"/>
          </p:cNvPicPr>
          <p:nvPr/>
        </p:nvPicPr>
        <p:blipFill>
          <a:blip r:embed="rId5"/>
          <a:stretch>
            <a:fillRect/>
          </a:stretch>
        </p:blipFill>
        <p:spPr>
          <a:xfrm>
            <a:off x="7083425" y="63500"/>
            <a:ext cx="2057400" cy="1285875"/>
          </a:xfrm>
          <a:prstGeom prst="rect">
            <a:avLst/>
          </a:prstGeom>
        </p:spPr>
      </p:pic>
      <p:pic>
        <p:nvPicPr>
          <p:cNvPr id="6" name="Slide 21">
            <a:hlinkClick r:id="" action="ppaction://media"/>
            <a:extLst>
              <a:ext uri="{FF2B5EF4-FFF2-40B4-BE49-F238E27FC236}">
                <a16:creationId xmlns:a16="http://schemas.microsoft.com/office/drawing/2014/main" id="{FCEE21BF-36D9-4D36-8973-29FD851AC5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4762" y="3429000"/>
            <a:ext cx="487363" cy="487363"/>
          </a:xfrm>
          <a:prstGeom prst="rect">
            <a:avLst/>
          </a:prstGeom>
          <a:solidFill>
            <a:srgbClr val="92D050"/>
          </a:solidFill>
        </p:spPr>
      </p:pic>
    </p:spTree>
    <p:extLst>
      <p:ext uri="{BB962C8B-B14F-4D97-AF65-F5344CB8AC3E}">
        <p14:creationId xmlns:p14="http://schemas.microsoft.com/office/powerpoint/2010/main" val="47700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41071-5294-4835-82C2-5D45A725686A}"/>
              </a:ext>
            </a:extLst>
          </p:cNvPr>
          <p:cNvSpPr>
            <a:spLocks noGrp="1"/>
          </p:cNvSpPr>
          <p:nvPr>
            <p:ph type="title"/>
          </p:nvPr>
        </p:nvSpPr>
        <p:spPr/>
        <p:txBody>
          <a:bodyPr/>
          <a:lstStyle/>
          <a:p>
            <a:r>
              <a:rPr lang="en-US">
                <a:latin typeface="Arial"/>
                <a:cs typeface="Arial"/>
              </a:rPr>
              <a:t>Future Directions</a:t>
            </a:r>
            <a:endParaRPr lang="en-US"/>
          </a:p>
        </p:txBody>
      </p:sp>
      <p:sp>
        <p:nvSpPr>
          <p:cNvPr id="3" name="Content Placeholder 2">
            <a:extLst>
              <a:ext uri="{FF2B5EF4-FFF2-40B4-BE49-F238E27FC236}">
                <a16:creationId xmlns:a16="http://schemas.microsoft.com/office/drawing/2014/main" id="{E914C6AA-6BD5-4328-A954-F9EA413BCCCD}"/>
              </a:ext>
            </a:extLst>
          </p:cNvPr>
          <p:cNvSpPr>
            <a:spLocks noGrp="1"/>
          </p:cNvSpPr>
          <p:nvPr>
            <p:ph idx="1"/>
          </p:nvPr>
        </p:nvSpPr>
        <p:spPr>
          <a:xfrm>
            <a:off x="628650" y="1825625"/>
            <a:ext cx="4648200" cy="4351338"/>
          </a:xfrm>
        </p:spPr>
        <p:txBody>
          <a:bodyPr vert="horz" lIns="91440" tIns="45720" rIns="91440" bIns="45720" rtlCol="0" anchor="t">
            <a:normAutofit fontScale="62500" lnSpcReduction="20000"/>
          </a:bodyPr>
          <a:lstStyle/>
          <a:p>
            <a:r>
              <a:rPr lang="en-US">
                <a:solidFill>
                  <a:schemeClr val="accent1">
                    <a:lumMod val="50000"/>
                  </a:schemeClr>
                </a:solidFill>
                <a:latin typeface="Arial"/>
                <a:cs typeface="Arial"/>
              </a:rPr>
              <a:t>COVID and flu vaccine outreach and pop-up clinics</a:t>
            </a:r>
          </a:p>
          <a:p>
            <a:r>
              <a:rPr lang="en-US">
                <a:solidFill>
                  <a:schemeClr val="accent1">
                    <a:lumMod val="50000"/>
                  </a:schemeClr>
                </a:solidFill>
                <a:latin typeface="Arial"/>
                <a:cs typeface="Arial"/>
              </a:rPr>
              <a:t>Community voices at decision-making tables</a:t>
            </a:r>
          </a:p>
          <a:p>
            <a:r>
              <a:rPr lang="en-US">
                <a:solidFill>
                  <a:schemeClr val="accent1">
                    <a:lumMod val="50000"/>
                  </a:schemeClr>
                </a:solidFill>
                <a:latin typeface="Arial"/>
                <a:cs typeface="Arial"/>
              </a:rPr>
              <a:t>Covering Wisconsin Navigators </a:t>
            </a:r>
          </a:p>
          <a:p>
            <a:r>
              <a:rPr lang="en-US">
                <a:solidFill>
                  <a:schemeClr val="accent1">
                    <a:lumMod val="50000"/>
                  </a:schemeClr>
                </a:solidFill>
                <a:latin typeface="Arial"/>
                <a:cs typeface="Arial"/>
              </a:rPr>
              <a:t>Health literacy and access to health care </a:t>
            </a:r>
          </a:p>
          <a:p>
            <a:r>
              <a:rPr lang="en-US">
                <a:solidFill>
                  <a:schemeClr val="accent1">
                    <a:lumMod val="50000"/>
                  </a:schemeClr>
                </a:solidFill>
                <a:latin typeface="Arial"/>
                <a:cs typeface="Arial"/>
              </a:rPr>
              <a:t>COVID recovery and mental health</a:t>
            </a:r>
          </a:p>
          <a:p>
            <a:r>
              <a:rPr lang="en-US">
                <a:solidFill>
                  <a:schemeClr val="accent1">
                    <a:lumMod val="50000"/>
                  </a:schemeClr>
                </a:solidFill>
                <a:latin typeface="Arial"/>
                <a:cs typeface="Arial"/>
              </a:rPr>
              <a:t>Case management </a:t>
            </a:r>
          </a:p>
          <a:p>
            <a:r>
              <a:rPr lang="en-US">
                <a:solidFill>
                  <a:schemeClr val="accent1">
                    <a:lumMod val="50000"/>
                  </a:schemeClr>
                </a:solidFill>
                <a:latin typeface="Arial"/>
                <a:cs typeface="Arial"/>
              </a:rPr>
              <a:t>Capacity building</a:t>
            </a:r>
          </a:p>
          <a:p>
            <a:pPr lvl="1"/>
            <a:r>
              <a:rPr lang="en-US">
                <a:solidFill>
                  <a:schemeClr val="accent1">
                    <a:lumMod val="50000"/>
                  </a:schemeClr>
                </a:solidFill>
                <a:latin typeface="Arial"/>
                <a:cs typeface="Arial"/>
              </a:rPr>
              <a:t>Hmong American Center</a:t>
            </a:r>
          </a:p>
          <a:p>
            <a:pPr lvl="1"/>
            <a:r>
              <a:rPr lang="en-US">
                <a:solidFill>
                  <a:schemeClr val="accent1">
                    <a:lumMod val="50000"/>
                  </a:schemeClr>
                </a:solidFill>
                <a:latin typeface="Arial"/>
                <a:cs typeface="Arial"/>
              </a:rPr>
              <a:t>American-Hispanic Association</a:t>
            </a:r>
          </a:p>
          <a:p>
            <a:r>
              <a:rPr lang="en-US">
                <a:solidFill>
                  <a:schemeClr val="accent1">
                    <a:lumMod val="50000"/>
                  </a:schemeClr>
                </a:solidFill>
                <a:latin typeface="Arial"/>
                <a:cs typeface="Arial"/>
              </a:rPr>
              <a:t>Community Health Worker systems and policy change</a:t>
            </a:r>
          </a:p>
          <a:p>
            <a:r>
              <a:rPr lang="en-US">
                <a:solidFill>
                  <a:schemeClr val="accent1">
                    <a:lumMod val="50000"/>
                  </a:schemeClr>
                </a:solidFill>
                <a:latin typeface="Arial"/>
                <a:cs typeface="Arial"/>
              </a:rPr>
              <a:t>Rural Resiliency Network (R2N)</a:t>
            </a:r>
          </a:p>
          <a:p>
            <a:r>
              <a:rPr lang="en-US">
                <a:solidFill>
                  <a:schemeClr val="accent1">
                    <a:lumMod val="50000"/>
                  </a:schemeClr>
                </a:solidFill>
                <a:latin typeface="Arial"/>
                <a:cs typeface="Arial"/>
              </a:rPr>
              <a:t>Early Childhood outreach </a:t>
            </a:r>
          </a:p>
        </p:txBody>
      </p:sp>
      <p:sp>
        <p:nvSpPr>
          <p:cNvPr id="4" name="Slide Number Placeholder 3">
            <a:extLst>
              <a:ext uri="{FF2B5EF4-FFF2-40B4-BE49-F238E27FC236}">
                <a16:creationId xmlns:a16="http://schemas.microsoft.com/office/drawing/2014/main" id="{3FD56EE6-2392-4181-9113-A5421F5D8440}"/>
              </a:ext>
            </a:extLst>
          </p:cNvPr>
          <p:cNvSpPr>
            <a:spLocks noGrp="1"/>
          </p:cNvSpPr>
          <p:nvPr>
            <p:ph type="sldNum" sz="quarter" idx="4"/>
          </p:nvPr>
        </p:nvSpPr>
        <p:spPr/>
        <p:txBody>
          <a:bodyPr/>
          <a:lstStyle/>
          <a:p>
            <a:fld id="{EA810E7C-020C-FA43-9CFD-DA754FFFF69E}" type="slidenum">
              <a:rPr lang="en-US" smtClean="0"/>
              <a:pPr/>
              <a:t>22</a:t>
            </a:fld>
            <a:endParaRPr lang="en-US"/>
          </a:p>
        </p:txBody>
      </p:sp>
      <p:pic>
        <p:nvPicPr>
          <p:cNvPr id="5" name="Picture 5" descr="A picture containing person, standing, posing&#10;&#10;Description automatically generated">
            <a:extLst>
              <a:ext uri="{FF2B5EF4-FFF2-40B4-BE49-F238E27FC236}">
                <a16:creationId xmlns:a16="http://schemas.microsoft.com/office/drawing/2014/main" id="{3F56117E-6F4F-457C-8E2C-DE1F918F594F}"/>
              </a:ext>
            </a:extLst>
          </p:cNvPr>
          <p:cNvPicPr>
            <a:picLocks noChangeAspect="1"/>
          </p:cNvPicPr>
          <p:nvPr/>
        </p:nvPicPr>
        <p:blipFill>
          <a:blip r:embed="rId5"/>
          <a:stretch>
            <a:fillRect/>
          </a:stretch>
        </p:blipFill>
        <p:spPr>
          <a:xfrm>
            <a:off x="5470525" y="2023351"/>
            <a:ext cx="3394075" cy="3779673"/>
          </a:xfrm>
          <a:prstGeom prst="rect">
            <a:avLst/>
          </a:prstGeom>
        </p:spPr>
      </p:pic>
      <p:pic>
        <p:nvPicPr>
          <p:cNvPr id="6" name="Picture 6">
            <a:extLst>
              <a:ext uri="{FF2B5EF4-FFF2-40B4-BE49-F238E27FC236}">
                <a16:creationId xmlns:a16="http://schemas.microsoft.com/office/drawing/2014/main" id="{91457A64-C0D6-412E-916B-121499645C58}"/>
              </a:ext>
            </a:extLst>
          </p:cNvPr>
          <p:cNvPicPr>
            <a:picLocks noChangeAspect="1"/>
          </p:cNvPicPr>
          <p:nvPr/>
        </p:nvPicPr>
        <p:blipFill>
          <a:blip r:embed="rId6"/>
          <a:stretch>
            <a:fillRect/>
          </a:stretch>
        </p:blipFill>
        <p:spPr>
          <a:xfrm>
            <a:off x="7083425" y="63500"/>
            <a:ext cx="2057400" cy="1285875"/>
          </a:xfrm>
          <a:prstGeom prst="rect">
            <a:avLst/>
          </a:prstGeom>
        </p:spPr>
      </p:pic>
      <p:pic>
        <p:nvPicPr>
          <p:cNvPr id="7" name="Recorded Sound">
            <a:hlinkClick r:id="" action="ppaction://media"/>
            <a:extLst>
              <a:ext uri="{FF2B5EF4-FFF2-40B4-BE49-F238E27FC236}">
                <a16:creationId xmlns:a16="http://schemas.microsoft.com/office/drawing/2014/main" id="{20BF2D07-AF1B-4DBF-87B8-383B7F267F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0587" y="1203325"/>
            <a:ext cx="487363" cy="487363"/>
          </a:xfrm>
          <a:prstGeom prst="rect">
            <a:avLst/>
          </a:prstGeom>
        </p:spPr>
      </p:pic>
    </p:spTree>
    <p:extLst>
      <p:ext uri="{BB962C8B-B14F-4D97-AF65-F5344CB8AC3E}">
        <p14:creationId xmlns:p14="http://schemas.microsoft.com/office/powerpoint/2010/main" val="1208340276"/>
      </p:ext>
    </p:extLst>
  </p:cSld>
  <p:clrMapOvr>
    <a:masterClrMapping/>
  </p:clrMapOvr>
  <mc:AlternateContent xmlns:mc="http://schemas.openxmlformats.org/markup-compatibility/2006" xmlns:p14="http://schemas.microsoft.com/office/powerpoint/2010/main">
    <mc:Choice Requires="p14">
      <p:transition spd="slow" p14:dur="2000" advTm="55478"/>
    </mc:Choice>
    <mc:Fallback xmlns="">
      <p:transition spd="slow" advTm="5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60A88C-5457-9D49-8904-76DC0FC5188C}"/>
              </a:ext>
            </a:extLst>
          </p:cNvPr>
          <p:cNvSpPr>
            <a:spLocks noGrp="1"/>
          </p:cNvSpPr>
          <p:nvPr>
            <p:ph type="sldNum" sz="quarter" idx="4"/>
          </p:nvPr>
        </p:nvSpPr>
        <p:spPr/>
        <p:txBody>
          <a:bodyPr/>
          <a:lstStyle/>
          <a:p>
            <a:fld id="{EA810E7C-020C-FA43-9CFD-DA754FFFF69E}" type="slidenum">
              <a:rPr lang="en-US" smtClean="0"/>
              <a:pPr/>
              <a:t>23</a:t>
            </a:fld>
            <a:endParaRPr lang="en-US"/>
          </a:p>
        </p:txBody>
      </p:sp>
      <p:sp>
        <p:nvSpPr>
          <p:cNvPr id="15" name="TextBox 14">
            <a:extLst>
              <a:ext uri="{FF2B5EF4-FFF2-40B4-BE49-F238E27FC236}">
                <a16:creationId xmlns:a16="http://schemas.microsoft.com/office/drawing/2014/main" id="{D8640ACC-12B6-4F56-AE61-D1C12E94C76A}"/>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16" name="Picture 16" descr="A group of people posing for a photo&#10;&#10;Description automatically generated">
            <a:extLst>
              <a:ext uri="{FF2B5EF4-FFF2-40B4-BE49-F238E27FC236}">
                <a16:creationId xmlns:a16="http://schemas.microsoft.com/office/drawing/2014/main" id="{DCCA9ADF-DB87-4D9E-97A9-7C785368A116}"/>
              </a:ext>
            </a:extLst>
          </p:cNvPr>
          <p:cNvPicPr>
            <a:picLocks noChangeAspect="1"/>
          </p:cNvPicPr>
          <p:nvPr/>
        </p:nvPicPr>
        <p:blipFill>
          <a:blip r:embed="rId5"/>
          <a:stretch>
            <a:fillRect/>
          </a:stretch>
        </p:blipFill>
        <p:spPr>
          <a:xfrm>
            <a:off x="1049338" y="1336676"/>
            <a:ext cx="7045325" cy="5287962"/>
          </a:xfrm>
          <a:prstGeom prst="rect">
            <a:avLst/>
          </a:prstGeom>
        </p:spPr>
      </p:pic>
      <p:pic>
        <p:nvPicPr>
          <p:cNvPr id="17" name="Picture 17">
            <a:extLst>
              <a:ext uri="{FF2B5EF4-FFF2-40B4-BE49-F238E27FC236}">
                <a16:creationId xmlns:a16="http://schemas.microsoft.com/office/drawing/2014/main" id="{1A4C6445-A6DC-4046-9B03-CF7A013FB24B}"/>
              </a:ext>
            </a:extLst>
          </p:cNvPr>
          <p:cNvPicPr>
            <a:picLocks noChangeAspect="1"/>
          </p:cNvPicPr>
          <p:nvPr/>
        </p:nvPicPr>
        <p:blipFill>
          <a:blip r:embed="rId6"/>
          <a:stretch>
            <a:fillRect/>
          </a:stretch>
        </p:blipFill>
        <p:spPr>
          <a:xfrm>
            <a:off x="7083425" y="47625"/>
            <a:ext cx="2057400" cy="1285875"/>
          </a:xfrm>
          <a:prstGeom prst="rect">
            <a:avLst/>
          </a:prstGeom>
        </p:spPr>
      </p:pic>
      <p:pic>
        <p:nvPicPr>
          <p:cNvPr id="6" name="Audio 5">
            <a:hlinkClick r:id="" action="ppaction://media"/>
            <a:extLst>
              <a:ext uri="{FF2B5EF4-FFF2-40B4-BE49-F238E27FC236}">
                <a16:creationId xmlns:a16="http://schemas.microsoft.com/office/drawing/2014/main" id="{B6081254-6C15-4767-B758-698387DA1C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09063355"/>
      </p:ext>
    </p:extLst>
  </p:cSld>
  <p:clrMapOvr>
    <a:masterClrMapping/>
  </p:clrMapOvr>
  <mc:AlternateContent xmlns:mc="http://schemas.openxmlformats.org/markup-compatibility/2006" xmlns:p14="http://schemas.microsoft.com/office/powerpoint/2010/main">
    <mc:Choice Requires="p14">
      <p:transition spd="slow" p14:dur="2000" advTm="81792"/>
    </mc:Choice>
    <mc:Fallback xmlns="">
      <p:transition spd="slow" advTm="8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264BE-FDFE-4AD3-9DA1-9537D5912595}"/>
              </a:ext>
            </a:extLst>
          </p:cNvPr>
          <p:cNvSpPr>
            <a:spLocks noGrp="1"/>
          </p:cNvSpPr>
          <p:nvPr>
            <p:ph type="title"/>
          </p:nvPr>
        </p:nvSpPr>
        <p:spPr/>
        <p:txBody>
          <a:bodyPr/>
          <a:lstStyle/>
          <a:p>
            <a:r>
              <a:rPr lang="en-US"/>
              <a:t>Major Funders</a:t>
            </a:r>
          </a:p>
        </p:txBody>
      </p:sp>
      <p:sp>
        <p:nvSpPr>
          <p:cNvPr id="3" name="Content Placeholder 2">
            <a:extLst>
              <a:ext uri="{FF2B5EF4-FFF2-40B4-BE49-F238E27FC236}">
                <a16:creationId xmlns:a16="http://schemas.microsoft.com/office/drawing/2014/main" id="{22B30266-FD3C-46A3-AE64-E5A07EE06505}"/>
              </a:ext>
            </a:extLst>
          </p:cNvPr>
          <p:cNvSpPr>
            <a:spLocks noGrp="1"/>
          </p:cNvSpPr>
          <p:nvPr>
            <p:ph idx="1"/>
          </p:nvPr>
        </p:nvSpPr>
        <p:spPr/>
        <p:txBody>
          <a:bodyPr vert="horz" lIns="91440" tIns="45720" rIns="91440" bIns="45720" rtlCol="0" anchor="t">
            <a:normAutofit/>
          </a:bodyPr>
          <a:lstStyle/>
          <a:p>
            <a:r>
              <a:rPr lang="en-US" dirty="0">
                <a:solidFill>
                  <a:schemeClr val="accent1">
                    <a:lumMod val="50000"/>
                  </a:schemeClr>
                </a:solidFill>
                <a:latin typeface="Arial Narrow"/>
              </a:rPr>
              <a:t>Wisconsin Department of Health Services</a:t>
            </a:r>
          </a:p>
          <a:p>
            <a:r>
              <a:rPr lang="en-US" dirty="0">
                <a:solidFill>
                  <a:schemeClr val="accent1">
                    <a:lumMod val="50000"/>
                  </a:schemeClr>
                </a:solidFill>
                <a:latin typeface="Arial Narrow"/>
              </a:rPr>
              <a:t>CDC Foundation</a:t>
            </a:r>
          </a:p>
          <a:p>
            <a:r>
              <a:rPr lang="en-US" dirty="0">
                <a:solidFill>
                  <a:schemeClr val="accent1">
                    <a:lumMod val="50000"/>
                  </a:schemeClr>
                </a:solidFill>
                <a:latin typeface="Arial Narrow"/>
              </a:rPr>
              <a:t>Community Catalyst Vaccine Equity and Access Program</a:t>
            </a:r>
          </a:p>
        </p:txBody>
      </p:sp>
      <p:sp>
        <p:nvSpPr>
          <p:cNvPr id="4" name="Slide Number Placeholder 3">
            <a:extLst>
              <a:ext uri="{FF2B5EF4-FFF2-40B4-BE49-F238E27FC236}">
                <a16:creationId xmlns:a16="http://schemas.microsoft.com/office/drawing/2014/main" id="{2446BA16-4F9A-47A7-9836-1A433501FC26}"/>
              </a:ext>
            </a:extLst>
          </p:cNvPr>
          <p:cNvSpPr>
            <a:spLocks noGrp="1"/>
          </p:cNvSpPr>
          <p:nvPr>
            <p:ph type="sldNum" sz="quarter" idx="4"/>
          </p:nvPr>
        </p:nvSpPr>
        <p:spPr/>
        <p:txBody>
          <a:bodyPr/>
          <a:lstStyle/>
          <a:p>
            <a:fld id="{EA810E7C-020C-FA43-9CFD-DA754FFFF69E}" type="slidenum">
              <a:rPr lang="en-US" smtClean="0"/>
              <a:pPr/>
              <a:t>24</a:t>
            </a:fld>
            <a:endParaRPr lang="en-US"/>
          </a:p>
        </p:txBody>
      </p:sp>
      <p:pic>
        <p:nvPicPr>
          <p:cNvPr id="5" name="Picture 5">
            <a:extLst>
              <a:ext uri="{FF2B5EF4-FFF2-40B4-BE49-F238E27FC236}">
                <a16:creationId xmlns:a16="http://schemas.microsoft.com/office/drawing/2014/main" id="{07EFD87C-76DB-4968-BDCB-64A59E442E64}"/>
              </a:ext>
            </a:extLst>
          </p:cNvPr>
          <p:cNvPicPr>
            <a:picLocks noChangeAspect="1"/>
          </p:cNvPicPr>
          <p:nvPr/>
        </p:nvPicPr>
        <p:blipFill>
          <a:blip r:embed="rId5"/>
          <a:stretch>
            <a:fillRect/>
          </a:stretch>
        </p:blipFill>
        <p:spPr>
          <a:xfrm>
            <a:off x="7213601" y="63500"/>
            <a:ext cx="1931987" cy="1206500"/>
          </a:xfrm>
          <a:prstGeom prst="rect">
            <a:avLst/>
          </a:prstGeom>
        </p:spPr>
      </p:pic>
      <p:pic>
        <p:nvPicPr>
          <p:cNvPr id="6" name="Audio 5">
            <a:hlinkClick r:id="" action="ppaction://media"/>
            <a:extLst>
              <a:ext uri="{FF2B5EF4-FFF2-40B4-BE49-F238E27FC236}">
                <a16:creationId xmlns:a16="http://schemas.microsoft.com/office/drawing/2014/main" id="{17C0527C-921F-4BAB-B3E9-826E05CCD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02671577"/>
      </p:ext>
    </p:extLst>
  </p:cSld>
  <p:clrMapOvr>
    <a:masterClrMapping/>
  </p:clrMapOvr>
  <mc:AlternateContent xmlns:mc="http://schemas.openxmlformats.org/markup-compatibility/2006" xmlns:p14="http://schemas.microsoft.com/office/powerpoint/2010/main">
    <mc:Choice Requires="p14">
      <p:transition spd="slow" p14:dur="2000" advTm="40593"/>
    </mc:Choice>
    <mc:Fallback xmlns="">
      <p:transition spd="slow" advTm="40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E581C9-9BDB-4989-AC76-77480003C11C}"/>
              </a:ext>
            </a:extLst>
          </p:cNvPr>
          <p:cNvSpPr>
            <a:spLocks noGrp="1"/>
          </p:cNvSpPr>
          <p:nvPr>
            <p:ph type="title"/>
          </p:nvPr>
        </p:nvSpPr>
        <p:spPr/>
        <p:txBody>
          <a:bodyPr/>
          <a:lstStyle/>
          <a:p>
            <a:r>
              <a:rPr lang="en-US"/>
              <a:t>Questions?</a:t>
            </a:r>
          </a:p>
        </p:txBody>
      </p:sp>
      <p:sp>
        <p:nvSpPr>
          <p:cNvPr id="6" name="Content Placeholder 5">
            <a:extLst>
              <a:ext uri="{FF2B5EF4-FFF2-40B4-BE49-F238E27FC236}">
                <a16:creationId xmlns:a16="http://schemas.microsoft.com/office/drawing/2014/main" id="{4145292A-931B-482A-A9B1-AE69338AE0FC}"/>
              </a:ext>
            </a:extLst>
          </p:cNvPr>
          <p:cNvSpPr>
            <a:spLocks noGrp="1"/>
          </p:cNvSpPr>
          <p:nvPr>
            <p:ph idx="1"/>
          </p:nvPr>
        </p:nvSpPr>
        <p:spPr/>
        <p:txBody>
          <a:bodyPr vert="horz" lIns="91440" tIns="45720" rIns="91440" bIns="45720" rtlCol="0" anchor="t">
            <a:normAutofit/>
          </a:bodyPr>
          <a:lstStyle/>
          <a:p>
            <a:pPr marL="0" indent="0">
              <a:buNone/>
            </a:pPr>
            <a:r>
              <a:rPr lang="en-US">
                <a:solidFill>
                  <a:schemeClr val="accent1">
                    <a:lumMod val="50000"/>
                  </a:schemeClr>
                </a:solidFill>
                <a:latin typeface="Arial Narrow"/>
              </a:rPr>
              <a:t>Corina Norrbom  </a:t>
            </a:r>
            <a:r>
              <a:rPr lang="en-US">
                <a:solidFill>
                  <a:schemeClr val="accent1">
                    <a:lumMod val="50000"/>
                  </a:schemeClr>
                </a:solidFill>
                <a:latin typeface="Arial Narrow"/>
                <a:hlinkClick r:id="rId5">
                  <a:extLst>
                    <a:ext uri="{A12FA001-AC4F-418D-AE19-62706E023703}">
                      <ahyp:hlinkClr xmlns:ahyp="http://schemas.microsoft.com/office/drawing/2018/hyperlinkcolor" val="tx"/>
                    </a:ext>
                  </a:extLst>
                </a:hlinkClick>
              </a:rPr>
              <a:t>cnorrbom@mcw.edu</a:t>
            </a:r>
            <a:endParaRPr lang="en-US">
              <a:solidFill>
                <a:schemeClr val="accent1">
                  <a:lumMod val="50000"/>
                </a:schemeClr>
              </a:solidFill>
              <a:latin typeface="Arial Narrow"/>
            </a:endParaRPr>
          </a:p>
          <a:p>
            <a:pPr marL="0" indent="0">
              <a:buNone/>
            </a:pPr>
            <a:r>
              <a:rPr lang="en-US">
                <a:solidFill>
                  <a:schemeClr val="accent1">
                    <a:lumMod val="50000"/>
                  </a:schemeClr>
                </a:solidFill>
                <a:latin typeface="Arial Narrow"/>
              </a:rPr>
              <a:t>Mariana Savela  </a:t>
            </a:r>
            <a:r>
              <a:rPr lang="en-US">
                <a:solidFill>
                  <a:schemeClr val="accent1">
                    <a:lumMod val="50000"/>
                  </a:schemeClr>
                </a:solidFill>
                <a:latin typeface="Arial Narrow"/>
                <a:hlinkClick r:id="rId6">
                  <a:extLst>
                    <a:ext uri="{A12FA001-AC4F-418D-AE19-62706E023703}">
                      <ahyp:hlinkClr xmlns:ahyp="http://schemas.microsoft.com/office/drawing/2018/hyperlinkcolor" val="tx"/>
                    </a:ext>
                  </a:extLst>
                </a:hlinkClick>
              </a:rPr>
              <a:t>marianasavela@gmail.com</a:t>
            </a:r>
            <a:endParaRPr lang="en-US">
              <a:solidFill>
                <a:schemeClr val="accent1">
                  <a:lumMod val="50000"/>
                </a:schemeClr>
              </a:solidFill>
              <a:latin typeface="Arial Narrow"/>
            </a:endParaRPr>
          </a:p>
          <a:p>
            <a:pPr marL="0" indent="0">
              <a:buNone/>
            </a:pPr>
            <a:r>
              <a:rPr lang="en-US">
                <a:solidFill>
                  <a:schemeClr val="accent1">
                    <a:lumMod val="50000"/>
                  </a:schemeClr>
                </a:solidFill>
                <a:latin typeface="Arial Narrow"/>
              </a:rPr>
              <a:t>Jesslyn Hendrickson </a:t>
            </a:r>
            <a:r>
              <a:rPr lang="en-US">
                <a:solidFill>
                  <a:schemeClr val="accent1">
                    <a:lumMod val="50000"/>
                  </a:schemeClr>
                </a:solidFill>
                <a:latin typeface="Arial Narrow"/>
                <a:hlinkClick r:id="rId7">
                  <a:extLst>
                    <a:ext uri="{A12FA001-AC4F-418D-AE19-62706E023703}">
                      <ahyp:hlinkClr xmlns:ahyp="http://schemas.microsoft.com/office/drawing/2018/hyperlinkcolor" val="tx"/>
                    </a:ext>
                  </a:extLst>
                </a:hlinkClick>
              </a:rPr>
              <a:t>jhendrickson@mcw.edu</a:t>
            </a:r>
            <a:endParaRPr lang="en-US">
              <a:solidFill>
                <a:schemeClr val="accent1">
                  <a:lumMod val="50000"/>
                </a:schemeClr>
              </a:solidFill>
              <a:latin typeface="Arial Narrow"/>
            </a:endParaRPr>
          </a:p>
          <a:p>
            <a:pPr marL="0" indent="0">
              <a:buNone/>
            </a:pPr>
            <a:r>
              <a:rPr lang="en-US">
                <a:solidFill>
                  <a:schemeClr val="accent1">
                    <a:lumMod val="50000"/>
                  </a:schemeClr>
                </a:solidFill>
                <a:latin typeface="Arial Narrow"/>
              </a:rPr>
              <a:t>Doua Chee Xiong </a:t>
            </a:r>
            <a:r>
              <a:rPr lang="en-US">
                <a:solidFill>
                  <a:schemeClr val="accent1">
                    <a:lumMod val="50000"/>
                  </a:schemeClr>
                </a:solidFill>
                <a:latin typeface="Arial Narrow"/>
                <a:hlinkClick r:id="rId8">
                  <a:extLst>
                    <a:ext uri="{A12FA001-AC4F-418D-AE19-62706E023703}">
                      <ahyp:hlinkClr xmlns:ahyp="http://schemas.microsoft.com/office/drawing/2018/hyperlinkcolor" val="tx"/>
                    </a:ext>
                  </a:extLst>
                </a:hlinkClick>
              </a:rPr>
              <a:t>douaxiongc@gmail.com</a:t>
            </a:r>
            <a:endParaRPr lang="en-US">
              <a:solidFill>
                <a:schemeClr val="accent1">
                  <a:lumMod val="50000"/>
                </a:schemeClr>
              </a:solidFill>
              <a:latin typeface="Arial Narrow"/>
            </a:endParaRPr>
          </a:p>
          <a:p>
            <a:pPr marL="0" indent="0">
              <a:buNone/>
            </a:pPr>
            <a:endParaRPr lang="en-US"/>
          </a:p>
          <a:p>
            <a:pPr marL="0" indent="0">
              <a:buNone/>
            </a:pPr>
            <a:endParaRPr lang="en-US"/>
          </a:p>
          <a:p>
            <a:endParaRPr lang="en-US"/>
          </a:p>
        </p:txBody>
      </p:sp>
      <p:sp>
        <p:nvSpPr>
          <p:cNvPr id="5" name="Slide Number Placeholder 4">
            <a:extLst>
              <a:ext uri="{FF2B5EF4-FFF2-40B4-BE49-F238E27FC236}">
                <a16:creationId xmlns:a16="http://schemas.microsoft.com/office/drawing/2014/main" id="{AB60A88C-5457-9D49-8904-76DC0FC5188C}"/>
              </a:ext>
            </a:extLst>
          </p:cNvPr>
          <p:cNvSpPr>
            <a:spLocks noGrp="1"/>
          </p:cNvSpPr>
          <p:nvPr>
            <p:ph type="sldNum" sz="quarter" idx="4"/>
          </p:nvPr>
        </p:nvSpPr>
        <p:spPr/>
        <p:txBody>
          <a:bodyPr/>
          <a:lstStyle/>
          <a:p>
            <a:fld id="{EA810E7C-020C-FA43-9CFD-DA754FFFF69E}" type="slidenum">
              <a:rPr lang="en-US" smtClean="0"/>
              <a:pPr/>
              <a:t>25</a:t>
            </a:fld>
            <a:endParaRPr lang="en-US"/>
          </a:p>
        </p:txBody>
      </p:sp>
      <p:pic>
        <p:nvPicPr>
          <p:cNvPr id="8" name="Picture 8">
            <a:extLst>
              <a:ext uri="{FF2B5EF4-FFF2-40B4-BE49-F238E27FC236}">
                <a16:creationId xmlns:a16="http://schemas.microsoft.com/office/drawing/2014/main" id="{459B7FF2-D892-4D02-9CC8-60AA8DC0FCD7}"/>
              </a:ext>
            </a:extLst>
          </p:cNvPr>
          <p:cNvPicPr>
            <a:picLocks noChangeAspect="1"/>
          </p:cNvPicPr>
          <p:nvPr/>
        </p:nvPicPr>
        <p:blipFill>
          <a:blip r:embed="rId9"/>
          <a:stretch>
            <a:fillRect/>
          </a:stretch>
        </p:blipFill>
        <p:spPr>
          <a:xfrm>
            <a:off x="7210425" y="150813"/>
            <a:ext cx="1930400" cy="1206500"/>
          </a:xfrm>
          <a:prstGeom prst="rect">
            <a:avLst/>
          </a:prstGeom>
        </p:spPr>
      </p:pic>
      <p:pic>
        <p:nvPicPr>
          <p:cNvPr id="2" name="Audio 1">
            <a:hlinkClick r:id="" action="ppaction://media"/>
            <a:extLst>
              <a:ext uri="{FF2B5EF4-FFF2-40B4-BE49-F238E27FC236}">
                <a16:creationId xmlns:a16="http://schemas.microsoft.com/office/drawing/2014/main" id="{1AD17571-2B01-44B2-BF18-C50C88487C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08613948"/>
      </p:ext>
    </p:extLst>
  </p:cSld>
  <p:clrMapOvr>
    <a:masterClrMapping/>
  </p:clrMapOvr>
  <mc:AlternateContent xmlns:mc="http://schemas.openxmlformats.org/markup-compatibility/2006" xmlns:p14="http://schemas.microsoft.com/office/powerpoint/2010/main">
    <mc:Choice Requires="p14">
      <p:transition spd="slow" p14:dur="2000" advTm="7502"/>
    </mc:Choice>
    <mc:Fallback xmlns="">
      <p:transition spd="slow" advTm="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477F-C594-4061-9ACA-9F1AC6D175E2}"/>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E94624FB-E0B0-453A-BCE6-A043911AFEAF}"/>
              </a:ext>
            </a:extLst>
          </p:cNvPr>
          <p:cNvSpPr>
            <a:spLocks noGrp="1"/>
          </p:cNvSpPr>
          <p:nvPr>
            <p:ph idx="1"/>
          </p:nvPr>
        </p:nvSpPr>
        <p:spPr/>
        <p:txBody>
          <a:bodyPr vert="horz" lIns="91440" tIns="45720" rIns="91440" bIns="45720" rtlCol="0" anchor="t">
            <a:normAutofit fontScale="92500" lnSpcReduction="10000"/>
          </a:bodyPr>
          <a:lstStyle/>
          <a:p>
            <a:r>
              <a:rPr lang="en-US" b="0" i="0">
                <a:solidFill>
                  <a:schemeClr val="accent1">
                    <a:lumMod val="50000"/>
                  </a:schemeClr>
                </a:solidFill>
                <a:effectLst/>
                <a:latin typeface="Roboto"/>
                <a:ea typeface="Roboto"/>
              </a:rPr>
              <a:t>Describe three benefits of incorporating trusted messengers into systems to communicate health and resource information to marginalized communities.</a:t>
            </a:r>
          </a:p>
          <a:p>
            <a:r>
              <a:rPr lang="en-US" b="0" i="0">
                <a:solidFill>
                  <a:schemeClr val="accent1">
                    <a:lumMod val="50000"/>
                  </a:schemeClr>
                </a:solidFill>
                <a:effectLst/>
                <a:latin typeface="Roboto"/>
                <a:ea typeface="Roboto"/>
              </a:rPr>
              <a:t>Demonstrate three strategies that improve communication when language and literacy barriers are present.</a:t>
            </a:r>
            <a:endParaRPr lang="en-US">
              <a:solidFill>
                <a:schemeClr val="accent1">
                  <a:lumMod val="50000"/>
                </a:schemeClr>
              </a:solidFill>
              <a:latin typeface="Roboto"/>
              <a:ea typeface="Roboto"/>
            </a:endParaRPr>
          </a:p>
          <a:p>
            <a:r>
              <a:rPr lang="en-US" b="0" i="0">
                <a:solidFill>
                  <a:schemeClr val="accent1">
                    <a:lumMod val="50000"/>
                  </a:schemeClr>
                </a:solidFill>
                <a:effectLst/>
                <a:latin typeface="Roboto"/>
                <a:ea typeface="Roboto"/>
              </a:rPr>
              <a:t>Discuss one model of a community health worker/community collaborator network partnering with medical students and faculty to explore and respond to community needs in addressing health inequities.</a:t>
            </a:r>
            <a:endParaRPr lang="en-US">
              <a:solidFill>
                <a:schemeClr val="accent1">
                  <a:lumMod val="50000"/>
                </a:schemeClr>
              </a:solidFill>
              <a:latin typeface="Roboto"/>
              <a:ea typeface="Roboto"/>
            </a:endParaRPr>
          </a:p>
        </p:txBody>
      </p:sp>
      <p:sp>
        <p:nvSpPr>
          <p:cNvPr id="4" name="Slide Number Placeholder 3">
            <a:extLst>
              <a:ext uri="{FF2B5EF4-FFF2-40B4-BE49-F238E27FC236}">
                <a16:creationId xmlns:a16="http://schemas.microsoft.com/office/drawing/2014/main" id="{0D5DC2B1-C4F7-4899-91AB-9B8F13E4252C}"/>
              </a:ext>
            </a:extLst>
          </p:cNvPr>
          <p:cNvSpPr>
            <a:spLocks noGrp="1"/>
          </p:cNvSpPr>
          <p:nvPr>
            <p:ph type="sldNum" sz="quarter" idx="4"/>
          </p:nvPr>
        </p:nvSpPr>
        <p:spPr/>
        <p:txBody>
          <a:bodyPr/>
          <a:lstStyle/>
          <a:p>
            <a:fld id="{EA810E7C-020C-FA43-9CFD-DA754FFFF69E}" type="slidenum">
              <a:rPr lang="en-US" smtClean="0"/>
              <a:pPr/>
              <a:t>3</a:t>
            </a:fld>
            <a:endParaRPr lang="en-US"/>
          </a:p>
        </p:txBody>
      </p:sp>
      <p:pic>
        <p:nvPicPr>
          <p:cNvPr id="5" name="Picture 5">
            <a:extLst>
              <a:ext uri="{FF2B5EF4-FFF2-40B4-BE49-F238E27FC236}">
                <a16:creationId xmlns:a16="http://schemas.microsoft.com/office/drawing/2014/main" id="{CD6F8046-819E-4673-A114-22FEB09FD2EA}"/>
              </a:ext>
            </a:extLst>
          </p:cNvPr>
          <p:cNvPicPr>
            <a:picLocks noChangeAspect="1"/>
          </p:cNvPicPr>
          <p:nvPr/>
        </p:nvPicPr>
        <p:blipFill>
          <a:blip r:embed="rId5"/>
          <a:stretch>
            <a:fillRect/>
          </a:stretch>
        </p:blipFill>
        <p:spPr>
          <a:xfrm>
            <a:off x="7316788" y="63500"/>
            <a:ext cx="1828800" cy="1143000"/>
          </a:xfrm>
          <a:prstGeom prst="rect">
            <a:avLst/>
          </a:prstGeom>
        </p:spPr>
      </p:pic>
      <p:pic>
        <p:nvPicPr>
          <p:cNvPr id="6" name="Audio 5">
            <a:hlinkClick r:id="" action="ppaction://media"/>
            <a:extLst>
              <a:ext uri="{FF2B5EF4-FFF2-40B4-BE49-F238E27FC236}">
                <a16:creationId xmlns:a16="http://schemas.microsoft.com/office/drawing/2014/main" id="{8AD5F9BD-22FA-4EC2-BD98-D8DB40CA09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73335805"/>
      </p:ext>
    </p:extLst>
  </p:cSld>
  <p:clrMapOvr>
    <a:masterClrMapping/>
  </p:clrMapOvr>
  <mc:AlternateContent xmlns:mc="http://schemas.openxmlformats.org/markup-compatibility/2006" xmlns:p14="http://schemas.microsoft.com/office/powerpoint/2010/main">
    <mc:Choice Requires="p14">
      <p:transition spd="slow" p14:dur="2000" advTm="32495"/>
    </mc:Choice>
    <mc:Fallback xmlns="">
      <p:transition spd="slow" advTm="3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7B6E59E8-1FCF-4B3E-8649-950A6DE31178}"/>
              </a:ext>
            </a:extLst>
          </p:cNvPr>
          <p:cNvPicPr>
            <a:picLocks noGrp="1" noChangeAspect="1"/>
          </p:cNvPicPr>
          <p:nvPr>
            <p:ph sz="half" idx="1"/>
          </p:nvPr>
        </p:nvPicPr>
        <p:blipFill>
          <a:blip r:embed="rId5"/>
          <a:stretch>
            <a:fillRect/>
          </a:stretch>
        </p:blipFill>
        <p:spPr>
          <a:xfrm>
            <a:off x="628650" y="1066792"/>
            <a:ext cx="6169025" cy="5257816"/>
          </a:xfrm>
        </p:spPr>
      </p:pic>
      <p:pic>
        <p:nvPicPr>
          <p:cNvPr id="7" name="Picture 7" descr="Logo&#10;&#10;Description automatically generated">
            <a:extLst>
              <a:ext uri="{FF2B5EF4-FFF2-40B4-BE49-F238E27FC236}">
                <a16:creationId xmlns:a16="http://schemas.microsoft.com/office/drawing/2014/main" id="{C3A98EDC-1BD1-4290-A2DE-D1B94FFAAEE3}"/>
              </a:ext>
            </a:extLst>
          </p:cNvPr>
          <p:cNvPicPr>
            <a:picLocks noGrp="1" noChangeAspect="1"/>
          </p:cNvPicPr>
          <p:nvPr>
            <p:ph sz="half" idx="2"/>
          </p:nvPr>
        </p:nvPicPr>
        <p:blipFill>
          <a:blip r:embed="rId6"/>
          <a:stretch>
            <a:fillRect/>
          </a:stretch>
        </p:blipFill>
        <p:spPr>
          <a:xfrm>
            <a:off x="6529388" y="173434"/>
            <a:ext cx="2613025" cy="1631157"/>
          </a:xfrm>
        </p:spPr>
      </p:pic>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4</a:t>
            </a:fld>
            <a:endParaRPr lang="en-US"/>
          </a:p>
        </p:txBody>
      </p:sp>
      <p:pic>
        <p:nvPicPr>
          <p:cNvPr id="2" name="Audio 1">
            <a:hlinkClick r:id="" action="ppaction://media"/>
            <a:extLst>
              <a:ext uri="{FF2B5EF4-FFF2-40B4-BE49-F238E27FC236}">
                <a16:creationId xmlns:a16="http://schemas.microsoft.com/office/drawing/2014/main" id="{ED7D795A-D0FD-4893-AD55-D288B98351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20118973"/>
      </p:ext>
    </p:extLst>
  </p:cSld>
  <p:clrMapOvr>
    <a:masterClrMapping/>
  </p:clrMapOvr>
  <mc:AlternateContent xmlns:mc="http://schemas.openxmlformats.org/markup-compatibility/2006" xmlns:p14="http://schemas.microsoft.com/office/powerpoint/2010/main">
    <mc:Choice Requires="p14">
      <p:transition spd="slow" p14:dur="2000" advTm="81170"/>
    </mc:Choice>
    <mc:Fallback xmlns="">
      <p:transition spd="slow" advTm="8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631825" y="798512"/>
            <a:ext cx="7886700" cy="914400"/>
          </a:xfrm>
        </p:spPr>
        <p:txBody>
          <a:bodyPr/>
          <a:lstStyle/>
          <a:p>
            <a:pPr algn="ctr"/>
            <a:r>
              <a:rPr lang="en-US">
                <a:latin typeface="Arial"/>
                <a:cs typeface="Arial"/>
              </a:rPr>
              <a:t>Communication Model</a:t>
            </a:r>
            <a:endParaRPr lang="en-US"/>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5</a:t>
            </a:fld>
            <a:endParaRPr lang="en-US"/>
          </a:p>
        </p:txBody>
      </p:sp>
      <p:pic>
        <p:nvPicPr>
          <p:cNvPr id="5" name="Picture 5">
            <a:extLst>
              <a:ext uri="{FF2B5EF4-FFF2-40B4-BE49-F238E27FC236}">
                <a16:creationId xmlns:a16="http://schemas.microsoft.com/office/drawing/2014/main" id="{F24FB686-530F-4464-A139-7756E36CD107}"/>
              </a:ext>
            </a:extLst>
          </p:cNvPr>
          <p:cNvPicPr>
            <a:picLocks noChangeAspect="1"/>
          </p:cNvPicPr>
          <p:nvPr/>
        </p:nvPicPr>
        <p:blipFill>
          <a:blip r:embed="rId5"/>
          <a:stretch>
            <a:fillRect/>
          </a:stretch>
        </p:blipFill>
        <p:spPr>
          <a:xfrm>
            <a:off x="7316788" y="63500"/>
            <a:ext cx="1828800" cy="1143000"/>
          </a:xfrm>
          <a:prstGeom prst="rect">
            <a:avLst/>
          </a:prstGeom>
        </p:spPr>
      </p:pic>
      <p:sp>
        <p:nvSpPr>
          <p:cNvPr id="36" name="TextBox 35">
            <a:extLst>
              <a:ext uri="{FF2B5EF4-FFF2-40B4-BE49-F238E27FC236}">
                <a16:creationId xmlns:a16="http://schemas.microsoft.com/office/drawing/2014/main" id="{0927835A-AA06-45CB-8DB4-38889CD3175F}"/>
              </a:ext>
            </a:extLst>
          </p:cNvPr>
          <p:cNvSpPr txBox="1"/>
          <p:nvPr/>
        </p:nvSpPr>
        <p:spPr>
          <a:xfrm>
            <a:off x="3923682" y="1795482"/>
            <a:ext cx="1914098" cy="369332"/>
          </a:xfrm>
          <a:prstGeom prst="rect">
            <a:avLst/>
          </a:prstGeom>
          <a:noFill/>
        </p:spPr>
        <p:txBody>
          <a:bodyPr wrap="square" lIns="91440" tIns="45720" rIns="91440" bIns="45720" rtlCol="0" anchor="t">
            <a:spAutoFit/>
          </a:bodyPr>
          <a:lstStyle/>
          <a:p>
            <a:r>
              <a:rPr lang="en-US">
                <a:solidFill>
                  <a:schemeClr val="accent1">
                    <a:lumMod val="50000"/>
                  </a:schemeClr>
                </a:solidFill>
              </a:rPr>
              <a:t>Community</a:t>
            </a:r>
          </a:p>
        </p:txBody>
      </p:sp>
      <p:sp>
        <p:nvSpPr>
          <p:cNvPr id="38" name="TextBox 37">
            <a:extLst>
              <a:ext uri="{FF2B5EF4-FFF2-40B4-BE49-F238E27FC236}">
                <a16:creationId xmlns:a16="http://schemas.microsoft.com/office/drawing/2014/main" id="{48B52C1A-6760-471F-B52B-7768D44EDFE7}"/>
              </a:ext>
            </a:extLst>
          </p:cNvPr>
          <p:cNvSpPr txBox="1"/>
          <p:nvPr/>
        </p:nvSpPr>
        <p:spPr>
          <a:xfrm>
            <a:off x="1" y="2413453"/>
            <a:ext cx="3923682" cy="369332"/>
          </a:xfrm>
          <a:prstGeom prst="rect">
            <a:avLst/>
          </a:prstGeom>
          <a:noFill/>
        </p:spPr>
        <p:txBody>
          <a:bodyPr wrap="square" lIns="91440" tIns="45720" rIns="91440" bIns="45720" rtlCol="0" anchor="t">
            <a:spAutoFit/>
          </a:bodyPr>
          <a:lstStyle/>
          <a:p>
            <a:r>
              <a:rPr lang="en-US" dirty="0">
                <a:solidFill>
                  <a:schemeClr val="accent1">
                    <a:lumMod val="50000"/>
                  </a:schemeClr>
                </a:solidFill>
              </a:rPr>
              <a:t>Hmong Community Health Workers </a:t>
            </a:r>
          </a:p>
        </p:txBody>
      </p:sp>
      <p:sp>
        <p:nvSpPr>
          <p:cNvPr id="40" name="TextBox 39">
            <a:extLst>
              <a:ext uri="{FF2B5EF4-FFF2-40B4-BE49-F238E27FC236}">
                <a16:creationId xmlns:a16="http://schemas.microsoft.com/office/drawing/2014/main" id="{1311D60D-60C3-4805-9EAC-A142A80836DE}"/>
              </a:ext>
            </a:extLst>
          </p:cNvPr>
          <p:cNvSpPr txBox="1"/>
          <p:nvPr/>
        </p:nvSpPr>
        <p:spPr>
          <a:xfrm>
            <a:off x="5346032" y="2415980"/>
            <a:ext cx="4128426" cy="369332"/>
          </a:xfrm>
          <a:prstGeom prst="rect">
            <a:avLst/>
          </a:prstGeom>
          <a:noFill/>
        </p:spPr>
        <p:txBody>
          <a:bodyPr wrap="square" lIns="91440" tIns="45720" rIns="91440" bIns="45720" rtlCol="0" anchor="t">
            <a:spAutoFit/>
          </a:bodyPr>
          <a:lstStyle/>
          <a:p>
            <a:r>
              <a:rPr lang="en-US" dirty="0">
                <a:solidFill>
                  <a:schemeClr val="accent1">
                    <a:lumMod val="50000"/>
                  </a:schemeClr>
                </a:solidFill>
              </a:rPr>
              <a:t>Hispanic Community Health Workers </a:t>
            </a:r>
          </a:p>
        </p:txBody>
      </p:sp>
      <p:sp>
        <p:nvSpPr>
          <p:cNvPr id="42" name="TextBox 41">
            <a:extLst>
              <a:ext uri="{FF2B5EF4-FFF2-40B4-BE49-F238E27FC236}">
                <a16:creationId xmlns:a16="http://schemas.microsoft.com/office/drawing/2014/main" id="{9AF727EB-FBC2-464D-BBBE-A1910C12DEC0}"/>
              </a:ext>
            </a:extLst>
          </p:cNvPr>
          <p:cNvSpPr txBox="1"/>
          <p:nvPr/>
        </p:nvSpPr>
        <p:spPr>
          <a:xfrm>
            <a:off x="129708" y="3507386"/>
            <a:ext cx="3367585" cy="646331"/>
          </a:xfrm>
          <a:prstGeom prst="rect">
            <a:avLst/>
          </a:prstGeom>
          <a:noFill/>
        </p:spPr>
        <p:txBody>
          <a:bodyPr wrap="square" lIns="91440" tIns="45720" rIns="91440" bIns="45720" rtlCol="0" anchor="t">
            <a:spAutoFit/>
          </a:bodyPr>
          <a:lstStyle/>
          <a:p>
            <a:r>
              <a:rPr lang="en-US">
                <a:solidFill>
                  <a:schemeClr val="accent1">
                    <a:lumMod val="50000"/>
                  </a:schemeClr>
                </a:solidFill>
              </a:rPr>
              <a:t>Hmong Community Coordinator</a:t>
            </a:r>
          </a:p>
        </p:txBody>
      </p:sp>
      <p:sp>
        <p:nvSpPr>
          <p:cNvPr id="44" name="TextBox 43">
            <a:extLst>
              <a:ext uri="{FF2B5EF4-FFF2-40B4-BE49-F238E27FC236}">
                <a16:creationId xmlns:a16="http://schemas.microsoft.com/office/drawing/2014/main" id="{59960B96-CCD3-40D2-BD86-0E7B3FD84571}"/>
              </a:ext>
            </a:extLst>
          </p:cNvPr>
          <p:cNvSpPr txBox="1"/>
          <p:nvPr/>
        </p:nvSpPr>
        <p:spPr>
          <a:xfrm>
            <a:off x="3337443" y="3086772"/>
            <a:ext cx="2466832" cy="646331"/>
          </a:xfrm>
          <a:prstGeom prst="rect">
            <a:avLst/>
          </a:prstGeom>
          <a:noFill/>
        </p:spPr>
        <p:txBody>
          <a:bodyPr wrap="square" lIns="91440" tIns="45720" rIns="91440" bIns="45720" rtlCol="0" anchor="t">
            <a:spAutoFit/>
          </a:bodyPr>
          <a:lstStyle/>
          <a:p>
            <a:pPr algn="ctr"/>
            <a:r>
              <a:rPr lang="en-US" dirty="0">
                <a:solidFill>
                  <a:schemeClr val="accent1">
                    <a:lumMod val="50000"/>
                  </a:schemeClr>
                </a:solidFill>
              </a:rPr>
              <a:t>Project Coordination (WIPPS)</a:t>
            </a:r>
          </a:p>
        </p:txBody>
      </p:sp>
      <p:sp>
        <p:nvSpPr>
          <p:cNvPr id="46" name="TextBox 45">
            <a:extLst>
              <a:ext uri="{FF2B5EF4-FFF2-40B4-BE49-F238E27FC236}">
                <a16:creationId xmlns:a16="http://schemas.microsoft.com/office/drawing/2014/main" id="{1919C394-C2AD-40B8-925C-3C624A6DB8BB}"/>
              </a:ext>
            </a:extLst>
          </p:cNvPr>
          <p:cNvSpPr txBox="1"/>
          <p:nvPr/>
        </p:nvSpPr>
        <p:spPr>
          <a:xfrm>
            <a:off x="5646709" y="3507386"/>
            <a:ext cx="3570047" cy="369332"/>
          </a:xfrm>
          <a:prstGeom prst="rect">
            <a:avLst/>
          </a:prstGeom>
          <a:noFill/>
        </p:spPr>
        <p:txBody>
          <a:bodyPr wrap="square" lIns="91440" tIns="45720" rIns="91440" bIns="45720" rtlCol="0" anchor="t">
            <a:spAutoFit/>
          </a:bodyPr>
          <a:lstStyle/>
          <a:p>
            <a:r>
              <a:rPr lang="en-US">
                <a:solidFill>
                  <a:schemeClr val="accent1">
                    <a:lumMod val="50000"/>
                  </a:schemeClr>
                </a:solidFill>
              </a:rPr>
              <a:t>Hispanic Community Coordinator</a:t>
            </a:r>
          </a:p>
        </p:txBody>
      </p:sp>
      <p:sp>
        <p:nvSpPr>
          <p:cNvPr id="48" name="TextBox 47">
            <a:extLst>
              <a:ext uri="{FF2B5EF4-FFF2-40B4-BE49-F238E27FC236}">
                <a16:creationId xmlns:a16="http://schemas.microsoft.com/office/drawing/2014/main" id="{3C13EFA8-560A-4015-BE10-756CE65F1ED5}"/>
              </a:ext>
            </a:extLst>
          </p:cNvPr>
          <p:cNvSpPr txBox="1"/>
          <p:nvPr/>
        </p:nvSpPr>
        <p:spPr>
          <a:xfrm>
            <a:off x="1078707" y="4806092"/>
            <a:ext cx="7395809" cy="1200329"/>
          </a:xfrm>
          <a:prstGeom prst="rect">
            <a:avLst/>
          </a:prstGeom>
          <a:noFill/>
        </p:spPr>
        <p:txBody>
          <a:bodyPr wrap="square" lIns="91440" tIns="45720" rIns="91440" bIns="45720" rtlCol="0" anchor="t">
            <a:spAutoFit/>
          </a:bodyPr>
          <a:lstStyle/>
          <a:p>
            <a:pPr algn="ctr"/>
            <a:r>
              <a:rPr lang="en-US">
                <a:solidFill>
                  <a:schemeClr val="accent1">
                    <a:lumMod val="50000"/>
                  </a:schemeClr>
                </a:solidFill>
              </a:rPr>
              <a:t>County health departments, health systems, United Way, Hmong American Center, American-Hispanic Assoc, churches, Wausau Free Clinic, Hmong WI Chamber of Commerce, ADRC, WI DHS, other national/state/local connections </a:t>
            </a:r>
          </a:p>
        </p:txBody>
      </p:sp>
      <p:sp>
        <p:nvSpPr>
          <p:cNvPr id="50" name="TextBox 49">
            <a:extLst>
              <a:ext uri="{FF2B5EF4-FFF2-40B4-BE49-F238E27FC236}">
                <a16:creationId xmlns:a16="http://schemas.microsoft.com/office/drawing/2014/main" id="{C1209632-EE47-4A2B-9306-0AAD0984B3C9}"/>
              </a:ext>
            </a:extLst>
          </p:cNvPr>
          <p:cNvSpPr txBox="1"/>
          <p:nvPr/>
        </p:nvSpPr>
        <p:spPr>
          <a:xfrm>
            <a:off x="3189023" y="3731790"/>
            <a:ext cx="2763669" cy="646331"/>
          </a:xfrm>
          <a:prstGeom prst="rect">
            <a:avLst/>
          </a:prstGeom>
          <a:noFill/>
        </p:spPr>
        <p:txBody>
          <a:bodyPr wrap="square" lIns="91440" tIns="45720" rIns="91440" bIns="45720" rtlCol="0" anchor="t">
            <a:spAutoFit/>
          </a:bodyPr>
          <a:lstStyle/>
          <a:p>
            <a:pPr algn="ctr"/>
            <a:r>
              <a:rPr lang="en-US">
                <a:solidFill>
                  <a:schemeClr val="accent1">
                    <a:lumMod val="50000"/>
                  </a:schemeClr>
                </a:solidFill>
              </a:rPr>
              <a:t>Project Evaluation (WIPPS and MCW-CW)</a:t>
            </a:r>
          </a:p>
        </p:txBody>
      </p:sp>
      <p:cxnSp>
        <p:nvCxnSpPr>
          <p:cNvPr id="52" name="Straight Arrow Connector 51">
            <a:extLst>
              <a:ext uri="{FF2B5EF4-FFF2-40B4-BE49-F238E27FC236}">
                <a16:creationId xmlns:a16="http://schemas.microsoft.com/office/drawing/2014/main" id="{3D2B5E5C-CE50-4F6E-90A7-8A953B3CC4D7}"/>
              </a:ext>
            </a:extLst>
          </p:cNvPr>
          <p:cNvCxnSpPr>
            <a:cxnSpLocks/>
          </p:cNvCxnSpPr>
          <p:nvPr/>
        </p:nvCxnSpPr>
        <p:spPr>
          <a:xfrm flipH="1">
            <a:off x="7431733" y="2764815"/>
            <a:ext cx="10762" cy="7425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Arrow: Left-Right 53">
            <a:extLst>
              <a:ext uri="{FF2B5EF4-FFF2-40B4-BE49-F238E27FC236}">
                <a16:creationId xmlns:a16="http://schemas.microsoft.com/office/drawing/2014/main" id="{202B5B35-B5C4-421E-9726-2A928E993EB8}"/>
              </a:ext>
            </a:extLst>
          </p:cNvPr>
          <p:cNvSpPr/>
          <p:nvPr/>
        </p:nvSpPr>
        <p:spPr>
          <a:xfrm rot="891763">
            <a:off x="5873680" y="2114506"/>
            <a:ext cx="1328318" cy="16067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892293"/>
              </a:solidFill>
            </a:endParaRPr>
          </a:p>
        </p:txBody>
      </p:sp>
      <p:sp>
        <p:nvSpPr>
          <p:cNvPr id="56" name="Arrow: Up-Down 55">
            <a:extLst>
              <a:ext uri="{FF2B5EF4-FFF2-40B4-BE49-F238E27FC236}">
                <a16:creationId xmlns:a16="http://schemas.microsoft.com/office/drawing/2014/main" id="{F40904FA-81AD-4969-88C2-DF649065021C}"/>
              </a:ext>
            </a:extLst>
          </p:cNvPr>
          <p:cNvSpPr/>
          <p:nvPr/>
        </p:nvSpPr>
        <p:spPr>
          <a:xfrm>
            <a:off x="7383423" y="2751692"/>
            <a:ext cx="146803" cy="72331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892293"/>
              </a:solidFill>
            </a:endParaRPr>
          </a:p>
        </p:txBody>
      </p:sp>
      <p:sp>
        <p:nvSpPr>
          <p:cNvPr id="58" name="Arrow: Left-Right 57">
            <a:extLst>
              <a:ext uri="{FF2B5EF4-FFF2-40B4-BE49-F238E27FC236}">
                <a16:creationId xmlns:a16="http://schemas.microsoft.com/office/drawing/2014/main" id="{F8AB460B-89BC-409A-9943-F31EA403F20A}"/>
              </a:ext>
            </a:extLst>
          </p:cNvPr>
          <p:cNvSpPr/>
          <p:nvPr/>
        </p:nvSpPr>
        <p:spPr>
          <a:xfrm rot="20729134">
            <a:off x="2047928" y="2121938"/>
            <a:ext cx="1416048" cy="1468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892293"/>
              </a:solidFill>
            </a:endParaRPr>
          </a:p>
        </p:txBody>
      </p:sp>
      <p:sp>
        <p:nvSpPr>
          <p:cNvPr id="60" name="Arrow: Up-Down 59">
            <a:extLst>
              <a:ext uri="{FF2B5EF4-FFF2-40B4-BE49-F238E27FC236}">
                <a16:creationId xmlns:a16="http://schemas.microsoft.com/office/drawing/2014/main" id="{12402FC7-CC4F-4937-8A07-F6F37491FDE9}"/>
              </a:ext>
            </a:extLst>
          </p:cNvPr>
          <p:cNvSpPr/>
          <p:nvPr/>
        </p:nvSpPr>
        <p:spPr>
          <a:xfrm flipH="1">
            <a:off x="1740098" y="2781471"/>
            <a:ext cx="146802" cy="7147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892293"/>
              </a:solidFill>
            </a:endParaRPr>
          </a:p>
        </p:txBody>
      </p:sp>
      <p:sp>
        <p:nvSpPr>
          <p:cNvPr id="62" name="Arrow: Up-Down 61">
            <a:extLst>
              <a:ext uri="{FF2B5EF4-FFF2-40B4-BE49-F238E27FC236}">
                <a16:creationId xmlns:a16="http://schemas.microsoft.com/office/drawing/2014/main" id="{FA0BC560-222E-4A5F-8901-338403F71477}"/>
              </a:ext>
            </a:extLst>
          </p:cNvPr>
          <p:cNvSpPr/>
          <p:nvPr/>
        </p:nvSpPr>
        <p:spPr>
          <a:xfrm rot="18314289">
            <a:off x="2351540" y="3738380"/>
            <a:ext cx="142912" cy="128467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892293"/>
              </a:solidFill>
            </a:endParaRPr>
          </a:p>
        </p:txBody>
      </p:sp>
      <p:sp>
        <p:nvSpPr>
          <p:cNvPr id="64" name="Arrow: Up-Down 63">
            <a:extLst>
              <a:ext uri="{FF2B5EF4-FFF2-40B4-BE49-F238E27FC236}">
                <a16:creationId xmlns:a16="http://schemas.microsoft.com/office/drawing/2014/main" id="{7A62B093-8C94-4AD4-80CA-3FB379C3C62E}"/>
              </a:ext>
            </a:extLst>
          </p:cNvPr>
          <p:cNvSpPr/>
          <p:nvPr/>
        </p:nvSpPr>
        <p:spPr>
          <a:xfrm rot="3169225" flipH="1">
            <a:off x="6809984" y="3756314"/>
            <a:ext cx="158670" cy="118728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892293"/>
              </a:solidFill>
            </a:endParaRPr>
          </a:p>
        </p:txBody>
      </p:sp>
      <p:pic>
        <p:nvPicPr>
          <p:cNvPr id="7" name="Audio 6">
            <a:hlinkClick r:id="" action="ppaction://media"/>
            <a:extLst>
              <a:ext uri="{FF2B5EF4-FFF2-40B4-BE49-F238E27FC236}">
                <a16:creationId xmlns:a16="http://schemas.microsoft.com/office/drawing/2014/main" id="{441E2EC0-07B1-43E2-84E5-DDEE072B21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57521496"/>
      </p:ext>
    </p:extLst>
  </p:cSld>
  <p:clrMapOvr>
    <a:masterClrMapping/>
  </p:clrMapOvr>
  <mc:AlternateContent xmlns:mc="http://schemas.openxmlformats.org/markup-compatibility/2006" xmlns:p14="http://schemas.microsoft.com/office/powerpoint/2010/main">
    <mc:Choice Requires="p14">
      <p:transition spd="slow" p14:dur="2000" advTm="71630"/>
    </mc:Choice>
    <mc:Fallback xmlns="">
      <p:transition spd="slow" advTm="71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ED8E-4672-FB4E-BDC4-106A5EA59750}"/>
              </a:ext>
            </a:extLst>
          </p:cNvPr>
          <p:cNvSpPr>
            <a:spLocks noGrp="1"/>
          </p:cNvSpPr>
          <p:nvPr>
            <p:ph type="title"/>
          </p:nvPr>
        </p:nvSpPr>
        <p:spPr>
          <a:xfrm>
            <a:off x="123825" y="687815"/>
            <a:ext cx="7886700" cy="914400"/>
          </a:xfrm>
        </p:spPr>
        <p:txBody>
          <a:bodyPr/>
          <a:lstStyle/>
          <a:p>
            <a:r>
              <a:rPr lang="en-US" sz="2800">
                <a:latin typeface="Arial"/>
                <a:cs typeface="Arial"/>
              </a:rPr>
              <a:t>Immigrant communities are particularly vulnerable to negative health, educational, and economic impacts of COVID-19</a:t>
            </a:r>
            <a:endParaRPr lang="en-US" sz="2800"/>
          </a:p>
        </p:txBody>
      </p:sp>
      <p:sp>
        <p:nvSpPr>
          <p:cNvPr id="3" name="Text Placeholder 2">
            <a:extLst>
              <a:ext uri="{FF2B5EF4-FFF2-40B4-BE49-F238E27FC236}">
                <a16:creationId xmlns:a16="http://schemas.microsoft.com/office/drawing/2014/main" id="{3B833F49-4F07-2248-99A8-C13860C4BFEE}"/>
              </a:ext>
            </a:extLst>
          </p:cNvPr>
          <p:cNvSpPr>
            <a:spLocks noGrp="1"/>
          </p:cNvSpPr>
          <p:nvPr>
            <p:ph type="body" idx="1"/>
          </p:nvPr>
        </p:nvSpPr>
        <p:spPr>
          <a:xfrm>
            <a:off x="123825" y="2075415"/>
            <a:ext cx="5045075" cy="4389437"/>
          </a:xfrm>
        </p:spPr>
        <p:txBody>
          <a:bodyPr vert="horz" lIns="91440" tIns="45720" rIns="91440" bIns="45720" rtlCol="0" anchor="t">
            <a:normAutofit lnSpcReduction="10000"/>
          </a:bodyPr>
          <a:lstStyle/>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Language and literacy</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Cultural differences</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Racism</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Poverty</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Resource distribution through “usual channels” is often not equitable </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Trust issues</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Lack of representation in leadership and decision-making positions</a:t>
            </a:r>
          </a:p>
          <a:p>
            <a:pPr marL="457200" indent="-457200">
              <a:lnSpc>
                <a:spcPct val="100000"/>
              </a:lnSpc>
              <a:spcBef>
                <a:spcPts val="0"/>
              </a:spcBef>
              <a:buFont typeface="Wingdings,Sans-Serif"/>
              <a:buChar char="§"/>
            </a:pPr>
            <a:r>
              <a:rPr lang="en-US">
                <a:solidFill>
                  <a:schemeClr val="accent1">
                    <a:lumMod val="50000"/>
                  </a:schemeClr>
                </a:solidFill>
                <a:latin typeface="Arial"/>
                <a:cs typeface="Arial"/>
              </a:rPr>
              <a:t>Technology and internet access</a:t>
            </a:r>
          </a:p>
        </p:txBody>
      </p:sp>
      <p:sp>
        <p:nvSpPr>
          <p:cNvPr id="4" name="Slide Number Placeholder 3">
            <a:extLst>
              <a:ext uri="{FF2B5EF4-FFF2-40B4-BE49-F238E27FC236}">
                <a16:creationId xmlns:a16="http://schemas.microsoft.com/office/drawing/2014/main" id="{2035D28A-6CFE-B34A-89CE-8299E941A908}"/>
              </a:ext>
            </a:extLst>
          </p:cNvPr>
          <p:cNvSpPr>
            <a:spLocks noGrp="1"/>
          </p:cNvSpPr>
          <p:nvPr>
            <p:ph type="sldNum" sz="quarter" idx="4"/>
          </p:nvPr>
        </p:nvSpPr>
        <p:spPr/>
        <p:txBody>
          <a:bodyPr/>
          <a:lstStyle/>
          <a:p>
            <a:fld id="{EA810E7C-020C-FA43-9CFD-DA754FFFF69E}" type="slidenum">
              <a:rPr lang="en-US" smtClean="0"/>
              <a:pPr/>
              <a:t>6</a:t>
            </a:fld>
            <a:endParaRPr lang="en-US"/>
          </a:p>
        </p:txBody>
      </p:sp>
      <p:pic>
        <p:nvPicPr>
          <p:cNvPr id="5" name="Picture 5">
            <a:extLst>
              <a:ext uri="{FF2B5EF4-FFF2-40B4-BE49-F238E27FC236}">
                <a16:creationId xmlns:a16="http://schemas.microsoft.com/office/drawing/2014/main" id="{68EF845F-9FD7-4682-A7B8-9873DB869709}"/>
              </a:ext>
            </a:extLst>
          </p:cNvPr>
          <p:cNvPicPr>
            <a:picLocks noChangeAspect="1"/>
          </p:cNvPicPr>
          <p:nvPr/>
        </p:nvPicPr>
        <p:blipFill>
          <a:blip r:embed="rId5"/>
          <a:stretch>
            <a:fillRect/>
          </a:stretch>
        </p:blipFill>
        <p:spPr>
          <a:xfrm>
            <a:off x="7316788" y="63500"/>
            <a:ext cx="1828800" cy="1143000"/>
          </a:xfrm>
          <a:prstGeom prst="rect">
            <a:avLst/>
          </a:prstGeom>
        </p:spPr>
      </p:pic>
      <p:pic>
        <p:nvPicPr>
          <p:cNvPr id="6" name="Picture 6" descr="A picture containing outdoor, people&#10;&#10;Description automatically generated">
            <a:extLst>
              <a:ext uri="{FF2B5EF4-FFF2-40B4-BE49-F238E27FC236}">
                <a16:creationId xmlns:a16="http://schemas.microsoft.com/office/drawing/2014/main" id="{1587E6D6-AA42-4EA3-A5E7-AE7333F2FAC6}"/>
              </a:ext>
            </a:extLst>
          </p:cNvPr>
          <p:cNvPicPr>
            <a:picLocks noChangeAspect="1"/>
          </p:cNvPicPr>
          <p:nvPr/>
        </p:nvPicPr>
        <p:blipFill>
          <a:blip r:embed="rId6"/>
          <a:stretch>
            <a:fillRect/>
          </a:stretch>
        </p:blipFill>
        <p:spPr>
          <a:xfrm>
            <a:off x="5165725" y="3141707"/>
            <a:ext cx="3814762" cy="3323145"/>
          </a:xfrm>
          <a:prstGeom prst="rect">
            <a:avLst/>
          </a:prstGeom>
        </p:spPr>
      </p:pic>
      <p:pic>
        <p:nvPicPr>
          <p:cNvPr id="16" name="slide6">
            <a:hlinkClick r:id="" action="ppaction://media"/>
            <a:extLst>
              <a:ext uri="{FF2B5EF4-FFF2-40B4-BE49-F238E27FC236}">
                <a16:creationId xmlns:a16="http://schemas.microsoft.com/office/drawing/2014/main" id="{6A571B15-90E5-4289-8D55-A9FAF5FC3A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31012" y="2258629"/>
            <a:ext cx="487363" cy="487363"/>
          </a:xfrm>
          <a:prstGeom prst="rect">
            <a:avLst/>
          </a:prstGeom>
          <a:solidFill>
            <a:srgbClr val="92D050"/>
          </a:solidFill>
        </p:spPr>
      </p:pic>
    </p:spTree>
    <p:extLst>
      <p:ext uri="{BB962C8B-B14F-4D97-AF65-F5344CB8AC3E}">
        <p14:creationId xmlns:p14="http://schemas.microsoft.com/office/powerpoint/2010/main" val="29734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1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628650" y="845102"/>
            <a:ext cx="7886700" cy="686836"/>
          </a:xfrm>
        </p:spPr>
        <p:txBody>
          <a:bodyPr/>
          <a:lstStyle/>
          <a:p>
            <a:r>
              <a:rPr lang="en-US">
                <a:latin typeface="Arial"/>
                <a:cs typeface="Arial"/>
              </a:rPr>
              <a:t>Hispanic Community</a:t>
            </a:r>
            <a:endParaRPr lang="en-US"/>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50" y="1603375"/>
            <a:ext cx="3867150" cy="5026025"/>
          </a:xfrm>
        </p:spPr>
        <p:txBody>
          <a:bodyPr vert="horz" lIns="91440" tIns="45720" rIns="91440" bIns="45720" rtlCol="0" anchor="t">
            <a:normAutofit fontScale="77500" lnSpcReduction="20000"/>
          </a:bodyPr>
          <a:lstStyle/>
          <a:p>
            <a:pPr marL="285750" indent="-285750">
              <a:buFont typeface="Wingdings,Sans-Serif" panose="020B0604020202020204" pitchFamily="34" charset="0"/>
              <a:buChar char="§"/>
            </a:pPr>
            <a:r>
              <a:rPr lang="en-US">
                <a:solidFill>
                  <a:schemeClr val="accent1">
                    <a:lumMod val="50000"/>
                  </a:schemeClr>
                </a:solidFill>
                <a:latin typeface="Arial"/>
                <a:cs typeface="Arial"/>
              </a:rPr>
              <a:t>No centralized way to get message out </a:t>
            </a:r>
          </a:p>
          <a:p>
            <a:pPr marL="285750" indent="-285750">
              <a:buFont typeface="Wingdings,Sans-Serif" panose="020B0604020202020204" pitchFamily="34" charset="0"/>
              <a:buChar char="§"/>
            </a:pPr>
            <a:r>
              <a:rPr lang="en-US">
                <a:solidFill>
                  <a:schemeClr val="accent1">
                    <a:lumMod val="50000"/>
                  </a:schemeClr>
                </a:solidFill>
                <a:latin typeface="Arial"/>
                <a:cs typeface="Arial"/>
              </a:rPr>
              <a:t>Immigration fears</a:t>
            </a:r>
          </a:p>
          <a:p>
            <a:pPr marL="285750" indent="-285750">
              <a:buFont typeface="Wingdings,Sans-Serif" panose="020B0604020202020204" pitchFamily="34" charset="0"/>
              <a:buChar char="§"/>
            </a:pPr>
            <a:r>
              <a:rPr lang="en-US">
                <a:solidFill>
                  <a:schemeClr val="accent1">
                    <a:lumMod val="50000"/>
                  </a:schemeClr>
                </a:solidFill>
                <a:latin typeface="Arial"/>
                <a:cs typeface="Arial"/>
              </a:rPr>
              <a:t>Lack of SS # means not eligible for most programs</a:t>
            </a:r>
          </a:p>
          <a:p>
            <a:pPr marL="285750" indent="-285750">
              <a:buFont typeface="Wingdings,Sans-Serif" panose="020B0604020202020204" pitchFamily="34" charset="0"/>
              <a:buChar char="§"/>
            </a:pPr>
            <a:r>
              <a:rPr lang="en-US">
                <a:solidFill>
                  <a:schemeClr val="accent1">
                    <a:lumMod val="50000"/>
                  </a:schemeClr>
                </a:solidFill>
                <a:latin typeface="Arial"/>
                <a:cs typeface="Arial"/>
              </a:rPr>
              <a:t>Rural/geographical isolation</a:t>
            </a:r>
          </a:p>
          <a:p>
            <a:pPr marL="285750" indent="-285750">
              <a:buFont typeface="Wingdings,Sans-Serif" panose="020B0604020202020204" pitchFamily="34" charset="0"/>
              <a:buChar char="§"/>
            </a:pPr>
            <a:r>
              <a:rPr lang="en-US">
                <a:solidFill>
                  <a:schemeClr val="accent1">
                    <a:lumMod val="50000"/>
                  </a:schemeClr>
                </a:solidFill>
                <a:latin typeface="Arial"/>
                <a:cs typeface="Arial"/>
              </a:rPr>
              <a:t>Driver licensing</a:t>
            </a:r>
          </a:p>
          <a:p>
            <a:pPr marL="285750" indent="-285750">
              <a:buFont typeface="Wingdings,Sans-Serif" panose="020B0604020202020204" pitchFamily="34" charset="0"/>
              <a:buChar char="§"/>
            </a:pPr>
            <a:r>
              <a:rPr lang="en-US">
                <a:solidFill>
                  <a:schemeClr val="accent1">
                    <a:lumMod val="50000"/>
                  </a:schemeClr>
                </a:solidFill>
                <a:latin typeface="Arial"/>
                <a:cs typeface="Arial"/>
              </a:rPr>
              <a:t>Lack of workplace protections</a:t>
            </a:r>
          </a:p>
          <a:p>
            <a:pPr marL="285750" indent="-285750">
              <a:buFont typeface="Wingdings,Sans-Serif" panose="020B0604020202020204" pitchFamily="34" charset="0"/>
              <a:buChar char="§"/>
            </a:pPr>
            <a:r>
              <a:rPr lang="en-US">
                <a:solidFill>
                  <a:schemeClr val="accent1">
                    <a:lumMod val="50000"/>
                  </a:schemeClr>
                </a:solidFill>
                <a:latin typeface="Arial"/>
                <a:cs typeface="Arial"/>
              </a:rPr>
              <a:t>Severely limited access to health care</a:t>
            </a:r>
          </a:p>
          <a:p>
            <a:pPr marL="285750" indent="-285750">
              <a:buFont typeface="Wingdings,Sans-Serif" panose="020B0604020202020204" pitchFamily="34" charset="0"/>
              <a:buChar char="§"/>
            </a:pPr>
            <a:r>
              <a:rPr lang="en-US">
                <a:solidFill>
                  <a:schemeClr val="accent1">
                    <a:lumMod val="50000"/>
                  </a:schemeClr>
                </a:solidFill>
                <a:latin typeface="Arial"/>
                <a:cs typeface="Arial"/>
              </a:rPr>
              <a:t>Housing insecurity – often dependent on employment</a:t>
            </a:r>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7</a:t>
            </a:fld>
            <a:endParaRPr lang="en-US"/>
          </a:p>
        </p:txBody>
      </p:sp>
      <p:pic>
        <p:nvPicPr>
          <p:cNvPr id="7" name="Picture 7">
            <a:extLst>
              <a:ext uri="{FF2B5EF4-FFF2-40B4-BE49-F238E27FC236}">
                <a16:creationId xmlns:a16="http://schemas.microsoft.com/office/drawing/2014/main" id="{280C6AA3-1308-43A5-86F3-2F1E28B8D29D}"/>
              </a:ext>
            </a:extLst>
          </p:cNvPr>
          <p:cNvPicPr>
            <a:picLocks noChangeAspect="1"/>
          </p:cNvPicPr>
          <p:nvPr/>
        </p:nvPicPr>
        <p:blipFill>
          <a:blip r:embed="rId5"/>
          <a:stretch>
            <a:fillRect/>
          </a:stretch>
        </p:blipFill>
        <p:spPr>
          <a:xfrm>
            <a:off x="7245350" y="47625"/>
            <a:ext cx="1828800" cy="1143000"/>
          </a:xfrm>
          <a:prstGeom prst="rect">
            <a:avLst/>
          </a:prstGeom>
        </p:spPr>
      </p:pic>
      <p:pic>
        <p:nvPicPr>
          <p:cNvPr id="4" name="Picture 5" descr="A group of people posing for the camera&#10;&#10;Description automatically generated">
            <a:extLst>
              <a:ext uri="{FF2B5EF4-FFF2-40B4-BE49-F238E27FC236}">
                <a16:creationId xmlns:a16="http://schemas.microsoft.com/office/drawing/2014/main" id="{1B68E9FB-EA78-4149-B9BE-21C26E074CB5}"/>
              </a:ext>
            </a:extLst>
          </p:cNvPr>
          <p:cNvPicPr>
            <a:picLocks noGrp="1" noChangeAspect="1"/>
          </p:cNvPicPr>
          <p:nvPr>
            <p:ph sz="half" idx="2"/>
          </p:nvPr>
        </p:nvPicPr>
        <p:blipFill>
          <a:blip r:embed="rId6"/>
          <a:stretch>
            <a:fillRect/>
          </a:stretch>
        </p:blipFill>
        <p:spPr>
          <a:xfrm>
            <a:off x="4497388" y="2044906"/>
            <a:ext cx="4414837" cy="3484151"/>
          </a:xfrm>
        </p:spPr>
      </p:pic>
      <p:pic>
        <p:nvPicPr>
          <p:cNvPr id="8" name="Recorded Sound">
            <a:hlinkClick r:id="" action="ppaction://media"/>
            <a:extLst>
              <a:ext uri="{FF2B5EF4-FFF2-40B4-BE49-F238E27FC236}">
                <a16:creationId xmlns:a16="http://schemas.microsoft.com/office/drawing/2014/main" id="{2A154C3F-82E2-41A0-82F5-F03F8A729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53125" y="1392179"/>
            <a:ext cx="487363" cy="487363"/>
          </a:xfrm>
          <a:prstGeom prst="rect">
            <a:avLst/>
          </a:prstGeom>
        </p:spPr>
      </p:pic>
    </p:spTree>
    <p:extLst>
      <p:ext uri="{BB962C8B-B14F-4D97-AF65-F5344CB8AC3E}">
        <p14:creationId xmlns:p14="http://schemas.microsoft.com/office/powerpoint/2010/main" val="1423755045"/>
      </p:ext>
    </p:extLst>
  </p:cSld>
  <p:clrMapOvr>
    <a:masterClrMapping/>
  </p:clrMapOvr>
  <mc:AlternateContent xmlns:mc="http://schemas.openxmlformats.org/markup-compatibility/2006" xmlns:p14="http://schemas.microsoft.com/office/powerpoint/2010/main">
    <mc:Choice Requires="p14">
      <p:transition spd="slow" p14:dur="2000" advTm="64818"/>
    </mc:Choice>
    <mc:Fallback xmlns="">
      <p:transition spd="slow" advTm="6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628650" y="845102"/>
            <a:ext cx="7886700" cy="686836"/>
          </a:xfrm>
        </p:spPr>
        <p:txBody>
          <a:bodyPr/>
          <a:lstStyle/>
          <a:p>
            <a:r>
              <a:rPr lang="en-US">
                <a:latin typeface="Arial"/>
                <a:cs typeface="Arial"/>
              </a:rPr>
              <a:t>Hmong Community</a:t>
            </a:r>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50" y="1531938"/>
            <a:ext cx="3867150" cy="5026025"/>
          </a:xfrm>
        </p:spPr>
        <p:txBody>
          <a:bodyPr vert="horz" lIns="91440" tIns="45720" rIns="91440" bIns="45720" rtlCol="0" anchor="t">
            <a:normAutofit fontScale="92500" lnSpcReduction="10000"/>
          </a:bodyPr>
          <a:lstStyle/>
          <a:p>
            <a:pPr marL="342900" indent="-342900">
              <a:buFont typeface="Wingdings,Sans-Serif" panose="020B0604020202020204" pitchFamily="34" charset="0"/>
              <a:buChar char="§"/>
            </a:pPr>
            <a:r>
              <a:rPr lang="en-US">
                <a:solidFill>
                  <a:schemeClr val="accent1">
                    <a:lumMod val="50000"/>
                  </a:schemeClr>
                </a:solidFill>
                <a:latin typeface="Arial"/>
                <a:cs typeface="Arial"/>
              </a:rPr>
              <a:t>Historical context and government trauma</a:t>
            </a:r>
            <a:endParaRPr lang="en-US">
              <a:solidFill>
                <a:schemeClr val="accent1">
                  <a:lumMod val="50000"/>
                </a:schemeClr>
              </a:solidFill>
            </a:endParaRPr>
          </a:p>
          <a:p>
            <a:pPr marL="342900" indent="-342900">
              <a:buFont typeface="Wingdings,Sans-Serif" panose="020B0604020202020204" pitchFamily="34" charset="0"/>
              <a:buChar char="§"/>
            </a:pPr>
            <a:r>
              <a:rPr lang="en-US">
                <a:solidFill>
                  <a:schemeClr val="accent1">
                    <a:lumMod val="50000"/>
                  </a:schemeClr>
                </a:solidFill>
                <a:latin typeface="Arial"/>
                <a:cs typeface="Arial"/>
              </a:rPr>
              <a:t>Distrust of Western medicine</a:t>
            </a:r>
            <a:endParaRPr lang="en-US">
              <a:solidFill>
                <a:schemeClr val="accent1">
                  <a:lumMod val="50000"/>
                </a:schemeClr>
              </a:solidFill>
            </a:endParaRPr>
          </a:p>
          <a:p>
            <a:pPr marL="342900" indent="-342900">
              <a:buFont typeface="Wingdings,Sans-Serif" panose="020B0604020202020204" pitchFamily="34" charset="0"/>
              <a:buChar char="§"/>
            </a:pPr>
            <a:r>
              <a:rPr lang="en-US">
                <a:solidFill>
                  <a:schemeClr val="accent1">
                    <a:lumMod val="50000"/>
                  </a:schemeClr>
                </a:solidFill>
                <a:latin typeface="Arial"/>
                <a:cs typeface="Arial"/>
              </a:rPr>
              <a:t>Anti-Asian sentiment – distrust outside of Hmong community</a:t>
            </a:r>
          </a:p>
          <a:p>
            <a:pPr marL="342900" indent="-342900">
              <a:buFont typeface="Wingdings,Sans-Serif" panose="020B0604020202020204" pitchFamily="34" charset="0"/>
              <a:buChar char="§"/>
            </a:pPr>
            <a:r>
              <a:rPr lang="en-US">
                <a:solidFill>
                  <a:schemeClr val="accent1">
                    <a:lumMod val="50000"/>
                  </a:schemeClr>
                </a:solidFill>
                <a:latin typeface="Arial"/>
                <a:cs typeface="Arial"/>
              </a:rPr>
              <a:t>Hmong American Center </a:t>
            </a:r>
          </a:p>
          <a:p>
            <a:pPr marL="800100" lvl="1" indent="-342900">
              <a:buFont typeface="Courier New" panose="020B0604020202020204" pitchFamily="34" charset="0"/>
              <a:buChar char="o"/>
            </a:pPr>
            <a:r>
              <a:rPr lang="en-US">
                <a:solidFill>
                  <a:schemeClr val="accent1">
                    <a:lumMod val="50000"/>
                  </a:schemeClr>
                </a:solidFill>
                <a:latin typeface="Arial"/>
                <a:cs typeface="Arial"/>
              </a:rPr>
              <a:t>Trusted community resource with infrastructure in place.</a:t>
            </a:r>
          </a:p>
          <a:p>
            <a:pPr marL="342900" indent="-342900">
              <a:buFont typeface="Wingdings,Sans-Serif" panose="020B0604020202020204" pitchFamily="34" charset="0"/>
              <a:buChar char="§"/>
            </a:pPr>
            <a:r>
              <a:rPr lang="en-US">
                <a:solidFill>
                  <a:schemeClr val="accent1">
                    <a:lumMod val="50000"/>
                  </a:schemeClr>
                </a:solidFill>
                <a:latin typeface="Arial"/>
                <a:cs typeface="Arial"/>
              </a:rPr>
              <a:t>Clan Structure</a:t>
            </a:r>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8</a:t>
            </a:fld>
            <a:endParaRPr lang="en-US"/>
          </a:p>
        </p:txBody>
      </p:sp>
      <p:pic>
        <p:nvPicPr>
          <p:cNvPr id="7" name="Picture 7">
            <a:extLst>
              <a:ext uri="{FF2B5EF4-FFF2-40B4-BE49-F238E27FC236}">
                <a16:creationId xmlns:a16="http://schemas.microsoft.com/office/drawing/2014/main" id="{280C6AA3-1308-43A5-86F3-2F1E28B8D29D}"/>
              </a:ext>
            </a:extLst>
          </p:cNvPr>
          <p:cNvPicPr>
            <a:picLocks noChangeAspect="1"/>
          </p:cNvPicPr>
          <p:nvPr/>
        </p:nvPicPr>
        <p:blipFill>
          <a:blip r:embed="rId5"/>
          <a:stretch>
            <a:fillRect/>
          </a:stretch>
        </p:blipFill>
        <p:spPr>
          <a:xfrm>
            <a:off x="7245350" y="47625"/>
            <a:ext cx="1828800" cy="1143000"/>
          </a:xfrm>
          <a:prstGeom prst="rect">
            <a:avLst/>
          </a:prstGeom>
        </p:spPr>
      </p:pic>
      <p:pic>
        <p:nvPicPr>
          <p:cNvPr id="4" name="Picture 5" descr="A group of people posing for a photo&#10;&#10;Description automatically generated">
            <a:extLst>
              <a:ext uri="{FF2B5EF4-FFF2-40B4-BE49-F238E27FC236}">
                <a16:creationId xmlns:a16="http://schemas.microsoft.com/office/drawing/2014/main" id="{77731812-2D36-4B33-88F2-28062CEA2CF7}"/>
              </a:ext>
            </a:extLst>
          </p:cNvPr>
          <p:cNvPicPr>
            <a:picLocks noGrp="1" noChangeAspect="1"/>
          </p:cNvPicPr>
          <p:nvPr>
            <p:ph sz="half" idx="2"/>
          </p:nvPr>
        </p:nvPicPr>
        <p:blipFill>
          <a:blip r:embed="rId6"/>
          <a:stretch>
            <a:fillRect/>
          </a:stretch>
        </p:blipFill>
        <p:spPr>
          <a:xfrm>
            <a:off x="4572000" y="2725203"/>
            <a:ext cx="4351337" cy="3832760"/>
          </a:xfrm>
        </p:spPr>
      </p:pic>
      <p:pic>
        <p:nvPicPr>
          <p:cNvPr id="6" name="Slide 8">
            <a:hlinkClick r:id="" action="ppaction://media"/>
            <a:extLst>
              <a:ext uri="{FF2B5EF4-FFF2-40B4-BE49-F238E27FC236}">
                <a16:creationId xmlns:a16="http://schemas.microsoft.com/office/drawing/2014/main" id="{674F3D81-51A6-4FB8-927B-42ADAC960A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03986" y="1777733"/>
            <a:ext cx="487363" cy="487363"/>
          </a:xfrm>
          <a:prstGeom prst="rect">
            <a:avLst/>
          </a:prstGeom>
          <a:solidFill>
            <a:srgbClr val="92D050"/>
          </a:solidFill>
        </p:spPr>
      </p:pic>
    </p:spTree>
    <p:extLst>
      <p:ext uri="{BB962C8B-B14F-4D97-AF65-F5344CB8AC3E}">
        <p14:creationId xmlns:p14="http://schemas.microsoft.com/office/powerpoint/2010/main" val="5316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C922E-3A66-064D-8ACC-B6BEB533A2DD}"/>
              </a:ext>
            </a:extLst>
          </p:cNvPr>
          <p:cNvSpPr>
            <a:spLocks noGrp="1"/>
          </p:cNvSpPr>
          <p:nvPr>
            <p:ph type="title"/>
          </p:nvPr>
        </p:nvSpPr>
        <p:spPr>
          <a:xfrm>
            <a:off x="628650" y="845102"/>
            <a:ext cx="7886700" cy="686836"/>
          </a:xfrm>
        </p:spPr>
        <p:txBody>
          <a:bodyPr/>
          <a:lstStyle/>
          <a:p>
            <a:r>
              <a:rPr lang="en-US">
                <a:latin typeface="Arial"/>
                <a:cs typeface="Arial"/>
              </a:rPr>
              <a:t>Community Health Workers</a:t>
            </a:r>
            <a:endParaRPr lang="en-US"/>
          </a:p>
        </p:txBody>
      </p:sp>
      <p:sp>
        <p:nvSpPr>
          <p:cNvPr id="3" name="Content Placeholder 2">
            <a:extLst>
              <a:ext uri="{FF2B5EF4-FFF2-40B4-BE49-F238E27FC236}">
                <a16:creationId xmlns:a16="http://schemas.microsoft.com/office/drawing/2014/main" id="{A3938ED7-D0D4-7C47-9DFC-BAA4D5BCA27D}"/>
              </a:ext>
            </a:extLst>
          </p:cNvPr>
          <p:cNvSpPr>
            <a:spLocks noGrp="1"/>
          </p:cNvSpPr>
          <p:nvPr>
            <p:ph sz="half" idx="1"/>
          </p:nvPr>
        </p:nvSpPr>
        <p:spPr>
          <a:xfrm>
            <a:off x="628650" y="1603375"/>
            <a:ext cx="3867150" cy="5026025"/>
          </a:xfrm>
        </p:spPr>
        <p:txBody>
          <a:bodyPr vert="horz" lIns="91440" tIns="45720" rIns="91440" bIns="45720" rtlCol="0" anchor="t">
            <a:normAutofit fontScale="92500" lnSpcReduction="20000"/>
          </a:bodyPr>
          <a:lstStyle/>
          <a:p>
            <a:r>
              <a:rPr lang="en-US">
                <a:solidFill>
                  <a:schemeClr val="accent1">
                    <a:lumMod val="50000"/>
                  </a:schemeClr>
                </a:solidFill>
                <a:latin typeface="Arial"/>
                <a:cs typeface="Arial"/>
              </a:rPr>
              <a:t>Share language, race/ethnicity, SES, and life experiences with their communities</a:t>
            </a:r>
          </a:p>
          <a:p>
            <a:r>
              <a:rPr lang="en-US">
                <a:solidFill>
                  <a:schemeClr val="accent1">
                    <a:lumMod val="50000"/>
                  </a:schemeClr>
                </a:solidFill>
                <a:latin typeface="Arial"/>
                <a:cs typeface="Arial"/>
              </a:rPr>
              <a:t>Eyes, ears and mouth for their communities</a:t>
            </a:r>
          </a:p>
          <a:p>
            <a:r>
              <a:rPr lang="en-US">
                <a:solidFill>
                  <a:schemeClr val="accent1">
                    <a:lumMod val="50000"/>
                  </a:schemeClr>
                </a:solidFill>
                <a:latin typeface="Arial"/>
                <a:cs typeface="Arial"/>
              </a:rPr>
              <a:t>Work directly with people in their homes, neighborhoods and communities</a:t>
            </a:r>
          </a:p>
          <a:p>
            <a:r>
              <a:rPr lang="en-US">
                <a:solidFill>
                  <a:schemeClr val="accent1">
                    <a:lumMod val="50000"/>
                  </a:schemeClr>
                </a:solidFill>
                <a:latin typeface="Arial"/>
                <a:cs typeface="Arial"/>
              </a:rPr>
              <a:t>Address immediate needs</a:t>
            </a:r>
          </a:p>
          <a:p>
            <a:r>
              <a:rPr lang="en-US">
                <a:solidFill>
                  <a:schemeClr val="accent1">
                    <a:lumMod val="50000"/>
                  </a:schemeClr>
                </a:solidFill>
                <a:latin typeface="Arial"/>
                <a:cs typeface="Arial"/>
              </a:rPr>
              <a:t>Trusted messengers</a:t>
            </a:r>
          </a:p>
        </p:txBody>
      </p:sp>
      <p:sp>
        <p:nvSpPr>
          <p:cNvPr id="5" name="Slide Number Placeholder 4">
            <a:extLst>
              <a:ext uri="{FF2B5EF4-FFF2-40B4-BE49-F238E27FC236}">
                <a16:creationId xmlns:a16="http://schemas.microsoft.com/office/drawing/2014/main" id="{415DB460-B74D-5146-B26B-0A33FFBCC311}"/>
              </a:ext>
            </a:extLst>
          </p:cNvPr>
          <p:cNvSpPr>
            <a:spLocks noGrp="1"/>
          </p:cNvSpPr>
          <p:nvPr>
            <p:ph type="sldNum" sz="quarter" idx="4"/>
          </p:nvPr>
        </p:nvSpPr>
        <p:spPr/>
        <p:txBody>
          <a:bodyPr/>
          <a:lstStyle/>
          <a:p>
            <a:fld id="{EA810E7C-020C-FA43-9CFD-DA754FFFF69E}" type="slidenum">
              <a:rPr lang="en-US" smtClean="0"/>
              <a:pPr/>
              <a:t>9</a:t>
            </a:fld>
            <a:endParaRPr lang="en-US"/>
          </a:p>
        </p:txBody>
      </p:sp>
      <p:pic>
        <p:nvPicPr>
          <p:cNvPr id="7" name="Picture 7">
            <a:extLst>
              <a:ext uri="{FF2B5EF4-FFF2-40B4-BE49-F238E27FC236}">
                <a16:creationId xmlns:a16="http://schemas.microsoft.com/office/drawing/2014/main" id="{280C6AA3-1308-43A5-86F3-2F1E28B8D29D}"/>
              </a:ext>
            </a:extLst>
          </p:cNvPr>
          <p:cNvPicPr>
            <a:picLocks noChangeAspect="1"/>
          </p:cNvPicPr>
          <p:nvPr/>
        </p:nvPicPr>
        <p:blipFill>
          <a:blip r:embed="rId5"/>
          <a:stretch>
            <a:fillRect/>
          </a:stretch>
        </p:blipFill>
        <p:spPr>
          <a:xfrm>
            <a:off x="7245350" y="47625"/>
            <a:ext cx="1828800" cy="1143000"/>
          </a:xfrm>
          <a:prstGeom prst="rect">
            <a:avLst/>
          </a:prstGeom>
        </p:spPr>
      </p:pic>
      <p:pic>
        <p:nvPicPr>
          <p:cNvPr id="4" name="Picture 5" descr="A picture containing tree, outdoor, sky, ground&#10;&#10;Description automatically generated">
            <a:extLst>
              <a:ext uri="{FF2B5EF4-FFF2-40B4-BE49-F238E27FC236}">
                <a16:creationId xmlns:a16="http://schemas.microsoft.com/office/drawing/2014/main" id="{32043EB8-8E27-47AD-AC7A-484859A6DE27}"/>
              </a:ext>
            </a:extLst>
          </p:cNvPr>
          <p:cNvPicPr>
            <a:picLocks noGrp="1" noChangeAspect="1"/>
          </p:cNvPicPr>
          <p:nvPr>
            <p:ph sz="half" idx="2"/>
          </p:nvPr>
        </p:nvPicPr>
        <p:blipFill>
          <a:blip r:embed="rId6"/>
          <a:stretch>
            <a:fillRect/>
          </a:stretch>
        </p:blipFill>
        <p:spPr>
          <a:xfrm>
            <a:off x="4886325" y="1801686"/>
            <a:ext cx="3867150" cy="4113465"/>
          </a:xfrm>
        </p:spPr>
      </p:pic>
      <p:pic>
        <p:nvPicPr>
          <p:cNvPr id="9" name="Recorded Sound">
            <a:hlinkClick r:id="" action="ppaction://media"/>
            <a:extLst>
              <a:ext uri="{FF2B5EF4-FFF2-40B4-BE49-F238E27FC236}">
                <a16:creationId xmlns:a16="http://schemas.microsoft.com/office/drawing/2014/main" id="{518FC6C3-A447-4403-B2A2-AA736177A9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03699" y="1642005"/>
            <a:ext cx="487363" cy="487363"/>
          </a:xfrm>
          <a:prstGeom prst="rect">
            <a:avLst/>
          </a:prstGeom>
        </p:spPr>
      </p:pic>
    </p:spTree>
    <p:extLst>
      <p:ext uri="{BB962C8B-B14F-4D97-AF65-F5344CB8AC3E}">
        <p14:creationId xmlns:p14="http://schemas.microsoft.com/office/powerpoint/2010/main" val="1127557806"/>
      </p:ext>
    </p:extLst>
  </p:cSld>
  <p:clrMapOvr>
    <a:masterClrMapping/>
  </p:clrMapOvr>
  <mc:AlternateContent xmlns:mc="http://schemas.openxmlformats.org/markup-compatibility/2006" xmlns:p14="http://schemas.microsoft.com/office/powerpoint/2010/main">
    <mc:Choice Requires="p14">
      <p:transition spd="slow" p14:dur="2000" advTm="78606"/>
    </mc:Choice>
    <mc:Fallback xmlns="">
      <p:transition spd="slow" advTm="78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1_Office Theme">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AN22 1">
      <a:dk1>
        <a:srgbClr val="839340"/>
      </a:dk1>
      <a:lt1>
        <a:srgbClr val="FFFFFF"/>
      </a:lt1>
      <a:dk2>
        <a:srgbClr val="892293"/>
      </a:dk2>
      <a:lt2>
        <a:srgbClr val="C5E055"/>
      </a:lt2>
      <a:accent1>
        <a:srgbClr val="4D4D4D"/>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2021 STFM 1">
      <a:dk1>
        <a:srgbClr val="4D4D4F"/>
      </a:dk1>
      <a:lt1>
        <a:srgbClr val="FFFFFF"/>
      </a:lt1>
      <a:dk2>
        <a:srgbClr val="6D6E71"/>
      </a:dk2>
      <a:lt2>
        <a:srgbClr val="E7E6E6"/>
      </a:lt2>
      <a:accent1>
        <a:srgbClr val="0096D2"/>
      </a:accent1>
      <a:accent2>
        <a:srgbClr val="1D417B"/>
      </a:accent2>
      <a:accent3>
        <a:srgbClr val="EF8D2B"/>
      </a:accent3>
      <a:accent4>
        <a:srgbClr val="ED1163"/>
      </a:accent4>
      <a:accent5>
        <a:srgbClr val="6F69AF"/>
      </a:accent5>
      <a:accent6>
        <a:srgbClr val="00ABC5"/>
      </a:accent6>
      <a:hlink>
        <a:srgbClr val="ED1163"/>
      </a:hlink>
      <a:folHlink>
        <a:srgbClr val="0096D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TotalTime>
  <Words>4273</Words>
  <Application>Microsoft Office PowerPoint</Application>
  <PresentationFormat>On-screen Show (4:3)</PresentationFormat>
  <Paragraphs>304</Paragraphs>
  <Slides>25</Slides>
  <Notes>25</Notes>
  <HiddenSlides>0</HiddenSlides>
  <MMClips>25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25</vt:i4>
      </vt:variant>
    </vt:vector>
  </HeadingPairs>
  <TitlesOfParts>
    <vt:vector size="41" baseType="lpstr">
      <vt:lpstr>Arial</vt:lpstr>
      <vt:lpstr>Arial Narrow</vt:lpstr>
      <vt:lpstr>Arial,Sans-Serif</vt:lpstr>
      <vt:lpstr>Bangla MN</vt:lpstr>
      <vt:lpstr>Calibri</vt:lpstr>
      <vt:lpstr>Courier New</vt:lpstr>
      <vt:lpstr>Open Sans</vt:lpstr>
      <vt:lpstr>Roboto</vt:lpstr>
      <vt:lpstr>Times New Roman</vt:lpstr>
      <vt:lpstr>Trebuchet MS</vt:lpstr>
      <vt:lpstr>Wingdings,Sans-Serif</vt:lpstr>
      <vt:lpstr>1_Office Theme</vt:lpstr>
      <vt:lpstr>Custom Design</vt:lpstr>
      <vt:lpstr>1_Custom Design</vt:lpstr>
      <vt:lpstr>3_Custom Design</vt:lpstr>
      <vt:lpstr>2_Custom Design</vt:lpstr>
      <vt:lpstr>Corina Norrbom MD, Mariana Savela, Jesslyn Hendrickson, Doua Chee Xiong </vt:lpstr>
      <vt:lpstr>Disclosures</vt:lpstr>
      <vt:lpstr>Objectives</vt:lpstr>
      <vt:lpstr>PowerPoint Presentation</vt:lpstr>
      <vt:lpstr>Communication Model</vt:lpstr>
      <vt:lpstr>Immigrant communities are particularly vulnerable to negative health, educational, and economic impacts of COVID-19</vt:lpstr>
      <vt:lpstr>Hispanic Community</vt:lpstr>
      <vt:lpstr>Hmong Community</vt:lpstr>
      <vt:lpstr>Community Health Workers</vt:lpstr>
      <vt:lpstr>COVID-19 Vaccination Outreach and Access</vt:lpstr>
      <vt:lpstr>Data Collection and Analysis</vt:lpstr>
      <vt:lpstr>Over 8,000 Individual Outreach Contacts Since May 2020!</vt:lpstr>
      <vt:lpstr>Reasons For Vaccination</vt:lpstr>
      <vt:lpstr>Reasons Against Vaccination</vt:lpstr>
      <vt:lpstr>Impacts of H2N</vt:lpstr>
      <vt:lpstr>Impacts of H2N</vt:lpstr>
      <vt:lpstr>COVID-19 vaccinations  Over 1200 vaccinations</vt:lpstr>
      <vt:lpstr>Closing the Gap</vt:lpstr>
      <vt:lpstr>PowerPoint Presentation</vt:lpstr>
      <vt:lpstr>Lessons Learned</vt:lpstr>
      <vt:lpstr>Lessons Learned</vt:lpstr>
      <vt:lpstr>Future Directions</vt:lpstr>
      <vt:lpstr>PowerPoint Presentation</vt:lpstr>
      <vt:lpstr>Major Funders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Norrbom, Corina</cp:lastModifiedBy>
  <cp:revision>18</cp:revision>
  <dcterms:created xsi:type="dcterms:W3CDTF">2020-10-26T17:33:56Z</dcterms:created>
  <dcterms:modified xsi:type="dcterms:W3CDTF">2022-05-03T12:54:02Z</dcterms:modified>
</cp:coreProperties>
</file>