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1" r:id="rId2"/>
    <p:sldId id="284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 snapToObjects="1">
      <p:cViewPr varScale="1">
        <p:scale>
          <a:sx n="66" d="100"/>
          <a:sy n="6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E30A8-585F-A946-B32D-979197B4882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5EAE7-293B-F344-A636-78598639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92578D-C538-F24A-BF75-8D31DA2DE183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AA854B-06B6-F247-83F0-A1FE85C35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483" y="1981568"/>
            <a:ext cx="6853412" cy="147002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Getting to Faculty Engagement: Can Focusing on Community and Strengths Address Burnout and Improve Engagement?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Lindsay T. Fazio, PhD</a:t>
            </a:r>
          </a:p>
          <a:p>
            <a:r>
              <a:rPr lang="en-US" dirty="0" smtClean="0"/>
              <a:t>Miranda M. Huffman, MD, 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  Faculty needed clarity on how they are paid</a:t>
            </a:r>
          </a:p>
          <a:p>
            <a:r>
              <a:rPr lang="en-US" dirty="0" smtClean="0"/>
              <a:t>2.  Faculty needed a venue to air their concerns about how they are paid</a:t>
            </a:r>
          </a:p>
          <a:p>
            <a:r>
              <a:rPr lang="en-US" dirty="0" smtClean="0"/>
              <a:t>3.  Faculty needed to know the plan for accomplishing things when they want to do something</a:t>
            </a:r>
          </a:p>
          <a:p>
            <a:r>
              <a:rPr lang="en-US" dirty="0" smtClean="0"/>
              <a:t>4.  Faculty needed to see how the strategic plan intends to improve primary care</a:t>
            </a:r>
          </a:p>
          <a:p>
            <a:r>
              <a:rPr lang="en-US" dirty="0" smtClean="0"/>
              <a:t>5.  TMC and UPA needed to show how they value primary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StrengthsFinder tool</a:t>
            </a:r>
          </a:p>
          <a:p>
            <a:r>
              <a:rPr lang="en-US" dirty="0" smtClean="0"/>
              <a:t>Education on burnout</a:t>
            </a:r>
          </a:p>
          <a:p>
            <a:r>
              <a:rPr lang="en-US" dirty="0" smtClean="0"/>
              <a:t>Finding Meaning in Medicine</a:t>
            </a:r>
          </a:p>
          <a:p>
            <a:r>
              <a:rPr lang="en-US" dirty="0" smtClean="0"/>
              <a:t>Individualized Learning Plans</a:t>
            </a:r>
          </a:p>
          <a:p>
            <a:r>
              <a:rPr lang="en-US" dirty="0" smtClean="0"/>
              <a:t>Faculty development on identified areas of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Completed on all faculty, administrative support staff, and residents</a:t>
            </a:r>
          </a:p>
          <a:p>
            <a:r>
              <a:rPr lang="en-US" dirty="0" smtClean="0"/>
              <a:t>Outside consultant educated faculty and administrative staff</a:t>
            </a:r>
          </a:p>
          <a:p>
            <a:r>
              <a:rPr lang="en-US" dirty="0" smtClean="0"/>
              <a:t>We educated residents</a:t>
            </a:r>
          </a:p>
          <a:p>
            <a:r>
              <a:rPr lang="en-US" dirty="0" smtClean="0"/>
              <a:t>Continuous exposure</a:t>
            </a:r>
          </a:p>
          <a:p>
            <a:pPr lvl="1"/>
            <a:r>
              <a:rPr lang="en-US" dirty="0" smtClean="0"/>
              <a:t>Door signs</a:t>
            </a:r>
          </a:p>
          <a:p>
            <a:pPr lvl="1"/>
            <a:r>
              <a:rPr lang="en-US" dirty="0" smtClean="0"/>
              <a:t>Meeting make-up</a:t>
            </a:r>
          </a:p>
          <a:p>
            <a:pPr lvl="1"/>
            <a:r>
              <a:rPr lang="en-US" dirty="0" smtClean="0"/>
              <a:t>Group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9120" y="1213180"/>
          <a:ext cx="8761832" cy="4235400"/>
        </p:xfrm>
        <a:graphic>
          <a:graphicData uri="http://schemas.openxmlformats.org/drawingml/2006/table">
            <a:tbl>
              <a:tblPr/>
              <a:tblGrid>
                <a:gridCol w="630075"/>
                <a:gridCol w="759322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  <a:gridCol w="199255"/>
              </a:tblGrid>
              <a:tr h="16521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Executing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Influencing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Relationship Building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Strategic Thinking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216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Achiever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Arranger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Belief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Consistency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Deliberative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Discipline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Focus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Responsibility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Restorative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Activator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Command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Communication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Competition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Maximizer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Self-Assurance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Significance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Woo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Adaptability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Developer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Connectedness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Empathy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Harmony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Includer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Individualization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Positivity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Relator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Analytical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Context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Futuristic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Ideation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Input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Intellection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Learner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Strategic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Ahern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Debra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Arey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Anne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Barnett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Angela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Byler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Crumpecker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Christina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Dedon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Fazio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Lindsay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Gibson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Margaret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Griffith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Steve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Groner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Jennifer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Hempstead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Laura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Huffman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Miranda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Livingston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Jennifer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Myrick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Nikel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Carlie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O'Dell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Michael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Otto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Rachel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Rosemergey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Beth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Sandri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Kelly Jo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Schultz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Shaffer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Todd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Silvers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Michael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Swade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Kelly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Vierthaler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Stephen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91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Voran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David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92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on 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data</a:t>
            </a:r>
          </a:p>
          <a:p>
            <a:r>
              <a:rPr lang="en-US" dirty="0" smtClean="0"/>
              <a:t>Discussion of the “usual” strategies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Boundaries</a:t>
            </a:r>
          </a:p>
          <a:p>
            <a:pPr lvl="1"/>
            <a:r>
              <a:rPr lang="en-US" dirty="0" smtClean="0"/>
              <a:t>Mindfulness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2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Meaning in Medicine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work of Rachael Naomi Remen</a:t>
            </a:r>
          </a:p>
          <a:p>
            <a:pPr lvl="1"/>
            <a:r>
              <a:rPr lang="en-US" dirty="0" smtClean="0"/>
              <a:t>Add website</a:t>
            </a:r>
            <a:endParaRPr lang="en-US" dirty="0"/>
          </a:p>
          <a:p>
            <a:r>
              <a:rPr lang="en-US" dirty="0" smtClean="0"/>
              <a:t>Two groups, approximately 10 per group</a:t>
            </a:r>
          </a:p>
          <a:p>
            <a:r>
              <a:rPr lang="en-US" dirty="0" smtClean="0"/>
              <a:t>Meet monthly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Learning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the following:</a:t>
            </a:r>
          </a:p>
          <a:p>
            <a:pPr lvl="1"/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Resident evaluation</a:t>
            </a:r>
          </a:p>
          <a:p>
            <a:pPr lvl="1"/>
            <a:r>
              <a:rPr lang="en-US" dirty="0" smtClean="0"/>
              <a:t>Student evaluation</a:t>
            </a:r>
          </a:p>
          <a:p>
            <a:r>
              <a:rPr lang="en-US" dirty="0" smtClean="0"/>
              <a:t>Encouraged to do the following:</a:t>
            </a:r>
          </a:p>
          <a:p>
            <a:pPr lvl="1"/>
            <a:r>
              <a:rPr lang="en-US" dirty="0" smtClean="0"/>
              <a:t>Reflect on most meaningful parts of work</a:t>
            </a:r>
          </a:p>
          <a:p>
            <a:pPr lvl="1"/>
            <a:r>
              <a:rPr lang="en-US" dirty="0" smtClean="0"/>
              <a:t>Focus on times you felt appreciated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4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Learning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What aspect of your career is most meaningful to you? (patient care, teaching, research, administration, etc.)</a:t>
            </a:r>
          </a:p>
          <a:p>
            <a:r>
              <a:rPr lang="en-US" dirty="0" smtClean="0"/>
              <a:t>What </a:t>
            </a:r>
            <a:r>
              <a:rPr lang="en-US" dirty="0"/>
              <a:t>do you do now that you would like to continue?</a:t>
            </a:r>
          </a:p>
          <a:p>
            <a:r>
              <a:rPr lang="en-US" dirty="0" smtClean="0"/>
              <a:t>What </a:t>
            </a:r>
            <a:r>
              <a:rPr lang="en-US" dirty="0"/>
              <a:t>don’t you do now that you would like to do?</a:t>
            </a:r>
          </a:p>
          <a:p>
            <a:r>
              <a:rPr lang="en-US" dirty="0" smtClean="0"/>
              <a:t>What </a:t>
            </a:r>
            <a:r>
              <a:rPr lang="en-US" dirty="0"/>
              <a:t>are you doing now that you would like to stop?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Learning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One thing you will do in 1 week</a:t>
            </a:r>
          </a:p>
          <a:p>
            <a:r>
              <a:rPr lang="en-US" dirty="0" smtClean="0"/>
              <a:t>One </a:t>
            </a:r>
            <a:r>
              <a:rPr lang="en-US" dirty="0"/>
              <a:t>thing you will do in 1 month</a:t>
            </a:r>
          </a:p>
          <a:p>
            <a:r>
              <a:rPr lang="en-US" dirty="0" smtClean="0"/>
              <a:t>One </a:t>
            </a:r>
            <a:r>
              <a:rPr lang="en-US" dirty="0"/>
              <a:t>thing you will do in 1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6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time for faculty development</a:t>
            </a:r>
          </a:p>
          <a:p>
            <a:r>
              <a:rPr lang="en-US" dirty="0" smtClean="0"/>
              <a:t>Support from the chair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Attitudinal</a:t>
            </a:r>
          </a:p>
          <a:p>
            <a:r>
              <a:rPr lang="en-US" dirty="0" smtClean="0"/>
              <a:t>Faculty leadership support</a:t>
            </a:r>
          </a:p>
          <a:p>
            <a:r>
              <a:rPr lang="en-US" dirty="0" smtClean="0"/>
              <a:t>Touchy-feely family doctors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non-participators</a:t>
            </a:r>
          </a:p>
          <a:p>
            <a:r>
              <a:rPr lang="en-US" dirty="0" smtClean="0"/>
              <a:t>The chronic pessimists</a:t>
            </a:r>
          </a:p>
          <a:p>
            <a:r>
              <a:rPr lang="en-US" dirty="0" smtClean="0"/>
              <a:t>Clinical demands</a:t>
            </a:r>
          </a:p>
          <a:p>
            <a:r>
              <a:rPr lang="en-US" dirty="0" smtClean="0"/>
              <a:t>Administrative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2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85826" y="2125267"/>
          <a:ext cx="7508716" cy="3043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458"/>
                <a:gridCol w="2379030"/>
                <a:gridCol w="1126307"/>
                <a:gridCol w="1126307"/>
                <a:gridCol w="1126307"/>
                <a:gridCol w="1126307"/>
              </a:tblGrid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Calibri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Range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Initial Average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Repeat Average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Percent Change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MBI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Emotional Exhaustion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 to 6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3.1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2.5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-19.4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96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Depersonalization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 to 6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1.7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1.0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-41.2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Personal Accomplishment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 to 6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4.9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5.0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+2.0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AWL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Workload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2.2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2.7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+22.7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Control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3.2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+6.7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Reward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 to 5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3.4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3.7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+8.8</a:t>
                      </a: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Community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3.8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4.3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+13.2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Fairness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 to 5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2.9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3.1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+6.9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Value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3.5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3.7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+5.7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94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on strengths and community decreased burnout and improved engagement amongst family medicine faculty</a:t>
            </a:r>
          </a:p>
          <a:p>
            <a:r>
              <a:rPr lang="en-US" dirty="0" smtClean="0"/>
              <a:t>You don’t need 100% participation to have an impact</a:t>
            </a:r>
          </a:p>
          <a:p>
            <a:r>
              <a:rPr lang="en-US" dirty="0" smtClean="0"/>
              <a:t>Changing culture takes time </a:t>
            </a:r>
            <a:r>
              <a:rPr lang="en-US" smtClean="0"/>
              <a:t>and effort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Trialing intervention in other programs</a:t>
            </a:r>
          </a:p>
          <a:p>
            <a:pPr lvl="1"/>
            <a:r>
              <a:rPr lang="en-US" dirty="0" smtClean="0"/>
              <a:t>OB/</a:t>
            </a:r>
            <a:r>
              <a:rPr lang="en-US" dirty="0" err="1" smtClean="0"/>
              <a:t>Gyn</a:t>
            </a:r>
            <a:r>
              <a:rPr lang="en-US" dirty="0" smtClean="0"/>
              <a:t> program at UMKC</a:t>
            </a:r>
          </a:p>
          <a:p>
            <a:pPr lvl="1"/>
            <a:r>
              <a:rPr lang="en-US" dirty="0" smtClean="0"/>
              <a:t>Oregon Health Sciences Family Medicine Clinic</a:t>
            </a:r>
          </a:p>
          <a:p>
            <a:r>
              <a:rPr lang="en-US" dirty="0" smtClean="0"/>
              <a:t>Expanding work to residents</a:t>
            </a:r>
          </a:p>
          <a:p>
            <a:r>
              <a:rPr lang="en-US" dirty="0" smtClean="0"/>
              <a:t>Switching measures used</a:t>
            </a:r>
          </a:p>
          <a:p>
            <a:pPr lvl="1"/>
            <a:r>
              <a:rPr lang="en-US" dirty="0" smtClean="0"/>
              <a:t>Physician Wellness Inventory</a:t>
            </a:r>
          </a:p>
          <a:p>
            <a:pPr lvl="1"/>
            <a:r>
              <a:rPr lang="en-US" dirty="0" smtClean="0"/>
              <a:t>Questions from Gallup </a:t>
            </a:r>
            <a:r>
              <a:rPr lang="mr-IN" dirty="0" smtClean="0"/>
              <a:t>–</a:t>
            </a:r>
            <a:r>
              <a:rPr lang="en-US" dirty="0" smtClean="0"/>
              <a:t> 12 Questions for Engagement</a:t>
            </a:r>
          </a:p>
          <a:p>
            <a:r>
              <a:rPr lang="en-US" dirty="0" smtClean="0"/>
              <a:t>Adding measures</a:t>
            </a:r>
          </a:p>
          <a:p>
            <a:pPr lvl="1"/>
            <a:r>
              <a:rPr lang="en-US" dirty="0" smtClean="0"/>
              <a:t>Empathy - Interpersonal Reactivity Index</a:t>
            </a:r>
          </a:p>
          <a:p>
            <a:pPr lvl="1"/>
            <a:r>
              <a:rPr lang="en-US" dirty="0" smtClean="0"/>
              <a:t>Resiliency </a:t>
            </a:r>
            <a:r>
              <a:rPr lang="mr-IN" dirty="0" smtClean="0"/>
              <a:t>–</a:t>
            </a:r>
            <a:r>
              <a:rPr lang="en-US" dirty="0" smtClean="0"/>
              <a:t> Brief Resiliency Scale</a:t>
            </a:r>
          </a:p>
          <a:p>
            <a:pPr lvl="1"/>
            <a:r>
              <a:rPr lang="en-US" dirty="0" smtClean="0"/>
              <a:t>Workload </a:t>
            </a:r>
            <a:r>
              <a:rPr lang="mr-IN" dirty="0" smtClean="0"/>
              <a:t>–</a:t>
            </a:r>
            <a:r>
              <a:rPr lang="en-US" dirty="0" smtClean="0"/>
              <a:t> NASA Task Load Index, ????</a:t>
            </a:r>
          </a:p>
        </p:txBody>
      </p:sp>
    </p:spTree>
    <p:extLst>
      <p:ext uri="{BB962C8B-B14F-4D97-AF65-F5344CB8AC3E}">
        <p14:creationId xmlns:p14="http://schemas.microsoft.com/office/powerpoint/2010/main" val="212793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Upon completion of this session, participants should be able to:</a:t>
            </a:r>
          </a:p>
          <a:p>
            <a:pPr lvl="1" fontAlgn="base"/>
            <a:r>
              <a:rPr lang="en-US" dirty="0"/>
              <a:t>List evidence-based strategies for treating and preventing burnout in family medicine faculty members.</a:t>
            </a:r>
          </a:p>
          <a:p>
            <a:pPr lvl="1" fontAlgn="base"/>
            <a:r>
              <a:rPr lang="en-US" dirty="0"/>
              <a:t>Describe how positive psychology can be used to promote engagement amongst faculty members.</a:t>
            </a:r>
          </a:p>
          <a:p>
            <a:pPr lvl="1" fontAlgn="base"/>
            <a:r>
              <a:rPr lang="en-US" dirty="0"/>
              <a:t>Develop individualized learning plans for faculty members and use small accountability groups to promote implementation of plans.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1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Missouri </a:t>
            </a:r>
            <a:r>
              <a:rPr lang="mr-IN" dirty="0" smtClean="0"/>
              <a:t>–</a:t>
            </a:r>
            <a:r>
              <a:rPr lang="en-US" dirty="0" smtClean="0"/>
              <a:t> Kansas City Family Medicine Residency </a:t>
            </a:r>
          </a:p>
          <a:p>
            <a:pPr lvl="1"/>
            <a:r>
              <a:rPr lang="en-US" dirty="0" smtClean="0"/>
              <a:t>12-12-14 Program</a:t>
            </a:r>
          </a:p>
          <a:p>
            <a:pPr lvl="1"/>
            <a:r>
              <a:rPr lang="en-US" dirty="0" smtClean="0"/>
              <a:t>Truman Medical Center </a:t>
            </a:r>
            <a:r>
              <a:rPr lang="mr-IN" dirty="0" smtClean="0"/>
              <a:t>–</a:t>
            </a:r>
            <a:r>
              <a:rPr lang="en-US" dirty="0" smtClean="0"/>
              <a:t> Lakewood</a:t>
            </a:r>
          </a:p>
          <a:p>
            <a:pPr lvl="1"/>
            <a:r>
              <a:rPr lang="en-US" dirty="0" smtClean="0"/>
              <a:t>25 faculty members</a:t>
            </a:r>
          </a:p>
          <a:p>
            <a:r>
              <a:rPr lang="en-US" dirty="0" smtClean="0"/>
              <a:t>Faculty development Tuesday from 12p to 2p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Leading Change Fellowship</a:t>
            </a:r>
          </a:p>
          <a:p>
            <a:r>
              <a:rPr lang="en-US" dirty="0" smtClean="0"/>
              <a:t>Quality improvement project led by family physician and behaviorist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22419"/>
              </p:ext>
            </p:extLst>
          </p:nvPr>
        </p:nvGraphicFramePr>
        <p:xfrm>
          <a:off x="875067" y="2125266"/>
          <a:ext cx="7508714" cy="2803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083"/>
                <a:gridCol w="3398613"/>
                <a:gridCol w="1609009"/>
                <a:gridCol w="1609009"/>
              </a:tblGrid>
              <a:tr h="27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Calibri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Range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Group Average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MBI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Emotional Exhaustion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 to 6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3.1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96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Depersonalization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 to 6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1.7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Personal Accomplishment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 to 6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4.9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AWL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Workload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2.2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Control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Reward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 to 5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3.4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Community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3.8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Fairness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 to 5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2.9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78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Value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to 5</a:t>
                      </a:r>
                      <a:endParaRPr lang="en-US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3.5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88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2907" y="1176337"/>
          <a:ext cx="8243890" cy="4450080"/>
        </p:xfrm>
        <a:graphic>
          <a:graphicData uri="http://schemas.openxmlformats.org/drawingml/2006/table">
            <a:tbl>
              <a:tblPr/>
              <a:tblGrid>
                <a:gridCol w="2371725"/>
                <a:gridCol w="2035969"/>
                <a:gridCol w="1775224"/>
                <a:gridCol w="2060972"/>
              </a:tblGrid>
              <a:tr h="27051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Emotional Exhaustion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Depersonalization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Personal Accomplish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 dirty="0">
                          <a:solidFill>
                            <a:srgbClr val="4474A0"/>
                          </a:solidFill>
                        </a:rPr>
                        <a:t>Admin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3.11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1.48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4.98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Not Admin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3.17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2.02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4.74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Hospital Hill Pavilion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3.1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2.05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4.75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Lakewood Pavilion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3.1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1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4.8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Family Medicine Center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3.31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1.2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4.8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Maternal Care Clinic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2.61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1.63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5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Sports Medicine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2.8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2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5.17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MedSurg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2.75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1.75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4.91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Labor and Delivery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2.52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1.56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5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FFFFFF"/>
                          </a:solidFill>
                        </a:rPr>
                        <a:t>L&amp;D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FFFFFF"/>
                          </a:solidFill>
                        </a:rPr>
                        <a:t>LW Pavilion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Admin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rgbClr val="FFD966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FMC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 Pavilion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FFFFFF"/>
                          </a:solidFill>
                        </a:rPr>
                        <a:t>L&amp;D/MCC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472C4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FFFFFF"/>
                          </a:solidFill>
                        </a:rPr>
                        <a:t>More Desirable Level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Desirable Level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0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4"/>
          <p:cNvGraphicFramePr/>
          <p:nvPr>
            <p:extLst>
              <p:ext uri="{D42A27DB-BD31-4B8C-83A1-F6EECF244321}">
                <p14:modId xmlns:p14="http://schemas.microsoft.com/office/powerpoint/2010/main" val="359088720"/>
              </p:ext>
            </p:extLst>
          </p:nvPr>
        </p:nvGraphicFramePr>
        <p:xfrm>
          <a:off x="143470" y="1470659"/>
          <a:ext cx="8858251" cy="4411980"/>
        </p:xfrm>
        <a:graphic>
          <a:graphicData uri="http://schemas.openxmlformats.org/drawingml/2006/table">
            <a:tbl>
              <a:tblPr/>
              <a:tblGrid>
                <a:gridCol w="2181821"/>
                <a:gridCol w="1335286"/>
                <a:gridCol w="1335286"/>
                <a:gridCol w="1335286"/>
                <a:gridCol w="1335286"/>
                <a:gridCol w="1335286"/>
              </a:tblGrid>
              <a:tr h="270510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 dirty="0">
                          <a:solidFill>
                            <a:srgbClr val="4474A0"/>
                          </a:solidFill>
                        </a:rPr>
                        <a:t>Control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Reward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Community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Fairness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Values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 dirty="0">
                          <a:solidFill>
                            <a:srgbClr val="4474A0"/>
                          </a:solidFill>
                        </a:rPr>
                        <a:t>Admin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3.38</a:t>
                      </a:r>
                    </a:p>
                  </a:txBody>
                  <a:tcPr marL="19050" marR="19050" marT="0" marB="19050" anchor="b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3.67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3.77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2.97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3.67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Not Admin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2.44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3.11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3.9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2.69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3.19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Hospital Hill Pavilion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3.2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3.3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3.75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2.6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3.08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Lakewood Pavilion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2.91</a:t>
                      </a:r>
                    </a:p>
                  </a:txBody>
                  <a:tcPr marL="19050" marR="19050" marT="0" marB="19050" anchor="b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3.19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3.74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2.86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3.91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Family Medicine Center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3.01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3.5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3.83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2.99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3.74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Maternal Care Clinic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2.47</a:t>
                      </a:r>
                    </a:p>
                  </a:txBody>
                  <a:tcPr marL="19050" marR="19050" marT="0" marB="19050" anchor="b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3.17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4.03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2.77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3.11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Sports Medicine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2.93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3.7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3.87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3.03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2.77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4474A0"/>
                          </a:solidFill>
                        </a:defRPr>
                      </a:pPr>
                      <a:endParaRPr sz="1700" dirty="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MedSurg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2.75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3.29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3.78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2.65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3.39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b="1">
                          <a:solidFill>
                            <a:srgbClr val="4474A0"/>
                          </a:solidFill>
                        </a:rPr>
                        <a:t>Labor and Delivery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2.76</a:t>
                      </a:r>
                    </a:p>
                  </a:txBody>
                  <a:tcPr marL="19050" marR="19050" marT="0" marB="19050" anchor="b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3.2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4474A0"/>
                          </a:solidFill>
                        </a:rPr>
                        <a:t>3.92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2.79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4474A0"/>
                          </a:solidFill>
                        </a:rPr>
                        <a:t>3.38</a:t>
                      </a:r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B9BD5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Admin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Admin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LW Pavilion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 Pavilion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 Medicine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rgbClr val="FFD966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defTabSz="457200">
                        <a:defRPr b="1">
                          <a:solidFill>
                            <a:srgbClr val="4474A0"/>
                          </a:solidFill>
                        </a:defRPr>
                      </a:pPr>
                      <a:endParaRPr sz="1700"/>
                    </a:p>
                  </a:txBody>
                  <a:tcPr marL="19050" marR="19050" marT="0" marB="19050" anchor="b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B9B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FFFFFF"/>
                          </a:solidFill>
                        </a:rPr>
                        <a:t>Admin</a:t>
                      </a:r>
                    </a:p>
                  </a:txBody>
                  <a:tcPr marL="19050" marR="19050" marT="0" marB="19050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FFFFFF"/>
                          </a:solidFill>
                        </a:rPr>
                        <a:t>Sports Medicine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FFFFFF"/>
                          </a:solidFill>
                        </a:rPr>
                        <a:t>MCC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>
                          <a:solidFill>
                            <a:srgbClr val="FFFFFF"/>
                          </a:solidFill>
                        </a:rPr>
                        <a:t>Sports Medicine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700" dirty="0">
                          <a:solidFill>
                            <a:srgbClr val="FFFFFF"/>
                          </a:solidFill>
                        </a:rPr>
                        <a:t>LW Pavilion</a:t>
                      </a:r>
                    </a:p>
                  </a:txBody>
                  <a:tcPr marL="19050" marR="19050" marT="0" marB="1905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49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ACGME Program Survey</a:t>
            </a:r>
          </a:p>
          <a:p>
            <a:r>
              <a:rPr lang="en-US" dirty="0" smtClean="0"/>
              <a:t>Denison Cultural Survey</a:t>
            </a:r>
          </a:p>
          <a:p>
            <a:r>
              <a:rPr lang="en-US" dirty="0" smtClean="0"/>
              <a:t>Resident evaluations of faculty</a:t>
            </a:r>
          </a:p>
          <a:p>
            <a:r>
              <a:rPr lang="en-US" dirty="0" smtClean="0"/>
              <a:t>Student evaluations of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1083</Words>
  <Application>Microsoft Office PowerPoint</Application>
  <PresentationFormat>On-screen Show (4:3)</PresentationFormat>
  <Paragraphs>1238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Getting to Faculty Engagement: Can Focusing on Community and Strengths Address Burnout and Improve Engagement?</vt:lpstr>
      <vt:lpstr>Disclosures</vt:lpstr>
      <vt:lpstr>Objectives</vt:lpstr>
      <vt:lpstr>About Us</vt:lpstr>
      <vt:lpstr>Project</vt:lpstr>
      <vt:lpstr>Baseline Data</vt:lpstr>
      <vt:lpstr>PowerPoint Presentation</vt:lpstr>
      <vt:lpstr>PowerPoint Presentation</vt:lpstr>
      <vt:lpstr>Other Data</vt:lpstr>
      <vt:lpstr>Focus Groups</vt:lpstr>
      <vt:lpstr>Intervention</vt:lpstr>
      <vt:lpstr>StrengthsFinder</vt:lpstr>
      <vt:lpstr>PowerPoint Presentation</vt:lpstr>
      <vt:lpstr>Education on Burnout</vt:lpstr>
      <vt:lpstr>Finding Meaning in Medicine Groups</vt:lpstr>
      <vt:lpstr>Individualized Learning Plans</vt:lpstr>
      <vt:lpstr>Individualized Learning Plans</vt:lpstr>
      <vt:lpstr>Individualized Learning Plan</vt:lpstr>
      <vt:lpstr>Greatest Assets</vt:lpstr>
      <vt:lpstr>Biggest Obstacles</vt:lpstr>
      <vt:lpstr>Repeat Data</vt:lpstr>
      <vt:lpstr>Lessons Learned</vt:lpstr>
      <vt:lpstr>Phase 2</vt:lpstr>
      <vt:lpstr>PowerPoint Presentation</vt:lpstr>
    </vt:vector>
  </TitlesOfParts>
  <Company>STFM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Fazio, Lindsay T</cp:lastModifiedBy>
  <cp:revision>32</cp:revision>
  <dcterms:created xsi:type="dcterms:W3CDTF">2013-07-17T19:19:39Z</dcterms:created>
  <dcterms:modified xsi:type="dcterms:W3CDTF">2017-04-19T18:59:13Z</dcterms:modified>
</cp:coreProperties>
</file>