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5"/>
  </p:notesMasterIdLst>
  <p:sldIdLst>
    <p:sldId id="257" r:id="rId4"/>
    <p:sldId id="281" r:id="rId5"/>
    <p:sldId id="279" r:id="rId6"/>
    <p:sldId id="270" r:id="rId7"/>
    <p:sldId id="269" r:id="rId8"/>
    <p:sldId id="259" r:id="rId9"/>
    <p:sldId id="272" r:id="rId10"/>
    <p:sldId id="275" r:id="rId11"/>
    <p:sldId id="273" r:id="rId12"/>
    <p:sldId id="274" r:id="rId13"/>
    <p:sldId id="292" r:id="rId14"/>
    <p:sldId id="271" r:id="rId15"/>
    <p:sldId id="276" r:id="rId16"/>
    <p:sldId id="286" r:id="rId17"/>
    <p:sldId id="291" r:id="rId18"/>
    <p:sldId id="289" r:id="rId19"/>
    <p:sldId id="284" r:id="rId20"/>
    <p:sldId id="285" r:id="rId21"/>
    <p:sldId id="287" r:id="rId22"/>
    <p:sldId id="288" r:id="rId23"/>
    <p:sldId id="29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p:cViewPr varScale="1">
        <p:scale>
          <a:sx n="89" d="100"/>
          <a:sy n="89" d="100"/>
        </p:scale>
        <p:origin x="267" y="6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390209478532168E-2"/>
          <c:y val="1.4303436679790026E-2"/>
          <c:w val="0.81052790570989952"/>
          <c:h val="0.86744361056430441"/>
        </c:manualLayout>
      </c:layout>
      <c:barChart>
        <c:barDir val="col"/>
        <c:grouping val="clustered"/>
        <c:varyColors val="0"/>
        <c:ser>
          <c:idx val="0"/>
          <c:order val="0"/>
          <c:tx>
            <c:strRef>
              <c:f>'clinic q advice'!$O$22</c:f>
              <c:strCache>
                <c:ptCount val="1"/>
                <c:pt idx="0">
                  <c:v>PGY-2</c:v>
                </c:pt>
              </c:strCache>
            </c:strRef>
          </c:tx>
          <c:spPr>
            <a:solidFill>
              <a:schemeClr val="accent3"/>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rgbClr r="0" g="0" b="0">
                  <a:satMod val="300000"/>
                </a:scrgbClr>
              </a:contourClr>
            </a:sp3d>
          </c:spPr>
          <c:invertIfNegative val="0"/>
          <c:cat>
            <c:strRef>
              <c:f>'clinic q advice'!$P$21:$T$21</c:f>
              <c:strCache>
                <c:ptCount val="5"/>
                <c:pt idx="0">
                  <c:v>Attending</c:v>
                </c:pt>
                <c:pt idx="1">
                  <c:v>Resident</c:v>
                </c:pt>
                <c:pt idx="2">
                  <c:v>Internet</c:v>
                </c:pt>
                <c:pt idx="3">
                  <c:v>PubMed</c:v>
                </c:pt>
                <c:pt idx="4">
                  <c:v>Other</c:v>
                </c:pt>
              </c:strCache>
            </c:strRef>
          </c:cat>
          <c:val>
            <c:numRef>
              <c:f>'clinic q advice'!$P$22:$T$22</c:f>
              <c:numCache>
                <c:formatCode>General</c:formatCode>
                <c:ptCount val="5"/>
                <c:pt idx="0">
                  <c:v>9.6</c:v>
                </c:pt>
                <c:pt idx="1">
                  <c:v>7.4</c:v>
                </c:pt>
                <c:pt idx="2">
                  <c:v>8.8000000000000007</c:v>
                </c:pt>
                <c:pt idx="3">
                  <c:v>3.4</c:v>
                </c:pt>
                <c:pt idx="4">
                  <c:v>0.6</c:v>
                </c:pt>
              </c:numCache>
            </c:numRef>
          </c:val>
          <c:extLst>
            <c:ext xmlns:c16="http://schemas.microsoft.com/office/drawing/2014/chart" uri="{C3380CC4-5D6E-409C-BE32-E72D297353CC}">
              <c16:uniqueId val="{00000000-34A7-4A5B-8814-EB86BBA23726}"/>
            </c:ext>
          </c:extLst>
        </c:ser>
        <c:ser>
          <c:idx val="1"/>
          <c:order val="1"/>
          <c:tx>
            <c:strRef>
              <c:f>'clinic q advice'!$O$23</c:f>
              <c:strCache>
                <c:ptCount val="1"/>
                <c:pt idx="0">
                  <c:v>PGY-2</c:v>
                </c:pt>
              </c:strCache>
            </c:strRef>
          </c:tx>
          <c:spPr>
            <a:solidFill>
              <a:schemeClr val="accent3"/>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rgbClr r="0" g="0" b="0">
                  <a:satMod val="300000"/>
                </a:scrgbClr>
              </a:contourClr>
            </a:sp3d>
          </c:spPr>
          <c:invertIfNegative val="0"/>
          <c:cat>
            <c:strRef>
              <c:f>'clinic q advice'!$P$21:$T$21</c:f>
              <c:strCache>
                <c:ptCount val="5"/>
                <c:pt idx="0">
                  <c:v>Attending</c:v>
                </c:pt>
                <c:pt idx="1">
                  <c:v>Resident</c:v>
                </c:pt>
                <c:pt idx="2">
                  <c:v>Internet</c:v>
                </c:pt>
                <c:pt idx="3">
                  <c:v>PubMed</c:v>
                </c:pt>
                <c:pt idx="4">
                  <c:v>Other</c:v>
                </c:pt>
              </c:strCache>
            </c:strRef>
          </c:cat>
          <c:val>
            <c:numRef>
              <c:f>'clinic q advice'!$P$23:$T$23</c:f>
              <c:numCache>
                <c:formatCode>General</c:formatCode>
                <c:ptCount val="5"/>
                <c:pt idx="0">
                  <c:v>8.1999999999999993</c:v>
                </c:pt>
                <c:pt idx="1">
                  <c:v>6.8</c:v>
                </c:pt>
                <c:pt idx="2">
                  <c:v>9.8000000000000007</c:v>
                </c:pt>
                <c:pt idx="3">
                  <c:v>3</c:v>
                </c:pt>
                <c:pt idx="4">
                  <c:v>1.4</c:v>
                </c:pt>
              </c:numCache>
            </c:numRef>
          </c:val>
          <c:extLst>
            <c:ext xmlns:c16="http://schemas.microsoft.com/office/drawing/2014/chart" uri="{C3380CC4-5D6E-409C-BE32-E72D297353CC}">
              <c16:uniqueId val="{00000001-34A7-4A5B-8814-EB86BBA23726}"/>
            </c:ext>
          </c:extLst>
        </c:ser>
        <c:ser>
          <c:idx val="2"/>
          <c:order val="2"/>
          <c:tx>
            <c:strRef>
              <c:f>'clinic q advice'!$O$24</c:f>
              <c:strCache>
                <c:ptCount val="1"/>
              </c:strCache>
            </c:strRef>
          </c:tx>
          <c:spPr>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rgbClr r="0" g="0" b="0">
                  <a:satMod val="300000"/>
                </a:scrgbClr>
              </a:contourClr>
            </a:sp3d>
          </c:spPr>
          <c:invertIfNegative val="0"/>
          <c:cat>
            <c:strRef>
              <c:f>'clinic q advice'!$P$21:$T$21</c:f>
              <c:strCache>
                <c:ptCount val="5"/>
                <c:pt idx="0">
                  <c:v>Attending</c:v>
                </c:pt>
                <c:pt idx="1">
                  <c:v>Resident</c:v>
                </c:pt>
                <c:pt idx="2">
                  <c:v>Internet</c:v>
                </c:pt>
                <c:pt idx="3">
                  <c:v>PubMed</c:v>
                </c:pt>
                <c:pt idx="4">
                  <c:v>Other</c:v>
                </c:pt>
              </c:strCache>
            </c:strRef>
          </c:cat>
          <c:val>
            <c:numRef>
              <c:f>'clinic q advice'!$P$24:$T$24</c:f>
              <c:numCache>
                <c:formatCode>General</c:formatCode>
                <c:ptCount val="5"/>
              </c:numCache>
            </c:numRef>
          </c:val>
          <c:extLst>
            <c:ext xmlns:c16="http://schemas.microsoft.com/office/drawing/2014/chart" uri="{C3380CC4-5D6E-409C-BE32-E72D297353CC}">
              <c16:uniqueId val="{00000002-34A7-4A5B-8814-EB86BBA23726}"/>
            </c:ext>
          </c:extLst>
        </c:ser>
        <c:ser>
          <c:idx val="3"/>
          <c:order val="3"/>
          <c:tx>
            <c:strRef>
              <c:f>'clinic q advice'!$O$25</c:f>
              <c:strCache>
                <c:ptCount val="1"/>
                <c:pt idx="0">
                  <c:v>PGY-3</c:v>
                </c:pt>
              </c:strCache>
            </c:strRef>
          </c:tx>
          <c:spPr>
            <a:gradFill rotWithShape="1">
              <a:gsLst>
                <a:gs pos="0">
                  <a:schemeClr val="accent4">
                    <a:alpha val="86000"/>
                  </a:schemeClr>
                </a:gs>
                <a:gs pos="50000">
                  <a:schemeClr val="accent4"/>
                </a:gs>
                <a:gs pos="70000">
                  <a:schemeClr val="accent4"/>
                </a:gs>
                <a:gs pos="100000">
                  <a:schemeClr val="accent4"/>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rgbClr r="0" g="0" b="0">
                  <a:satMod val="300000"/>
                </a:scrgbClr>
              </a:contourClr>
            </a:sp3d>
          </c:spPr>
          <c:invertIfNegative val="0"/>
          <c:cat>
            <c:strRef>
              <c:f>'clinic q advice'!$P$21:$T$21</c:f>
              <c:strCache>
                <c:ptCount val="5"/>
                <c:pt idx="0">
                  <c:v>Attending</c:v>
                </c:pt>
                <c:pt idx="1">
                  <c:v>Resident</c:v>
                </c:pt>
                <c:pt idx="2">
                  <c:v>Internet</c:v>
                </c:pt>
                <c:pt idx="3">
                  <c:v>PubMed</c:v>
                </c:pt>
                <c:pt idx="4">
                  <c:v>Other</c:v>
                </c:pt>
              </c:strCache>
            </c:strRef>
          </c:cat>
          <c:val>
            <c:numRef>
              <c:f>'clinic q advice'!$P$25:$T$25</c:f>
              <c:numCache>
                <c:formatCode>General</c:formatCode>
                <c:ptCount val="5"/>
                <c:pt idx="0">
                  <c:v>6.2</c:v>
                </c:pt>
                <c:pt idx="1">
                  <c:v>4.8</c:v>
                </c:pt>
                <c:pt idx="2">
                  <c:v>7</c:v>
                </c:pt>
                <c:pt idx="3">
                  <c:v>2.2000000000000002</c:v>
                </c:pt>
                <c:pt idx="4">
                  <c:v>1</c:v>
                </c:pt>
              </c:numCache>
            </c:numRef>
          </c:val>
          <c:extLst>
            <c:ext xmlns:c16="http://schemas.microsoft.com/office/drawing/2014/chart" uri="{C3380CC4-5D6E-409C-BE32-E72D297353CC}">
              <c16:uniqueId val="{00000003-34A7-4A5B-8814-EB86BBA23726}"/>
            </c:ext>
          </c:extLst>
        </c:ser>
        <c:ser>
          <c:idx val="4"/>
          <c:order val="4"/>
          <c:tx>
            <c:strRef>
              <c:f>'clinic q advice'!$O$26</c:f>
              <c:strCache>
                <c:ptCount val="1"/>
                <c:pt idx="0">
                  <c:v>PGY-3</c:v>
                </c:pt>
              </c:strCache>
            </c:strRef>
          </c:tx>
          <c:spPr>
            <a:gradFill rotWithShape="1">
              <a:gsLst>
                <a:gs pos="0">
                  <a:schemeClr val="accent4">
                    <a:alpha val="86000"/>
                  </a:schemeClr>
                </a:gs>
                <a:gs pos="50000">
                  <a:schemeClr val="accent4"/>
                </a:gs>
                <a:gs pos="70000">
                  <a:schemeClr val="accent4"/>
                </a:gs>
                <a:gs pos="100000">
                  <a:schemeClr val="accent4"/>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rgbClr r="0" g="0" b="0">
                  <a:satMod val="300000"/>
                </a:scrgbClr>
              </a:contourClr>
            </a:sp3d>
          </c:spPr>
          <c:invertIfNegative val="0"/>
          <c:cat>
            <c:strRef>
              <c:f>'clinic q advice'!$P$21:$T$21</c:f>
              <c:strCache>
                <c:ptCount val="5"/>
                <c:pt idx="0">
                  <c:v>Attending</c:v>
                </c:pt>
                <c:pt idx="1">
                  <c:v>Resident</c:v>
                </c:pt>
                <c:pt idx="2">
                  <c:v>Internet</c:v>
                </c:pt>
                <c:pt idx="3">
                  <c:v>PubMed</c:v>
                </c:pt>
                <c:pt idx="4">
                  <c:v>Other</c:v>
                </c:pt>
              </c:strCache>
            </c:strRef>
          </c:cat>
          <c:val>
            <c:numRef>
              <c:f>'clinic q advice'!$P$26:$T$26</c:f>
              <c:numCache>
                <c:formatCode>General</c:formatCode>
                <c:ptCount val="5"/>
                <c:pt idx="0">
                  <c:v>5.4</c:v>
                </c:pt>
                <c:pt idx="1">
                  <c:v>5</c:v>
                </c:pt>
                <c:pt idx="2">
                  <c:v>10</c:v>
                </c:pt>
                <c:pt idx="3">
                  <c:v>2</c:v>
                </c:pt>
                <c:pt idx="4">
                  <c:v>1.2</c:v>
                </c:pt>
              </c:numCache>
            </c:numRef>
          </c:val>
          <c:extLst>
            <c:ext xmlns:c16="http://schemas.microsoft.com/office/drawing/2014/chart" uri="{C3380CC4-5D6E-409C-BE32-E72D297353CC}">
              <c16:uniqueId val="{00000004-34A7-4A5B-8814-EB86BBA23726}"/>
            </c:ext>
          </c:extLst>
        </c:ser>
        <c:dLbls>
          <c:showLegendKey val="0"/>
          <c:showVal val="0"/>
          <c:showCatName val="0"/>
          <c:showSerName val="0"/>
          <c:showPercent val="0"/>
          <c:showBubbleSize val="0"/>
        </c:dLbls>
        <c:gapWidth val="100"/>
        <c:overlap val="-24"/>
        <c:axId val="828186560"/>
        <c:axId val="828185248"/>
      </c:barChart>
      <c:catAx>
        <c:axId val="82818656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28185248"/>
        <c:crosses val="autoZero"/>
        <c:auto val="1"/>
        <c:lblAlgn val="ctr"/>
        <c:lblOffset val="100"/>
        <c:noMultiLvlLbl val="0"/>
      </c:catAx>
      <c:valAx>
        <c:axId val="8281852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a:t>weighted score based on ranking</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28186560"/>
        <c:crosses val="autoZero"/>
        <c:crossBetween val="between"/>
      </c:valAx>
      <c:spPr>
        <a:noFill/>
        <a:ln>
          <a:noFill/>
        </a:ln>
        <a:effectLst/>
      </c:spPr>
    </c:plotArea>
    <c:legend>
      <c:legendPos val="b"/>
      <c:legendEntry>
        <c:idx val="1"/>
        <c:delete val="1"/>
      </c:legendEntry>
      <c:legendEntry>
        <c:idx val="2"/>
        <c:delete val="1"/>
      </c:legendEntry>
      <c:legendEntry>
        <c:idx val="4"/>
        <c:delete val="1"/>
      </c:legendEntry>
      <c:layout>
        <c:manualLayout>
          <c:xMode val="edge"/>
          <c:yMode val="edge"/>
          <c:x val="0.59338830287723465"/>
          <c:y val="7.8762508202099735E-2"/>
          <c:w val="0.24089635022037337"/>
          <c:h val="7.2279158464566923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50800" dist="381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Faculty!$BK$40:$BP$40</c:f>
              <c:strCache>
                <c:ptCount val="6"/>
                <c:pt idx="0">
                  <c:v>Attending</c:v>
                </c:pt>
                <c:pt idx="1">
                  <c:v>Resident</c:v>
                </c:pt>
                <c:pt idx="2">
                  <c:v>Internet</c:v>
                </c:pt>
                <c:pt idx="3">
                  <c:v>PubMed</c:v>
                </c:pt>
                <c:pt idx="4">
                  <c:v>Not specific</c:v>
                </c:pt>
                <c:pt idx="5">
                  <c:v>other</c:v>
                </c:pt>
              </c:strCache>
            </c:strRef>
          </c:cat>
          <c:val>
            <c:numRef>
              <c:f>Faculty!$BK$41:$BP$41</c:f>
              <c:numCache>
                <c:formatCode>General</c:formatCode>
                <c:ptCount val="6"/>
                <c:pt idx="0">
                  <c:v>16</c:v>
                </c:pt>
                <c:pt idx="1">
                  <c:v>15</c:v>
                </c:pt>
                <c:pt idx="2">
                  <c:v>15</c:v>
                </c:pt>
                <c:pt idx="3">
                  <c:v>12</c:v>
                </c:pt>
                <c:pt idx="4">
                  <c:v>9</c:v>
                </c:pt>
                <c:pt idx="5">
                  <c:v>1</c:v>
                </c:pt>
              </c:numCache>
            </c:numRef>
          </c:val>
          <c:extLst>
            <c:ext xmlns:c16="http://schemas.microsoft.com/office/drawing/2014/chart" uri="{C3380CC4-5D6E-409C-BE32-E72D297353CC}">
              <c16:uniqueId val="{00000000-1059-404A-BBFC-7730C0F8133C}"/>
            </c:ext>
          </c:extLst>
        </c:ser>
        <c:dLbls>
          <c:dLblPos val="outEnd"/>
          <c:showLegendKey val="0"/>
          <c:showVal val="1"/>
          <c:showCatName val="0"/>
          <c:showSerName val="0"/>
          <c:showPercent val="0"/>
          <c:showBubbleSize val="0"/>
        </c:dLbls>
        <c:gapWidth val="100"/>
        <c:overlap val="-24"/>
        <c:axId val="848248944"/>
        <c:axId val="848248616"/>
      </c:barChart>
      <c:catAx>
        <c:axId val="84824894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en-US"/>
          </a:p>
        </c:txPr>
        <c:crossAx val="848248616"/>
        <c:crosses val="autoZero"/>
        <c:auto val="1"/>
        <c:lblAlgn val="ctr"/>
        <c:lblOffset val="100"/>
        <c:noMultiLvlLbl val="0"/>
      </c:catAx>
      <c:valAx>
        <c:axId val="848248616"/>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2"/>
                    </a:solidFill>
                    <a:latin typeface="+mn-lt"/>
                    <a:ea typeface="+mn-ea"/>
                    <a:cs typeface="+mn-cs"/>
                  </a:defRPr>
                </a:pPr>
                <a:r>
                  <a:rPr lang="en-US" sz="1800"/>
                  <a:t>Count</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en-US"/>
          </a:p>
        </c:txPr>
        <c:crossAx val="848248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6806452564216E-2"/>
          <c:y val="0.14097930947578791"/>
          <c:w val="0.92372010380724878"/>
          <c:h val="0.7634153032458556"/>
        </c:manualLayout>
      </c:layout>
      <c:barChart>
        <c:barDir val="col"/>
        <c:grouping val="clustered"/>
        <c:varyColors val="0"/>
        <c:ser>
          <c:idx val="0"/>
          <c:order val="0"/>
          <c:spPr>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50800" dist="38100" dir="5400000" rotWithShape="0">
                <a:srgbClr val="000000">
                  <a:alpha val="35000"/>
                </a:srgb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54C-4688-A0FD-773A94AF5C64}"/>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54C-4688-A0FD-773A94AF5C64}"/>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54C-4688-A0FD-773A94AF5C64}"/>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54C-4688-A0FD-773A94AF5C64}"/>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54C-4688-A0FD-773A94AF5C64}"/>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54C-4688-A0FD-773A94AF5C64}"/>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Faculty!$BD$40:$BI$40</c:f>
              <c:strCache>
                <c:ptCount val="6"/>
                <c:pt idx="0">
                  <c:v>Faculty</c:v>
                </c:pt>
                <c:pt idx="1">
                  <c:v>Resident</c:v>
                </c:pt>
                <c:pt idx="2">
                  <c:v>Internet</c:v>
                </c:pt>
                <c:pt idx="3">
                  <c:v>PubMed</c:v>
                </c:pt>
                <c:pt idx="4">
                  <c:v>Not specific</c:v>
                </c:pt>
                <c:pt idx="5">
                  <c:v>other</c:v>
                </c:pt>
              </c:strCache>
            </c:strRef>
          </c:cat>
          <c:val>
            <c:numRef>
              <c:f>Faculty!$BD$41:$BI$41</c:f>
              <c:numCache>
                <c:formatCode>General</c:formatCode>
                <c:ptCount val="6"/>
                <c:pt idx="0">
                  <c:v>13</c:v>
                </c:pt>
                <c:pt idx="1">
                  <c:v>9</c:v>
                </c:pt>
                <c:pt idx="2">
                  <c:v>11</c:v>
                </c:pt>
                <c:pt idx="3">
                  <c:v>11</c:v>
                </c:pt>
                <c:pt idx="4">
                  <c:v>4</c:v>
                </c:pt>
                <c:pt idx="5">
                  <c:v>2</c:v>
                </c:pt>
              </c:numCache>
            </c:numRef>
          </c:val>
          <c:extLst>
            <c:ext xmlns:c16="http://schemas.microsoft.com/office/drawing/2014/chart" uri="{C3380CC4-5D6E-409C-BE32-E72D297353CC}">
              <c16:uniqueId val="{00000000-254C-4688-A0FD-773A94AF5C64}"/>
            </c:ext>
          </c:extLst>
        </c:ser>
        <c:dLbls>
          <c:showLegendKey val="0"/>
          <c:showVal val="0"/>
          <c:showCatName val="0"/>
          <c:showSerName val="0"/>
          <c:showPercent val="0"/>
          <c:showBubbleSize val="0"/>
        </c:dLbls>
        <c:gapWidth val="100"/>
        <c:overlap val="-24"/>
        <c:axId val="841580448"/>
        <c:axId val="841570608"/>
      </c:barChart>
      <c:catAx>
        <c:axId val="84158044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841570608"/>
        <c:crosses val="autoZero"/>
        <c:auto val="1"/>
        <c:lblAlgn val="ctr"/>
        <c:lblOffset val="100"/>
        <c:noMultiLvlLbl val="0"/>
      </c:catAx>
      <c:valAx>
        <c:axId val="841570608"/>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841580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DCA30-2ED5-41C4-A072-F195EC56C9D7}" type="datetimeFigureOut">
              <a:rPr lang="en-US" smtClean="0"/>
              <a:t>5/7/2017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E7E218-9473-4E4E-BA13-22C19D99876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5/7/2017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DE8011-2582-4799-95AA-CEB902D6840D}" type="slidenum">
              <a:rPr lang="en-US" smtClean="0"/>
              <a:pPr/>
              <a:t>5</a:t>
            </a:fld>
            <a:endParaRPr lang="en-US"/>
          </a:p>
        </p:txBody>
      </p:sp>
      <p:sp>
        <p:nvSpPr>
          <p:cNvPr id="5" name="Header Placeholder 4"/>
          <p:cNvSpPr>
            <a:spLocks noGrp="1"/>
          </p:cNvSpPr>
          <p:nvPr>
            <p:ph type="hdr" sz="quarter" idx="11"/>
          </p:nvPr>
        </p:nvSpPr>
        <p:spPr/>
        <p:txBody>
          <a:bodyPr/>
          <a:lstStyle/>
          <a:p>
            <a:r>
              <a:rPr lang="en-US"/>
              <a:t>Clin-IQ: The Time is Right</a:t>
            </a:r>
          </a:p>
        </p:txBody>
      </p:sp>
    </p:spTree>
    <p:extLst>
      <p:ext uri="{BB962C8B-B14F-4D97-AF65-F5344CB8AC3E}">
        <p14:creationId xmlns:p14="http://schemas.microsoft.com/office/powerpoint/2010/main" val="4105208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5/7/2017 8:01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5/7/2017 8:26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960395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5/7/2017 8:42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437572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5/7/2017 8:27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942875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5/7/2017 8:51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841916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5/7/2017 8:20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700208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descr="footer_graphic.png"/>
          <p:cNvPicPr>
            <a:picLocks noChangeAspect="1"/>
          </p:cNvPicPr>
          <p:nvPr/>
        </p:nvPicPr>
        <p:blipFill>
          <a:blip r:embed="rId15"/>
          <a:stretch>
            <a:fillRect/>
          </a:stretch>
        </p:blipFill>
        <p:spPr>
          <a:xfrm>
            <a:off x="0" y="5435827"/>
            <a:ext cx="9144000" cy="1420586"/>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1043" y="762000"/>
            <a:ext cx="7681913" cy="1523495"/>
          </a:xfrm>
        </p:spPr>
        <p:txBody>
          <a:bodyPr/>
          <a:lstStyle/>
          <a:p>
            <a:r>
              <a:rPr lang="en-US" dirty="0">
                <a:effectLst/>
              </a:rPr>
              <a:t>One Program’s Scholarly Activity Journey: Clinical Inquiries Process Evaluation and Improvement</a:t>
            </a:r>
            <a:endParaRPr lang="en-US" dirty="0"/>
          </a:p>
        </p:txBody>
      </p:sp>
      <p:sp>
        <p:nvSpPr>
          <p:cNvPr id="3" name="Subtitle 2"/>
          <p:cNvSpPr>
            <a:spLocks noGrp="1"/>
          </p:cNvSpPr>
          <p:nvPr>
            <p:ph type="subTitle" idx="1"/>
          </p:nvPr>
        </p:nvSpPr>
        <p:spPr>
          <a:xfrm>
            <a:off x="730249" y="4344988"/>
            <a:ext cx="7681913" cy="1979612"/>
          </a:xfrm>
        </p:spPr>
        <p:txBody>
          <a:bodyPr>
            <a:normAutofit fontScale="92500" lnSpcReduction="10000"/>
          </a:bodyPr>
          <a:lstStyle/>
          <a:p>
            <a:r>
              <a:rPr lang="en-US" dirty="0"/>
              <a:t>Elizabeth Wickersham, MD; David Kelley, MD; Brian Coleman, MD; Laine McCarthy, MLIS</a:t>
            </a:r>
          </a:p>
          <a:p>
            <a:endParaRPr lang="en-US" dirty="0"/>
          </a:p>
          <a:p>
            <a:r>
              <a:rPr lang="en-US" sz="3000" dirty="0"/>
              <a:t>University of Oklahoma College of Medicine Department of Family Medicine</a:t>
            </a:r>
          </a:p>
          <a:p>
            <a:endParaRPr lang="en-US"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Solutions</a:t>
            </a:r>
            <a:br>
              <a:rPr lang="en-US" dirty="0"/>
            </a:br>
            <a:r>
              <a:rPr lang="en-US" sz="3600" dirty="0">
                <a:solidFill>
                  <a:schemeClr val="tx2"/>
                </a:solidFill>
              </a:rPr>
              <a:t>Revamp Clin IQ process this year!</a:t>
            </a:r>
            <a:endParaRPr lang="en-US" dirty="0">
              <a:solidFill>
                <a:schemeClr val="tx2"/>
              </a:solidFill>
            </a:endParaRPr>
          </a:p>
        </p:txBody>
      </p:sp>
      <p:sp>
        <p:nvSpPr>
          <p:cNvPr id="3" name="Text Placeholder 2"/>
          <p:cNvSpPr>
            <a:spLocks noGrp="1"/>
          </p:cNvSpPr>
          <p:nvPr>
            <p:ph type="body" sz="quarter" idx="10"/>
          </p:nvPr>
        </p:nvSpPr>
        <p:spPr>
          <a:xfrm>
            <a:off x="381000" y="1295400"/>
            <a:ext cx="8382000" cy="4800600"/>
          </a:xfrm>
        </p:spPr>
        <p:txBody>
          <a:bodyPr>
            <a:normAutofit fontScale="92500" lnSpcReduction="20000"/>
          </a:bodyPr>
          <a:lstStyle/>
          <a:p>
            <a:pPr marL="0" indent="0">
              <a:buNone/>
            </a:pPr>
            <a:endParaRPr lang="en-US" dirty="0"/>
          </a:p>
          <a:p>
            <a:r>
              <a:rPr lang="en-US" dirty="0"/>
              <a:t>Added Evidence Table training for residents and mentors for analysis of papers to be included</a:t>
            </a:r>
          </a:p>
          <a:p>
            <a:pPr marL="0" indent="0">
              <a:buNone/>
            </a:pPr>
            <a:endParaRPr lang="en-US" dirty="0"/>
          </a:p>
          <a:p>
            <a:r>
              <a:rPr lang="en-US" dirty="0"/>
              <a:t>Put the responsibility for poster development on the resident teams</a:t>
            </a:r>
          </a:p>
          <a:p>
            <a:pPr marL="0" indent="0">
              <a:buNone/>
            </a:pPr>
            <a:endParaRPr lang="en-US" dirty="0"/>
          </a:p>
          <a:p>
            <a:r>
              <a:rPr lang="en-US" dirty="0"/>
              <a:t>Added Grading Rubric for presentation and posters</a:t>
            </a:r>
          </a:p>
          <a:p>
            <a:pPr marL="0" indent="0">
              <a:buNone/>
            </a:pPr>
            <a:endParaRPr lang="en-US" dirty="0"/>
          </a:p>
          <a:p>
            <a:r>
              <a:rPr lang="en-US" dirty="0"/>
              <a:t>Administered pre and post intervention surveys to residents and faculty alike to assess changes they perceive as a result of the Clin IQ process changes</a:t>
            </a:r>
          </a:p>
          <a:p>
            <a:pPr marL="0" indent="0">
              <a:buNone/>
            </a:pPr>
            <a:endParaRPr lang="en-US" dirty="0"/>
          </a:p>
          <a:p>
            <a:pPr marL="0" indent="0">
              <a:buNone/>
            </a:pPr>
            <a:endParaRPr lang="en-US" dirty="0"/>
          </a:p>
          <a:p>
            <a:endParaRPr lang="en-US" dirty="0"/>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61811872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Clin IQ Toolkit </a:t>
            </a:r>
          </a:p>
        </p:txBody>
      </p:sp>
      <p:pic>
        <p:nvPicPr>
          <p:cNvPr id="4" name="Picture 3"/>
          <p:cNvPicPr>
            <a:picLocks noChangeAspect="1"/>
          </p:cNvPicPr>
          <p:nvPr/>
        </p:nvPicPr>
        <p:blipFill>
          <a:blip r:embed="rId2"/>
          <a:stretch>
            <a:fillRect/>
          </a:stretch>
        </p:blipFill>
        <p:spPr>
          <a:xfrm>
            <a:off x="762000" y="1143000"/>
            <a:ext cx="7870183" cy="5273064"/>
          </a:xfrm>
          <a:prstGeom prst="rect">
            <a:avLst/>
          </a:prstGeom>
          <a:solidFill>
            <a:schemeClr val="tx1">
              <a:lumMod val="95000"/>
              <a:alpha val="99000"/>
            </a:schemeClr>
          </a:solidFill>
        </p:spPr>
      </p:pic>
    </p:spTree>
    <p:extLst>
      <p:ext uri="{BB962C8B-B14F-4D97-AF65-F5344CB8AC3E}">
        <p14:creationId xmlns:p14="http://schemas.microsoft.com/office/powerpoint/2010/main" val="9677068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a:t>Mentor Perspective</a:t>
            </a:r>
            <a:br>
              <a:rPr lang="en-US" dirty="0"/>
            </a:br>
            <a:endParaRPr lang="en-US" dirty="0">
              <a:solidFill>
                <a:schemeClr val="tx2"/>
              </a:solidFill>
            </a:endParaRPr>
          </a:p>
        </p:txBody>
      </p:sp>
      <p:sp>
        <p:nvSpPr>
          <p:cNvPr id="3" name="Text Placeholder 2"/>
          <p:cNvSpPr>
            <a:spLocks noGrp="1"/>
          </p:cNvSpPr>
          <p:nvPr>
            <p:ph type="body" sz="quarter" idx="10"/>
          </p:nvPr>
        </p:nvSpPr>
        <p:spPr>
          <a:xfrm>
            <a:off x="381000" y="1524000"/>
            <a:ext cx="8458200" cy="3962400"/>
          </a:xfrm>
        </p:spPr>
        <p:txBody>
          <a:bodyPr>
            <a:normAutofit fontScale="85000" lnSpcReduction="20000"/>
          </a:bodyPr>
          <a:lstStyle/>
          <a:p>
            <a:r>
              <a:rPr lang="en-US" dirty="0"/>
              <a:t>The initial approach is key</a:t>
            </a:r>
          </a:p>
          <a:p>
            <a:pPr lvl="1"/>
            <a:r>
              <a:rPr lang="en-US" dirty="0"/>
              <a:t>Getting a good question or recognizing a bad one changes everything.</a:t>
            </a:r>
          </a:p>
          <a:p>
            <a:pPr lvl="1"/>
            <a:r>
              <a:rPr lang="en-US" dirty="0"/>
              <a:t>Get your teams expectations at the beginning.</a:t>
            </a:r>
          </a:p>
          <a:p>
            <a:pPr lvl="1"/>
            <a:r>
              <a:rPr lang="en-US" dirty="0"/>
              <a:t>My excitement was almost more important than there knowledge.</a:t>
            </a:r>
          </a:p>
          <a:p>
            <a:pPr lvl="1"/>
            <a:r>
              <a:rPr lang="en-US" dirty="0"/>
              <a:t>Setting expectations that we were held together by was key.</a:t>
            </a:r>
          </a:p>
          <a:p>
            <a:pPr lvl="1"/>
            <a:r>
              <a:rPr lang="en-US" dirty="0"/>
              <a:t>Connecting them to the actual process of advancing knowledge really helps.  </a:t>
            </a:r>
          </a:p>
          <a:p>
            <a:pPr lvl="1"/>
            <a:r>
              <a:rPr lang="en-US" dirty="0"/>
              <a:t>I wasn’t aware of what they were doing with evidence on a daily basis.  </a:t>
            </a:r>
          </a:p>
          <a:p>
            <a:pPr lvl="1"/>
            <a:r>
              <a:rPr lang="en-US" dirty="0"/>
              <a:t>How do you get someone like me to be engaged?</a:t>
            </a:r>
          </a:p>
        </p:txBody>
      </p:sp>
    </p:spTree>
    <p:extLst>
      <p:ext uri="{BB962C8B-B14F-4D97-AF65-F5344CB8AC3E}">
        <p14:creationId xmlns:p14="http://schemas.microsoft.com/office/powerpoint/2010/main" val="120346654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p>
            <a:r>
              <a:rPr lang="en-US" sz="4000" dirty="0"/>
              <a:t>Resident Survey with pre and post results</a:t>
            </a:r>
          </a:p>
        </p:txBody>
      </p:sp>
      <p:sp>
        <p:nvSpPr>
          <p:cNvPr id="3" name="Text Placeholder 2"/>
          <p:cNvSpPr>
            <a:spLocks noGrp="1"/>
          </p:cNvSpPr>
          <p:nvPr>
            <p:ph type="body" sz="quarter" idx="10"/>
          </p:nvPr>
        </p:nvSpPr>
        <p:spPr>
          <a:xfrm>
            <a:off x="381000" y="894985"/>
            <a:ext cx="8534400" cy="5706177"/>
          </a:xfrm>
        </p:spPr>
        <p:txBody>
          <a:bodyPr/>
          <a:lstStyle/>
          <a:p>
            <a:r>
              <a:rPr lang="en-US" sz="1800" dirty="0"/>
              <a:t>1	Scholarly activity is an important part of my graduate medical education.</a:t>
            </a:r>
            <a:r>
              <a:rPr lang="en-US" sz="1800" dirty="0">
                <a:solidFill>
                  <a:srgbClr val="FFC000"/>
                </a:solidFill>
              </a:rPr>
              <a:t> </a:t>
            </a:r>
            <a:r>
              <a:rPr lang="en-US" sz="2400" b="1" dirty="0">
                <a:solidFill>
                  <a:schemeClr val="tx2"/>
                </a:solidFill>
              </a:rPr>
              <a:t>*</a:t>
            </a:r>
            <a:r>
              <a:rPr lang="en-US" sz="1800" dirty="0">
                <a:solidFill>
                  <a:schemeClr val="tx2"/>
                </a:solidFill>
              </a:rPr>
              <a:t>(0.038) </a:t>
            </a:r>
            <a:r>
              <a:rPr lang="en-US" sz="1800" dirty="0">
                <a:solidFill>
                  <a:srgbClr val="FFC000"/>
                </a:solidFill>
              </a:rPr>
              <a:t> 	</a:t>
            </a:r>
            <a:r>
              <a:rPr lang="en-US" sz="2400" b="1" dirty="0">
                <a:solidFill>
                  <a:schemeClr val="accent4"/>
                </a:solidFill>
              </a:rPr>
              <a:t>* </a:t>
            </a:r>
            <a:r>
              <a:rPr lang="en-US" sz="1800" dirty="0">
                <a:solidFill>
                  <a:schemeClr val="accent4"/>
                </a:solidFill>
              </a:rPr>
              <a:t>(&lt;0.001)</a:t>
            </a:r>
          </a:p>
          <a:p>
            <a:r>
              <a:rPr lang="en-US" sz="1800" dirty="0"/>
              <a:t>2	Identifying questions  that  arise during patient care is important to me.</a:t>
            </a:r>
          </a:p>
          <a:p>
            <a:r>
              <a:rPr lang="en-US" sz="1800" dirty="0"/>
              <a:t>3	I know what the PICO mnemonic means and how to apply it to the questions I 	have.</a:t>
            </a:r>
          </a:p>
          <a:p>
            <a:r>
              <a:rPr lang="en-US" sz="1800" dirty="0"/>
              <a:t>4	I am confident in my ability to find the most accurate, relevant, current answers 	to my clinical questions.</a:t>
            </a:r>
          </a:p>
          <a:p>
            <a:r>
              <a:rPr lang="en-US" sz="1800" dirty="0"/>
              <a:t>5	I am confident in my ability to identify levels of evidence in the medical 	literature. </a:t>
            </a:r>
          </a:p>
          <a:p>
            <a:r>
              <a:rPr lang="en-US" sz="1800" dirty="0"/>
              <a:t>6	I understand basic statistics and can apply them to interpret medical research 	results.</a:t>
            </a:r>
            <a:r>
              <a:rPr lang="en-US" sz="2400" b="1" dirty="0">
                <a:solidFill>
                  <a:schemeClr val="accent5"/>
                </a:solidFill>
              </a:rPr>
              <a:t>* </a:t>
            </a:r>
            <a:r>
              <a:rPr lang="en-US" sz="1800" dirty="0">
                <a:solidFill>
                  <a:schemeClr val="accent5"/>
                </a:solidFill>
              </a:rPr>
              <a:t>(0.049)</a:t>
            </a:r>
          </a:p>
          <a:p>
            <a:r>
              <a:rPr lang="en-US" sz="1800" dirty="0"/>
              <a:t>7	I understand the different types of research study designs and which designs are 	appropriate for different types  of clinical questions (</a:t>
            </a:r>
            <a:r>
              <a:rPr lang="en-US" sz="1800" dirty="0" err="1"/>
              <a:t>eg</a:t>
            </a:r>
            <a:r>
              <a:rPr lang="en-US" sz="1800" dirty="0"/>
              <a:t>, diagnosis, treatment).</a:t>
            </a:r>
            <a:endParaRPr lang="en-US" sz="2400" b="1" dirty="0">
              <a:solidFill>
                <a:schemeClr val="accent5"/>
              </a:solidFill>
            </a:endParaRPr>
          </a:p>
          <a:p>
            <a:r>
              <a:rPr lang="en-US" sz="1800" dirty="0"/>
              <a:t>8	I am comfortable with my ability to recognize poor quality research . when I 	read it. </a:t>
            </a:r>
            <a:r>
              <a:rPr lang="en-US" sz="2400" b="1" dirty="0">
                <a:solidFill>
                  <a:schemeClr val="tx2"/>
                </a:solidFill>
              </a:rPr>
              <a:t>* </a:t>
            </a:r>
            <a:r>
              <a:rPr lang="en-US" sz="2000" dirty="0">
                <a:solidFill>
                  <a:schemeClr val="tx2"/>
                </a:solidFill>
              </a:rPr>
              <a:t>(</a:t>
            </a:r>
            <a:r>
              <a:rPr lang="en-US" sz="1800" dirty="0">
                <a:solidFill>
                  <a:schemeClr val="tx2"/>
                </a:solidFill>
              </a:rPr>
              <a:t>0.016) </a:t>
            </a:r>
            <a:r>
              <a:rPr lang="en-US" sz="2400" b="1" dirty="0">
                <a:solidFill>
                  <a:schemeClr val="accent5"/>
                </a:solidFill>
              </a:rPr>
              <a:t>* </a:t>
            </a:r>
            <a:r>
              <a:rPr lang="en-US" sz="1800" dirty="0">
                <a:solidFill>
                  <a:schemeClr val="accent5"/>
                </a:solidFill>
              </a:rPr>
              <a:t>(0.006)</a:t>
            </a:r>
          </a:p>
          <a:p>
            <a:r>
              <a:rPr lang="en-US" sz="1800" dirty="0"/>
              <a:t>9	I confident in my ability to  identify bias in the medical research articles I read.</a:t>
            </a:r>
          </a:p>
          <a:p>
            <a:r>
              <a:rPr lang="en-US" sz="1800" dirty="0"/>
              <a:t>10	It is important to me to participate in sharing relevant clinical information with 	colleagues, peers and broader audiences to improve patient care.</a:t>
            </a:r>
          </a:p>
          <a:p>
            <a:pPr marL="0" indent="0">
              <a:buNone/>
            </a:pPr>
            <a:r>
              <a:rPr lang="en-US" sz="1800" i="1" dirty="0"/>
              <a:t>p&lt;0.05: </a:t>
            </a:r>
            <a:r>
              <a:rPr lang="en-US" sz="1800" dirty="0">
                <a:solidFill>
                  <a:schemeClr val="tx2"/>
                </a:solidFill>
              </a:rPr>
              <a:t>* PGY2 </a:t>
            </a:r>
            <a:r>
              <a:rPr lang="en-US" sz="1800" dirty="0">
                <a:solidFill>
                  <a:schemeClr val="accent4"/>
                </a:solidFill>
              </a:rPr>
              <a:t>*PGY3 </a:t>
            </a:r>
            <a:r>
              <a:rPr lang="en-US" sz="1800" dirty="0">
                <a:solidFill>
                  <a:schemeClr val="accent5"/>
                </a:solidFill>
              </a:rPr>
              <a:t>*PGY2&amp;3</a:t>
            </a:r>
          </a:p>
        </p:txBody>
      </p:sp>
    </p:spTree>
    <p:extLst>
      <p:ext uri="{BB962C8B-B14F-4D97-AF65-F5344CB8AC3E}">
        <p14:creationId xmlns:p14="http://schemas.microsoft.com/office/powerpoint/2010/main" val="712291143"/>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107996"/>
          </a:xfrm>
        </p:spPr>
        <p:txBody>
          <a:bodyPr/>
          <a:lstStyle/>
          <a:p>
            <a:r>
              <a:rPr lang="en-US" sz="4000" dirty="0"/>
              <a:t>Resident:  When I have a question in clinic I seek…</a:t>
            </a:r>
          </a:p>
        </p:txBody>
      </p:sp>
      <p:graphicFrame>
        <p:nvGraphicFramePr>
          <p:cNvPr id="5" name="Chart 4">
            <a:extLst>
              <a:ext uri="{FF2B5EF4-FFF2-40B4-BE49-F238E27FC236}">
                <a16:creationId xmlns:a16="http://schemas.microsoft.com/office/drawing/2014/main" id="{E73F6919-0312-4B1F-9F20-5B621FAFA4A9}"/>
              </a:ext>
            </a:extLst>
          </p:cNvPr>
          <p:cNvGraphicFramePr>
            <a:graphicFrameLocks/>
          </p:cNvGraphicFramePr>
          <p:nvPr>
            <p:extLst>
              <p:ext uri="{D42A27DB-BD31-4B8C-83A1-F6EECF244321}">
                <p14:modId xmlns:p14="http://schemas.microsoft.com/office/powerpoint/2010/main" val="2726824054"/>
              </p:ext>
            </p:extLst>
          </p:nvPr>
        </p:nvGraphicFramePr>
        <p:xfrm>
          <a:off x="76200" y="1066800"/>
          <a:ext cx="8077200" cy="4876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81857210"/>
              </p:ext>
            </p:extLst>
          </p:nvPr>
        </p:nvGraphicFramePr>
        <p:xfrm>
          <a:off x="7543800" y="1905000"/>
          <a:ext cx="1295400" cy="1981198"/>
        </p:xfrm>
        <a:graphic>
          <a:graphicData uri="http://schemas.openxmlformats.org/drawingml/2006/table">
            <a:tbl>
              <a:tblPr/>
              <a:tblGrid>
                <a:gridCol w="647700">
                  <a:extLst>
                    <a:ext uri="{9D8B030D-6E8A-4147-A177-3AD203B41FA5}">
                      <a16:colId xmlns:a16="http://schemas.microsoft.com/office/drawing/2014/main" val="532907143"/>
                    </a:ext>
                  </a:extLst>
                </a:gridCol>
                <a:gridCol w="647700">
                  <a:extLst>
                    <a:ext uri="{9D8B030D-6E8A-4147-A177-3AD203B41FA5}">
                      <a16:colId xmlns:a16="http://schemas.microsoft.com/office/drawing/2014/main" val="1367490977"/>
                    </a:ext>
                  </a:extLst>
                </a:gridCol>
              </a:tblGrid>
              <a:tr h="188402">
                <a:tc>
                  <a:txBody>
                    <a:bodyPr/>
                    <a:lstStyle/>
                    <a:p>
                      <a:pPr algn="l" fontAlgn="b"/>
                      <a:r>
                        <a:rPr lang="en-US" sz="1100" b="0" i="0" u="none" strike="noStrike" dirty="0">
                          <a:solidFill>
                            <a:schemeClr val="tx1"/>
                          </a:solidFill>
                          <a:effectLst/>
                          <a:latin typeface="Calibri" panose="020F0502020204030204" pitchFamily="34" charset="0"/>
                        </a:rPr>
                        <a:t>Up to date</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chemeClr val="tx1"/>
                          </a:solidFill>
                          <a:effectLst/>
                          <a:latin typeface="Calibri" panose="020F0502020204030204" pitchFamily="34" charset="0"/>
                        </a:rPr>
                        <a:t>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1350162"/>
                  </a:ext>
                </a:extLst>
              </a:tr>
              <a:tr h="353998">
                <a:tc>
                  <a:txBody>
                    <a:bodyPr/>
                    <a:lstStyle/>
                    <a:p>
                      <a:pPr algn="l" fontAlgn="b"/>
                      <a:r>
                        <a:rPr lang="en-US" sz="1100" b="0" i="0" u="none" strike="noStrike" dirty="0">
                          <a:solidFill>
                            <a:schemeClr val="tx1"/>
                          </a:solidFill>
                          <a:effectLst/>
                          <a:latin typeface="Calibri" panose="020F0502020204030204" pitchFamily="34" charset="0"/>
                        </a:rPr>
                        <a:t>AAFP articles</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chemeClr val="tx1"/>
                          </a:solidFill>
                          <a:effectLst/>
                          <a:latin typeface="Calibri" panose="020F0502020204030204" pitchFamily="34"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53495870"/>
                  </a:ext>
                </a:extLst>
              </a:tr>
              <a:tr h="353998">
                <a:tc>
                  <a:txBody>
                    <a:bodyPr/>
                    <a:lstStyle/>
                    <a:p>
                      <a:pPr algn="l" fontAlgn="b"/>
                      <a:r>
                        <a:rPr lang="en-US" sz="1100" b="0" i="0" u="none" strike="noStrike" dirty="0">
                          <a:solidFill>
                            <a:schemeClr val="tx1"/>
                          </a:solidFill>
                          <a:effectLst/>
                          <a:latin typeface="Calibri" panose="020F0502020204030204" pitchFamily="34" charset="0"/>
                        </a:rPr>
                        <a:t>EBM Rx App</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chemeClr val="tx1"/>
                          </a:solidFill>
                          <a:effectLst/>
                          <a:latin typeface="Calibri" panose="020F0502020204030204" pitchFamily="34"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4917380"/>
                  </a:ext>
                </a:extLst>
              </a:tr>
              <a:tr h="353998">
                <a:tc>
                  <a:txBody>
                    <a:bodyPr/>
                    <a:lstStyle/>
                    <a:p>
                      <a:pPr algn="l" fontAlgn="b"/>
                      <a:r>
                        <a:rPr lang="en-US" sz="1100" b="0" i="0" u="none" strike="noStrike" dirty="0">
                          <a:solidFill>
                            <a:schemeClr val="tx1"/>
                          </a:solidFill>
                          <a:effectLst/>
                          <a:latin typeface="Calibri" panose="020F0502020204030204" pitchFamily="34" charset="0"/>
                        </a:rPr>
                        <a:t>FP Notebook</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chemeClr val="tx1"/>
                          </a:solidFill>
                          <a:effectLst/>
                          <a:latin typeface="Calibri" panose="020F0502020204030204" pitchFamily="34"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0096353"/>
                  </a:ext>
                </a:extLst>
              </a:tr>
              <a:tr h="188402">
                <a:tc>
                  <a:txBody>
                    <a:bodyPr/>
                    <a:lstStyle/>
                    <a:p>
                      <a:pPr algn="l" fontAlgn="b"/>
                      <a:r>
                        <a:rPr lang="en-US" sz="1100" b="0" i="0" u="none" strike="noStrike" dirty="0">
                          <a:solidFill>
                            <a:schemeClr val="tx1"/>
                          </a:solidFill>
                          <a:effectLst/>
                          <a:latin typeface="Calibri" panose="020F0502020204030204" pitchFamily="34" charset="0"/>
                        </a:rPr>
                        <a:t>Internet</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chemeClr val="tx1"/>
                          </a:solidFill>
                          <a:effectLst/>
                          <a:latin typeface="Calibri" panose="020F0502020204030204" pitchFamily="34"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866098"/>
                  </a:ext>
                </a:extLst>
              </a:tr>
              <a:tr h="188402">
                <a:tc>
                  <a:txBody>
                    <a:bodyPr/>
                    <a:lstStyle/>
                    <a:p>
                      <a:pPr algn="l" fontAlgn="b"/>
                      <a:r>
                        <a:rPr lang="en-US" sz="1100" b="0" i="0" u="none" strike="noStrike" dirty="0">
                          <a:solidFill>
                            <a:schemeClr val="tx1"/>
                          </a:solidFill>
                          <a:effectLst/>
                          <a:latin typeface="Calibri" panose="020F0502020204030204" pitchFamily="34" charset="0"/>
                        </a:rPr>
                        <a:t>podcasts</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chemeClr val="tx1"/>
                          </a:solidFill>
                          <a:effectLst/>
                          <a:latin typeface="Calibri" panose="020F0502020204030204" pitchFamily="34"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41642"/>
                  </a:ext>
                </a:extLst>
              </a:tr>
              <a:tr h="353998">
                <a:tc>
                  <a:txBody>
                    <a:bodyPr/>
                    <a:lstStyle/>
                    <a:p>
                      <a:pPr algn="l" fontAlgn="b"/>
                      <a:r>
                        <a:rPr lang="en-US" sz="1100" b="0" i="0" u="none" strike="noStrike" dirty="0">
                          <a:solidFill>
                            <a:schemeClr val="tx1"/>
                          </a:solidFill>
                          <a:effectLst/>
                          <a:latin typeface="Calibri" panose="020F0502020204030204" pitchFamily="34" charset="0"/>
                        </a:rPr>
                        <a:t>Magic 8 ball</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chemeClr val="tx1"/>
                          </a:solidFill>
                          <a:effectLst/>
                          <a:latin typeface="Calibri" panose="020F0502020204030204" pitchFamily="34"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6554641"/>
                  </a:ext>
                </a:extLst>
              </a:tr>
            </a:tbl>
          </a:graphicData>
        </a:graphic>
      </p:graphicFrame>
    </p:spTree>
    <p:extLst>
      <p:ext uri="{BB962C8B-B14F-4D97-AF65-F5344CB8AC3E}">
        <p14:creationId xmlns:p14="http://schemas.microsoft.com/office/powerpoint/2010/main" val="392721877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a:t>Faculty:  When </a:t>
            </a:r>
            <a:r>
              <a:rPr lang="en-US" u="sng" dirty="0"/>
              <a:t>residents</a:t>
            </a:r>
            <a:r>
              <a:rPr lang="en-US" dirty="0"/>
              <a:t> have questions they seek answers from…</a:t>
            </a:r>
          </a:p>
        </p:txBody>
      </p:sp>
      <p:graphicFrame>
        <p:nvGraphicFramePr>
          <p:cNvPr id="4" name="Chart 3">
            <a:extLst>
              <a:ext uri="{FF2B5EF4-FFF2-40B4-BE49-F238E27FC236}">
                <a16:creationId xmlns:a16="http://schemas.microsoft.com/office/drawing/2014/main" id="{9B03F090-4938-48FD-B4A3-2E6E535887A9}"/>
              </a:ext>
            </a:extLst>
          </p:cNvPr>
          <p:cNvGraphicFramePr>
            <a:graphicFrameLocks/>
          </p:cNvGraphicFramePr>
          <p:nvPr>
            <p:extLst>
              <p:ext uri="{D42A27DB-BD31-4B8C-83A1-F6EECF244321}">
                <p14:modId xmlns:p14="http://schemas.microsoft.com/office/powerpoint/2010/main" val="3423027683"/>
              </p:ext>
            </p:extLst>
          </p:nvPr>
        </p:nvGraphicFramePr>
        <p:xfrm>
          <a:off x="228600" y="2209800"/>
          <a:ext cx="73914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488742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a:t>Faculty:  When I have a question in clinic I seek…</a:t>
            </a:r>
          </a:p>
        </p:txBody>
      </p:sp>
      <p:graphicFrame>
        <p:nvGraphicFramePr>
          <p:cNvPr id="6" name="Chart 5">
            <a:extLst>
              <a:ext uri="{FF2B5EF4-FFF2-40B4-BE49-F238E27FC236}">
                <a16:creationId xmlns:a16="http://schemas.microsoft.com/office/drawing/2014/main" id="{AA9EB49F-A812-4A66-8106-80C88F067D9A}"/>
              </a:ext>
            </a:extLst>
          </p:cNvPr>
          <p:cNvGraphicFramePr>
            <a:graphicFrameLocks/>
          </p:cNvGraphicFramePr>
          <p:nvPr>
            <p:extLst>
              <p:ext uri="{D42A27DB-BD31-4B8C-83A1-F6EECF244321}">
                <p14:modId xmlns:p14="http://schemas.microsoft.com/office/powerpoint/2010/main" val="3495462814"/>
              </p:ext>
            </p:extLst>
          </p:nvPr>
        </p:nvGraphicFramePr>
        <p:xfrm>
          <a:off x="609600" y="1447800"/>
          <a:ext cx="73914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7510608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Survey</a:t>
            </a:r>
          </a:p>
        </p:txBody>
      </p:sp>
      <p:sp>
        <p:nvSpPr>
          <p:cNvPr id="3" name="Text Placeholder 2"/>
          <p:cNvSpPr>
            <a:spLocks noGrp="1"/>
          </p:cNvSpPr>
          <p:nvPr>
            <p:ph type="body" sz="quarter" idx="10"/>
          </p:nvPr>
        </p:nvSpPr>
        <p:spPr>
          <a:xfrm>
            <a:off x="363967" y="990600"/>
            <a:ext cx="8382000" cy="6857262"/>
          </a:xfrm>
        </p:spPr>
        <p:txBody>
          <a:bodyPr/>
          <a:lstStyle/>
          <a:p>
            <a:r>
              <a:rPr lang="en-US" sz="2400" dirty="0"/>
              <a:t>1.	Scholarly activity is an important part of my faculty development.</a:t>
            </a:r>
          </a:p>
          <a:p>
            <a:r>
              <a:rPr lang="en-US" sz="2400" dirty="0"/>
              <a:t>2.	The Clin-IQ process has helped me develop my scholarly activity.</a:t>
            </a:r>
          </a:p>
          <a:p>
            <a:r>
              <a:rPr lang="en-US" sz="2400" dirty="0"/>
              <a:t>3.	I am comfortable leading a resident team through the Clin-IQ process. </a:t>
            </a:r>
          </a:p>
          <a:p>
            <a:r>
              <a:rPr lang="en-US" sz="2400" dirty="0"/>
              <a:t>4.	My ability to answer questions that arise during patient care is important to me.</a:t>
            </a:r>
          </a:p>
          <a:p>
            <a:r>
              <a:rPr lang="en-US" sz="2400" dirty="0"/>
              <a:t>5.	I know what the PICO mnemonic means and how to apply it to the questions I have.</a:t>
            </a:r>
          </a:p>
          <a:p>
            <a:r>
              <a:rPr lang="en-US" sz="2400" dirty="0"/>
              <a:t>6.	I am confident in my ability to find the most accurate, relevant, current answers to my clinical questions.</a:t>
            </a:r>
          </a:p>
          <a:p>
            <a:r>
              <a:rPr lang="en-US" sz="2400" dirty="0"/>
              <a:t>7.	I am confident in my ability to identify levels of evidence in the medical literature. </a:t>
            </a:r>
            <a:r>
              <a:rPr lang="en-US" sz="2400" b="1" dirty="0">
                <a:solidFill>
                  <a:srgbClr val="FFFF00"/>
                </a:solidFill>
              </a:rPr>
              <a:t>* </a:t>
            </a:r>
            <a:r>
              <a:rPr lang="en-US" sz="1800" dirty="0">
                <a:solidFill>
                  <a:srgbClr val="FFFF00"/>
                </a:solidFill>
              </a:rPr>
              <a:t>(&lt;0.001)</a:t>
            </a:r>
          </a:p>
          <a:p>
            <a:pPr marL="0" indent="0">
              <a:buNone/>
            </a:pPr>
            <a:endParaRPr lang="en-US" sz="2400" dirty="0"/>
          </a:p>
          <a:p>
            <a:pPr marL="0" indent="0">
              <a:buNone/>
            </a:pPr>
            <a:r>
              <a:rPr lang="en-US" sz="2000" dirty="0">
                <a:solidFill>
                  <a:srgbClr val="FFFF00"/>
                </a:solidFill>
              </a:rPr>
              <a:t>* p&lt;0.05</a:t>
            </a:r>
          </a:p>
          <a:p>
            <a:pPr marL="0" indent="0">
              <a:buNone/>
            </a:pPr>
            <a:endParaRPr lang="en-US" sz="2800" dirty="0"/>
          </a:p>
          <a:p>
            <a:pPr marL="0" indent="0">
              <a:buNone/>
            </a:pPr>
            <a:endParaRPr lang="en-US" dirty="0"/>
          </a:p>
        </p:txBody>
      </p:sp>
    </p:spTree>
    <p:extLst>
      <p:ext uri="{BB962C8B-B14F-4D97-AF65-F5344CB8AC3E}">
        <p14:creationId xmlns:p14="http://schemas.microsoft.com/office/powerpoint/2010/main" val="4003451465"/>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Survey, continued</a:t>
            </a:r>
          </a:p>
        </p:txBody>
      </p:sp>
      <p:sp>
        <p:nvSpPr>
          <p:cNvPr id="3" name="Text Placeholder 2"/>
          <p:cNvSpPr>
            <a:spLocks noGrp="1"/>
          </p:cNvSpPr>
          <p:nvPr>
            <p:ph type="body" sz="quarter" idx="10"/>
          </p:nvPr>
        </p:nvSpPr>
        <p:spPr>
          <a:xfrm>
            <a:off x="381000" y="903053"/>
            <a:ext cx="8382000" cy="5896999"/>
          </a:xfrm>
        </p:spPr>
        <p:txBody>
          <a:bodyPr/>
          <a:lstStyle/>
          <a:p>
            <a:r>
              <a:rPr lang="en-US" sz="2400" dirty="0"/>
              <a:t>8.	I understand basic statistics and can apply them to interpret medical research results.</a:t>
            </a:r>
          </a:p>
          <a:p>
            <a:r>
              <a:rPr lang="en-US" sz="2400" dirty="0"/>
              <a:t>9.	I understand the different types of research study designs and which designs are appropriate for different types of clinical questions (e.g., diagnosis, treatment).</a:t>
            </a:r>
          </a:p>
          <a:p>
            <a:r>
              <a:rPr lang="en-US" sz="2400" dirty="0"/>
              <a:t>10.	I am able to determine the quality of research when I read it.</a:t>
            </a:r>
          </a:p>
          <a:p>
            <a:r>
              <a:rPr lang="en-US" sz="2400" dirty="0"/>
              <a:t>11.	I confident in my ability to identify bias in the medical research articles I read.</a:t>
            </a:r>
          </a:p>
          <a:p>
            <a:r>
              <a:rPr lang="en-US" sz="2400" dirty="0"/>
              <a:t>12.	It is important to me to participate in sharing relevant clinical information with colleagues, peers and broader audiences to improve patient care.</a:t>
            </a:r>
          </a:p>
          <a:p>
            <a:r>
              <a:rPr lang="en-US" sz="2400" dirty="0"/>
              <a:t>13.	I feel the Clin-IQ process leads residents to proficiency in their ability to read and properly interpret medical research articles.</a:t>
            </a:r>
          </a:p>
          <a:p>
            <a:endParaRPr lang="en-US" dirty="0"/>
          </a:p>
        </p:txBody>
      </p:sp>
    </p:spTree>
    <p:extLst>
      <p:ext uri="{BB962C8B-B14F-4D97-AF65-F5344CB8AC3E}">
        <p14:creationId xmlns:p14="http://schemas.microsoft.com/office/powerpoint/2010/main" val="4044839398"/>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Comments</a:t>
            </a:r>
          </a:p>
        </p:txBody>
      </p:sp>
      <p:sp>
        <p:nvSpPr>
          <p:cNvPr id="3" name="Text Placeholder 2"/>
          <p:cNvSpPr>
            <a:spLocks noGrp="1"/>
          </p:cNvSpPr>
          <p:nvPr>
            <p:ph type="body" sz="quarter" idx="10"/>
          </p:nvPr>
        </p:nvSpPr>
        <p:spPr>
          <a:xfrm>
            <a:off x="228600" y="990600"/>
            <a:ext cx="8382000" cy="5952399"/>
          </a:xfrm>
        </p:spPr>
        <p:txBody>
          <a:bodyPr/>
          <a:lstStyle/>
          <a:p>
            <a:r>
              <a:rPr lang="en-US" sz="2400" dirty="0"/>
              <a:t>Faculty example and buy-in is pivotal. We must figure out how to secure these or we will be editing Clin-IQ papers "till the cows come home.“</a:t>
            </a:r>
          </a:p>
          <a:p>
            <a:pPr marL="0" indent="0">
              <a:buNone/>
            </a:pPr>
            <a:endParaRPr lang="en-US" sz="2400" dirty="0"/>
          </a:p>
          <a:p>
            <a:r>
              <a:rPr lang="en-US" sz="2400" dirty="0"/>
              <a:t>Clinical research was not part of my residency or fellowship training, at least not a big part. I was at a disadvantage trying to mentor others in Clin-IQ. It has also put me at a disadvantage as a faculty member as far as promotion and tenure. I think a remedial course for the faculty is of great importance to eligibility for promotion/tenure and in being an effective mentor. This was certainly a gap in my training and I was not able to correct it outside a standardized format. Teaching sessions with the research faculty and staff "on the fly" just wasn't enough to make it stick.</a:t>
            </a:r>
          </a:p>
          <a:p>
            <a:endParaRPr lang="en-US" sz="1800" dirty="0"/>
          </a:p>
          <a:p>
            <a:endParaRPr lang="en-US" sz="1800" dirty="0"/>
          </a:p>
          <a:p>
            <a:endParaRPr lang="en-US" dirty="0"/>
          </a:p>
        </p:txBody>
      </p:sp>
    </p:spTree>
    <p:extLst>
      <p:ext uri="{BB962C8B-B14F-4D97-AF65-F5344CB8AC3E}">
        <p14:creationId xmlns:p14="http://schemas.microsoft.com/office/powerpoint/2010/main" val="145065909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Text Placeholder 2"/>
          <p:cNvSpPr>
            <a:spLocks noGrp="1"/>
          </p:cNvSpPr>
          <p:nvPr>
            <p:ph type="body" sz="quarter" idx="10"/>
          </p:nvPr>
        </p:nvSpPr>
        <p:spPr>
          <a:xfrm>
            <a:off x="381000" y="1411552"/>
            <a:ext cx="8382000" cy="1526572"/>
          </a:xfrm>
        </p:spPr>
        <p:txBody>
          <a:bodyPr/>
          <a:lstStyle/>
          <a:p>
            <a:r>
              <a:rPr lang="en-US" dirty="0"/>
              <a:t>None</a:t>
            </a:r>
          </a:p>
          <a:p>
            <a:endParaRPr lang="en-US" dirty="0"/>
          </a:p>
          <a:p>
            <a:pPr marL="0" indent="0">
              <a:buNone/>
            </a:pPr>
            <a:endParaRPr lang="en-US" dirty="0"/>
          </a:p>
        </p:txBody>
      </p:sp>
      <p:pic>
        <p:nvPicPr>
          <p:cNvPr id="4" name="Picture 4" descr="“I Saw Nothing.”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143000"/>
            <a:ext cx="5030181" cy="429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1715687"/>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Comments, continued</a:t>
            </a:r>
          </a:p>
        </p:txBody>
      </p:sp>
      <p:sp>
        <p:nvSpPr>
          <p:cNvPr id="3" name="Text Placeholder 2"/>
          <p:cNvSpPr>
            <a:spLocks noGrp="1"/>
          </p:cNvSpPr>
          <p:nvPr>
            <p:ph type="body" sz="quarter" idx="10"/>
          </p:nvPr>
        </p:nvSpPr>
        <p:spPr>
          <a:xfrm>
            <a:off x="381000" y="990600"/>
            <a:ext cx="8382000" cy="4745915"/>
          </a:xfrm>
        </p:spPr>
        <p:txBody>
          <a:bodyPr/>
          <a:lstStyle/>
          <a:p>
            <a:r>
              <a:rPr lang="en-US" sz="2800" dirty="0"/>
              <a:t>Ideally…accomplished in 1-2 afternoons…for the stated goal of helping residents to ask clinical questions and answer them through critical literature review, a 9 month process is unrealistic. Clinical questions in real life get answered the same day or get forgotten. </a:t>
            </a:r>
          </a:p>
          <a:p>
            <a:pPr marL="0" indent="0">
              <a:buNone/>
            </a:pPr>
            <a:endParaRPr lang="en-US" sz="2800" dirty="0"/>
          </a:p>
          <a:p>
            <a:r>
              <a:rPr lang="en-US" sz="2800" dirty="0"/>
              <a:t>1. Limited well trained faculty teams. 2. Strict process timelines; 3. Mechanisms that enforce timeline and are actually help to by the team.</a:t>
            </a:r>
          </a:p>
          <a:p>
            <a:endParaRPr lang="en-US" dirty="0"/>
          </a:p>
          <a:p>
            <a:endParaRPr lang="en-US" dirty="0"/>
          </a:p>
        </p:txBody>
      </p:sp>
    </p:spTree>
    <p:extLst>
      <p:ext uri="{BB962C8B-B14F-4D97-AF65-F5344CB8AC3E}">
        <p14:creationId xmlns:p14="http://schemas.microsoft.com/office/powerpoint/2010/main" val="3251112899"/>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5950" y="742950"/>
            <a:ext cx="5372100" cy="537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89287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64797"/>
          </a:xfrm>
        </p:spPr>
        <p:txBody>
          <a:bodyPr/>
          <a:lstStyle/>
          <a:p>
            <a:r>
              <a:rPr lang="en-US" dirty="0"/>
              <a:t>Learning Objectives</a:t>
            </a:r>
          </a:p>
        </p:txBody>
      </p:sp>
      <p:sp>
        <p:nvSpPr>
          <p:cNvPr id="3" name="Text Placeholder 2"/>
          <p:cNvSpPr>
            <a:spLocks noGrp="1"/>
          </p:cNvSpPr>
          <p:nvPr>
            <p:ph type="body" sz="quarter" idx="10"/>
          </p:nvPr>
        </p:nvSpPr>
        <p:spPr>
          <a:xfrm>
            <a:off x="379207" y="1143000"/>
            <a:ext cx="8382000" cy="4431983"/>
          </a:xfrm>
        </p:spPr>
        <p:txBody>
          <a:bodyPr/>
          <a:lstStyle/>
          <a:p>
            <a:r>
              <a:rPr lang="en-US" dirty="0"/>
              <a:t>Upon completion of this session, participants should be able to:</a:t>
            </a:r>
          </a:p>
          <a:p>
            <a:pPr lvl="1"/>
            <a:r>
              <a:rPr lang="en-US" sz="2400" dirty="0"/>
              <a:t>Discuss a survey of faculty and residents concerning the benefits of the Clin-IQ process, including the challenges identified and possible strategies for improvement.</a:t>
            </a:r>
          </a:p>
          <a:p>
            <a:pPr lvl="1"/>
            <a:r>
              <a:rPr lang="en-US" sz="2400" dirty="0"/>
              <a:t>Share ideas for development of a Clin-IQ version of scholarly activity with their home programs.</a:t>
            </a:r>
          </a:p>
          <a:p>
            <a:pPr lvl="1"/>
            <a:r>
              <a:rPr lang="en-US" sz="2400" dirty="0"/>
              <a:t>Assess which portions of this presentation may be applicable to their home scholarly activity programs in order to increase faculty scholarly activity and increase the residents' ability to competently research specific clinical questions.</a:t>
            </a:r>
          </a:p>
        </p:txBody>
      </p:sp>
    </p:spTree>
    <p:extLst>
      <p:ext uri="{BB962C8B-B14F-4D97-AF65-F5344CB8AC3E}">
        <p14:creationId xmlns:p14="http://schemas.microsoft.com/office/powerpoint/2010/main" val="307219920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00200"/>
            <a:ext cx="8382000" cy="3886200"/>
          </a:xfrm>
        </p:spPr>
        <p:txBody>
          <a:bodyPr>
            <a:normAutofit/>
          </a:bodyPr>
          <a:lstStyle/>
          <a:p>
            <a:r>
              <a:rPr lang="en-US" sz="3200" dirty="0"/>
              <a:t> A brief 1,000 word review</a:t>
            </a:r>
          </a:p>
          <a:p>
            <a:r>
              <a:rPr lang="en-US" sz="3200" dirty="0"/>
              <a:t>3 short sections</a:t>
            </a:r>
          </a:p>
          <a:p>
            <a:pPr lvl="1">
              <a:buFont typeface="Wingdings" panose="05000000000000000000" pitchFamily="2" charset="2"/>
              <a:buChar char="v"/>
            </a:pPr>
            <a:r>
              <a:rPr lang="en-US" sz="2100" dirty="0"/>
              <a:t>Summary of Issues</a:t>
            </a:r>
          </a:p>
          <a:p>
            <a:pPr lvl="1">
              <a:buFont typeface="Wingdings" panose="05000000000000000000" pitchFamily="2" charset="2"/>
              <a:buChar char="v"/>
            </a:pPr>
            <a:r>
              <a:rPr lang="en-US" sz="2100" dirty="0"/>
              <a:t>Summary of Evidence</a:t>
            </a:r>
          </a:p>
          <a:p>
            <a:pPr lvl="1">
              <a:buFont typeface="Wingdings" panose="05000000000000000000" pitchFamily="2" charset="2"/>
              <a:buChar char="v"/>
            </a:pPr>
            <a:r>
              <a:rPr lang="en-US" sz="2100" dirty="0"/>
              <a:t>Conclusion</a:t>
            </a:r>
            <a:endParaRPr lang="en-US" sz="2500" dirty="0"/>
          </a:p>
          <a:p>
            <a:r>
              <a:rPr lang="en-US" dirty="0"/>
              <a:t>Graphic or figure</a:t>
            </a:r>
            <a:endParaRPr lang="en-US" sz="3200" dirty="0"/>
          </a:p>
          <a:p>
            <a:r>
              <a:rPr lang="en-US" dirty="0"/>
              <a:t>Plus an Abstract (generally required for publication)</a:t>
            </a:r>
          </a:p>
          <a:p>
            <a:endParaRPr lang="en-US" sz="3200" dirty="0"/>
          </a:p>
        </p:txBody>
      </p:sp>
      <p:sp>
        <p:nvSpPr>
          <p:cNvPr id="2" name="Title 1"/>
          <p:cNvSpPr>
            <a:spLocks noGrp="1"/>
          </p:cNvSpPr>
          <p:nvPr>
            <p:ph type="title"/>
          </p:nvPr>
        </p:nvSpPr>
        <p:spPr/>
        <p:txBody>
          <a:bodyPr>
            <a:noAutofit/>
          </a:bodyPr>
          <a:lstStyle/>
          <a:p>
            <a:r>
              <a:rPr lang="en-US" dirty="0">
                <a:effectLst>
                  <a:outerShdw blurRad="38100" dist="38100" dir="2700000" algn="tl">
                    <a:srgbClr val="000000">
                      <a:alpha val="43137"/>
                    </a:srgbClr>
                  </a:outerShdw>
                </a:effectLst>
              </a:rPr>
              <a:t>A Clin-IQ Paper is:</a:t>
            </a:r>
          </a:p>
        </p:txBody>
      </p:sp>
    </p:spTree>
    <p:extLst>
      <p:ext uri="{BB962C8B-B14F-4D97-AF65-F5344CB8AC3E}">
        <p14:creationId xmlns:p14="http://schemas.microsoft.com/office/powerpoint/2010/main" val="223824528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7738744" cy="4775491"/>
          </a:xfrm>
          <a:noFill/>
        </p:spPr>
        <p:txBody>
          <a:bodyPr>
            <a:normAutofit fontScale="92500" lnSpcReduction="20000"/>
          </a:bodyPr>
          <a:lstStyle/>
          <a:p>
            <a:r>
              <a:rPr lang="en-US" dirty="0"/>
              <a:t>Validated</a:t>
            </a:r>
          </a:p>
          <a:p>
            <a:r>
              <a:rPr lang="en-US" dirty="0"/>
              <a:t>Accepted by trainees and faculty</a:t>
            </a:r>
          </a:p>
          <a:p>
            <a:r>
              <a:rPr lang="en-US" b="1" dirty="0">
                <a:solidFill>
                  <a:schemeClr val="tx2"/>
                </a:solidFill>
              </a:rPr>
              <a:t>78+</a:t>
            </a:r>
            <a:r>
              <a:rPr lang="en-US" dirty="0"/>
              <a:t> </a:t>
            </a:r>
            <a:r>
              <a:rPr lang="en-US" b="1" dirty="0">
                <a:solidFill>
                  <a:schemeClr val="tx2"/>
                </a:solidFill>
              </a:rPr>
              <a:t>published</a:t>
            </a:r>
          </a:p>
          <a:p>
            <a:r>
              <a:rPr lang="en-US" dirty="0"/>
              <a:t>47 indexed in PubMed (5 in indexing process)</a:t>
            </a:r>
          </a:p>
          <a:p>
            <a:r>
              <a:rPr lang="en-US" dirty="0"/>
              <a:t>  4 in press</a:t>
            </a:r>
          </a:p>
          <a:p>
            <a:r>
              <a:rPr lang="en-US" dirty="0"/>
              <a:t>  1 under peer review</a:t>
            </a:r>
          </a:p>
          <a:p>
            <a:r>
              <a:rPr lang="en-US" dirty="0"/>
              <a:t>16 in preparation</a:t>
            </a:r>
          </a:p>
          <a:p>
            <a:r>
              <a:rPr lang="en-US" dirty="0"/>
              <a:t>40 poster presentations at local meetings</a:t>
            </a:r>
          </a:p>
          <a:p>
            <a:r>
              <a:rPr lang="en-US" dirty="0"/>
              <a:t>  2 presentations at national meetings</a:t>
            </a:r>
          </a:p>
          <a:p>
            <a:r>
              <a:rPr lang="en-US" dirty="0"/>
              <a:t>Winner, Ok Med Association Johnson Award  for Best Clinical Paper by Resident or student 4 years in a row (2012-2015)</a:t>
            </a:r>
          </a:p>
        </p:txBody>
      </p:sp>
      <p:sp>
        <p:nvSpPr>
          <p:cNvPr id="2" name="Title 1"/>
          <p:cNvSpPr>
            <a:spLocks noGrp="1"/>
          </p:cNvSpPr>
          <p:nvPr>
            <p:ph type="title"/>
          </p:nvPr>
        </p:nvSpPr>
        <p:spPr>
          <a:xfrm>
            <a:off x="838200" y="160422"/>
            <a:ext cx="6682604" cy="1287378"/>
          </a:xfrm>
        </p:spPr>
        <p:txBody>
          <a:bodyPr>
            <a:normAutofit/>
          </a:bodyPr>
          <a:lstStyle/>
          <a:p>
            <a:r>
              <a:rPr lang="en-US" sz="6000" dirty="0">
                <a:effectLst>
                  <a:outerShdw blurRad="38100" dist="38100" dir="2700000" algn="tl">
                    <a:srgbClr val="000000">
                      <a:alpha val="43137"/>
                    </a:srgbClr>
                  </a:outerShdw>
                </a:effectLst>
              </a:rPr>
              <a:t>Proven Success</a:t>
            </a: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31841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Challenges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92500"/>
          </a:bodyPr>
          <a:lstStyle/>
          <a:p>
            <a:r>
              <a:rPr lang="en-US" dirty="0"/>
              <a:t>Quality of “completed” work very variable</a:t>
            </a:r>
          </a:p>
          <a:p>
            <a:r>
              <a:rPr lang="en-US" dirty="0"/>
              <a:t>Mentors’ skill set for mentoring frequently lacking</a:t>
            </a:r>
          </a:p>
          <a:p>
            <a:pPr lvl="1"/>
            <a:r>
              <a:rPr lang="en-US" dirty="0"/>
              <a:t>Resulted in withdrawal from the leadership role</a:t>
            </a:r>
          </a:p>
          <a:p>
            <a:r>
              <a:rPr lang="en-US" dirty="0"/>
              <a:t>Poor accountability between team members and mentors</a:t>
            </a:r>
          </a:p>
          <a:p>
            <a:pPr lvl="1"/>
            <a:r>
              <a:rPr lang="en-US" dirty="0"/>
              <a:t>Disconnect between what residents believe they are accomplishing versus what they are actually accomplishing</a:t>
            </a:r>
          </a:p>
          <a:p>
            <a:endParaRPr lang="en-US" dirty="0"/>
          </a:p>
          <a:p>
            <a:endParaRPr lang="en-US" dirty="0"/>
          </a:p>
          <a:p>
            <a:pPr marL="0" indent="0">
              <a:buNone/>
            </a:pPr>
            <a:endParaRPr lang="en-US" dirty="0"/>
          </a:p>
          <a:p>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Challenges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a:t>“Completed work” by the team was unfinished</a:t>
            </a:r>
          </a:p>
          <a:p>
            <a:r>
              <a:rPr lang="en-US" dirty="0"/>
              <a:t>This required more work than the initial investment to get it to a poster and potentially publishable level</a:t>
            </a:r>
          </a:p>
          <a:p>
            <a:r>
              <a:rPr lang="en-US" dirty="0"/>
              <a:t>Resident teams forfeited their learning opportunities </a:t>
            </a:r>
          </a:p>
          <a:p>
            <a:pPr marL="0" indent="0">
              <a:buNone/>
            </a:pPr>
            <a:endParaRPr lang="en-US" dirty="0"/>
          </a:p>
          <a:p>
            <a:endParaRPr lang="en-US" dirty="0"/>
          </a:p>
        </p:txBody>
      </p:sp>
    </p:spTree>
    <p:extLst>
      <p:ext uri="{BB962C8B-B14F-4D97-AF65-F5344CB8AC3E}">
        <p14:creationId xmlns:p14="http://schemas.microsoft.com/office/powerpoint/2010/main" val="405348182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Challenges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a:t>The project completion is required for graduation </a:t>
            </a:r>
          </a:p>
          <a:p>
            <a:pPr lvl="1"/>
            <a:r>
              <a:rPr lang="en-US" dirty="0"/>
              <a:t>There has never been a process of accountability for this other than requiring a signature at the end of residency in order to graduate</a:t>
            </a:r>
          </a:p>
          <a:p>
            <a:pPr marL="0" indent="0">
              <a:buNone/>
            </a:pPr>
            <a:endParaRPr lang="en-US" dirty="0"/>
          </a:p>
          <a:p>
            <a:endParaRPr lang="en-US" dirty="0"/>
          </a:p>
        </p:txBody>
      </p:sp>
    </p:spTree>
    <p:extLst>
      <p:ext uri="{BB962C8B-B14F-4D97-AF65-F5344CB8AC3E}">
        <p14:creationId xmlns:p14="http://schemas.microsoft.com/office/powerpoint/2010/main" val="379249902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Solutions</a:t>
            </a:r>
            <a:br>
              <a:rPr lang="en-US" dirty="0"/>
            </a:br>
            <a:r>
              <a:rPr lang="en-US" sz="3600" dirty="0">
                <a:solidFill>
                  <a:schemeClr val="tx2"/>
                </a:solidFill>
              </a:rPr>
              <a:t>Revamp Clin IQ process this year!</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810000"/>
          </a:xfrm>
        </p:spPr>
        <p:txBody>
          <a:bodyPr>
            <a:normAutofit fontScale="92500"/>
          </a:bodyPr>
          <a:lstStyle/>
          <a:p>
            <a:r>
              <a:rPr lang="en-US" dirty="0"/>
              <a:t>Clin-IQ handbook completed rewritten this year</a:t>
            </a:r>
          </a:p>
          <a:p>
            <a:pPr lvl="1"/>
            <a:r>
              <a:rPr lang="en-US" dirty="0"/>
              <a:t>Reoriented from a general handbook to one that  specifically addressed then needs of the Family Medicine Residents</a:t>
            </a:r>
          </a:p>
          <a:p>
            <a:pPr lvl="1"/>
            <a:r>
              <a:rPr lang="en-US" dirty="0"/>
              <a:t>Tied Purpose and Goals with the appropriate CCC milestones</a:t>
            </a:r>
          </a:p>
          <a:p>
            <a:r>
              <a:rPr lang="en-US" dirty="0"/>
              <a:t>Started “Train the trainer” lectures for the mentors </a:t>
            </a:r>
          </a:p>
          <a:p>
            <a:r>
              <a:rPr lang="en-US" dirty="0"/>
              <a:t>Matched the mentors with the subject matter with which they felt most comfortable</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972919266"/>
      </p:ext>
    </p:extLst>
  </p:cSld>
  <p:clrMapOvr>
    <a:masterClrMapping/>
  </p:clrMapOvr>
  <p:transition>
    <p:fade/>
  </p:transition>
</p:sld>
</file>

<file path=ppt/theme/theme1.xml><?xml version="1.0" encoding="utf-8"?>
<a:theme xmlns:a="http://schemas.openxmlformats.org/drawingml/2006/main" name="7-00134_MS_Qwest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with white cloud border design)</Template>
  <TotalTime>1496</TotalTime>
  <Words>1627</Words>
  <Application>Microsoft Office PowerPoint</Application>
  <PresentationFormat>On-screen Show (4:3)</PresentationFormat>
  <Paragraphs>170</Paragraphs>
  <Slides>21</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Courier New</vt:lpstr>
      <vt:lpstr>Wingdings</vt:lpstr>
      <vt:lpstr>7-00134_MS_Qwest_template_Segoe</vt:lpstr>
      <vt:lpstr>White with Courier font for code slides</vt:lpstr>
      <vt:lpstr>One Program’s Scholarly Activity Journey: Clinical Inquiries Process Evaluation and Improvement</vt:lpstr>
      <vt:lpstr>Disclosures</vt:lpstr>
      <vt:lpstr>Learning Objectives</vt:lpstr>
      <vt:lpstr>A Clin-IQ Paper is:</vt:lpstr>
      <vt:lpstr>Proven Success</vt:lpstr>
      <vt:lpstr>Challenges</vt:lpstr>
      <vt:lpstr>Challenges</vt:lpstr>
      <vt:lpstr>Challenges</vt:lpstr>
      <vt:lpstr>Solutions Revamp Clin IQ process this year!</vt:lpstr>
      <vt:lpstr>Solutions Revamp Clin IQ process this year!</vt:lpstr>
      <vt:lpstr>New Clin IQ Toolkit </vt:lpstr>
      <vt:lpstr>Mentor Perspective </vt:lpstr>
      <vt:lpstr>Resident Survey with pre and post results</vt:lpstr>
      <vt:lpstr>Resident:  When I have a question in clinic I seek…</vt:lpstr>
      <vt:lpstr>Faculty:  When residents have questions they seek answers from…</vt:lpstr>
      <vt:lpstr>Faculty:  When I have a question in clinic I seek…</vt:lpstr>
      <vt:lpstr>Faculty Survey</vt:lpstr>
      <vt:lpstr>Faculty Survey, continued</vt:lpstr>
      <vt:lpstr>Faculty Comments</vt:lpstr>
      <vt:lpstr>Faculty Comments, continued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Program’s Scholarly Activity Journey: Clinical Inquiries Process Evaluation and Improvement</dc:title>
  <dc:creator>Elizabeth Wickersham</dc:creator>
  <cp:keywords/>
  <cp:lastModifiedBy>Elizabeth Wickersham</cp:lastModifiedBy>
  <cp:revision>48</cp:revision>
  <dcterms:created xsi:type="dcterms:W3CDTF">2017-05-07T15:01:01Z</dcterms:created>
  <dcterms:modified xsi:type="dcterms:W3CDTF">2017-05-08T15:57:13Z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